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overlay val="0"/>
      <c:spPr>
        <a:noFill/>
        <a:ln>
          <a:noFill/>
        </a:ln>
      </c:spPr>
    </c:title>
    <c:autoTitleDeleted val="0"/>
    <c:plotArea>
      <c:layout/>
      <c:barChart>
        <c:barDir val="col"/>
        <c:grouping val="clustered"/>
        <c:varyColors val="0"/>
        <c:ser>
          <c:idx val="0"/>
          <c:order val="0"/>
          <c:tx>
            <c:v>Performance Level </c:v>
          </c:tx>
          <c:spPr>
            <a:solidFill>
              <a:srgbClr val="4F81BD"/>
            </a:solidFill>
            <a:ln>
              <a:noFill/>
            </a:ln>
          </c:spPr>
          <c:invertIfNegative val="0"/>
          <c:dLbls>
            <c:numFmt formatCode="General" sourceLinked="0"/>
            <c:spPr>
              <a:noFill/>
              <a:ln>
                <a:noFill/>
              </a:ln>
              <a:effectLst/>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16</c:v>
              </c:pt>
              <c:pt idx="1">
                <c:v>18</c:v>
              </c:pt>
              <c:pt idx="2">
                <c:v>21</c:v>
              </c:pt>
              <c:pt idx="3">
                <c:v>17</c:v>
              </c:pt>
              <c:pt idx="4">
                <c:v>21</c:v>
              </c:pt>
              <c:pt idx="5">
                <c:v>29</c:v>
              </c:pt>
              <c:pt idx="6">
                <c:v>26</c:v>
              </c:pt>
              <c:pt idx="7">
                <c:v>26</c:v>
              </c:pt>
              <c:pt idx="8">
                <c:v>21</c:v>
              </c:pt>
              <c:pt idx="9">
                <c:v>25</c:v>
              </c:pt>
              <c:pt idx="10">
                <c:v>220</c:v>
              </c:pt>
            </c:numLit>
          </c:val>
          <c:extLst>
            <c:ext xmlns:c16="http://schemas.microsoft.com/office/drawing/2014/chart" uri="{C3380CC4-5D6E-409C-BE32-E72D297353CC}">
              <c16:uniqueId val="{00000000-C538-E747-87FD-8DC9149257C0}"/>
            </c:ext>
          </c:extLst>
        </c:ser>
        <c:ser>
          <c:idx val="1"/>
          <c:order val="1"/>
          <c:tx>
            <c:v>Performance Level </c:v>
          </c:tx>
          <c:spPr>
            <a:solidFill>
              <a:srgbClr val="C0504D"/>
            </a:solidFill>
            <a:ln>
              <a:noFill/>
            </a:ln>
          </c:spPr>
          <c:invertIfNegative val="0"/>
          <c:dLbls>
            <c:numFmt formatCode="General" sourceLinked="0"/>
            <c:spPr>
              <a:noFill/>
              <a:ln>
                <a:noFill/>
              </a:ln>
              <a:effectLst/>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34</c:v>
              </c:pt>
              <c:pt idx="1">
                <c:v>47</c:v>
              </c:pt>
              <c:pt idx="2">
                <c:v>41</c:v>
              </c:pt>
              <c:pt idx="3">
                <c:v>39</c:v>
              </c:pt>
              <c:pt idx="4">
                <c:v>41</c:v>
              </c:pt>
              <c:pt idx="5">
                <c:v>33</c:v>
              </c:pt>
              <c:pt idx="6">
                <c:v>41</c:v>
              </c:pt>
              <c:pt idx="7">
                <c:v>43</c:v>
              </c:pt>
              <c:pt idx="8">
                <c:v>45</c:v>
              </c:pt>
              <c:pt idx="9">
                <c:v>34</c:v>
              </c:pt>
              <c:pt idx="10">
                <c:v>398</c:v>
              </c:pt>
            </c:numLit>
          </c:val>
          <c:extLst>
            <c:ext xmlns:c16="http://schemas.microsoft.com/office/drawing/2014/chart" uri="{C3380CC4-5D6E-409C-BE32-E72D297353CC}">
              <c16:uniqueId val="{00000002-C538-E747-87FD-8DC9149257C0}"/>
            </c:ext>
          </c:extLst>
        </c:ser>
        <c:ser>
          <c:idx val="2"/>
          <c:order val="2"/>
          <c:tx>
            <c:v>Performance Level </c:v>
          </c:tx>
          <c:spPr>
            <a:solidFill>
              <a:srgbClr val="9BBB59"/>
            </a:solidFill>
            <a:ln>
              <a:noFill/>
            </a:ln>
          </c:spPr>
          <c:invertIfNegative val="0"/>
          <c:dLbls>
            <c:numFmt formatCode="General" sourceLinked="0"/>
            <c:spPr>
              <a:noFill/>
              <a:ln>
                <a:noFill/>
              </a:ln>
              <a:effectLst/>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85</c:v>
              </c:pt>
              <c:pt idx="1">
                <c:v>65</c:v>
              </c:pt>
              <c:pt idx="2">
                <c:v>78</c:v>
              </c:pt>
              <c:pt idx="3">
                <c:v>92</c:v>
              </c:pt>
              <c:pt idx="4">
                <c:v>77</c:v>
              </c:pt>
              <c:pt idx="5">
                <c:v>69</c:v>
              </c:pt>
              <c:pt idx="6">
                <c:v>75</c:v>
              </c:pt>
              <c:pt idx="7">
                <c:v>82</c:v>
              </c:pt>
              <c:pt idx="8">
                <c:v>71</c:v>
              </c:pt>
              <c:pt idx="9">
                <c:v>84</c:v>
              </c:pt>
              <c:pt idx="10">
                <c:v>778</c:v>
              </c:pt>
            </c:numLit>
          </c:val>
          <c:extLst>
            <c:ext xmlns:c16="http://schemas.microsoft.com/office/drawing/2014/chart" uri="{C3380CC4-5D6E-409C-BE32-E72D297353CC}">
              <c16:uniqueId val="{00000004-C538-E747-87FD-8DC9149257C0}"/>
            </c:ext>
          </c:extLst>
        </c:ser>
        <c:ser>
          <c:idx val="3"/>
          <c:order val="3"/>
          <c:tx>
            <c:v>Performance Level </c:v>
          </c:tx>
          <c:spPr>
            <a:solidFill>
              <a:srgbClr val="8064A2"/>
            </a:solidFill>
            <a:ln>
              <a:noFill/>
            </a:ln>
          </c:spPr>
          <c:invertIfNegative val="0"/>
          <c:dLbls>
            <c:numFmt formatCode="General" sourceLinked="0"/>
            <c:spPr>
              <a:noFill/>
              <a:ln>
                <a:noFill/>
              </a:ln>
              <a:effectLst/>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15</c:v>
              </c:pt>
              <c:pt idx="1">
                <c:v>15</c:v>
              </c:pt>
              <c:pt idx="2">
                <c:v>14</c:v>
              </c:pt>
              <c:pt idx="3">
                <c:v>9</c:v>
              </c:pt>
              <c:pt idx="4">
                <c:v>15</c:v>
              </c:pt>
              <c:pt idx="5">
                <c:v>12</c:v>
              </c:pt>
              <c:pt idx="6">
                <c:v>15</c:v>
              </c:pt>
              <c:pt idx="7">
                <c:v>16</c:v>
              </c:pt>
              <c:pt idx="8">
                <c:v>13</c:v>
              </c:pt>
              <c:pt idx="9">
                <c:v>13</c:v>
              </c:pt>
              <c:pt idx="10">
                <c:v>137</c:v>
              </c:pt>
            </c:numLit>
          </c:val>
          <c:extLst>
            <c:ext xmlns:c16="http://schemas.microsoft.com/office/drawing/2014/chart" uri="{C3380CC4-5D6E-409C-BE32-E72D297353CC}">
              <c16:uniqueId val="{00000005-C538-E747-87FD-8DC9149257C0}"/>
            </c:ext>
          </c:extLst>
        </c:ser>
        <c:ser>
          <c:idx val="4"/>
          <c:order val="4"/>
          <c:tx>
            <c:v>Performance Level </c:v>
          </c:tx>
          <c:spPr>
            <a:solidFill>
              <a:srgbClr val="4BACC6"/>
            </a:solidFill>
            <a:ln>
              <a:noFill/>
            </a:ln>
          </c:spPr>
          <c:invertIfNegative val="0"/>
          <c:dLbls>
            <c:numFmt formatCode="General" sourceLinked="0"/>
            <c:spPr>
              <a:noFill/>
              <a:ln>
                <a:noFill/>
              </a:ln>
              <a:effectLst/>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Lit>
          </c:val>
          <c:extLst>
            <c:ext xmlns:c16="http://schemas.microsoft.com/office/drawing/2014/chart" uri="{C3380CC4-5D6E-409C-BE32-E72D297353CC}">
              <c16:uniqueId val="{00000006-C538-E747-87FD-8DC9149257C0}"/>
            </c:ext>
          </c:extLst>
        </c:ser>
        <c:dLbls>
          <c:showLegendKey val="0"/>
          <c:showVal val="0"/>
          <c:showCatName val="0"/>
          <c:showSerName val="0"/>
          <c:showPercent val="0"/>
          <c:showBubbleSize val="0"/>
        </c:dLbls>
        <c:gapWidth val="219"/>
        <c:overlap val="-27"/>
        <c:axId val="1115634751"/>
        <c:axId val="1"/>
      </c:barChart>
      <c:catAx>
        <c:axId val="1115634751"/>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en-US"/>
          </a:p>
        </c:txPr>
        <c:crossAx val="1115634751"/>
        <c:crosses val="autoZero"/>
        <c:crossBetween val="between"/>
      </c:valAx>
      <c:spPr>
        <a:noFill/>
        <a:ln>
          <a:noFill/>
        </a:ln>
      </c:spPr>
    </c:plotArea>
    <c:legend>
      <c:legendPos val="b"/>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Droid Sans"/>
                <a:ea typeface="Droid Sans"/>
                <a:cs typeface="Lucida Sans"/>
              </a:defRPr>
            </a:pPr>
            <a:r>
              <a:rPr lang="zh-CN"/>
              <a:t>HIGH</a:t>
            </a:r>
          </a:p>
        </c:rich>
      </c:tx>
      <c:overlay val="0"/>
      <c:spPr>
        <a:ln>
          <a:noFill/>
        </a:ln>
      </c:spPr>
    </c:title>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16</c:v>
              </c:pt>
              <c:pt idx="1">
                <c:v>18</c:v>
              </c:pt>
              <c:pt idx="2">
                <c:v>21</c:v>
              </c:pt>
              <c:pt idx="3">
                <c:v>17</c:v>
              </c:pt>
              <c:pt idx="4">
                <c:v>21</c:v>
              </c:pt>
              <c:pt idx="5">
                <c:v>29</c:v>
              </c:pt>
              <c:pt idx="6">
                <c:v>26</c:v>
              </c:pt>
              <c:pt idx="7">
                <c:v>26</c:v>
              </c:pt>
              <c:pt idx="8">
                <c:v>21</c:v>
              </c:pt>
              <c:pt idx="9">
                <c:v>25</c:v>
              </c:pt>
              <c:pt idx="10">
                <c:v>220</c:v>
              </c:pt>
            </c:numLit>
          </c:val>
          <c:extLst>
            <c:ext xmlns:c16="http://schemas.microsoft.com/office/drawing/2014/chart" uri="{C3380CC4-5D6E-409C-BE32-E72D297353CC}">
              <c16:uniqueId val="{00000000-FB75-C948-B7FF-F905C976279F}"/>
            </c:ext>
          </c:extLst>
        </c:ser>
        <c:dLbls>
          <c:showLegendKey val="0"/>
          <c:showVal val="0"/>
          <c:showCatName val="0"/>
          <c:showSerName val="0"/>
          <c:showPercent val="0"/>
          <c:showBubbleSize val="0"/>
          <c:showLeaderLines val="1"/>
        </c:dLbls>
        <c:firstSliceAng val="0"/>
      </c:pieChart>
      <c:spPr>
        <a:noFill/>
        <a:ln>
          <a:noFill/>
        </a:ln>
      </c:spPr>
    </c:plotArea>
    <c:legend>
      <c:legendPos val="b"/>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9/6/2024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6728033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04940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62138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7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53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42881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19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618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4241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6220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48568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2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20585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3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32590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4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81181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4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69425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12321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7473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3565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1717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48259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4" name="文本框"/>
          <p:cNvSpPr>
            <a:spLocks noGrp="1"/>
          </p:cNvSpPr>
          <p:nvPr>
            <p:ph type="body" idx="4"/>
          </p:nvPr>
        </p:nvSpPr>
        <p:spPr>
          <a:xfrm>
            <a:off x="1828800" y="3840480"/>
            <a:ext cx="8534401" cy="26670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82102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2390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64644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7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17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17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7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7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7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7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7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8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82" name="文本框"/>
          <p:cNvSpPr>
            <a:spLocks noGrp="1"/>
          </p:cNvSpPr>
          <p:nvPr>
            <p:ph type="title"/>
          </p:nvPr>
        </p:nvSpPr>
        <p:spPr>
          <a:xfrm>
            <a:off x="755332" y="385444"/>
            <a:ext cx="10681335" cy="72390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83" name="文本框"/>
          <p:cNvSpPr>
            <a:spLocks noGrp="1"/>
          </p:cNvSpPr>
          <p:nvPr>
            <p:ph type="body" idx="1"/>
          </p:nvPr>
        </p:nvSpPr>
        <p:spPr>
          <a:xfrm>
            <a:off x="609600" y="1577340"/>
            <a:ext cx="10972800" cy="2667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8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18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8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9385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133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40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805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8259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9244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123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471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94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latin typeface="Droid Sans" charset="0"/>
              <a:ea typeface="宋体" charset="0"/>
              <a:cs typeface="Droid Sans"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9/6/2024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50674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343079" y="3288179"/>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a:t>
            </a:r>
            <a:r>
              <a:rPr lang="en-IN" altLang="zh-CN" sz="2400" b="0" i="0" u="none" strike="noStrike" kern="1200" cap="none" spc="0" baseline="0" dirty="0">
                <a:solidFill>
                  <a:schemeClr val="tx1"/>
                </a:solidFill>
                <a:latin typeface="Calibri" charset="0"/>
                <a:ea typeface="宋体" charset="0"/>
                <a:cs typeface="Calibri" charset="0"/>
              </a:rPr>
              <a:t> S. </a:t>
            </a:r>
            <a:r>
              <a:rPr lang="en-IN" altLang="zh-CN" sz="2400" b="0" i="0" u="none" strike="noStrike" kern="1200" cap="none" spc="0" baseline="0" dirty="0" err="1">
                <a:solidFill>
                  <a:schemeClr val="tx1"/>
                </a:solidFill>
                <a:latin typeface="Calibri" charset="0"/>
                <a:ea typeface="宋体" charset="0"/>
                <a:cs typeface="Calibri" charset="0"/>
              </a:rPr>
              <a:t>Shalini</a:t>
            </a:r>
            <a:r>
              <a:rPr lang="en-US" altLang="zh-CN" sz="2400" b="0" i="0" u="none" strike="noStrike" kern="1200" cap="none" spc="0" baseline="0" dirty="0">
                <a:solidFill>
                  <a:schemeClr val="tx1"/>
                </a:solidFill>
                <a:latin typeface="Calibri" charset="0"/>
                <a:ea typeface="宋体" charset="0"/>
                <a:cs typeface="Calibri" charset="0"/>
              </a:rPr>
              <a:t>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NO:122202</a:t>
            </a:r>
            <a:r>
              <a:rPr lang="en-IN" altLang="zh-CN" sz="2400" b="0" i="0" u="none" strike="noStrike" kern="1200" cap="none" spc="0" baseline="0" dirty="0">
                <a:solidFill>
                  <a:schemeClr val="tx1"/>
                </a:solidFill>
                <a:latin typeface="Calibri" charset="0"/>
                <a:ea typeface="宋体" charset="0"/>
                <a:cs typeface="Calibri" charset="0"/>
              </a:rPr>
              <a:t>411</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III B.COM CORPORATE SECRETARYSHIP</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BHAKTAVATSALAM MEMORIAL COLLEGE FOR WOMEN</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86540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7"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9" name="矩形"/>
          <p:cNvSpPr>
            <a:spLocks/>
          </p:cNvSpPr>
          <p:nvPr/>
        </p:nvSpPr>
        <p:spPr>
          <a:xfrm>
            <a:off x="739774" y="291147"/>
            <a:ext cx="3303904" cy="737234"/>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rot="10800000" flipV="1">
            <a:off x="659480" y="1600200"/>
            <a:ext cx="9172816" cy="2987625"/>
          </a:xfrm>
          <a:custGeom>
            <a:avLst/>
            <a:gdLst>
              <a:gd name="T1" fmla="*/ 0 w 21600"/>
              <a:gd name="T2" fmla="*/ -21600 h 21600"/>
              <a:gd name="T3" fmla="*/ 21600 w 21600"/>
              <a:gd name="T4" fmla="*/ 0 h 21600"/>
            </a:gdLst>
            <a:ahLst/>
            <a:cxn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DATA COLLECTION:</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Drafted the data from the edunet dataset.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FEATURE COLLECTION:</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Business unit, Gender unit, First name, Performance score.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PERFORMANCE LEVEL:</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Exceeds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Fully meets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Needs improvements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PIP</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50422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7" name="文本框"/>
          <p:cNvSpPr>
            <a:spLocks noGrp="1"/>
          </p:cNvSpPr>
          <p:nvPr>
            <p:ph type="title"/>
          </p:nvPr>
        </p:nvSpPr>
        <p:spPr>
          <a:xfrm>
            <a:off x="755332" y="385444"/>
            <a:ext cx="2437130" cy="737234"/>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69" name="图表"/>
          <p:cNvGraphicFramePr/>
          <p:nvPr/>
        </p:nvGraphicFramePr>
        <p:xfrm>
          <a:off x="1339761" y="1847330"/>
          <a:ext cx="8276388" cy="435367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844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 name="文本框"/>
          <p:cNvSpPr>
            <a:spLocks noGrp="1"/>
          </p:cNvSpPr>
          <p:nvPr>
            <p:ph type="title"/>
          </p:nvPr>
        </p:nvSpPr>
        <p:spPr>
          <a:xfrm>
            <a:off x="755332" y="385444"/>
            <a:ext cx="10681335" cy="7239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RESULTS</a:t>
            </a:r>
            <a:endParaRPr lang="zh-CN" altLang="en-US" sz="4800" b="1" i="0" u="none" strike="noStrike" kern="0" cap="none" spc="0" baseline="0">
              <a:solidFill>
                <a:schemeClr val="tx1"/>
              </a:solidFill>
              <a:latin typeface="Trebuchet MS" charset="0"/>
              <a:ea typeface="宋体" charset="0"/>
              <a:cs typeface="Trebuchet MS" charset="0"/>
            </a:endParaRPr>
          </a:p>
        </p:txBody>
      </p:sp>
      <p:graphicFrame>
        <p:nvGraphicFramePr>
          <p:cNvPr id="188" name="图表"/>
          <p:cNvGraphicFramePr/>
          <p:nvPr/>
        </p:nvGraphicFramePr>
        <p:xfrm>
          <a:off x="609600" y="1577340"/>
          <a:ext cx="4335778" cy="30952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60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 name="文本框"/>
          <p:cNvSpPr>
            <a:spLocks noGrp="1"/>
          </p:cNvSpPr>
          <p:nvPr>
            <p:ph type="title"/>
          </p:nvPr>
        </p:nvSpPr>
        <p:spPr>
          <a:xfrm>
            <a:off x="755332" y="385444"/>
            <a:ext cx="10681335" cy="7239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2" name="矩形"/>
          <p:cNvSpPr>
            <a:spLocks/>
          </p:cNvSpPr>
          <p:nvPr/>
        </p:nvSpPr>
        <p:spPr>
          <a:xfrm>
            <a:off x="781708" y="1509028"/>
            <a:ext cx="9505291"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66738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4825"/>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2091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7570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6019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5"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7" name="矩形"/>
          <p:cNvSpPr>
            <a:spLocks/>
          </p:cNvSpPr>
          <p:nvPr/>
        </p:nvSpPr>
        <p:spPr>
          <a:xfrm rot="10800000" flipV="1">
            <a:off x="762000" y="2200037"/>
            <a:ext cx="6934200"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93386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4"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5"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7" name="矩形"/>
          <p:cNvSpPr>
            <a:spLocks/>
          </p:cNvSpPr>
          <p:nvPr/>
        </p:nvSpPr>
        <p:spPr>
          <a:xfrm>
            <a:off x="739774" y="1676400"/>
            <a:ext cx="8023225" cy="3291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This project focuses on developing a comprehensive tool to analyze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charset="0"/>
                <a:cs typeface="Times New Roman" pitchFamily="18" charset="0"/>
              </a:rPr>
              <a:t>goals</a:t>
            </a:r>
            <a:r>
              <a:rPr lang="en-US" altLang="zh-CN" sz="1800" b="0" i="0" u="none" strike="noStrike" kern="1200" cap="none" spc="0" baseline="0">
                <a:solidFill>
                  <a:schemeClr val="tx1"/>
                </a:solidFill>
                <a:latin typeface="Calibri" charset="0"/>
                <a:ea typeface="宋体" charset="0"/>
                <a:cs typeface="Calibri"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32537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2" name="文本框"/>
          <p:cNvSpPr>
            <a:spLocks noGrp="1"/>
          </p:cNvSpPr>
          <p:nvPr>
            <p:ph type="title"/>
          </p:nvPr>
        </p:nvSpPr>
        <p:spPr>
          <a:xfrm>
            <a:off x="699452" y="891793"/>
            <a:ext cx="5014595" cy="4991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3"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5" name="矩形"/>
          <p:cNvSpPr>
            <a:spLocks/>
          </p:cNvSpPr>
          <p:nvPr/>
        </p:nvSpPr>
        <p:spPr>
          <a:xfrm>
            <a:off x="699452" y="1676400"/>
            <a:ext cx="8278496"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Managers and Team Leaders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HR Professionals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Executives</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 Employees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6660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8"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9" name="文本框"/>
          <p:cNvSpPr>
            <a:spLocks noGrp="1"/>
          </p:cNvSpPr>
          <p:nvPr>
            <p:ph type="title"/>
          </p:nvPr>
        </p:nvSpPr>
        <p:spPr>
          <a:xfrm>
            <a:off x="533400" y="901064"/>
            <a:ext cx="9763125"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2" name="矩形"/>
          <p:cNvSpPr>
            <a:spLocks/>
          </p:cNvSpPr>
          <p:nvPr/>
        </p:nvSpPr>
        <p:spPr>
          <a:xfrm>
            <a:off x="3124200" y="1600200"/>
            <a:ext cx="6934198" cy="22250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9272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文本框"/>
          <p:cNvSpPr>
            <a:spLocks noGrp="1"/>
          </p:cNvSpPr>
          <p:nvPr>
            <p:ph type="title"/>
          </p:nvPr>
        </p:nvSpPr>
        <p:spPr>
          <a:xfrm>
            <a:off x="755332" y="385444"/>
            <a:ext cx="10681335" cy="2971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br>
              <a:rPr lang="zh-CN" altLang="en-US" sz="4800" b="1" i="0" u="none" strike="noStrike" kern="0" cap="none" spc="0" baseline="0">
                <a:solidFill>
                  <a:schemeClr val="tx1"/>
                </a:solidFill>
                <a:latin typeface="Trebuchet MS" charset="0"/>
                <a:ea typeface="宋体" charset="0"/>
                <a:cs typeface="Trebuchet MS" charset="0"/>
              </a:rPr>
            </a:br>
            <a:br>
              <a:rPr lang="zh-CN" altLang="en-US" sz="48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EMPLOYEE DATASET: KAGGLE</a:t>
            </a:r>
            <a:br>
              <a:rPr lang="zh-CN" altLang="en-US" sz="20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FEATURES: 26</a:t>
            </a:r>
            <a:br>
              <a:rPr lang="zh-CN" altLang="en-US" sz="20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FEATURES TAKEN: 8</a:t>
            </a:r>
            <a:br>
              <a:rPr lang="zh-CN" altLang="en-US" sz="2000" b="1" i="0" u="none" strike="noStrike" kern="0" cap="none" spc="0" baseline="0">
                <a:solidFill>
                  <a:schemeClr val="tx1"/>
                </a:solidFill>
                <a:latin typeface="Trebuchet MS" charset="0"/>
                <a:ea typeface="宋体" charset="0"/>
                <a:cs typeface="Trebuchet MS" charset="0"/>
              </a:rPr>
            </a:br>
            <a:r>
              <a:rPr lang="en-US" altLang="zh-CN" sz="2000" b="1" i="0" u="none" strike="noStrike" kern="0" cap="none" spc="0" baseline="0">
                <a:solidFill>
                  <a:schemeClr val="tx1"/>
                </a:solidFill>
                <a:latin typeface="Trebuchet MS" charset="0"/>
                <a:ea typeface="宋体" charset="0"/>
                <a:cs typeface="Trebuchet MS" charset="0"/>
              </a:rPr>
              <a:t>FIELD NAMES: BUSINESS UNIT, FIRST NAME, GENDER CODE AND PERFORMANCE SCORE</a:t>
            </a:r>
            <a:br>
              <a:rPr lang="zh-CN" altLang="en-US" sz="2000" b="0" i="0" u="none" strike="noStrike" kern="0" cap="none" spc="0" baseline="0">
                <a:solidFill>
                  <a:schemeClr val="tx1"/>
                </a:solidFill>
                <a:latin typeface="Trebuchet MS" charset="0"/>
                <a:ea typeface="宋体" charset="0"/>
                <a:cs typeface="Trebuchet MS" charset="0"/>
              </a:rPr>
            </a:br>
            <a:endParaRPr lang="zh-CN" altLang="en-US" sz="4800" b="1" i="0" u="none" strike="noStrike" kern="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33903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flipH="1">
            <a:off x="2533648" y="1891261"/>
            <a:ext cx="7162800" cy="383381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Aggregation</a:t>
            </a:r>
            <a:r>
              <a:rPr lang="en-US" altLang="zh-CN" sz="1800" b="0" i="0" u="none" strike="noStrike" kern="1200" cap="none" spc="0" baseline="0">
                <a:solidFill>
                  <a:schemeClr val="tx1"/>
                </a:solidFill>
                <a:latin typeface="Calibri" charset="0"/>
                <a:ea typeface="宋体" charset="0"/>
                <a:cs typeface="Calibri" charset="0"/>
              </a:rPr>
              <a:t>: Our Excel sheet compiles comprehensive employee performance data, segmented by key metrics such as productivity, efficiency, and goal achievement.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t>
            </a:r>
            <a:r>
              <a:rPr lang="en-US" altLang="zh-CN" sz="1800" b="1" i="0" u="none" strike="noStrike" kern="1200" cap="none" spc="0" baseline="0">
                <a:solidFill>
                  <a:schemeClr val="tx1"/>
                </a:solidFill>
                <a:latin typeface="Calibri" charset="0"/>
                <a:ea typeface="宋体" charset="0"/>
                <a:cs typeface="Calibri" charset="0"/>
              </a:rPr>
              <a:t>Dynamic Dashboards</a:t>
            </a:r>
            <a:r>
              <a:rPr lang="en-US" altLang="zh-CN" sz="1800" b="0" i="0" u="none" strike="noStrike" kern="1200" cap="none" spc="0" baseline="0">
                <a:solidFill>
                  <a:schemeClr val="tx1"/>
                </a:solidFill>
                <a:latin typeface="Calibri" charset="0"/>
                <a:ea typeface="宋体" charset="0"/>
                <a:cs typeface="Calibri"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150" name="图片"/>
          <p:cNvPicPr>
            <a:picLocks/>
          </p:cNvPicPr>
          <p:nvPr/>
        </p:nvPicPr>
        <p:blipFill>
          <a:blip r:embed="rId3" cstate="print"/>
          <a:stretch>
            <a:fillRect/>
          </a:stretch>
        </p:blipFill>
        <p:spPr>
          <a:xfrm>
            <a:off x="66675" y="3597351"/>
            <a:ext cx="2466975" cy="3203496"/>
          </a:xfrm>
          <a:prstGeom prst="rect">
            <a:avLst/>
          </a:prstGeom>
          <a:noFill/>
          <a:ln w="12700" cap="flat" cmpd="sng">
            <a:noFill/>
            <a:prstDash val="solid"/>
            <a:miter/>
          </a:ln>
        </p:spPr>
      </p:pic>
      <p:sp>
        <p:nvSpPr>
          <p:cNvPr id="151" name="文本框"/>
          <p:cNvSpPr>
            <a:spLocks noGrp="1"/>
          </p:cNvSpPr>
          <p:nvPr>
            <p:ph type="title"/>
          </p:nvPr>
        </p:nvSpPr>
        <p:spPr>
          <a:xfrm>
            <a:off x="755332" y="385444"/>
            <a:ext cx="10681335" cy="7404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THE "WOW" IN OUR SOLUTION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2438400" y="2427266"/>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4283093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dayamipriya.sgbcvv@gmail.com</cp:lastModifiedBy>
  <cp:revision>2</cp:revision>
  <dcterms:created xsi:type="dcterms:W3CDTF">2024-03-28T17:07:22Z</dcterms:created>
  <dcterms:modified xsi:type="dcterms:W3CDTF">2024-09-06T15:41:56Z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dbd24395ee3640168a818cf23031cecc</vt:lpwstr>
  </property>
</Properties>
</file>