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74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0" r:id="rId22"/>
    <p:sldId id="291" r:id="rId23"/>
    <p:sldId id="263" r:id="rId24"/>
    <p:sldId id="264" r:id="rId25"/>
    <p:sldId id="275" r:id="rId26"/>
    <p:sldId id="276" r:id="rId27"/>
    <p:sldId id="277" r:id="rId28"/>
    <p:sldId id="278" r:id="rId29"/>
    <p:sldId id="279" r:id="rId30"/>
    <p:sldId id="280" r:id="rId31"/>
    <p:sldId id="272" r:id="rId32"/>
    <p:sldId id="273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27B2E4-38AC-4E76-A470-BBF5686B6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F5366F-2769-475E-9055-6BB1ABFECEDE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Yazid</a:t>
            </a:r>
            <a:r>
              <a:rPr lang="en-US" altLang="zh-CN" dirty="0"/>
              <a:t> Wong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 </a:t>
            </a:r>
            <a:r>
              <a:rPr lang="zh-CN" altLang="en-US" dirty="0"/>
              <a:t>各类分块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分块套路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直接分块</a:t>
            </a:r>
            <a:endParaRPr lang="en-US" altLang="zh-CN" dirty="0"/>
          </a:p>
          <a:p>
            <a:r>
              <a:rPr lang="zh-CN" altLang="en-US" dirty="0"/>
              <a:t>平衡两种针对性不同的算法</a:t>
            </a:r>
            <a:endParaRPr lang="en-US" altLang="zh-CN" dirty="0"/>
          </a:p>
          <a:p>
            <a:r>
              <a:rPr lang="zh-CN" altLang="en-US" dirty="0"/>
              <a:t>定期重构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By ZJ-LH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bzoj2002</a:t>
            </a:r>
            <a:r>
              <a:rPr lang="zh-CN" altLang="en-US" dirty="0"/>
              <a:t>弹飞绵羊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个弹簧从左到右排开，每个弹簧有一个弹力系数</a:t>
            </a:r>
            <a:r>
              <a:rPr lang="en-US" altLang="zh-CN" dirty="0"/>
              <a:t>k[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r>
              <a:rPr lang="en-US" altLang="zh-CN" dirty="0"/>
              <a:t>(e[</a:t>
            </a:r>
            <a:r>
              <a:rPr lang="en-US" altLang="zh-CN" dirty="0" err="1"/>
              <a:t>i</a:t>
            </a:r>
            <a:r>
              <a:rPr lang="en-US" altLang="zh-CN" dirty="0"/>
              <a:t>]&gt;0)</a:t>
            </a:r>
            <a:endParaRPr lang="en-US" altLang="zh-CN" dirty="0"/>
          </a:p>
          <a:p>
            <a:r>
              <a:rPr lang="zh-CN" altLang="en-US" dirty="0"/>
              <a:t>你走到</a:t>
            </a:r>
            <a:r>
              <a:rPr lang="en-US" altLang="zh-CN" dirty="0" err="1"/>
              <a:t>i</a:t>
            </a:r>
            <a:r>
              <a:rPr lang="zh-CN" altLang="en-US" dirty="0"/>
              <a:t>时，你就会被弹到</a:t>
            </a:r>
            <a:r>
              <a:rPr lang="en-US" altLang="zh-CN" dirty="0" err="1"/>
              <a:t>i+k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你需要支持</a:t>
            </a:r>
            <a:r>
              <a:rPr lang="en-US" altLang="zh-CN" dirty="0"/>
              <a:t>2</a:t>
            </a:r>
            <a:r>
              <a:rPr lang="zh-CN" altLang="en-US" dirty="0"/>
              <a:t>种操作：</a:t>
            </a:r>
            <a:endParaRPr lang="en-US" altLang="zh-CN" dirty="0"/>
          </a:p>
          <a:p>
            <a:r>
              <a:rPr lang="zh-CN" altLang="en-US" dirty="0"/>
              <a:t>单点修改一个</a:t>
            </a:r>
            <a:r>
              <a:rPr lang="en-US" altLang="zh-CN" dirty="0"/>
              <a:t>k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给定一个位置，求你从这个位置出发会花几次被弹飞。</a:t>
            </a:r>
            <a:endParaRPr lang="en-US" altLang="zh-CN" dirty="0"/>
          </a:p>
          <a:p>
            <a:r>
              <a:rPr lang="en-US" altLang="zh-CN" dirty="0"/>
              <a:t>n&lt;=2*10^5</a:t>
            </a:r>
            <a:endParaRPr lang="en-US" altLang="zh-CN" dirty="0"/>
          </a:p>
          <a:p>
            <a:r>
              <a:rPr lang="en-US" altLang="zh-CN" dirty="0"/>
              <a:t>Q&lt;=10^5</a:t>
            </a:r>
            <a:endParaRPr lang="en-US" altLang="zh-CN" dirty="0"/>
          </a:p>
          <a:p>
            <a:r>
              <a:rPr lang="zh-CN" altLang="en-US" dirty="0"/>
              <a:t>（其实这是一个</a:t>
            </a:r>
            <a:r>
              <a:rPr lang="en-US" altLang="zh-CN" dirty="0"/>
              <a:t>LCT</a:t>
            </a:r>
            <a:r>
              <a:rPr lang="zh-CN" altLang="en-US" dirty="0"/>
              <a:t>裸题）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弹飞绵羊分块做法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endParaRPr lang="en-US" altLang="zh-CN" dirty="0"/>
          </a:p>
          <a:p>
            <a:r>
              <a:rPr lang="zh-CN" altLang="en-US" dirty="0"/>
              <a:t>维护每个点跳出块内到达的第一个点。</a:t>
            </a:r>
            <a:endParaRPr lang="en-US" altLang="zh-CN" dirty="0"/>
          </a:p>
          <a:p>
            <a:r>
              <a:rPr lang="zh-CN" altLang="en-US" dirty="0"/>
              <a:t>询问</a:t>
            </a:r>
            <a:r>
              <a:rPr lang="en-US" altLang="zh-CN" dirty="0"/>
              <a:t>sqrt(n)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sqrt(n)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一些有趣的分块题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给定一个序列，</a:t>
            </a:r>
            <a:r>
              <a:rPr lang="en-US" altLang="zh-CN" dirty="0"/>
              <a:t>Q</a:t>
            </a:r>
            <a:r>
              <a:rPr lang="zh-CN" altLang="en-US" dirty="0"/>
              <a:t>个询问，强制在线，每个询问指定一个区间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，问：</a:t>
            </a:r>
            <a:endParaRPr lang="en-US" altLang="zh-CN" dirty="0"/>
          </a:p>
          <a:p>
            <a:r>
              <a:rPr lang="en-US" altLang="zh-CN" dirty="0"/>
              <a:t>bzoj2724</a:t>
            </a:r>
            <a:r>
              <a:rPr lang="zh-CN" altLang="en-US" dirty="0"/>
              <a:t>：众数（如果有多个则输出最小的）</a:t>
            </a:r>
            <a:endParaRPr lang="en-US" altLang="zh-CN" dirty="0"/>
          </a:p>
          <a:p>
            <a:r>
              <a:rPr lang="en-US" altLang="zh-CN" dirty="0"/>
              <a:t>bzoj3744</a:t>
            </a:r>
            <a:r>
              <a:rPr lang="zh-CN" altLang="en-US" dirty="0"/>
              <a:t>：逆序对数</a:t>
            </a:r>
            <a:endParaRPr lang="en-US" altLang="zh-CN" dirty="0"/>
          </a:p>
          <a:p>
            <a:r>
              <a:rPr lang="en-US" altLang="zh-CN" dirty="0"/>
              <a:t>bzoj2821</a:t>
            </a:r>
            <a:r>
              <a:rPr lang="zh-CN" altLang="en-US" dirty="0"/>
              <a:t>：出现正偶数次的数的个数</a:t>
            </a:r>
            <a:endParaRPr lang="en-US" altLang="zh-CN" dirty="0"/>
          </a:p>
          <a:p>
            <a:r>
              <a:rPr lang="en-US" altLang="zh-CN" dirty="0"/>
              <a:t>bzoj2741</a:t>
            </a:r>
            <a:r>
              <a:rPr lang="zh-CN" altLang="en-US" dirty="0"/>
              <a:t>：最大连续子区间</a:t>
            </a:r>
            <a:r>
              <a:rPr lang="en-US" altLang="zh-CN" dirty="0" err="1"/>
              <a:t>xor</a:t>
            </a:r>
            <a:r>
              <a:rPr lang="zh-CN" altLang="en-US" dirty="0"/>
              <a:t>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平衡两种针对性不同的算法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有的时候，面对一类问题，我们可以用一种算法高效求解；面对另一类问题，我们可以用另一种算法高效求解。</a:t>
            </a:r>
            <a:endParaRPr lang="en-US" altLang="zh-CN" dirty="0"/>
          </a:p>
          <a:p>
            <a:r>
              <a:rPr lang="zh-CN" altLang="en-US" dirty="0"/>
              <a:t>于是我们可以结合两种算法。</a:t>
            </a:r>
            <a:endParaRPr lang="en-US" altLang="zh-CN" dirty="0"/>
          </a:p>
          <a:p>
            <a:r>
              <a:rPr lang="zh-CN" altLang="en-US" dirty="0"/>
              <a:t>来看栗子：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bzoj4320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2573" y="2554492"/>
            <a:ext cx="6927180" cy="26062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bzoj4320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对于小于</a:t>
            </a:r>
            <a:r>
              <a:rPr lang="en-US" altLang="zh-CN" dirty="0"/>
              <a:t>sqrt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，用一个数组维护答案。</a:t>
            </a:r>
            <a:endParaRPr lang="en-US" altLang="zh-CN" dirty="0"/>
          </a:p>
          <a:p>
            <a:r>
              <a:rPr lang="zh-CN" altLang="en-US" dirty="0"/>
              <a:t>对于大于</a:t>
            </a:r>
            <a:r>
              <a:rPr lang="en-US" altLang="zh-CN" dirty="0"/>
              <a:t>sqrt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，离线然后倒过来做，用并查集维护删数，每次询问枚举</a:t>
            </a:r>
            <a:r>
              <a:rPr lang="en-US" altLang="zh-CN" dirty="0"/>
              <a:t>Y</a:t>
            </a:r>
            <a:r>
              <a:rPr lang="zh-CN" altLang="en-US" dirty="0"/>
              <a:t>的倍数，在并查集上找到最小的超过它的数，更新答案。</a:t>
            </a:r>
            <a:endParaRPr lang="en-US" altLang="zh-CN" dirty="0"/>
          </a:p>
          <a:p>
            <a:r>
              <a:rPr lang="zh-CN" altLang="en-US" dirty="0"/>
              <a:t>复杂度是</a:t>
            </a:r>
            <a:r>
              <a:rPr lang="en-US" altLang="zh-CN" dirty="0"/>
              <a:t>sqrt(n)alpha(n)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NOI2015 </a:t>
            </a:r>
            <a:r>
              <a:rPr lang="zh-CN" altLang="en-US" dirty="0"/>
              <a:t>寿司晚宴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，你需要把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之间的所有正整数分成</a:t>
            </a:r>
            <a:r>
              <a:rPr lang="en-US" altLang="zh-CN" dirty="0"/>
              <a:t>3</a:t>
            </a:r>
            <a:r>
              <a:rPr lang="zh-CN" altLang="en-US" dirty="0"/>
              <a:t>个集合</a:t>
            </a:r>
            <a:r>
              <a:rPr lang="en-US" altLang="zh-CN" dirty="0"/>
              <a:t>A,B,C</a:t>
            </a:r>
            <a:r>
              <a:rPr lang="zh-CN" altLang="en-US" dirty="0"/>
              <a:t>，使得集合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中的数两两互质。</a:t>
            </a:r>
            <a:endParaRPr lang="en-US" altLang="zh-CN" dirty="0"/>
          </a:p>
          <a:p>
            <a:r>
              <a:rPr lang="zh-CN" altLang="en-US" dirty="0"/>
              <a:t>求方案数</a:t>
            </a:r>
            <a:r>
              <a:rPr lang="en-US" altLang="zh-CN" dirty="0"/>
              <a:t>mod 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n&lt;=500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寿司晚宴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大于</a:t>
            </a:r>
            <a:r>
              <a:rPr lang="en-US" altLang="zh-CN" dirty="0"/>
              <a:t>sqrt(500)</a:t>
            </a:r>
            <a:r>
              <a:rPr lang="zh-CN" altLang="en-US" dirty="0"/>
              <a:t>的质数在一个数中最多出现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于是分块状压</a:t>
            </a:r>
            <a:r>
              <a:rPr lang="en-US" altLang="zh-CN" dirty="0"/>
              <a:t>DP</a:t>
            </a:r>
            <a:r>
              <a:rPr lang="zh-CN" altLang="en-US" dirty="0"/>
              <a:t>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endParaRPr lang="en-US" altLang="zh-CN" dirty="0"/>
          </a:p>
          <a:p>
            <a:r>
              <a:rPr lang="zh-CN" altLang="en-US" dirty="0"/>
              <a:t>各类分块</a:t>
            </a:r>
            <a:endParaRPr lang="en-US" altLang="zh-CN" dirty="0"/>
          </a:p>
          <a:p>
            <a:r>
              <a:rPr lang="zh-CN" altLang="en-US" dirty="0"/>
              <a:t>块状树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定期重构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每次修改时，先不执行。等屯够了（</a:t>
            </a:r>
            <a:r>
              <a:rPr lang="en-US" altLang="zh-CN" dirty="0"/>
              <a:t>sqrt(n)</a:t>
            </a:r>
            <a:r>
              <a:rPr lang="zh-CN" altLang="en-US" dirty="0"/>
              <a:t>次）再一起暴力重构。</a:t>
            </a:r>
            <a:endParaRPr lang="en-US" altLang="zh-CN" dirty="0"/>
          </a:p>
          <a:p>
            <a:r>
              <a:rPr lang="zh-CN" altLang="en-US" dirty="0"/>
              <a:t>询问时，对于还未执行的修改操作，直接暴力算贡献。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找不到什么好题，大家随便体会一下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有一个序列，你要支持</a:t>
            </a:r>
            <a:r>
              <a:rPr lang="en-US" altLang="zh-CN" dirty="0"/>
              <a:t>2</a:t>
            </a:r>
            <a:r>
              <a:rPr lang="zh-CN" altLang="en-US" dirty="0"/>
              <a:t>种操作：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区间</a:t>
            </a:r>
            <a:r>
              <a:rPr lang="en-US" altLang="zh-CN" dirty="0"/>
              <a:t>+x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区间求和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Part3 </a:t>
            </a:r>
            <a:r>
              <a:rPr lang="zh-CN" altLang="en-US" dirty="0"/>
              <a:t>块状树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bzoj1086 </a:t>
            </a:r>
            <a:r>
              <a:rPr lang="zh-CN" altLang="en-US" dirty="0"/>
              <a:t>王室联邦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给定一棵树和一个</a:t>
            </a:r>
            <a:r>
              <a:rPr lang="en-US" altLang="zh-CN" dirty="0"/>
              <a:t>B</a:t>
            </a:r>
            <a:r>
              <a:rPr lang="zh-CN" altLang="en-US" dirty="0"/>
              <a:t>，你要把整棵树分成若干个点集（块），满足对于每个点集</a:t>
            </a:r>
            <a:r>
              <a:rPr lang="en-US" altLang="zh-CN" dirty="0"/>
              <a:t>V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大小在</a:t>
            </a:r>
            <a:r>
              <a:rPr lang="en-US" altLang="zh-CN" dirty="0"/>
              <a:t>[B,3B]</a:t>
            </a:r>
            <a:r>
              <a:rPr lang="zh-CN" altLang="en-US" dirty="0"/>
              <a:t>之间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存在一个点（不一定在块内）</a:t>
            </a:r>
            <a:r>
              <a:rPr lang="en-US" altLang="zh-CN" dirty="0"/>
              <a:t>u</a:t>
            </a:r>
            <a:r>
              <a:rPr lang="zh-CN" altLang="en-US" dirty="0"/>
              <a:t>，使得</a:t>
            </a:r>
            <a:r>
              <a:rPr lang="en-US" altLang="zh-CN" dirty="0"/>
              <a:t>V</a:t>
            </a:r>
            <a:r>
              <a:rPr lang="zh-CN" altLang="en-US" dirty="0"/>
              <a:t>∪</a:t>
            </a:r>
            <a:r>
              <a:rPr lang="en-US" altLang="zh-CN" dirty="0"/>
              <a:t>{u}</a:t>
            </a:r>
            <a:r>
              <a:rPr lang="zh-CN" altLang="en-US" dirty="0"/>
              <a:t>是连通的。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王室联邦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xjb</a:t>
            </a:r>
            <a:r>
              <a:rPr lang="zh-CN" altLang="en-US" dirty="0"/>
              <a:t>分一分就行啦！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379" y="826544"/>
            <a:ext cx="9015241" cy="5204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树上分块的两种方法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直接分（陈老师博客）</a:t>
            </a:r>
            <a:endParaRPr lang="en-US" altLang="zh-CN" dirty="0"/>
          </a:p>
          <a:p>
            <a:r>
              <a:rPr lang="zh-CN" altLang="en-US" dirty="0"/>
              <a:t>王室联邦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dfs</a:t>
            </a:r>
            <a:endParaRPr lang="en-US" altLang="zh-CN" dirty="0"/>
          </a:p>
          <a:p>
            <a:r>
              <a:rPr lang="zh-CN" altLang="en-US" dirty="0"/>
              <a:t>如果当前子树内还不属于任何块的点数</a:t>
            </a:r>
            <a:r>
              <a:rPr lang="en-US" altLang="zh-CN" dirty="0"/>
              <a:t>&gt;=K</a:t>
            </a:r>
            <a:r>
              <a:rPr lang="zh-CN" altLang="en-US" dirty="0"/>
              <a:t>，那么就新开一个块。</a:t>
            </a:r>
            <a:endParaRPr lang="en-US" altLang="zh-CN" dirty="0"/>
          </a:p>
          <a:p>
            <a:r>
              <a:rPr lang="zh-CN" altLang="en-US" dirty="0"/>
              <a:t>否则苟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直接分：显然可以被卡（菊花图）</a:t>
            </a:r>
            <a:endParaRPr lang="en-US" altLang="zh-CN" dirty="0"/>
          </a:p>
          <a:p>
            <a:r>
              <a:rPr lang="zh-CN" altLang="en-US" dirty="0"/>
              <a:t>王室联邦：不是很好写（？）</a:t>
            </a:r>
            <a:endParaRPr lang="en-US" altLang="zh-CN" dirty="0"/>
          </a:p>
          <a:p>
            <a:r>
              <a:rPr lang="zh-CN" altLang="en-US" dirty="0"/>
              <a:t>其实用菊花图卡的也不多。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GTY</a:t>
            </a:r>
            <a:r>
              <a:rPr lang="zh-CN" altLang="en-US" dirty="0"/>
              <a:t>的妹子树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给定一棵树，要求支持操作：</a:t>
            </a:r>
            <a:endParaRPr lang="en-US" altLang="zh-CN" dirty="0"/>
          </a:p>
          <a:p>
            <a:r>
              <a:rPr lang="en-US" altLang="zh-CN" dirty="0"/>
              <a:t>(n&lt;=30000,Q&lt;=30000)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257" y="2834588"/>
            <a:ext cx="8367485" cy="118882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GTY</a:t>
            </a:r>
            <a:r>
              <a:rPr lang="zh-CN" altLang="en-US" dirty="0"/>
              <a:t>的超级妹子树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给定一棵树，要求支持操作：</a:t>
            </a:r>
            <a:endParaRPr lang="en-US" altLang="zh-CN" dirty="0"/>
          </a:p>
          <a:p>
            <a:r>
              <a:rPr lang="en-US" altLang="zh-CN" dirty="0"/>
              <a:t>(n&lt;=10^5,Q&lt;=10^5)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741" y="2640261"/>
            <a:ext cx="8748518" cy="1577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 </a:t>
            </a:r>
            <a:r>
              <a:rPr lang="zh-CN" altLang="en-US" dirty="0"/>
              <a:t>莫队算法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Part4 </a:t>
            </a:r>
            <a:r>
              <a:rPr lang="zh-CN" altLang="en-US" dirty="0"/>
              <a:t>糖果公园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（带修改的树上莫队）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83" y="1737359"/>
            <a:ext cx="12199683" cy="41726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如果在序列上不带修改，是不是可以直接莫队呀</a:t>
            </a:r>
            <a:endParaRPr lang="zh-CN" altLang="en-US" dirty="0"/>
          </a:p>
          <a:p>
            <a:r>
              <a:rPr lang="zh-CN" altLang="en-US" dirty="0"/>
              <a:t>可是这个题在树上，又带修改，怎么做呢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树上莫队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>
                <a:solidFill>
                  <a:srgbClr val="FF0000"/>
                </a:solidFill>
              </a:rPr>
              <a:t>带出栈记录的</a:t>
            </a:r>
            <a:r>
              <a:rPr lang="en-US" altLang="zh-CN" dirty="0" err="1"/>
              <a:t>dfs</a:t>
            </a:r>
            <a:r>
              <a:rPr lang="zh-CN" altLang="en-US" dirty="0"/>
              <a:t>序分块（或王室联邦分块）。</a:t>
            </a:r>
            <a:endParaRPr lang="en-US" altLang="zh-CN" dirty="0"/>
          </a:p>
          <a:p>
            <a:r>
              <a:rPr lang="zh-CN" altLang="en-US" dirty="0"/>
              <a:t>跑莫队算法即可。</a:t>
            </a:r>
            <a:endParaRPr lang="en-US" altLang="zh-CN" dirty="0"/>
          </a:p>
          <a:p>
            <a:r>
              <a:rPr lang="zh-CN" altLang="en-US" dirty="0"/>
              <a:t>想一想，为什么？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带修改莫队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我们之前的莫队是二维坐标的。</a:t>
            </a:r>
            <a:endParaRPr lang="en-US" altLang="zh-CN" dirty="0"/>
          </a:p>
          <a:p>
            <a:r>
              <a:rPr lang="zh-CN" altLang="en-US" dirty="0"/>
              <a:t>如果把整个修改的时间线也看作一维坐标，那么我们就可以</a:t>
            </a:r>
            <a:r>
              <a:rPr lang="en-US" altLang="zh-CN" dirty="0"/>
              <a:t>n^(5/6)</a:t>
            </a:r>
            <a:r>
              <a:rPr lang="zh-CN" altLang="en-US" dirty="0"/>
              <a:t>莫队啦。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糖果公园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于是你直接跑带修改树上莫队就行了。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en-US" altLang="zh-CN" dirty="0"/>
              <a:t>Z</a:t>
            </a:r>
            <a:r>
              <a:rPr lang="zh-CN" altLang="en-US" dirty="0"/>
              <a:t>的袜子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有一个序列，</a:t>
            </a:r>
            <a:r>
              <a:rPr lang="en-US" altLang="zh-CN" dirty="0"/>
              <a:t>Q</a:t>
            </a:r>
            <a:r>
              <a:rPr lang="zh-CN" altLang="en-US" dirty="0"/>
              <a:t>个询问，每次问在一段区间内随机取不同的</a:t>
            </a:r>
            <a:r>
              <a:rPr lang="en-US" altLang="zh-CN" dirty="0"/>
              <a:t>2</a:t>
            </a:r>
            <a:r>
              <a:rPr lang="zh-CN" altLang="en-US" dirty="0"/>
              <a:t>个数相等的概率。</a:t>
            </a:r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&lt;=50000</a:t>
            </a:r>
            <a:endParaRPr lang="en-US" altLang="zh-CN" dirty="0"/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]&lt;=n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A5E7D62F-C9AD-46B6-BD91-068D40F5D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𝑐𝑜𝑙𝑜𝑟𝑠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𝑐𝑛𝑡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我们考虑移动区间左右端点，同时维护</a:t>
                </a:r>
                <a:r>
                  <a:rPr lang="en-US" altLang="zh-CN" dirty="0" err="1"/>
                  <a:t>cnt</a:t>
                </a:r>
                <a:r>
                  <a:rPr lang="zh-CN" altLang="en-US" dirty="0"/>
                  <a:t>数组和分子，这样我们就可以快速求得当前区间的答案。</a:t>
                </a:r>
                <a:endParaRPr lang="en-US" altLang="zh-CN" dirty="0"/>
              </a:p>
              <a:p>
                <a:r>
                  <a:rPr lang="zh-CN" altLang="en-US" dirty="0"/>
                  <a:t>将左端点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右端点</a:t>
                </a:r>
                <a:r>
                  <a:rPr lang="en-US" altLang="zh-CN" dirty="0"/>
                  <a:t>±1</a:t>
                </a:r>
                <a:r>
                  <a:rPr lang="zh-CN" altLang="en-US" dirty="0"/>
                  <a:t>的时间开销都是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  <a:p>
                <a:r>
                  <a:rPr lang="zh-CN" altLang="en-US" dirty="0"/>
                  <a:t>考虑以什么顺序处理询问会比较优秀呢？</a:t>
                </a:r>
                <a:endParaRPr lang="en-US" altLang="zh-CN" dirty="0"/>
              </a:p>
              <a:p>
                <a:r>
                  <a:rPr lang="zh-CN" altLang="en-US" dirty="0"/>
                  <a:t>我们把每个询问都看成是二维平面上的一个点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走曼哈顿距离最小生成树！</a:t>
                </a:r>
                <a:endParaRPr lang="en-US" altLang="zh-CN" dirty="0"/>
              </a:p>
              <a:p>
                <a:r>
                  <a:rPr lang="zh-CN" altLang="en-US" dirty="0"/>
                  <a:t>太难写啦！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1">
                <a:blip r:embed="rId1"/>
                <a:stretch>
                  <a:fillRect l="-606" r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把所有询问按</a:t>
            </a:r>
            <a:r>
              <a:rPr lang="en-US" altLang="zh-CN" dirty="0"/>
              <a:t>l</a:t>
            </a:r>
            <a:r>
              <a:rPr lang="zh-CN" altLang="en-US" dirty="0"/>
              <a:t>分块，假设块大小为</a:t>
            </a:r>
            <a:r>
              <a:rPr lang="en-US" altLang="zh-CN" dirty="0"/>
              <a:t>K</a:t>
            </a:r>
            <a:r>
              <a:rPr lang="zh-CN" altLang="en-US" dirty="0"/>
              <a:t>，那么</a:t>
            </a:r>
            <a:r>
              <a:rPr lang="en-US" altLang="zh-CN" dirty="0"/>
              <a:t>[1,K]</a:t>
            </a:r>
            <a:r>
              <a:rPr lang="zh-CN" altLang="en-US" dirty="0"/>
              <a:t>在第</a:t>
            </a:r>
            <a:r>
              <a:rPr lang="en-US" altLang="zh-CN" dirty="0"/>
              <a:t>1</a:t>
            </a:r>
            <a:r>
              <a:rPr lang="zh-CN" altLang="en-US" dirty="0"/>
              <a:t>块，</a:t>
            </a:r>
            <a:r>
              <a:rPr lang="en-US" altLang="zh-CN" dirty="0"/>
              <a:t>[K+1,2K]</a:t>
            </a:r>
            <a:r>
              <a:rPr lang="zh-CN" altLang="en-US" dirty="0"/>
              <a:t>在第</a:t>
            </a:r>
            <a:r>
              <a:rPr lang="en-US" altLang="zh-CN" dirty="0"/>
              <a:t>2</a:t>
            </a:r>
            <a:r>
              <a:rPr lang="zh-CN" altLang="en-US" dirty="0"/>
              <a:t>块，</a:t>
            </a:r>
            <a:r>
              <a:rPr lang="en-US" altLang="zh-CN" dirty="0"/>
              <a:t>……</a:t>
            </a:r>
            <a:endParaRPr lang="en-US" altLang="zh-CN" dirty="0"/>
          </a:p>
          <a:p>
            <a:r>
              <a:rPr lang="zh-CN" altLang="en-US" dirty="0"/>
              <a:t>把所有询问排序，第一关键字为所在块的编号，第二关键字为右端点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考虑左端点移动对时间开销的贡献：每次移动</a:t>
            </a:r>
            <a:r>
              <a:rPr lang="en-US" altLang="zh-CN" dirty="0"/>
              <a:t>O(K)</a:t>
            </a:r>
            <a:r>
              <a:rPr lang="zh-CN" altLang="en-US" dirty="0"/>
              <a:t>，总复杂度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考虑右端点移动对时间开销的贡献：每块内</a:t>
            </a:r>
            <a:r>
              <a:rPr lang="en-US" altLang="zh-CN" dirty="0"/>
              <a:t>O(n)</a:t>
            </a:r>
            <a:r>
              <a:rPr lang="zh-CN" altLang="en-US" dirty="0"/>
              <a:t>，总复杂度</a:t>
            </a:r>
            <a:r>
              <a:rPr lang="en-US" altLang="zh-CN" dirty="0"/>
              <a:t>O(n^2/K)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于是取</a:t>
            </a:r>
            <a:r>
              <a:rPr lang="en-US" altLang="zh-CN" dirty="0"/>
              <a:t>K=sqrt(n)</a:t>
            </a:r>
            <a:r>
              <a:rPr lang="zh-CN" altLang="en-US" dirty="0"/>
              <a:t>，可使总复杂度降为</a:t>
            </a:r>
            <a:r>
              <a:rPr lang="en-US" altLang="zh-CN" dirty="0"/>
              <a:t>O(n^1.5)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询问必须离线。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bzoj3289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给定一个序列和</a:t>
            </a:r>
            <a:r>
              <a:rPr lang="en-US" altLang="zh-CN" dirty="0"/>
              <a:t>Q</a:t>
            </a:r>
            <a:r>
              <a:rPr lang="zh-CN" altLang="en-US" dirty="0"/>
              <a:t>个询问，每个询问问一段区间内的逆序对个数。</a:t>
            </a:r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&lt;=50000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bzoj3289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莫队算法。</a:t>
            </a:r>
            <a:endParaRPr lang="en-US" altLang="zh-CN" dirty="0"/>
          </a:p>
          <a:p>
            <a:r>
              <a:rPr lang="zh-CN" altLang="en-US" dirty="0"/>
              <a:t>用树状数组维护即可。</a:t>
            </a:r>
            <a:endParaRPr lang="en-US" altLang="zh-CN" dirty="0"/>
          </a:p>
          <a:p>
            <a:r>
              <a:rPr lang="zh-CN" altLang="en-US" dirty="0"/>
              <a:t>据说有更优越的做法。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4">
      <a:majorFont>
        <a:latin typeface="Consolas"/>
        <a:ea typeface="宋体"/>
        <a:cs typeface=""/>
      </a:majorFont>
      <a:minorFont>
        <a:latin typeface="Consolas"/>
        <a:ea typeface="宋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1617</Words>
  <Application>WPS 演示</Application>
  <PresentationFormat>宽屏</PresentationFormat>
  <Paragraphs>196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Consolas</vt:lpstr>
      <vt:lpstr>微软雅黑</vt:lpstr>
      <vt:lpstr>Arial Unicode MS</vt:lpstr>
      <vt:lpstr>回顾</vt:lpstr>
      <vt:lpstr>分块</vt:lpstr>
      <vt:lpstr>概览</vt:lpstr>
      <vt:lpstr>Part1 莫队算法</vt:lpstr>
      <vt:lpstr>小Z的袜子</vt:lpstr>
      <vt:lpstr>莫队算法</vt:lpstr>
      <vt:lpstr>莫队算法</vt:lpstr>
      <vt:lpstr>莫队算法的局限性</vt:lpstr>
      <vt:lpstr>bzoj3289</vt:lpstr>
      <vt:lpstr>bzoj3289</vt:lpstr>
      <vt:lpstr>Part2 各类分块</vt:lpstr>
      <vt:lpstr>分块套路</vt:lpstr>
      <vt:lpstr>bzoj2002弹飞绵羊</vt:lpstr>
      <vt:lpstr>弹飞绵羊分块做法</vt:lpstr>
      <vt:lpstr>一些有趣的分块题</vt:lpstr>
      <vt:lpstr>平衡两种针对性不同的算法</vt:lpstr>
      <vt:lpstr>bzoj4320</vt:lpstr>
      <vt:lpstr>bzoj4320</vt:lpstr>
      <vt:lpstr>NOI2015 寿司晚宴</vt:lpstr>
      <vt:lpstr>寿司晚宴</vt:lpstr>
      <vt:lpstr>定期重构</vt:lpstr>
      <vt:lpstr>找不到什么好题，大家随便体会一下</vt:lpstr>
      <vt:lpstr>Part3 块状树</vt:lpstr>
      <vt:lpstr>bzoj1086 王室联邦</vt:lpstr>
      <vt:lpstr>王室联邦</vt:lpstr>
      <vt:lpstr>树上分块的两种方法</vt:lpstr>
      <vt:lpstr>直接分</vt:lpstr>
      <vt:lpstr>对比</vt:lpstr>
      <vt:lpstr>GTY的妹子树</vt:lpstr>
      <vt:lpstr>GTY的超级妹子树</vt:lpstr>
      <vt:lpstr>Part4 糖果公园</vt:lpstr>
      <vt:lpstr>题面</vt:lpstr>
      <vt:lpstr>莫队</vt:lpstr>
      <vt:lpstr>树上莫队</vt:lpstr>
      <vt:lpstr>带修改莫队</vt:lpstr>
      <vt:lpstr>糖果公园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线性代数与计数</dc:title>
  <dc:creator>聿中王</dc:creator>
  <cp:lastModifiedBy>Administrator</cp:lastModifiedBy>
  <cp:revision>90</cp:revision>
  <dcterms:created xsi:type="dcterms:W3CDTF">2017-06-26T02:58:00Z</dcterms:created>
  <dcterms:modified xsi:type="dcterms:W3CDTF">2018-02-20T06:03:15Z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