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70" r:id="rId5"/>
    <p:sldId id="271" r:id="rId6"/>
    <p:sldId id="268" r:id="rId7"/>
    <p:sldId id="269" r:id="rId8"/>
    <p:sldId id="258" r:id="rId9"/>
    <p:sldId id="259" r:id="rId10"/>
    <p:sldId id="276" r:id="rId11"/>
    <p:sldId id="277" r:id="rId12"/>
    <p:sldId id="272" r:id="rId13"/>
    <p:sldId id="273" r:id="rId14"/>
    <p:sldId id="262" r:id="rId15"/>
    <p:sldId id="263" r:id="rId16"/>
    <p:sldId id="264" r:id="rId17"/>
    <p:sldId id="265" r:id="rId18"/>
    <p:sldId id="266" r:id="rId19"/>
    <p:sldId id="267" r:id="rId20"/>
    <p:sldId id="274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5" autoAdjust="0"/>
    <p:restoredTop sz="94601" autoAdjust="0"/>
  </p:normalViewPr>
  <p:slideViewPr>
    <p:cSldViewPr>
      <p:cViewPr varScale="1">
        <p:scale>
          <a:sx n="82" d="100"/>
          <a:sy n="82" d="100"/>
        </p:scale>
        <p:origin x="-1435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29E66-C472-4C4E-947E-7778C4809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41B66-44B0-4E73-9A60-4768541B63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分治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429000"/>
            <a:ext cx="6400800" cy="1752600"/>
          </a:xfrm>
        </p:spPr>
        <p:txBody>
          <a:bodyPr/>
          <a:lstStyle/>
          <a:p>
            <a:r>
              <a:rPr lang="en-US" altLang="zh-CN" dirty="0" err="1" smtClean="0"/>
              <a:t>fateice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叠罗汉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考虑相邻两个物品。</a:t>
            </a:r>
            <a:endParaRPr lang="en-US" altLang="zh-CN" dirty="0" smtClean="0"/>
          </a:p>
          <a:p>
            <a:r>
              <a:rPr lang="zh-CN" altLang="en-US" dirty="0"/>
              <a:t>不难</a:t>
            </a:r>
            <a:r>
              <a:rPr lang="zh-CN" altLang="en-US" dirty="0" smtClean="0"/>
              <a:t>发现把</a:t>
            </a:r>
            <a:r>
              <a:rPr lang="en-US" altLang="zh-CN" dirty="0" err="1" smtClean="0"/>
              <a:t>w+s</a:t>
            </a:r>
            <a:r>
              <a:rPr lang="zh-CN" altLang="en-US" dirty="0" smtClean="0"/>
              <a:t>更小的物品交换到上面更优。</a:t>
            </a:r>
            <a:endParaRPr lang="en-US" altLang="zh-CN" dirty="0" smtClean="0"/>
          </a:p>
          <a:p>
            <a:r>
              <a:rPr lang="zh-CN" altLang="en-US" dirty="0" smtClean="0"/>
              <a:t>因此按</a:t>
            </a:r>
            <a:r>
              <a:rPr lang="en-US" altLang="zh-CN" dirty="0" err="1" smtClean="0"/>
              <a:t>w+s</a:t>
            </a:r>
            <a:r>
              <a:rPr lang="zh-CN" altLang="en-US" dirty="0" smtClean="0"/>
              <a:t>从小到大放最优。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定义两个字符串 </a:t>
            </a:r>
            <a:r>
              <a:rPr lang="en-US" altLang="zh-CN" dirty="0"/>
              <a:t>A,B </a:t>
            </a:r>
            <a:r>
              <a:rPr lang="zh-CN" altLang="en-US" dirty="0"/>
              <a:t>相似当且仅当满足以下两个条件中的至少</a:t>
            </a:r>
            <a:r>
              <a:rPr lang="zh-CN" altLang="en-US" dirty="0" smtClean="0"/>
              <a:t>一个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/>
              <a:t>(1)A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相同；</a:t>
            </a:r>
            <a:endParaRPr lang="zh-CN" altLang="en-US" dirty="0"/>
          </a:p>
          <a:p>
            <a:r>
              <a:rPr lang="en-US" altLang="zh-CN" dirty="0"/>
              <a:t>(2)</a:t>
            </a:r>
            <a:r>
              <a:rPr lang="zh-CN" altLang="en-US" dirty="0"/>
              <a:t>将 </a:t>
            </a:r>
            <a:r>
              <a:rPr lang="en-US" altLang="zh-CN" dirty="0"/>
              <a:t>A </a:t>
            </a:r>
            <a:r>
              <a:rPr lang="zh-CN" altLang="en-US" dirty="0"/>
              <a:t>分为长度相同的两个子串 </a:t>
            </a:r>
            <a:r>
              <a:rPr lang="en-US" altLang="zh-CN" dirty="0"/>
              <a:t>A0,A1</a:t>
            </a:r>
            <a:r>
              <a:rPr lang="zh-CN" altLang="en-US" dirty="0"/>
              <a:t>，将 </a:t>
            </a:r>
            <a:r>
              <a:rPr lang="en-US" altLang="zh-CN" dirty="0"/>
              <a:t>B </a:t>
            </a:r>
            <a:r>
              <a:rPr lang="zh-CN" altLang="en-US" dirty="0"/>
              <a:t>分为长度相同的</a:t>
            </a:r>
            <a:r>
              <a:rPr lang="zh-CN" altLang="en-US" dirty="0" smtClean="0"/>
              <a:t>两个子</a:t>
            </a:r>
            <a:r>
              <a:rPr lang="zh-CN" altLang="en-US" dirty="0"/>
              <a:t>串 </a:t>
            </a:r>
            <a:r>
              <a:rPr lang="en-US" altLang="zh-CN" dirty="0"/>
              <a:t>B0,B1</a:t>
            </a:r>
            <a:r>
              <a:rPr lang="zh-CN" altLang="en-US" dirty="0"/>
              <a:t>，满足 </a:t>
            </a:r>
            <a:r>
              <a:rPr lang="en-US" altLang="zh-CN" dirty="0"/>
              <a:t>A0 </a:t>
            </a:r>
            <a:r>
              <a:rPr lang="zh-CN" altLang="en-US" dirty="0"/>
              <a:t>相似于 </a:t>
            </a:r>
            <a:r>
              <a:rPr lang="en-US" altLang="zh-CN" dirty="0"/>
              <a:t>B0</a:t>
            </a:r>
            <a:r>
              <a:rPr lang="zh-CN" altLang="en-US" dirty="0"/>
              <a:t>，</a:t>
            </a:r>
            <a:r>
              <a:rPr lang="en-US" altLang="zh-CN" dirty="0"/>
              <a:t>A1 </a:t>
            </a:r>
            <a:r>
              <a:rPr lang="zh-CN" altLang="en-US" dirty="0"/>
              <a:t>相似于 </a:t>
            </a:r>
            <a:r>
              <a:rPr lang="en-US" altLang="zh-CN" dirty="0"/>
              <a:t>B1 </a:t>
            </a:r>
            <a:r>
              <a:rPr lang="zh-CN" altLang="en-US" dirty="0"/>
              <a:t>或 </a:t>
            </a:r>
            <a:r>
              <a:rPr lang="en-US" altLang="zh-CN" dirty="0"/>
              <a:t>A0 </a:t>
            </a:r>
            <a:r>
              <a:rPr lang="zh-CN" altLang="en-US" dirty="0"/>
              <a:t>相似于 </a:t>
            </a:r>
            <a:r>
              <a:rPr lang="en-US" altLang="zh-CN" dirty="0"/>
              <a:t>B1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A1 </a:t>
            </a:r>
            <a:r>
              <a:rPr lang="zh-CN" altLang="en-US" dirty="0"/>
              <a:t>相似于 </a:t>
            </a:r>
            <a:r>
              <a:rPr lang="en-US" altLang="zh-CN" dirty="0"/>
              <a:t>B0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给定两个字符串 </a:t>
            </a:r>
            <a:r>
              <a:rPr lang="en-US" altLang="zh-CN" dirty="0"/>
              <a:t>S,T</a:t>
            </a:r>
            <a:r>
              <a:rPr lang="zh-CN" altLang="en-US" dirty="0"/>
              <a:t>，问它们是否相似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|S|=|T|&lt;=500000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不难发现相似关系具有传递性，那么我们对于</a:t>
            </a:r>
            <a:r>
              <a:rPr lang="en-US" altLang="zh-CN" dirty="0"/>
              <a:t>S</a:t>
            </a:r>
            <a:r>
              <a:rPr lang="zh-CN" altLang="zh-CN" dirty="0"/>
              <a:t>和</a:t>
            </a:r>
            <a:r>
              <a:rPr lang="en-US" altLang="zh-CN" dirty="0"/>
              <a:t>T</a:t>
            </a:r>
            <a:r>
              <a:rPr lang="zh-CN" altLang="zh-CN" dirty="0"/>
              <a:t>分别用分治求出与它们相似的字典序最小的字符串，判断是否相等即可。</a:t>
            </a:r>
            <a:endParaRPr lang="zh-CN" altLang="zh-CN" dirty="0"/>
          </a:p>
          <a:p>
            <a:r>
              <a:rPr lang="zh-CN" altLang="zh-CN" dirty="0"/>
              <a:t>时间复杂度</a:t>
            </a:r>
            <a:r>
              <a:rPr lang="en-US" altLang="zh-CN" dirty="0"/>
              <a:t>O(|</a:t>
            </a:r>
            <a:r>
              <a:rPr lang="en-US" altLang="zh-CN" dirty="0" err="1"/>
              <a:t>S|log|S</a:t>
            </a:r>
            <a:r>
              <a:rPr lang="en-US" altLang="zh-CN" dirty="0"/>
              <a:t>|)</a:t>
            </a:r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个结点的树，问有多少条路径满足其边权连起来的数字模</a:t>
            </a:r>
            <a:r>
              <a:rPr lang="en-US" altLang="zh-CN" dirty="0"/>
              <a:t>M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endParaRPr lang="en-US" altLang="zh-CN" dirty="0"/>
          </a:p>
          <a:p>
            <a:r>
              <a:rPr lang="en-US" altLang="zh-CN" dirty="0"/>
              <a:t>N&lt;=100000</a:t>
            </a:r>
            <a:r>
              <a:rPr lang="zh-CN" altLang="en-US" dirty="0"/>
              <a:t>，</a:t>
            </a:r>
            <a:r>
              <a:rPr lang="en-US" altLang="zh-CN" dirty="0"/>
              <a:t>0&lt;=w</a:t>
            </a:r>
            <a:r>
              <a:rPr lang="en-US" altLang="zh-CN" dirty="0" smtClean="0"/>
              <a:t>&lt;=9</a:t>
            </a:r>
            <a:r>
              <a:rPr lang="zh-CN" altLang="en-US" dirty="0"/>
              <a:t>，</a:t>
            </a:r>
            <a:r>
              <a:rPr lang="en-US" altLang="zh-CN" dirty="0"/>
              <a:t>(M,10)=1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点分治</a:t>
                </a:r>
                <a:endParaRPr lang="en-US" altLang="zh-CN" dirty="0"/>
              </a:p>
              <a:p>
                <a:r>
                  <a:rPr lang="zh-CN" altLang="en-US" dirty="0"/>
                  <a:t>对每个点求出</a:t>
                </a:r>
                <a:r>
                  <a:rPr lang="zh-CN" altLang="en-US" dirty="0" smtClean="0"/>
                  <a:t>到重心的</a:t>
                </a:r>
                <a:r>
                  <a:rPr lang="zh-CN" altLang="en-US" dirty="0"/>
                  <a:t>数字连起来模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的值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时间复杂</a:t>
                </a:r>
                <a:r>
                  <a:rPr lang="zh-CN" altLang="en-US" dirty="0" smtClean="0"/>
                  <a:t>度</a:t>
                </a:r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nlogn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630" t="-2426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过山车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一辆过山车有</a:t>
            </a:r>
            <a:r>
              <a:rPr lang="en-US" altLang="zh-CN" dirty="0"/>
              <a:t>N</a:t>
            </a:r>
            <a:r>
              <a:rPr lang="zh-CN" altLang="en-US" dirty="0"/>
              <a:t>个座位。一共有</a:t>
            </a:r>
            <a:r>
              <a:rPr lang="en-US" altLang="zh-CN" dirty="0"/>
              <a:t>C</a:t>
            </a:r>
            <a:r>
              <a:rPr lang="zh-CN" altLang="en-US" dirty="0"/>
              <a:t>个乘客。你卖出了</a:t>
            </a:r>
            <a:r>
              <a:rPr lang="en-US" altLang="zh-CN" dirty="0"/>
              <a:t>M</a:t>
            </a:r>
            <a:r>
              <a:rPr lang="zh-CN" altLang="en-US" dirty="0"/>
              <a:t>张票，一个乘客可能购买了多张票，这意味着他要坐多趟过山车。</a:t>
            </a:r>
            <a:endParaRPr lang="en-US" altLang="zh-CN" dirty="0"/>
          </a:p>
          <a:p>
            <a:r>
              <a:rPr lang="zh-CN" altLang="en-US" dirty="0"/>
              <a:t>为了尽量少地开动过山车，你可以换掉乘客手中的票。但必须保证更换之后座位号变小。</a:t>
            </a:r>
            <a:endParaRPr lang="en-US" altLang="zh-CN" dirty="0"/>
          </a:p>
          <a:p>
            <a:r>
              <a:rPr lang="zh-CN" altLang="en-US" dirty="0"/>
              <a:t>求至少要开几次过山车，以及在这个前提下至少要换几张票。</a:t>
            </a:r>
            <a:endParaRPr lang="en-US" altLang="zh-CN" dirty="0"/>
          </a:p>
          <a:p>
            <a:r>
              <a:rPr lang="en-US" altLang="zh-CN" dirty="0"/>
              <a:t>N,M,C&lt;=</a:t>
            </a:r>
            <a:r>
              <a:rPr lang="en-US" altLang="zh-CN" dirty="0" smtClean="0"/>
              <a:t>10^5</a:t>
            </a:r>
            <a:r>
              <a:rPr lang="zh-CN" altLang="en-US" dirty="0" smtClean="0"/>
              <a:t> </a:t>
            </a:r>
            <a:r>
              <a:rPr lang="en-US" altLang="zh-CN" dirty="0"/>
              <a:t>T&lt;=100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过山车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先考虑第一问，</a:t>
            </a:r>
            <a:r>
              <a:rPr lang="zh-CN" altLang="en-US" dirty="0" smtClean="0"/>
              <a:t>设第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个座位有</a:t>
            </a:r>
            <a:r>
              <a:rPr lang="en-US" altLang="zh-CN" dirty="0" smtClean="0"/>
              <a:t>Ai</a:t>
            </a:r>
            <a:r>
              <a:rPr lang="zh-CN" altLang="en-US" dirty="0" smtClean="0"/>
              <a:t>张票，前</a:t>
            </a:r>
            <a:r>
              <a:rPr lang="en-US" altLang="zh-CN" dirty="0" err="1"/>
              <a:t>i</a:t>
            </a:r>
            <a:r>
              <a:rPr lang="zh-CN" altLang="en-US" dirty="0"/>
              <a:t>个座位有</a:t>
            </a:r>
            <a:r>
              <a:rPr lang="en-US" altLang="zh-CN" dirty="0" smtClean="0"/>
              <a:t>Si</a:t>
            </a:r>
            <a:r>
              <a:rPr lang="zh-CN" altLang="en-US" dirty="0"/>
              <a:t>张票，第</a:t>
            </a:r>
            <a:r>
              <a:rPr lang="en-US" altLang="zh-CN" dirty="0" err="1"/>
              <a:t>i</a:t>
            </a:r>
            <a:r>
              <a:rPr lang="zh-CN" altLang="en-US" dirty="0"/>
              <a:t>个乘客有</a:t>
            </a:r>
            <a:r>
              <a:rPr lang="en-US" altLang="zh-CN" dirty="0" smtClean="0"/>
              <a:t>Ti</a:t>
            </a:r>
            <a:r>
              <a:rPr lang="zh-CN" altLang="en-US" dirty="0"/>
              <a:t>张票。</a:t>
            </a:r>
            <a:endParaRPr lang="en-US" altLang="zh-CN" dirty="0"/>
          </a:p>
          <a:p>
            <a:r>
              <a:rPr lang="zh-CN" altLang="en-US" dirty="0"/>
              <a:t>显然</a:t>
            </a:r>
            <a:r>
              <a:rPr lang="en-US" altLang="zh-CN" dirty="0"/>
              <a:t>Ans&gt;=</a:t>
            </a:r>
            <a:r>
              <a:rPr lang="en-US" altLang="zh-CN" dirty="0" smtClean="0"/>
              <a:t>ceil(Si/i</a:t>
            </a:r>
            <a:r>
              <a:rPr lang="en-US" altLang="zh-CN" dirty="0"/>
              <a:t>)</a:t>
            </a:r>
            <a:r>
              <a:rPr lang="zh-CN" altLang="en-US" dirty="0"/>
              <a:t>且</a:t>
            </a:r>
            <a:r>
              <a:rPr lang="en-US" altLang="zh-CN" dirty="0"/>
              <a:t>Ans&gt;=</a:t>
            </a:r>
            <a:r>
              <a:rPr lang="en-US" altLang="zh-CN" dirty="0" err="1"/>
              <a:t>Ti</a:t>
            </a:r>
            <a:endParaRPr lang="en-US" altLang="zh-CN" dirty="0"/>
          </a:p>
          <a:p>
            <a:r>
              <a:rPr lang="zh-CN" altLang="en-US" dirty="0" smtClean="0"/>
              <a:t>下界</a:t>
            </a:r>
            <a:r>
              <a:rPr lang="zh-CN" altLang="en-US" dirty="0"/>
              <a:t>总是可以取到</a:t>
            </a:r>
            <a:r>
              <a:rPr lang="zh-CN" altLang="en-US" dirty="0" smtClean="0"/>
              <a:t>的</a:t>
            </a:r>
            <a:r>
              <a:rPr lang="zh-CN" altLang="en-US" dirty="0"/>
              <a:t>，</a:t>
            </a:r>
            <a:r>
              <a:rPr lang="zh-CN" altLang="en-US" dirty="0" smtClean="0"/>
              <a:t>原因</a:t>
            </a:r>
            <a:r>
              <a:rPr lang="zh-CN" altLang="en-US" dirty="0"/>
              <a:t>是一个每行每列和都为</a:t>
            </a:r>
            <a:r>
              <a:rPr lang="en-US" altLang="zh-CN" dirty="0"/>
              <a:t>d</a:t>
            </a:r>
            <a:r>
              <a:rPr lang="zh-CN" altLang="en-US" dirty="0"/>
              <a:t>的矩阵可以被拆成</a:t>
            </a:r>
            <a:r>
              <a:rPr lang="en-US" altLang="zh-CN" dirty="0"/>
              <a:t>d</a:t>
            </a:r>
            <a:r>
              <a:rPr lang="zh-CN" altLang="en-US" dirty="0"/>
              <a:t>个循环矩阵的和</a:t>
            </a:r>
            <a:endParaRPr lang="en-US" altLang="zh-CN" dirty="0"/>
          </a:p>
          <a:p>
            <a:r>
              <a:rPr lang="zh-CN" altLang="en-US" dirty="0"/>
              <a:t>那么第二问的</a:t>
            </a:r>
            <a:r>
              <a:rPr lang="zh-CN" altLang="en-US" dirty="0" smtClean="0"/>
              <a:t>答案是</a:t>
            </a:r>
            <a:r>
              <a:rPr lang="en-US" altLang="zh-CN" dirty="0" smtClean="0"/>
              <a:t>sigma(max(Ai-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*i,0))</a:t>
            </a:r>
            <a:endParaRPr lang="en-US" altLang="zh-CN" dirty="0" smtClean="0"/>
          </a:p>
          <a:p>
            <a:r>
              <a:rPr lang="zh-CN" altLang="en-US" dirty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Tn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对角线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zh-CN" altLang="en-US" dirty="0"/>
              <a:t>点的正多边形，开始时已经连接了其中</a:t>
            </a:r>
            <a:r>
              <a:rPr lang="en-US" altLang="zh-CN" dirty="0"/>
              <a:t>n-3</a:t>
            </a:r>
            <a:r>
              <a:rPr lang="zh-CN" altLang="en-US" dirty="0"/>
              <a:t>条不相交的对角线</a:t>
            </a:r>
            <a:endParaRPr lang="en-US" altLang="zh-CN" dirty="0"/>
          </a:p>
          <a:p>
            <a:r>
              <a:rPr lang="zh-CN" altLang="en-US" dirty="0"/>
              <a:t>每次你可以选择一条对角线</a:t>
            </a:r>
            <a:r>
              <a:rPr lang="en-US" altLang="zh-CN" dirty="0"/>
              <a:t>a-b</a:t>
            </a:r>
            <a:r>
              <a:rPr lang="zh-CN" altLang="en-US" dirty="0"/>
              <a:t>，以及对角线两边的点</a:t>
            </a:r>
            <a:r>
              <a:rPr lang="en-US" altLang="zh-CN" dirty="0" err="1"/>
              <a:t>c,d</a:t>
            </a:r>
            <a:r>
              <a:rPr lang="zh-CN" altLang="en-US" dirty="0"/>
              <a:t>，然后删去</a:t>
            </a:r>
            <a:r>
              <a:rPr lang="en-US" altLang="zh-CN" dirty="0"/>
              <a:t>a-b</a:t>
            </a:r>
            <a:r>
              <a:rPr lang="zh-CN" altLang="en-US" dirty="0"/>
              <a:t>并连接</a:t>
            </a:r>
            <a:r>
              <a:rPr lang="en-US" altLang="zh-CN" dirty="0"/>
              <a:t>c-d</a:t>
            </a:r>
            <a:endParaRPr lang="en-US" altLang="zh-CN" dirty="0"/>
          </a:p>
          <a:p>
            <a:r>
              <a:rPr lang="zh-CN" altLang="en-US" dirty="0"/>
              <a:t>要求操作后所有对角线依然不相交</a:t>
            </a:r>
            <a:endParaRPr lang="en-US" altLang="zh-CN" dirty="0"/>
          </a:p>
          <a:p>
            <a:r>
              <a:rPr lang="zh-CN" altLang="en-US" dirty="0"/>
              <a:t>给定最终状态，求一种操作方案。</a:t>
            </a:r>
            <a:endParaRPr lang="en-US" altLang="zh-CN" dirty="0"/>
          </a:p>
          <a:p>
            <a:r>
              <a:rPr lang="en-US" altLang="zh-CN" dirty="0" smtClean="0"/>
              <a:t>n&lt;=</a:t>
            </a:r>
            <a:r>
              <a:rPr lang="en-US" altLang="zh-CN" dirty="0"/>
              <a:t>1000</a:t>
            </a:r>
            <a:r>
              <a:rPr lang="zh-CN" altLang="en-US" dirty="0" smtClean="0"/>
              <a:t>，要求操作</a:t>
            </a:r>
            <a:r>
              <a:rPr lang="zh-CN" altLang="en-US" dirty="0"/>
              <a:t>步数</a:t>
            </a:r>
            <a:r>
              <a:rPr lang="en-US" altLang="zh-CN" dirty="0"/>
              <a:t>&lt;=20000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对角线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注意到操作是可逆的，这提示我们可以通过找到一个中间状态来解决问题</a:t>
            </a:r>
            <a:endParaRPr lang="en-US" altLang="zh-CN" dirty="0"/>
          </a:p>
          <a:p>
            <a:r>
              <a:rPr lang="zh-CN" altLang="en-US" dirty="0"/>
              <a:t>考虑从</a:t>
            </a:r>
            <a:r>
              <a:rPr lang="en-US" altLang="zh-CN" dirty="0"/>
              <a:t>1</a:t>
            </a:r>
            <a:r>
              <a:rPr lang="zh-CN" altLang="en-US" dirty="0"/>
              <a:t>出发的两条相邻的线，如果他们对应的顶点不相邻，这两个顶点间必然有一条对角线</a:t>
            </a:r>
            <a:endParaRPr lang="en-US" altLang="zh-CN" dirty="0"/>
          </a:p>
          <a:p>
            <a:r>
              <a:rPr lang="zh-CN" altLang="en-US" dirty="0"/>
              <a:t>于是总</a:t>
            </a:r>
            <a:r>
              <a:rPr lang="zh-CN" altLang="en-US" dirty="0" smtClean="0"/>
              <a:t>可以变成成</a:t>
            </a:r>
            <a:r>
              <a:rPr lang="zh-CN" altLang="en-US" dirty="0"/>
              <a:t>只有从</a:t>
            </a:r>
            <a:r>
              <a:rPr lang="en-US" altLang="zh-CN" dirty="0"/>
              <a:t>1</a:t>
            </a:r>
            <a:r>
              <a:rPr lang="zh-CN" altLang="en-US" dirty="0"/>
              <a:t>出发的对角线的样子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平方串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，求满足</a:t>
            </a:r>
            <a:r>
              <a:rPr lang="en-US" altLang="zh-CN" dirty="0" smtClean="0"/>
              <a:t>s[l…r]=s[r+1…2r-l+1]</a:t>
            </a:r>
            <a:r>
              <a:rPr lang="zh-CN" altLang="en-US" dirty="0" smtClean="0"/>
              <a:t>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对数。</a:t>
            </a:r>
            <a:endParaRPr lang="en-US" altLang="zh-CN" dirty="0" smtClean="0"/>
          </a:p>
          <a:p>
            <a:r>
              <a:rPr lang="en-US" altLang="zh-CN" dirty="0" smtClean="0"/>
              <a:t>|s|&lt;=10^5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假设一道分治题的复杂度是</a:t>
            </a:r>
            <a:r>
              <a:rPr lang="en-US" altLang="zh-CN" dirty="0" smtClean="0"/>
              <a:t>f(n)=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(n/b)+</a:t>
            </a:r>
            <a:r>
              <a:rPr lang="en-US" altLang="zh-CN" dirty="0" err="1" smtClean="0"/>
              <a:t>cn</a:t>
            </a:r>
            <a:r>
              <a:rPr lang="en-US" altLang="zh-CN" baseline="30000" dirty="0" err="1" smtClean="0"/>
              <a:t>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a&lt;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d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f(n)=O(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d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a=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d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f(n)=O(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d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a&gt;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d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f(n)=O(</a:t>
            </a:r>
            <a:r>
              <a:rPr lang="en-US" altLang="zh-CN" dirty="0" err="1" smtClean="0"/>
              <a:t>n</a:t>
            </a:r>
            <a:r>
              <a:rPr lang="en-US" altLang="zh-CN" baseline="50000" dirty="0" err="1" smtClean="0"/>
              <a:t>log</a:t>
            </a:r>
            <a:r>
              <a:rPr lang="en-US" altLang="zh-CN" baseline="20000" dirty="0" err="1" smtClean="0"/>
              <a:t>b</a:t>
            </a:r>
            <a:r>
              <a:rPr lang="en-US" altLang="zh-CN" baseline="50000" dirty="0" err="1" smtClean="0"/>
              <a:t>a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平方串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治，每次考虑经过序列中间的串。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smtClean="0"/>
              <a:t>r-l+1=k</a:t>
            </a:r>
            <a:r>
              <a:rPr lang="zh-CN" altLang="en-US" dirty="0" smtClean="0"/>
              <a:t>，用二分</a:t>
            </a:r>
            <a:r>
              <a:rPr lang="en-US" altLang="zh-CN" dirty="0" smtClean="0"/>
              <a:t>+hash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mid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mid+k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mid-k</a:t>
            </a:r>
            <a:r>
              <a:rPr lang="zh-CN" altLang="en-US" dirty="0" smtClean="0"/>
              <a:t>的最长公共前</a:t>
            </a:r>
            <a:r>
              <a:rPr lang="en-US" altLang="zh-CN" dirty="0" smtClean="0"/>
              <a:t>/</a:t>
            </a:r>
            <a:r>
              <a:rPr lang="zh-CN" altLang="en-US" dirty="0" smtClean="0"/>
              <a:t>后缀。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O(nlogn^2)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Year Snowmen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要堆起一个雪人，需要三个不同大小的雪球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现在有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个给定大小的雪球，问最多能堆起多少个雪人，并输出方案。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/>
              <a:t>n</a:t>
            </a:r>
            <a:r>
              <a:rPr lang="en-US" altLang="zh-CN" dirty="0"/>
              <a:t>&lt;=10^5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Year Snowmen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数量最多的雪球先用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计算每种大小的雪球的个数，并放入堆中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每次取出前三多的雪球大小，用这三种雪球堆一个雪人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Discounts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超市打折，如果购物车里有至少一个凳子，则可半价购买购物车里最便宜的一个物品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现在你要购买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个物品，其中一些是凳子。有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个购物车，求一个最优的购买方案，使得花费的价格最少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/>
              <a:t>k</a:t>
            </a:r>
            <a:r>
              <a:rPr lang="en-US" altLang="zh-CN" dirty="0" smtClean="0"/>
              <a:t>&lt;=n&lt;=10^5</a:t>
            </a:r>
            <a:endParaRPr lang="zh-CN" altLang="en-US" dirty="0"/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Discounts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一个购物车放了一个凳子的情况下，就并没有必要放其他的物品了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最终，一种可行的最优购买方案是将最贵的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k-1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或全部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凳子单独放，最后一个购物车放其余的所有物品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个人要按顺序过河，一共分</a:t>
            </a:r>
            <a:r>
              <a:rPr lang="en-US" altLang="zh-CN" dirty="0"/>
              <a:t>k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如果两个人</a:t>
            </a:r>
            <a:r>
              <a:rPr lang="en-US" altLang="zh-CN" dirty="0" err="1"/>
              <a:t>x,y</a:t>
            </a:r>
            <a:r>
              <a:rPr lang="zh-CN" altLang="en-US" dirty="0"/>
              <a:t>一起过河就会产生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xy</a:t>
            </a:r>
            <a:r>
              <a:rPr lang="zh-CN" altLang="en-US" dirty="0" smtClean="0"/>
              <a:t>的</a:t>
            </a:r>
            <a:r>
              <a:rPr lang="zh-CN" altLang="en-US" dirty="0"/>
              <a:t>代价。</a:t>
            </a:r>
            <a:endParaRPr lang="en-US" altLang="zh-CN" dirty="0"/>
          </a:p>
          <a:p>
            <a:r>
              <a:rPr lang="zh-CN" altLang="en-US" dirty="0"/>
              <a:t>求最小化代价。</a:t>
            </a:r>
            <a:endParaRPr lang="en-US" altLang="zh-CN" dirty="0"/>
          </a:p>
          <a:p>
            <a:r>
              <a:rPr lang="en-US" altLang="zh-CN" dirty="0"/>
              <a:t>N&lt;=4000</a:t>
            </a:r>
            <a:r>
              <a:rPr lang="zh-CN" altLang="en-US" dirty="0"/>
              <a:t>，</a:t>
            </a:r>
            <a:r>
              <a:rPr lang="en-US" altLang="zh-CN" dirty="0"/>
              <a:t>k&lt;=800</a:t>
            </a:r>
            <a:r>
              <a:rPr lang="zh-CN" altLang="en-US" dirty="0"/>
              <a:t>，</a:t>
            </a:r>
            <a:r>
              <a:rPr lang="en-US" altLang="zh-CN" dirty="0"/>
              <a:t>0&lt;=</a:t>
            </a:r>
            <a:r>
              <a:rPr lang="en-US" altLang="zh-CN" dirty="0" err="1" smtClean="0">
                <a:sym typeface="+mn-ea"/>
              </a:rPr>
              <a:t>a</a:t>
            </a:r>
            <a:r>
              <a:rPr lang="en-US" altLang="zh-CN" baseline="-25000" dirty="0" err="1" smtClean="0">
                <a:sym typeface="+mn-ea"/>
              </a:rPr>
              <a:t>xy</a:t>
            </a:r>
            <a:r>
              <a:rPr lang="en-US" altLang="zh-CN" dirty="0">
                <a:sym typeface="+mn-ea"/>
              </a:rPr>
              <a:t>&lt;=10^9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f[i][j]</a:t>
            </a:r>
            <a:r>
              <a:rPr lang="zh-CN" altLang="en-US" dirty="0" smtClean="0"/>
              <a:t>表示前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个人分</a:t>
            </a:r>
            <a:r>
              <a:rPr lang="en-US" altLang="zh-CN" dirty="0" smtClean="0"/>
              <a:t>j</a:t>
            </a:r>
            <a:r>
              <a:rPr lang="zh-CN" altLang="en-US" dirty="0" smtClean="0"/>
              <a:t>次过河的最小代价。</a:t>
            </a:r>
            <a:endParaRPr lang="en-US" altLang="zh-CN" dirty="0"/>
          </a:p>
          <a:p>
            <a:r>
              <a:rPr lang="zh-CN" altLang="en-US" dirty="0" smtClean="0"/>
              <a:t>使用四边形不等式优化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单调性优化。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O(n^2+nklogn)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叠罗汉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个物品，每个物品有重量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和力量</a:t>
            </a:r>
            <a:r>
              <a:rPr lang="en-US" altLang="zh-CN" dirty="0" smtClean="0"/>
              <a:t>s</a:t>
            </a:r>
            <a:endParaRPr lang="en-US" altLang="zh-CN" dirty="0" smtClean="0"/>
          </a:p>
          <a:p>
            <a:r>
              <a:rPr lang="zh-CN" altLang="en-US" dirty="0" smtClean="0"/>
              <a:t>定义一个物品的危险值为他上面所有物品的重量之和减去他的力量</a:t>
            </a:r>
            <a:endParaRPr lang="en-US" altLang="zh-CN" dirty="0" smtClean="0"/>
          </a:p>
          <a:p>
            <a:r>
              <a:rPr lang="zh-CN" altLang="en-US" dirty="0" smtClean="0"/>
              <a:t>安排一个顺序使得危险值最大的物品的危险值最小。</a:t>
            </a:r>
            <a:endParaRPr lang="en-US" altLang="zh-CN" dirty="0" smtClean="0"/>
          </a:p>
          <a:p>
            <a:r>
              <a:rPr lang="en-US" altLang="zh-CN" dirty="0" smtClean="0"/>
              <a:t>n&lt;=10^5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1707</Words>
  <Application>WPS 演示</Application>
  <PresentationFormat>全屏显示(4:3)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贪心&amp;分治</vt:lpstr>
      <vt:lpstr>主定理</vt:lpstr>
      <vt:lpstr>New Year Snowmen</vt:lpstr>
      <vt:lpstr>New Year Snowmen</vt:lpstr>
      <vt:lpstr>Discounts</vt:lpstr>
      <vt:lpstr>Discounts</vt:lpstr>
      <vt:lpstr>过河</vt:lpstr>
      <vt:lpstr>过河</vt:lpstr>
      <vt:lpstr>叠罗汉</vt:lpstr>
      <vt:lpstr>叠罗汉</vt:lpstr>
      <vt:lpstr>相似串</vt:lpstr>
      <vt:lpstr>相似串</vt:lpstr>
      <vt:lpstr>路径</vt:lpstr>
      <vt:lpstr>路径</vt:lpstr>
      <vt:lpstr>过山车</vt:lpstr>
      <vt:lpstr>过山车</vt:lpstr>
      <vt:lpstr>对角线</vt:lpstr>
      <vt:lpstr>对角线</vt:lpstr>
      <vt:lpstr>平方串</vt:lpstr>
      <vt:lpstr>平方串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概率与期望</dc:title>
  <dc:creator>Administrator</dc:creator>
  <cp:lastModifiedBy>Administrator</cp:lastModifiedBy>
  <cp:revision>181</cp:revision>
  <dcterms:created xsi:type="dcterms:W3CDTF">2016-02-05T11:47:00Z</dcterms:created>
  <dcterms:modified xsi:type="dcterms:W3CDTF">2017-10-03T07:34:34Z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