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5" r:id="rId9"/>
    <p:sldId id="276" r:id="rId10"/>
    <p:sldId id="261" r:id="rId11"/>
    <p:sldId id="262" r:id="rId12"/>
    <p:sldId id="263" r:id="rId13"/>
    <p:sldId id="264" r:id="rId14"/>
    <p:sldId id="265" r:id="rId15"/>
    <p:sldId id="273" r:id="rId16"/>
    <p:sldId id="274" r:id="rId17"/>
    <p:sldId id="266" r:id="rId18"/>
    <p:sldId id="267" r:id="rId19"/>
    <p:sldId id="268" r:id="rId20"/>
    <p:sldId id="271" r:id="rId21"/>
    <p:sldId id="272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94660"/>
  </p:normalViewPr>
  <p:slideViewPr>
    <p:cSldViewPr>
      <p:cViewPr varScale="1">
        <p:scale>
          <a:sx n="82" d="100"/>
          <a:sy n="82" d="100"/>
        </p:scale>
        <p:origin x="-143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29E66-C472-4C4E-947E-7778C480977B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41B66-44B0-4E73-9A60-4768541B63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67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429000"/>
            <a:ext cx="6400800" cy="1752600"/>
          </a:xfrm>
        </p:spPr>
        <p:txBody>
          <a:bodyPr/>
          <a:lstStyle/>
          <a:p>
            <a:r>
              <a:rPr lang="en-US" altLang="zh-CN" dirty="0" err="1" smtClean="0"/>
              <a:t>fateice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Structure You’ve Never Heard Of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给定一个长度为 </a:t>
            </a:r>
            <a:r>
              <a:rPr lang="en-US" altLang="zh-CN" dirty="0" smtClean="0"/>
              <a:t>n </a:t>
            </a:r>
            <a:r>
              <a:rPr lang="zh-CN" altLang="en-US" dirty="0" smtClean="0"/>
              <a:t>的序列 </a:t>
            </a:r>
            <a:r>
              <a:rPr lang="en-US" altLang="zh-CN" dirty="0" smtClean="0"/>
              <a:t>a1,a2...an</a:t>
            </a:r>
            <a:r>
              <a:rPr lang="zh-CN" altLang="en-US" dirty="0" smtClean="0"/>
              <a:t>，每个元素都是一个 </a:t>
            </a:r>
            <a:r>
              <a:rPr lang="en-US" altLang="zh-CN" dirty="0" smtClean="0"/>
              <a:t>d </a:t>
            </a:r>
            <a:r>
              <a:rPr lang="zh-CN" altLang="en-US" dirty="0" smtClean="0"/>
              <a:t>维 </a:t>
            </a:r>
            <a:r>
              <a:rPr lang="en-US" altLang="zh-CN" dirty="0" smtClean="0"/>
              <a:t>01 </a:t>
            </a:r>
            <a:r>
              <a:rPr lang="zh-CN" altLang="en-US" dirty="0" smtClean="0"/>
              <a:t>向量，求所有不下降子序列的个数。</a:t>
            </a:r>
          </a:p>
          <a:p>
            <a:r>
              <a:rPr lang="zh-CN" altLang="en-US" dirty="0" smtClean="0"/>
              <a:t>对于 </a:t>
            </a:r>
            <a:r>
              <a:rPr lang="en-US" altLang="zh-CN" dirty="0" smtClean="0"/>
              <a:t>d </a:t>
            </a:r>
            <a:r>
              <a:rPr lang="zh-CN" altLang="en-US" dirty="0" smtClean="0"/>
              <a:t>维向量， 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 ≤ </a:t>
            </a:r>
            <a:r>
              <a:rPr lang="en-US" altLang="zh-CN" dirty="0" err="1" smtClean="0"/>
              <a:t>aj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等价于 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的每一维都不大于 </a:t>
            </a:r>
            <a:r>
              <a:rPr lang="en-US" altLang="zh-CN" dirty="0" err="1" smtClean="0"/>
              <a:t>aj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pt-BR" altLang="zh-CN" dirty="0" smtClean="0"/>
              <a:t>1 ≤ n ≤ 100000, 1 ≤ d ≤ 16</a:t>
            </a:r>
            <a:r>
              <a:rPr lang="zh-CN" altLang="pt-BR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61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Structure You’ve Never Heard Of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一个 </a:t>
            </a:r>
            <a:r>
              <a:rPr lang="en-US" altLang="zh-CN" dirty="0" smtClean="0"/>
              <a:t>d </a:t>
            </a:r>
            <a:r>
              <a:rPr lang="zh-CN" altLang="en-US" dirty="0" smtClean="0"/>
              <a:t>维向量可以用一个 </a:t>
            </a:r>
            <a:r>
              <a:rPr lang="en-US" altLang="zh-CN" dirty="0" smtClean="0"/>
              <a:t>d </a:t>
            </a:r>
            <a:r>
              <a:rPr lang="zh-CN" altLang="en-US" dirty="0" smtClean="0"/>
              <a:t>位二进制数来表示， </a:t>
            </a:r>
            <a:r>
              <a:rPr lang="en-US" altLang="zh-CN" dirty="0" smtClean="0"/>
              <a:t>a ≤ b </a:t>
            </a:r>
            <a:r>
              <a:rPr lang="zh-CN" altLang="en-US" dirty="0" smtClean="0"/>
              <a:t>等价于 </a:t>
            </a:r>
            <a:r>
              <a:rPr lang="en-US" altLang="zh-CN" dirty="0" smtClean="0"/>
              <a:t>a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b </a:t>
            </a:r>
            <a:r>
              <a:rPr lang="zh-CN" altLang="en-US" dirty="0" smtClean="0"/>
              <a:t>的子集。</a:t>
            </a:r>
          </a:p>
          <a:p>
            <a:r>
              <a:rPr lang="zh-CN" altLang="en-US" dirty="0" smtClean="0"/>
              <a:t>考虑两种暴力，一种是记录每种数字的贡献，修改 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，查询 </a:t>
            </a:r>
            <a:r>
              <a:rPr lang="en-US" altLang="zh-CN" dirty="0" smtClean="0"/>
              <a:t>O(2^d)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另一种则是维护一个高维前缀和，修改 </a:t>
            </a:r>
            <a:r>
              <a:rPr lang="en-US" altLang="zh-CN" dirty="0" smtClean="0"/>
              <a:t>O(2^d)</a:t>
            </a:r>
            <a:r>
              <a:rPr lang="zh-CN" altLang="en-US" dirty="0" smtClean="0"/>
              <a:t>，查询 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两种暴力在修改和查询上各有所长，所以把它们结合在一起即可得到复杂度优秀的算法。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83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Structure You’ve Never Heard Of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考虑 </a:t>
            </a:r>
            <a:r>
              <a:rPr lang="en-US" altLang="zh-CN" dirty="0" smtClean="0"/>
              <a:t>d = 16 </a:t>
            </a:r>
            <a:r>
              <a:rPr lang="zh-CN" altLang="en-US" dirty="0" smtClean="0"/>
              <a:t>的情况，将 </a:t>
            </a:r>
            <a:r>
              <a:rPr lang="en-US" altLang="zh-CN" dirty="0" smtClean="0"/>
              <a:t>16 </a:t>
            </a:r>
            <a:r>
              <a:rPr lang="zh-CN" altLang="en-US" dirty="0" smtClean="0"/>
              <a:t>维划分为前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维和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维，对于前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维的每一个数维护后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维的前缀和。</a:t>
            </a:r>
          </a:p>
          <a:p>
            <a:r>
              <a:rPr lang="zh-CN" altLang="en-US" dirty="0" smtClean="0"/>
              <a:t>修改的时候，只要暴力修改某一个前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维里的前缀和，时间复杂度 </a:t>
            </a:r>
            <a:r>
              <a:rPr lang="en-US" altLang="zh-CN" dirty="0" smtClean="0"/>
              <a:t>O(2^8)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查询的时候，暴力枚举前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维，后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维可以 </a:t>
            </a:r>
            <a:r>
              <a:rPr lang="en-US" altLang="zh-CN" dirty="0" smtClean="0"/>
              <a:t>O(1) </a:t>
            </a:r>
            <a:r>
              <a:rPr lang="zh-CN" altLang="en-US" dirty="0" smtClean="0"/>
              <a:t>得到，时间复杂度 </a:t>
            </a:r>
            <a:r>
              <a:rPr lang="en-US" altLang="zh-CN" dirty="0" smtClean="0"/>
              <a:t>O(2^8)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总时间复杂度 </a:t>
            </a:r>
            <a:r>
              <a:rPr lang="en-US" altLang="zh-CN" dirty="0" smtClean="0"/>
              <a:t>O(n*2^(d/2))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38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Beautiful numbers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给定 </a:t>
            </a:r>
            <a:r>
              <a:rPr lang="en-US" altLang="zh-CN" dirty="0" smtClean="0"/>
              <a:t>L, R</a:t>
            </a:r>
            <a:r>
              <a:rPr lang="zh-CN" altLang="en-US" dirty="0" smtClean="0"/>
              <a:t>，求 </a:t>
            </a:r>
            <a:r>
              <a:rPr lang="en-US" altLang="zh-CN" dirty="0" smtClean="0"/>
              <a:t>[L, R] </a:t>
            </a:r>
            <a:r>
              <a:rPr lang="zh-CN" altLang="en-US" dirty="0" smtClean="0"/>
              <a:t>中所有可以被它所有非零数位整除的数的个数。</a:t>
            </a:r>
          </a:p>
          <a:p>
            <a:r>
              <a:rPr lang="en-US" altLang="zh-CN" dirty="0" smtClean="0"/>
              <a:t>1 ≤ L ≤ R ≤ 9*10^18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00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Beautiful numbers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注意到 </a:t>
            </a:r>
            <a:r>
              <a:rPr lang="en-US" altLang="zh-CN" dirty="0" smtClean="0"/>
              <a:t>lcm(1, 2, 3, 4, 5, 6, 7, 8, 9) = 2520</a:t>
            </a:r>
            <a:r>
              <a:rPr lang="zh-CN" altLang="en-US" dirty="0" smtClean="0"/>
              <a:t>，且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9 </a:t>
            </a:r>
            <a:r>
              <a:rPr lang="zh-CN" altLang="en-US" dirty="0" smtClean="0"/>
              <a:t>中任意一个集合的 </a:t>
            </a:r>
            <a:r>
              <a:rPr lang="en-US" altLang="zh-CN" dirty="0" smtClean="0"/>
              <a:t>lcm </a:t>
            </a:r>
            <a:r>
              <a:rPr lang="zh-CN" altLang="en-US" dirty="0" smtClean="0"/>
              <a:t>只有 </a:t>
            </a:r>
            <a:r>
              <a:rPr lang="en-US" altLang="zh-CN" dirty="0" smtClean="0"/>
              <a:t>49 </a:t>
            </a:r>
            <a:r>
              <a:rPr lang="zh-CN" altLang="en-US" dirty="0" smtClean="0"/>
              <a:t>种。所以可以考虑设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j, k, l) </a:t>
            </a:r>
            <a:r>
              <a:rPr lang="zh-CN" altLang="en-US" dirty="0" smtClean="0"/>
              <a:t>为从高到低填了前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位，之前拼成的数字 </a:t>
            </a:r>
            <a:r>
              <a:rPr lang="en-US" altLang="zh-CN" dirty="0" smtClean="0"/>
              <a:t>mod2520 = j</a:t>
            </a:r>
            <a:r>
              <a:rPr lang="zh-CN" altLang="en-US" dirty="0" smtClean="0"/>
              <a:t>，已选用数位的 </a:t>
            </a:r>
            <a:r>
              <a:rPr lang="en-US" altLang="zh-CN" dirty="0" smtClean="0"/>
              <a:t>lcm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，是否小于 </a:t>
            </a:r>
            <a:r>
              <a:rPr lang="en-US" altLang="zh-CN" dirty="0" smtClean="0"/>
              <a:t>R </a:t>
            </a:r>
            <a:r>
              <a:rPr lang="zh-CN" altLang="en-US" dirty="0" smtClean="0"/>
              <a:t>的状态为 </a:t>
            </a:r>
            <a:r>
              <a:rPr lang="en-US" altLang="zh-CN" dirty="0" smtClean="0"/>
              <a:t>l </a:t>
            </a:r>
            <a:r>
              <a:rPr lang="zh-CN" altLang="en-US" dirty="0" smtClean="0"/>
              <a:t>的数字个数，然后</a:t>
            </a:r>
            <a:r>
              <a:rPr lang="en-US" altLang="zh-CN" dirty="0" smtClean="0"/>
              <a:t>DP </a:t>
            </a:r>
            <a:r>
              <a:rPr lang="zh-CN" altLang="en-US" dirty="0" smtClean="0"/>
              <a:t>即可。</a:t>
            </a:r>
          </a:p>
          <a:p>
            <a:r>
              <a:rPr lang="zh-CN" altLang="en-US" dirty="0" smtClean="0"/>
              <a:t>对于 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，可以在一开始预处理出所有 </a:t>
            </a:r>
            <a:r>
              <a:rPr lang="en-US" altLang="zh-CN" dirty="0" smtClean="0"/>
              <a:t>49 </a:t>
            </a:r>
            <a:r>
              <a:rPr lang="zh-CN" altLang="en-US" dirty="0" smtClean="0"/>
              <a:t>种情况，对其进行重标号，以剔除无效状态。</a:t>
            </a:r>
          </a:p>
          <a:p>
            <a:r>
              <a:rPr lang="zh-CN" altLang="en-US" dirty="0" smtClean="0"/>
              <a:t>时间复杂度 </a:t>
            </a:r>
            <a:r>
              <a:rPr lang="en-US" altLang="zh-CN" dirty="0" smtClean="0"/>
              <a:t>O(2520 * 49 log R)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677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P</a:t>
            </a:r>
            <a:r>
              <a:rPr lang="zh-CN" altLang="en-US" dirty="0"/>
              <a:t>的牧场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个牧场，编号为</a:t>
            </a:r>
            <a:r>
              <a:rPr lang="en-US" altLang="zh-CN" dirty="0" smtClean="0"/>
              <a:t>1~n</a:t>
            </a:r>
            <a:r>
              <a:rPr lang="zh-CN" altLang="en-US" dirty="0" smtClean="0"/>
              <a:t>，第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个牧场建立控制站的代价为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，放养量为</a:t>
            </a:r>
            <a:r>
              <a:rPr lang="en-US" altLang="zh-CN" dirty="0" smtClean="0"/>
              <a:t>bi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选择一些牧场建立控制站，每个控制站控制它和上一个控制站之间的牧场（包括它自己所在的牧场）。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个牧场被第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个牧场的控制站控制的代价为</a:t>
            </a:r>
            <a:r>
              <a:rPr lang="en-US" altLang="zh-CN" dirty="0" smtClean="0"/>
              <a:t>(j-i)*bi</a:t>
            </a:r>
            <a:r>
              <a:rPr lang="zh-CN" altLang="en-US" dirty="0" smtClean="0"/>
              <a:t>。求最小代价。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&lt;=10^6</a:t>
            </a:r>
          </a:p>
        </p:txBody>
      </p:sp>
    </p:spTree>
    <p:extLst>
      <p:ext uri="{BB962C8B-B14F-4D97-AF65-F5344CB8AC3E}">
        <p14:creationId xmlns:p14="http://schemas.microsoft.com/office/powerpoint/2010/main" val="239413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P</a:t>
            </a:r>
            <a:r>
              <a:rPr lang="zh-CN" altLang="en-US" dirty="0"/>
              <a:t>的牧场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假设只在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建站，费用为</a:t>
            </a:r>
            <a:r>
              <a:rPr lang="en-US" altLang="zh-CN" dirty="0" smtClean="0"/>
              <a:t>sigma(b[i</a:t>
            </a:r>
            <a:r>
              <a:rPr lang="en-US" altLang="zh-CN" dirty="0"/>
              <a:t>]*(n-i</a:t>
            </a:r>
            <a:r>
              <a:rPr lang="en-US" altLang="zh-CN" dirty="0" smtClean="0"/>
              <a:t>))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/>
              <a:t>f[i]</a:t>
            </a:r>
            <a:r>
              <a:rPr lang="zh-CN" altLang="en-US" dirty="0" smtClean="0"/>
              <a:t>表示只在</a:t>
            </a:r>
            <a:r>
              <a:rPr lang="en-US" altLang="zh-CN" dirty="0" err="1" smtClean="0"/>
              <a:t>i~n</a:t>
            </a:r>
            <a:r>
              <a:rPr lang="zh-CN" altLang="en-US" dirty="0" smtClean="0"/>
              <a:t>建站，</a:t>
            </a:r>
            <a:r>
              <a:rPr lang="zh-CN" altLang="en-US" dirty="0"/>
              <a:t>且</a:t>
            </a:r>
            <a:r>
              <a:rPr lang="en-US" altLang="zh-CN" dirty="0"/>
              <a:t>i</a:t>
            </a:r>
            <a:r>
              <a:rPr lang="zh-CN" altLang="en-US" dirty="0"/>
              <a:t>有建的最大节省</a:t>
            </a:r>
            <a:r>
              <a:rPr lang="zh-CN" altLang="en-US" dirty="0" smtClean="0"/>
              <a:t>代价。</a:t>
            </a:r>
            <a:endParaRPr lang="zh-CN" altLang="en-US" dirty="0"/>
          </a:p>
          <a:p>
            <a:r>
              <a:rPr lang="en-US" altLang="zh-CN" dirty="0"/>
              <a:t>f[i]=max{f[j]+</a:t>
            </a:r>
            <a:r>
              <a:rPr lang="en-US" altLang="zh-CN" dirty="0" smtClean="0"/>
              <a:t>s[i</a:t>
            </a:r>
            <a:r>
              <a:rPr lang="en-US" altLang="zh-CN" dirty="0"/>
              <a:t>]*(j-i)}-a[i] (</a:t>
            </a:r>
            <a:r>
              <a:rPr lang="en-US" altLang="zh-CN" dirty="0" smtClean="0"/>
              <a:t>s[i</a:t>
            </a:r>
            <a:r>
              <a:rPr lang="en-US" altLang="zh-CN" dirty="0"/>
              <a:t>]</a:t>
            </a:r>
            <a:r>
              <a:rPr lang="zh-CN" altLang="en-US" dirty="0"/>
              <a:t>是</a:t>
            </a:r>
            <a:r>
              <a:rPr lang="en-US" altLang="zh-CN" dirty="0"/>
              <a:t>b[i]</a:t>
            </a:r>
            <a:r>
              <a:rPr lang="zh-CN" altLang="en-US" dirty="0"/>
              <a:t>的前缀和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斜率优化。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743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Nim</a:t>
            </a:r>
            <a:r>
              <a:rPr lang="en-US" dirty="0" smtClean="0"/>
              <a:t> z </a:t>
            </a:r>
            <a:r>
              <a:rPr lang="en-US" dirty="0" err="1" smtClean="0"/>
              <a:t>utrudnieniem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 </a:t>
            </a:r>
            <a:r>
              <a:rPr lang="zh-CN" altLang="en-US" dirty="0" smtClean="0"/>
              <a:t>两个人玩游戏，一共有 </a:t>
            </a:r>
            <a:r>
              <a:rPr lang="en-US" altLang="zh-CN" dirty="0" smtClean="0"/>
              <a:t>m </a:t>
            </a:r>
            <a:r>
              <a:rPr lang="zh-CN" altLang="en-US" dirty="0" smtClean="0"/>
              <a:t>颗石子， </a:t>
            </a:r>
            <a:r>
              <a:rPr lang="en-US" altLang="zh-CN" dirty="0" smtClean="0"/>
              <a:t>A </a:t>
            </a:r>
            <a:r>
              <a:rPr lang="zh-CN" altLang="en-US" dirty="0" smtClean="0"/>
              <a:t>把它们分成了</a:t>
            </a:r>
            <a:r>
              <a:rPr lang="en-US" altLang="zh-CN" dirty="0" smtClean="0"/>
              <a:t>n </a:t>
            </a:r>
            <a:r>
              <a:rPr lang="zh-CN" altLang="en-US" dirty="0" smtClean="0"/>
              <a:t>堆，每堆石子数分别为 </a:t>
            </a:r>
            <a:r>
              <a:rPr lang="en-US" altLang="zh-CN" dirty="0" smtClean="0"/>
              <a:t>a1~an</a:t>
            </a:r>
            <a:r>
              <a:rPr lang="zh-CN" altLang="en-US" dirty="0" smtClean="0"/>
              <a:t>。每轮可以选择一堆石子，取掉任意颗石子，但不能不取。谁先不能操作，谁就输了。</a:t>
            </a:r>
          </a:p>
          <a:p>
            <a:r>
              <a:rPr lang="zh-CN" altLang="en-US" dirty="0" smtClean="0"/>
              <a:t>在游戏开始前， </a:t>
            </a:r>
            <a:r>
              <a:rPr lang="en-US" altLang="zh-CN" dirty="0" smtClean="0"/>
              <a:t>B </a:t>
            </a:r>
            <a:r>
              <a:rPr lang="zh-CN" altLang="en-US" dirty="0" smtClean="0"/>
              <a:t>可以扔掉若干堆石子，但是必须保证扔掉的堆数是 </a:t>
            </a:r>
            <a:r>
              <a:rPr lang="en-US" altLang="zh-CN" dirty="0" smtClean="0"/>
              <a:t>d </a:t>
            </a:r>
            <a:r>
              <a:rPr lang="zh-CN" altLang="en-US" dirty="0" smtClean="0"/>
              <a:t>的倍数，且不能扔掉所有石子。</a:t>
            </a:r>
            <a:r>
              <a:rPr lang="en-US" altLang="zh-CN" dirty="0" smtClean="0"/>
              <a:t>A </a:t>
            </a:r>
            <a:r>
              <a:rPr lang="zh-CN" altLang="en-US" dirty="0" smtClean="0"/>
              <a:t>先手，请问 </a:t>
            </a:r>
            <a:r>
              <a:rPr lang="en-US" altLang="zh-CN" dirty="0" smtClean="0"/>
              <a:t>B </a:t>
            </a:r>
            <a:r>
              <a:rPr lang="zh-CN" altLang="en-US" dirty="0" smtClean="0"/>
              <a:t>有多少种扔的方式，使得 </a:t>
            </a:r>
            <a:r>
              <a:rPr lang="en-US" altLang="zh-CN" dirty="0" smtClean="0"/>
              <a:t>B </a:t>
            </a:r>
            <a:r>
              <a:rPr lang="zh-CN" altLang="en-US" dirty="0" smtClean="0"/>
              <a:t>能够获胜。</a:t>
            </a:r>
          </a:p>
          <a:p>
            <a:r>
              <a:rPr lang="en-US" altLang="zh-CN" dirty="0" smtClean="0"/>
              <a:t>n ≤ 500000, 1 ≤ d ≤ 10, 1 ≤ 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 ≤ 10^6, m ≤ 10^7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时间限制</a:t>
            </a:r>
            <a:r>
              <a:rPr lang="en-US" altLang="zh-CN" dirty="0" smtClean="0"/>
              <a:t>3s</a:t>
            </a:r>
            <a:r>
              <a:rPr lang="zh-CN" altLang="en-US" dirty="0" smtClean="0"/>
              <a:t>，空间限制</a:t>
            </a:r>
            <a:r>
              <a:rPr lang="en-US" altLang="zh-CN" dirty="0" smtClean="0"/>
              <a:t>64M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0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Nim</a:t>
            </a:r>
            <a:r>
              <a:rPr lang="en-US" dirty="0" smtClean="0"/>
              <a:t> z </a:t>
            </a:r>
            <a:r>
              <a:rPr lang="en-US" dirty="0" err="1" smtClean="0"/>
              <a:t>utrudnieniem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 </a:t>
            </a:r>
            <a:r>
              <a:rPr lang="zh-CN" altLang="en-US" dirty="0" smtClean="0"/>
              <a:t>获胜的充要条件为剩下的石子每堆数量的异或和为 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设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) </a:t>
            </a:r>
            <a:r>
              <a:rPr lang="zh-CN" altLang="en-US" dirty="0" smtClean="0"/>
              <a:t>表示考虑了前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堆的石子，当前扔掉的堆数模 </a:t>
            </a:r>
            <a:r>
              <a:rPr lang="en-US" altLang="zh-CN" dirty="0" smtClean="0"/>
              <a:t>d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，没有扔掉的石子的异或和为 </a:t>
            </a:r>
            <a:r>
              <a:rPr lang="en-US" altLang="zh-CN" dirty="0" smtClean="0"/>
              <a:t>k </a:t>
            </a:r>
            <a:r>
              <a:rPr lang="zh-CN" altLang="en-US" dirty="0" smtClean="0"/>
              <a:t>的方案数，转移显然。</a:t>
            </a:r>
          </a:p>
          <a:p>
            <a:r>
              <a:rPr lang="zh-CN" altLang="en-US" dirty="0" smtClean="0"/>
              <a:t>最后注意特判 </a:t>
            </a:r>
            <a:r>
              <a:rPr lang="en-US" altLang="zh-CN" dirty="0" smtClean="0"/>
              <a:t>n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d </a:t>
            </a:r>
            <a:r>
              <a:rPr lang="zh-CN" altLang="en-US" dirty="0" smtClean="0"/>
              <a:t>的倍数的情况，此时答案应该减去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时间复杂度 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ndmax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))</a:t>
            </a:r>
            <a:r>
              <a:rPr lang="zh-CN" altLang="en-US" dirty="0" smtClean="0"/>
              <a:t>，不能承受。 </a:t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0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Nim</a:t>
            </a:r>
            <a:r>
              <a:rPr lang="en-US" dirty="0" smtClean="0"/>
              <a:t> z </a:t>
            </a:r>
            <a:r>
              <a:rPr lang="en-US" dirty="0" err="1" smtClean="0"/>
              <a:t>utrudnieniem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将石子数从小到大排序，那么有效状态数降为 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md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，可以承受。</a:t>
            </a:r>
          </a:p>
          <a:p>
            <a:r>
              <a:rPr lang="zh-CN" altLang="en-US" dirty="0" smtClean="0"/>
              <a:t>即使用滚动数组优化，空间使用也达到了大约 </a:t>
            </a:r>
            <a:r>
              <a:rPr lang="en-US" altLang="zh-CN" dirty="0" smtClean="0"/>
              <a:t>80MB</a:t>
            </a:r>
            <a:r>
              <a:rPr lang="zh-CN" altLang="en-US" dirty="0" smtClean="0"/>
              <a:t>，不能承受。</a:t>
            </a:r>
          </a:p>
          <a:p>
            <a:r>
              <a:rPr lang="zh-CN" altLang="en-US" dirty="0" smtClean="0"/>
              <a:t>注意到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,…,k)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,…,k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的转移是互补的，于是可以同时处理。</a:t>
            </a:r>
          </a:p>
          <a:p>
            <a:r>
              <a:rPr lang="zh-CN" altLang="en-US" dirty="0" smtClean="0"/>
              <a:t>空间使用大约为 </a:t>
            </a:r>
            <a:r>
              <a:rPr lang="en-US" altLang="zh-CN" dirty="0" smtClean="0"/>
              <a:t>40MB</a:t>
            </a:r>
            <a:r>
              <a:rPr lang="zh-CN" altLang="en-US" dirty="0" smtClean="0"/>
              <a:t>，可以承受。 </a:t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72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Badania</a:t>
            </a:r>
            <a:r>
              <a:rPr lang="en-US" dirty="0" smtClean="0"/>
              <a:t> </a:t>
            </a:r>
            <a:r>
              <a:rPr lang="en-US" dirty="0" err="1" smtClean="0"/>
              <a:t>naukowe</a:t>
            </a:r>
            <a:r>
              <a:rPr 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给定三个数字串 </a:t>
            </a:r>
            <a:r>
              <a:rPr lang="en-US" altLang="zh-CN" dirty="0" smtClean="0"/>
              <a:t>A,B,C</a:t>
            </a:r>
            <a:r>
              <a:rPr lang="zh-CN" altLang="en-US" dirty="0" smtClean="0"/>
              <a:t>，请找到一个 </a:t>
            </a:r>
            <a:r>
              <a:rPr lang="en-US" altLang="zh-CN" dirty="0" smtClean="0"/>
              <a:t>A,B </a:t>
            </a:r>
            <a:r>
              <a:rPr lang="zh-CN" altLang="en-US" dirty="0" smtClean="0"/>
              <a:t>的公共子序列，满足 </a:t>
            </a:r>
            <a:r>
              <a:rPr lang="en-US" altLang="zh-CN" dirty="0" smtClean="0"/>
              <a:t>C </a:t>
            </a:r>
            <a:r>
              <a:rPr lang="zh-CN" altLang="en-US" dirty="0" smtClean="0"/>
              <a:t>是该子序列的子串。 </a:t>
            </a:r>
            <a:br>
              <a:rPr lang="zh-CN" altLang="en-US" dirty="0" smtClean="0"/>
            </a:br>
            <a:r>
              <a:rPr lang="zh-CN" altLang="en-US" dirty="0" smtClean="0"/>
              <a:t>最大化子序列长度。</a:t>
            </a:r>
            <a:endParaRPr lang="en-US" altLang="zh-CN" dirty="0" smtClean="0"/>
          </a:p>
          <a:p>
            <a:r>
              <a:rPr lang="en-US" altLang="zh-CN" dirty="0" smtClean="0"/>
              <a:t>n&lt;=3000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17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Shopping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给定一棵有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个点的树，第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个点有 </a:t>
            </a:r>
            <a:r>
              <a:rPr lang="en-US" altLang="zh-CN" dirty="0" err="1" smtClean="0"/>
              <a:t>di</a:t>
            </a:r>
            <a:r>
              <a:rPr lang="en-US" altLang="zh-CN" dirty="0" smtClean="0"/>
              <a:t> </a:t>
            </a:r>
            <a:r>
              <a:rPr lang="zh-CN" altLang="en-US" dirty="0" smtClean="0"/>
              <a:t>件商品，价格为 </a:t>
            </a:r>
            <a:r>
              <a:rPr lang="en-US" altLang="zh-CN" dirty="0" err="1" smtClean="0"/>
              <a:t>ci</a:t>
            </a:r>
            <a:r>
              <a:rPr lang="zh-CN" altLang="en-US" dirty="0" smtClean="0"/>
              <a:t>，价值为 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你手头有 </a:t>
            </a:r>
            <a:r>
              <a:rPr lang="en-US" altLang="zh-CN" dirty="0" smtClean="0"/>
              <a:t>m </a:t>
            </a:r>
            <a:r>
              <a:rPr lang="zh-CN" altLang="en-US" dirty="0" smtClean="0"/>
              <a:t>块钱，且你要保证你买过的点在树上互相连通，问买到的物品的总价值最多是多少。</a:t>
            </a:r>
            <a:endParaRPr lang="en-US" altLang="zh-CN" dirty="0" smtClean="0"/>
          </a:p>
          <a:p>
            <a:r>
              <a:rPr lang="en-US" dirty="0" smtClean="0"/>
              <a:t>1 ≤ n ≤ 500, 1 ≤ m ≤ 4000, </a:t>
            </a:r>
            <a:r>
              <a:rPr lang="en-US" dirty="0" err="1" smtClean="0"/>
              <a:t>di</a:t>
            </a:r>
            <a:r>
              <a:rPr lang="en-US" dirty="0" smtClean="0"/>
              <a:t> ≤ 100。 </a:t>
            </a:r>
            <a:br>
              <a:rPr 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583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Shopping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枚举一个点必选，以它为根求出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序，在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序上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 smtClean="0"/>
              <a:t>f[</a:t>
            </a:r>
            <a:r>
              <a:rPr lang="en-US" dirty="0" err="1" smtClean="0"/>
              <a:t>i</a:t>
            </a:r>
            <a:r>
              <a:rPr lang="en-US" dirty="0" smtClean="0"/>
              <a:t>][j]</a:t>
            </a:r>
            <a:r>
              <a:rPr lang="zh-CN" altLang="en-US" dirty="0" smtClean="0"/>
              <a:t>表示后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个点花</a:t>
            </a:r>
            <a:r>
              <a:rPr lang="en-US" altLang="zh-CN" dirty="0" smtClean="0"/>
              <a:t>j</a:t>
            </a:r>
            <a:r>
              <a:rPr lang="zh-CN" altLang="en-US" dirty="0" smtClean="0"/>
              <a:t>块钱的最大价值，如果不选就跳过整个子树。</a:t>
            </a:r>
            <a:endParaRPr lang="en-US" altLang="zh-CN" dirty="0" smtClean="0"/>
          </a:p>
          <a:p>
            <a:r>
              <a:rPr lang="zh-CN" altLang="en-US" dirty="0" smtClean="0"/>
              <a:t>多重背包可以用单调队列优化至</a:t>
            </a:r>
            <a:r>
              <a:rPr lang="en-US" altLang="zh-CN" dirty="0" smtClean="0"/>
              <a:t>O(nm)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O(n^2m)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点分治，每次考虑重心必选的方案。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nmlogn</a:t>
            </a:r>
            <a:r>
              <a:rPr lang="en-US" altLang="zh-CN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184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Druzyny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体育课上，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个小朋友排成一行 </a:t>
            </a:r>
            <a:r>
              <a:rPr lang="en-US" altLang="zh-CN" dirty="0" smtClean="0"/>
              <a:t>(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n </a:t>
            </a:r>
            <a:r>
              <a:rPr lang="zh-CN" altLang="en-US" dirty="0" smtClean="0"/>
              <a:t>编号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，老师想把他们分成若干组，每一组都包含编号连续的一段小朋友，每个小朋友属于且仅属于一个组。</a:t>
            </a:r>
          </a:p>
          <a:p>
            <a:r>
              <a:rPr lang="zh-CN" altLang="en-US" dirty="0" smtClean="0"/>
              <a:t>第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个小朋友希望它所在的组的人数不多于 </a:t>
            </a:r>
            <a:r>
              <a:rPr lang="en-US" altLang="zh-CN" dirty="0" err="1" smtClean="0"/>
              <a:t>di</a:t>
            </a:r>
            <a:r>
              <a:rPr lang="zh-CN" altLang="en-US" dirty="0" smtClean="0"/>
              <a:t>，不少于 </a:t>
            </a:r>
            <a:r>
              <a:rPr lang="en-US" altLang="zh-CN" dirty="0" err="1" smtClean="0"/>
              <a:t>ci</a:t>
            </a:r>
            <a:r>
              <a:rPr lang="zh-CN" altLang="en-US" dirty="0" smtClean="0"/>
              <a:t>，否则他就会不满意。在所有小朋友都满意的前提下，求可以分成的组的数目的最大值，以及有多少种分组方案能达到最大值。</a:t>
            </a:r>
          </a:p>
          <a:p>
            <a:r>
              <a:rPr lang="en-US" altLang="zh-CN" dirty="0" smtClean="0"/>
              <a:t>1 ≤ n ≤ 1000000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192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Druzyny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设 </a:t>
            </a:r>
            <a:r>
              <a:rPr lang="en-US" altLang="zh-CN" dirty="0" err="1" smtClean="0"/>
              <a:t>fi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为将前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个小朋友分组的最优解，则 </a:t>
            </a:r>
            <a:r>
              <a:rPr lang="en-US" altLang="zh-CN" dirty="0" err="1" smtClean="0"/>
              <a:t>fi</a:t>
            </a:r>
            <a:r>
              <a:rPr lang="en-US" altLang="zh-CN" dirty="0" smtClean="0"/>
              <a:t> = max(</a:t>
            </a:r>
            <a:r>
              <a:rPr lang="en-US" altLang="zh-CN" dirty="0" err="1" smtClean="0"/>
              <a:t>fj</a:t>
            </a:r>
            <a:r>
              <a:rPr lang="en-US" altLang="zh-CN" dirty="0" smtClean="0"/>
              <a:t> + 1)</a:t>
            </a:r>
            <a:r>
              <a:rPr lang="zh-CN" altLang="en-US" dirty="0" smtClean="0"/>
              <a:t>，其中 </a:t>
            </a:r>
            <a:r>
              <a:rPr lang="en-US" altLang="zh-CN" dirty="0" smtClean="0"/>
              <a:t>1 ≤ j &lt;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，且满足</a:t>
            </a:r>
            <a:r>
              <a:rPr lang="en-US" altLang="zh-CN" dirty="0" smtClean="0"/>
              <a:t>max(cj+1,cj+2,...,</a:t>
            </a:r>
            <a:r>
              <a:rPr lang="en-US" altLang="zh-CN" dirty="0" err="1" smtClean="0"/>
              <a:t>ci</a:t>
            </a:r>
            <a:r>
              <a:rPr lang="en-US" altLang="zh-CN" dirty="0" smtClean="0"/>
              <a:t>) ≤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 j ≤ min(dj+1,dj+2...</a:t>
            </a:r>
            <a:r>
              <a:rPr lang="en-US" altLang="zh-CN" dirty="0" err="1" smtClean="0"/>
              <a:t>di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设 </a:t>
            </a:r>
            <a:r>
              <a:rPr lang="en-US" altLang="zh-CN" dirty="0" err="1" smtClean="0"/>
              <a:t>gi</a:t>
            </a:r>
            <a:r>
              <a:rPr lang="en-US" altLang="zh-CN" dirty="0" smtClean="0"/>
              <a:t> = min(j)</a:t>
            </a:r>
            <a:r>
              <a:rPr lang="zh-CN" altLang="en-US" dirty="0" smtClean="0"/>
              <a:t>，且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 j ≤ min(dj+1,dj+2,...,</a:t>
            </a:r>
            <a:r>
              <a:rPr lang="en-US" altLang="zh-CN" dirty="0" err="1" smtClean="0"/>
              <a:t>di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，容易发现 </a:t>
            </a:r>
            <a:r>
              <a:rPr lang="en-US" altLang="zh-CN" dirty="0" err="1" smtClean="0"/>
              <a:t>gi</a:t>
            </a:r>
            <a:r>
              <a:rPr lang="zh-CN" altLang="en-US" dirty="0" smtClean="0"/>
              <a:t>单调不下降，可以通过双指针以及维护线段树在 </a:t>
            </a:r>
            <a:r>
              <a:rPr lang="en-US" altLang="zh-CN" dirty="0" smtClean="0"/>
              <a:t>O(n log n)</a:t>
            </a:r>
            <a:r>
              <a:rPr lang="zh-CN" altLang="en-US" dirty="0" smtClean="0"/>
              <a:t>的时间内预处理出来。</a:t>
            </a:r>
          </a:p>
          <a:p>
            <a:r>
              <a:rPr lang="zh-CN" altLang="en-US" dirty="0" smtClean="0"/>
              <a:t>那么对于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gi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- 1]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，只需要满足 </a:t>
            </a:r>
            <a:r>
              <a:rPr lang="en-US" altLang="zh-CN" dirty="0" smtClean="0"/>
              <a:t>c </a:t>
            </a:r>
            <a:r>
              <a:rPr lang="zh-CN" altLang="en-US" dirty="0" smtClean="0"/>
              <a:t>的限制即可。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564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Druzyny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考虑通过分治优化 </a:t>
            </a:r>
            <a:r>
              <a:rPr lang="en-US" altLang="zh-CN" dirty="0" smtClean="0"/>
              <a:t>DP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在处理</a:t>
            </a:r>
            <a:r>
              <a:rPr lang="en-US" altLang="zh-CN" dirty="0" err="1" smtClean="0"/>
              <a:t>l~r</a:t>
            </a:r>
            <a:r>
              <a:rPr lang="zh-CN" altLang="en-US" dirty="0" smtClean="0"/>
              <a:t>时，求出 </a:t>
            </a:r>
            <a:r>
              <a:rPr lang="en-US" altLang="zh-CN" dirty="0" smtClean="0"/>
              <a:t>[l + 1, r] 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c </a:t>
            </a:r>
            <a:r>
              <a:rPr lang="zh-CN" altLang="en-US" dirty="0" smtClean="0"/>
              <a:t>最大的位置，设为 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为分界线可以递归处理 </a:t>
            </a:r>
            <a:r>
              <a:rPr lang="en-US" altLang="zh-CN" dirty="0" smtClean="0"/>
              <a:t>l~k-1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k~r</a:t>
            </a:r>
            <a:r>
              <a:rPr lang="zh-CN" altLang="en-US" dirty="0" smtClean="0"/>
              <a:t>。现在只需用 </a:t>
            </a:r>
            <a:r>
              <a:rPr lang="en-US" altLang="zh-CN" dirty="0" smtClean="0"/>
              <a:t>[l, k - 1] </a:t>
            </a:r>
            <a:r>
              <a:rPr lang="zh-CN" altLang="en-US" dirty="0" smtClean="0"/>
              <a:t>的决策更新 </a:t>
            </a:r>
            <a:r>
              <a:rPr lang="en-US" altLang="zh-CN" dirty="0" smtClean="0"/>
              <a:t>[k, r]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由于 </a:t>
            </a:r>
            <a:r>
              <a:rPr lang="en-US" altLang="zh-CN" dirty="0" smtClean="0"/>
              <a:t>ck </a:t>
            </a:r>
            <a:r>
              <a:rPr lang="zh-CN" altLang="en-US" dirty="0" smtClean="0"/>
              <a:t>最大，所以 </a:t>
            </a:r>
            <a:r>
              <a:rPr lang="en-US" altLang="zh-CN" dirty="0" smtClean="0"/>
              <a:t>ck ≤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 j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max(ck + l, k) </a:t>
            </a:r>
            <a:r>
              <a:rPr lang="zh-CN" altLang="en-US" dirty="0" smtClean="0"/>
              <a:t>开始，决策 </a:t>
            </a:r>
            <a:r>
              <a:rPr lang="en-US" altLang="zh-CN" dirty="0" smtClean="0"/>
              <a:t>j </a:t>
            </a:r>
            <a:r>
              <a:rPr lang="zh-CN" altLang="en-US" dirty="0" smtClean="0"/>
              <a:t>一开始的取值范围为 </a:t>
            </a:r>
            <a:r>
              <a:rPr lang="en-US" altLang="zh-CN" dirty="0" smtClean="0"/>
              <a:t>[max(l, </a:t>
            </a:r>
            <a:r>
              <a:rPr lang="en-US" altLang="zh-CN" dirty="0" err="1" smtClean="0"/>
              <a:t>gi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 ck]</a:t>
            </a:r>
            <a:r>
              <a:rPr lang="zh-CN" altLang="en-US" dirty="0" smtClean="0"/>
              <a:t>，此时用线段树求出区间最大值即可。</a:t>
            </a:r>
          </a:p>
          <a:p>
            <a:r>
              <a:rPr lang="zh-CN" altLang="en-US" dirty="0" smtClean="0"/>
              <a:t>先考虑</a:t>
            </a:r>
            <a:r>
              <a:rPr lang="en-US" altLang="zh-CN" dirty="0" smtClean="0"/>
              <a:t>l&gt;</a:t>
            </a:r>
            <a:r>
              <a:rPr lang="en-US" altLang="zh-CN" dirty="0" err="1" smtClean="0"/>
              <a:t>gi</a:t>
            </a:r>
            <a:r>
              <a:rPr lang="zh-CN" altLang="en-US" dirty="0" smtClean="0"/>
              <a:t>的情况，每当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往右移一位时， </a:t>
            </a:r>
            <a:r>
              <a:rPr lang="en-US" altLang="zh-CN" dirty="0" smtClean="0"/>
              <a:t>j </a:t>
            </a:r>
            <a:r>
              <a:rPr lang="zh-CN" altLang="en-US" dirty="0" smtClean="0"/>
              <a:t>的上限也往右移一位，可以做到</a:t>
            </a:r>
            <a:r>
              <a:rPr lang="en-US" altLang="zh-CN" dirty="0" smtClean="0"/>
              <a:t>O(1) </a:t>
            </a:r>
            <a:r>
              <a:rPr lang="zh-CN" altLang="en-US" dirty="0" smtClean="0"/>
              <a:t>更新。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18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Druzyny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l ≤ </a:t>
            </a:r>
            <a:r>
              <a:rPr lang="en-US" altLang="zh-CN" dirty="0" err="1" smtClean="0"/>
              <a:t>gi</a:t>
            </a:r>
            <a:r>
              <a:rPr lang="en-US" altLang="zh-CN" dirty="0" smtClean="0"/>
              <a:t> ≤ k – 1</a:t>
            </a:r>
            <a:r>
              <a:rPr lang="zh-CN" altLang="en-US" dirty="0" smtClean="0"/>
              <a:t>时，由于所有更新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的区间 </a:t>
            </a:r>
            <a:r>
              <a:rPr lang="en-US" altLang="zh-CN" dirty="0" smtClean="0"/>
              <a:t>[l, k - 1] </a:t>
            </a:r>
            <a:r>
              <a:rPr lang="zh-CN" altLang="en-US" dirty="0" smtClean="0"/>
              <a:t>均不相交，所以只存在一个区间</a:t>
            </a:r>
            <a:r>
              <a:rPr lang="en-US" altLang="zh-CN" dirty="0" smtClean="0"/>
              <a:t>[l, k - 1] </a:t>
            </a:r>
            <a:r>
              <a:rPr lang="zh-CN" altLang="en-US" dirty="0" smtClean="0"/>
              <a:t>满足 </a:t>
            </a:r>
            <a:r>
              <a:rPr lang="en-US" altLang="zh-CN" dirty="0" smtClean="0"/>
              <a:t>l ≤ </a:t>
            </a:r>
            <a:r>
              <a:rPr lang="en-US" altLang="zh-CN" dirty="0" err="1" smtClean="0"/>
              <a:t>gi</a:t>
            </a:r>
            <a:r>
              <a:rPr lang="en-US" altLang="zh-CN" dirty="0" smtClean="0"/>
              <a:t> ≤ k - 1</a:t>
            </a:r>
            <a:r>
              <a:rPr lang="zh-CN" altLang="en-US" dirty="0" smtClean="0"/>
              <a:t>，直接线段树查询区间内的最优解即可。</a:t>
            </a:r>
            <a:endParaRPr lang="en-US" altLang="zh-CN" dirty="0" smtClean="0"/>
          </a:p>
          <a:p>
            <a:r>
              <a:rPr lang="en-US" altLang="zh-CN" dirty="0" err="1" smtClean="0"/>
              <a:t>gi</a:t>
            </a:r>
            <a:r>
              <a:rPr lang="en-US" altLang="zh-CN" dirty="0" smtClean="0"/>
              <a:t>&gt;k-1</a:t>
            </a:r>
            <a:r>
              <a:rPr lang="zh-CN" altLang="en-US" dirty="0" smtClean="0"/>
              <a:t>时没有转移，直接结束即可。</a:t>
            </a:r>
          </a:p>
          <a:p>
            <a:r>
              <a:rPr lang="zh-CN" altLang="en-US" dirty="0" smtClean="0"/>
              <a:t>当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循环到 </a:t>
            </a:r>
            <a:r>
              <a:rPr lang="en-US" altLang="zh-CN" dirty="0" smtClean="0"/>
              <a:t>k + ck </a:t>
            </a:r>
            <a:r>
              <a:rPr lang="zh-CN" altLang="en-US" dirty="0" smtClean="0"/>
              <a:t>时， </a:t>
            </a:r>
            <a:r>
              <a:rPr lang="en-US" altLang="zh-CN" dirty="0" smtClean="0"/>
              <a:t>[k + ck, r] </a:t>
            </a:r>
            <a:r>
              <a:rPr lang="zh-CN" altLang="en-US" dirty="0" smtClean="0"/>
              <a:t>内所有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的可行决策 </a:t>
            </a:r>
            <a:r>
              <a:rPr lang="en-US" altLang="zh-CN" dirty="0" smtClean="0"/>
              <a:t>j </a:t>
            </a:r>
            <a:r>
              <a:rPr lang="zh-CN" altLang="en-US" dirty="0" smtClean="0"/>
              <a:t>的上限都为 </a:t>
            </a:r>
            <a:r>
              <a:rPr lang="en-US" altLang="zh-CN" dirty="0" smtClean="0"/>
              <a:t>k - 1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g</a:t>
            </a:r>
            <a:r>
              <a:rPr lang="zh-CN" altLang="en-US" dirty="0" smtClean="0"/>
              <a:t>值按以上情况是分成三段的，二分找到分界点，对于</a:t>
            </a:r>
            <a:r>
              <a:rPr lang="en-US" altLang="zh-CN" dirty="0" err="1" smtClean="0"/>
              <a:t>gi</a:t>
            </a:r>
            <a:r>
              <a:rPr lang="en-US" altLang="zh-CN" dirty="0" smtClean="0"/>
              <a:t>&lt;l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转移是一样的，用线段树进行区间更新即可。</a:t>
            </a:r>
            <a:endParaRPr lang="en-US" altLang="zh-CN" dirty="0" smtClean="0"/>
          </a:p>
          <a:p>
            <a:r>
              <a:rPr lang="zh-CN" altLang="en-US" dirty="0" smtClean="0"/>
              <a:t>时间复杂度 </a:t>
            </a:r>
            <a:r>
              <a:rPr lang="en-US" altLang="zh-CN" dirty="0" smtClean="0"/>
              <a:t>O(n log n)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99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Badania</a:t>
            </a:r>
            <a:r>
              <a:rPr lang="en-US" dirty="0" smtClean="0"/>
              <a:t> </a:t>
            </a:r>
            <a:r>
              <a:rPr lang="en-US" dirty="0" err="1" smtClean="0"/>
              <a:t>naukowe</a:t>
            </a:r>
            <a:r>
              <a:rPr 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设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A[1..i]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B[1..j]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LCS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g(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..n]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B[j..m]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LCS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若 </a:t>
            </a:r>
            <a:r>
              <a:rPr lang="en-US" altLang="zh-CN" dirty="0" smtClean="0"/>
              <a:t>C </a:t>
            </a:r>
            <a:r>
              <a:rPr lang="zh-CN" altLang="en-US" dirty="0" smtClean="0"/>
              <a:t>为空串，则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 = f(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否则，设 </a:t>
            </a:r>
            <a:r>
              <a:rPr lang="en-US" altLang="zh-CN" dirty="0" err="1" smtClean="0"/>
              <a:t>di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A </a:t>
            </a:r>
            <a:r>
              <a:rPr lang="zh-CN" altLang="en-US" dirty="0" smtClean="0"/>
              <a:t>中从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开始往右匹配上 </a:t>
            </a:r>
            <a:r>
              <a:rPr lang="en-US" altLang="zh-CN" dirty="0" smtClean="0"/>
              <a:t>C </a:t>
            </a:r>
            <a:r>
              <a:rPr lang="zh-CN" altLang="en-US" dirty="0" smtClean="0"/>
              <a:t>串的结束位置，</a:t>
            </a:r>
            <a:r>
              <a:rPr lang="en-US" altLang="zh-CN" dirty="0" err="1" smtClean="0"/>
              <a:t>ei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B </a:t>
            </a:r>
            <a:r>
              <a:rPr lang="zh-CN" altLang="en-US" dirty="0" smtClean="0"/>
              <a:t>中从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开始往右匹配上 </a:t>
            </a:r>
            <a:r>
              <a:rPr lang="en-US" altLang="zh-CN" dirty="0" smtClean="0"/>
              <a:t>C </a:t>
            </a:r>
            <a:r>
              <a:rPr lang="zh-CN" altLang="en-US" dirty="0" smtClean="0"/>
              <a:t>串的结束位置。</a:t>
            </a:r>
          </a:p>
          <a:p>
            <a:r>
              <a:rPr lang="zh-CN" altLang="en-US" dirty="0" smtClean="0"/>
              <a:t>那么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 = max(f(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- 1,j - 1) + g(</a:t>
            </a:r>
            <a:r>
              <a:rPr lang="en-US" altLang="zh-CN" dirty="0" err="1" smtClean="0"/>
              <a:t>di</a:t>
            </a:r>
            <a:r>
              <a:rPr lang="en-US" altLang="zh-CN" dirty="0" smtClean="0"/>
              <a:t> + 1,ej + 1) + |C|)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时间复杂度 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37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数字之积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一个不含前导 </a:t>
            </a:r>
            <a:r>
              <a:rPr lang="en-US" altLang="zh-CN" dirty="0" smtClean="0"/>
              <a:t>0 </a:t>
            </a:r>
            <a:r>
              <a:rPr lang="zh-CN" altLang="en-US" dirty="0" smtClean="0"/>
              <a:t>的数 </a:t>
            </a:r>
            <a:r>
              <a:rPr lang="en-US" altLang="zh-CN" dirty="0" smtClean="0"/>
              <a:t>x </a:t>
            </a:r>
            <a:r>
              <a:rPr lang="zh-CN" altLang="en-US" dirty="0" smtClean="0"/>
              <a:t>各个数位上的数字之积记为 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给定 </a:t>
            </a:r>
            <a:r>
              <a:rPr lang="en-US" altLang="zh-CN" dirty="0" smtClean="0"/>
              <a:t>n, L, R</a:t>
            </a:r>
            <a:r>
              <a:rPr lang="zh-CN" altLang="en-US" dirty="0" smtClean="0"/>
              <a:t>，求 </a:t>
            </a:r>
            <a:r>
              <a:rPr lang="en-US" altLang="zh-CN" dirty="0" smtClean="0"/>
              <a:t>[L, R] </a:t>
            </a:r>
            <a:r>
              <a:rPr lang="zh-CN" altLang="en-US" dirty="0" smtClean="0"/>
              <a:t>中满足 </a:t>
            </a:r>
            <a:r>
              <a:rPr lang="en-US" altLang="zh-CN" dirty="0" smtClean="0"/>
              <a:t>0 &lt; f(x) ≤ n </a:t>
            </a:r>
            <a:r>
              <a:rPr lang="zh-CN" altLang="en-US" dirty="0" smtClean="0"/>
              <a:t>的数的个数。</a:t>
            </a:r>
          </a:p>
          <a:p>
            <a:r>
              <a:rPr lang="en-US" altLang="zh-CN" dirty="0" smtClean="0"/>
              <a:t>0 &lt; L ≤ R &lt; 10^18, n ≤ 10^9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75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数字之积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数字之积非常大，但是这些数字的质因子只可能是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7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所以设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cnt2, cnt3, cnt5, cnt7, j) </a:t>
            </a:r>
            <a:r>
              <a:rPr lang="zh-CN" altLang="en-US" dirty="0" smtClean="0"/>
              <a:t>为从高到低填了前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7 </a:t>
            </a:r>
            <a:r>
              <a:rPr lang="zh-CN" altLang="en-US" dirty="0" smtClean="0"/>
              <a:t>的个数分别为 </a:t>
            </a:r>
            <a:r>
              <a:rPr lang="en-US" altLang="zh-CN" dirty="0" smtClean="0"/>
              <a:t>cnt2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cnt3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cnt5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cnt7</a:t>
            </a:r>
            <a:r>
              <a:rPr lang="zh-CN" altLang="en-US" dirty="0" smtClean="0"/>
              <a:t>，是否小于 </a:t>
            </a:r>
            <a:r>
              <a:rPr lang="en-US" altLang="zh-CN" dirty="0" smtClean="0"/>
              <a:t>R </a:t>
            </a:r>
            <a:r>
              <a:rPr lang="zh-CN" altLang="en-US" dirty="0" smtClean="0"/>
              <a:t>的状态为 </a:t>
            </a:r>
            <a:r>
              <a:rPr lang="en-US" altLang="zh-CN" dirty="0" smtClean="0"/>
              <a:t>j </a:t>
            </a:r>
            <a:r>
              <a:rPr lang="zh-CN" altLang="en-US" dirty="0" smtClean="0"/>
              <a:t>的数字个数，然后 </a:t>
            </a:r>
            <a:r>
              <a:rPr lang="en-US" altLang="zh-CN" dirty="0" smtClean="0"/>
              <a:t>DP </a:t>
            </a:r>
            <a:r>
              <a:rPr lang="zh-CN" altLang="en-US" dirty="0" smtClean="0"/>
              <a:t>即可。</a:t>
            </a:r>
          </a:p>
          <a:p>
            <a:r>
              <a:rPr lang="zh-CN" altLang="en-US" dirty="0" smtClean="0"/>
              <a:t>时间复杂度 </a:t>
            </a:r>
            <a:r>
              <a:rPr lang="en-US" altLang="zh-CN" dirty="0" smtClean="0"/>
              <a:t>O(logRlog^4n)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36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充电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个结点，相互之间通过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条边连接，形成一棵树。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个节点有</a:t>
            </a:r>
            <a:r>
              <a:rPr lang="en-US" altLang="zh-CN" dirty="0" smtClean="0"/>
              <a:t>xi</a:t>
            </a:r>
            <a:r>
              <a:rPr lang="zh-CN" altLang="en-US" dirty="0" smtClean="0"/>
              <a:t>的概率直接充电，第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条边有</a:t>
            </a:r>
            <a:r>
              <a:rPr lang="en-US" altLang="zh-CN" dirty="0" err="1" smtClean="0"/>
              <a:t>yj</a:t>
            </a:r>
            <a:r>
              <a:rPr lang="zh-CN" altLang="en-US" dirty="0" smtClean="0"/>
              <a:t>的概率导电。</a:t>
            </a:r>
            <a:endParaRPr lang="en-US" altLang="zh-CN" dirty="0" smtClean="0"/>
          </a:p>
          <a:p>
            <a:r>
              <a:rPr lang="zh-CN" altLang="en-US" dirty="0" smtClean="0"/>
              <a:t>求期望有电的结点数。</a:t>
            </a:r>
            <a:endParaRPr lang="en-US" altLang="zh-CN" dirty="0" smtClean="0"/>
          </a:p>
          <a:p>
            <a:r>
              <a:rPr lang="en-US" altLang="zh-CN" dirty="0" smtClean="0"/>
              <a:t>n&lt;=10^6</a:t>
            </a:r>
          </a:p>
        </p:txBody>
      </p:sp>
    </p:spTree>
    <p:extLst>
      <p:ext uri="{BB962C8B-B14F-4D97-AF65-F5344CB8AC3E}">
        <p14:creationId xmlns:p14="http://schemas.microsoft.com/office/powerpoint/2010/main" val="106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充电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有电的概率比较难求，我们考虑求出每个点没电的概率。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fi</a:t>
            </a:r>
            <a:r>
              <a:rPr lang="zh-CN" altLang="en-US" dirty="0" smtClean="0"/>
              <a:t>表示不考虑父亲的情况下第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个点没电的概率，</a:t>
            </a:r>
            <a:r>
              <a:rPr lang="en-US" altLang="zh-CN" dirty="0" err="1" smtClean="0"/>
              <a:t>fi</a:t>
            </a:r>
            <a:r>
              <a:rPr lang="en-US" altLang="zh-CN" dirty="0" smtClean="0"/>
              <a:t>=(1-xi)*π(</a:t>
            </a:r>
            <a:r>
              <a:rPr lang="en-US" altLang="zh-CN" dirty="0" err="1" smtClean="0"/>
              <a:t>fj</a:t>
            </a:r>
            <a:r>
              <a:rPr lang="en-US" altLang="zh-CN" dirty="0" smtClean="0"/>
              <a:t>+(1-fj)*(1-yk))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gi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个点的父亲没有向第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个点导电的概率，</a:t>
            </a:r>
            <a:r>
              <a:rPr lang="en-US" altLang="zh-CN" dirty="0" smtClean="0"/>
              <a:t>t=f[</a:t>
            </a:r>
            <a:r>
              <a:rPr lang="en-US" altLang="zh-CN" dirty="0" err="1" smtClean="0"/>
              <a:t>fa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]]/…*g[</a:t>
            </a:r>
            <a:r>
              <a:rPr lang="en-US" altLang="zh-CN" dirty="0" err="1" smtClean="0"/>
              <a:t>fa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]=t+(1-t)*(1-yk)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fi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gi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没电的概率。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004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石子合并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堆石子排成一排，第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堆有</a:t>
            </a:r>
            <a:r>
              <a:rPr lang="en-US" altLang="zh-CN" dirty="0" smtClean="0"/>
              <a:t>xi</a:t>
            </a:r>
            <a:r>
              <a:rPr lang="zh-CN" altLang="en-US" dirty="0" smtClean="0"/>
              <a:t>个。</a:t>
            </a:r>
            <a:endParaRPr lang="en-US" altLang="zh-CN" dirty="0" smtClean="0"/>
          </a:p>
          <a:p>
            <a:r>
              <a:rPr lang="zh-CN" altLang="en-US" dirty="0" smtClean="0"/>
              <a:t>每次选定两堆相邻的石子合并成一堆，代价为石子个数。</a:t>
            </a:r>
            <a:endParaRPr lang="en-US" altLang="zh-CN" dirty="0" smtClean="0"/>
          </a:p>
          <a:p>
            <a:r>
              <a:rPr lang="zh-CN" altLang="en-US" dirty="0" smtClean="0"/>
              <a:t>求最小代价。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&lt;=5000</a:t>
            </a:r>
          </a:p>
        </p:txBody>
      </p:sp>
    </p:spTree>
    <p:extLst>
      <p:ext uri="{BB962C8B-B14F-4D97-AF65-F5344CB8AC3E}">
        <p14:creationId xmlns:p14="http://schemas.microsoft.com/office/powerpoint/2010/main" val="78515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石子合并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w[i][j]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i~j</a:t>
            </a:r>
            <a:r>
              <a:rPr lang="zh-CN" altLang="en-US" dirty="0" smtClean="0"/>
              <a:t>堆石子的总个数，</a:t>
            </a:r>
            <a:r>
              <a:rPr lang="en-US" altLang="zh-CN" dirty="0" smtClean="0"/>
              <a:t>f[i][j]</a:t>
            </a:r>
            <a:r>
              <a:rPr lang="zh-CN" altLang="en-US" dirty="0" smtClean="0"/>
              <a:t>表示将第</a:t>
            </a:r>
            <a:r>
              <a:rPr lang="en-US" altLang="zh-CN" dirty="0" err="1" smtClean="0"/>
              <a:t>i~j</a:t>
            </a:r>
            <a:r>
              <a:rPr lang="zh-CN" altLang="en-US" dirty="0" smtClean="0"/>
              <a:t>堆石子合并为一堆的最小代价。</a:t>
            </a:r>
            <a:endParaRPr lang="en-US" altLang="zh-CN" dirty="0" smtClean="0"/>
          </a:p>
          <a:p>
            <a:r>
              <a:rPr lang="en-US" altLang="zh-CN" dirty="0" smtClean="0"/>
              <a:t>f[i][j]=min{f[i][k]+f[k+1][j]}+w[i][j]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使用四边形不等式优化。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85734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2076</Words>
  <Application>Microsoft Office PowerPoint</Application>
  <PresentationFormat>全屏显示(4:3)</PresentationFormat>
  <Paragraphs>116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动态规划</vt:lpstr>
      <vt:lpstr>Badania naukowe </vt:lpstr>
      <vt:lpstr>Badania naukowe </vt:lpstr>
      <vt:lpstr>数字之积 </vt:lpstr>
      <vt:lpstr>数字之积 </vt:lpstr>
      <vt:lpstr>充电</vt:lpstr>
      <vt:lpstr>充电</vt:lpstr>
      <vt:lpstr>石子合并</vt:lpstr>
      <vt:lpstr>石子合并</vt:lpstr>
      <vt:lpstr>Data Structure You’ve Never Heard Of </vt:lpstr>
      <vt:lpstr>Data Structure You’ve Never Heard Of </vt:lpstr>
      <vt:lpstr>Data Structure You’ve Never Heard Of </vt:lpstr>
      <vt:lpstr>Beautiful numbers</vt:lpstr>
      <vt:lpstr>Beautiful numbers</vt:lpstr>
      <vt:lpstr>小P的牧场</vt:lpstr>
      <vt:lpstr>小P的牧场</vt:lpstr>
      <vt:lpstr>Nim z utrudnieniem</vt:lpstr>
      <vt:lpstr>Nim z utrudnieniem</vt:lpstr>
      <vt:lpstr>Nim z utrudnieniem</vt:lpstr>
      <vt:lpstr>Shopping </vt:lpstr>
      <vt:lpstr>Shopping </vt:lpstr>
      <vt:lpstr>Druzyny</vt:lpstr>
      <vt:lpstr>Druzyny</vt:lpstr>
      <vt:lpstr>Druzyny</vt:lpstr>
      <vt:lpstr>Druzyny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概率与期望</dc:title>
  <dc:creator>Administrator</dc:creator>
  <cp:lastModifiedBy>Windows 用户</cp:lastModifiedBy>
  <cp:revision>136</cp:revision>
  <dcterms:created xsi:type="dcterms:W3CDTF">2016-02-05T11:47:08Z</dcterms:created>
  <dcterms:modified xsi:type="dcterms:W3CDTF">2017-10-01T05:41:50Z</dcterms:modified>
</cp:coreProperties>
</file>