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30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15DEE815-89D4-4F37-BB9E-73A3AB3C4920}">
          <p14:sldIdLst>
            <p14:sldId id="256"/>
            <p14:sldId id="279"/>
            <p14:sldId id="280"/>
            <p14:sldId id="304"/>
            <p14:sldId id="305"/>
            <p14:sldId id="277"/>
            <p14:sldId id="278"/>
            <p14:sldId id="306"/>
            <p14:sldId id="307"/>
            <p14:sldId id="313"/>
            <p14:sldId id="314"/>
            <p14:sldId id="319"/>
            <p14:sldId id="320"/>
            <p14:sldId id="321"/>
            <p14:sldId id="308"/>
            <p14:sldId id="309"/>
            <p14:sldId id="310"/>
            <p14:sldId id="311"/>
            <p14:sldId id="312"/>
            <p14:sldId id="315"/>
            <p14:sldId id="316"/>
            <p14:sldId id="317"/>
            <p14:sldId id="318"/>
            <p14:sldId id="287"/>
            <p14:sldId id="288"/>
            <p14:sldId id="289"/>
            <p14:sldId id="290"/>
            <p14:sldId id="296"/>
            <p14:sldId id="297"/>
            <p14:sldId id="298"/>
            <p14:sldId id="299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94660"/>
  </p:normalViewPr>
  <p:slideViewPr>
    <p:cSldViewPr>
      <p:cViewPr varScale="1">
        <p:scale>
          <a:sx n="76" d="100"/>
          <a:sy n="76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9E66-C472-4C4E-947E-7778C480977B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1B66-44B0-4E73-9A60-4768541B63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26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41B66-44B0-4E73-9A60-4768541B63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41B66-44B0-4E73-9A60-4768541B63B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41B66-44B0-4E73-9A60-4768541B63B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41B66-44B0-4E73-9A60-4768541B63B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41B66-44B0-4E73-9A60-4768541B63B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429000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fateice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  </a:t>
            </a:r>
            <a:r>
              <a:rPr lang="zh-CN" altLang="en-US" dirty="0" smtClean="0"/>
              <a:t>多重背包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种物品，每种物品有重量、价值和个数，你需要选择若干个物品，在重量不超过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的情况下最大化价值和。</a:t>
            </a:r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&lt;=5000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  </a:t>
            </a:r>
            <a:r>
              <a:rPr lang="zh-CN" altLang="en-US" dirty="0" smtClean="0"/>
              <a:t>多重背包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种物品，重量为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的最大价值和。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][j]=max{f[i-1][j-k*w[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]]+k*v[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</a:t>
            </a:r>
          </a:p>
          <a:p>
            <a:r>
              <a:rPr lang="en-US" altLang="zh-CN" dirty="0" smtClean="0"/>
              <a:t>         =max{f[i-1][j-k*w[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]]-(j-k)*v[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]}+j*v[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对于每个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j</a:t>
            </a:r>
            <a:r>
              <a:rPr lang="zh-CN" altLang="en-US" dirty="0" smtClean="0"/>
              <a:t>按</a:t>
            </a:r>
            <a:r>
              <a:rPr lang="en-US" altLang="zh-CN" dirty="0" smtClean="0"/>
              <a:t>mod 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的结果分类，单调队列优化。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O(nm)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决策单调性优化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有时状态转移方程形如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]=min{f[j]+w(</a:t>
            </a:r>
            <a:r>
              <a:rPr lang="en-US" altLang="zh-CN" dirty="0" err="1" smtClean="0"/>
              <a:t>j,i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j&lt;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记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取到最优值时的决策点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)&lt;=g(i+1)</a:t>
            </a:r>
            <a:r>
              <a:rPr lang="zh-CN" altLang="en-US" dirty="0" smtClean="0"/>
              <a:t>，我们可以用单调性优化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同样用一个单调队列存下有用的决策，对于相邻两个决策</a:t>
            </a:r>
            <a:r>
              <a:rPr lang="en-US" altLang="zh-CN" dirty="0" smtClean="0"/>
              <a:t>k1&lt;k2</a:t>
            </a:r>
            <a:r>
              <a:rPr lang="zh-CN" altLang="en-US" dirty="0" smtClean="0"/>
              <a:t>，我们二分求出</a:t>
            </a:r>
            <a:r>
              <a:rPr lang="en-US" altLang="zh-CN" dirty="0" smtClean="0"/>
              <a:t>k2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k1</a:t>
            </a:r>
            <a:r>
              <a:rPr lang="zh-CN" altLang="en-US" dirty="0" smtClean="0"/>
              <a:t>优的时间</a:t>
            </a:r>
            <a:r>
              <a:rPr lang="en-US" altLang="zh-CN" dirty="0" smtClean="0"/>
              <a:t>t(k1,k2)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决策单调性优化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加入一个新决策时，假设新决策为</a:t>
            </a:r>
            <a:r>
              <a:rPr lang="en-US" altLang="zh-CN" dirty="0" smtClean="0"/>
              <a:t>k3</a:t>
            </a:r>
            <a:r>
              <a:rPr lang="zh-CN" altLang="en-US" dirty="0" smtClean="0"/>
              <a:t>，末尾两个决策为</a:t>
            </a:r>
            <a:r>
              <a:rPr lang="en-US" altLang="zh-CN" dirty="0" smtClean="0"/>
              <a:t>k1,k2</a:t>
            </a:r>
            <a:r>
              <a:rPr lang="zh-CN" altLang="en-US" dirty="0" smtClean="0"/>
              <a:t>。如果</a:t>
            </a:r>
            <a:r>
              <a:rPr lang="en-US" altLang="zh-CN" dirty="0" smtClean="0"/>
              <a:t>t(k2,k3)&lt;=t(k1,k2)</a:t>
            </a:r>
            <a:r>
              <a:rPr lang="zh-CN" altLang="en-US" dirty="0" smtClean="0"/>
              <a:t>，那么可以删去</a:t>
            </a:r>
            <a:r>
              <a:rPr lang="en-US" altLang="zh-CN" dirty="0" smtClean="0"/>
              <a:t>k2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转移时如果开头的决策已经不优了就删去它。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  </a:t>
            </a:r>
            <a:r>
              <a:rPr lang="zh-CN" altLang="en-US" dirty="0" smtClean="0"/>
              <a:t>柠檬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。你需要将它分为任意多段。</a:t>
            </a:r>
            <a:endParaRPr lang="en-US" altLang="zh-CN" dirty="0" smtClean="0"/>
          </a:p>
          <a:p>
            <a:r>
              <a:rPr lang="zh-CN" altLang="en-US" dirty="0" smtClean="0"/>
              <a:t>对于每一段，你需要指定一个数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，如果这一段内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的个数为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，那么价值为</a:t>
            </a:r>
            <a:r>
              <a:rPr lang="en-US" altLang="zh-CN" dirty="0" smtClean="0"/>
              <a:t>xk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最大化价值总和。</a:t>
            </a:r>
            <a:endParaRPr lang="en-US" altLang="zh-CN" dirty="0" smtClean="0"/>
          </a:p>
          <a:p>
            <a:r>
              <a:rPr lang="en-US" altLang="zh-CN" dirty="0" smtClean="0"/>
              <a:t>n&lt;=10</a:t>
            </a:r>
            <a:r>
              <a:rPr lang="en-US" altLang="zh-CN" baseline="30000" dirty="0" smtClean="0"/>
              <a:t>6</a:t>
            </a:r>
            <a:endParaRPr lang="zh-CN" alt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  </a:t>
            </a:r>
            <a:r>
              <a:rPr lang="zh-CN" altLang="en-US" dirty="0" smtClean="0"/>
              <a:t>柠檬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不难发现每一段的开头和结尾都是这一段指定的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个数的最大价值和。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]=max{f[j]+a[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](s[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]-s[j])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a[j+1]=a[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对每个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分别维护决策，不难发现决策是单调的。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决策单调性优化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有时状态转移方程形如</a:t>
            </a:r>
            <a:r>
              <a:rPr lang="en-US" altLang="zh-CN" dirty="0" smtClean="0"/>
              <a:t>f[s][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]=min{f[s-1][j]+</a:t>
            </a:r>
          </a:p>
          <a:p>
            <a:pPr>
              <a:buNone/>
            </a:pPr>
            <a:r>
              <a:rPr lang="en-US" altLang="zh-CN" dirty="0" smtClean="0"/>
              <a:t>     w(</a:t>
            </a:r>
            <a:r>
              <a:rPr lang="en-US" altLang="zh-CN" dirty="0" err="1" smtClean="0"/>
              <a:t>s,j,i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j&lt;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s,i</a:t>
            </a:r>
            <a:r>
              <a:rPr lang="en-US" altLang="zh-CN" dirty="0" smtClean="0"/>
              <a:t>)&lt;=g(s,i+1)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w(</a:t>
            </a:r>
            <a:r>
              <a:rPr lang="en-US" altLang="zh-CN" dirty="0" err="1" smtClean="0"/>
              <a:t>s,j,i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不能很快算出，之前的方法就不再适用了。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的取值范围是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，取</a:t>
            </a:r>
            <a:r>
              <a:rPr lang="en-US" altLang="zh-CN" dirty="0" smtClean="0"/>
              <a:t>m=(</a:t>
            </a:r>
            <a:r>
              <a:rPr lang="en-US" altLang="zh-CN" dirty="0" err="1" smtClean="0"/>
              <a:t>l+r</a:t>
            </a:r>
            <a:r>
              <a:rPr lang="en-US" altLang="zh-CN" dirty="0" smtClean="0"/>
              <a:t>)/2</a:t>
            </a:r>
            <a:r>
              <a:rPr lang="zh-CN" altLang="en-US" dirty="0" smtClean="0"/>
              <a:t>。我们可以先求出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s,m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，然后递归处理</a:t>
            </a:r>
            <a:r>
              <a:rPr lang="en-US" altLang="zh-CN" dirty="0" smtClean="0"/>
              <a:t>[l,m-1]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[m+1,r]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  Minimization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的序列。你需要将它分为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段，每一段的代价为这一段内相同的数的对数，最小化代价总和。</a:t>
            </a:r>
            <a:endParaRPr lang="en-US" altLang="zh-CN" dirty="0" smtClean="0"/>
          </a:p>
          <a:p>
            <a:r>
              <a:rPr lang="en-US" altLang="zh-CN" dirty="0" smtClean="0"/>
              <a:t>n&lt;=10</a:t>
            </a:r>
            <a:r>
              <a:rPr lang="en-US" altLang="zh-CN" baseline="30000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m&lt;=20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  Minimization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j</a:t>
            </a:r>
            <a:r>
              <a:rPr lang="zh-CN" altLang="en-US" dirty="0" smtClean="0"/>
              <a:t>个数分为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段的最小代价。</a:t>
            </a:r>
            <a:endParaRPr lang="en-US" altLang="zh-CN" dirty="0" smtClean="0"/>
          </a:p>
          <a:p>
            <a:r>
              <a:rPr lang="en-US" altLang="zh-CN" dirty="0" smtClean="0"/>
              <a:t>f(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)=min{f(i-1,k-1)+w(</a:t>
            </a:r>
            <a:r>
              <a:rPr lang="en-US" altLang="zh-CN" dirty="0" err="1" smtClean="0"/>
              <a:t>k,j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k&lt;j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注意到我们可以维护一对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，记录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中每个数的出现次数，这样</a:t>
            </a:r>
            <a:r>
              <a:rPr lang="en-US" altLang="zh-CN" dirty="0" smtClean="0"/>
              <a:t>w(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时可以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算出。</a:t>
            </a:r>
            <a:endParaRPr lang="en-US" altLang="zh-CN" dirty="0" smtClean="0"/>
          </a:p>
          <a:p>
            <a:r>
              <a:rPr lang="zh-CN" altLang="en-US" dirty="0" smtClean="0"/>
              <a:t>套用之前所说的优化，不难发现在分治的每一层，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的改变量都是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nmlogn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四边形不等式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有时状态转移方程形如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][j]=min{f[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][k-1]+</a:t>
            </a:r>
          </a:p>
          <a:p>
            <a:pPr>
              <a:buNone/>
            </a:pPr>
            <a:r>
              <a:rPr lang="en-US" altLang="zh-CN" dirty="0" smtClean="0"/>
              <a:t>    f[k][j]}+w[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，其中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&lt;k&lt;=j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如果对于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’&lt;j&lt;=</a:t>
            </a:r>
            <a:r>
              <a:rPr lang="en-US" altLang="zh-CN" dirty="0" err="1" smtClean="0"/>
              <a:t>j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w(</a:t>
            </a:r>
            <a:r>
              <a:rPr lang="en-US" altLang="zh-CN" dirty="0" err="1" smtClean="0"/>
              <a:t>i’,j</a:t>
            </a:r>
            <a:r>
              <a:rPr lang="en-US" altLang="zh-CN" dirty="0" smtClean="0"/>
              <a:t>)&lt;=w(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，那么我们称</a:t>
            </a:r>
            <a:r>
              <a:rPr lang="en-US" altLang="zh-CN" dirty="0" smtClean="0"/>
              <a:t>w</a:t>
            </a:r>
            <a:r>
              <a:rPr lang="zh-CN" altLang="en-US" dirty="0" smtClean="0"/>
              <a:t>满足关于区间包含的单调性。</a:t>
            </a:r>
            <a:endParaRPr lang="en-US" altLang="zh-CN" dirty="0" smtClean="0"/>
          </a:p>
          <a:p>
            <a:r>
              <a:rPr lang="zh-CN" altLang="en-US" dirty="0" smtClean="0"/>
              <a:t>如果对于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’&lt;j&lt;=</a:t>
            </a:r>
            <a:r>
              <a:rPr lang="en-US" altLang="zh-CN" dirty="0" err="1" smtClean="0"/>
              <a:t>j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w(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)+w(</a:t>
            </a:r>
            <a:r>
              <a:rPr lang="en-US" altLang="zh-CN" dirty="0" err="1" smtClean="0"/>
              <a:t>i’,j</a:t>
            </a:r>
            <a:r>
              <a:rPr lang="en-US" altLang="zh-CN" dirty="0" smtClean="0"/>
              <a:t>’)&lt;=w(</a:t>
            </a:r>
            <a:r>
              <a:rPr lang="en-US" altLang="zh-CN" dirty="0" err="1" smtClean="0"/>
              <a:t>i’,j</a:t>
            </a:r>
            <a:r>
              <a:rPr lang="en-US" altLang="zh-CN" dirty="0" smtClean="0"/>
              <a:t>)+</a:t>
            </a:r>
          </a:p>
          <a:p>
            <a:pPr>
              <a:buNone/>
            </a:pPr>
            <a:r>
              <a:rPr lang="en-US" altLang="zh-CN" dirty="0" smtClean="0"/>
              <a:t>    w(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，那么我们称</a:t>
            </a:r>
            <a:r>
              <a:rPr lang="en-US" altLang="zh-CN" dirty="0" smtClean="0"/>
              <a:t>w</a:t>
            </a:r>
            <a:r>
              <a:rPr lang="zh-CN" altLang="en-US" dirty="0" smtClean="0"/>
              <a:t>满足四边形不等式。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  </a:t>
            </a:r>
            <a:r>
              <a:rPr lang="zh-CN" altLang="en-US" dirty="0" smtClean="0"/>
              <a:t>数字三角形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行数字组成的数字三角形，求从第一行至第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行的一条路径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每一步只能向左下或右下走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，使该路径所经过的数字的总和最大。</a:t>
            </a:r>
            <a:endParaRPr lang="en-US" altLang="zh-CN" dirty="0" smtClean="0"/>
          </a:p>
          <a:p>
            <a:r>
              <a:rPr lang="en-US" altLang="zh-CN" dirty="0" smtClean="0"/>
              <a:t>n&lt;=1000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四边形不等式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w</a:t>
            </a:r>
            <a:r>
              <a:rPr lang="zh-CN" altLang="en-US" dirty="0" smtClean="0"/>
              <a:t>满足关于区间包含的单调性和四边形不等式，那么</a:t>
            </a:r>
            <a:r>
              <a:rPr lang="en-US" altLang="zh-CN" dirty="0" smtClean="0"/>
              <a:t>f</a:t>
            </a:r>
            <a:r>
              <a:rPr lang="zh-CN" altLang="en-US" dirty="0" smtClean="0"/>
              <a:t>满足四边形不等式。</a:t>
            </a:r>
            <a:endParaRPr lang="en-US" altLang="zh-CN" dirty="0" smtClean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f</a:t>
            </a:r>
            <a:r>
              <a:rPr lang="zh-CN" altLang="en-US" dirty="0" smtClean="0"/>
              <a:t>满足四边形不等式，那么</a:t>
            </a:r>
            <a:r>
              <a:rPr lang="en-US" altLang="zh-CN" dirty="0" smtClean="0"/>
              <a:t>f</a:t>
            </a:r>
            <a:r>
              <a:rPr lang="zh-CN" altLang="en-US" dirty="0" smtClean="0"/>
              <a:t>满足决策单调性，即</a:t>
            </a:r>
            <a:r>
              <a:rPr lang="en-US" altLang="zh-CN" dirty="0" smtClean="0"/>
              <a:t>g(i,j-1)&lt;=g(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)&lt;=g(i+1,j)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有了决策单调性之后，我们考虑按</a:t>
            </a:r>
            <a:r>
              <a:rPr lang="en-US" altLang="zh-CN" dirty="0" smtClean="0"/>
              <a:t>j-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从小到大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，那么对于</a:t>
            </a:r>
            <a:r>
              <a:rPr lang="en-US" altLang="zh-CN" dirty="0" smtClean="0"/>
              <a:t>j-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相同的所有状态，它们需要考虑的转移总共是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  </a:t>
            </a:r>
            <a:r>
              <a:rPr lang="zh-CN" altLang="en-US" dirty="0" smtClean="0"/>
              <a:t>石子合并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堆石子排成一行，每次可以合并相邻两堆，代价为合并后这堆石子的个数。</a:t>
            </a:r>
            <a:endParaRPr lang="en-US" altLang="zh-CN" dirty="0" smtClean="0"/>
          </a:p>
          <a:p>
            <a:r>
              <a:rPr lang="zh-CN" altLang="en-US" dirty="0" smtClean="0"/>
              <a:t>你需要将所有石子合并成一堆，最小化代价总和。</a:t>
            </a:r>
            <a:endParaRPr lang="en-US" altLang="zh-CN" dirty="0" smtClean="0"/>
          </a:p>
          <a:p>
            <a:r>
              <a:rPr lang="en-US" altLang="zh-CN" dirty="0" smtClean="0"/>
              <a:t>n&lt;=5000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  </a:t>
            </a:r>
            <a:r>
              <a:rPr lang="zh-CN" altLang="en-US" dirty="0" smtClean="0"/>
              <a:t>石子合并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表示将第</a:t>
            </a:r>
            <a:r>
              <a:rPr lang="en-US" altLang="zh-CN" dirty="0" err="1" smtClean="0"/>
              <a:t>i~j</a:t>
            </a:r>
            <a:r>
              <a:rPr lang="zh-CN" altLang="en-US" dirty="0" smtClean="0"/>
              <a:t>堆石子合并为一堆的最小代价。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][j]=min{f[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][k]+f[k+1][j]}+w[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</a:p>
          <a:p>
            <a:r>
              <a:rPr lang="en-US" altLang="zh-CN" dirty="0" smtClean="0"/>
              <a:t>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为第</a:t>
            </a:r>
            <a:r>
              <a:rPr lang="en-US" altLang="zh-CN" dirty="0" err="1" smtClean="0"/>
              <a:t>i~j</a:t>
            </a:r>
            <a:r>
              <a:rPr lang="zh-CN" altLang="en-US" dirty="0" smtClean="0"/>
              <a:t>堆石子的总个数，显然满足区间包含的单调性和四边形不等式。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斜率优化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有时状态转移方程形如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]=min{f[j]+w(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j&lt;I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考虑两个决策</a:t>
            </a:r>
            <a:r>
              <a:rPr lang="en-US" altLang="zh-CN" dirty="0" smtClean="0"/>
              <a:t>k1,k2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k1</a:t>
            </a:r>
            <a:r>
              <a:rPr lang="zh-CN" altLang="en-US" dirty="0" smtClean="0"/>
              <a:t>比</a:t>
            </a:r>
            <a:r>
              <a:rPr lang="en-US" altLang="zh-CN" dirty="0" smtClean="0"/>
              <a:t>k2</a:t>
            </a:r>
            <a:r>
              <a:rPr lang="zh-CN" altLang="en-US" dirty="0" smtClean="0"/>
              <a:t>优当且仅当</a:t>
            </a:r>
            <a:r>
              <a:rPr lang="en-US" altLang="zh-CN" dirty="0" smtClean="0"/>
              <a:t>f[k1]+w(i,k1)&lt;f[k2]+w(i,k2)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如果这个式子可以化为</a:t>
            </a:r>
            <a:r>
              <a:rPr lang="en-US" altLang="zh-CN" dirty="0" smtClean="0"/>
              <a:t>(Y(k1)-Y(k2))/(X(k1)-X(k2))&lt;=W(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</a:t>
            </a:r>
            <a:r>
              <a:rPr lang="en-US" altLang="zh-CN" dirty="0" smtClean="0"/>
              <a:t>(X(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),Y(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),W(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均为与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有关的函数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，那么所有有用的决策形成了一个凸壳。我们可以维护这个凸壳，每次转移时在凸壳上二分</a:t>
            </a:r>
            <a:r>
              <a:rPr lang="en-US" altLang="zh-CN" dirty="0" smtClean="0"/>
              <a:t>W(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斜率优化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X(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是单调递增的，可以通过一个单调栈来维护这个凸壳。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W(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是单调递减的，将单调栈改为单调队列，当队首决策不优时删去即可。</a:t>
            </a:r>
            <a:endParaRPr lang="en-US" altLang="zh-CN" dirty="0" smtClean="0"/>
          </a:p>
          <a:p>
            <a:r>
              <a:rPr lang="zh-CN" altLang="en-US" dirty="0" smtClean="0"/>
              <a:t>此时时间复杂度是线性的。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  </a:t>
            </a:r>
            <a:r>
              <a:rPr lang="zh-CN" altLang="en-US" dirty="0" smtClean="0"/>
              <a:t>土地购买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块长方形的土地，每次你可以购买任意多块，代价是它们的长的最大值乘上宽的最大值。求购买所有土地的最小代价。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en-US" altLang="zh-CN" dirty="0" smtClean="0"/>
              <a:t>&lt;=10</a:t>
            </a:r>
            <a:r>
              <a:rPr lang="en-US" altLang="zh-CN" baseline="30000" dirty="0" smtClean="0"/>
              <a:t>6</a:t>
            </a:r>
            <a:endParaRPr lang="en-US" altLang="zh-CN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  </a:t>
            </a:r>
            <a:r>
              <a:rPr lang="zh-CN" altLang="en-US" dirty="0" smtClean="0"/>
              <a:t>土地购买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首先发现如果一块土地的长和宽都小于另一块土地，那么购买它不用花费任何代价。</a:t>
            </a:r>
            <a:endParaRPr lang="en-US" altLang="zh-CN" dirty="0" smtClean="0"/>
          </a:p>
          <a:p>
            <a:r>
              <a:rPr lang="zh-CN" altLang="en-US" dirty="0" smtClean="0"/>
              <a:t>将剩下的土地按长从小到大排序，那么宽是从大到小的。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表示购买前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块土地的最小代价。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]=min{f[j]+a[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]*b[j+1]}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  </a:t>
            </a:r>
            <a:r>
              <a:rPr lang="zh-CN" altLang="en-US" dirty="0" smtClean="0"/>
              <a:t>土地购买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j&gt;k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f[j]+a[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]*b[j+1]&lt;f[k]+a[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]*b[k+1]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]&gt;(f[j]-f[k])/(b[k+1]-b[j+1])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使用斜率优化。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</a:t>
            </a:r>
            <a:r>
              <a:rPr lang="zh-CN" altLang="en-US" dirty="0" smtClean="0"/>
              <a:t>套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有些问题是求另一个问题的结果为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的方案数。</a:t>
            </a:r>
            <a:endParaRPr lang="en-US" altLang="zh-CN" dirty="0" smtClean="0"/>
          </a:p>
          <a:p>
            <a:r>
              <a:rPr lang="zh-CN" altLang="en-US" dirty="0" smtClean="0"/>
              <a:t>我们可以将另一个问题的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或者其它能确定状态的东西</a:t>
            </a:r>
            <a:r>
              <a:rPr lang="en-US" altLang="zh-CN" dirty="0" smtClean="0"/>
              <a:t>)</a:t>
            </a:r>
            <a:r>
              <a:rPr lang="zh-CN" altLang="en-US" dirty="0" smtClean="0"/>
              <a:t>作为状态进行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  </a:t>
            </a:r>
            <a:r>
              <a:rPr lang="en-US" altLang="zh-CN" dirty="0" err="1" smtClean="0"/>
              <a:t>XHXJ’s</a:t>
            </a:r>
            <a:r>
              <a:rPr lang="en-US" altLang="zh-CN" dirty="0" smtClean="0"/>
              <a:t> LIS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f(i)</a:t>
            </a:r>
            <a:r>
              <a:rPr lang="zh-CN" altLang="en-US" dirty="0" smtClean="0"/>
              <a:t>表示将</a:t>
            </a:r>
            <a:r>
              <a:rPr lang="en-US" altLang="zh-CN" dirty="0" smtClean="0"/>
              <a:t>i</a:t>
            </a:r>
            <a:r>
              <a:rPr lang="zh-CN" altLang="en-US" dirty="0"/>
              <a:t>看成</a:t>
            </a:r>
            <a:r>
              <a:rPr lang="zh-CN" altLang="en-US" dirty="0" smtClean="0"/>
              <a:t>字符串的</a:t>
            </a:r>
            <a:r>
              <a:rPr lang="zh-CN" altLang="en-US" dirty="0"/>
              <a:t>最长</a:t>
            </a:r>
            <a:r>
              <a:rPr lang="zh-CN" altLang="en-US" dirty="0" smtClean="0"/>
              <a:t>上升子序列长度。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err="1" smtClean="0"/>
              <a:t>l,r,k</a:t>
            </a:r>
            <a:r>
              <a:rPr lang="zh-CN" altLang="en-US" dirty="0" smtClean="0"/>
              <a:t>，求满足</a:t>
            </a:r>
            <a:r>
              <a:rPr lang="en-US" altLang="zh-CN" dirty="0" smtClean="0"/>
              <a:t>l&lt;=i&lt;=r</a:t>
            </a:r>
            <a:r>
              <a:rPr lang="zh-CN" altLang="en-US" dirty="0" smtClean="0"/>
              <a:t>且</a:t>
            </a:r>
            <a:r>
              <a:rPr lang="en-US" altLang="zh-CN" dirty="0" smtClean="0"/>
              <a:t>f(i)=k</a:t>
            </a:r>
            <a:r>
              <a:rPr lang="zh-CN" altLang="en-US" dirty="0" smtClean="0"/>
              <a:t>的个数。</a:t>
            </a:r>
            <a:endParaRPr lang="en-US" altLang="zh-CN" dirty="0" smtClean="0"/>
          </a:p>
          <a:p>
            <a:r>
              <a:rPr lang="en-US" altLang="zh-CN" dirty="0" smtClean="0"/>
              <a:t>1&lt;=l&lt;=r&lt;=10</a:t>
            </a:r>
            <a:r>
              <a:rPr lang="en-US" altLang="zh-CN" baseline="30000" dirty="0" smtClean="0"/>
              <a:t>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1&lt;=k&lt;=10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046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  </a:t>
            </a:r>
            <a:r>
              <a:rPr lang="zh-CN" altLang="en-US" dirty="0" smtClean="0"/>
              <a:t>数字三角形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表示走到第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行的第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个数字时，已经过数字的和的最大值。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][j]=max(f[i-1][j],f[i-1][j-1])+x[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  </a:t>
            </a:r>
            <a:r>
              <a:rPr lang="en-US" altLang="zh-CN" dirty="0" err="1" smtClean="0"/>
              <a:t>XHXJ’s</a:t>
            </a:r>
            <a:r>
              <a:rPr lang="en-US" altLang="zh-CN" dirty="0" smtClean="0"/>
              <a:t> LIS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回忆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求 </a:t>
            </a:r>
            <a:r>
              <a:rPr lang="en-US" altLang="zh-CN" dirty="0"/>
              <a:t>LIS </a:t>
            </a:r>
            <a:r>
              <a:rPr lang="zh-CN" altLang="en-US" dirty="0"/>
              <a:t>的过程，维护一个上升序列，每次</a:t>
            </a:r>
            <a:r>
              <a:rPr lang="zh-CN" altLang="en-US" dirty="0" smtClean="0"/>
              <a:t>新加</a:t>
            </a:r>
            <a:r>
              <a:rPr lang="zh-CN" altLang="en-US" dirty="0"/>
              <a:t>一个数的时</a:t>
            </a:r>
            <a:r>
              <a:rPr lang="zh-CN" altLang="en-US" dirty="0" smtClean="0"/>
              <a:t>候，如果可以添加在末尾就加进去，否则，如果它在序列中没有出现，</a:t>
            </a:r>
            <a:r>
              <a:rPr lang="zh-CN" altLang="en-US" dirty="0"/>
              <a:t>用它去替换里面最小的大于它的数，</a:t>
            </a:r>
            <a:r>
              <a:rPr lang="zh-CN" altLang="en-US" dirty="0" smtClean="0"/>
              <a:t>最后序列</a:t>
            </a:r>
            <a:r>
              <a:rPr lang="zh-CN" altLang="en-US" dirty="0"/>
              <a:t>长度就是答案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本题，因为数位只可能是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9</a:t>
            </a:r>
            <a:r>
              <a:rPr lang="zh-CN" altLang="en-US" dirty="0"/>
              <a:t>，所以可以考虑用一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</a:t>
            </a:r>
            <a:r>
              <a:rPr lang="zh-CN" altLang="en-US" dirty="0"/>
              <a:t>二进制数来唯一确定这个需要维护的序列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zh-CN" altLang="en-US" dirty="0"/>
              <a:t>从高到低填了前 </a:t>
            </a:r>
            <a:r>
              <a:rPr lang="en-US" altLang="zh-CN" dirty="0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位，之前部分的序列情况</a:t>
            </a:r>
            <a:r>
              <a:rPr lang="zh-CN" altLang="en-US" dirty="0" smtClean="0"/>
              <a:t>为</a:t>
            </a:r>
            <a:r>
              <a:rPr lang="en-US" altLang="zh-CN" dirty="0"/>
              <a:t>j</a:t>
            </a:r>
            <a:r>
              <a:rPr lang="zh-CN" altLang="en-US" dirty="0" smtClean="0"/>
              <a:t>，</a:t>
            </a:r>
            <a:r>
              <a:rPr lang="zh-CN" altLang="en-US" dirty="0"/>
              <a:t>是否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</a:t>
            </a:r>
            <a:r>
              <a:rPr lang="zh-CN" altLang="en-US" dirty="0"/>
              <a:t>状态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zh-CN" altLang="en-US" dirty="0"/>
              <a:t>数字个数，</a:t>
            </a:r>
            <a:r>
              <a:rPr lang="zh-CN" altLang="en-US" dirty="0" smtClean="0"/>
              <a:t>然后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即</a:t>
            </a:r>
            <a:r>
              <a:rPr lang="zh-CN" altLang="en-US" dirty="0"/>
              <a:t>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logr</a:t>
            </a:r>
            <a:r>
              <a:rPr lang="en-US" altLang="zh-CN" dirty="0" smtClean="0"/>
              <a:t>*2^10*10)</a:t>
            </a:r>
          </a:p>
        </p:txBody>
      </p:sp>
    </p:spTree>
    <p:extLst>
      <p:ext uri="{BB962C8B-B14F-4D97-AF65-F5344CB8AC3E}">
        <p14:creationId xmlns:p14="http://schemas.microsoft.com/office/powerpoint/2010/main" xmlns="" val="799715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轮廓线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有些问题要求在二维网格上选择一些位置，并且相邻格子有一定的限制。</a:t>
            </a:r>
            <a:endParaRPr lang="en-US" altLang="zh-CN" dirty="0" smtClean="0"/>
          </a:p>
          <a:p>
            <a:r>
              <a:rPr lang="zh-CN" altLang="en-US" dirty="0" smtClean="0"/>
              <a:t>维护一条轮廓线，状压记录轮廓线上的格子的状态，每次更新一个格子。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9  </a:t>
            </a:r>
            <a:r>
              <a:rPr lang="zh-CN" altLang="en-US" dirty="0" smtClean="0"/>
              <a:t>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的矩阵，每个位置有权值。</a:t>
            </a:r>
            <a:endParaRPr lang="en-US" altLang="zh-CN" dirty="0" smtClean="0"/>
          </a:p>
          <a:p>
            <a:r>
              <a:rPr lang="zh-CN" altLang="en-US" dirty="0" smtClean="0"/>
              <a:t>你可以选择一些位置，但选出的位置不能有相邻的</a:t>
            </a:r>
            <a:r>
              <a:rPr lang="en-US" altLang="zh-CN" dirty="0" smtClean="0"/>
              <a:t>(8</a:t>
            </a:r>
            <a:r>
              <a:rPr lang="zh-CN" altLang="en-US" dirty="0" smtClean="0"/>
              <a:t>连通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，最大化权值和。</a:t>
            </a:r>
            <a:endParaRPr lang="en-US" altLang="zh-CN" dirty="0" smtClean="0"/>
          </a:p>
          <a:p>
            <a:r>
              <a:rPr lang="en-US" altLang="zh-CN" dirty="0" smtClean="0"/>
              <a:t>n&lt;=12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m&lt;=100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9  </a:t>
            </a:r>
            <a:r>
              <a:rPr lang="zh-CN" altLang="en-US" dirty="0" smtClean="0"/>
              <a:t>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考虑记录竖的轮廓线上每个格子是否选了。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][j][k]</a:t>
            </a:r>
            <a:r>
              <a:rPr lang="zh-CN" altLang="en-US" dirty="0" smtClean="0"/>
              <a:t>表示当前处理到第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列的第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个格子，轮廓线上的状态为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的最大权值和，枚举这个格子选不选进行转移。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nm)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RedIsGood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桌面上有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张红牌和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张黑牌，随机打乱顺序后放在桌面上，开始一张一张地翻牌，翻到红牌得到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美元，黑牌则付出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美元。可以随时停止翻牌，在最优策略下期望能得到多少钱。 </a:t>
            </a:r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&lt;=1000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RedIsGood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表示剩下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张红牌和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张黑牌获得钱的期望。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][j]=max(0,((f[i-1][j]+1)*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+(f[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][j-1]-1)*j)/(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))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O(nm)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硬币购物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种硬币，面值分别为</a:t>
            </a:r>
            <a:r>
              <a:rPr lang="en-US" altLang="zh-CN" dirty="0" smtClean="0"/>
              <a:t>c1,c2,…,ck</a:t>
            </a:r>
            <a:r>
              <a:rPr lang="zh-CN" altLang="en-US" dirty="0" smtClean="0"/>
              <a:t>。某人去商店买东西，去了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次，每次带</a:t>
            </a:r>
            <a:r>
              <a:rPr lang="en-US" altLang="zh-CN" dirty="0" err="1" smtClean="0"/>
              <a:t>di</a:t>
            </a:r>
            <a:r>
              <a:rPr lang="zh-CN" altLang="en-US" dirty="0" smtClean="0"/>
              <a:t>枚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硬币，买价值为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的东西。请问每次有多少种付款方法。</a:t>
            </a:r>
            <a:endParaRPr lang="en-US" altLang="zh-CN" dirty="0" smtClean="0"/>
          </a:p>
          <a:p>
            <a:r>
              <a:rPr lang="en-US" altLang="zh-CN" dirty="0" smtClean="0"/>
              <a:t>n&lt;=10</a:t>
            </a:r>
            <a:r>
              <a:rPr lang="en-US" altLang="zh-CN" baseline="30000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m&lt;=1000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k&lt;=4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硬币购物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表示不考虑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的限制下，购买价值为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的东西的方案数。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]=f[i-c1]+f[i-c2]+…+f[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-ck]</a:t>
            </a:r>
          </a:p>
          <a:p>
            <a:r>
              <a:rPr lang="zh-CN" altLang="en-US" dirty="0" smtClean="0"/>
              <a:t>根据容斥原理，我们可以将“所有硬币不超过限制”转化为枚举“一些硬币超过限制”。</a:t>
            </a:r>
            <a:endParaRPr lang="en-US" altLang="zh-CN" dirty="0" smtClean="0"/>
          </a:p>
          <a:p>
            <a:r>
              <a:rPr lang="zh-CN" altLang="en-US" dirty="0" smtClean="0"/>
              <a:t>超过限制很好处理，只要将这种硬币强制使用</a:t>
            </a:r>
            <a:r>
              <a:rPr lang="en-US" altLang="zh-CN" dirty="0" err="1" smtClean="0"/>
              <a:t>di</a:t>
            </a:r>
            <a:r>
              <a:rPr lang="zh-CN" altLang="en-US" dirty="0" smtClean="0"/>
              <a:t>个，然后就变成没有限制了。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O(nk+m2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随机数生成器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的数列，第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个数为</a:t>
            </a:r>
            <a:r>
              <a:rPr lang="en-US" altLang="zh-CN" dirty="0" smtClean="0"/>
              <a:t>[1,x]</a:t>
            </a:r>
            <a:r>
              <a:rPr lang="zh-CN" altLang="en-US" dirty="0" smtClean="0"/>
              <a:t>中的随机整数。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li,ri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，这个区间的权值为数列的第</a:t>
            </a:r>
            <a:r>
              <a:rPr lang="en-US" altLang="zh-CN" dirty="0" err="1" smtClean="0"/>
              <a:t>li~ri</a:t>
            </a:r>
            <a:r>
              <a:rPr lang="zh-CN" altLang="en-US" dirty="0" smtClean="0"/>
              <a:t>位的最小值。</a:t>
            </a:r>
            <a:endParaRPr lang="en-US" altLang="zh-CN" dirty="0" smtClean="0"/>
          </a:p>
          <a:p>
            <a:r>
              <a:rPr lang="zh-CN" altLang="en-US" dirty="0" smtClean="0"/>
              <a:t>求所有区间的权值的最大值的期望。</a:t>
            </a:r>
            <a:endParaRPr lang="en-US" altLang="zh-CN" dirty="0" smtClean="0"/>
          </a:p>
          <a:p>
            <a:r>
              <a:rPr lang="en-US" altLang="zh-CN" dirty="0" smtClean="0"/>
              <a:t>1&lt;=</a:t>
            </a:r>
            <a:r>
              <a:rPr lang="en-US" altLang="zh-CN" dirty="0" err="1" smtClean="0"/>
              <a:t>n,m,x</a:t>
            </a:r>
            <a:r>
              <a:rPr lang="en-US" altLang="zh-CN" dirty="0" smtClean="0"/>
              <a:t>&lt;=2000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随机数生成器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去掉包含其它区间的区间，把区间按右端点排序。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表示右端点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的区间权值都</a:t>
            </a:r>
            <a:r>
              <a:rPr lang="en-US" altLang="zh-CN" dirty="0" smtClean="0"/>
              <a:t>&lt;=k</a:t>
            </a:r>
            <a:r>
              <a:rPr lang="zh-CN" altLang="en-US" dirty="0" smtClean="0"/>
              <a:t>的概率。</a:t>
            </a:r>
            <a:endParaRPr lang="en-US" altLang="zh-CN" dirty="0" smtClean="0"/>
          </a:p>
          <a:p>
            <a:r>
              <a:rPr lang="zh-CN" altLang="en-US" dirty="0" smtClean="0"/>
              <a:t>若不存在右端点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的区间，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]=f[i-1]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否则记右端点为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的区间左端点为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]=sigma(f[l-1]*k/x*(1-k/x)</a:t>
            </a:r>
            <a:r>
              <a:rPr lang="en-US" altLang="zh-CN" baseline="30000" dirty="0" err="1" smtClean="0"/>
              <a:t>i</a:t>
            </a:r>
            <a:r>
              <a:rPr lang="en-US" altLang="zh-CN" baseline="30000" dirty="0" smtClean="0"/>
              <a:t>-l</a:t>
            </a:r>
            <a:r>
              <a:rPr lang="en-US" altLang="zh-CN" dirty="0" smtClean="0"/>
              <a:t>)   j&lt;=l&lt;=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zh-CN" altLang="en-US" dirty="0" smtClean="0"/>
              <a:t>前缀和优化即可。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阶段：把问题恰当地分成若干个相互联系的步骤。</a:t>
            </a:r>
            <a:endParaRPr lang="en-US" altLang="zh-CN" dirty="0" smtClean="0"/>
          </a:p>
          <a:p>
            <a:r>
              <a:rPr lang="zh-CN" altLang="en-US" dirty="0" smtClean="0"/>
              <a:t>状态：每个阶段开始面临的条件。</a:t>
            </a:r>
            <a:endParaRPr lang="en-US" altLang="zh-CN" dirty="0" smtClean="0"/>
          </a:p>
          <a:p>
            <a:r>
              <a:rPr lang="zh-CN" altLang="en-US" dirty="0" smtClean="0"/>
              <a:t>决策：一个阶段的状态给定以后，从该状态演变到下一阶段某个状态的一种选择。</a:t>
            </a:r>
            <a:endParaRPr lang="en-US" altLang="zh-CN" dirty="0" smtClean="0"/>
          </a:p>
          <a:p>
            <a:r>
              <a:rPr lang="zh-CN" altLang="en-US" dirty="0" smtClean="0"/>
              <a:t>策略：由每个阶段的决策组成的序列称为策略。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Shopping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给定一棵有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个点的树，第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个点有 </a:t>
            </a:r>
            <a:r>
              <a:rPr lang="en-US" altLang="zh-CN" dirty="0" err="1" smtClean="0"/>
              <a:t>di</a:t>
            </a:r>
            <a:r>
              <a:rPr lang="en-US" altLang="zh-CN" dirty="0" smtClean="0"/>
              <a:t> </a:t>
            </a:r>
            <a:r>
              <a:rPr lang="zh-CN" altLang="en-US" dirty="0" smtClean="0"/>
              <a:t>件商品，价格为 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，价值为 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你手头有 </a:t>
            </a:r>
            <a:r>
              <a:rPr lang="en-US" altLang="zh-CN" dirty="0" smtClean="0"/>
              <a:t>m </a:t>
            </a:r>
            <a:r>
              <a:rPr lang="zh-CN" altLang="en-US" dirty="0" smtClean="0"/>
              <a:t>块钱，且你要保证你买过的点在树上互相连通，问买到的物品的总价值最多是多少。</a:t>
            </a:r>
            <a:endParaRPr lang="en-US" altLang="zh-CN" dirty="0" smtClean="0"/>
          </a:p>
          <a:p>
            <a:r>
              <a:rPr lang="en-US" dirty="0" smtClean="0"/>
              <a:t>1 ≤ n ≤ 500, 1 ≤ m ≤ 4000, </a:t>
            </a:r>
            <a:r>
              <a:rPr lang="en-US" dirty="0" err="1" smtClean="0"/>
              <a:t>di</a:t>
            </a:r>
            <a:r>
              <a:rPr lang="en-US" dirty="0" smtClean="0"/>
              <a:t> ≤ 100</a:t>
            </a:r>
            <a:br>
              <a:rPr 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1060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Shopping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枚举一个点必选，以它为根求出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序，在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序上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f[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  <a:r>
              <a:rPr lang="zh-CN" altLang="en-US" dirty="0" smtClean="0"/>
              <a:t>表示后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个点花</a:t>
            </a:r>
            <a:r>
              <a:rPr lang="en-US" altLang="zh-CN" dirty="0" smtClean="0"/>
              <a:t>j</a:t>
            </a:r>
            <a:r>
              <a:rPr lang="zh-CN" altLang="en-US" dirty="0" smtClean="0"/>
              <a:t>块钱的最大价值，如果不选就跳过整个子树。</a:t>
            </a:r>
            <a:endParaRPr lang="en-US" altLang="zh-CN" dirty="0" smtClean="0"/>
          </a:p>
          <a:p>
            <a:r>
              <a:rPr lang="zh-CN" altLang="en-US" dirty="0" smtClean="0"/>
              <a:t>多重背包可以用单调队列优化至</a:t>
            </a:r>
            <a:r>
              <a:rPr lang="en-US" altLang="zh-CN" dirty="0" smtClean="0"/>
              <a:t>O(nm)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m)</a:t>
            </a:r>
          </a:p>
          <a:p>
            <a:r>
              <a:rPr lang="zh-CN" altLang="en-US" dirty="0" smtClean="0"/>
              <a:t>点分治，每次考虑重心必选的方案。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nmlogn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37855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WallGameDiv1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Rabbit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Eel</a:t>
            </a:r>
            <a:r>
              <a:rPr lang="zh-CN" altLang="en-US" dirty="0" smtClean="0"/>
              <a:t>在玩一个游戏</a:t>
            </a:r>
            <a:r>
              <a:rPr lang="en-US" altLang="zh-CN" dirty="0" smtClean="0"/>
              <a:t>.</a:t>
            </a:r>
            <a:r>
              <a:rPr lang="zh-CN" altLang="en-US" dirty="0" smtClean="0"/>
              <a:t>游戏在一个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的棋盘上进行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在这个游戏中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玩家需要操作一个棋子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将它从第一行移动到最后一行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当棋子被移动到最后一行时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游戏立刻结束</a:t>
            </a:r>
            <a:r>
              <a:rPr lang="en-US" altLang="zh-CN" dirty="0" smtClean="0"/>
              <a:t>).</a:t>
            </a:r>
          </a:p>
          <a:p>
            <a:r>
              <a:rPr lang="zh-CN" altLang="en-US" dirty="0" smtClean="0"/>
              <a:t>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列有一个数字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表示经过这个格子的代价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WallGameDiv1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游戏由若干轮组成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在第一轮</a:t>
            </a:r>
            <a:r>
              <a:rPr lang="en-US" altLang="zh-CN" dirty="0" smtClean="0"/>
              <a:t>,Rabbit</a:t>
            </a:r>
            <a:r>
              <a:rPr lang="zh-CN" altLang="en-US" dirty="0" smtClean="0"/>
              <a:t>会把一个棋子放在第一行的某一列上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并付出相应的费用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在接下来的每一轮中</a:t>
            </a:r>
            <a:r>
              <a:rPr lang="en-US" altLang="zh-CN" dirty="0" smtClean="0"/>
              <a:t>,Rabbit</a:t>
            </a:r>
            <a:r>
              <a:rPr lang="zh-CN" altLang="en-US" dirty="0" smtClean="0"/>
              <a:t>先把棋子向左</a:t>
            </a:r>
            <a:r>
              <a:rPr lang="en-US" altLang="zh-CN" dirty="0" smtClean="0"/>
              <a:t>,</a:t>
            </a:r>
            <a:r>
              <a:rPr lang="zh-CN" altLang="en-US" dirty="0" smtClean="0"/>
              <a:t>向右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或向下移动一步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然后付出相应的费用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然后由</a:t>
            </a:r>
            <a:r>
              <a:rPr lang="en-US" altLang="zh-CN" dirty="0" smtClean="0"/>
              <a:t>Eel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.Eel</a:t>
            </a:r>
            <a:r>
              <a:rPr lang="zh-CN" altLang="en-US" dirty="0" smtClean="0"/>
              <a:t>可以选取一对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1&lt;=n&lt;j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1&lt;=j&lt;=m,</a:t>
            </a:r>
            <a:r>
              <a:rPr lang="zh-CN" altLang="en-US" dirty="0" smtClean="0"/>
              <a:t>然后在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(i+1,j)</a:t>
            </a:r>
            <a:r>
              <a:rPr lang="zh-CN" altLang="en-US" dirty="0" smtClean="0"/>
              <a:t>之间修建一堵墙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Eel</a:t>
            </a:r>
            <a:r>
              <a:rPr lang="zh-CN" altLang="en-US" dirty="0" smtClean="0"/>
              <a:t>每次操作可以修建任意多的墙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但是在任意时刻</a:t>
            </a:r>
            <a:r>
              <a:rPr lang="en-US" altLang="zh-CN" dirty="0" smtClean="0"/>
              <a:t>,Eel</a:t>
            </a:r>
            <a:r>
              <a:rPr lang="zh-CN" altLang="en-US" dirty="0" smtClean="0"/>
              <a:t>修建的墙都不能够使游戏无法结束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也就是说</a:t>
            </a:r>
            <a:r>
              <a:rPr lang="en-US" altLang="zh-CN" dirty="0" smtClean="0"/>
              <a:t>,Eel</a:t>
            </a:r>
            <a:r>
              <a:rPr lang="zh-CN" altLang="en-US" dirty="0" smtClean="0"/>
              <a:t>修建的墙不能阻止棋子从当前的位置移动到最后一行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WallGameDiv1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Rabbit</a:t>
            </a:r>
            <a:r>
              <a:rPr lang="zh-CN" altLang="en-US" dirty="0" smtClean="0"/>
              <a:t>的目标是最小化花费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smtClean="0"/>
              <a:t>Eel</a:t>
            </a:r>
            <a:r>
              <a:rPr lang="zh-CN" altLang="en-US" dirty="0" smtClean="0"/>
              <a:t>的目标是最大化</a:t>
            </a:r>
            <a:r>
              <a:rPr lang="en-US" altLang="zh-CN" dirty="0" smtClean="0"/>
              <a:t>Rabbit</a:t>
            </a:r>
            <a:r>
              <a:rPr lang="zh-CN" altLang="en-US" dirty="0" smtClean="0"/>
              <a:t>的花费</a:t>
            </a:r>
            <a:r>
              <a:rPr lang="en-US" altLang="zh-CN" dirty="0" smtClean="0"/>
              <a:t>.</a:t>
            </a:r>
            <a:r>
              <a:rPr lang="zh-CN" altLang="en-US" dirty="0" smtClean="0"/>
              <a:t>现在假设双方都绝顶聪明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你需要求出最后的花费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r>
              <a:rPr lang="zh-CN" altLang="en-US" dirty="0" smtClean="0"/>
              <a:t>多次经过同一个位置的花费算多次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1&lt;=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&lt;=50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WallGameDiv1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首先注意到两个结论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Eel </a:t>
            </a:r>
            <a:r>
              <a:rPr lang="zh-CN" altLang="en-US" dirty="0" smtClean="0"/>
              <a:t>一定是等 </a:t>
            </a:r>
            <a:r>
              <a:rPr lang="en-US" altLang="zh-CN" dirty="0" smtClean="0"/>
              <a:t>Rabbit </a:t>
            </a:r>
            <a:r>
              <a:rPr lang="zh-CN" altLang="en-US" dirty="0" smtClean="0"/>
              <a:t>走到某个位置下面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再决定是否放墙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Eel </a:t>
            </a:r>
            <a:r>
              <a:rPr lang="zh-CN" altLang="en-US" dirty="0" smtClean="0"/>
              <a:t>没有在 </a:t>
            </a:r>
            <a:r>
              <a:rPr lang="en-US" altLang="zh-CN" dirty="0" smtClean="0"/>
              <a:t>Rabbit </a:t>
            </a:r>
            <a:r>
              <a:rPr lang="zh-CN" altLang="en-US" dirty="0" smtClean="0"/>
              <a:t>的下面放墙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 </a:t>
            </a:r>
            <a:r>
              <a:rPr lang="en-US" altLang="zh-CN" dirty="0" smtClean="0"/>
              <a:t>Rabbit </a:t>
            </a:r>
            <a:r>
              <a:rPr lang="zh-CN" altLang="en-US" dirty="0" smtClean="0"/>
              <a:t>一定要走下去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于是我们可以得到一个推论</a:t>
            </a:r>
            <a:r>
              <a:rPr lang="en-US" altLang="zh-CN" dirty="0" smtClean="0"/>
              <a:t>: </a:t>
            </a:r>
            <a:r>
              <a:rPr lang="zh-CN" altLang="en-US" dirty="0" smtClean="0"/>
              <a:t>每一行的墙的位置一定是连续的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WallGameDiv1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接下来我们可以设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][l][r][s]</a:t>
            </a:r>
            <a:r>
              <a:rPr lang="zh-CN" altLang="en-US" dirty="0" smtClean="0"/>
              <a:t>表示当前在第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</a:t>
            </a:r>
            <a:r>
              <a:rPr lang="en-US" altLang="zh-CN" dirty="0" smtClean="0"/>
              <a:t>,s=0</a:t>
            </a:r>
            <a:r>
              <a:rPr lang="zh-CN" altLang="en-US" dirty="0" smtClean="0"/>
              <a:t>表示有墙的列的编号为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当前棋子的位置是</a:t>
            </a:r>
            <a:r>
              <a:rPr lang="en-US" altLang="zh-CN" dirty="0" err="1" smtClean="0"/>
              <a:t>l;s</a:t>
            </a:r>
            <a:r>
              <a:rPr lang="en-US" altLang="zh-CN" dirty="0" smtClean="0"/>
              <a:t>=1</a:t>
            </a:r>
            <a:r>
              <a:rPr lang="zh-CN" altLang="en-US" dirty="0" smtClean="0"/>
              <a:t>表示有墙的列的编号为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),</a:t>
            </a:r>
            <a:r>
              <a:rPr lang="zh-CN" altLang="en-US" dirty="0" smtClean="0"/>
              <a:t>当前棋子的位置是</a:t>
            </a:r>
            <a:r>
              <a:rPr lang="en-US" altLang="zh-CN" dirty="0" smtClean="0"/>
              <a:t>r.</a:t>
            </a:r>
          </a:p>
          <a:p>
            <a:r>
              <a:rPr lang="zh-CN" altLang="en-US" dirty="0" smtClean="0"/>
              <a:t>转移时只需要枚举</a:t>
            </a:r>
            <a:r>
              <a:rPr lang="en-US" altLang="zh-CN" dirty="0" smtClean="0"/>
              <a:t>Eel</a:t>
            </a:r>
            <a:r>
              <a:rPr lang="zh-CN" altLang="en-US" dirty="0" smtClean="0"/>
              <a:t>是否要在当前位置下面修墙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如果修墙的话</a:t>
            </a:r>
            <a:r>
              <a:rPr lang="en-US" altLang="zh-CN" dirty="0" smtClean="0"/>
              <a:t>Rabbit</a:t>
            </a:r>
            <a:r>
              <a:rPr lang="zh-CN" altLang="en-US" dirty="0" smtClean="0"/>
              <a:t>是从当前位置走到</a:t>
            </a:r>
            <a:r>
              <a:rPr lang="en-US" altLang="zh-CN" dirty="0" smtClean="0"/>
              <a:t>l-1</a:t>
            </a:r>
            <a:r>
              <a:rPr lang="zh-CN" altLang="en-US" dirty="0" smtClean="0"/>
              <a:t>更好还是走到</a:t>
            </a:r>
            <a:r>
              <a:rPr lang="en-US" altLang="zh-CN" dirty="0" smtClean="0"/>
              <a:t>r+1</a:t>
            </a:r>
            <a:r>
              <a:rPr lang="zh-CN" altLang="en-US" dirty="0" smtClean="0"/>
              <a:t>更好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WolfDelaymasterHard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64" y="1500174"/>
            <a:ext cx="8429716" cy="49720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给定一个由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?</a:t>
            </a:r>
            <a:r>
              <a:rPr lang="zh-CN" altLang="en-US" dirty="0" smtClean="0"/>
              <a:t>三种字符组成的字符串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，问有多少种方案将</a:t>
            </a:r>
            <a:r>
              <a:rPr lang="en-US" altLang="zh-CN" dirty="0" smtClean="0"/>
              <a:t>?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</a:t>
            </a:r>
            <a:r>
              <a:rPr lang="zh-CN" altLang="en-US" dirty="0" smtClean="0"/>
              <a:t>，使得新字符串为若干个长度为偶数且前一半全部为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，后一半全部为</a:t>
            </a:r>
            <a:r>
              <a:rPr lang="en-US" altLang="zh-CN" dirty="0" smtClean="0"/>
              <a:t>o</a:t>
            </a:r>
            <a:r>
              <a:rPr lang="zh-CN" altLang="en-US" dirty="0" smtClean="0"/>
              <a:t>的字符串连接形成。</a:t>
            </a:r>
            <a:endParaRPr lang="en-US" altLang="zh-CN" dirty="0" smtClean="0"/>
          </a:p>
          <a:p>
            <a:r>
              <a:rPr lang="zh-CN" altLang="en-US" dirty="0" smtClean="0"/>
              <a:t>答案对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+7</a:t>
            </a:r>
            <a:r>
              <a:rPr lang="zh-CN" altLang="en-US" dirty="0" smtClean="0"/>
              <a:t>取模。</a:t>
            </a:r>
            <a:endParaRPr lang="en-US" altLang="zh-CN" dirty="0" smtClean="0"/>
          </a:p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(s)&lt;=10</a:t>
            </a:r>
            <a:r>
              <a:rPr lang="en-US" altLang="zh-CN" baseline="30000" dirty="0" smtClean="0"/>
              <a:t>7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WolfDelaymasterHard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28736"/>
            <a:ext cx="8429716" cy="49720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将最终字符串中的每一段字符串的前一半称为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部分，后一半称为</a:t>
            </a:r>
            <a:r>
              <a:rPr lang="en-US" altLang="zh-CN" dirty="0" smtClean="0"/>
              <a:t>o</a:t>
            </a:r>
            <a:r>
              <a:rPr lang="zh-CN" altLang="en-US" dirty="0" smtClean="0"/>
              <a:t>部分。</a:t>
            </a:r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fi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个字符的答案。则容易通过枚举最后一段的长度得到一个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DP</a:t>
            </a:r>
            <a:r>
              <a:rPr lang="zh-CN" altLang="en-US" dirty="0" smtClean="0"/>
              <a:t>。考虑对这个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的优化。</a:t>
            </a:r>
          </a:p>
          <a:p>
            <a:r>
              <a:rPr lang="zh-CN" altLang="en-US" dirty="0" smtClean="0"/>
              <a:t>考虑</a:t>
            </a:r>
            <a:r>
              <a:rPr lang="en-US" altLang="zh-CN" dirty="0" err="1" smtClean="0"/>
              <a:t>fj</a:t>
            </a:r>
            <a:r>
              <a:rPr lang="zh-CN" altLang="en-US" dirty="0" smtClean="0"/>
              <a:t>能够转移到</a:t>
            </a:r>
            <a:r>
              <a:rPr lang="en-US" altLang="zh-CN" dirty="0" err="1" smtClean="0"/>
              <a:t>fi</a:t>
            </a:r>
            <a:r>
              <a:rPr lang="zh-CN" altLang="en-US" dirty="0" smtClean="0"/>
              <a:t>的条件。令</a:t>
            </a:r>
            <a:r>
              <a:rPr lang="en-US" altLang="zh-CN" dirty="0" smtClean="0"/>
              <a:t>l=(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-j)/2</a:t>
            </a:r>
            <a:r>
              <a:rPr lang="zh-CN" altLang="en-US" dirty="0" smtClean="0"/>
              <a:t>。分两种情况考虑。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w</a:t>
            </a:r>
            <a:r>
              <a:rPr lang="zh-CN" altLang="en-US" dirty="0" smtClean="0"/>
              <a:t>部分中只有</a:t>
            </a:r>
            <a:r>
              <a:rPr lang="en-US" altLang="zh-CN" dirty="0" smtClean="0"/>
              <a:t>?</a:t>
            </a:r>
            <a:r>
              <a:rPr lang="zh-CN" altLang="en-US" dirty="0" smtClean="0"/>
              <a:t>，则对于一个固定的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部分可行的条件为</a:t>
            </a:r>
            <a:r>
              <a:rPr lang="en-US" altLang="zh-CN" dirty="0" smtClean="0"/>
              <a:t>s[j..j+l-1]</a:t>
            </a:r>
            <a:r>
              <a:rPr lang="zh-CN" altLang="en-US" dirty="0" smtClean="0"/>
              <a:t>全部为</a:t>
            </a:r>
            <a:r>
              <a:rPr lang="en-US" altLang="zh-CN" dirty="0" smtClean="0"/>
              <a:t>?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</a:t>
            </a:r>
            <a:r>
              <a:rPr lang="zh-CN" altLang="en-US" dirty="0" smtClean="0"/>
              <a:t>部分可行的条件为</a:t>
            </a:r>
            <a:r>
              <a:rPr lang="en-US" altLang="zh-CN" dirty="0" smtClean="0"/>
              <a:t>s[j..j+2*l-1]</a:t>
            </a:r>
            <a:r>
              <a:rPr lang="zh-CN" altLang="en-US" dirty="0" smtClean="0"/>
              <a:t>中没有</a:t>
            </a:r>
            <a:r>
              <a:rPr lang="en-US" altLang="zh-CN" dirty="0" smtClean="0"/>
              <a:t>w</a:t>
            </a:r>
            <a:r>
              <a:rPr lang="zh-CN" altLang="en-US" dirty="0" smtClean="0"/>
              <a:t>。满足条件的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为一个区间，可以用前缀和转移。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WolfDelaymasterHard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28736"/>
            <a:ext cx="8429716" cy="49720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w</a:t>
            </a:r>
            <a:r>
              <a:rPr lang="zh-CN" altLang="en-US" dirty="0" smtClean="0"/>
              <a:t>部分中有至少一个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，则对于一个固定的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部分可行的条件为</a:t>
            </a:r>
            <a:r>
              <a:rPr lang="en-US" altLang="zh-CN" dirty="0" smtClean="0"/>
              <a:t>s[i-2*l..i-l-1]</a:t>
            </a:r>
            <a:r>
              <a:rPr lang="zh-CN" altLang="en-US" dirty="0" smtClean="0"/>
              <a:t>中没有</a:t>
            </a:r>
            <a:r>
              <a:rPr lang="en-US" altLang="zh-CN" dirty="0" smtClean="0"/>
              <a:t>o</a:t>
            </a:r>
            <a:r>
              <a:rPr lang="zh-CN" altLang="en-US" dirty="0" smtClean="0"/>
              <a:t>且有至少一个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</a:t>
            </a:r>
            <a:r>
              <a:rPr lang="zh-CN" altLang="en-US" dirty="0" smtClean="0"/>
              <a:t>部分可行的条件为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-l..i-1]</a:t>
            </a:r>
            <a:r>
              <a:rPr lang="zh-CN" altLang="en-US" dirty="0" smtClean="0"/>
              <a:t>中没有</a:t>
            </a:r>
            <a:r>
              <a:rPr lang="en-US" altLang="zh-CN" dirty="0" smtClean="0"/>
              <a:t>w</a:t>
            </a:r>
            <a:r>
              <a:rPr lang="zh-CN" altLang="en-US" dirty="0" smtClean="0"/>
              <a:t>。由于</a:t>
            </a:r>
            <a:r>
              <a:rPr lang="en-US" altLang="zh-CN" dirty="0" smtClean="0"/>
              <a:t>o</a:t>
            </a:r>
            <a:r>
              <a:rPr lang="zh-CN" altLang="en-US" dirty="0" smtClean="0"/>
              <a:t>部分中没有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w</a:t>
            </a:r>
            <a:r>
              <a:rPr lang="zh-CN" altLang="en-US" dirty="0" smtClean="0"/>
              <a:t>部分中一定包含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之前的最近一个</a:t>
            </a:r>
            <a:r>
              <a:rPr lang="en-US" altLang="zh-CN" dirty="0" smtClean="0"/>
              <a:t>w</a:t>
            </a:r>
            <a:r>
              <a:rPr lang="zh-CN" altLang="en-US" dirty="0" smtClean="0"/>
              <a:t>字符，而</a:t>
            </a:r>
            <a:r>
              <a:rPr lang="en-US" altLang="zh-CN" dirty="0" smtClean="0"/>
              <a:t>o</a:t>
            </a:r>
            <a:r>
              <a:rPr lang="zh-CN" altLang="en-US" dirty="0" smtClean="0"/>
              <a:t>部分中则包含这个</a:t>
            </a:r>
            <a:r>
              <a:rPr lang="en-US" altLang="zh-CN" dirty="0" smtClean="0"/>
              <a:t>w</a:t>
            </a:r>
            <a:r>
              <a:rPr lang="zh-CN" altLang="en-US" dirty="0" smtClean="0"/>
              <a:t>字符之后的所有</a:t>
            </a:r>
            <a:r>
              <a:rPr lang="en-US" altLang="zh-CN" dirty="0" smtClean="0"/>
              <a:t>o</a:t>
            </a:r>
            <a:r>
              <a:rPr lang="zh-CN" altLang="en-US" dirty="0" smtClean="0"/>
              <a:t>字符。满足条件的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为一个区间，可以用前缀和转移。</a:t>
            </a:r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无后效性：如果给定某一阶段的状态，则在这一阶段以后过程的发展不受这阶段以前状态的影响。</a:t>
            </a:r>
            <a:endParaRPr lang="en-US" altLang="zh-CN" dirty="0" smtClean="0"/>
          </a:p>
          <a:p>
            <a:r>
              <a:rPr lang="zh-CN" altLang="en-US" dirty="0" smtClean="0"/>
              <a:t>最优子结构：问题的最优策略在子问题中的子策略是该子问题的最优策略。</a:t>
            </a:r>
            <a:endParaRPr lang="en-US" altLang="zh-CN" dirty="0" smtClean="0"/>
          </a:p>
          <a:p>
            <a:r>
              <a:rPr lang="zh-CN" altLang="en-US" dirty="0" smtClean="0"/>
              <a:t>重叠子问题：多个问题具有相同的子问题。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个物品，每个物品有重量和价值，你需要选择若干个物品，在重量不超过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的情况下最大化价值和。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个物品，重量为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的最大价值和。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][j]=max(f[i-1][j],f[i-1][j-w[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]]+v[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  </a:t>
            </a:r>
            <a:r>
              <a:rPr lang="en-US" dirty="0" err="1" smtClean="0"/>
              <a:t>SpellCards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64" y="1428736"/>
            <a:ext cx="8715436" cy="504351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张符卡排成一个队列，每张符卡有两个属性，等级</a:t>
            </a:r>
            <a:r>
              <a:rPr lang="en-US" altLang="zh-CN" dirty="0" err="1" smtClean="0"/>
              <a:t>li</a:t>
            </a:r>
            <a:r>
              <a:rPr lang="zh-CN" altLang="en-US" dirty="0" smtClean="0"/>
              <a:t>和伤害</a:t>
            </a:r>
            <a:r>
              <a:rPr lang="en-US" altLang="zh-CN" dirty="0" err="1" smtClean="0"/>
              <a:t>di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你可以做任意次操作，每次操作为以下二者之一：</a:t>
            </a:r>
          </a:p>
          <a:p>
            <a:r>
              <a:rPr lang="zh-CN" altLang="en-US" dirty="0" smtClean="0"/>
              <a:t>把队首的符卡移动到队尾。</a:t>
            </a:r>
          </a:p>
          <a:p>
            <a:r>
              <a:rPr lang="zh-CN" altLang="en-US" dirty="0" smtClean="0"/>
              <a:t>使用队首的符卡，对敌人造成</a:t>
            </a:r>
            <a:r>
              <a:rPr lang="en-US" altLang="zh-CN" dirty="0" err="1" smtClean="0"/>
              <a:t>di</a:t>
            </a:r>
            <a:r>
              <a:rPr lang="zh-CN" altLang="en-US" dirty="0" smtClean="0"/>
              <a:t>点伤害，并丢弃队首的</a:t>
            </a:r>
            <a:r>
              <a:rPr lang="en-US" altLang="zh-CN" dirty="0" err="1" smtClean="0"/>
              <a:t>li</a:t>
            </a:r>
            <a:r>
              <a:rPr lang="zh-CN" altLang="en-US" dirty="0" smtClean="0"/>
              <a:t>张符卡（包括你所使用的符卡）。如果队列不足</a:t>
            </a:r>
            <a:r>
              <a:rPr lang="en-US" altLang="zh-CN" dirty="0" err="1" smtClean="0"/>
              <a:t>li</a:t>
            </a:r>
            <a:r>
              <a:rPr lang="zh-CN" altLang="en-US" dirty="0" smtClean="0"/>
              <a:t>张符卡那么你不能使用。</a:t>
            </a:r>
          </a:p>
          <a:p>
            <a:r>
              <a:rPr lang="zh-CN" altLang="en-US" dirty="0" smtClean="0"/>
              <a:t>求出造成的伤害的总和的最大值。</a:t>
            </a:r>
            <a:endParaRPr lang="en-US" altLang="zh-CN" dirty="0" smtClean="0"/>
          </a:p>
          <a:p>
            <a:r>
              <a:rPr lang="fr-FR" dirty="0" smtClean="0"/>
              <a:t>1&lt;=n&lt;=50, 1&lt;=li&lt;=50, 1&lt;=di&lt;=10000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  </a:t>
            </a:r>
            <a:r>
              <a:rPr lang="en-US" altLang="zh-CN" dirty="0" err="1" smtClean="0"/>
              <a:t>SpellCards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首先由于第一种操作的存在，我们把它转化成一个环上的问题，并删去第一种操作。</a:t>
            </a:r>
            <a:endParaRPr lang="en-US" altLang="zh-CN" dirty="0" smtClean="0"/>
          </a:p>
          <a:p>
            <a:r>
              <a:rPr lang="zh-CN" altLang="en-US" dirty="0" smtClean="0"/>
              <a:t>容易证明，存在一种方案能使用一些符卡的充要条件为它们的</a:t>
            </a:r>
            <a:r>
              <a:rPr lang="en-US" altLang="zh-CN" dirty="0" err="1" smtClean="0"/>
              <a:t>li</a:t>
            </a:r>
            <a:r>
              <a:rPr lang="zh-CN" altLang="en-US" dirty="0" smtClean="0"/>
              <a:t>之和</a:t>
            </a:r>
            <a:r>
              <a:rPr lang="en-US" altLang="zh-CN" dirty="0" smtClean="0"/>
              <a:t>&lt;=n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直接背包即可。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单调队列优化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有时状态转移方程形如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][j]=min{f[i-1][k]}</a:t>
            </a:r>
          </a:p>
          <a:p>
            <a:pPr>
              <a:buNone/>
            </a:pPr>
            <a:r>
              <a:rPr lang="en-US" altLang="zh-CN" dirty="0" smtClean="0"/>
              <a:t>    +w(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)&lt;=k&lt;=j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)&lt;=l(i,j+1)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如果两个决策</a:t>
            </a:r>
            <a:r>
              <a:rPr lang="en-US" altLang="zh-CN" dirty="0" smtClean="0"/>
              <a:t>k1,k2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f[i-1][k1]&lt;=f[i-1][k2]</a:t>
            </a:r>
            <a:r>
              <a:rPr lang="zh-CN" altLang="en-US" dirty="0" smtClean="0"/>
              <a:t>且</a:t>
            </a:r>
            <a:r>
              <a:rPr lang="en-US" altLang="zh-CN" dirty="0" smtClean="0"/>
              <a:t>k1&gt;k2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k1</a:t>
            </a:r>
            <a:r>
              <a:rPr lang="zh-CN" altLang="en-US" dirty="0" smtClean="0"/>
              <a:t>出现后</a:t>
            </a:r>
            <a:r>
              <a:rPr lang="en-US" altLang="zh-CN" dirty="0" smtClean="0"/>
              <a:t>k2</a:t>
            </a:r>
            <a:r>
              <a:rPr lang="zh-CN" altLang="en-US" dirty="0" smtClean="0"/>
              <a:t>就没用了。</a:t>
            </a:r>
            <a:endParaRPr lang="en-US" altLang="zh-CN" dirty="0" smtClean="0"/>
          </a:p>
          <a:p>
            <a:r>
              <a:rPr lang="zh-CN" altLang="en-US" dirty="0" smtClean="0"/>
              <a:t>维护一个队列，按</a:t>
            </a:r>
            <a:r>
              <a:rPr lang="en-US" altLang="zh-CN" dirty="0" smtClean="0"/>
              <a:t>k</a:t>
            </a:r>
            <a:r>
              <a:rPr lang="zh-CN" altLang="en-US" dirty="0" smtClean="0"/>
              <a:t>从小到大存下所有有用的决策，</a:t>
            </a:r>
            <a:r>
              <a:rPr lang="en-US" altLang="zh-CN" dirty="0" smtClean="0"/>
              <a:t>f[i-1][k]</a:t>
            </a:r>
            <a:r>
              <a:rPr lang="zh-CN" altLang="en-US" dirty="0" smtClean="0"/>
              <a:t>是</a:t>
            </a:r>
            <a:r>
              <a:rPr lang="zh-CN" altLang="en-US" smtClean="0"/>
              <a:t>单</a:t>
            </a:r>
            <a:r>
              <a:rPr lang="zh-CN" altLang="en-US" smtClean="0"/>
              <a:t>调上升的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每次加入新决策时，从队列末尾删去没用的决策。</a:t>
            </a:r>
            <a:endParaRPr lang="en-US" altLang="zh-CN" dirty="0" smtClean="0"/>
          </a:p>
          <a:p>
            <a:r>
              <a:rPr lang="zh-CN" altLang="en-US" dirty="0" smtClean="0"/>
              <a:t>当队列开头决策的</a:t>
            </a:r>
            <a:r>
              <a:rPr lang="en-US" altLang="zh-CN" dirty="0" smtClean="0"/>
              <a:t>k&lt;l(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时将它删去。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4677</Words>
  <Application>Microsoft Office PowerPoint</Application>
  <PresentationFormat>全屏显示(4:3)</PresentationFormat>
  <Paragraphs>222</Paragraphs>
  <Slides>49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动态规划</vt:lpstr>
      <vt:lpstr>例1  数字三角形</vt:lpstr>
      <vt:lpstr>例1  数字三角形</vt:lpstr>
      <vt:lpstr>定义</vt:lpstr>
      <vt:lpstr>性质</vt:lpstr>
      <vt:lpstr>背包问题</vt:lpstr>
      <vt:lpstr>例2  SpellCards</vt:lpstr>
      <vt:lpstr>例2  SpellCards</vt:lpstr>
      <vt:lpstr>单调队列优化</vt:lpstr>
      <vt:lpstr>例3  多重背包</vt:lpstr>
      <vt:lpstr>例3  多重背包</vt:lpstr>
      <vt:lpstr>决策单调性优化</vt:lpstr>
      <vt:lpstr>决策单调性优化</vt:lpstr>
      <vt:lpstr>例4  柠檬</vt:lpstr>
      <vt:lpstr>例4  柠檬</vt:lpstr>
      <vt:lpstr>决策单调性优化</vt:lpstr>
      <vt:lpstr>例5  Minimization</vt:lpstr>
      <vt:lpstr>例5  Minimization</vt:lpstr>
      <vt:lpstr>四边形不等式</vt:lpstr>
      <vt:lpstr>四边形不等式</vt:lpstr>
      <vt:lpstr>例6  石子合并</vt:lpstr>
      <vt:lpstr>例6  石子合并</vt:lpstr>
      <vt:lpstr>斜率优化</vt:lpstr>
      <vt:lpstr>斜率优化</vt:lpstr>
      <vt:lpstr>例7  土地购买</vt:lpstr>
      <vt:lpstr>例7  土地购买</vt:lpstr>
      <vt:lpstr>例7  土地购买</vt:lpstr>
      <vt:lpstr>dp套dp</vt:lpstr>
      <vt:lpstr>例8  XHXJ’s LIS</vt:lpstr>
      <vt:lpstr>例8  XHXJ’s LIS</vt:lpstr>
      <vt:lpstr>轮廓线dp</vt:lpstr>
      <vt:lpstr>例9  矩阵</vt:lpstr>
      <vt:lpstr>例9  矩阵</vt:lpstr>
      <vt:lpstr>RedIsGood</vt:lpstr>
      <vt:lpstr>RedIsGood</vt:lpstr>
      <vt:lpstr>硬币购物</vt:lpstr>
      <vt:lpstr>硬币购物</vt:lpstr>
      <vt:lpstr>随机数生成器</vt:lpstr>
      <vt:lpstr>随机数生成器</vt:lpstr>
      <vt:lpstr>Shopping </vt:lpstr>
      <vt:lpstr>Shopping </vt:lpstr>
      <vt:lpstr>WallGameDiv1</vt:lpstr>
      <vt:lpstr>WallGameDiv1</vt:lpstr>
      <vt:lpstr>WallGameDiv1</vt:lpstr>
      <vt:lpstr>WallGameDiv1</vt:lpstr>
      <vt:lpstr>WallGameDiv1</vt:lpstr>
      <vt:lpstr>WolfDelaymasterHard</vt:lpstr>
      <vt:lpstr>WolfDelaymasterHard</vt:lpstr>
      <vt:lpstr>WolfDelaymasterHard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概率与期望</dc:title>
  <dc:creator>Administrator</dc:creator>
  <cp:lastModifiedBy>Administrator</cp:lastModifiedBy>
  <cp:revision>296</cp:revision>
  <dcterms:created xsi:type="dcterms:W3CDTF">2016-02-05T11:47:08Z</dcterms:created>
  <dcterms:modified xsi:type="dcterms:W3CDTF">2018-02-11T01:57:26Z</dcterms:modified>
</cp:coreProperties>
</file>