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  <a:srgbClr val="339966"/>
    <a:srgbClr val="009900"/>
    <a:srgbClr val="0000FF"/>
    <a:srgbClr val="CC3399"/>
    <a:srgbClr val="00FF00"/>
    <a:srgbClr val="FF0000"/>
    <a:srgbClr val="FF00FF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19" autoAdjust="0"/>
    <p:restoredTop sz="94709" autoAdjust="0"/>
  </p:normalViewPr>
  <p:slideViewPr>
    <p:cSldViewPr>
      <p:cViewPr varScale="1">
        <p:scale>
          <a:sx n="62" d="100"/>
          <a:sy n="62" d="100"/>
        </p:scale>
        <p:origin x="-16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ABE74-B083-4C6F-8412-78DE798BACFB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F6C3A-99EA-4CF2-918A-425DF21B174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Заголовок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2" name="Подзаголовок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20" name="Нижний колонтитул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newsfla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58000" y="274640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43000" y="274641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2891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Прямоугольник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Овал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newsfla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6" name="Прямоугольник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newsfla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457200" y="2133601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newsfla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838200" y="1143004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9" name="Блок-схема: процесс 8"/>
          <p:cNvSpPr/>
          <p:nvPr/>
        </p:nvSpPr>
        <p:spPr>
          <a:xfrm rot="19468671">
            <a:off x="396725" y="954342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Блок-схема: процесс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</p:spTree>
  </p:cSld>
  <p:clrMapOvr>
    <a:masterClrMapping/>
  </p:clrMapOvr>
  <p:transition>
    <p:newsfla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ирог 6"/>
          <p:cNvSpPr/>
          <p:nvPr/>
        </p:nvSpPr>
        <p:spPr>
          <a:xfrm>
            <a:off x="-815926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Овал 7"/>
          <p:cNvSpPr/>
          <p:nvPr/>
        </p:nvSpPr>
        <p:spPr>
          <a:xfrm>
            <a:off x="168818" y="21103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Кольцо 10"/>
          <p:cNvSpPr/>
          <p:nvPr/>
        </p:nvSpPr>
        <p:spPr>
          <a:xfrm rot="2315675">
            <a:off x="182882" y="1055078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1012874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E1C5D5AE-A9D7-4C2D-AC1E-1C0F0B42FA94}" type="datetimeFigureOut">
              <a:rPr lang="ru-RU" smtClean="0"/>
              <a:pPr/>
              <a:t>13.02.2008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D7E18172-03AD-475D-A0B9-DC8D288816F4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5" name="Прямоугольник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ransition>
    <p:newsflash/>
  </p:transition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4" Type="http://schemas.openxmlformats.org/officeDocument/2006/relationships/image" Target="http://mathem.h1.ru/images/dif6_2.gi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071539" y="1142984"/>
            <a:ext cx="8072461" cy="32316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72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Признак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66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возрастания</a:t>
            </a:r>
            <a:r>
              <a:rPr lang="ru-RU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(</a:t>
            </a:r>
            <a:r>
              <a:rPr lang="ru-RU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убывания</a:t>
            </a:r>
            <a:r>
              <a:rPr lang="ru-RU" sz="5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) </a:t>
            </a:r>
            <a:r>
              <a:rPr lang="ru-RU" sz="66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функции</a:t>
            </a:r>
            <a:endParaRPr lang="ru-RU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928662" y="1357298"/>
            <a:ext cx="8001056" cy="550070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Найти промежутки возрастания и убывания функции, заданной формулой </a:t>
            </a:r>
            <a:r>
              <a:rPr lang="en-US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f(x)=x+1/x.</a:t>
            </a:r>
            <a:r>
              <a:rPr lang="ru-RU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>
              <a:buNone/>
            </a:pPr>
            <a:endParaRPr lang="en-US" b="1" dirty="0" smtClean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sz="4000" b="1" u="sng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Решение.</a:t>
            </a:r>
          </a:p>
          <a:p>
            <a:pPr>
              <a:buNone/>
            </a:pPr>
            <a:r>
              <a:rPr 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ru-RU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f)=(-</a:t>
            </a:r>
            <a:r>
              <a:rPr 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∞;0) U (0;+∞)</a:t>
            </a:r>
            <a:r>
              <a:rPr lang="ru-RU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. Функция </a:t>
            </a:r>
            <a:r>
              <a:rPr 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 </a:t>
            </a:r>
            <a:r>
              <a:rPr lang="ru-RU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дифференцируема в каждой точке области определения и ее производная равна</a:t>
            </a:r>
            <a:endParaRPr lang="ru-RU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Найдем нули функции: </a:t>
            </a:r>
            <a:r>
              <a:rPr 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x=-1</a:t>
            </a:r>
            <a:r>
              <a:rPr lang="ru-RU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x=1. </a:t>
            </a:r>
            <a:endParaRPr lang="ru-RU" b="1" dirty="0" smtClean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214283" y="285728"/>
            <a:ext cx="8929718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 </a:t>
            </a:r>
            <a:r>
              <a:rPr lang="ru-RU" sz="48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00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Оформление решения задачи</a:t>
            </a:r>
            <a:endParaRPr lang="ru-RU" sz="48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00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48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20483" name="Object 3"/>
          <p:cNvGraphicFramePr>
            <a:graphicFrameLocks noChangeAspect="1"/>
          </p:cNvGraphicFramePr>
          <p:nvPr/>
        </p:nvGraphicFramePr>
        <p:xfrm>
          <a:off x="4724400" y="4572000"/>
          <a:ext cx="3513138" cy="1357313"/>
        </p:xfrm>
        <a:graphic>
          <a:graphicData uri="http://schemas.openxmlformats.org/presentationml/2006/ole">
            <p:oleObj spid="_x0000_s20483" name="Формула" r:id="rId3" imgW="1371600" imgH="419040" progId="Equation.3">
              <p:embed/>
            </p:oleObj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70" decel="1000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770" decel="100000"/>
                                        <p:tgtEl>
                                          <p:spTgt spid="20483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36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37" dur="77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38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39" dur="77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4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3868742"/>
          </a:xfrm>
        </p:spPr>
        <p:txBody>
          <a:bodyPr>
            <a:noAutofit/>
          </a:bodyPr>
          <a:lstStyle/>
          <a:p>
            <a:r>
              <a:rPr lang="ru-RU" sz="2400" b="1" dirty="0" smtClean="0">
                <a:solidFill>
                  <a:srgbClr val="008080"/>
                </a:solidFill>
              </a:rPr>
              <a:t>На координатной прямой отметим область определения функции, нули производной и определим знак производной в каждом из полученных промежутков:</a:t>
            </a:r>
            <a:br>
              <a:rPr lang="ru-RU" sz="2400" b="1" dirty="0" smtClean="0">
                <a:solidFill>
                  <a:srgbClr val="008080"/>
                </a:solidFill>
              </a:rPr>
            </a:br>
            <a:r>
              <a:rPr lang="ru-RU" sz="2400" b="1" dirty="0" smtClean="0">
                <a:solidFill>
                  <a:srgbClr val="008080"/>
                </a:solidFill>
              </a:rPr>
              <a:t/>
            </a:r>
            <a:br>
              <a:rPr lang="ru-RU" sz="2400" b="1" dirty="0" smtClean="0">
                <a:solidFill>
                  <a:srgbClr val="008080"/>
                </a:solidFill>
              </a:rPr>
            </a:br>
            <a:r>
              <a:rPr lang="ru-RU" sz="2400" b="1" dirty="0" smtClean="0">
                <a:solidFill>
                  <a:srgbClr val="008080"/>
                </a:solidFill>
              </a:rPr>
              <a:t/>
            </a:r>
            <a:br>
              <a:rPr lang="ru-RU" sz="2400" b="1" dirty="0" smtClean="0">
                <a:solidFill>
                  <a:srgbClr val="008080"/>
                </a:solidFill>
              </a:rPr>
            </a:br>
            <a:r>
              <a:rPr lang="ru-RU" sz="2400" b="1" dirty="0" smtClean="0">
                <a:solidFill>
                  <a:srgbClr val="008080"/>
                </a:solidFill>
              </a:rPr>
              <a:t/>
            </a:r>
            <a:br>
              <a:rPr lang="ru-RU" sz="2400" b="1" dirty="0" smtClean="0">
                <a:solidFill>
                  <a:srgbClr val="008080"/>
                </a:solidFill>
              </a:rPr>
            </a:br>
            <a:r>
              <a:rPr lang="ru-RU" sz="2400" b="1" dirty="0" smtClean="0">
                <a:solidFill>
                  <a:srgbClr val="008080"/>
                </a:solidFill>
              </a:rPr>
              <a:t>                               +          -             -           +</a:t>
            </a:r>
            <a:br>
              <a:rPr lang="ru-RU" sz="2400" b="1" dirty="0" smtClean="0">
                <a:solidFill>
                  <a:srgbClr val="008080"/>
                </a:solidFill>
              </a:rPr>
            </a:br>
            <a:r>
              <a:rPr lang="ru-RU" sz="2400" b="1" dirty="0" smtClean="0">
                <a:solidFill>
                  <a:srgbClr val="008080"/>
                </a:solidFill>
              </a:rPr>
              <a:t>                                  -1            0             1                        </a:t>
            </a:r>
            <a:r>
              <a:rPr lang="en-US" sz="2400" b="1" dirty="0" smtClean="0">
                <a:solidFill>
                  <a:srgbClr val="008080"/>
                </a:solidFill>
              </a:rPr>
              <a:t>x</a:t>
            </a:r>
            <a:endParaRPr lang="ru-RU" sz="2400" b="1" dirty="0">
              <a:solidFill>
                <a:srgbClr val="008080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214414" y="5143512"/>
            <a:ext cx="7640956" cy="128588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ru-RU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 возрастает на промежутках ( -</a:t>
            </a:r>
            <a:r>
              <a:rPr lang="ru-RU" sz="2400" b="1" dirty="0" smtClean="0">
                <a:solidFill>
                  <a:srgbClr val="00808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∞;-1] и [1;+∞), а убывает на промежутках [-1;0) и (0;1].</a:t>
            </a:r>
            <a:endParaRPr lang="ru-RU" sz="2400" b="1" dirty="0">
              <a:solidFill>
                <a:srgbClr val="00808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2571736" y="3571876"/>
            <a:ext cx="507209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Дуга 5"/>
          <p:cNvSpPr/>
          <p:nvPr/>
        </p:nvSpPr>
        <p:spPr>
          <a:xfrm>
            <a:off x="3857620" y="3143248"/>
            <a:ext cx="914400" cy="914400"/>
          </a:xfrm>
          <a:prstGeom prst="arc">
            <a:avLst>
              <a:gd name="adj1" fmla="val 1114263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Дуга 7"/>
          <p:cNvSpPr/>
          <p:nvPr/>
        </p:nvSpPr>
        <p:spPr>
          <a:xfrm>
            <a:off x="4786314" y="3143248"/>
            <a:ext cx="914400" cy="914400"/>
          </a:xfrm>
          <a:prstGeom prst="arc">
            <a:avLst>
              <a:gd name="adj1" fmla="val 1066784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Дуга 8"/>
          <p:cNvSpPr/>
          <p:nvPr/>
        </p:nvSpPr>
        <p:spPr>
          <a:xfrm>
            <a:off x="2928926" y="3071810"/>
            <a:ext cx="914400" cy="914400"/>
          </a:xfrm>
          <a:prstGeom prst="arc">
            <a:avLst>
              <a:gd name="adj1" fmla="val 16043851"/>
              <a:gd name="adj2" fmla="val 54974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Дуга 9"/>
          <p:cNvSpPr/>
          <p:nvPr/>
        </p:nvSpPr>
        <p:spPr>
          <a:xfrm>
            <a:off x="5715008" y="3143248"/>
            <a:ext cx="914400" cy="914400"/>
          </a:xfrm>
          <a:prstGeom prst="arc">
            <a:avLst>
              <a:gd name="adj1" fmla="val 10913896"/>
              <a:gd name="adj2" fmla="val 162306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214422"/>
            <a:ext cx="7498080" cy="56435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</a:rPr>
              <a:t>      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Пусть функция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y=f(x)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определена в некотором интервале (а;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>
              <a:buNone/>
            </a:pP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Функция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y=f(x)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называется возрастающей на интервале (а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;b)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если для любых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ru-RU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следует неравенство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‹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ru-RU" b="1" dirty="0" smtClean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Функция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y=f(x)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называется убывающей на интервале (а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;b)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если для любых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</a:t>
            </a:r>
            <a:r>
              <a:rPr lang="ru-RU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следует неравенство 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›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</a:t>
            </a:r>
            <a:r>
              <a:rPr lang="en-US" sz="1800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  <a:endParaRPr lang="ru-RU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000100" y="285728"/>
            <a:ext cx="814390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40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Актуализация</a:t>
            </a:r>
            <a:r>
              <a:rPr lang="ru-RU" sz="54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опорных</a:t>
            </a:r>
            <a:r>
              <a:rPr lang="ru-RU" sz="54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ru-RU" sz="4000" b="1" u="sng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знаний</a:t>
            </a:r>
            <a:endParaRPr lang="ru-RU" sz="5400" b="1" u="sng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6" name="Picture 1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1341438"/>
            <a:ext cx="8583613" cy="2532062"/>
          </a:xfrm>
          <a:prstGeom prst="rect">
            <a:avLst/>
          </a:prstGeom>
          <a:noFill/>
        </p:spPr>
      </p:pic>
      <p:pic>
        <p:nvPicPr>
          <p:cNvPr id="7" name="Picture 10" descr="http://mathem.h1.ru/images/dif6_2.gif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r:link="rId4"/>
          <a:srcRect/>
          <a:stretch>
            <a:fillRect/>
          </a:stretch>
        </p:blipFill>
        <p:spPr>
          <a:xfrm>
            <a:off x="2000232" y="4270651"/>
            <a:ext cx="4572032" cy="2348433"/>
          </a:xfrm>
          <a:noFill/>
          <a:ln/>
        </p:spPr>
      </p:pic>
      <p:sp>
        <p:nvSpPr>
          <p:cNvPr id="8" name="Прямоугольник 7"/>
          <p:cNvSpPr/>
          <p:nvPr/>
        </p:nvSpPr>
        <p:spPr>
          <a:xfrm>
            <a:off x="785786" y="285728"/>
            <a:ext cx="757242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Теорема</a:t>
            </a:r>
            <a:r>
              <a:rPr lang="ru-R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  <a:r>
              <a:rPr lang="ru-RU" sz="66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Лагранжа</a:t>
            </a:r>
            <a:r>
              <a:rPr lang="ru-RU" sz="5400" b="1" cap="none" spc="0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rPr>
              <a:t> </a:t>
            </a: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14282" y="214290"/>
            <a:ext cx="8743740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44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Достаточный</a:t>
            </a:r>
            <a:r>
              <a:rPr lang="ru-RU" sz="54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4400" b="1" u="sng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признак</a:t>
            </a:r>
            <a:endParaRPr lang="ru-RU" sz="5400" b="1" u="sng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4400" b="1" u="sng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</a:t>
            </a:r>
            <a:r>
              <a:rPr lang="ru-RU" sz="4400" b="1" u="sng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озрастания</a:t>
            </a:r>
            <a:r>
              <a:rPr lang="ru-RU" sz="5400" b="1" u="sng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ru-RU" sz="4400" b="1" u="sng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убывания</a:t>
            </a:r>
            <a:r>
              <a:rPr lang="ru-RU" sz="5400" b="1" u="sng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4400" b="1" u="sng" cap="none" spc="0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функции</a:t>
            </a:r>
            <a:endParaRPr lang="ru-RU" sz="5400" b="1" u="sng" cap="none" spc="0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17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28597" y="2357430"/>
            <a:ext cx="8429684" cy="2000264"/>
          </a:xfrm>
          <a:prstGeom prst="rect">
            <a:avLst/>
          </a:prstGeom>
          <a:noFill/>
        </p:spPr>
      </p:pic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000364" y="4214818"/>
          <a:ext cx="4828373" cy="823562"/>
        </p:xfrm>
        <a:graphic>
          <a:graphicData uri="http://schemas.openxmlformats.org/presentationml/2006/ole">
            <p:oleObj spid="_x0000_s1026" name="Equation" r:id="rId4" imgW="1955800" imgH="330200" progId="">
              <p:embed/>
            </p:oleObj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857224" y="5072074"/>
            <a:ext cx="75009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algn="ctr"/>
            <a:r>
              <a:rPr lang="ru-RU" sz="3200" b="1" dirty="0" smtClean="0">
                <a:ln/>
                <a:solidFill>
                  <a:schemeClr val="accent3"/>
                </a:solidFill>
              </a:rPr>
              <a:t>Сформулируйте</a:t>
            </a:r>
            <a:r>
              <a:rPr lang="ru-RU" sz="5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ru-RU" sz="3200" b="1" dirty="0" smtClean="0">
                <a:ln/>
                <a:solidFill>
                  <a:schemeClr val="accent3"/>
                </a:solidFill>
              </a:rPr>
              <a:t>теорему</a:t>
            </a:r>
            <a:r>
              <a:rPr lang="ru-RU" sz="3600" b="1" dirty="0" smtClean="0">
                <a:ln/>
                <a:solidFill>
                  <a:schemeClr val="accent3"/>
                </a:solidFill>
              </a:rPr>
              <a:t>,</a:t>
            </a:r>
            <a:r>
              <a:rPr lang="ru-RU" sz="5400" b="1" dirty="0" smtClean="0">
                <a:ln/>
                <a:solidFill>
                  <a:schemeClr val="accent3"/>
                </a:solidFill>
              </a:rPr>
              <a:t> </a:t>
            </a:r>
          </a:p>
          <a:p>
            <a:pPr algn="ctr"/>
            <a:r>
              <a:rPr lang="ru-RU" sz="3200" b="1" dirty="0" smtClean="0">
                <a:ln/>
                <a:solidFill>
                  <a:schemeClr val="accent3"/>
                </a:solidFill>
              </a:rPr>
              <a:t>обратную</a:t>
            </a:r>
            <a:r>
              <a:rPr lang="ru-RU" sz="5400" b="1" dirty="0" smtClean="0">
                <a:ln/>
                <a:solidFill>
                  <a:schemeClr val="accent3"/>
                </a:solidFill>
              </a:rPr>
              <a:t> </a:t>
            </a:r>
            <a:r>
              <a:rPr lang="ru-RU" sz="3200" b="1" dirty="0" smtClean="0">
                <a:ln/>
                <a:solidFill>
                  <a:schemeClr val="accent3"/>
                </a:solidFill>
              </a:rPr>
              <a:t>данной</a:t>
            </a:r>
            <a:r>
              <a:rPr lang="ru-RU" sz="5400" b="1" dirty="0" smtClean="0">
                <a:ln/>
                <a:solidFill>
                  <a:schemeClr val="accent3"/>
                </a:solidFill>
              </a:rPr>
              <a:t>.</a:t>
            </a:r>
            <a:endParaRPr lang="ru-RU" sz="5400" b="1" cap="none" spc="0" dirty="0">
              <a:ln/>
              <a:solidFill>
                <a:schemeClr val="accent3"/>
              </a:solidFill>
              <a:effectLst/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714348" y="1071546"/>
            <a:ext cx="7643866" cy="3429024"/>
          </a:xfrm>
        </p:spPr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Возьмем два любых числа </a:t>
            </a:r>
            <a:r>
              <a:rPr lang="ru-RU" sz="2400" i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</a:t>
            </a:r>
            <a:r>
              <a:rPr lang="ru-RU" sz="24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ru-RU" sz="1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24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 интервала. Пусть </a:t>
            </a:r>
            <a:r>
              <a:rPr lang="ru-RU" sz="2400" i="1" dirty="0" err="1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en-US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24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&lt;.х</a:t>
            </a:r>
            <a:r>
              <a:rPr lang="ru-RU" sz="18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2400" i="1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формуле Лагранжа существует число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принадлежащее интервалу (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x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такое, что</a:t>
            </a:r>
          </a:p>
          <a:p>
            <a:endParaRPr lang="ru-RU" sz="24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Число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принадлежит интервалу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, так как точки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принадлежат данному интервалу. Если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’ (x)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›0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для любого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x 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из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X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, то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 ‘ (c)›0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, и поэтому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f(x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)‹f(x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)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 – это следует из формулы Лагранжа, так как 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x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2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-x</a:t>
            </a:r>
            <a:r>
              <a:rPr lang="en-US" sz="16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1</a:t>
            </a:r>
            <a:r>
              <a:rPr lang="en-US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›0</a:t>
            </a:r>
            <a:r>
              <a:rPr lang="ru-RU" sz="2400" dirty="0" smtClean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cs typeface="Times New Roman"/>
              </a:rPr>
              <a:t>.</a:t>
            </a:r>
            <a:endParaRPr lang="en-US" sz="24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sz="2400" dirty="0" smtClean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142852"/>
            <a:ext cx="6251904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Доказательство</a:t>
            </a:r>
            <a:endParaRPr lang="ru-RU" sz="66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035" y="4857760"/>
            <a:ext cx="8909121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Достаточный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признак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убывания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функции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</a:p>
          <a:p>
            <a:pPr algn="ctr"/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докажите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 </a:t>
            </a:r>
            <a:r>
              <a:rPr lang="ru-RU" sz="36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самостоятельно</a:t>
            </a:r>
            <a:r>
              <a:rPr lang="ru-RU" sz="54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.</a:t>
            </a:r>
            <a:endParaRPr lang="ru-RU" sz="5400" b="1" cap="none" spc="0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410" name="Формула" r:id="rId3" imgW="114120" imgH="215640" progId="Equation.3">
              <p:embed/>
            </p:oleObj>
          </a:graphicData>
        </a:graphic>
      </p:graphicFrame>
      <p:graphicFrame>
        <p:nvGraphicFramePr>
          <p:cNvPr id="8" name="Объект 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411" name="Формула" r:id="rId4" imgW="114120" imgH="215640" progId="Equation.3">
              <p:embed/>
            </p:oleObj>
          </a:graphicData>
        </a:graphic>
      </p:graphicFrame>
      <p:graphicFrame>
        <p:nvGraphicFramePr>
          <p:cNvPr id="9" name="Объект 8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7412" name="Формула" r:id="rId5" imgW="114120" imgH="215640" progId="Equation.3">
              <p:embed/>
            </p:oleObj>
          </a:graphicData>
        </a:graphic>
      </p:graphicFrame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5214942" y="2357430"/>
          <a:ext cx="2981328" cy="838200"/>
        </p:xfrm>
        <a:graphic>
          <a:graphicData uri="http://schemas.openxmlformats.org/presentationml/2006/ole">
            <p:oleObj spid="_x0000_s17413" name="Формула" r:id="rId6" imgW="1320227" imgH="431613" progId="Equation.3">
              <p:embed/>
            </p:oleObj>
          </a:graphicData>
        </a:graphic>
      </p:graphicFrame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07-02-~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16200000">
            <a:off x="1756087" y="-470259"/>
            <a:ext cx="2214578" cy="3583676"/>
          </a:xfrm>
          <a:prstGeom prst="rect">
            <a:avLst/>
          </a:prstGeom>
        </p:spPr>
      </p:pic>
      <p:pic>
        <p:nvPicPr>
          <p:cNvPr id="7" name="Рисунок 6" descr="07-02-~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16200000">
            <a:off x="1956952" y="3115092"/>
            <a:ext cx="2643206" cy="4128279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5000628" y="214290"/>
            <a:ext cx="392909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 производной меняется по схеме.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</a:rPr>
              <a:t>Определить промежутки возрастания и убывания.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5715008" y="4214818"/>
            <a:ext cx="300039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Определить знак производной на </a:t>
            </a:r>
            <a:endParaRPr lang="ru-RU" sz="24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ru-RU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о</a:t>
            </a:r>
            <a:r>
              <a:rPr lang="ru-RU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трезках  </a:t>
            </a:r>
            <a:endParaRPr lang="en-US" sz="2400" b="1" cap="none" spc="0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pPr algn="ctr"/>
            <a:r>
              <a:rPr lang="en-US" sz="24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[-5;-2], [-2;3], [3;5].</a:t>
            </a:r>
            <a:endParaRPr lang="ru-RU" sz="2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70" decel="10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" dur="770" decel="100000"/>
                                        <p:tgtEl>
                                          <p:spTgt spid="6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10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1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12" dur="77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13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7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435608" y="1447800"/>
            <a:ext cx="7498080" cy="5124472"/>
          </a:xfrm>
        </p:spPr>
        <p:txBody>
          <a:bodyPr>
            <a:normAutofit/>
          </a:bodyPr>
          <a:lstStyle/>
          <a:p>
            <a:pPr>
              <a:buNone/>
            </a:pPr>
            <a:endParaRPr lang="ru-RU" sz="1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sz="2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функция непрерывна на каком-либо из концов интервала возрастания (убывания), то эту точку следует присоединить к интервалу возрастания (убывания).</a:t>
            </a:r>
          </a:p>
          <a:p>
            <a:pPr>
              <a:buNone/>
            </a:pPr>
            <a:endPara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sz="20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функция имеет в какой-либо точке области определения производную  равную нулю, то эту точку можно присоединить к промежутку возрастания или убывания.</a:t>
            </a:r>
          </a:p>
          <a:p>
            <a:pPr>
              <a:buNone/>
            </a:pPr>
            <a:endPara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ru-RU" sz="1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r>
              <a:rPr lang="ru-RU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функция является возрастающей( убывающей) на каком-либо из промежутков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ru-RU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ru-RU" sz="20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то она может не обладать этим свойством на объединении этих промежутков.</a:t>
            </a:r>
            <a:endParaRPr lang="ru-RU" sz="2000" b="1" dirty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43042" y="357166"/>
            <a:ext cx="671517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ru-RU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Полезно знать</a:t>
            </a:r>
            <a:endParaRPr lang="ru-RU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 anchor="ctr">
            <a:normAutofit fontScale="92500" lnSpcReduction="20000"/>
          </a:bodyPr>
          <a:lstStyle/>
          <a:p>
            <a:pPr>
              <a:buNone/>
            </a:pPr>
            <a:r>
              <a:rPr lang="ru-RU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Если производная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f’ </a:t>
            </a:r>
            <a:r>
              <a:rPr lang="ru-RU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неотрицательна  (</a:t>
            </a:r>
            <a:r>
              <a:rPr lang="ru-RU" b="1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неположительна</a:t>
            </a:r>
            <a:r>
              <a:rPr lang="ru-RU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в  любой точке некоторого промежутка и равна нулю лишь в конечном числе точек, то функция </a:t>
            </a:r>
            <a:r>
              <a:rPr lang="en-US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ru-RU" b="1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возрастает( убывает ) на этом промежутке.</a:t>
            </a:r>
          </a:p>
          <a:p>
            <a:pPr>
              <a:buNone/>
            </a:pP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Например, для функции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f(x)=</a:t>
            </a:r>
            <a:r>
              <a:rPr lang="en-US" b="1" dirty="0" err="1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x+sinx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интервале(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-50;50) 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имеем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f’(x)=1+cosx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f’(x)≥0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причем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f’(x)=0 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лишь в конечном числе точек этого интервала; поэтому функция </a:t>
            </a:r>
            <a:r>
              <a:rPr lang="en-US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 </a:t>
            </a:r>
            <a:r>
              <a:rPr lang="ru-RU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возрастает на данном интервале</a:t>
            </a:r>
            <a:r>
              <a:rPr lang="ru-RU" sz="2800" dirty="0" smtClean="0">
                <a:solidFill>
                  <a:srgbClr val="000099"/>
                </a:solidFill>
              </a:rPr>
              <a:t>.</a:t>
            </a:r>
            <a:endParaRPr lang="ru-RU" sz="2800" dirty="0">
              <a:solidFill>
                <a:srgbClr val="000099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71472" y="285728"/>
            <a:ext cx="8572528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6600" b="1" dirty="0" smtClean="0">
                <a:ln w="31550" cmpd="sng">
                  <a:gradFill>
                    <a:gsLst>
                      <a:gs pos="70000">
                        <a:schemeClr val="accent6">
                          <a:shade val="50000"/>
                          <a:satMod val="190000"/>
                        </a:schemeClr>
                      </a:gs>
                      <a:gs pos="0">
                        <a:schemeClr val="accent6">
                          <a:tint val="77000"/>
                          <a:satMod val="18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chemeClr val="accent6">
                    <a:tint val="15000"/>
                    <a:satMod val="200000"/>
                  </a:schemeClr>
                </a:solidFill>
                <a:effectLst>
                  <a:outerShdw blurRad="50800" dist="40000" dir="5400000" algn="tl" rotWithShape="0">
                    <a:srgbClr val="000000">
                      <a:shade val="5000"/>
                      <a:satMod val="120000"/>
                      <a:alpha val="33000"/>
                    </a:srgbClr>
                  </a:outerShdw>
                </a:effectLst>
              </a:rPr>
              <a:t>Обратите внимание !</a:t>
            </a:r>
            <a:endParaRPr lang="ru-RU" sz="6600" b="1" cap="none" spc="0" dirty="0">
              <a:ln w="31550" cmpd="sng">
                <a:gradFill>
                  <a:gsLst>
                    <a:gs pos="70000">
                      <a:schemeClr val="accent6">
                        <a:shade val="50000"/>
                        <a:satMod val="190000"/>
                      </a:schemeClr>
                    </a:gs>
                    <a:gs pos="0">
                      <a:schemeClr val="accent6">
                        <a:tint val="77000"/>
                        <a:satMod val="18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chemeClr val="accent6">
                  <a:tint val="15000"/>
                  <a:satMod val="200000"/>
                </a:schemeClr>
              </a:solidFill>
              <a:effectLst>
                <a:outerShdw blurRad="50800" dist="40000" dir="5400000" algn="tl" rotWithShape="0">
                  <a:srgbClr val="000000">
                    <a:shade val="5000"/>
                    <a:satMod val="120000"/>
                    <a:alpha val="33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0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0" y="1785926"/>
            <a:ext cx="9144000" cy="4929221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ru-RU" b="1" u="sng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Чтобы найти промежутки возрастания (убывания) функции </a:t>
            </a:r>
            <a:r>
              <a:rPr lang="ru-RU" b="1" u="sng" dirty="0" err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у=</a:t>
            </a:r>
            <a:r>
              <a:rPr lang="ru-RU" b="1" u="sng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u="sng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ru-RU" b="1" u="sng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b="1" u="sng" dirty="0" err="1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ru-RU" b="1" u="sng" dirty="0" smtClean="0">
                <a:solidFill>
                  <a:srgbClr val="CC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), нужно :</a:t>
            </a:r>
          </a:p>
          <a:p>
            <a:pPr>
              <a:buNone/>
            </a:pP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найти область определения данной функции;</a:t>
            </a:r>
          </a:p>
          <a:p>
            <a:pPr>
              <a:buNone/>
            </a:pP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найти производную </a:t>
            </a:r>
            <a:r>
              <a:rPr lang="en-US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'(</a:t>
            </a:r>
            <a:r>
              <a:rPr lang="ru-RU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х</a:t>
            </a: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buNone/>
            </a:pP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 найти точки, в которых производная обращается в нуль или не существует;</a:t>
            </a:r>
          </a:p>
          <a:p>
            <a:pPr>
              <a:buNone/>
            </a:pP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на координатной прямой отметить область определения функции и нулями производной (если они существуют) и точками, в которых производная не существует, разбить на промежутки;</a:t>
            </a:r>
          </a:p>
          <a:p>
            <a:pPr>
              <a:buNone/>
            </a:pP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5)  определить знак производной на каждом из промежутков;</a:t>
            </a:r>
          </a:p>
          <a:p>
            <a:pPr>
              <a:buNone/>
            </a:pPr>
            <a:r>
              <a:rPr lang="ru-RU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6)  записать ответ.</a:t>
            </a:r>
          </a:p>
          <a:p>
            <a:pPr>
              <a:buNone/>
            </a:pP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741801" y="2967335"/>
            <a:ext cx="18473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endParaRPr lang="ru-RU" sz="5400" dirty="0" smtClean="0"/>
          </a:p>
          <a:p>
            <a:pPr algn="ctr"/>
            <a:endParaRPr lang="ru-RU" sz="5400" b="1" cap="all" spc="0" dirty="0">
              <a:ln/>
              <a:solidFill>
                <a:schemeClr val="accent1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0"/>
            <a:ext cx="8929718" cy="169277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brightRoom" dir="t"/>
            </a:scene3d>
            <a:sp3d contourW="6350" prstMaterial="plastic">
              <a:bevelT w="20320" h="20320" prst="angle"/>
              <a:contourClr>
                <a:schemeClr val="accent1">
                  <a:tint val="100000"/>
                  <a:shade val="100000"/>
                  <a:hueMod val="100000"/>
                  <a:satMod val="100000"/>
                </a:schemeClr>
              </a:contourClr>
            </a:sp3d>
          </a:bodyPr>
          <a:lstStyle/>
          <a:p>
            <a:pPr algn="ctr"/>
            <a:r>
              <a:rPr lang="ru-RU" sz="4800" b="1" cap="all" spc="0" dirty="0" smtClean="0">
                <a:ln/>
                <a:solidFill>
                  <a:schemeClr val="accent1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</a:t>
            </a:r>
            <a:r>
              <a:rPr lang="ru-RU" sz="2800" b="1" cap="all" spc="0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Карточка-инструкция для определения возрастания</a:t>
            </a:r>
          </a:p>
          <a:p>
            <a:pPr algn="ctr"/>
            <a:r>
              <a:rPr lang="ru-RU" sz="2800" b="1" cap="all" spc="0" dirty="0" smtClean="0">
                <a:ln/>
                <a:solidFill>
                  <a:srgbClr val="7030A0"/>
                </a:solidFill>
                <a:effectLst>
                  <a:outerShdw blurRad="19685" dist="12700" dir="5400000" algn="tl" rotWithShape="0">
                    <a:schemeClr val="accent1">
                      <a:satMod val="130000"/>
                      <a:alpha val="60000"/>
                    </a:schemeClr>
                  </a:outerShdw>
                  <a:reflection blurRad="10000" stA="55000" endPos="48000" dist="500" dir="5400000" sy="-100000" algn="bl" rotWithShape="0"/>
                </a:effectLst>
              </a:rPr>
              <a:t> и убывания функций</a:t>
            </a:r>
            <a:endParaRPr lang="ru-RU" sz="2800" b="1" cap="all" spc="0" dirty="0">
              <a:ln/>
              <a:solidFill>
                <a:srgbClr val="7030A0"/>
              </a:solidFill>
              <a:effectLst>
                <a:outerShdw blurRad="19685" dist="12700" dir="5400000" algn="tl" rotWithShape="0">
                  <a:schemeClr val="accent1">
                    <a:satMod val="130000"/>
                    <a:alpha val="60000"/>
                  </a:schemeClr>
                </a:outerShdw>
                <a:reflection blurRad="10000" stA="55000" endPos="48000" dist="500" dir="5400000" sy="-100000" algn="bl" rotWithShape="0"/>
              </a:effectLst>
            </a:endParaRPr>
          </a:p>
        </p:txBody>
      </p:sp>
    </p:spTree>
  </p:cSld>
  <p:clrMapOvr>
    <a:masterClrMapping/>
  </p:clrMapOvr>
  <p:transition>
    <p:newsfla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лнцестояние">
  <a:themeElements>
    <a:clrScheme name="Солнцестояние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Солнцестояние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Солнцестояние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208</TotalTime>
  <Words>575</Words>
  <Application>Microsoft Office PowerPoint</Application>
  <PresentationFormat>Экран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11</vt:i4>
      </vt:variant>
    </vt:vector>
  </HeadingPairs>
  <TitlesOfParts>
    <vt:vector size="14" baseType="lpstr">
      <vt:lpstr>Солнцестояние</vt:lpstr>
      <vt:lpstr>Equation</vt:lpstr>
      <vt:lpstr>Формула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На координатной прямой отметим область определения функции, нули производной и определим знак производной в каждом из полученных промежутков:                                   +          -             -           +                                   -1            0             1                        x</vt:lpstr>
    </vt:vector>
  </TitlesOfParts>
  <Company>QWERTY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User</dc:creator>
  <cp:lastModifiedBy>User</cp:lastModifiedBy>
  <cp:revision>23</cp:revision>
  <dcterms:created xsi:type="dcterms:W3CDTF">2008-02-07T16:51:05Z</dcterms:created>
  <dcterms:modified xsi:type="dcterms:W3CDTF">2008-02-13T10:06:01Z</dcterms:modified>
</cp:coreProperties>
</file>