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01" r:id="rId2"/>
    <p:sldId id="258" r:id="rId3"/>
    <p:sldId id="259" r:id="rId4"/>
    <p:sldId id="261" r:id="rId5"/>
    <p:sldId id="267" r:id="rId6"/>
    <p:sldId id="264" r:id="rId7"/>
    <p:sldId id="268" r:id="rId8"/>
    <p:sldId id="271" r:id="rId9"/>
    <p:sldId id="265" r:id="rId10"/>
    <p:sldId id="269" r:id="rId11"/>
    <p:sldId id="270" r:id="rId12"/>
    <p:sldId id="446" r:id="rId13"/>
    <p:sldId id="274" r:id="rId14"/>
    <p:sldId id="308" r:id="rId15"/>
    <p:sldId id="275" r:id="rId16"/>
    <p:sldId id="276" r:id="rId17"/>
    <p:sldId id="309" r:id="rId18"/>
    <p:sldId id="447" r:id="rId19"/>
    <p:sldId id="304" r:id="rId20"/>
    <p:sldId id="448" r:id="rId21"/>
    <p:sldId id="277" r:id="rId22"/>
    <p:sldId id="441" r:id="rId23"/>
    <p:sldId id="279" r:id="rId24"/>
    <p:sldId id="443" r:id="rId25"/>
    <p:sldId id="459" r:id="rId26"/>
    <p:sldId id="280" r:id="rId27"/>
    <p:sldId id="458" r:id="rId28"/>
    <p:sldId id="444" r:id="rId29"/>
    <p:sldId id="284" r:id="rId30"/>
    <p:sldId id="310" r:id="rId31"/>
    <p:sldId id="311" r:id="rId32"/>
    <p:sldId id="312" r:id="rId33"/>
    <p:sldId id="453" r:id="rId34"/>
    <p:sldId id="452" r:id="rId35"/>
    <p:sldId id="450" r:id="rId36"/>
    <p:sldId id="454" r:id="rId37"/>
    <p:sldId id="451" r:id="rId38"/>
    <p:sldId id="455" r:id="rId39"/>
    <p:sldId id="456" r:id="rId40"/>
    <p:sldId id="4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540592E1-2B0B-41C6-8013-5D856A5CB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937C306-5910-4E1F-9A5A-5FE9509B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Assign:</a:t>
            </a:r>
            <a:r>
              <a:rPr lang="zh-CN" altLang="en-US"/>
              <a:t>生成一个串</a:t>
            </a:r>
            <a:r>
              <a:rPr lang="en-US" altLang="zh-CN"/>
              <a:t>T </a:t>
            </a:r>
            <a:r>
              <a:rPr lang="zh-CN" altLang="en-US"/>
              <a:t>串赋值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StrEmpty </a:t>
            </a:r>
            <a:r>
              <a:rPr lang="zh-CN" altLang="en-US" b="1">
                <a:ea typeface="楷体_GB2312" pitchFamily="49" charset="-122"/>
              </a:rPr>
              <a:t>判断是不是空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71</a:t>
            </a:r>
            <a:r>
              <a:rPr lang="zh-CN" altLang="en-US" b="1">
                <a:ea typeface="楷体_GB2312" pitchFamily="49" charset="-122"/>
              </a:rPr>
              <a:t>页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9B26ADC-5D86-4EAE-9C4A-9E540E98B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25184-B4A2-4812-BBB0-5D9A19D1197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744EBAD-034A-4405-B411-C744D077F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A4D8C08-5C81-4BF0-AEB2-EE57766C7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字符串比较的规则是：从两个字符串的首字符开始，一次比较相对应的字符（比较字符的</a:t>
            </a:r>
            <a:r>
              <a:rPr lang="en-US" altLang="zh-CN"/>
              <a:t>ASCII</a:t>
            </a:r>
            <a:r>
              <a:rPr lang="zh-CN" altLang="en-US"/>
              <a:t>码），知道出现不同的字符或遇‘</a:t>
            </a:r>
            <a:r>
              <a:rPr lang="en-US" altLang="zh-CN"/>
              <a:t>\0’</a:t>
            </a:r>
            <a:r>
              <a:rPr lang="zh-CN" altLang="en-US"/>
              <a:t>为止。如果所有的字符都相同，返回</a:t>
            </a:r>
            <a:r>
              <a:rPr lang="en-US" altLang="zh-CN"/>
              <a:t>0</a:t>
            </a:r>
            <a:r>
              <a:rPr lang="zh-CN" altLang="en-US"/>
              <a:t>；否则，以第一个不相同字符的比较结果为准，返回这两个字符的差，即第一个字符串中的字符减去第二个字符串中的字符得到的差。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B6E4AF-A7B1-43C2-B75C-1F41EEE1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0BCEA2-E57D-497D-8491-270C63BA7D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A8952A9E-2266-4F18-8BF3-02DF83C0D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B852677-5B3E-428B-8CA3-407B7D1B7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BE6A971-81C9-4C52-9D3C-F17A3EC30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22185-6D6C-4452-9E91-E0C833CA6BB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92EE7A4-C854-4EE3-8EF1-53447C775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4B47D63-179A-4D1C-9C0F-F6FE31739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concat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85F7B4ED-0C9D-4576-B672-48D889B7B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0B8A4-1DAF-47E0-B793-E74E58310C5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10245A-B472-445A-BE10-831D8AAE3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011CA48-4A79-42B6-943F-79688D2C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400">
                <a:latin typeface="宋体" panose="02010600030101010101" pitchFamily="2" charset="-122"/>
              </a:rPr>
              <a:t>在</a:t>
            </a:r>
            <a:r>
              <a:rPr lang="en-US" altLang="zh-CN" sz="1400">
                <a:latin typeface="宋体" panose="02010600030101010101" pitchFamily="2" charset="-122"/>
              </a:rPr>
              <a:t>C</a:t>
            </a:r>
            <a:r>
              <a:rPr lang="zh-CN" altLang="en-US" sz="1400"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zh-CN" sz="1400"/>
              <a:t>‵\0′</a:t>
            </a:r>
            <a:r>
              <a:rPr lang="zh-CN" altLang="en-US" sz="1400">
                <a:latin typeface="宋体" panose="02010600030101010101" pitchFamily="2" charset="-122"/>
              </a:rPr>
              <a:t>在串值的尾部来表示串的结束。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8EE65E03-F02C-4F28-9C94-73301E607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228A7D2-4872-4DC2-B050-67717BF0A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2D9811B-3ADD-4095-B1B1-C58192F1B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004FB-0526-42AF-B849-8940CF96C5C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731C724-2F51-425C-836C-A32293C6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A9A56C0-5292-47F0-8F6B-D9EEA681D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9FFD0C58-923C-4659-9CD0-E4FBA609A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7C8DEF7-53FD-4871-8363-45A374ED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BA89EB1-94E2-4A6A-99E2-E06451C13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62886-7912-4E1A-A36A-60357FB6C0B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0850F51-F0DB-48F8-ADAB-E7324C11E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0489429-98D8-4603-8B1D-6BBFDDEB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先用先分配对应长度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2047B5A-F91E-46A9-A4F4-6E5250AE0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CC9B10-1DFE-48BC-8F2B-4D9051FC46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9B3D046-4ABF-46B8-A402-6F4AFF47AB8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18D30A-FEA4-4D70-9BC6-43B8F6714D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205F9D9-9148-4902-BE6B-EA305F5756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18CEA-9AF6-4C80-AD02-6C25A9004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8238C-AAE8-4465-A4B6-83513A9E4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8DE3C2-C6ED-4E87-8812-C3097748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E7AB41E-27A4-4AA7-9A8A-3545CB2A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92375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92AC-2ABF-4F4A-861A-7E5BD18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6A4DA-B048-42BA-B4CB-00E2467A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881D465-9BF5-4C06-91C7-7CC4711C6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3F0BAE-2B22-48F2-ACE1-9800EE640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697155-0370-48E3-B1BD-556FC2D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0334-6D7E-4653-8AFA-F48089B62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726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B33B6-FF9C-4364-8E52-E1C5147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DE1B2-B2B4-4CCA-B9AA-565A656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B47F326-7C1D-4318-95D5-B5F268A47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1AA9CB8-5B1E-4397-9EDB-0D8DC6D7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A41B0-7FB3-4B55-A0B3-0E7F629E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25EAF-0D2E-4D15-B33F-A25266B92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38767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A4FFDD-FEF0-4DAE-AB8D-EE3A7790A9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07A66-940B-472A-AE5F-F197BF0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BAED-CFF2-4B81-8DEE-D5B331A9A244}" type="datetimeFigureOut">
              <a:rPr lang="zh-CN" altLang="en-US"/>
              <a:pPr>
                <a:defRPr/>
              </a:pPr>
              <a:t>2020/9/15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8EF20-5973-48D7-A5A6-4430ABD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C8081-9BCB-4A41-9015-CD88697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F30A-DA5F-4B71-9E82-9DE581320F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A0189-A8CA-4008-9794-1FF44F2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F8DFC-2058-43DE-BF59-C250BF2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C73AD74-1599-4DD7-AEDA-D020B83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6DFDA2-3C83-4CC8-AE09-FB9A8870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221610-772D-4068-A1CC-5E9830168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158-0A8C-4877-85C9-0A662F699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2212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8B78-D829-41DE-9BB0-1CCA97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452AC-6657-4E68-989C-2AEA77DB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EF9ED98-6125-4808-B780-5892247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09DAFB-3500-48ED-9367-1477C7671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EA830CF-EE32-44A4-8D34-0311940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D4396-14BE-457B-9DD4-223F862115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8964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5998-E478-4CE4-AD8F-8F5AD68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E872B-C9D1-448C-9E18-44D38BB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1E8DD-32BF-4C74-B35E-8A2D0AF5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C249796-DBC1-494D-8189-BC04C92F7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BE1B3AE-7EE3-4AAD-B1CD-69A08A63C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D4D5E75-FC2F-40A6-8240-E41103BC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7BB80-195B-494A-A8AE-44466EFF9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635416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4ABD-6E79-4917-9F0D-3DB276C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063FC-E33A-497B-9E9E-B979378A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1F40E-69CB-4A3C-9055-1C088DEA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0E743-8913-41CF-B084-676DC12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E117E0-ABFB-47D9-99E3-BDF4B52F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A6AFD6BD-C4D2-473B-9DA8-E49F70613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B7121C85-83C1-417D-A9A6-AE059E677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750FFAB0-CA5B-4BB9-9E27-0053DCA71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9EA0-5893-48C6-A3D1-E574370B3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75531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36F9-F880-42E2-A628-5E4FA8D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CB580054-5B0A-4A12-9CC9-83B31433F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861D212-A346-4B79-8216-9AA65EC68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4B3DFB8-572A-4074-B7A2-C8BCCD58A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0FF2-D433-4A76-88E0-93D7D407C9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00393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13E2F08E-B95A-4F9B-90FF-0FEFF6F02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1C4EC35-7D48-4AD1-B1E7-526928E8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C2182CA-4AB8-4D1A-AEA3-F520E4E4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4323-9A18-43F8-93DB-61D4A40FC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44801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49AD-F62C-48BF-8B81-5C548C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15C13-F6FC-441A-8F3B-FE18A94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6028E-ABE8-4A9C-8CBF-EBDAF4C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A41A317-AB7C-4328-B58B-A7130234C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26FFBBA-6AD9-42AC-B809-09869A54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6B21790-006C-4BF4-B84A-046CF891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07EB-2ED5-480F-85A9-324EB7C50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308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DA8C-4554-47F6-BC95-7502BD2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DF682-CFBA-476E-BA5F-2D570A7E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5644A-59A1-4B80-A47C-2ECFE9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A16DB961-F6D9-46CD-B965-B0DF00FF9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9052F8B-9C93-4E09-ABA4-FBD5A859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3B8F6B3-BA37-4134-8C8F-4105A97F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EA1F-F3BE-4328-A34C-500CBEBCA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67474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DE0EB"/>
            </a:gs>
            <a:gs pos="100000">
              <a:srgbClr val="C4D2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F3AB5A89-D82B-4A67-AE19-E1AA1642B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CD7BCA6-5A9E-4AB1-B580-350A5211D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249CAE43-42A0-414E-8BAC-7D2971505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7CDEF54A-974B-4A82-95F1-21A714A12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C8CBE951-15D8-4889-A80D-50D54376F4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61667E6-1FDF-431F-94A3-92F4C6B67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5.xml"/><Relationship Id="rId12" Type="http://schemas.openxmlformats.org/officeDocument/2006/relationships/slide" Target="slide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21.xml"/><Relationship Id="rId5" Type="http://schemas.openxmlformats.org/officeDocument/2006/relationships/slide" Target="slide9.xml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0">
            <a:hlinkClick r:id="rId2" action="ppaction://hlinksldjump"/>
            <a:extLst>
              <a:ext uri="{FF2B5EF4-FFF2-40B4-BE49-F238E27FC236}">
                <a16:creationId xmlns:a16="http://schemas.microsoft.com/office/drawing/2014/main" id="{AFDBA1BA-03D7-4294-ADED-4E168292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2"/>
            <a:ext cx="7321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4.1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串的抽象数据类型的定义</a:t>
            </a:r>
          </a:p>
        </p:txBody>
      </p:sp>
      <p:sp>
        <p:nvSpPr>
          <p:cNvPr id="8195" name="Text Box 20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84BC8C-F4D1-4ED4-B2B8-BFDDA434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34" y="3909652"/>
            <a:ext cx="50770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串的表示和实现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000" b="1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**  Lyndon Word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7" name="Text Box 2055">
            <a:hlinkClick r:id="rId2" action="ppaction://hlinksldjump"/>
            <a:extLst>
              <a:ext uri="{FF2B5EF4-FFF2-40B4-BE49-F238E27FC236}">
                <a16:creationId xmlns:a16="http://schemas.microsoft.com/office/drawing/2014/main" id="{14E7B9DE-77DC-4482-8052-5D6F5DA3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908" y="946639"/>
            <a:ext cx="531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串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字符串）</a:t>
            </a:r>
          </a:p>
        </p:txBody>
      </p:sp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6F3F8B-2C5D-42EC-82CA-FDFAC6E49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775278"/>
            <a:ext cx="8763000" cy="25780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Index(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S,T,pos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，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en-US" altLang="zh-CN" sz="3200" dirty="0">
                <a:solidFill>
                  <a:srgbClr val="406649"/>
                </a:solidFill>
                <a:ea typeface="楷体_GB2312" pitchFamily="49" charset="-122"/>
              </a:rPr>
              <a:t>,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1≤pos≤StrLength(S)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在主串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中第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pos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个字符之后第一次出现的位置（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意指子串中的第一个字符在主串中的位序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；若并不出现，则返回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8" name="Text Box 2050">
            <a:extLst>
              <a:ext uri="{FF2B5EF4-FFF2-40B4-BE49-F238E27FC236}">
                <a16:creationId xmlns:a16="http://schemas.microsoft.com/office/drawing/2014/main" id="{B9E67D5E-210F-41F1-A166-558B515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504049"/>
            <a:ext cx="5196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abababa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 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bab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913183ED-E9C7-473B-89AB-5FBF61B1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3549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053">
            <a:extLst>
              <a:ext uri="{FF2B5EF4-FFF2-40B4-BE49-F238E27FC236}">
                <a16:creationId xmlns:a16="http://schemas.microsoft.com/office/drawing/2014/main" id="{305E73ED-8C2A-4BE4-B97B-E7C06794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1550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2054">
            <a:extLst>
              <a:ext uri="{FF2B5EF4-FFF2-40B4-BE49-F238E27FC236}">
                <a16:creationId xmlns:a16="http://schemas.microsoft.com/office/drawing/2014/main" id="{1A45040C-B0EF-44F2-B186-64C7CFB7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9424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0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417AD9-2520-4504-AC4A-DE6D43A06B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856" y="508000"/>
            <a:ext cx="8142288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Replace(&amp;S,T,V)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S, 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V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均已存在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, 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替换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主串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中出现的所有与（模式串）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相等的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不重叠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的子串。</a:t>
            </a:r>
          </a:p>
        </p:txBody>
      </p:sp>
      <p:sp>
        <p:nvSpPr>
          <p:cNvPr id="3" name="Text Box 3074">
            <a:extLst>
              <a:ext uri="{FF2B5EF4-FFF2-40B4-BE49-F238E27FC236}">
                <a16:creationId xmlns:a16="http://schemas.microsoft.com/office/drawing/2014/main" id="{17E8B8B8-C302-4194-9D7E-0A6D378E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505200"/>
            <a:ext cx="6778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3077">
            <a:extLst>
              <a:ext uri="{FF2B5EF4-FFF2-40B4-BE49-F238E27FC236}">
                <a16:creationId xmlns:a16="http://schemas.microsoft.com/office/drawing/2014/main" id="{A095ECE8-51B9-4CA5-99A8-DE2C8A08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5" y="4289048"/>
            <a:ext cx="7387611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</a:rPr>
              <a:t>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=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  <a:sym typeface="Symbol" panose="05050102010706020507" pitchFamily="18" charset="2"/>
              </a:rPr>
              <a:t>则经替换后，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5" name="Rectangle 3078">
            <a:extLst>
              <a:ext uri="{FF2B5EF4-FFF2-40B4-BE49-F238E27FC236}">
                <a16:creationId xmlns:a16="http://schemas.microsoft.com/office/drawing/2014/main" id="{26CD07DF-74A0-4DD9-A0CF-41AD980F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7" y="5064031"/>
            <a:ext cx="8025223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若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则经替换后，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15896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7657A92-0A00-4F4F-BEBD-79146156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44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812F632-1F38-4258-AB35-ACE33010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23" y="275490"/>
            <a:ext cx="6592277" cy="15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基本操作集并不唯一。有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不同的定义方法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在使用高级程序设计语言中的串类型时，应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以该语言的参考手册为准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368C06A-CBA6-4B22-AEAA-023CBDDA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8775"/>
            <a:ext cx="65017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strcat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串联接函数；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strcpy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str2, k)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strcmp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求串长；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5CC42EAE-C1F9-4170-A7CE-EBBC8531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9" y="2263042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语言函数库中提供下列串处理函数：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D6D932-AFCC-4432-8E6E-E350489D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482725"/>
            <a:ext cx="8516471" cy="45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在上述抽象数据类型定义的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种操作中，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串赋值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StrAssign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串复制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StrCopy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串联接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Concat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求子串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SubString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  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串比较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StrCompare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求串长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StrLength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lang="zh-CN" altLang="en-US" sz="3600" dirty="0">
                <a:solidFill>
                  <a:srgbClr val="7030A0"/>
                </a:solidFill>
                <a:ea typeface="隶书" panose="02010509060101010101" pitchFamily="49" charset="-122"/>
              </a:rPr>
              <a:t>这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六种构成串类型的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最小操作子集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71B0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即：其他串操作（除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）可用这些操作实现。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这些操作不能用其他串操作实现。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0C046-1570-4900-9412-72AA54431B81}"/>
              </a:ext>
            </a:extLst>
          </p:cNvPr>
          <p:cNvSpPr txBox="1"/>
          <p:nvPr/>
        </p:nvSpPr>
        <p:spPr>
          <a:xfrm>
            <a:off x="434975" y="412234"/>
            <a:ext cx="4578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最小操作子集</a:t>
            </a:r>
            <a:endParaRPr lang="zh-Hans-HK" altLang="en-US" sz="4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F5EBCB57-28D1-417E-968E-7D5F11C6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8991600" cy="15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例。可用</a:t>
            </a: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串比较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求串长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求子串 </a:t>
            </a:r>
            <a:b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</a:t>
            </a:r>
            <a:r>
              <a:rPr lang="zh-CN" altLang="en-US" sz="3600" dirty="0">
                <a:solidFill>
                  <a:srgbClr val="7030A0"/>
                </a:solidFill>
                <a:ea typeface="楷体_GB2312" pitchFamily="49" charset="-122"/>
              </a:rPr>
              <a:t>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实现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Index(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S,T,pos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DC55F9C-CC60-4864-AE76-6E8B46A9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843453"/>
            <a:ext cx="900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(T)),T )</a:t>
            </a:r>
            <a:r>
              <a:rPr kumimoji="1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7F3A783-5E73-4471-A474-3580D82B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8363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E846034-E7C5-4381-89DE-59859112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426563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4D0EA9DB-5116-4526-A078-47C1720B0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59725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F59F6AC4-2F54-4AF4-8E29-A03D9FF9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0BE3A0D-A09F-471A-B902-89C099809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DE615905-3045-43EA-BC01-2D1227B2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431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A96C5C8E-8F4E-4BC6-B379-E0D6F182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59725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DB96E64F-AB46-46EB-871D-D325709E9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64525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BF3A95C5-7863-4680-A220-4879FF3B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04150"/>
            <a:ext cx="32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F355D4B2-CA65-4CF7-8BD9-C388A6BC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5283813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D02E5E0-007A-479C-BCF3-C752E8B7A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94996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5DC5E26-5C41-447C-89DA-5808BF60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399" y="5202240"/>
            <a:ext cx="113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n-m+1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F754685-963A-4E9C-A97C-4074C418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426563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D6AB4E-F632-4395-9EC0-EA4606F038AE}"/>
              </a:ext>
            </a:extLst>
          </p:cNvPr>
          <p:cNvSpPr txBox="1"/>
          <p:nvPr/>
        </p:nvSpPr>
        <p:spPr>
          <a:xfrm>
            <a:off x="1591408" y="6066692"/>
            <a:ext cx="690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这种实现的效率并不高。</a:t>
            </a:r>
            <a:endParaRPr lang="zh-Hans-HK" altLang="en-US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nimBg="1" autoUpdateAnimBg="0"/>
      <p:bldP spid="25609" grpId="0" animBg="1" autoUpdateAnimBg="0"/>
      <p:bldP spid="25613" grpId="0" animBg="1" autoUpdateAnimBg="0"/>
      <p:bldP spid="25616" grpId="0" autoUpdateAnimBg="0"/>
      <p:bldP spid="25617" grpId="0" autoUpdateAnimBg="0"/>
      <p:bldP spid="25621" grpId="0" autoUpdateAnimBg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182C80-8CB2-4778-B923-A9D315BE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194409"/>
            <a:ext cx="8105104" cy="65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(String S, String T,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pos)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为非空串。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个字符之后存在与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相等的子串，则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返回第一个这样的子串在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中的位置，否则返回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(pos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(S);  m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pos;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&lt;= n-m+1)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(sub, S,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m);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!=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  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// 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中不存在与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>
            <a:extLst>
              <a:ext uri="{FF2B5EF4-FFF2-40B4-BE49-F238E27FC236}">
                <a16:creationId xmlns:a16="http://schemas.microsoft.com/office/drawing/2014/main" id="{8F466575-6BE0-42A6-968C-E0967799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2088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又如串的替换函数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1443" name="Text Box 1027">
            <a:extLst>
              <a:ext uri="{FF2B5EF4-FFF2-40B4-BE49-F238E27FC236}">
                <a16:creationId xmlns:a16="http://schemas.microsoft.com/office/drawing/2014/main" id="{A2B1A768-FAC1-4AED-9F8F-894F25DA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73263"/>
            <a:ext cx="7826375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Text Box 1028">
            <a:extLst>
              <a:ext uri="{FF2B5EF4-FFF2-40B4-BE49-F238E27FC236}">
                <a16:creationId xmlns:a16="http://schemas.microsoft.com/office/drawing/2014/main" id="{08586296-D5EE-4E1F-BC6A-CF0B9B31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884488"/>
            <a:ext cx="1463675" cy="544512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Text Box 1030">
            <a:extLst>
              <a:ext uri="{FF2B5EF4-FFF2-40B4-BE49-F238E27FC236}">
                <a16:creationId xmlns:a16="http://schemas.microsoft.com/office/drawing/2014/main" id="{E8EB3927-5B87-466B-9624-F9C58E1D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1752600" cy="544513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Line 1031">
            <a:extLst>
              <a:ext uri="{FF2B5EF4-FFF2-40B4-BE49-F238E27FC236}">
                <a16:creationId xmlns:a16="http://schemas.microsoft.com/office/drawing/2014/main" id="{1465363D-C544-4199-9085-06FA43ED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CB816FCD-888A-42C2-8D5F-E2B79BFCB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Line 1033">
            <a:extLst>
              <a:ext uri="{FF2B5EF4-FFF2-40B4-BE49-F238E27FC236}">
                <a16:creationId xmlns:a16="http://schemas.microsoft.com/office/drawing/2014/main" id="{AD99408A-FAB3-4A21-A446-9575CA427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514600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Line 1034">
            <a:extLst>
              <a:ext uri="{FF2B5EF4-FFF2-40B4-BE49-F238E27FC236}">
                <a16:creationId xmlns:a16="http://schemas.microsoft.com/office/drawing/2014/main" id="{C38556B6-CB67-4D5E-AC67-703B10728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514600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Text Box 1036">
            <a:extLst>
              <a:ext uri="{FF2B5EF4-FFF2-40B4-BE49-F238E27FC236}">
                <a16:creationId xmlns:a16="http://schemas.microsoft.com/office/drawing/2014/main" id="{E03AF04A-1C99-49A6-829F-934E21B5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9488"/>
            <a:ext cx="1752600" cy="544512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Line 1037">
            <a:extLst>
              <a:ext uri="{FF2B5EF4-FFF2-40B4-BE49-F238E27FC236}">
                <a16:creationId xmlns:a16="http://schemas.microsoft.com/office/drawing/2014/main" id="{A6E15C91-B922-45E8-9D73-4EBC3DD39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id="{65C7FDF2-A0AB-4CEB-85E0-462F049B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Line 1039">
            <a:extLst>
              <a:ext uri="{FF2B5EF4-FFF2-40B4-BE49-F238E27FC236}">
                <a16:creationId xmlns:a16="http://schemas.microsoft.com/office/drawing/2014/main" id="{265412DE-2545-4A66-8836-F733B3B9D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Text Box 1040">
            <a:extLst>
              <a:ext uri="{FF2B5EF4-FFF2-40B4-BE49-F238E27FC236}">
                <a16:creationId xmlns:a16="http://schemas.microsoft.com/office/drawing/2014/main" id="{3B050638-5463-4BC6-A5CD-3E17968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Text Box 1041">
            <a:extLst>
              <a:ext uri="{FF2B5EF4-FFF2-40B4-BE49-F238E27FC236}">
                <a16:creationId xmlns:a16="http://schemas.microsoft.com/office/drawing/2014/main" id="{BDE820BB-AFEC-42EF-8792-3ED5BDC4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89488"/>
            <a:ext cx="1752600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8" name="Line 1042">
            <a:extLst>
              <a:ext uri="{FF2B5EF4-FFF2-40B4-BE49-F238E27FC236}">
                <a16:creationId xmlns:a16="http://schemas.microsoft.com/office/drawing/2014/main" id="{64083CF6-1549-487C-99BF-74744D45F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19200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9" name="Text Box 1043">
            <a:extLst>
              <a:ext uri="{FF2B5EF4-FFF2-40B4-BE49-F238E27FC236}">
                <a16:creationId xmlns:a16="http://schemas.microsoft.com/office/drawing/2014/main" id="{5E6FDF48-055B-42BC-B27C-7AE63370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5652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Text Box 1044">
            <a:extLst>
              <a:ext uri="{FF2B5EF4-FFF2-40B4-BE49-F238E27FC236}">
                <a16:creationId xmlns:a16="http://schemas.microsoft.com/office/drawing/2014/main" id="{41006C59-4DFE-4ABF-B591-11928DCC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221163"/>
            <a:ext cx="1528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news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Text Box 1045">
            <a:extLst>
              <a:ext uri="{FF2B5EF4-FFF2-40B4-BE49-F238E27FC236}">
                <a16:creationId xmlns:a16="http://schemas.microsoft.com/office/drawing/2014/main" id="{E75C4227-B5B8-4357-9E16-399288A1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 autoUpdateAnimBg="0"/>
      <p:bldP spid="61444" grpId="0" animBg="1" autoUpdateAnimBg="0"/>
      <p:bldP spid="61446" grpId="0" animBg="1" autoUpdateAnimBg="0"/>
      <p:bldP spid="61452" grpId="0" animBg="1" autoUpdateAnimBg="0"/>
      <p:bldP spid="61454" grpId="0" autoUpdateAnimBg="0"/>
      <p:bldP spid="61456" grpId="0" autoUpdateAnimBg="0"/>
      <p:bldP spid="61457" grpId="0" animBg="1" autoUpdateAnimBg="0"/>
      <p:bldP spid="61459" grpId="0" autoUpdateAnimBg="0"/>
      <p:bldP spid="61460" grpId="0" autoUpdateAnimBg="0"/>
      <p:bldP spid="614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411305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050">
            <a:extLst>
              <a:ext uri="{FF2B5EF4-FFF2-40B4-BE49-F238E27FC236}">
                <a16:creationId xmlns:a16="http://schemas.microsoft.com/office/drawing/2014/main" id="{5CCE6348-F7BC-41D4-8682-D1209F26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83" y="1329104"/>
            <a:ext cx="789207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串的逻辑结构和线性表极为相似，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区别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仅在于串的数据对象约束为字符集。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324" name="Text Box 2052">
            <a:extLst>
              <a:ext uri="{FF2B5EF4-FFF2-40B4-BE49-F238E27FC236}">
                <a16:creationId xmlns:a16="http://schemas.microsoft.com/office/drawing/2014/main" id="{1A63DDD4-E848-4483-B834-D8F4EA1A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2" y="2651735"/>
            <a:ext cx="8778875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串的基本操作和线性表有很大差别。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7" name="Rectangle 2055">
            <a:extLst>
              <a:ext uri="{FF2B5EF4-FFF2-40B4-BE49-F238E27FC236}">
                <a16:creationId xmlns:a16="http://schemas.microsoft.com/office/drawing/2014/main" id="{43DE3FB3-817E-4764-B05B-0ED778BA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2" y="3496407"/>
            <a:ext cx="8686800" cy="322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在线性表的基本操作中，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lang="zh-CN" altLang="en-US" b="1" dirty="0">
                <a:solidFill>
                  <a:srgbClr val="7030A0"/>
                </a:solidFill>
                <a:ea typeface="楷体_GB2312" pitchFamily="49" charset="-122"/>
              </a:rPr>
              <a:t>通常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单个元素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在串的基本操作中，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串的整体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  <a:ea typeface="楷体_GB2312" pitchFamily="49" charset="-122"/>
              </a:rPr>
              <a:t>	   </a:t>
            </a:r>
            <a:r>
              <a:rPr lang="zh-CN" altLang="en-US" dirty="0">
                <a:solidFill>
                  <a:srgbClr val="7030A0"/>
                </a:solidFill>
                <a:ea typeface="楷体_GB2312" pitchFamily="49" charset="-122"/>
              </a:rPr>
              <a:t>例如插入删除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Text Box 2050">
            <a:extLst>
              <a:ext uri="{FF2B5EF4-FFF2-40B4-BE49-F238E27FC236}">
                <a16:creationId xmlns:a16="http://schemas.microsoft.com/office/drawing/2014/main" id="{8AF47721-5FB4-4344-AD89-E2BECCED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99" y="317988"/>
            <a:ext cx="7892071" cy="7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v.s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线性表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27" grpId="0" autoUpdateAnimBg="0"/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FF3339B-A07C-4361-B663-12BDA142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691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串的抽象数据类型的定义如下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5B1B0F5-A6B7-4193-BB77-E6DE753F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3084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String {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02F87376-7C04-4B04-9192-6AFE284C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289664"/>
            <a:ext cx="2313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CE537392-42CC-43EB-9231-70461598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489"/>
            <a:ext cx="461055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∈CharacterSet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=1,2,...,n,     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≥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F2A4146F-7A28-4B69-BB67-267F782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4072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数据关系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5081794-0C31-4DDB-B9CF-753E2AA0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63" y="5258289"/>
            <a:ext cx="6727338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 |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∈D,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=2,...,n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176" name="Comment 8">
            <a:extLst>
              <a:ext uri="{FF2B5EF4-FFF2-40B4-BE49-F238E27FC236}">
                <a16:creationId xmlns:a16="http://schemas.microsoft.com/office/drawing/2014/main" id="{40F2E078-600B-4BE9-9CBF-E07969E2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70" y="1235338"/>
            <a:ext cx="3886200" cy="138499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串是有限长的字符序列，由一对单引号相括，如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a string</a:t>
            </a:r>
            <a:r>
              <a:rPr kumimoji="0" lang="en-US" altLang="zh-CN" sz="2800" b="1" dirty="0">
                <a:solidFill>
                  <a:srgbClr val="996633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,  hello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word’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40869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AEB75FA-6F62-48D6-A605-C17CDC10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1554"/>
            <a:ext cx="7957038" cy="410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串的使用场景决定了它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有时仅是常量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比如在程序设计语言中，串经常是作为输入或输出（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prinft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的常量出现，则只需存储此串的串值，即字符序列即可。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但在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其他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程序中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串也以变量的形式出现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srgbClr val="7030A0"/>
                </a:solidFill>
                <a:ea typeface="楷体_GB2312" pitchFamily="49" charset="-122"/>
              </a:rPr>
              <a:t>    </a:t>
            </a:r>
            <a:r>
              <a:rPr lang="zh-CN" altLang="en-US" sz="2800" noProof="0" dirty="0">
                <a:solidFill>
                  <a:srgbClr val="7030A0"/>
                </a:solidFill>
                <a:ea typeface="楷体_GB2312" pitchFamily="49" charset="-122"/>
              </a:rPr>
              <a:t>尤其是文字处理软件，聊天软件中。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A324E58-446D-41EE-B57C-9960A0EB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2775"/>
            <a:ext cx="4673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串的表示和实现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5AC99F-1470-41C5-ACB3-EC6FE3B88F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2875"/>
            <a:ext cx="7993063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串的定长顺序存储表示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50822BE-FF43-4BFB-97F1-9C93861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16" y="1195752"/>
            <a:ext cx="7426569" cy="16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用一组连续的存储单元来存放串中的字符序列。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所谓定长顺序存储结构，是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直接使用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定长的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字符数组来定义，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数组的上界预先确定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704BE-16C6-4556-86A6-82A0AC43AE37}"/>
              </a:ext>
            </a:extLst>
          </p:cNvPr>
          <p:cNvSpPr txBox="1"/>
          <p:nvPr/>
        </p:nvSpPr>
        <p:spPr>
          <a:xfrm>
            <a:off x="2206869" y="3850412"/>
            <a:ext cx="4572000" cy="23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MAX_STRLEN  256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char  str[MAX_STRLEN]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length;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StringType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458F08-B5DA-4121-9BAD-071335B1AA9F}"/>
              </a:ext>
            </a:extLst>
          </p:cNvPr>
          <p:cNvSpPr txBox="1"/>
          <p:nvPr/>
        </p:nvSpPr>
        <p:spPr>
          <a:xfrm>
            <a:off x="1189892" y="3209195"/>
            <a:ext cx="4572000" cy="527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定长顺序存储结构定义为：</a:t>
            </a:r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0A182B51-DFA8-45BE-BAD1-361FE494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23" y="2567355"/>
            <a:ext cx="8153400" cy="131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按这种串的表示方法实现的串的运算时，其基本操作为 “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字符序列的复制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”。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0F6D7AF-E800-4CAD-BC1B-AFCCD22F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56" y="1740773"/>
            <a:ext cx="13853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概念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DF097B7B-8657-476A-A797-5D376229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23" y="2804747"/>
            <a:ext cx="152400" cy="152400"/>
          </a:xfrm>
          <a:prstGeom prst="irregularSeal1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CB431D-E423-491A-A383-B558C039DCA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156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r>
              <a:rPr lang="en-US" altLang="zh-CN" sz="2800" dirty="0">
                <a:solidFill>
                  <a:srgbClr val="0070C0"/>
                </a:solidFill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s, int pos, int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</a:rPr>
              <a:t> *sub)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{  int k,  j ;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if (pos&lt;1||pos&gt;</a:t>
            </a:r>
            <a:r>
              <a:rPr lang="en-US" altLang="zh-CN" sz="2800" dirty="0" err="1">
                <a:solidFill>
                  <a:srgbClr val="0070C0"/>
                </a:solidFill>
              </a:rPr>
              <a:t>s.length</a:t>
            </a:r>
            <a:r>
              <a:rPr lang="en-US" altLang="zh-CN" sz="2800" dirty="0">
                <a:solidFill>
                  <a:srgbClr val="0070C0"/>
                </a:solidFill>
              </a:rPr>
              <a:t>||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&lt;0||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&gt;(s.length-pos+1))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ERROR 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参数非法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sub-&gt;length=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 ;   </a:t>
            </a:r>
            <a:r>
              <a:rPr lang="en-US" altLang="zh-CN" dirty="0">
                <a:solidFill>
                  <a:srgbClr val="7030A0"/>
                </a:solidFill>
              </a:rPr>
              <a:t>/*  </a:t>
            </a:r>
            <a:r>
              <a:rPr lang="zh-CN" altLang="en-US" dirty="0">
                <a:solidFill>
                  <a:srgbClr val="7030A0"/>
                </a:solidFill>
              </a:rPr>
              <a:t>求得子串长度  *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for (j=0, k=pos ; j&lt;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 ; k++, </a:t>
            </a:r>
            <a:r>
              <a:rPr lang="en-US" altLang="zh-CN" sz="2800" dirty="0" err="1">
                <a:solidFill>
                  <a:srgbClr val="0070C0"/>
                </a:solidFill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sub-&gt;str[j]=</a:t>
            </a:r>
            <a:r>
              <a:rPr lang="en-US" altLang="zh-CN" sz="2800" dirty="0" err="1">
                <a:solidFill>
                  <a:srgbClr val="0070C0"/>
                </a:solidFill>
              </a:rPr>
              <a:t>s.str</a:t>
            </a:r>
            <a:r>
              <a:rPr lang="en-US" altLang="zh-CN" sz="2800" dirty="0">
                <a:solidFill>
                  <a:srgbClr val="0070C0"/>
                </a:solidFill>
              </a:rPr>
              <a:t>[k] </a:t>
            </a:r>
            <a:r>
              <a:rPr lang="en-US" altLang="zh-CN" sz="2800" dirty="0">
                <a:solidFill>
                  <a:srgbClr val="7030A0"/>
                </a:solidFill>
              </a:rPr>
              <a:t>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逐个字符复制求得子串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72B9BC3-86AA-4A4D-87D7-436DC6EF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69" y="2413818"/>
            <a:ext cx="8299450" cy="203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的实际长度可在这个预定义长度的范围内随意设定，</a:t>
            </a:r>
            <a:r>
              <a:rPr lang="zh-CN" altLang="en-US" sz="3600" dirty="0">
                <a:solidFill>
                  <a:srgbClr val="7030A0"/>
                </a:solidFill>
                <a:ea typeface="楷体_GB2312" pitchFamily="49" charset="-122"/>
              </a:rPr>
              <a:t>超过预定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义长度的串值则被舍去，称之为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截断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7E0390DB-A4FF-4409-8AC6-04C981BF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61" y="2646484"/>
            <a:ext cx="152400" cy="152400"/>
          </a:xfrm>
          <a:prstGeom prst="irregularSeal1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6E5809-8980-4348-A9AF-7B33669F2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64" y="1589599"/>
            <a:ext cx="13853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概念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58683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791C9F9-AE5E-4FE3-BD7B-E8D45D536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56" y="212735"/>
            <a:ext cx="8845063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Status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</a:rPr>
              <a:t>Concat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(STR S1,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S2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返回由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S1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S2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联接而成的新串。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若未截断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则返回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TRUE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，否则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FALSE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(S1[0]+S2[0] &lt;= 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未截断</a:t>
            </a:r>
            <a:endParaRPr lang="en-US" altLang="zh-CN" sz="2400" dirty="0">
              <a:solidFill>
                <a:srgbClr val="7030A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T[S1[0]+1..S1[0]+S2[0]] = S2[1..S2[0]];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S1[0]+S2[0];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0070C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 &lt;MAXSTRSIZE)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</a:t>
            </a:r>
            <a:endParaRPr lang="en-US" altLang="zh-CN" sz="2400" dirty="0">
              <a:solidFill>
                <a:srgbClr val="7030A0"/>
              </a:solidFill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 </a:t>
            </a:r>
            <a:b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T[S1[0]+1..MAXLEN] =S2[1..MAXLEN</a:t>
            </a:r>
            <a:r>
              <a:rPr lang="zh-CN" altLang="en-US" sz="2400" dirty="0">
                <a:solidFill>
                  <a:srgbClr val="0070C0"/>
                </a:solidFill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S1[0]];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MAXLEN;  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 </a:t>
            </a:r>
            <a:endParaRPr lang="en-US" altLang="zh-CN" sz="2400" b="1" dirty="0">
              <a:solidFill>
                <a:srgbClr val="0070C0"/>
              </a:solidFill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仅取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S1)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T[0..MAXSTRLEN] = S1[0..MAXLEN];    uncut = </a:t>
            </a:r>
            <a:r>
              <a:rPr lang="en-US" altLang="zh-CN" sz="2400" b="1" dirty="0">
                <a:solidFill>
                  <a:srgbClr val="0070C0"/>
                </a:solidFill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  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uncut;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75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41D9A12-045D-489C-ABB3-51147F0DF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6050"/>
            <a:ext cx="6934200" cy="762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FF"/>
                </a:solidFill>
              </a:rPr>
              <a:t>4.2.2</a:t>
            </a:r>
            <a:r>
              <a:rPr lang="en-US" altLang="zh-CN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串的堆分配存储表示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61277D0-3267-4E7F-A2A3-94A3C858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48130"/>
            <a:ext cx="8763000" cy="21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系统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堆空间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提供一个空间足够大且地址连续的存储空间供串使用。用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管理。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特点：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以一组地址连续的存储空间来存储字符串，但其存储空间是在程序执行过程中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动态分配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，变长的。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优点：不需要截断！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9641FD-0084-4A8A-9457-DB4D4FF36278}"/>
              </a:ext>
            </a:extLst>
          </p:cNvPr>
          <p:cNvSpPr txBox="1"/>
          <p:nvPr/>
        </p:nvSpPr>
        <p:spPr>
          <a:xfrm>
            <a:off x="1749669" y="3741525"/>
            <a:ext cx="5943600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333333"/>
                </a:solidFill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char *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若非空，按长度分配，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否则为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 */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length;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串的长度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lang="zh-Hans-HK" altLang="en-US" dirty="0"/>
          </a:p>
        </p:txBody>
      </p:sp>
    </p:spTree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92609B88-5716-4205-927B-2B0058CA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811" y="696404"/>
            <a:ext cx="6884377" cy="352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语言中提供的串类型就是以这种存储方式实现的。系统利用函数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malloc(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free(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进行串值空间的动态管理，为每一个新产生的串分配一个存储区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语言中的串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以一个空字符为结束符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串长是一个隐含值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不过，下面还是以</a:t>
            </a:r>
            <a:r>
              <a:rPr lang="en-US" altLang="zh-CN" sz="2800" dirty="0" err="1">
                <a:solidFill>
                  <a:srgbClr val="7030A0"/>
                </a:solidFill>
                <a:ea typeface="楷体_GB2312" pitchFamily="49" charset="-122"/>
              </a:rPr>
              <a:t>HString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来进行讲解。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AA9B463-4B85-4025-B771-884A802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5" y="4648200"/>
            <a:ext cx="7725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这类串操作实现的算法为：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先为新生成的串分配一个存储空间，再操作。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446950-0C12-45DC-A167-D019348E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3" y="1582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(13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zh-CN" altLang="en-US" sz="1600" b="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8488DD1-62CD-45D4-94ED-0738FCC5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24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1693E0C8-47C9-41EB-BDF0-E1AD34C5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5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FCA381DB-9C29-4F3D-849A-D78D1E8B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1638"/>
            <a:ext cx="3161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6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09A178D8-8F53-4643-A30C-A71CC98F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1484939"/>
            <a:ext cx="3740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7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451B1B2A-5CEE-42B2-997A-103CFE24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09" y="2195670"/>
            <a:ext cx="2621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StrEmpty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8" name="Text Box 8">
            <a:hlinkClick r:id="rId5" action="ppaction://hlinksldjump"/>
            <a:extLst>
              <a:ext uri="{FF2B5EF4-FFF2-40B4-BE49-F238E27FC236}">
                <a16:creationId xmlns:a16="http://schemas.microsoft.com/office/drawing/2014/main" id="{568A4012-5963-410F-AD57-CF7C12ED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241" y="3733880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9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id="{4EA98068-B350-44D0-A1E9-E52E9C3ED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203" y="2716535"/>
            <a:ext cx="3224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50" name="Text Box 10">
            <a:hlinkClick r:id="rId7" action="ppaction://hlinksldjump"/>
            <a:extLst>
              <a:ext uri="{FF2B5EF4-FFF2-40B4-BE49-F238E27FC236}">
                <a16:creationId xmlns:a16="http://schemas.microsoft.com/office/drawing/2014/main" id="{D58FF222-AC7B-4BC0-BBBA-9A1CE218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04018"/>
            <a:ext cx="3776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Concat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S1, S2)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8" name="Text Box 2">
            <a:hlinkClick r:id="rId8" action="ppaction://hlinksldjump"/>
            <a:extLst>
              <a:ext uri="{FF2B5EF4-FFF2-40B4-BE49-F238E27FC236}">
                <a16:creationId xmlns:a16="http://schemas.microsoft.com/office/drawing/2014/main" id="{474B66CF-D52F-48E3-B139-84EDD714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07" y="2989827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9" name="Text Box 3">
            <a:hlinkClick r:id="rId9" action="ppaction://hlinksldjump"/>
            <a:extLst>
              <a:ext uri="{FF2B5EF4-FFF2-40B4-BE49-F238E27FC236}">
                <a16:creationId xmlns:a16="http://schemas.microsoft.com/office/drawing/2014/main" id="{80BCFEA9-01BD-4F14-8AC7-9186828E1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68" y="505038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" name="Text Box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9DFBA89-35B1-49EF-8A0B-B1618B9A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455563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" name="Text Box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E6C4DD0-3E93-4342-86D6-13A7F7E0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0" y="4100187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" name="Text Box 6">
            <a:hlinkClick r:id="rId11" action="ppaction://hlinksldjump"/>
            <a:extLst>
              <a:ext uri="{FF2B5EF4-FFF2-40B4-BE49-F238E27FC236}">
                <a16:creationId xmlns:a16="http://schemas.microsoft.com/office/drawing/2014/main" id="{526871F2-848C-4DBC-905D-6FE29B68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4725067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Text Box 7">
            <a:hlinkClick r:id="rId12" action="ppaction://hlinksldjump"/>
            <a:extLst>
              <a:ext uri="{FF2B5EF4-FFF2-40B4-BE49-F238E27FC236}">
                <a16:creationId xmlns:a16="http://schemas.microsoft.com/office/drawing/2014/main" id="{75DD0095-9126-465C-B8A6-ED2F3445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613" y="926958"/>
            <a:ext cx="3305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EDC71562-48AE-4A2B-AFD0-DD7ACB4D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5484589"/>
            <a:ext cx="306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ADT String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A2E82BD6-AA6A-4ACD-941D-D8BAF3F5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4" y="495299"/>
            <a:ext cx="8206154" cy="5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隶书" panose="02010509060101010101" pitchFamily="49" charset="-122"/>
              </a:rPr>
              <a:t>Concat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S1,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S2)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返回由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联接而成的新串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(T.ch)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(T.ch);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 = (char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malloc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((S1.length+S2.length)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char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(OVERFLOW);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堆空间溢出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= S1.length + S2.length;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 = S1.ch[0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T.ch[S1.length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T.length-1] = S2.ch[0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Concat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>
            <a:extLst>
              <a:ext uri="{FF2B5EF4-FFF2-40B4-BE49-F238E27FC236}">
                <a16:creationId xmlns:a16="http://schemas.microsoft.com/office/drawing/2014/main" id="{99B100BF-6724-4B27-B84D-15D72F8A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52" y="621316"/>
            <a:ext cx="82176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pos,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(pos &lt; 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pos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0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S.length-pos+1)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ERROR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(Sub.ch);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释放旧空间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Sub.ch = NULL;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 = (char *)malloc(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(char));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Sub.ch[0..len-1] = S</a:t>
            </a:r>
            <a:r>
              <a:rPr lang="en-US" altLang="zh-CN" sz="2800" dirty="0">
                <a:solidFill>
                  <a:srgbClr val="00B0F0"/>
                </a:solidFill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</a:rPr>
              <a:t>ch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[pos-1..pos+len-2];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344A83-590F-4A6D-8B24-E44E66C3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补充内容部分</a:t>
            </a:r>
            <a:endParaRPr lang="zh-Hans-HK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5774A4-9D7D-4911-B7A4-FDEC8B05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42744"/>
            <a:ext cx="7772400" cy="4114800"/>
          </a:xfrm>
        </p:spPr>
        <p:txBody>
          <a:bodyPr/>
          <a:lstStyle/>
          <a:p>
            <a:r>
              <a:rPr lang="zh-CN" altLang="en-US" dirty="0"/>
              <a:t>基本概念：</a:t>
            </a:r>
            <a:r>
              <a:rPr lang="zh-CN" altLang="en-US" dirty="0">
                <a:solidFill>
                  <a:srgbClr val="00B0F0"/>
                </a:solidFill>
              </a:rPr>
              <a:t>前缀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F0"/>
                </a:solidFill>
              </a:rPr>
              <a:t>后缀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F0"/>
                </a:solidFill>
              </a:rPr>
              <a:t>字典序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循环移动后的字符串</a:t>
            </a:r>
            <a:r>
              <a:rPr lang="en-US" altLang="zh-CN" dirty="0"/>
              <a:t>(</a:t>
            </a:r>
            <a:r>
              <a:rPr lang="en-US" altLang="zh-Hans-HK" dirty="0"/>
              <a:t>Rotation)</a:t>
            </a:r>
            <a:endParaRPr lang="en-US" altLang="zh-CN" dirty="0"/>
          </a:p>
          <a:p>
            <a:r>
              <a:rPr lang="en-US" altLang="zh-Hans-HK" dirty="0">
                <a:solidFill>
                  <a:srgbClr val="00B0F0"/>
                </a:solidFill>
              </a:rPr>
              <a:t>Lyndon Word (LW)</a:t>
            </a:r>
          </a:p>
          <a:p>
            <a:pPr lvl="1"/>
            <a:r>
              <a:rPr lang="en-US" altLang="zh-Hans-HK" dirty="0"/>
              <a:t>LW</a:t>
            </a:r>
            <a:r>
              <a:rPr lang="zh-CN" altLang="en-US" dirty="0"/>
              <a:t>的定义和基本性质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Lyndon factorization</a:t>
            </a:r>
            <a:r>
              <a:rPr lang="en-US" altLang="zh-CN" dirty="0"/>
              <a:t> </a:t>
            </a:r>
            <a:r>
              <a:rPr lang="en-US" altLang="zh-Hans-HK" dirty="0"/>
              <a:t>(*)</a:t>
            </a:r>
            <a:endParaRPr lang="en-US" altLang="zh-CN" dirty="0"/>
          </a:p>
          <a:p>
            <a:pPr lvl="1"/>
            <a:r>
              <a:rPr lang="en-US" altLang="zh-Hans-HK" dirty="0"/>
              <a:t>LW</a:t>
            </a:r>
            <a:r>
              <a:rPr lang="zh-CN" altLang="en-US" dirty="0"/>
              <a:t>应用</a:t>
            </a:r>
            <a:r>
              <a:rPr lang="en-US" altLang="zh-CN" dirty="0"/>
              <a:t>1: </a:t>
            </a:r>
            <a:r>
              <a:rPr lang="en-US" altLang="zh-CN" dirty="0">
                <a:solidFill>
                  <a:srgbClr val="00B0F0"/>
                </a:solidFill>
              </a:rPr>
              <a:t>de Bruijn</a:t>
            </a:r>
            <a:r>
              <a:rPr lang="zh-CN" altLang="en-US" dirty="0">
                <a:solidFill>
                  <a:srgbClr val="00B0F0"/>
                </a:solidFill>
              </a:rPr>
              <a:t>序列</a:t>
            </a:r>
            <a:r>
              <a:rPr lang="zh-CN" altLang="en-US" dirty="0"/>
              <a:t>的构造。 </a:t>
            </a:r>
            <a:r>
              <a:rPr lang="en-US" altLang="zh-Hans-HK" dirty="0"/>
              <a:t>(**)</a:t>
            </a:r>
            <a:endParaRPr lang="en-US" altLang="zh-CN" dirty="0"/>
          </a:p>
          <a:p>
            <a:pPr lvl="1"/>
            <a:r>
              <a:rPr lang="en-US" altLang="zh-Hans-HK" dirty="0"/>
              <a:t>LW</a:t>
            </a:r>
            <a:r>
              <a:rPr lang="zh-CN" altLang="en-US" dirty="0"/>
              <a:t>应用</a:t>
            </a:r>
            <a:r>
              <a:rPr lang="en-US" altLang="zh-CN" dirty="0"/>
              <a:t>2: </a:t>
            </a:r>
            <a:r>
              <a:rPr lang="en-US" altLang="zh-CN" dirty="0">
                <a:solidFill>
                  <a:srgbClr val="00B0F0"/>
                </a:solidFill>
              </a:rPr>
              <a:t>Run’s Theorem </a:t>
            </a:r>
            <a:r>
              <a:rPr lang="en-US" altLang="zh-CN" dirty="0"/>
              <a:t>(SICOMP’17)</a:t>
            </a:r>
            <a:r>
              <a:rPr lang="en-US" altLang="zh-Hans-HK" dirty="0"/>
              <a:t> (***)</a:t>
            </a:r>
          </a:p>
        </p:txBody>
      </p:sp>
    </p:spTree>
    <p:extLst>
      <p:ext uri="{BB962C8B-B14F-4D97-AF65-F5344CB8AC3E}">
        <p14:creationId xmlns:p14="http://schemas.microsoft.com/office/powerpoint/2010/main" val="2221548694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8EF7-4E00-4B41-990F-DE10CB1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前缀与后缀</a:t>
            </a:r>
            <a:r>
              <a:rPr lang="en-US" altLang="zh-Hans-HK" dirty="0"/>
              <a:t>Prefix and Suffix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ED1C4-6BF2-4332-BDAD-E041309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s =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是一个字符串。</a:t>
            </a:r>
            <a:endParaRPr lang="en-US" altLang="zh-CN" sz="2800" dirty="0"/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prefix)</a:t>
            </a:r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(suffix)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1431678123"/>
      </p:ext>
    </p:extLst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9F66-3773-4965-A484-87121D18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字典序</a:t>
            </a:r>
            <a:r>
              <a:rPr lang="en-US" altLang="zh-CN" dirty="0"/>
              <a:t>Lexicographic order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89CD0-720C-452F-B164-E977562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2072"/>
            <a:ext cx="7772400" cy="4498728"/>
          </a:xfrm>
        </p:spPr>
        <p:txBody>
          <a:bodyPr/>
          <a:lstStyle/>
          <a:p>
            <a:r>
              <a:rPr lang="en-US" altLang="zh-CN" sz="2800" dirty="0"/>
              <a:t>Given</a:t>
            </a:r>
            <a:r>
              <a:rPr lang="en-US" altLang="zh-Hans-HK" sz="2800" dirty="0"/>
              <a:t> a finite set </a:t>
            </a:r>
            <a:r>
              <a:rPr lang="en-US" altLang="zh-Hans-HK" sz="2800" dirty="0">
                <a:solidFill>
                  <a:srgbClr val="92D050"/>
                </a:solidFill>
              </a:rPr>
              <a:t>A</a:t>
            </a:r>
            <a:r>
              <a:rPr lang="en-US" altLang="zh-Hans-HK" sz="2800" dirty="0"/>
              <a:t>, often called the </a:t>
            </a:r>
            <a:r>
              <a:rPr lang="en-US" altLang="zh-Hans-HK" sz="2800" dirty="0">
                <a:solidFill>
                  <a:srgbClr val="00B0F0"/>
                </a:solidFill>
              </a:rPr>
              <a:t>alphabet </a:t>
            </a:r>
            <a:r>
              <a:rPr lang="zh-CN" altLang="en-US" sz="2800" dirty="0">
                <a:solidFill>
                  <a:srgbClr val="00B0F0"/>
                </a:solidFill>
              </a:rPr>
              <a:t>（字母表，如</a:t>
            </a:r>
            <a:r>
              <a:rPr lang="en-US" altLang="zh-CN" sz="2800" dirty="0">
                <a:solidFill>
                  <a:srgbClr val="00B0F0"/>
                </a:solidFill>
              </a:rPr>
              <a:t>’a’…’z’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en-US" altLang="zh-Hans-HK" sz="2800" dirty="0"/>
              <a:t>, which is </a:t>
            </a:r>
            <a:r>
              <a:rPr lang="en-US" altLang="zh-Hans-HK" sz="2800" b="1" dirty="0"/>
              <a:t>totally ordered.</a:t>
            </a:r>
          </a:p>
          <a:p>
            <a:r>
              <a:rPr lang="en-US" altLang="zh-Hans-HK" sz="2800" dirty="0">
                <a:solidFill>
                  <a:srgbClr val="92D050"/>
                </a:solidFill>
              </a:rPr>
              <a:t>a, b</a:t>
            </a:r>
            <a:r>
              <a:rPr lang="en-US" altLang="zh-Hans-HK" sz="2800" dirty="0"/>
              <a:t>: two words over A such that </a:t>
            </a:r>
            <a:r>
              <a:rPr lang="en-US" altLang="zh-Hans-HK" sz="2800" dirty="0">
                <a:solidFill>
                  <a:srgbClr val="92D050"/>
                </a:solidFill>
              </a:rPr>
              <a:t>b</a:t>
            </a:r>
            <a:r>
              <a:rPr lang="en-US" altLang="zh-Hans-HK" sz="2800" dirty="0"/>
              <a:t> is non-empty, then one has </a:t>
            </a:r>
            <a:r>
              <a:rPr lang="en-US" altLang="zh-Hans-HK" sz="2800" dirty="0">
                <a:solidFill>
                  <a:srgbClr val="92D050"/>
                </a:solidFill>
              </a:rPr>
              <a:t>a &lt; b </a:t>
            </a:r>
            <a:r>
              <a:rPr lang="en-US" altLang="zh-Hans-HK" sz="2800" dirty="0"/>
              <a:t>under lexicographical order, if</a:t>
            </a:r>
          </a:p>
          <a:p>
            <a:pPr lvl="1"/>
            <a:r>
              <a:rPr lang="en-US" altLang="zh-Hans-HK" sz="2400" i="1" dirty="0"/>
              <a:t>a is a prefix of b</a:t>
            </a:r>
            <a:r>
              <a:rPr lang="en-US" altLang="zh-Hans-HK" sz="2400" dirty="0"/>
              <a:t>, or</a:t>
            </a:r>
          </a:p>
          <a:p>
            <a:pPr lvl="1"/>
            <a:r>
              <a:rPr lang="en-US" altLang="zh-Hans-HK" sz="2400" dirty="0"/>
              <a:t>a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x</a:t>
            </a:r>
            <a:r>
              <a:rPr lang="en-US" altLang="zh-Hans-HK" sz="2400" dirty="0" err="1"/>
              <a:t>v</a:t>
            </a:r>
            <a:r>
              <a:rPr lang="en-US" altLang="zh-Hans-HK" sz="2400" dirty="0"/>
              <a:t>,    b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y</a:t>
            </a:r>
            <a:r>
              <a:rPr lang="en-US" altLang="zh-Hans-HK" sz="2400" dirty="0" err="1"/>
              <a:t>w</a:t>
            </a:r>
            <a:r>
              <a:rPr lang="en-US" altLang="zh-Hans-HK" sz="2400" dirty="0"/>
              <a:t>,	x &lt; y, where </a:t>
            </a:r>
            <a:r>
              <a:rPr lang="en-US" altLang="zh-Hans-HK" sz="2400" dirty="0" err="1"/>
              <a:t>u,v,w</a:t>
            </a:r>
            <a:r>
              <a:rPr lang="en-US" altLang="zh-Hans-HK" sz="2400" dirty="0"/>
              <a:t> are words over A (possibly empty) and </a:t>
            </a:r>
            <a:r>
              <a:rPr lang="en-US" altLang="zh-Hans-HK" sz="2400" dirty="0">
                <a:solidFill>
                  <a:srgbClr val="00B0F0"/>
                </a:solidFill>
              </a:rPr>
              <a:t>x</a:t>
            </a:r>
            <a:r>
              <a:rPr lang="en-US" altLang="zh-Hans-HK" sz="2400" dirty="0"/>
              <a:t> and </a:t>
            </a:r>
            <a:r>
              <a:rPr lang="en-US" altLang="zh-Hans-HK" sz="2400" dirty="0">
                <a:solidFill>
                  <a:srgbClr val="00B0F0"/>
                </a:solidFill>
              </a:rPr>
              <a:t>y</a:t>
            </a:r>
            <a:r>
              <a:rPr lang="en-US" altLang="zh-Hans-HK" sz="2400" dirty="0"/>
              <a:t> are elements of A.</a:t>
            </a:r>
          </a:p>
          <a:p>
            <a:r>
              <a:rPr lang="zh-CN" altLang="en-US" sz="2800" dirty="0"/>
              <a:t>要比较两个单词</a:t>
            </a:r>
            <a:r>
              <a:rPr lang="en-US" altLang="zh-CN" sz="2800" dirty="0"/>
              <a:t>(</a:t>
            </a:r>
            <a:r>
              <a:rPr lang="zh-CN" altLang="en-US" sz="2800" dirty="0"/>
              <a:t>字符串）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。找到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首个不相同的字母，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x</a:t>
            </a:r>
            <a:r>
              <a:rPr lang="en-US" altLang="zh-CN" sz="2800" dirty="0" err="1"/>
              <a:t>v,b</a:t>
            </a:r>
            <a:r>
              <a:rPr lang="en-US" altLang="zh-CN" sz="2800" dirty="0"/>
              <a:t>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y</a:t>
            </a:r>
            <a:r>
              <a:rPr lang="en-US" altLang="zh-CN" sz="2800" dirty="0" err="1"/>
              <a:t>w</a:t>
            </a:r>
            <a:r>
              <a:rPr lang="zh-CN" altLang="en-US" sz="2800" dirty="0"/>
              <a:t>，比较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/>
              <a:t>与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</a:p>
          <a:p>
            <a:pPr lvl="1"/>
            <a:r>
              <a:rPr lang="zh-CN" altLang="en-US" sz="2000" dirty="0"/>
              <a:t>举例：</a:t>
            </a:r>
            <a:r>
              <a:rPr lang="en-US" altLang="zh-CN" sz="2000" dirty="0"/>
              <a:t>'ambiguous'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l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sz="2000" dirty="0"/>
              <a:t>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ess</a:t>
            </a:r>
            <a:r>
              <a:rPr lang="en-US" altLang="zh-CN" sz="2000" dirty="0"/>
              <a:t>'</a:t>
            </a:r>
            <a:endParaRPr lang="en-US" altLang="zh-Hans-HK" sz="2000" dirty="0"/>
          </a:p>
        </p:txBody>
      </p:sp>
    </p:spTree>
    <p:extLst>
      <p:ext uri="{BB962C8B-B14F-4D97-AF65-F5344CB8AC3E}">
        <p14:creationId xmlns:p14="http://schemas.microsoft.com/office/powerpoint/2010/main" val="2966962943"/>
      </p:ext>
    </p:extLst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6154-6AE8-4C1D-A2F7-34474D1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57200"/>
            <a:ext cx="7965831" cy="1143000"/>
          </a:xfrm>
        </p:spPr>
        <p:txBody>
          <a:bodyPr/>
          <a:lstStyle/>
          <a:p>
            <a:r>
              <a:rPr lang="en-US" altLang="zh-Hans-HK" dirty="0"/>
              <a:t>3 Rotation</a:t>
            </a:r>
            <a:r>
              <a:rPr lang="zh-CN" altLang="en-US" dirty="0"/>
              <a:t>与</a:t>
            </a:r>
            <a:r>
              <a:rPr lang="en-US" altLang="zh-CN" dirty="0"/>
              <a:t>Lyndon Word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04F30-FAD0-442C-9538-F0CEA81C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52546"/>
          </a:xfrm>
        </p:spPr>
        <p:txBody>
          <a:bodyPr/>
          <a:lstStyle/>
          <a:p>
            <a:r>
              <a:rPr lang="zh-CN" altLang="en-US" sz="2800" dirty="0"/>
              <a:t>假设一个字符串</a:t>
            </a:r>
            <a:r>
              <a:rPr lang="en-US" altLang="zh-CN" sz="2800" dirty="0"/>
              <a:t>S=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把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…s</a:t>
            </a:r>
            <a:r>
              <a:rPr lang="en-US" altLang="zh-CN" sz="2800" i="1" baseline="-25000" dirty="0">
                <a:solidFill>
                  <a:srgbClr val="92D050"/>
                </a:solidFill>
              </a:rPr>
              <a:t>n</a:t>
            </a:r>
            <a:r>
              <a:rPr lang="en-US" altLang="zh-CN" sz="2800" dirty="0">
                <a:solidFill>
                  <a:srgbClr val="FFFF00"/>
                </a:solidFill>
              </a:rPr>
              <a:t>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1</a:t>
            </a:r>
            <a:r>
              <a:rPr lang="en-US" altLang="zh-CN" sz="2800" dirty="0">
                <a:solidFill>
                  <a:srgbClr val="FFFF00"/>
                </a:solidFill>
              </a:rPr>
              <a:t>…s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i-1</a:t>
            </a:r>
            <a:r>
              <a:rPr lang="zh-CN" altLang="en-US" sz="2800" dirty="0"/>
              <a:t>叫做</a:t>
            </a:r>
            <a:r>
              <a:rPr lang="en-US" altLang="zh-CN" sz="2800" dirty="0"/>
              <a:t>S</a:t>
            </a:r>
            <a:r>
              <a:rPr lang="zh-CN" altLang="en-US" sz="2800" dirty="0"/>
              <a:t>的一个</a:t>
            </a:r>
            <a:r>
              <a:rPr lang="en-US" altLang="zh-CN" sz="2800" dirty="0">
                <a:solidFill>
                  <a:srgbClr val="00B0F0"/>
                </a:solidFill>
              </a:rPr>
              <a:t>rotation</a:t>
            </a:r>
          </a:p>
          <a:p>
            <a:pPr lvl="1"/>
            <a:r>
              <a:rPr lang="zh-CN" altLang="en-US" sz="2400" dirty="0"/>
              <a:t>例如</a:t>
            </a:r>
            <a:r>
              <a:rPr lang="en-US" altLang="zh-CN" sz="2400" dirty="0"/>
              <a:t>:'vivid'</a:t>
            </a:r>
            <a:r>
              <a:rPr lang="zh-CN" altLang="en-US" sz="2400" dirty="0"/>
              <a:t>的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Rotation</a:t>
            </a:r>
            <a:r>
              <a:rPr lang="zh-CN" altLang="en-US" sz="2400" dirty="0"/>
              <a:t>为：</a:t>
            </a:r>
            <a:endParaRPr lang="en-US" altLang="zh-CN" sz="2400" dirty="0"/>
          </a:p>
          <a:p>
            <a:pPr lvl="2"/>
            <a:r>
              <a:rPr lang="en-US" altLang="zh-CN" dirty="0"/>
              <a:t>'</a:t>
            </a:r>
            <a:r>
              <a:rPr lang="en-US" altLang="zh-Hans-HK" dirty="0">
                <a:solidFill>
                  <a:srgbClr val="92D050"/>
                </a:solidFill>
              </a:rPr>
              <a:t>vivid</a:t>
            </a:r>
            <a:r>
              <a:rPr lang="en-US" altLang="zh-CN" dirty="0"/>
              <a:t>'</a:t>
            </a:r>
            <a:r>
              <a:rPr lang="en-US" altLang="zh-Hans-HK" dirty="0"/>
              <a:t>, 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ivid</a:t>
            </a:r>
            <a:r>
              <a:rPr lang="en-US" altLang="zh-Hans-HK" dirty="0" err="1">
                <a:solidFill>
                  <a:srgbClr val="FFFF00"/>
                </a:solidFill>
              </a:rPr>
              <a:t>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vid</a:t>
            </a:r>
            <a:r>
              <a:rPr lang="en-US" altLang="zh-Hans-HK" dirty="0" err="1">
                <a:solidFill>
                  <a:srgbClr val="FFFF00"/>
                </a:solidFill>
              </a:rPr>
              <a:t>vi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id</a:t>
            </a:r>
            <a:r>
              <a:rPr lang="en-US" altLang="zh-Hans-HK" dirty="0" err="1">
                <a:solidFill>
                  <a:srgbClr val="FFFF00"/>
                </a:solidFill>
              </a:rPr>
              <a:t>viv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d</a:t>
            </a:r>
            <a:r>
              <a:rPr lang="en-US" altLang="zh-Hans-HK" dirty="0" err="1">
                <a:solidFill>
                  <a:srgbClr val="FFFF00"/>
                </a:solidFill>
              </a:rPr>
              <a:t>vivi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Hans-HK" dirty="0"/>
              <a:t>'car' </a:t>
            </a:r>
            <a:r>
              <a:rPr lang="zh-CN" altLang="en-US" dirty="0"/>
              <a:t>与</a:t>
            </a:r>
            <a:r>
              <a:rPr lang="en-US" altLang="zh-CN" dirty="0"/>
              <a:t>'arc'</a:t>
            </a:r>
            <a:r>
              <a:rPr lang="zh-CN" altLang="en-US" dirty="0"/>
              <a:t>是</a:t>
            </a:r>
            <a:r>
              <a:rPr lang="en-US" altLang="zh-CN" dirty="0"/>
              <a:t>rotation</a:t>
            </a:r>
            <a:r>
              <a:rPr lang="zh-CN" altLang="en-US" dirty="0"/>
              <a:t>。  </a:t>
            </a:r>
            <a:r>
              <a:rPr lang="en-US" altLang="zh-CN" dirty="0"/>
              <a:t>'dog'</a:t>
            </a:r>
            <a:r>
              <a:rPr lang="zh-CN" altLang="en-US" dirty="0"/>
              <a:t>与</a:t>
            </a:r>
            <a:r>
              <a:rPr lang="en-US" altLang="zh-CN" dirty="0"/>
              <a:t>'god'</a:t>
            </a:r>
            <a:r>
              <a:rPr lang="zh-CN" altLang="en-US" dirty="0"/>
              <a:t>不是</a:t>
            </a:r>
            <a:r>
              <a:rPr lang="en-US" altLang="zh-CN" dirty="0"/>
              <a:t>!</a:t>
            </a:r>
            <a:endParaRPr lang="en-US" altLang="zh-Hans-HK" dirty="0"/>
          </a:p>
          <a:p>
            <a:r>
              <a:rPr lang="en-US" altLang="zh-CN" sz="2800" dirty="0"/>
              <a:t>S</a:t>
            </a:r>
            <a:r>
              <a:rPr lang="zh-CN" altLang="en-US" sz="2800" dirty="0"/>
              <a:t>叫做</a:t>
            </a:r>
            <a:r>
              <a:rPr lang="en-US" altLang="zh-CN" sz="2800" dirty="0">
                <a:solidFill>
                  <a:srgbClr val="00B0F0"/>
                </a:solidFill>
              </a:rPr>
              <a:t>Lyndon Word (LW)</a:t>
            </a:r>
            <a:r>
              <a:rPr lang="zh-CN" altLang="en-US" sz="2800" dirty="0">
                <a:solidFill>
                  <a:srgbClr val="00B0F0"/>
                </a:solidFill>
              </a:rPr>
              <a:t>，</a:t>
            </a:r>
            <a:r>
              <a:rPr lang="zh-CN" altLang="en-US" sz="2800" dirty="0"/>
              <a:t>如果</a:t>
            </a:r>
            <a:r>
              <a:rPr lang="en-US" altLang="zh-CN" sz="2800" dirty="0">
                <a:solidFill>
                  <a:srgbClr val="00B0F0"/>
                </a:solidFill>
              </a:rPr>
              <a:t>S</a:t>
            </a:r>
            <a:r>
              <a:rPr lang="zh-CN" altLang="en-US" sz="2800" dirty="0">
                <a:solidFill>
                  <a:srgbClr val="00B0F0"/>
                </a:solidFill>
              </a:rPr>
              <a:t>在</a:t>
            </a:r>
            <a:r>
              <a:rPr lang="en-US" altLang="zh-CN" sz="2800" dirty="0">
                <a:solidFill>
                  <a:srgbClr val="00B0F0"/>
                </a:solidFill>
              </a:rPr>
              <a:t>S</a:t>
            </a:r>
            <a:r>
              <a:rPr lang="zh-CN" altLang="en-US" sz="2800" dirty="0">
                <a:solidFill>
                  <a:srgbClr val="00B0F0"/>
                </a:solidFill>
              </a:rPr>
              <a:t>的</a:t>
            </a:r>
            <a:r>
              <a:rPr lang="en-US" altLang="zh-CN" sz="2800" i="1" dirty="0">
                <a:solidFill>
                  <a:srgbClr val="00B0F0"/>
                </a:solidFill>
              </a:rPr>
              <a:t>n</a:t>
            </a:r>
            <a:r>
              <a:rPr lang="zh-CN" altLang="en-US" sz="2800" dirty="0">
                <a:solidFill>
                  <a:srgbClr val="00B0F0"/>
                </a:solidFill>
              </a:rPr>
              <a:t>个</a:t>
            </a:r>
            <a:r>
              <a:rPr lang="en-US" altLang="zh-CN" sz="2800" dirty="0">
                <a:solidFill>
                  <a:srgbClr val="00B0F0"/>
                </a:solidFill>
              </a:rPr>
              <a:t>rotation</a:t>
            </a:r>
            <a:r>
              <a:rPr lang="zh-CN" altLang="en-US" sz="2800" dirty="0">
                <a:solidFill>
                  <a:srgbClr val="00B0F0"/>
                </a:solidFill>
              </a:rPr>
              <a:t>中字典序最小且是唯一最小的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例如</a:t>
            </a:r>
            <a:r>
              <a:rPr lang="en-US" altLang="zh-CN" sz="2400" dirty="0"/>
              <a:t>'</a:t>
            </a:r>
            <a:r>
              <a:rPr lang="en-US" altLang="zh-CN" sz="2400" dirty="0">
                <a:solidFill>
                  <a:srgbClr val="00B050"/>
                </a:solidFill>
              </a:rPr>
              <a:t>o</a:t>
            </a:r>
            <a:r>
              <a:rPr lang="en-US" altLang="zh-CN" sz="2400" dirty="0"/>
              <a:t>',  '</a:t>
            </a:r>
            <a:r>
              <a:rPr lang="en-US" altLang="zh-CN" sz="2400" dirty="0">
                <a:solidFill>
                  <a:srgbClr val="00B050"/>
                </a:solidFill>
              </a:rPr>
              <a:t>apple</a:t>
            </a:r>
            <a:r>
              <a:rPr lang="en-US" altLang="zh-CN" sz="2400" dirty="0"/>
              <a:t>'</a:t>
            </a:r>
            <a:r>
              <a:rPr lang="zh-CN" altLang="en-US" sz="2400" dirty="0"/>
              <a:t>，</a:t>
            </a:r>
            <a:r>
              <a:rPr lang="en-US" altLang="zh-CN" sz="2400" dirty="0"/>
              <a:t>'</a:t>
            </a:r>
            <a:r>
              <a:rPr lang="en-US" altLang="zh-CN" sz="2400" dirty="0">
                <a:solidFill>
                  <a:srgbClr val="00B050"/>
                </a:solidFill>
              </a:rPr>
              <a:t>and</a:t>
            </a:r>
            <a:r>
              <a:rPr lang="en-US" altLang="zh-CN" sz="2400" dirty="0"/>
              <a:t>',  '</a:t>
            </a:r>
            <a:r>
              <a:rPr lang="en-US" altLang="zh-CN" sz="2400" dirty="0">
                <a:solidFill>
                  <a:srgbClr val="00B050"/>
                </a:solidFill>
              </a:rPr>
              <a:t>egg</a:t>
            </a:r>
            <a:r>
              <a:rPr lang="en-US" altLang="zh-CN" sz="2400" dirty="0"/>
              <a:t>',  '</a:t>
            </a:r>
            <a:r>
              <a:rPr lang="en-US" altLang="zh-CN" sz="2400" dirty="0">
                <a:solidFill>
                  <a:srgbClr val="00B050"/>
                </a:solidFill>
              </a:rPr>
              <a:t>again</a:t>
            </a:r>
            <a:r>
              <a:rPr lang="en-US" altLang="zh-CN" sz="2400" dirty="0"/>
              <a:t>' </a:t>
            </a:r>
            <a:r>
              <a:rPr lang="zh-CN" altLang="en-US" sz="2400" dirty="0"/>
              <a:t>都是</a:t>
            </a:r>
            <a:r>
              <a:rPr lang="en-US" altLang="zh-CN" sz="2400" dirty="0"/>
              <a:t>LW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400" dirty="0"/>
              <a:t>'</a:t>
            </a:r>
            <a:r>
              <a:rPr lang="en-US" altLang="zh-Hans-HK" sz="2400" dirty="0">
                <a:solidFill>
                  <a:srgbClr val="FF0000"/>
                </a:solidFill>
              </a:rPr>
              <a:t>vivid</a:t>
            </a:r>
            <a:r>
              <a:rPr lang="en-US" altLang="zh-CN" sz="2400" dirty="0"/>
              <a:t>' </a:t>
            </a:r>
            <a:r>
              <a:rPr lang="zh-CN" altLang="en-US" sz="2400" dirty="0"/>
              <a:t>不是因为</a:t>
            </a:r>
            <a:r>
              <a:rPr lang="en-US" altLang="zh-CN" sz="2400" dirty="0"/>
              <a:t>'</a:t>
            </a:r>
            <a:r>
              <a:rPr lang="en-US" altLang="zh-CN" sz="2400" dirty="0" err="1"/>
              <a:t>dvivi</a:t>
            </a:r>
            <a:r>
              <a:rPr lang="en-US" altLang="zh-CN" sz="2400" dirty="0"/>
              <a:t>' &lt;  'vivid'</a:t>
            </a:r>
            <a:r>
              <a:rPr lang="zh-CN" altLang="en-US" sz="2400" dirty="0"/>
              <a:t>。</a:t>
            </a:r>
            <a:r>
              <a:rPr lang="en-US" altLang="zh-CN" sz="2400" dirty="0"/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gigi</a:t>
            </a:r>
            <a:r>
              <a:rPr lang="en-US" altLang="zh-CN" sz="2400" dirty="0"/>
              <a:t>'</a:t>
            </a:r>
            <a:r>
              <a:rPr lang="zh-CN" altLang="en-US" sz="2400" dirty="0"/>
              <a:t>也不是</a:t>
            </a:r>
            <a:r>
              <a:rPr lang="en-US" altLang="zh-CN" sz="2400" dirty="0"/>
              <a:t>LW</a:t>
            </a:r>
            <a:r>
              <a:rPr lang="zh-CN" altLang="en-US" sz="2400" dirty="0"/>
              <a:t>。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  <p:transition>
    <p:strips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BEA4-79CB-42B0-9419-F350A32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的基本性质 </a:t>
            </a:r>
            <a:r>
              <a:rPr lang="en-US" altLang="zh-CN" dirty="0"/>
              <a:t>(**)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CEC01-0C0A-4569-B9ED-6B4027B0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2800" i="1" dirty="0">
                <a:solidFill>
                  <a:srgbClr val="202122"/>
                </a:solidFill>
                <a:effectLst/>
                <a:latin typeface="+mj-lt"/>
              </a:rPr>
              <a:t>w</a:t>
            </a: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</a:rPr>
              <a:t> is </a:t>
            </a:r>
            <a:r>
              <a:rPr lang="en-US" altLang="zh-CN" sz="2800" i="0" dirty="0">
                <a:solidFill>
                  <a:srgbClr val="202122"/>
                </a:solidFill>
                <a:effectLst/>
                <a:latin typeface="+mj-lt"/>
              </a:rPr>
              <a:t>LW </a:t>
            </a:r>
            <a:r>
              <a:rPr lang="en-US" altLang="zh-CN" sz="2800" i="0" dirty="0">
                <a:solidFill>
                  <a:srgbClr val="202122"/>
                </a:solidFill>
                <a:effectLst/>
                <a:latin typeface="+mj-lt"/>
                <a:sym typeface="Wingdings" panose="05000000000000000000" pitchFamily="2" charset="2"/>
              </a:rPr>
              <a:t> </a:t>
            </a: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</a:rPr>
              <a:t>w</a:t>
            </a: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  <a:cs typeface="Calibri" panose="020F0502020204030204" pitchFamily="34" charset="0"/>
              </a:rPr>
              <a:t>≠</a:t>
            </a:r>
            <a:r>
              <a:rPr lang="el-GR" altLang="zh-Hans-HK" sz="2800" i="0" dirty="0">
                <a:solidFill>
                  <a:srgbClr val="202122"/>
                </a:solidFill>
                <a:effectLst/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</a:rPr>
              <a:t> and w is lexicographically   </a:t>
            </a:r>
            <a:b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</a:rPr>
            </a:b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</a:rPr>
              <a:t>    smaller than any of its proper suffixes</a:t>
            </a:r>
          </a:p>
          <a:p>
            <a:r>
              <a:rPr lang="en-US" altLang="zh-Hans-HK" sz="2800" dirty="0">
                <a:latin typeface="+mj-lt"/>
              </a:rPr>
              <a:t>w is LW </a:t>
            </a:r>
            <a:r>
              <a:rPr lang="en-US" altLang="zh-Hans-HK" sz="2800" dirty="0">
                <a:latin typeface="+mj-lt"/>
                <a:sym typeface="Wingdings" panose="05000000000000000000" pitchFamily="2" charset="2"/>
              </a:rPr>
              <a:t> for any </a:t>
            </a:r>
            <a:r>
              <a:rPr lang="en-US" altLang="zh-Hans-HK" sz="2800" dirty="0">
                <a:latin typeface="+mj-lt"/>
              </a:rPr>
              <a:t>factorization of w into </a:t>
            </a:r>
            <a:br>
              <a:rPr lang="en-US" altLang="zh-Hans-HK" sz="2800" dirty="0">
                <a:latin typeface="+mj-lt"/>
              </a:rPr>
            </a:br>
            <a:r>
              <a:rPr lang="en-US" altLang="zh-Hans-HK" sz="2800" dirty="0">
                <a:latin typeface="+mj-lt"/>
              </a:rPr>
              <a:t>    nonempty </a:t>
            </a:r>
            <a:r>
              <a:rPr lang="en-US" altLang="zh-Hans-HK" sz="2800" dirty="0" err="1">
                <a:latin typeface="+mj-lt"/>
              </a:rPr>
              <a:t>u,v</a:t>
            </a:r>
            <a:r>
              <a:rPr lang="en-US" altLang="zh-Hans-HK" sz="2800" dirty="0">
                <a:latin typeface="+mj-lt"/>
              </a:rPr>
              <a:t>  (i.e. w = </a:t>
            </a:r>
            <a:r>
              <a:rPr lang="en-US" altLang="zh-Hans-HK" sz="2800" dirty="0" err="1">
                <a:latin typeface="+mj-lt"/>
              </a:rPr>
              <a:t>uv</a:t>
            </a:r>
            <a:r>
              <a:rPr lang="en-US" altLang="zh-Hans-HK" sz="2800" dirty="0">
                <a:latin typeface="+mj-lt"/>
              </a:rPr>
              <a:t>, u</a:t>
            </a: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  <a:cs typeface="Calibri" panose="020F0502020204030204" pitchFamily="34" charset="0"/>
              </a:rPr>
              <a:t> ≠ </a:t>
            </a:r>
            <a:r>
              <a:rPr lang="el-GR" altLang="zh-Hans-HK" sz="2800" i="0" dirty="0">
                <a:solidFill>
                  <a:srgbClr val="202122"/>
                </a:solidFill>
                <a:effectLst/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  <a:cs typeface="Times New Roman" panose="02020603050405020304" pitchFamily="18" charset="0"/>
              </a:rPr>
              <a:t>, v </a:t>
            </a:r>
            <a:r>
              <a:rPr lang="en-US" altLang="zh-Hans-HK" sz="2800" i="0" dirty="0">
                <a:solidFill>
                  <a:srgbClr val="202122"/>
                </a:solidFill>
                <a:effectLst/>
                <a:latin typeface="+mj-lt"/>
                <a:cs typeface="Calibri" panose="020F0502020204030204" pitchFamily="34" charset="0"/>
              </a:rPr>
              <a:t>≠ </a:t>
            </a:r>
            <a:r>
              <a:rPr lang="el-GR" altLang="zh-Hans-HK" sz="2800" i="0" dirty="0">
                <a:solidFill>
                  <a:srgbClr val="202122"/>
                </a:solidFill>
                <a:effectLst/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sz="2800" dirty="0">
                <a:latin typeface="+mj-lt"/>
              </a:rPr>
              <a:t>), u &lt; v.</a:t>
            </a:r>
          </a:p>
          <a:p>
            <a:endParaRPr lang="en-US" altLang="zh-Hans-HK" sz="2800" dirty="0">
              <a:latin typeface="+mj-lt"/>
            </a:endParaRPr>
          </a:p>
          <a:p>
            <a:r>
              <a:rPr lang="zh-CN" altLang="en-US" sz="2800" dirty="0">
                <a:latin typeface="+mj-lt"/>
              </a:rPr>
              <a:t>设</a:t>
            </a:r>
            <a:r>
              <a:rPr lang="en-US" altLang="zh-CN" sz="2800" dirty="0">
                <a:latin typeface="+mj-lt"/>
              </a:rPr>
              <a:t>w</a:t>
            </a:r>
            <a:r>
              <a:rPr lang="zh-CN" altLang="en-US" sz="2800" dirty="0">
                <a:latin typeface="+mj-lt"/>
              </a:rPr>
              <a:t>是</a:t>
            </a:r>
            <a:r>
              <a:rPr lang="en-US" altLang="zh-CN" sz="2800" dirty="0">
                <a:latin typeface="+mj-lt"/>
              </a:rPr>
              <a:t>LW</a:t>
            </a:r>
            <a:r>
              <a:rPr lang="zh-CN" altLang="en-US" sz="2800" dirty="0">
                <a:latin typeface="+mj-lt"/>
              </a:rPr>
              <a:t>而</a:t>
            </a:r>
            <a:r>
              <a:rPr lang="en-US" altLang="zh-CN" sz="2800" dirty="0">
                <a:latin typeface="+mj-lt"/>
              </a:rPr>
              <a:t>v</a:t>
            </a:r>
            <a:r>
              <a:rPr lang="zh-CN" altLang="en-US" sz="2800" dirty="0">
                <a:latin typeface="+mj-lt"/>
              </a:rPr>
              <a:t>为</a:t>
            </a:r>
            <a:r>
              <a:rPr lang="en-US" altLang="zh-CN" sz="2800" dirty="0">
                <a:latin typeface="+mj-lt"/>
              </a:rPr>
              <a:t>w</a:t>
            </a:r>
            <a:r>
              <a:rPr lang="zh-CN" altLang="en-US" sz="2800" dirty="0">
                <a:latin typeface="+mj-lt"/>
              </a:rPr>
              <a:t>的最长的</a:t>
            </a:r>
            <a:r>
              <a:rPr lang="en-US" altLang="zh-CN" sz="2800" dirty="0">
                <a:latin typeface="+mj-lt"/>
              </a:rPr>
              <a:t>LW</a:t>
            </a:r>
            <a:r>
              <a:rPr lang="zh-CN" altLang="en-US" sz="2800" dirty="0">
                <a:latin typeface="+mj-lt"/>
              </a:rPr>
              <a:t>真后缀。那么</a:t>
            </a:r>
            <a:endParaRPr lang="en-US" altLang="zh-CN" sz="2800" dirty="0">
              <a:latin typeface="+mj-lt"/>
            </a:endParaRPr>
          </a:p>
          <a:p>
            <a:pPr lvl="1"/>
            <a:r>
              <a:rPr lang="en-US" altLang="zh-CN" sz="2400" i="1" dirty="0">
                <a:latin typeface="+mj-lt"/>
              </a:rPr>
              <a:t>1. v</a:t>
            </a:r>
            <a:r>
              <a:rPr lang="zh-CN" altLang="en-US" sz="2400" i="1" dirty="0">
                <a:latin typeface="+mj-lt"/>
              </a:rPr>
              <a:t>也是</a:t>
            </a:r>
            <a:r>
              <a:rPr lang="en-US" altLang="zh-CN" sz="2400" i="1" dirty="0">
                <a:latin typeface="+mj-lt"/>
              </a:rPr>
              <a:t>w</a:t>
            </a:r>
            <a:r>
              <a:rPr lang="zh-CN" altLang="en-US" sz="2400" i="1" dirty="0">
                <a:latin typeface="+mj-lt"/>
              </a:rPr>
              <a:t>的最小真后缀。</a:t>
            </a:r>
            <a:endParaRPr lang="en-US" altLang="zh-CN" sz="2400" i="1" dirty="0">
              <a:latin typeface="+mj-lt"/>
            </a:endParaRPr>
          </a:p>
          <a:p>
            <a:pPr lvl="1"/>
            <a:r>
              <a:rPr lang="en-US" altLang="zh-CN" sz="2400" i="1" dirty="0">
                <a:latin typeface="+mj-lt"/>
              </a:rPr>
              <a:t>2.</a:t>
            </a:r>
            <a:r>
              <a:rPr lang="en-US" altLang="zh-CN" sz="24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设</a:t>
            </a:r>
            <a:r>
              <a:rPr lang="en-US" altLang="zh-CN" sz="2400" dirty="0">
                <a:latin typeface="+mj-lt"/>
              </a:rPr>
              <a:t>w=</a:t>
            </a:r>
            <a:r>
              <a:rPr lang="en-US" altLang="zh-CN" sz="2400" dirty="0" err="1">
                <a:latin typeface="+mj-lt"/>
              </a:rPr>
              <a:t>uv</a:t>
            </a:r>
            <a:r>
              <a:rPr lang="zh-CN" altLang="en-US" sz="2400" dirty="0">
                <a:latin typeface="+mj-lt"/>
              </a:rPr>
              <a:t>，则</a:t>
            </a:r>
            <a:r>
              <a:rPr lang="en-US" altLang="zh-CN" sz="2400" dirty="0">
                <a:latin typeface="+mj-lt"/>
              </a:rPr>
              <a:t>u</a:t>
            </a:r>
            <a:r>
              <a:rPr lang="zh-CN" altLang="en-US" sz="2400" dirty="0">
                <a:latin typeface="+mj-lt"/>
              </a:rPr>
              <a:t>也是</a:t>
            </a:r>
            <a:r>
              <a:rPr lang="en-US" altLang="zh-CN" sz="2400" dirty="0">
                <a:latin typeface="+mj-lt"/>
              </a:rPr>
              <a:t>LW</a:t>
            </a:r>
            <a:r>
              <a:rPr lang="zh-CN" altLang="en-US" sz="2400" dirty="0">
                <a:latin typeface="+mj-lt"/>
              </a:rPr>
              <a:t>，并且</a:t>
            </a:r>
            <a:r>
              <a:rPr lang="en-US" altLang="zh-CN" sz="2400" dirty="0">
                <a:latin typeface="+mj-lt"/>
              </a:rPr>
              <a:t>u&lt;</a:t>
            </a:r>
            <a:r>
              <a:rPr lang="en-US" altLang="zh-CN" sz="2400" dirty="0" err="1">
                <a:latin typeface="+mj-lt"/>
              </a:rPr>
              <a:t>uv</a:t>
            </a:r>
            <a:r>
              <a:rPr lang="en-US" altLang="zh-CN" sz="2400" dirty="0">
                <a:latin typeface="+mj-lt"/>
              </a:rPr>
              <a:t>&lt;v</a:t>
            </a:r>
            <a:r>
              <a:rPr lang="zh-CN" altLang="en-US" sz="2400" dirty="0">
                <a:latin typeface="+mj-lt"/>
              </a:rPr>
              <a:t>。</a:t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	</a:t>
            </a:r>
            <a:r>
              <a:rPr lang="zh-CN" altLang="en-US" sz="2400" dirty="0">
                <a:latin typeface="+mj-lt"/>
              </a:rPr>
              <a:t>这种分解被称作</a:t>
            </a:r>
            <a:r>
              <a:rPr lang="en-US" altLang="zh-CN" sz="2400" dirty="0">
                <a:latin typeface="+mj-lt"/>
              </a:rPr>
              <a:t>w</a:t>
            </a:r>
            <a:r>
              <a:rPr lang="zh-CN" altLang="en-US" sz="2400" dirty="0">
                <a:latin typeface="+mj-lt"/>
              </a:rPr>
              <a:t>的</a:t>
            </a: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standard factorization</a:t>
            </a:r>
            <a:r>
              <a:rPr lang="en-US" altLang="zh-CN" sz="2400" dirty="0">
                <a:latin typeface="+mj-lt"/>
              </a:rPr>
              <a:t>.</a:t>
            </a:r>
            <a:endParaRPr lang="en-US" altLang="zh-Hans-HK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50896"/>
      </p:ext>
    </p:extLst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EB95-F05F-4E27-8D81-DFF09787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sz="4400" dirty="0">
                <a:latin typeface="+mj-lt"/>
              </a:rPr>
              <a:t>Chen–Fox–Lyndon Theorem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66FD-AEC6-46EF-B62B-EA23DFD9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2800" dirty="0">
                <a:latin typeface="+mj-lt"/>
              </a:rPr>
              <a:t>[</a:t>
            </a:r>
            <a:r>
              <a:rPr lang="en-US" altLang="zh-Hans-HK" sz="2800" dirty="0">
                <a:solidFill>
                  <a:srgbClr val="00B0F0"/>
                </a:solidFill>
                <a:latin typeface="+mj-lt"/>
              </a:rPr>
              <a:t>Chen–Fox–Lyndon Theorem</a:t>
            </a:r>
            <a:r>
              <a:rPr lang="en-US" altLang="zh-Hans-HK" sz="2800" dirty="0">
                <a:latin typeface="+mj-lt"/>
              </a:rPr>
              <a:t>] Any word </a:t>
            </a:r>
            <a:r>
              <a:rPr lang="en-US" altLang="zh-Hans-HK" sz="2800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sz="2800" dirty="0">
                <a:latin typeface="+mj-lt"/>
              </a:rPr>
              <a:t> can be uniquely factorized </a:t>
            </a:r>
            <a:r>
              <a:rPr lang="en-US" altLang="zh-CN" sz="2800" dirty="0">
                <a:latin typeface="+mj-lt"/>
              </a:rPr>
              <a:t>into </a:t>
            </a:r>
            <a:r>
              <a:rPr lang="en-US" altLang="zh-Hans-HK" sz="2800" dirty="0">
                <a:latin typeface="+mj-lt"/>
              </a:rPr>
              <a:t>w = </a:t>
            </a:r>
            <a:r>
              <a:rPr lang="en-US" altLang="zh-Hans-HK" sz="2800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sz="2800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sz="2800" dirty="0">
                <a:solidFill>
                  <a:srgbClr val="92D050"/>
                </a:solidFill>
                <a:latin typeface="+mj-lt"/>
              </a:rPr>
              <a:t> w</a:t>
            </a:r>
            <a:r>
              <a:rPr lang="en-US" altLang="zh-Hans-HK" sz="2800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sz="2800" dirty="0">
                <a:solidFill>
                  <a:srgbClr val="92D050"/>
                </a:solidFill>
                <a:latin typeface="+mj-lt"/>
              </a:rPr>
              <a:t> ... </a:t>
            </a:r>
            <a:r>
              <a:rPr lang="en-US" altLang="zh-Hans-HK" sz="2800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sz="2800" baseline="-25000" dirty="0" err="1">
                <a:solidFill>
                  <a:srgbClr val="92D050"/>
                </a:solidFill>
                <a:latin typeface="+mj-lt"/>
              </a:rPr>
              <a:t>m</a:t>
            </a:r>
            <a:r>
              <a:rPr lang="en-US" altLang="zh-Hans-HK" sz="2800" dirty="0">
                <a:latin typeface="+mj-lt"/>
              </a:rPr>
              <a:t>, such that each </a:t>
            </a:r>
            <a:r>
              <a:rPr lang="en-US" altLang="zh-Hans-HK" sz="2800" dirty="0" err="1">
                <a:latin typeface="+mj-lt"/>
              </a:rPr>
              <a:t>w</a:t>
            </a:r>
            <a:r>
              <a:rPr lang="en-US" altLang="zh-Hans-HK" sz="2800" baseline="-25000" dirty="0" err="1">
                <a:latin typeface="+mj-lt"/>
              </a:rPr>
              <a:t>i</a:t>
            </a:r>
            <a:r>
              <a:rPr lang="en-US" altLang="zh-Hans-HK" sz="2800" dirty="0">
                <a:latin typeface="+mj-lt"/>
              </a:rPr>
              <a:t> is a LW, and </a:t>
            </a:r>
            <a:r>
              <a:rPr lang="en-US" altLang="zh-Hans-HK" sz="2800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sz="2800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sz="2800" dirty="0">
                <a:solidFill>
                  <a:srgbClr val="92D050"/>
                </a:solidFill>
                <a:latin typeface="+mj-lt"/>
              </a:rPr>
              <a:t> ≥ w</a:t>
            </a:r>
            <a:r>
              <a:rPr lang="en-US" altLang="zh-Hans-HK" sz="2800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sz="2800" dirty="0">
                <a:solidFill>
                  <a:srgbClr val="92D050"/>
                </a:solidFill>
                <a:latin typeface="+mj-lt"/>
              </a:rPr>
              <a:t> ≥ ... ≥ </a:t>
            </a:r>
            <a:r>
              <a:rPr lang="en-US" altLang="zh-Hans-HK" sz="2800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sz="2800" baseline="-25000" dirty="0" err="1">
                <a:solidFill>
                  <a:srgbClr val="92D050"/>
                </a:solidFill>
                <a:latin typeface="+mj-lt"/>
              </a:rPr>
              <a:t>m</a:t>
            </a:r>
            <a:endParaRPr lang="en-US" altLang="zh-Hans-HK" sz="2800" baseline="-25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zh-CN" altLang="en-US" sz="2400" dirty="0">
                <a:latin typeface="+mj-lt"/>
              </a:rPr>
              <a:t>举例：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+mj-lt"/>
              </a:rPr>
              <a:t>abacabab</a:t>
            </a:r>
            <a:r>
              <a:rPr lang="en-US" altLang="zh-CN" sz="2400" dirty="0">
                <a:latin typeface="+mj-lt"/>
              </a:rPr>
              <a:t> = (</a:t>
            </a:r>
            <a:r>
              <a:rPr lang="en-US" altLang="zh-CN" sz="2400" dirty="0" err="1">
                <a:solidFill>
                  <a:srgbClr val="FFFF00"/>
                </a:solidFill>
                <a:latin typeface="+mj-lt"/>
              </a:rPr>
              <a:t>abac</a:t>
            </a:r>
            <a:r>
              <a:rPr lang="en-US" altLang="zh-CN" sz="2400" dirty="0">
                <a:latin typeface="+mj-lt"/>
              </a:rPr>
              <a:t>)(</a:t>
            </a:r>
            <a:r>
              <a:rPr lang="en-US" altLang="zh-CN" sz="2400" dirty="0">
                <a:solidFill>
                  <a:srgbClr val="FFFF00"/>
                </a:solidFill>
                <a:latin typeface="+mj-lt"/>
              </a:rPr>
              <a:t>ab</a:t>
            </a:r>
            <a:r>
              <a:rPr lang="en-US" altLang="zh-CN" sz="2400" dirty="0">
                <a:latin typeface="+mj-lt"/>
              </a:rPr>
              <a:t>)(</a:t>
            </a:r>
            <a:r>
              <a:rPr lang="en-US" altLang="zh-CN" sz="2400" dirty="0">
                <a:solidFill>
                  <a:srgbClr val="FFFF00"/>
                </a:solidFill>
                <a:latin typeface="+mj-lt"/>
              </a:rPr>
              <a:t>ab</a:t>
            </a:r>
            <a:r>
              <a:rPr lang="en-US" altLang="zh-CN" sz="2400" dirty="0">
                <a:latin typeface="+mj-lt"/>
              </a:rPr>
              <a:t>)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zh-CN" altLang="en-US" sz="2400" dirty="0">
                <a:latin typeface="+mj-lt"/>
              </a:rPr>
              <a:t>举例： </a:t>
            </a:r>
            <a:r>
              <a:rPr lang="en-US" altLang="zh-CN" sz="2400" dirty="0" err="1">
                <a:solidFill>
                  <a:srgbClr val="FFFF00"/>
                </a:solidFill>
                <a:latin typeface="+mj-lt"/>
              </a:rPr>
              <a:t>aaabbbbaaa</a:t>
            </a:r>
            <a:r>
              <a:rPr lang="en-US" altLang="zh-CN" sz="2400" dirty="0">
                <a:latin typeface="+mj-lt"/>
              </a:rPr>
              <a:t>=(</a:t>
            </a:r>
            <a:r>
              <a:rPr lang="en-US" altLang="zh-CN" sz="2400" dirty="0" err="1">
                <a:solidFill>
                  <a:srgbClr val="FFFF00"/>
                </a:solidFill>
                <a:latin typeface="+mj-lt"/>
              </a:rPr>
              <a:t>aaabbbb</a:t>
            </a:r>
            <a:r>
              <a:rPr lang="en-US" altLang="zh-CN" sz="2400" dirty="0">
                <a:latin typeface="+mj-lt"/>
              </a:rPr>
              <a:t>)(</a:t>
            </a:r>
            <a:r>
              <a:rPr lang="en-US" altLang="zh-CN" sz="2400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altLang="zh-CN" sz="2400" dirty="0">
                <a:latin typeface="+mj-lt"/>
              </a:rPr>
              <a:t>)(</a:t>
            </a:r>
            <a:r>
              <a:rPr lang="en-US" altLang="zh-CN" sz="2400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altLang="zh-CN" sz="2400" dirty="0">
                <a:latin typeface="+mj-lt"/>
              </a:rPr>
              <a:t>)(</a:t>
            </a:r>
            <a:r>
              <a:rPr lang="en-US" altLang="zh-CN" sz="2400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altLang="zh-CN" sz="2400" dirty="0">
                <a:latin typeface="+mj-lt"/>
              </a:rPr>
              <a:t>)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zh-CN" altLang="en-US" sz="2400" dirty="0">
                <a:latin typeface="+mj-lt"/>
              </a:rPr>
              <a:t>这种分解被称作</a:t>
            </a: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Lyndon factorization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zh-CN" altLang="en-US" sz="2400" dirty="0">
                <a:latin typeface="+mj-lt"/>
              </a:rPr>
              <a:t>此分解可以在</a:t>
            </a:r>
            <a:r>
              <a:rPr lang="en-US" altLang="zh-CN" sz="2400" dirty="0">
                <a:latin typeface="+mj-lt"/>
              </a:rPr>
              <a:t>O(|w|)</a:t>
            </a:r>
            <a:r>
              <a:rPr lang="zh-CN" altLang="en-US" sz="2400" dirty="0">
                <a:latin typeface="+mj-lt"/>
              </a:rPr>
              <a:t>时间内计算。</a:t>
            </a:r>
            <a:r>
              <a:rPr lang="en-US" altLang="zh-CN" sz="2400" dirty="0">
                <a:latin typeface="+mj-lt"/>
              </a:rPr>
              <a:t>(Duval’s </a:t>
            </a:r>
            <a:r>
              <a:rPr lang="en-US" altLang="zh-CN" sz="2400" dirty="0" err="1">
                <a:latin typeface="+mj-lt"/>
              </a:rPr>
              <a:t>alg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lvl="1"/>
            <a:r>
              <a:rPr lang="zh-CN" altLang="en-US" sz="2400" dirty="0">
                <a:latin typeface="+mj-lt"/>
              </a:rPr>
              <a:t>有许多应用：</a:t>
            </a:r>
            <a:endParaRPr lang="en-US" altLang="zh-CN" sz="2400" dirty="0">
              <a:latin typeface="+mj-lt"/>
            </a:endParaRPr>
          </a:p>
          <a:p>
            <a:pPr lvl="2"/>
            <a:r>
              <a:rPr lang="zh-CN" altLang="en-US" sz="2000" dirty="0">
                <a:latin typeface="+mj-lt"/>
              </a:rPr>
              <a:t>例如：给定字符串</a:t>
            </a:r>
            <a:r>
              <a:rPr lang="en-US" altLang="zh-CN" sz="2000" dirty="0">
                <a:latin typeface="+mj-lt"/>
              </a:rPr>
              <a:t>w</a:t>
            </a:r>
            <a:r>
              <a:rPr lang="zh-CN" altLang="en-US" sz="2000" dirty="0">
                <a:latin typeface="+mj-lt"/>
              </a:rPr>
              <a:t>，找到它的最小的</a:t>
            </a:r>
            <a:r>
              <a:rPr lang="en-US" altLang="zh-CN" sz="2000" dirty="0">
                <a:latin typeface="+mj-lt"/>
              </a:rPr>
              <a:t>rotation</a:t>
            </a:r>
            <a:r>
              <a:rPr lang="zh-CN" altLang="en-US" sz="2000" dirty="0">
                <a:latin typeface="+mj-lt"/>
              </a:rPr>
              <a:t>。</a:t>
            </a:r>
            <a:endParaRPr lang="en-US" altLang="zh-CN" sz="2000" dirty="0">
              <a:latin typeface="+mj-lt"/>
            </a:endParaRPr>
          </a:p>
          <a:p>
            <a:pPr lvl="2"/>
            <a:r>
              <a:rPr lang="zh-CN" altLang="en-US" sz="2000" dirty="0">
                <a:latin typeface="+mj-lt"/>
              </a:rPr>
              <a:t>更多参见：</a:t>
            </a:r>
            <a:r>
              <a:rPr lang="en-US" altLang="zh-CN" sz="2000" dirty="0">
                <a:latin typeface="+mj-lt"/>
              </a:rPr>
              <a:t>&lt;</a:t>
            </a:r>
            <a:r>
              <a:rPr lang="en-US" altLang="zh-Hans-HK" sz="1800" b="0" i="0" u="none" strike="noStrike" baseline="0" dirty="0">
                <a:latin typeface="Arial" panose="020B0604020202020204" pitchFamily="34" charset="0"/>
              </a:rPr>
              <a:t> Factorizing Words over an Ordered Alphabet &gt;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935037664"/>
      </p:ext>
    </p:extLst>
  </p:cSld>
  <p:clrMapOvr>
    <a:masterClrMapping/>
  </p:clrMapOvr>
  <p:transition>
    <p:strips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E1D8-4760-4287-8263-0B3C707D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LW </a:t>
            </a:r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：生成</a:t>
            </a:r>
            <a:r>
              <a:rPr lang="en-US" altLang="zh-CN" dirty="0"/>
              <a:t>de Bruijn</a:t>
            </a:r>
            <a:r>
              <a:rPr lang="zh-CN" altLang="en-US" dirty="0"/>
              <a:t>序列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BBA48-3E1C-4AF9-AAC1-18A7E137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2800" dirty="0"/>
              <a:t>If one concatenates together, in lexicographic order, all the Lyndon words that have length dividing a given number </a:t>
            </a:r>
            <a:r>
              <a:rPr lang="en-US" altLang="zh-Hans-HK" sz="2800" dirty="0">
                <a:solidFill>
                  <a:srgbClr val="00B0F0"/>
                </a:solidFill>
              </a:rPr>
              <a:t>n</a:t>
            </a:r>
            <a:r>
              <a:rPr lang="en-US" altLang="zh-Hans-HK" sz="2800" dirty="0"/>
              <a:t>, the result is a </a:t>
            </a:r>
            <a:r>
              <a:rPr lang="en-US" altLang="zh-Hans-HK" sz="2800" dirty="0">
                <a:solidFill>
                  <a:srgbClr val="00B0F0"/>
                </a:solidFill>
              </a:rPr>
              <a:t>de Bruijn sequence</a:t>
            </a:r>
            <a:r>
              <a:rPr lang="en-US" altLang="zh-Hans-HK" sz="2800" dirty="0"/>
              <a:t>, a circular sequence of symbols such that each possible length-</a:t>
            </a:r>
            <a:r>
              <a:rPr lang="en-US" altLang="zh-Hans-HK" sz="2800" dirty="0">
                <a:solidFill>
                  <a:srgbClr val="00B0F0"/>
                </a:solidFill>
              </a:rPr>
              <a:t>n</a:t>
            </a:r>
            <a:r>
              <a:rPr lang="en-US" altLang="zh-Hans-HK" sz="2800" dirty="0"/>
              <a:t> sequence appears </a:t>
            </a:r>
            <a:r>
              <a:rPr lang="en-US" altLang="zh-Hans-HK" sz="2800" b="1" dirty="0"/>
              <a:t>exactly once</a:t>
            </a:r>
            <a:r>
              <a:rPr lang="en-US" altLang="zh-Hans-HK" sz="2800" dirty="0"/>
              <a:t> as one of its contiguous subsequences.</a:t>
            </a:r>
          </a:p>
          <a:p>
            <a:pPr lvl="1"/>
            <a:r>
              <a:rPr lang="en-US" altLang="zh-Hans-HK" dirty="0">
                <a:solidFill>
                  <a:srgbClr val="92D050"/>
                </a:solidFill>
              </a:rPr>
              <a:t>0 0001 0011 01 0111 1    </a:t>
            </a:r>
            <a:r>
              <a:rPr lang="en-US" altLang="zh-Hans-HK" dirty="0">
                <a:solidFill>
                  <a:srgbClr val="7030A0"/>
                </a:solidFill>
              </a:rPr>
              <a:t>(A={</a:t>
            </a:r>
            <a:r>
              <a:rPr lang="en-US" altLang="zh-Hans-HK" dirty="0">
                <a:solidFill>
                  <a:srgbClr val="92D050"/>
                </a:solidFill>
              </a:rPr>
              <a:t>0,1</a:t>
            </a:r>
            <a:r>
              <a:rPr lang="en-US" altLang="zh-Hans-HK" dirty="0">
                <a:solidFill>
                  <a:srgbClr val="7030A0"/>
                </a:solidFill>
              </a:rPr>
              <a:t>},n=4)</a:t>
            </a:r>
          </a:p>
          <a:p>
            <a:pPr lvl="1"/>
            <a:r>
              <a:rPr lang="en-US" altLang="zh-Hans-HK" dirty="0">
                <a:solidFill>
                  <a:srgbClr val="FFFF00"/>
                </a:solidFill>
              </a:rPr>
              <a:t>0 01 02 1 12 2   </a:t>
            </a:r>
            <a:r>
              <a:rPr lang="en-US" altLang="zh-Hans-HK" dirty="0">
                <a:solidFill>
                  <a:srgbClr val="7030A0"/>
                </a:solidFill>
              </a:rPr>
              <a:t>(A={</a:t>
            </a:r>
            <a:r>
              <a:rPr lang="en-US" altLang="zh-Hans-HK" dirty="0">
                <a:solidFill>
                  <a:srgbClr val="FFFF00"/>
                </a:solidFill>
              </a:rPr>
              <a:t>0,1,2</a:t>
            </a:r>
            <a:r>
              <a:rPr lang="en-US" altLang="zh-Hans-HK" dirty="0">
                <a:solidFill>
                  <a:srgbClr val="7030A0"/>
                </a:solidFill>
              </a:rPr>
              <a:t>},n=2)</a:t>
            </a:r>
          </a:p>
          <a:p>
            <a:r>
              <a:rPr lang="en-US" altLang="zh-Hans-HK" dirty="0"/>
              <a:t>&lt;Combinatorics on Words&gt;</a:t>
            </a:r>
          </a:p>
          <a:p>
            <a:pPr lvl="1"/>
            <a:endParaRPr lang="en-US" altLang="zh-Hans-HK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04384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1BBA7FD8-04CF-4A93-8735-2D31641D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28600"/>
            <a:ext cx="539077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是字符串常量。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赋为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的值。</a:t>
            </a:r>
          </a:p>
        </p:txBody>
      </p:sp>
      <p:sp>
        <p:nvSpPr>
          <p:cNvPr id="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CB923788-CE6D-4227-A540-3A2AB4CC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70100"/>
            <a:ext cx="50663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复制得串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8A7298-A389-4C1E-8A1F-249A43EF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11599"/>
            <a:ext cx="8115300" cy="19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Concat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(&amp;T,S1,S2)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S2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返回由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S2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联接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而成的新串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。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89473A8-6212-4C17-80BA-4002F685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835495"/>
            <a:ext cx="8433271" cy="64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Concate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T,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)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BF743-80F0-4828-AB9C-136E4625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应用</a:t>
            </a:r>
            <a:r>
              <a:rPr lang="en-US" altLang="zh-CN" dirty="0"/>
              <a:t>2:  </a:t>
            </a:r>
            <a:r>
              <a:rPr lang="zh-CN" altLang="en-US" dirty="0"/>
              <a:t>证明</a:t>
            </a:r>
            <a:r>
              <a:rPr lang="en-US" altLang="zh-CN" dirty="0"/>
              <a:t> </a:t>
            </a:r>
            <a:r>
              <a:rPr lang="en-US" altLang="zh-Hans-HK" dirty="0"/>
              <a:t>Runs Theorem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0584B-2E3B-4335-852F-5674DEC7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43808"/>
            <a:ext cx="7965831" cy="4938346"/>
          </a:xfrm>
        </p:spPr>
        <p:txBody>
          <a:bodyPr/>
          <a:lstStyle/>
          <a:p>
            <a:pPr algn="l"/>
            <a:r>
              <a:rPr lang="en-US" altLang="zh-Hans-HK" sz="2800" b="0" i="0" u="none" strike="noStrike" baseline="0" dirty="0">
                <a:latin typeface="CMR10"/>
              </a:rPr>
              <a:t>A </a:t>
            </a:r>
            <a:r>
              <a:rPr lang="en-US" altLang="zh-Hans-HK" sz="2800" b="0" i="0" u="none" strike="noStrike" baseline="0" dirty="0">
                <a:solidFill>
                  <a:srgbClr val="00B0F0"/>
                </a:solidFill>
                <a:latin typeface="CMR10"/>
              </a:rPr>
              <a:t>run</a:t>
            </a:r>
            <a:r>
              <a:rPr lang="en-US" altLang="zh-Hans-HK" sz="2800" b="0" i="0" u="none" strike="noStrike" baseline="0" dirty="0">
                <a:latin typeface="CMR10"/>
              </a:rPr>
              <a:t> is a maximal periodic subinterval of a string, that is at least as long as twice its smallest period.</a:t>
            </a:r>
          </a:p>
          <a:p>
            <a:pPr lvl="1"/>
            <a:r>
              <a:rPr lang="en-US" altLang="zh-Hans-HK" sz="2400" b="0" i="1" u="none" strike="noStrike" baseline="0" dirty="0">
                <a:latin typeface="CMMI10"/>
              </a:rPr>
              <a:t>w</a:t>
            </a:r>
            <a:r>
              <a:rPr lang="en-US" altLang="zh-Hans-HK" sz="2400" b="0" i="0" u="none" strike="noStrike" baseline="0" dirty="0">
                <a:latin typeface="CMR10"/>
              </a:rPr>
              <a:t>[1</a:t>
            </a:r>
            <a:r>
              <a:rPr lang="en-US" altLang="zh-Hans-HK" sz="2400" dirty="0">
                <a:latin typeface="CMR10"/>
              </a:rPr>
              <a:t>,</a:t>
            </a:r>
            <a:r>
              <a:rPr lang="en-US" altLang="zh-Hans-HK" sz="2400" b="0" i="1" u="none" strike="noStrike" baseline="0" dirty="0">
                <a:latin typeface="CMMI10"/>
              </a:rPr>
              <a:t> </a:t>
            </a:r>
            <a:r>
              <a:rPr lang="en-US" altLang="zh-Hans-HK" sz="2400" b="0" i="0" u="none" strike="noStrike" baseline="0" dirty="0">
                <a:latin typeface="CMR10"/>
              </a:rPr>
              <a:t>11] = </a:t>
            </a:r>
            <a:r>
              <a:rPr lang="en-US" altLang="zh-Hans-HK" sz="2400" b="0" i="0" u="none" strike="noStrike" baseline="0" dirty="0">
                <a:solidFill>
                  <a:srgbClr val="FFFF00"/>
                </a:solidFill>
                <a:latin typeface="CMTT10"/>
              </a:rPr>
              <a:t>a  </a:t>
            </a:r>
            <a:r>
              <a:rPr lang="en-US" altLang="zh-Hans-HK" sz="2400" b="0" i="0" u="none" strike="noStrike" baseline="0" dirty="0" err="1">
                <a:solidFill>
                  <a:srgbClr val="FFFF00"/>
                </a:solidFill>
                <a:latin typeface="CMTT10"/>
              </a:rPr>
              <a:t>a</a:t>
            </a:r>
            <a:r>
              <a:rPr lang="en-US" altLang="zh-Hans-HK" sz="2400" b="0" i="0" u="none" strike="noStrike" baseline="0" dirty="0">
                <a:solidFill>
                  <a:srgbClr val="FFFF00"/>
                </a:solidFill>
                <a:latin typeface="CMTT10"/>
              </a:rPr>
              <a:t>  b  a  b  a  </a:t>
            </a:r>
            <a:r>
              <a:rPr lang="en-US" altLang="zh-Hans-HK" sz="2400" b="0" i="0" u="none" strike="noStrike" baseline="0" dirty="0" err="1">
                <a:solidFill>
                  <a:srgbClr val="FFFF00"/>
                </a:solidFill>
                <a:latin typeface="CMTT10"/>
              </a:rPr>
              <a:t>a</a:t>
            </a:r>
            <a:r>
              <a:rPr lang="en-US" altLang="zh-Hans-HK" sz="2400" b="0" i="0" u="none" strike="noStrike" baseline="0" dirty="0">
                <a:solidFill>
                  <a:srgbClr val="FFFF00"/>
                </a:solidFill>
                <a:latin typeface="CMTT10"/>
              </a:rPr>
              <a:t>  b  a  b  </a:t>
            </a:r>
            <a:r>
              <a:rPr lang="en-US" altLang="zh-Hans-HK" sz="2400" b="0" i="0" u="none" strike="noStrike" baseline="0" dirty="0" err="1">
                <a:solidFill>
                  <a:srgbClr val="FFFF00"/>
                </a:solidFill>
                <a:latin typeface="CMTT10"/>
              </a:rPr>
              <a:t>b</a:t>
            </a:r>
            <a:r>
              <a:rPr lang="en-US" altLang="zh-Hans-HK" sz="2400" b="0" i="0" u="none" strike="noStrike" baseline="0" dirty="0">
                <a:latin typeface="CMR10"/>
              </a:rPr>
              <a:t>, </a:t>
            </a:r>
            <a:br>
              <a:rPr lang="en-US" altLang="zh-Hans-HK" sz="2400" b="0" i="0" u="none" strike="noStrike" baseline="0" dirty="0">
                <a:latin typeface="CMR10"/>
              </a:rPr>
            </a:br>
            <a:r>
              <a:rPr lang="en-US" altLang="zh-Hans-HK" sz="2400" b="0" i="0" u="none" strike="noStrike" baseline="0" dirty="0">
                <a:latin typeface="CMR10"/>
              </a:rPr>
              <a:t>                   </a:t>
            </a:r>
            <a:r>
              <a:rPr lang="en-US" altLang="zh-CN" sz="2400" b="0" i="0" u="none" strike="noStrike" baseline="0" dirty="0">
                <a:latin typeface="CMR10"/>
              </a:rPr>
              <a:t>1  2  3  4  5  6  7  8  9 10 11</a:t>
            </a:r>
            <a:endParaRPr lang="en-US" altLang="zh-Hans-HK" sz="2400" b="0" i="0" u="none" strike="noStrike" baseline="0" dirty="0">
              <a:latin typeface="CMR10"/>
            </a:endParaRPr>
          </a:p>
          <a:p>
            <a:pPr lvl="2"/>
            <a:r>
              <a:rPr lang="en-US" altLang="zh-Hans-HK" sz="2000" b="0" i="0" u="none" strike="noStrike" dirty="0">
                <a:latin typeface="CMR10"/>
              </a:rPr>
              <a:t>w[1</a:t>
            </a:r>
            <a:r>
              <a:rPr lang="en-US" altLang="zh-Hans-HK" sz="2000" i="1" dirty="0">
                <a:latin typeface="CMMI10"/>
              </a:rPr>
              <a:t>,</a:t>
            </a:r>
            <a:r>
              <a:rPr lang="en-US" altLang="zh-Hans-HK" sz="2000" b="0" i="0" u="none" strike="noStrike" dirty="0">
                <a:latin typeface="CMR10"/>
              </a:rPr>
              <a:t>2] = 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TT10"/>
              </a:rPr>
              <a:t>a</a:t>
            </a:r>
            <a:r>
              <a:rPr lang="en-US" altLang="zh-Hans-HK" sz="2000" b="0" i="0" u="none" strike="noStrike" baseline="30000" dirty="0">
                <a:latin typeface="CMR7"/>
              </a:rPr>
              <a:t>2</a:t>
            </a:r>
            <a:r>
              <a:rPr lang="en-US" altLang="zh-Hans-HK" sz="2000" b="0" i="0" u="none" strike="noStrike" baseline="0" dirty="0">
                <a:latin typeface="CMR10"/>
              </a:rPr>
              <a:t>, w[6</a:t>
            </a:r>
            <a:r>
              <a:rPr lang="en-US" altLang="zh-Hans-HK" sz="2000" dirty="0">
                <a:latin typeface="CMR10"/>
              </a:rPr>
              <a:t>,</a:t>
            </a:r>
            <a:r>
              <a:rPr lang="en-US" altLang="zh-Hans-HK" sz="2000" b="0" i="0" u="none" strike="noStrike" baseline="0" dirty="0">
                <a:latin typeface="CMR10"/>
              </a:rPr>
              <a:t>7] = 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TT10"/>
              </a:rPr>
              <a:t>a</a:t>
            </a:r>
            <a:r>
              <a:rPr lang="en-US" altLang="zh-Hans-HK" sz="2000" b="0" i="0" u="none" strike="noStrike" baseline="30000" dirty="0">
                <a:latin typeface="CMR7"/>
              </a:rPr>
              <a:t>2</a:t>
            </a:r>
            <a:r>
              <a:rPr lang="en-US" altLang="zh-Hans-HK" sz="2000" b="0" i="0" u="none" strike="noStrike" baseline="0" dirty="0">
                <a:latin typeface="CMR10"/>
              </a:rPr>
              <a:t>, w[10</a:t>
            </a:r>
            <a:r>
              <a:rPr lang="en-US" altLang="zh-Hans-HK" sz="2000" b="0" i="1" u="none" strike="noStrike" baseline="0" dirty="0">
                <a:latin typeface="CMMI10"/>
              </a:rPr>
              <a:t>,</a:t>
            </a:r>
            <a:r>
              <a:rPr lang="en-US" altLang="zh-Hans-HK" sz="2000" b="0" i="0" u="none" strike="noStrike" baseline="0" dirty="0">
                <a:latin typeface="CMR10"/>
              </a:rPr>
              <a:t>11] = 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TT10"/>
              </a:rPr>
              <a:t>b</a:t>
            </a:r>
            <a:r>
              <a:rPr lang="en-US" altLang="zh-Hans-HK" sz="2000" b="0" i="0" u="none" strike="noStrike" baseline="30000" dirty="0">
                <a:latin typeface="CMR7"/>
              </a:rPr>
              <a:t>2</a:t>
            </a:r>
            <a:r>
              <a:rPr lang="en-US" altLang="zh-Hans-HK" sz="2000" b="0" i="0" u="none" strike="noStrike" baseline="0" dirty="0">
                <a:latin typeface="CMR7"/>
              </a:rPr>
              <a:t>   are </a:t>
            </a:r>
            <a:r>
              <a:rPr lang="en-US" altLang="zh-Hans-HK" sz="2000" b="0" i="0" u="none" strike="noStrike" baseline="0" dirty="0">
                <a:latin typeface="CMR10"/>
              </a:rPr>
              <a:t>runs with period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CMR10"/>
              </a:rPr>
              <a:t>1</a:t>
            </a:r>
            <a:r>
              <a:rPr lang="en-US" altLang="zh-Hans-HK" sz="2000" b="0" i="0" u="none" strike="noStrike" baseline="0" dirty="0">
                <a:latin typeface="CMR10"/>
              </a:rPr>
              <a:t>.</a:t>
            </a:r>
          </a:p>
          <a:p>
            <a:pPr lvl="2"/>
            <a:r>
              <a:rPr lang="en-US" altLang="zh-Hans-HK" sz="2000" b="0" i="0" u="none" strike="noStrike" baseline="0" dirty="0">
                <a:latin typeface="CMR10"/>
              </a:rPr>
              <a:t>w[2,6] = (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TT10"/>
              </a:rPr>
              <a:t>ab</a:t>
            </a:r>
            <a:r>
              <a:rPr lang="en-US" altLang="zh-Hans-HK" sz="2000" b="0" i="0" u="none" strike="noStrike" baseline="0" dirty="0">
                <a:latin typeface="CMR10"/>
              </a:rPr>
              <a:t>)</a:t>
            </a:r>
            <a:r>
              <a:rPr lang="en-US" altLang="zh-Hans-HK" sz="2000" b="0" i="0" u="none" strike="noStrike" baseline="30000" dirty="0">
                <a:latin typeface="CMR7"/>
              </a:rPr>
              <a:t>5</a:t>
            </a:r>
            <a:r>
              <a:rPr lang="en-US" altLang="zh-Hans-HK" sz="2000" b="0" i="1" u="none" strike="noStrike" baseline="30000" dirty="0">
                <a:latin typeface="CMMI7"/>
              </a:rPr>
              <a:t>/</a:t>
            </a:r>
            <a:r>
              <a:rPr lang="en-US" altLang="zh-Hans-HK" sz="2000" b="0" i="0" u="none" strike="noStrike" baseline="30000" dirty="0">
                <a:latin typeface="CMR7"/>
              </a:rPr>
              <a:t>2</a:t>
            </a:r>
            <a:r>
              <a:rPr lang="en-US" altLang="zh-Hans-HK" sz="2000" b="0" i="0" u="none" strike="noStrike" baseline="0" dirty="0">
                <a:latin typeface="CMR7"/>
              </a:rPr>
              <a:t> </a:t>
            </a:r>
            <a:r>
              <a:rPr lang="en-US" altLang="zh-Hans-HK" sz="2000" b="0" i="0" u="none" strike="noStrike" baseline="0" dirty="0">
                <a:latin typeface="CMR10"/>
              </a:rPr>
              <a:t>and w[7</a:t>
            </a:r>
            <a:r>
              <a:rPr lang="en-US" altLang="zh-Hans-HK" sz="2000" b="0" i="1" u="none" strike="noStrike" baseline="0" dirty="0">
                <a:latin typeface="CMMI10"/>
              </a:rPr>
              <a:t>,</a:t>
            </a:r>
            <a:r>
              <a:rPr lang="en-US" altLang="zh-Hans-HK" sz="2000" b="0" i="0" u="none" strike="noStrike" baseline="0" dirty="0">
                <a:latin typeface="CMR10"/>
              </a:rPr>
              <a:t>10] = (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TT10"/>
              </a:rPr>
              <a:t>ab</a:t>
            </a:r>
            <a:r>
              <a:rPr lang="en-US" altLang="zh-Hans-HK" sz="2000" b="0" i="0" u="none" strike="noStrike" baseline="0" dirty="0">
                <a:latin typeface="CMR10"/>
              </a:rPr>
              <a:t>)</a:t>
            </a:r>
            <a:r>
              <a:rPr lang="en-US" altLang="zh-Hans-HK" sz="2000" b="0" i="0" u="none" strike="noStrike" baseline="30000" dirty="0">
                <a:latin typeface="CMR7"/>
              </a:rPr>
              <a:t>2</a:t>
            </a:r>
            <a:r>
              <a:rPr lang="en-US" altLang="zh-Hans-HK" sz="2000" b="0" i="0" u="none" strike="noStrike" baseline="0" dirty="0">
                <a:latin typeface="CMR7"/>
              </a:rPr>
              <a:t> </a:t>
            </a:r>
            <a:r>
              <a:rPr lang="en-US" altLang="zh-Hans-HK" sz="2000" b="0" i="0" u="none" strike="noStrike" baseline="0" dirty="0">
                <a:latin typeface="CMR10"/>
              </a:rPr>
              <a:t>are runs with period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CMR10"/>
              </a:rPr>
              <a:t>2</a:t>
            </a:r>
            <a:r>
              <a:rPr lang="en-US" altLang="zh-Hans-HK" sz="2000" b="0" i="0" u="none" strike="noStrike" baseline="0" dirty="0">
                <a:latin typeface="CMR10"/>
              </a:rPr>
              <a:t>.</a:t>
            </a:r>
          </a:p>
          <a:p>
            <a:pPr lvl="2"/>
            <a:r>
              <a:rPr lang="en-US" altLang="zh-Hans-HK" sz="2000" dirty="0">
                <a:latin typeface="CMR10"/>
              </a:rPr>
              <a:t>w</a:t>
            </a:r>
            <a:r>
              <a:rPr lang="en-US" altLang="zh-Hans-HK" sz="2000" b="0" i="0" u="none" strike="noStrike" baseline="0" dirty="0">
                <a:latin typeface="CMR10"/>
              </a:rPr>
              <a:t>[4,9] = (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TT10"/>
              </a:rPr>
              <a:t>aba</a:t>
            </a:r>
            <a:r>
              <a:rPr lang="en-US" altLang="zh-Hans-HK" sz="2000" b="0" i="0" u="none" strike="noStrike" baseline="0" dirty="0">
                <a:latin typeface="CMR10"/>
              </a:rPr>
              <a:t>)</a:t>
            </a:r>
            <a:r>
              <a:rPr lang="en-US" altLang="zh-Hans-HK" sz="2000" b="0" i="0" u="none" strike="noStrike" baseline="30000" dirty="0">
                <a:latin typeface="CMR7"/>
              </a:rPr>
              <a:t>2</a:t>
            </a:r>
            <a:r>
              <a:rPr lang="en-US" altLang="zh-Hans-HK" sz="2000" b="0" i="0" u="none" strike="noStrike" baseline="0" dirty="0">
                <a:latin typeface="CMR7"/>
              </a:rPr>
              <a:t> </a:t>
            </a:r>
            <a:r>
              <a:rPr lang="en-US" altLang="zh-Hans-HK" sz="2000" b="0" i="0" u="none" strike="noStrike" baseline="0" dirty="0">
                <a:latin typeface="CMR10"/>
              </a:rPr>
              <a:t>is a run with period 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R10"/>
              </a:rPr>
              <a:t>3</a:t>
            </a:r>
            <a:r>
              <a:rPr lang="en-US" altLang="zh-Hans-HK" sz="2000" b="0" i="0" u="none" strike="noStrike" baseline="0" dirty="0">
                <a:latin typeface="CMR10"/>
              </a:rPr>
              <a:t>.</a:t>
            </a:r>
          </a:p>
          <a:p>
            <a:pPr lvl="2"/>
            <a:r>
              <a:rPr lang="en-US" altLang="zh-Hans-HK" sz="2000" b="0" i="0" u="none" strike="noStrike" baseline="0" dirty="0">
                <a:latin typeface="CMR10"/>
              </a:rPr>
              <a:t>w[1</a:t>
            </a:r>
            <a:r>
              <a:rPr lang="en-US" altLang="zh-Hans-HK" sz="2000" b="0" i="1" u="none" strike="noStrike" baseline="0" dirty="0">
                <a:latin typeface="CMMI10"/>
              </a:rPr>
              <a:t>,</a:t>
            </a:r>
            <a:r>
              <a:rPr lang="en-US" altLang="zh-Hans-HK" sz="2000" b="0" i="0" u="none" strike="noStrike" baseline="0" dirty="0">
                <a:latin typeface="CMR10"/>
              </a:rPr>
              <a:t>10] = (</a:t>
            </a:r>
            <a:r>
              <a:rPr lang="en-US" altLang="zh-Hans-HK" sz="2000" b="0" i="0" u="none" strike="noStrike" baseline="0" dirty="0" err="1">
                <a:solidFill>
                  <a:srgbClr val="FFFF00"/>
                </a:solidFill>
                <a:latin typeface="CMTT10"/>
              </a:rPr>
              <a:t>aabab</a:t>
            </a:r>
            <a:r>
              <a:rPr lang="en-US" altLang="zh-Hans-HK" sz="2000" b="0" i="0" u="none" strike="noStrike" baseline="0" dirty="0">
                <a:latin typeface="CMR10"/>
              </a:rPr>
              <a:t>)</a:t>
            </a:r>
            <a:r>
              <a:rPr lang="en-US" altLang="zh-Hans-HK" sz="2000" b="0" i="0" u="none" strike="noStrike" baseline="30000" dirty="0">
                <a:latin typeface="CMR7"/>
              </a:rPr>
              <a:t>2</a:t>
            </a:r>
            <a:r>
              <a:rPr lang="en-US" altLang="zh-Hans-HK" sz="2000" b="0" i="0" u="none" strike="noStrike" baseline="0" dirty="0">
                <a:latin typeface="CMR7"/>
              </a:rPr>
              <a:t> </a:t>
            </a:r>
            <a:r>
              <a:rPr lang="en-US" altLang="zh-Hans-HK" sz="2000" b="0" i="0" u="none" strike="noStrike" baseline="0" dirty="0">
                <a:latin typeface="CMR10"/>
              </a:rPr>
              <a:t>is a run with period </a:t>
            </a:r>
            <a:r>
              <a:rPr lang="en-US" altLang="zh-Hans-HK" sz="2000" b="0" i="0" u="none" strike="noStrike" baseline="0" dirty="0">
                <a:solidFill>
                  <a:srgbClr val="FFFF00"/>
                </a:solidFill>
                <a:latin typeface="CMR10"/>
              </a:rPr>
              <a:t>5</a:t>
            </a:r>
            <a:r>
              <a:rPr lang="en-US" altLang="zh-Hans-HK" sz="2000" b="0" i="0" u="none" strike="noStrike" baseline="0" dirty="0">
                <a:latin typeface="CMR10"/>
              </a:rPr>
              <a:t>.</a:t>
            </a:r>
          </a:p>
          <a:p>
            <a:r>
              <a:rPr lang="en-US" altLang="zh-Hans-HK" sz="2400" dirty="0" err="1"/>
              <a:t>Kolpakov</a:t>
            </a:r>
            <a:r>
              <a:rPr lang="en-US" altLang="zh-Hans-HK" sz="2400" dirty="0"/>
              <a:t> and Kucherov proved: the maximum number of runs </a:t>
            </a:r>
            <a:r>
              <a:rPr lang="el-GR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O(n).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&lt;THE “RUNS” THEOREM,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SICOMP’2017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&gt;: </a:t>
            </a:r>
            <a:r>
              <a:rPr lang="el-GR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&lt;n</a:t>
            </a:r>
          </a:p>
          <a:p>
            <a:pPr lvl="1"/>
            <a:r>
              <a:rPr lang="en-US" altLang="zh-Hans-HK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Utilizing Lyndon words to understand the runs.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1994795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6B7B4B8-8802-49FE-A2CF-5BA0DE00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5" y="814504"/>
            <a:ext cx="4115294" cy="175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ClearString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&amp;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S)</a:t>
            </a:r>
            <a:b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将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清为空串。</a:t>
            </a:r>
            <a:endParaRPr lang="zh-CN" altLang="en-US" sz="32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BC14AF4-94B9-45A9-9B59-D17D07B3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1" y="3153747"/>
            <a:ext cx="4420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销毁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F945D5-6728-4C39-9104-04AFAF79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152" y="228599"/>
            <a:ext cx="4243754" cy="31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StrEmpty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空串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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TRUE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，否则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FALSE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474006-D71A-4553-98EC-F63B9E52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87" y="3738434"/>
            <a:ext cx="4243754" cy="281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StrLength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的元素</a:t>
            </a:r>
            <a:b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个数，称为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串的长度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  <a:extLst>
              <a:ext uri="{FF2B5EF4-FFF2-40B4-BE49-F238E27FC236}">
                <a16:creationId xmlns:a16="http://schemas.microsoft.com/office/drawing/2014/main" id="{A5D7462F-4829-4D68-BB05-247A22D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3600363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id="{F03487B3-30B5-4669-AC66-AA9EE504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473" y="1143711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7" name="Text Box 3">
            <a:hlinkClick r:id="rId4" action="ppaction://hlinksldjump"/>
            <a:extLst>
              <a:ext uri="{FF2B5EF4-FFF2-40B4-BE49-F238E27FC236}">
                <a16:creationId xmlns:a16="http://schemas.microsoft.com/office/drawing/2014/main" id="{89105BED-6F0E-493C-B509-B6BF361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10" y="501535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" name="Text Box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D97F2EC-359B-4923-9A7C-2E9DA1F4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452060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" name="Text Box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17E4DA9-8509-49B3-B91C-AA5D8C58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85" y="1849260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" name="Text Box 6">
            <a:hlinkClick r:id="rId7" action="ppaction://hlinksldjump"/>
            <a:extLst>
              <a:ext uri="{FF2B5EF4-FFF2-40B4-BE49-F238E27FC236}">
                <a16:creationId xmlns:a16="http://schemas.microsoft.com/office/drawing/2014/main" id="{078134CE-2690-4E8A-940E-8EDE863A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848" y="2474140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E9A6F7-0B53-42B2-B41C-7CCCFE188471}"/>
              </a:ext>
            </a:extLst>
          </p:cNvPr>
          <p:cNvSpPr txBox="1"/>
          <p:nvPr/>
        </p:nvSpPr>
        <p:spPr>
          <a:xfrm>
            <a:off x="738555" y="1152503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取</a:t>
            </a:r>
            <a:r>
              <a:rPr lang="zh-CN" altLang="en-US" sz="3200" b="1" dirty="0">
                <a:solidFill>
                  <a:srgbClr val="FF0000"/>
                </a:solidFill>
              </a:rPr>
              <a:t>子串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5882A2-158A-4D9F-9C93-E59D910DCB84}"/>
              </a:ext>
            </a:extLst>
          </p:cNvPr>
          <p:cNvSpPr txBox="1"/>
          <p:nvPr/>
        </p:nvSpPr>
        <p:spPr>
          <a:xfrm>
            <a:off x="738555" y="1869312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插入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026386-BED7-4194-8AA8-246CE8EFCF63}"/>
              </a:ext>
            </a:extLst>
          </p:cNvPr>
          <p:cNvSpPr txBox="1"/>
          <p:nvPr/>
        </p:nvSpPr>
        <p:spPr>
          <a:xfrm>
            <a:off x="762997" y="245408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删除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7D20E6-8C6B-4EDD-93F3-7B7585BC640C}"/>
              </a:ext>
            </a:extLst>
          </p:cNvPr>
          <p:cNvSpPr txBox="1"/>
          <p:nvPr/>
        </p:nvSpPr>
        <p:spPr>
          <a:xfrm>
            <a:off x="804827" y="362363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比较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F31C8-FB74-462D-90A7-A423307A2BC5}"/>
              </a:ext>
            </a:extLst>
          </p:cNvPr>
          <p:cNvSpPr txBox="1"/>
          <p:nvPr/>
        </p:nvSpPr>
        <p:spPr>
          <a:xfrm>
            <a:off x="787439" y="4516121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替换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6A3404-AE78-44FB-A6AE-525BA7A44580}"/>
              </a:ext>
            </a:extLst>
          </p:cNvPr>
          <p:cNvSpPr txBox="1"/>
          <p:nvPr/>
        </p:nvSpPr>
        <p:spPr>
          <a:xfrm>
            <a:off x="804827" y="5054618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查询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8D48A954-C100-425A-9A2B-72C6E37A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78025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454CCD2-485D-4266-A811-A6684D9B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069564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0≤len≤StrLength(S)-pos+1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起长度为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" name="Text Box 1026">
            <a:extLst>
              <a:ext uri="{FF2B5EF4-FFF2-40B4-BE49-F238E27FC236}">
                <a16:creationId xmlns:a16="http://schemas.microsoft.com/office/drawing/2014/main" id="{F0C720F2-C9E6-49BF-A414-55840DC4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7117"/>
            <a:ext cx="8569975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3)   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 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1, 9)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5, 0)   s = 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44900BD4-64E2-4186-B8C6-C7718875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80100"/>
            <a:ext cx="7467600" cy="63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7)   s= ? 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4CE06F4A-81A7-4FD0-BE54-C9779E46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409"/>
            <a:ext cx="8624888" cy="20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b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个字符之前插入串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9A0FA68-0FC0-4B62-B480-EBD55327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" y="2411045"/>
            <a:ext cx="6967548" cy="117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StrInsert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(S, 4, T)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之后</a:t>
            </a:r>
            <a:r>
              <a:rPr lang="zh-CN" altLang="en-US" dirty="0">
                <a:solidFill>
                  <a:srgbClr val="1560AB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38EFD12-DA8B-465A-9CF8-C255F8EE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61" y="3831579"/>
            <a:ext cx="8137164" cy="26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 pos,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b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1≤pos≤StrLength(S)-len+1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中删除第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起长度为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的子串。 </a:t>
            </a: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48AA47-3099-466F-9E31-9DAB4B1DA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26999"/>
            <a:ext cx="6540500" cy="34036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StrCompare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(S,T)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AE40B3C-FEBA-4576-A78A-437CC0C9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639041"/>
            <a:ext cx="7073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ata, 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tate) &lt; 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e) &gt; 0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E2BA94-659C-405B-8026-7E22CD38B3AB}"/>
              </a:ext>
            </a:extLst>
          </p:cNvPr>
          <p:cNvSpPr txBox="1"/>
          <p:nvPr/>
        </p:nvSpPr>
        <p:spPr>
          <a:xfrm>
            <a:off x="1670538" y="5345723"/>
            <a:ext cx="6163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后面将给出“字典序”的定义。用来比较串大小。</a:t>
            </a:r>
            <a:endParaRPr lang="zh-Hans-HK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2" grpId="0"/>
    </p:bld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3671</Words>
  <Application>Microsoft Office PowerPoint</Application>
  <PresentationFormat>全屏显示(4:3)</PresentationFormat>
  <Paragraphs>297</Paragraphs>
  <Slides>40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CMMI10</vt:lpstr>
      <vt:lpstr>CMMI7</vt:lpstr>
      <vt:lpstr>CMR10</vt:lpstr>
      <vt:lpstr>CMR7</vt:lpstr>
      <vt:lpstr>CMTT10</vt:lpstr>
      <vt:lpstr>Monotype Sorts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场景型模板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StrCompare(S,T) 条件：串 S 和 T 存在。 结果：若S  T，则返回值  0；               若S  T，则返回值  0；               若S  T，则返回值  0。</vt:lpstr>
      <vt:lpstr>Index(S,T,pos) 条件：串S和T存在，T非空, 1≤pos≤StrLength(S)。 结果： 返回串T在主串 S 中第pos个字符之后第一次出现的位置（意指子串中的第一个字符在主串中的位序)；若并不出现，则返回0。 </vt:lpstr>
      <vt:lpstr>Replace(&amp;S,T,V) 条件：串S, T和 V 均已存在,  T非空。 结果：用V替换主串S中出现的所有与（模式串）T 相等的不重叠的子串。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串的定长顺序存储表示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PowerPoint 演示文稿</vt:lpstr>
      <vt:lpstr>PowerPoint 演示文稿</vt:lpstr>
      <vt:lpstr>补充内容部分</vt:lpstr>
      <vt:lpstr>1 前缀与后缀Prefix and Suffix</vt:lpstr>
      <vt:lpstr>2 字典序Lexicographic order</vt:lpstr>
      <vt:lpstr>3 Rotation与Lyndon Word的定义</vt:lpstr>
      <vt:lpstr>LW的基本性质 (**)</vt:lpstr>
      <vt:lpstr>Chen–Fox–Lyndon Theorem</vt:lpstr>
      <vt:lpstr>LW 应用1：生成de Bruijn序列</vt:lpstr>
      <vt:lpstr>LW应用2:  证明 Runs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277</cp:revision>
  <dcterms:created xsi:type="dcterms:W3CDTF">2020-08-23T08:00:58Z</dcterms:created>
  <dcterms:modified xsi:type="dcterms:W3CDTF">2020-09-15T02:16:25Z</dcterms:modified>
</cp:coreProperties>
</file>