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85" r:id="rId3"/>
    <p:sldId id="274" r:id="rId4"/>
    <p:sldId id="275" r:id="rId5"/>
    <p:sldId id="276" r:id="rId6"/>
    <p:sldId id="277" r:id="rId7"/>
    <p:sldId id="257" r:id="rId8"/>
    <p:sldId id="258" r:id="rId9"/>
    <p:sldId id="259" r:id="rId10"/>
    <p:sldId id="261" r:id="rId11"/>
    <p:sldId id="260" r:id="rId12"/>
    <p:sldId id="287" r:id="rId13"/>
    <p:sldId id="264" r:id="rId14"/>
    <p:sldId id="268" r:id="rId15"/>
    <p:sldId id="278" r:id="rId16"/>
    <p:sldId id="288" r:id="rId17"/>
    <p:sldId id="280" r:id="rId18"/>
    <p:sldId id="281" r:id="rId19"/>
    <p:sldId id="282" r:id="rId20"/>
    <p:sldId id="283" r:id="rId21"/>
    <p:sldId id="286" r:id="rId22"/>
    <p:sldId id="262" r:id="rId23"/>
    <p:sldId id="266" r:id="rId24"/>
    <p:sldId id="267" r:id="rId25"/>
    <p:sldId id="289" r:id="rId26"/>
    <p:sldId id="291" r:id="rId27"/>
    <p:sldId id="298" r:id="rId28"/>
    <p:sldId id="299" r:id="rId29"/>
    <p:sldId id="301" r:id="rId30"/>
    <p:sldId id="300" r:id="rId31"/>
    <p:sldId id="302" r:id="rId32"/>
    <p:sldId id="303" r:id="rId33"/>
    <p:sldId id="304" r:id="rId34"/>
    <p:sldId id="308" r:id="rId35"/>
    <p:sldId id="296" r:id="rId36"/>
    <p:sldId id="306" r:id="rId37"/>
    <p:sldId id="297" r:id="rId38"/>
    <p:sldId id="307" r:id="rId39"/>
    <p:sldId id="30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3580059-AFE3-478D-8B06-D3BF7E898917}">
          <p14:sldIdLst>
            <p14:sldId id="256"/>
          </p14:sldIdLst>
        </p14:section>
        <p14:section name="1" id="{1A66379E-792D-4D24-BEBA-0E699A37A852}">
          <p14:sldIdLst>
            <p14:sldId id="285"/>
            <p14:sldId id="274"/>
            <p14:sldId id="275"/>
            <p14:sldId id="276"/>
            <p14:sldId id="277"/>
            <p14:sldId id="257"/>
            <p14:sldId id="258"/>
            <p14:sldId id="259"/>
            <p14:sldId id="261"/>
            <p14:sldId id="260"/>
          </p14:sldIdLst>
        </p14:section>
        <p14:section name="3" id="{9468283B-5D6C-4269-B794-FBF8AA2E8150}">
          <p14:sldIdLst>
            <p14:sldId id="287"/>
            <p14:sldId id="264"/>
            <p14:sldId id="268"/>
            <p14:sldId id="278"/>
          </p14:sldIdLst>
        </p14:section>
        <p14:section name="3" id="{D5D37510-2F18-438E-A728-FB0319AFFDC9}">
          <p14:sldIdLst>
            <p14:sldId id="288"/>
            <p14:sldId id="280"/>
            <p14:sldId id="281"/>
            <p14:sldId id="282"/>
            <p14:sldId id="283"/>
          </p14:sldIdLst>
        </p14:section>
        <p14:section name="4" id="{4F667B90-5492-4959-9EE1-7EC932419879}">
          <p14:sldIdLst>
            <p14:sldId id="286"/>
            <p14:sldId id="262"/>
            <p14:sldId id="266"/>
            <p14:sldId id="267"/>
          </p14:sldIdLst>
        </p14:section>
        <p14:section name="5" id="{B6ADCF94-D14A-4060-A587-5EBCF8CC803A}">
          <p14:sldIdLst>
            <p14:sldId id="289"/>
            <p14:sldId id="291"/>
          </p14:sldIdLst>
        </p14:section>
        <p14:section name="6" id="{75904849-97C2-49C3-8CA0-36350DD1ED3D}">
          <p14:sldIdLst>
            <p14:sldId id="298"/>
            <p14:sldId id="299"/>
            <p14:sldId id="301"/>
            <p14:sldId id="300"/>
            <p14:sldId id="302"/>
            <p14:sldId id="303"/>
            <p14:sldId id="304"/>
            <p14:sldId id="308"/>
            <p14:sldId id="296"/>
            <p14:sldId id="306"/>
            <p14:sldId id="297"/>
            <p14:sldId id="307"/>
            <p14:sldId id="305"/>
          </p14:sldIdLst>
        </p14:section>
        <p14:section name="7" id="{28331F6D-2CED-4FF1-A9BF-A225C0F1A1D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19" autoAdjust="0"/>
  </p:normalViewPr>
  <p:slideViewPr>
    <p:cSldViewPr snapToGrid="0">
      <p:cViewPr varScale="1">
        <p:scale>
          <a:sx n="105" d="100"/>
          <a:sy n="105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447B8-0565-47B4-90C6-917F6B32474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38E5C-3EA8-44FD-990B-13DCB517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4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指向第一个，</a:t>
            </a:r>
            <a:r>
              <a:rPr lang="en-US" altLang="zh-CN" dirty="0"/>
              <a:t>L</a:t>
            </a:r>
            <a:r>
              <a:rPr lang="zh-CN" altLang="en-US" dirty="0"/>
              <a:t>移动到第二个结点，</a:t>
            </a:r>
            <a:r>
              <a:rPr lang="en-US" altLang="zh-CN" dirty="0"/>
              <a:t>P</a:t>
            </a:r>
            <a:r>
              <a:rPr lang="zh-CN" altLang="en-US" dirty="0"/>
              <a:t>指向第二个</a:t>
            </a:r>
            <a:endParaRPr lang="en-HK" altLang="zh-CN" dirty="0"/>
          </a:p>
          <a:p>
            <a:r>
              <a:rPr lang="zh-CN" altLang="en-US" dirty="0"/>
              <a:t>循环结束后，</a:t>
            </a:r>
            <a:r>
              <a:rPr lang="en-US" altLang="zh-CN" dirty="0"/>
              <a:t>P</a:t>
            </a:r>
            <a:r>
              <a:rPr lang="zh-CN" altLang="en-US" dirty="0"/>
              <a:t>移动到链表尾部</a:t>
            </a:r>
            <a:endParaRPr lang="en-HK" altLang="zh-CN" dirty="0"/>
          </a:p>
          <a:p>
            <a:r>
              <a:rPr lang="zh-CN" altLang="en-US" dirty="0"/>
              <a:t>将尾部的</a:t>
            </a:r>
            <a:r>
              <a:rPr lang="en-US" altLang="zh-CN" dirty="0"/>
              <a:t>next</a:t>
            </a:r>
            <a:r>
              <a:rPr lang="zh-CN" altLang="en-US" dirty="0"/>
              <a:t>域指向第一个结点</a:t>
            </a:r>
            <a:r>
              <a:rPr lang="en-US" altLang="zh-CN" dirty="0"/>
              <a:t>Q</a:t>
            </a:r>
            <a:r>
              <a:rPr lang="zh-CN" altLang="en-US" dirty="0"/>
              <a:t>，之后断开</a:t>
            </a:r>
            <a:r>
              <a:rPr lang="en-US" altLang="zh-CN" dirty="0"/>
              <a:t>Q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r>
              <a:rPr lang="zh-CN" altLang="en-US" dirty="0"/>
              <a:t>域指针</a:t>
            </a:r>
            <a:endParaRPr lang="en-HK" altLang="zh-CN" dirty="0"/>
          </a:p>
          <a:p>
            <a:r>
              <a:rPr lang="zh-CN" altLang="en-US" dirty="0"/>
              <a:t>那么相当于把链表的第一个结点变成最后一个结点，第二个结点变成第一个结点</a:t>
            </a:r>
            <a:endParaRPr lang="en-HK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D57E3-2DCB-4470-A5EA-8C75B4884DCC}" type="slidenum">
              <a:rPr lang="en-HK" smtClean="0"/>
              <a:t>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99827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38E5C-3EA8-44FD-990B-13DCB51756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05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对第偶数个字符，先入栈，到读字符串结束，再将栈中字符出栈，送入数组中</a:t>
            </a:r>
            <a:endParaRPr lang="en-US" altLang="zh-Hans-HK" dirty="0"/>
          </a:p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38E5C-3EA8-44FD-990B-13DCB51756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93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求和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38E5C-3EA8-44FD-990B-13DCB51756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53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38E5C-3EA8-44FD-990B-13DCB51756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0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38E5C-3EA8-44FD-990B-13DCB51756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25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证明可以板书。也可以留作练习。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38E5C-3EA8-44FD-990B-13DCB51756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25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pa</a:t>
            </a:r>
            <a:r>
              <a:rPr lang="zh-CN" altLang="en-US" sz="1200" dirty="0"/>
              <a:t>和</a:t>
            </a:r>
            <a:r>
              <a:rPr lang="en-US" altLang="zh-CN" sz="1200" dirty="0"/>
              <a:t>pb</a:t>
            </a:r>
            <a:r>
              <a:rPr lang="zh-CN" altLang="en-US" sz="1200" dirty="0"/>
              <a:t>分别指向单循环链表中的两结点</a:t>
            </a:r>
            <a:endParaRPr lang="en-HK" altLang="zh-CN" sz="1200" dirty="0"/>
          </a:p>
          <a:p>
            <a:r>
              <a:rPr lang="zh-CN" altLang="en-US" sz="1200" dirty="0"/>
              <a:t>执行</a:t>
            </a:r>
            <a:r>
              <a:rPr lang="en-US" altLang="zh-CN" sz="1200" u="sng" dirty="0"/>
              <a:t>BB(</a:t>
            </a:r>
            <a:r>
              <a:rPr lang="en-US" altLang="zh-CN" sz="1200" u="sng" dirty="0" err="1"/>
              <a:t>pa,pb</a:t>
            </a:r>
            <a:r>
              <a:rPr lang="en-US" altLang="zh-CN" sz="1200" u="sng" dirty="0"/>
              <a:t>)</a:t>
            </a:r>
            <a:r>
              <a:rPr lang="zh-CN" altLang="en-US" sz="1200" u="sng" dirty="0"/>
              <a:t>后：链表在</a:t>
            </a:r>
            <a:r>
              <a:rPr lang="en-US" altLang="zh-CN" sz="1200" u="sng" dirty="0"/>
              <a:t>pb</a:t>
            </a:r>
            <a:r>
              <a:rPr lang="zh-CN" altLang="en-US" sz="1200" u="sng" dirty="0"/>
              <a:t>前断开，</a:t>
            </a:r>
            <a:r>
              <a:rPr lang="en-US" altLang="zh-CN" sz="1200" u="sng" dirty="0"/>
              <a:t>pb</a:t>
            </a:r>
            <a:r>
              <a:rPr lang="zh-CN" altLang="en-US" sz="1200" u="sng" dirty="0"/>
              <a:t>前驱的</a:t>
            </a:r>
            <a:r>
              <a:rPr lang="en-US" altLang="zh-CN" sz="1200" u="sng" dirty="0"/>
              <a:t>next</a:t>
            </a:r>
            <a:r>
              <a:rPr lang="zh-CN" altLang="en-US" sz="1200" u="sng" dirty="0"/>
              <a:t>域指向</a:t>
            </a:r>
            <a:r>
              <a:rPr lang="en-US" altLang="zh-CN" sz="1200" u="sng" dirty="0"/>
              <a:t>pa</a:t>
            </a:r>
          </a:p>
          <a:p>
            <a:endParaRPr lang="en-HK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D57E3-2DCB-4470-A5EA-8C75B4884DCC}" type="slidenum">
              <a:rPr lang="en-HK" smtClean="0"/>
              <a:t>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87624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pa</a:t>
            </a:r>
            <a:r>
              <a:rPr lang="zh-CN" altLang="en-US" sz="1200" dirty="0"/>
              <a:t>和</a:t>
            </a:r>
            <a:r>
              <a:rPr lang="en-US" altLang="zh-CN" sz="1200" dirty="0"/>
              <a:t>pb</a:t>
            </a:r>
            <a:r>
              <a:rPr lang="zh-CN" altLang="en-US" sz="1200" dirty="0"/>
              <a:t>分别指向单循环链表中的两结点</a:t>
            </a:r>
            <a:endParaRPr lang="en-HK" altLang="zh-CN" sz="1200" dirty="0"/>
          </a:p>
          <a:p>
            <a:r>
              <a:rPr lang="zh-CN" altLang="en-US" sz="1200" dirty="0"/>
              <a:t>执行</a:t>
            </a:r>
            <a:r>
              <a:rPr lang="en-US" altLang="zh-CN" sz="1200" u="sng" dirty="0"/>
              <a:t>BB(</a:t>
            </a:r>
            <a:r>
              <a:rPr lang="en-US" altLang="zh-CN" sz="1200" u="sng" dirty="0" err="1"/>
              <a:t>pa,pb</a:t>
            </a:r>
            <a:r>
              <a:rPr lang="en-US" altLang="zh-CN" sz="1200" u="sng" dirty="0"/>
              <a:t>)</a:t>
            </a:r>
            <a:r>
              <a:rPr lang="zh-CN" altLang="en-US" sz="1200" u="sng" dirty="0"/>
              <a:t>后：链表在</a:t>
            </a:r>
            <a:r>
              <a:rPr lang="en-US" altLang="zh-CN" sz="1200" u="sng" dirty="0"/>
              <a:t>pb</a:t>
            </a:r>
            <a:r>
              <a:rPr lang="zh-CN" altLang="en-US" sz="1200" u="sng" dirty="0"/>
              <a:t>前断开，</a:t>
            </a:r>
            <a:r>
              <a:rPr lang="en-US" altLang="zh-CN" sz="1200" u="sng" dirty="0"/>
              <a:t>pb</a:t>
            </a:r>
            <a:r>
              <a:rPr lang="zh-CN" altLang="en-US" sz="1200" u="sng" dirty="0"/>
              <a:t>前驱的</a:t>
            </a:r>
            <a:r>
              <a:rPr lang="en-US" altLang="zh-CN" sz="1200" u="sng" dirty="0"/>
              <a:t>next</a:t>
            </a:r>
            <a:r>
              <a:rPr lang="zh-CN" altLang="en-US" sz="1200" u="sng" dirty="0"/>
              <a:t>域指向</a:t>
            </a:r>
            <a:r>
              <a:rPr lang="en-US" altLang="zh-CN" sz="1200" u="sng" dirty="0"/>
              <a:t>pa</a:t>
            </a:r>
          </a:p>
          <a:p>
            <a:r>
              <a:rPr lang="zh-CN" altLang="en-US" sz="1200" dirty="0"/>
              <a:t>执行</a:t>
            </a:r>
            <a:r>
              <a:rPr lang="en-US" altLang="zh-CN" sz="1200" dirty="0"/>
              <a:t>BB(</a:t>
            </a:r>
            <a:r>
              <a:rPr lang="en-US" altLang="zh-CN" sz="1200" dirty="0" err="1"/>
              <a:t>pb,pa</a:t>
            </a:r>
            <a:r>
              <a:rPr lang="en-US" altLang="zh-CN" sz="1200" dirty="0"/>
              <a:t>);</a:t>
            </a:r>
            <a:r>
              <a:rPr lang="zh-CN" altLang="en-US" sz="1200" u="sng" dirty="0"/>
              <a:t>链表在</a:t>
            </a:r>
            <a:r>
              <a:rPr lang="en-US" altLang="zh-CN" sz="1200" u="sng" dirty="0"/>
              <a:t>pb</a:t>
            </a:r>
            <a:r>
              <a:rPr lang="zh-CN" altLang="en-US" sz="1200" u="sng"/>
              <a:t>前断开，</a:t>
            </a:r>
            <a:r>
              <a:rPr lang="en-US" altLang="zh-CN" sz="1200"/>
              <a:t>pa</a:t>
            </a:r>
            <a:r>
              <a:rPr lang="zh-CN" altLang="en-US" sz="1200" dirty="0"/>
              <a:t>前驱的</a:t>
            </a:r>
            <a:r>
              <a:rPr lang="en-US" altLang="zh-CN" sz="1200" dirty="0"/>
              <a:t>next</a:t>
            </a:r>
            <a:r>
              <a:rPr lang="zh-CN" altLang="en-US" sz="1200" dirty="0"/>
              <a:t>域指向</a:t>
            </a:r>
            <a:r>
              <a:rPr lang="en-US" altLang="zh-CN" sz="1200" dirty="0"/>
              <a:t>pb</a:t>
            </a:r>
          </a:p>
          <a:p>
            <a:r>
              <a:rPr lang="zh-CN" altLang="en-US" sz="1200" dirty="0"/>
              <a:t>所以最终得到两个循环链表</a:t>
            </a:r>
            <a:endParaRPr lang="en-HK" altLang="zh-CN" sz="1200" dirty="0"/>
          </a:p>
          <a:p>
            <a:r>
              <a:rPr lang="zh-CN" altLang="en-US" sz="1200" dirty="0"/>
              <a:t>（图中虚线是原来的链表，添加实线形成两个新链表）</a:t>
            </a:r>
            <a:endParaRPr lang="en-HK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D57E3-2DCB-4470-A5EA-8C75B4884DCC}" type="slidenum">
              <a:rPr lang="en-HK" smtClean="0"/>
              <a:t>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98094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38E5C-3EA8-44FD-990B-13DCB51756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09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时间复杂度分析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38E5C-3EA8-44FD-990B-13DCB51756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39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38E5C-3EA8-44FD-990B-13DCB51756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10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牺牲空间复杂度来提高时间复杂度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时间复杂度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O(m)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，空间复杂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O(n+1)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38E5C-3EA8-44FD-990B-13DCB51756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04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zh-CN" altLang="en-US" dirty="0"/>
              <a:t>提示：将一半字符入栈</a:t>
            </a:r>
            <a:r>
              <a:rPr lang="en-US" altLang="zh-CN" dirty="0"/>
              <a:t>)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38E5C-3EA8-44FD-990B-13DCB51756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7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配套习题</a:t>
            </a:r>
            <a:endParaRPr lang="en-US" altLang="zh-CN" dirty="0"/>
          </a:p>
          <a:p>
            <a:r>
              <a:rPr lang="zh-CN" altLang="en-US" dirty="0"/>
              <a:t>栈中的数据元素逆置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5D596-D0CB-4347-9555-6790DE4EF43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15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828800" y="1100138"/>
            <a:ext cx="103632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fld id="{0BBCCB55-ADA6-47C6-9532-10771B6D463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CFE1C337-B72C-4F77-A4AF-1A5244A6C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4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2067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1" y="522288"/>
            <a:ext cx="2832100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52" y="522288"/>
            <a:ext cx="8299449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99140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BBCCB55-ADA6-47C6-9532-10771B6D4634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FE1C337-B72C-4F77-A4AF-1A5244A6C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4310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536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57251" y="1452563"/>
            <a:ext cx="5564716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25168" y="1452563"/>
            <a:ext cx="5566833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9269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22884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737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62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160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476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670984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69851" y="0"/>
            <a:ext cx="169333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" y="303213"/>
            <a:ext cx="3528484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5784" y="522288"/>
            <a:ext cx="10363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1" y="1452563"/>
            <a:ext cx="11334749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218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B8541-7D37-4879-BF7A-2DA625446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《</a:t>
            </a:r>
            <a:r>
              <a:rPr lang="zh-CN" altLang="en-US" dirty="0"/>
              <a:t>数据结构与算法</a:t>
            </a:r>
            <a:r>
              <a:rPr lang="en-US" altLang="zh-CN" dirty="0"/>
              <a:t>》</a:t>
            </a:r>
            <a:r>
              <a:rPr lang="zh-CN" altLang="en-US" dirty="0"/>
              <a:t>习题课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7CA48BD-1AE8-4DEF-A91E-C1BE565C9E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线性表</a:t>
            </a:r>
            <a:r>
              <a:rPr lang="zh-CN" altLang="en-US" dirty="0"/>
              <a:t>练习         </a:t>
            </a:r>
            <a:r>
              <a:rPr lang="en-US" altLang="zh-CN" dirty="0"/>
              <a:t>		</a:t>
            </a:r>
            <a:r>
              <a:rPr lang="zh-CN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递归</a:t>
            </a:r>
            <a:r>
              <a:rPr lang="zh-CN" altLang="en-US" dirty="0"/>
              <a:t>练习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栈和队列</a:t>
            </a:r>
            <a:r>
              <a:rPr lang="zh-CN" altLang="en-US" dirty="0"/>
              <a:t>练习             </a:t>
            </a:r>
            <a:r>
              <a:rPr lang="en-US" altLang="zh-CN" dirty="0"/>
              <a:t>	</a:t>
            </a:r>
            <a:r>
              <a:rPr lang="zh-CN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贪心</a:t>
            </a:r>
            <a:r>
              <a:rPr lang="zh-CN" altLang="en-US" dirty="0"/>
              <a:t>练习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串</a:t>
            </a:r>
            <a:r>
              <a:rPr lang="zh-CN" altLang="en-US" dirty="0"/>
              <a:t>练习      </a:t>
            </a:r>
            <a:r>
              <a:rPr lang="en-US" altLang="zh-CN" dirty="0"/>
              <a:t>			</a:t>
            </a:r>
            <a:r>
              <a:rPr lang="zh-CN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动态规划</a:t>
            </a:r>
            <a:r>
              <a:rPr lang="zh-CN" altLang="en-US" dirty="0"/>
              <a:t>练习</a:t>
            </a:r>
            <a:endParaRPr lang="zh-Hans-HK" altLang="en-US" dirty="0"/>
          </a:p>
          <a:p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707453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93887C-17ED-4E4E-96AA-D2801DA0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440" y="1563624"/>
            <a:ext cx="10528934" cy="51372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用单链表保存</a:t>
            </a:r>
            <a:r>
              <a:rPr lang="en-US" altLang="zh-CN" dirty="0">
                <a:solidFill>
                  <a:srgbClr val="00B050"/>
                </a:solidFill>
              </a:rPr>
              <a:t>m</a:t>
            </a:r>
            <a:r>
              <a:rPr lang="zh-CN" altLang="en-US" dirty="0"/>
              <a:t>个整数，节点的结构为</a:t>
            </a:r>
            <a:r>
              <a:rPr lang="en-US" altLang="zh-CN" dirty="0"/>
              <a:t>(</a:t>
            </a:r>
            <a:r>
              <a:rPr lang="en-US" altLang="zh-CN" dirty="0" err="1"/>
              <a:t>data,link</a:t>
            </a:r>
            <a:r>
              <a:rPr lang="en-US" altLang="zh-CN" dirty="0"/>
              <a:t>)</a:t>
            </a:r>
            <a:r>
              <a:rPr lang="zh-CN" altLang="en-US" dirty="0"/>
              <a:t>，且</a:t>
            </a:r>
            <a:r>
              <a:rPr lang="en-US" altLang="zh-CN" dirty="0">
                <a:solidFill>
                  <a:srgbClr val="00B050"/>
                </a:solidFill>
              </a:rPr>
              <a:t>|data|&lt;n</a:t>
            </a:r>
            <a:r>
              <a:rPr lang="en-US" altLang="zh-CN" dirty="0"/>
              <a:t>(n</a:t>
            </a:r>
            <a:r>
              <a:rPr lang="zh-CN" altLang="en-US" dirty="0"/>
              <a:t>为正整数</a:t>
            </a:r>
            <a:r>
              <a:rPr lang="en-US" altLang="zh-CN" dirty="0"/>
              <a:t>)</a:t>
            </a:r>
            <a:r>
              <a:rPr lang="zh-CN" altLang="en-US" dirty="0"/>
              <a:t>。设计一个高效算法，对于链表中绝对值相等的节点，仅保留第一次出现的节点而删除其余绝对值相等的节点。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例如若给定的单链表</a:t>
            </a:r>
            <a:r>
              <a:rPr lang="en-US" altLang="zh-CN" dirty="0"/>
              <a:t>head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删除节点后的</a:t>
            </a:r>
            <a:r>
              <a:rPr lang="en-US" altLang="zh-CN" dirty="0"/>
              <a:t>head</a:t>
            </a:r>
            <a:r>
              <a:rPr lang="zh-CN" altLang="en-US" dirty="0"/>
              <a:t>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90B18E-AAB8-4EDB-ADD9-91F4A7D02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87368"/>
            <a:ext cx="5339596" cy="8591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021DA6-F323-40AC-AA98-2FCB52018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318868"/>
            <a:ext cx="4647719" cy="100965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CABCD21B-1822-4851-8444-5201221F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784" y="522288"/>
            <a:ext cx="10363200" cy="825500"/>
          </a:xfrm>
        </p:spPr>
        <p:txBody>
          <a:bodyPr/>
          <a:lstStyle/>
          <a:p>
            <a:r>
              <a:rPr lang="zh-CN" altLang="en-US" sz="4400" dirty="0"/>
              <a:t>习题</a:t>
            </a:r>
            <a:r>
              <a:rPr lang="en-US" altLang="zh-CN" sz="4400" dirty="0"/>
              <a:t>1.5 </a:t>
            </a:r>
            <a:r>
              <a:rPr lang="zh-CN" altLang="en-US" sz="4400" dirty="0"/>
              <a:t>单链表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65954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A5EC48-BAFD-42E7-97BB-173F5E788424}"/>
              </a:ext>
            </a:extLst>
          </p:cNvPr>
          <p:cNvSpPr txBox="1"/>
          <p:nvPr/>
        </p:nvSpPr>
        <p:spPr>
          <a:xfrm flipH="1">
            <a:off x="2405062" y="435674"/>
            <a:ext cx="71961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void </a:t>
            </a:r>
            <a:r>
              <a:rPr lang="en-US" altLang="zh-CN" sz="2400" dirty="0" err="1">
                <a:solidFill>
                  <a:srgbClr val="0070C0"/>
                </a:solidFill>
              </a:rPr>
              <a:t>removeRepeat</a:t>
            </a:r>
            <a:r>
              <a:rPr lang="en-US" altLang="zh-CN" sz="2400" dirty="0">
                <a:solidFill>
                  <a:srgbClr val="0070C0"/>
                </a:solidFill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</a:rPr>
              <a:t>LinkList</a:t>
            </a:r>
            <a:r>
              <a:rPr lang="en-US" altLang="zh-CN" sz="2400" dirty="0">
                <a:solidFill>
                  <a:srgbClr val="0070C0"/>
                </a:solidFill>
              </a:rPr>
              <a:t> &amp;L, int n) {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    int *num = (int *)malloc(</a:t>
            </a:r>
            <a:r>
              <a:rPr lang="en-US" altLang="zh-CN" sz="2400" dirty="0" err="1">
                <a:solidFill>
                  <a:srgbClr val="0070C0"/>
                </a:solidFill>
              </a:rPr>
              <a:t>sizeof</a:t>
            </a:r>
            <a:r>
              <a:rPr lang="en-US" altLang="zh-CN" sz="2400" dirty="0">
                <a:solidFill>
                  <a:srgbClr val="0070C0"/>
                </a:solidFill>
              </a:rPr>
              <a:t>(int) * (n + 1));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</a:rPr>
              <a:t> (int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= 0;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&lt; n + 1;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++) *(num +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) = 0;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*p = L, *q = L -&gt; link;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</a:rPr>
              <a:t>while </a:t>
            </a:r>
            <a:r>
              <a:rPr lang="en-US" altLang="zh-CN" sz="2400" dirty="0">
                <a:solidFill>
                  <a:srgbClr val="0070C0"/>
                </a:solidFill>
              </a:rPr>
              <a:t>(q) {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        int m = q -&gt; data &gt; 0 ? q -&gt; data : -q -&gt; data;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        *(num + m) = *(num + m) + 1;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</a:rPr>
              <a:t>(*(num + m) != 1) {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            p -&gt; link = q -&gt; link;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            free(q); q = p -&gt; link;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        }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</a:rPr>
              <a:t> {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            p = p -&gt; link;  q = q -&gt; link;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        }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    }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587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6A58F-65F7-4816-8065-F727A6BD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栈和队列练习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31947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C2F81-BDFC-4BD1-A257-0C589DE01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364781"/>
            <a:ext cx="3502152" cy="354554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回文</a:t>
            </a:r>
            <a:r>
              <a:rPr lang="zh-CN" altLang="en-US" dirty="0"/>
              <a:t>是指正读反读均相同的字符序列，如</a:t>
            </a:r>
            <a:r>
              <a:rPr lang="en-US" altLang="zh-CN" dirty="0"/>
              <a:t>“</a:t>
            </a:r>
            <a:r>
              <a:rPr lang="en-US" altLang="zh-CN" dirty="0">
                <a:solidFill>
                  <a:srgbClr val="002060"/>
                </a:solidFill>
              </a:rPr>
              <a:t>abba</a:t>
            </a:r>
            <a:r>
              <a:rPr lang="en-US" altLang="zh-CN" dirty="0"/>
              <a:t>”</a:t>
            </a:r>
            <a:r>
              <a:rPr lang="zh-CN" altLang="en-US" dirty="0"/>
              <a:t>和</a:t>
            </a:r>
            <a:r>
              <a:rPr lang="en-US" altLang="zh-CN" dirty="0"/>
              <a:t>“</a:t>
            </a:r>
            <a:r>
              <a:rPr lang="en-US" altLang="zh-CN" dirty="0" err="1">
                <a:solidFill>
                  <a:srgbClr val="002060"/>
                </a:solidFill>
              </a:rPr>
              <a:t>abdba</a:t>
            </a:r>
            <a:r>
              <a:rPr lang="en-US" altLang="zh-CN" dirty="0"/>
              <a:t>”</a:t>
            </a:r>
            <a:r>
              <a:rPr lang="zh-CN" altLang="en-US" dirty="0"/>
              <a:t>均是回文，但</a:t>
            </a:r>
            <a:r>
              <a:rPr lang="en-US" altLang="zh-CN" dirty="0"/>
              <a:t>“</a:t>
            </a:r>
            <a:r>
              <a:rPr lang="en-US" altLang="zh-CN" dirty="0">
                <a:solidFill>
                  <a:srgbClr val="002060"/>
                </a:solidFill>
              </a:rPr>
              <a:t>good</a:t>
            </a:r>
            <a:r>
              <a:rPr lang="en-US" altLang="zh-CN" dirty="0"/>
              <a:t>”</a:t>
            </a:r>
            <a:r>
              <a:rPr lang="zh-CN" altLang="en-US" dirty="0"/>
              <a:t>不是回文。试写一个算法判定给定的字符序列是否为回文。</a:t>
            </a:r>
            <a:endParaRPr 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7AE0428-EB7E-4311-8507-678085C8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5050"/>
            <a:ext cx="10363200" cy="825500"/>
          </a:xfrm>
        </p:spPr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2.1</a:t>
            </a:r>
            <a:r>
              <a:rPr lang="zh-CN" altLang="en-US" dirty="0"/>
              <a:t>：回文串的判定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402E87-EBD8-44DA-92C1-CD131589D257}"/>
              </a:ext>
            </a:extLst>
          </p:cNvPr>
          <p:cNvSpPr txBox="1"/>
          <p:nvPr/>
        </p:nvSpPr>
        <p:spPr>
          <a:xfrm>
            <a:off x="5628590" y="1433726"/>
            <a:ext cx="624032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　</a:t>
            </a:r>
            <a:r>
              <a:rPr lang="en-US" sz="2400" dirty="0">
                <a:solidFill>
                  <a:srgbClr val="0070C0"/>
                </a:solidFill>
              </a:rPr>
              <a:t>int </a:t>
            </a:r>
            <a:r>
              <a:rPr lang="en-US" sz="2400" dirty="0" err="1">
                <a:solidFill>
                  <a:srgbClr val="0070C0"/>
                </a:solidFill>
              </a:rPr>
              <a:t>IsHuiwen</a:t>
            </a:r>
            <a:r>
              <a:rPr lang="en-US" sz="2400" dirty="0">
                <a:solidFill>
                  <a:srgbClr val="0070C0"/>
                </a:solidFill>
              </a:rPr>
              <a:t>( char *t)</a:t>
            </a:r>
            <a:r>
              <a:rPr lang="en-US" altLang="zh-CN" sz="2400" dirty="0">
                <a:solidFill>
                  <a:srgbClr val="0070C0"/>
                </a:solidFill>
              </a:rPr>
              <a:t>{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zh-CN" altLang="en-US" sz="2400" dirty="0">
                <a:solidFill>
                  <a:srgbClr val="0070C0"/>
                </a:solidFill>
              </a:rPr>
              <a:t>　　　</a:t>
            </a:r>
            <a:r>
              <a:rPr lang="en-US" sz="2400" dirty="0">
                <a:solidFill>
                  <a:srgbClr val="0070C0"/>
                </a:solidFill>
              </a:rPr>
              <a:t>int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 , </a:t>
            </a:r>
            <a:r>
              <a:rPr lang="en-US" sz="2400" dirty="0" err="1">
                <a:solidFill>
                  <a:srgbClr val="0070C0"/>
                </a:solidFill>
              </a:rPr>
              <a:t>len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= </a:t>
            </a:r>
            <a:r>
              <a:rPr lang="en-US" altLang="zh-Hans-HK" sz="2400" dirty="0" err="1">
                <a:solidFill>
                  <a:srgbClr val="0070C0"/>
                </a:solidFill>
              </a:rPr>
              <a:t>strlen</a:t>
            </a:r>
            <a:r>
              <a:rPr lang="en-US" altLang="zh-Hans-HK" sz="2400" dirty="0">
                <a:solidFill>
                  <a:srgbClr val="0070C0"/>
                </a:solidFill>
              </a:rPr>
              <a:t>(t)</a:t>
            </a:r>
            <a:r>
              <a:rPr lang="en-US" sz="2400" dirty="0">
                <a:solidFill>
                  <a:srgbClr val="0070C0"/>
                </a:solidFill>
              </a:rPr>
              <a:t>; </a:t>
            </a:r>
            <a:r>
              <a:rPr lang="en-US" altLang="zh-Hans-HK" sz="2400" dirty="0">
                <a:solidFill>
                  <a:srgbClr val="7030A0"/>
                </a:solidFill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</a:rPr>
              <a:t>求串长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zh-CN" altLang="en-US" sz="2400" dirty="0">
                <a:solidFill>
                  <a:srgbClr val="0070C0"/>
                </a:solidFill>
              </a:rPr>
              <a:t>　　　</a:t>
            </a:r>
            <a:r>
              <a:rPr lang="en-US" sz="2400" dirty="0" err="1">
                <a:solidFill>
                  <a:srgbClr val="0070C0"/>
                </a:solidFill>
              </a:rPr>
              <a:t>InitStack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S</a:t>
            </a:r>
            <a:r>
              <a:rPr lang="en-US" sz="2400" dirty="0">
                <a:solidFill>
                  <a:srgbClr val="0070C0"/>
                </a:solidFill>
              </a:rPr>
              <a:t>);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zh-CN" altLang="en-US" sz="2400" dirty="0">
                <a:solidFill>
                  <a:srgbClr val="0070C0"/>
                </a:solidFill>
              </a:rPr>
              <a:t>　　　</a:t>
            </a:r>
            <a:r>
              <a:rPr lang="en-US" sz="2400" b="1" dirty="0">
                <a:solidFill>
                  <a:srgbClr val="0070C0"/>
                </a:solidFill>
              </a:rPr>
              <a:t>for</a:t>
            </a:r>
            <a:r>
              <a:rPr lang="en-US" sz="2400" dirty="0">
                <a:solidFill>
                  <a:srgbClr val="0070C0"/>
                </a:solidFill>
              </a:rPr>
              <a:t> (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=0;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&lt;</a:t>
            </a:r>
            <a:r>
              <a:rPr lang="en-US" sz="2400" dirty="0" err="1">
                <a:solidFill>
                  <a:srgbClr val="0070C0"/>
                </a:solidFill>
              </a:rPr>
              <a:t>len</a:t>
            </a:r>
            <a:r>
              <a:rPr lang="en-US" sz="2400" dirty="0">
                <a:solidFill>
                  <a:srgbClr val="0070C0"/>
                </a:solidFill>
              </a:rPr>
              <a:t>/2;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++) Push(</a:t>
            </a:r>
            <a:r>
              <a:rPr lang="en-US" altLang="zh-CN" sz="2400" dirty="0">
                <a:solidFill>
                  <a:srgbClr val="0070C0"/>
                </a:solidFill>
              </a:rPr>
              <a:t>S</a:t>
            </a:r>
            <a:r>
              <a:rPr lang="en-US" sz="2400" dirty="0">
                <a:solidFill>
                  <a:srgbClr val="0070C0"/>
                </a:solidFill>
              </a:rPr>
              <a:t>, t[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]);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>
                <a:solidFill>
                  <a:srgbClr val="0070C0"/>
                </a:solidFill>
              </a:rPr>
              <a:t> (len%2!=0)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++;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zh-CN" altLang="en-US" sz="2400" dirty="0">
                <a:solidFill>
                  <a:srgbClr val="0070C0"/>
                </a:solidFill>
              </a:rPr>
              <a:t>　　　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dirty="0">
                <a:solidFill>
                  <a:srgbClr val="0070C0"/>
                </a:solidFill>
              </a:rPr>
              <a:t>( !</a:t>
            </a:r>
            <a:r>
              <a:rPr lang="en-US" sz="2400" dirty="0" err="1">
                <a:solidFill>
                  <a:srgbClr val="0070C0"/>
                </a:solidFill>
              </a:rPr>
              <a:t>EmptyStack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S</a:t>
            </a:r>
            <a:r>
              <a:rPr lang="en-US" sz="2400" dirty="0">
                <a:solidFill>
                  <a:srgbClr val="0070C0"/>
                </a:solidFill>
              </a:rPr>
              <a:t>)){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zh-CN" altLang="en-US" sz="2400" dirty="0">
                <a:solidFill>
                  <a:srgbClr val="0070C0"/>
                </a:solidFill>
              </a:rPr>
              <a:t>　　　　　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>
                <a:solidFill>
                  <a:srgbClr val="0070C0"/>
                </a:solidFill>
              </a:rPr>
              <a:t> (</a:t>
            </a:r>
            <a:r>
              <a:rPr lang="en-US" altLang="zh-Hans-HK" sz="2400" dirty="0">
                <a:solidFill>
                  <a:srgbClr val="0070C0"/>
                </a:solidFill>
              </a:rPr>
              <a:t>Pop(S) </a:t>
            </a:r>
            <a:r>
              <a:rPr lang="en-US" sz="2400" dirty="0">
                <a:solidFill>
                  <a:srgbClr val="0070C0"/>
                </a:solidFill>
              </a:rPr>
              <a:t>!= t[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])  </a:t>
            </a:r>
            <a:r>
              <a:rPr lang="en-US" sz="2400" b="1" dirty="0">
                <a:solidFill>
                  <a:srgbClr val="0070C0"/>
                </a:solidFill>
              </a:rPr>
              <a:t>return</a:t>
            </a:r>
            <a:r>
              <a:rPr lang="en-US" sz="2400" dirty="0">
                <a:solidFill>
                  <a:srgbClr val="0070C0"/>
                </a:solidFill>
              </a:rPr>
              <a:t> 0;</a:t>
            </a:r>
          </a:p>
          <a:p>
            <a:r>
              <a:rPr lang="zh-CN" altLang="en-US" sz="2400" dirty="0">
                <a:solidFill>
                  <a:srgbClr val="0070C0"/>
                </a:solidFill>
              </a:rPr>
              <a:t>　　　　　</a:t>
            </a:r>
            <a:r>
              <a:rPr lang="en-US" sz="2400" b="1" dirty="0">
                <a:solidFill>
                  <a:srgbClr val="0070C0"/>
                </a:solidFill>
              </a:rPr>
              <a:t>else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++;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zh-CN" altLang="en-US" sz="2400" dirty="0">
                <a:solidFill>
                  <a:srgbClr val="0070C0"/>
                </a:solidFill>
              </a:rPr>
              <a:t>　　　　</a:t>
            </a:r>
            <a:r>
              <a:rPr lang="en-US" sz="2400" dirty="0">
                <a:solidFill>
                  <a:srgbClr val="0070C0"/>
                </a:solidFill>
              </a:rPr>
              <a:t>} 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zh-CN" altLang="en-US" sz="2400" dirty="0">
                <a:solidFill>
                  <a:srgbClr val="0070C0"/>
                </a:solidFill>
              </a:rPr>
              <a:t>　　　</a:t>
            </a:r>
            <a:r>
              <a:rPr lang="en-US" sz="2400" b="1" dirty="0">
                <a:solidFill>
                  <a:srgbClr val="0070C0"/>
                </a:solidFill>
              </a:rPr>
              <a:t>return</a:t>
            </a:r>
            <a:r>
              <a:rPr lang="en-US" sz="2400" dirty="0">
                <a:solidFill>
                  <a:srgbClr val="0070C0"/>
                </a:solidFill>
              </a:rPr>
              <a:t> 1 ;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zh-CN" altLang="en-US" sz="2400" dirty="0">
                <a:solidFill>
                  <a:srgbClr val="0070C0"/>
                </a:solidFill>
              </a:rPr>
              <a:t>　　</a:t>
            </a:r>
            <a:r>
              <a:rPr lang="en-US" sz="2400" dirty="0">
                <a:solidFill>
                  <a:srgbClr val="0070C0"/>
                </a:solidFill>
              </a:rPr>
              <a:t>}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8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89BFF-4EA0-4BDA-8278-2C0DD7EA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2.2</a:t>
            </a:r>
            <a:r>
              <a:rPr lang="zh-CN" altLang="en-US" dirty="0"/>
              <a:t>：简述算法功能。</a:t>
            </a:r>
            <a:endParaRPr lang="zh-Hans-HK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ABB73-482B-4CA6-9777-6211C11EDFA0}"/>
              </a:ext>
            </a:extLst>
          </p:cNvPr>
          <p:cNvSpPr txBox="1"/>
          <p:nvPr/>
        </p:nvSpPr>
        <p:spPr>
          <a:xfrm>
            <a:off x="1688592" y="1442065"/>
            <a:ext cx="42519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70C0"/>
                </a:solidFill>
              </a:rPr>
              <a:t>void algo1(Stack S, int e){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Stack T;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</a:t>
            </a:r>
            <a:r>
              <a:rPr lang="en-US" altLang="zh-Hans-HK" sz="2400" dirty="0" err="1">
                <a:solidFill>
                  <a:srgbClr val="0070C0"/>
                </a:solidFill>
              </a:rPr>
              <a:t>InitStack</a:t>
            </a:r>
            <a:r>
              <a:rPr lang="en-US" altLang="zh-Hans-HK" sz="2400" dirty="0">
                <a:solidFill>
                  <a:srgbClr val="0070C0"/>
                </a:solidFill>
              </a:rPr>
              <a:t>(T);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int d;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while (!</a:t>
            </a:r>
            <a:r>
              <a:rPr lang="en-US" altLang="zh-Hans-HK" sz="2400" dirty="0" err="1">
                <a:solidFill>
                  <a:srgbClr val="0070C0"/>
                </a:solidFill>
              </a:rPr>
              <a:t>StackEmpty</a:t>
            </a:r>
            <a:r>
              <a:rPr lang="en-US" altLang="zh-Hans-HK" sz="2400" dirty="0">
                <a:solidFill>
                  <a:srgbClr val="0070C0"/>
                </a:solidFill>
              </a:rPr>
              <a:t>(S)){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      Pop(S, d);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      if (d != e) Push (T, d);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}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While (!</a:t>
            </a:r>
            <a:r>
              <a:rPr lang="en-US" altLang="zh-Hans-HK" sz="2400" dirty="0" err="1">
                <a:solidFill>
                  <a:srgbClr val="0070C0"/>
                </a:solidFill>
              </a:rPr>
              <a:t>StackEmpty</a:t>
            </a:r>
            <a:r>
              <a:rPr lang="en-US" altLang="zh-Hans-HK" sz="2400" dirty="0">
                <a:solidFill>
                  <a:srgbClr val="0070C0"/>
                </a:solidFill>
              </a:rPr>
              <a:t>(T)){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      Pop(T, d);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      Push(S, d);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}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}</a:t>
            </a:r>
            <a:endParaRPr lang="zh-Hans-HK" altLang="en-US" sz="2400" dirty="0">
              <a:solidFill>
                <a:srgbClr val="0070C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BF2BD7-E3BD-46DB-B3BA-18A431B24932}"/>
              </a:ext>
            </a:extLst>
          </p:cNvPr>
          <p:cNvSpPr txBox="1"/>
          <p:nvPr/>
        </p:nvSpPr>
        <p:spPr>
          <a:xfrm>
            <a:off x="6675120" y="1362456"/>
            <a:ext cx="42976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70C0"/>
                </a:solidFill>
              </a:rPr>
              <a:t>void algo2(Queue &amp;Q){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Stack S; 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</a:t>
            </a:r>
            <a:r>
              <a:rPr lang="en-US" altLang="zh-Hans-HK" sz="2400" dirty="0" err="1">
                <a:solidFill>
                  <a:srgbClr val="0070C0"/>
                </a:solidFill>
              </a:rPr>
              <a:t>InitStack</a:t>
            </a:r>
            <a:r>
              <a:rPr lang="en-US" altLang="zh-Hans-HK" sz="2400" dirty="0">
                <a:solidFill>
                  <a:srgbClr val="0070C0"/>
                </a:solidFill>
              </a:rPr>
              <a:t>(S); 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</a:rPr>
              <a:t>int d;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while (!</a:t>
            </a:r>
            <a:r>
              <a:rPr lang="en-US" altLang="zh-Hans-HK" sz="2400" dirty="0" err="1">
                <a:solidFill>
                  <a:srgbClr val="0070C0"/>
                </a:solidFill>
              </a:rPr>
              <a:t>QueueEmpty</a:t>
            </a:r>
            <a:r>
              <a:rPr lang="en-US" altLang="zh-Hans-HK" sz="2400" dirty="0">
                <a:solidFill>
                  <a:srgbClr val="0070C0"/>
                </a:solidFill>
              </a:rPr>
              <a:t>(Q)){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     </a:t>
            </a:r>
            <a:r>
              <a:rPr lang="en-US" altLang="zh-Hans-HK" sz="2400" dirty="0" err="1">
                <a:solidFill>
                  <a:srgbClr val="0070C0"/>
                </a:solidFill>
              </a:rPr>
              <a:t>DeQueue</a:t>
            </a:r>
            <a:r>
              <a:rPr lang="en-US" altLang="zh-Hans-HK" sz="2400" dirty="0">
                <a:solidFill>
                  <a:srgbClr val="0070C0"/>
                </a:solidFill>
              </a:rPr>
              <a:t>(Q, d);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     Push(S, d);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}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while (!</a:t>
            </a:r>
            <a:r>
              <a:rPr lang="en-US" altLang="zh-Hans-HK" sz="2400" dirty="0" err="1">
                <a:solidFill>
                  <a:srgbClr val="0070C0"/>
                </a:solidFill>
              </a:rPr>
              <a:t>StackEmpty</a:t>
            </a:r>
            <a:r>
              <a:rPr lang="en-US" altLang="zh-Hans-HK" sz="2400" dirty="0">
                <a:solidFill>
                  <a:srgbClr val="0070C0"/>
                </a:solidFill>
              </a:rPr>
              <a:t>(S)){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      Pop(S, d);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      </a:t>
            </a:r>
            <a:r>
              <a:rPr lang="en-US" altLang="zh-Hans-HK" sz="2400" dirty="0" err="1">
                <a:solidFill>
                  <a:srgbClr val="0070C0"/>
                </a:solidFill>
              </a:rPr>
              <a:t>En</a:t>
            </a:r>
            <a:r>
              <a:rPr lang="en-US" altLang="zh-CN" sz="2400" dirty="0" err="1">
                <a:solidFill>
                  <a:srgbClr val="0070C0"/>
                </a:solidFill>
              </a:rPr>
              <a:t>Queue</a:t>
            </a:r>
            <a:r>
              <a:rPr lang="en-US" altLang="zh-CN" sz="2400" dirty="0">
                <a:solidFill>
                  <a:srgbClr val="0070C0"/>
                </a:solidFill>
              </a:rPr>
              <a:t>(Q, d);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}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}</a:t>
            </a:r>
            <a:endParaRPr lang="zh-Hans-HK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66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E8F14-C64A-44C4-A698-876E4E69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2.3 </a:t>
            </a:r>
            <a:r>
              <a:rPr lang="zh-CN" altLang="en-US" dirty="0"/>
              <a:t>循环队列</a:t>
            </a:r>
            <a:r>
              <a:rPr lang="en-US" altLang="zh-CN" dirty="0"/>
              <a:t> 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CCB8E-D92F-4E43-9524-0998E7C04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2" y="1452563"/>
            <a:ext cx="10834006" cy="54054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假设以数组</a:t>
            </a:r>
            <a:r>
              <a:rPr lang="en-US" dirty="0" err="1">
                <a:solidFill>
                  <a:srgbClr val="00B050"/>
                </a:solidFill>
              </a:rPr>
              <a:t>cycque</a:t>
            </a:r>
            <a:r>
              <a:rPr lang="en-US" dirty="0">
                <a:solidFill>
                  <a:srgbClr val="00B050"/>
                </a:solidFill>
              </a:rPr>
              <a:t>[m+1]</a:t>
            </a:r>
            <a:r>
              <a:rPr lang="en-US" dirty="0"/>
              <a:t>(</a:t>
            </a:r>
            <a:r>
              <a:rPr lang="zh-CN" altLang="en-US" dirty="0"/>
              <a:t>数组范围在</a:t>
            </a:r>
            <a:r>
              <a:rPr lang="en-US" dirty="0">
                <a:solidFill>
                  <a:srgbClr val="00B050"/>
                </a:solidFill>
              </a:rPr>
              <a:t>0..m</a:t>
            </a:r>
            <a:r>
              <a:rPr lang="en-US" dirty="0"/>
              <a:t>)</a:t>
            </a:r>
            <a:r>
              <a:rPr lang="zh-CN" altLang="en-US" dirty="0"/>
              <a:t>存放循环队列的元素。设变量</a:t>
            </a:r>
            <a:r>
              <a:rPr lang="en-US" dirty="0">
                <a:solidFill>
                  <a:srgbClr val="00B050"/>
                </a:solidFill>
              </a:rPr>
              <a:t>rear</a:t>
            </a:r>
            <a:r>
              <a:rPr lang="zh-CN" altLang="en-US" dirty="0"/>
              <a:t>和</a:t>
            </a:r>
            <a:r>
              <a:rPr lang="en-US" dirty="0" err="1">
                <a:solidFill>
                  <a:srgbClr val="00B050"/>
                </a:solidFill>
              </a:rPr>
              <a:t>quelen</a:t>
            </a:r>
            <a:r>
              <a:rPr lang="zh-CN" altLang="en-US" dirty="0"/>
              <a:t>分别指示循环队列中</a:t>
            </a:r>
            <a:r>
              <a:rPr lang="zh-CN" altLang="en-US" dirty="0">
                <a:solidFill>
                  <a:srgbClr val="00B0F0"/>
                </a:solidFill>
              </a:rPr>
              <a:t>队尾元素位置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B0F0"/>
                </a:solidFill>
              </a:rPr>
              <a:t>内含元素的个数</a:t>
            </a:r>
            <a:r>
              <a:rPr lang="zh-CN" altLang="en-US" dirty="0"/>
              <a:t>。写出相应的入队列和出队列的算法。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92EFAD-9A82-4C0A-ADA4-175C27979B23}"/>
              </a:ext>
            </a:extLst>
          </p:cNvPr>
          <p:cNvSpPr txBox="1"/>
          <p:nvPr/>
        </p:nvSpPr>
        <p:spPr>
          <a:xfrm>
            <a:off x="966640" y="3161806"/>
            <a:ext cx="61447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dirty="0">
                <a:solidFill>
                  <a:srgbClr val="0070C0"/>
                </a:solidFill>
              </a:rPr>
              <a:t>v</a:t>
            </a:r>
            <a:r>
              <a:rPr lang="en-US" altLang="zh-CN" sz="2400" dirty="0">
                <a:solidFill>
                  <a:srgbClr val="0070C0"/>
                </a:solidFill>
              </a:rPr>
              <a:t>oi</a:t>
            </a:r>
            <a:r>
              <a:rPr lang="en-US" altLang="zh-Hans-HK" sz="2400" dirty="0">
                <a:solidFill>
                  <a:srgbClr val="0070C0"/>
                </a:solidFill>
              </a:rPr>
              <a:t>d Enqueue (</a:t>
            </a:r>
            <a:r>
              <a:rPr lang="en-US" altLang="zh-Hans-HK" sz="2400" dirty="0" err="1">
                <a:solidFill>
                  <a:srgbClr val="0070C0"/>
                </a:solidFill>
              </a:rPr>
              <a:t>DataType</a:t>
            </a:r>
            <a:r>
              <a:rPr lang="en-US" altLang="zh-Hans-HK" sz="2400" dirty="0">
                <a:solidFill>
                  <a:srgbClr val="0070C0"/>
                </a:solidFill>
              </a:rPr>
              <a:t>  </a:t>
            </a:r>
            <a:br>
              <a:rPr lang="en-US" altLang="zh-Hans-HK" sz="2400" dirty="0">
                <a:solidFill>
                  <a:srgbClr val="0070C0"/>
                </a:solidFill>
              </a:rPr>
            </a:br>
            <a:r>
              <a:rPr lang="en-US" altLang="zh-Hans-HK" sz="2400" dirty="0">
                <a:solidFill>
                  <a:srgbClr val="0070C0"/>
                </a:solidFill>
              </a:rPr>
              <a:t>  </a:t>
            </a:r>
            <a:r>
              <a:rPr lang="en-US" altLang="zh-Hans-HK" sz="2400" dirty="0" err="1">
                <a:solidFill>
                  <a:srgbClr val="0070C0"/>
                </a:solidFill>
              </a:rPr>
              <a:t>cycque</a:t>
            </a:r>
            <a:r>
              <a:rPr lang="en-US" altLang="zh-Hans-HK" sz="2400" dirty="0">
                <a:solidFill>
                  <a:srgbClr val="0070C0"/>
                </a:solidFill>
              </a:rPr>
              <a:t>[m], </a:t>
            </a:r>
            <a:r>
              <a:rPr lang="en-US" altLang="zh-Hans-HK" sz="2400" dirty="0" err="1">
                <a:solidFill>
                  <a:srgbClr val="0070C0"/>
                </a:solidFill>
              </a:rPr>
              <a:t>DataType</a:t>
            </a:r>
            <a:r>
              <a:rPr lang="en-US" altLang="zh-Hans-HK" sz="2400" dirty="0">
                <a:solidFill>
                  <a:srgbClr val="0070C0"/>
                </a:solidFill>
              </a:rPr>
              <a:t> X){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if (</a:t>
            </a:r>
            <a:r>
              <a:rPr lang="en-US" altLang="zh-Hans-HK" sz="2400" dirty="0" err="1">
                <a:solidFill>
                  <a:srgbClr val="00B0F0"/>
                </a:solidFill>
              </a:rPr>
              <a:t>quelen</a:t>
            </a:r>
            <a:r>
              <a:rPr lang="en-US" altLang="zh-Hans-HK" sz="2400" dirty="0">
                <a:solidFill>
                  <a:srgbClr val="00B0F0"/>
                </a:solidFill>
              </a:rPr>
              <a:t>= =m+1</a:t>
            </a:r>
            <a:r>
              <a:rPr lang="en-US" altLang="zh-Hans-HK" sz="2400" dirty="0">
                <a:solidFill>
                  <a:srgbClr val="0070C0"/>
                </a:solidFill>
              </a:rPr>
              <a:t>) error(“</a:t>
            </a:r>
            <a:r>
              <a:rPr lang="zh-CN" altLang="en-US" sz="2400" dirty="0">
                <a:solidFill>
                  <a:srgbClr val="0070C0"/>
                </a:solidFill>
              </a:rPr>
              <a:t>队满</a:t>
            </a:r>
            <a:r>
              <a:rPr lang="en-US" altLang="zh-Hans-HK" sz="2400" dirty="0">
                <a:solidFill>
                  <a:srgbClr val="0070C0"/>
                </a:solidFill>
              </a:rPr>
              <a:t>!”);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else {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     rea</a:t>
            </a:r>
            <a:r>
              <a:rPr lang="en-US" altLang="zh-CN" sz="2400" dirty="0">
                <a:solidFill>
                  <a:srgbClr val="0070C0"/>
                </a:solidFill>
              </a:rPr>
              <a:t>r</a:t>
            </a:r>
            <a:r>
              <a:rPr lang="en-US" altLang="zh-Hans-HK" sz="2400" dirty="0">
                <a:solidFill>
                  <a:srgbClr val="0070C0"/>
                </a:solidFill>
              </a:rPr>
              <a:t>=(rear+1)%(m+1);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     </a:t>
            </a:r>
            <a:r>
              <a:rPr lang="en-US" altLang="zh-Hans-HK" sz="2400" dirty="0" err="1">
                <a:solidFill>
                  <a:srgbClr val="0070C0"/>
                </a:solidFill>
              </a:rPr>
              <a:t>cycque</a:t>
            </a:r>
            <a:r>
              <a:rPr lang="en-US" altLang="zh-Hans-HK" sz="2400" dirty="0">
                <a:solidFill>
                  <a:srgbClr val="0070C0"/>
                </a:solidFill>
              </a:rPr>
              <a:t>[rear]=X; </a:t>
            </a:r>
            <a:r>
              <a:rPr lang="en-US" altLang="zh-Hans-HK" sz="2400" dirty="0" err="1">
                <a:solidFill>
                  <a:srgbClr val="0070C0"/>
                </a:solidFill>
              </a:rPr>
              <a:t>quelen</a:t>
            </a:r>
            <a:r>
              <a:rPr lang="en-US" altLang="zh-Hans-HK" sz="2400" dirty="0">
                <a:solidFill>
                  <a:srgbClr val="0070C0"/>
                </a:solidFill>
              </a:rPr>
              <a:t>++;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}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61FEBE-4731-4660-855B-DF81E5E389CD}"/>
              </a:ext>
            </a:extLst>
          </p:cNvPr>
          <p:cNvSpPr txBox="1"/>
          <p:nvPr/>
        </p:nvSpPr>
        <p:spPr>
          <a:xfrm>
            <a:off x="6656222" y="3088654"/>
            <a:ext cx="50258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void </a:t>
            </a:r>
            <a:r>
              <a:rPr lang="en-US" sz="2400" dirty="0" err="1">
                <a:solidFill>
                  <a:srgbClr val="0070C0"/>
                </a:solidFill>
              </a:rPr>
              <a:t>outqueue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70C0"/>
                </a:solidFill>
              </a:rPr>
              <a:t>DataType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 err="1">
                <a:solidFill>
                  <a:srgbClr val="0070C0"/>
                </a:solidFill>
              </a:rPr>
              <a:t>cycque</a:t>
            </a:r>
            <a:r>
              <a:rPr lang="en-US" sz="2400" dirty="0">
                <a:solidFill>
                  <a:srgbClr val="0070C0"/>
                </a:solidFill>
              </a:rPr>
              <a:t>[m], </a:t>
            </a:r>
            <a:r>
              <a:rPr lang="en-US" sz="2400" dirty="0" err="1">
                <a:solidFill>
                  <a:srgbClr val="0070C0"/>
                </a:solidFill>
              </a:rPr>
              <a:t>DataType</a:t>
            </a:r>
            <a:r>
              <a:rPr lang="en-US" sz="2400" dirty="0">
                <a:solidFill>
                  <a:srgbClr val="0070C0"/>
                </a:solidFill>
              </a:rPr>
              <a:t> *X)</a:t>
            </a:r>
            <a:r>
              <a:rPr lang="en-US" altLang="zh-CN" sz="2400" dirty="0">
                <a:solidFill>
                  <a:srgbClr val="0070C0"/>
                </a:solidFill>
              </a:rPr>
              <a:t>{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if (</a:t>
            </a:r>
            <a:r>
              <a:rPr lang="en-US" sz="2400" dirty="0" err="1">
                <a:solidFill>
                  <a:srgbClr val="00B0F0"/>
                </a:solidFill>
              </a:rPr>
              <a:t>quelen</a:t>
            </a:r>
            <a:r>
              <a:rPr lang="en-US" sz="2400" dirty="0">
                <a:solidFill>
                  <a:srgbClr val="00B0F0"/>
                </a:solidFill>
              </a:rPr>
              <a:t> ==0</a:t>
            </a:r>
            <a:r>
              <a:rPr lang="en-US" sz="2400" dirty="0">
                <a:solidFill>
                  <a:srgbClr val="0070C0"/>
                </a:solidFill>
              </a:rPr>
              <a:t>) error (“</a:t>
            </a:r>
            <a:r>
              <a:rPr lang="zh-CN" altLang="en-US" sz="2400" dirty="0">
                <a:solidFill>
                  <a:srgbClr val="0070C0"/>
                </a:solidFill>
              </a:rPr>
              <a:t>队空</a:t>
            </a:r>
            <a:r>
              <a:rPr lang="en-US" sz="2400" dirty="0">
                <a:solidFill>
                  <a:srgbClr val="0070C0"/>
                </a:solidFill>
              </a:rPr>
              <a:t>!”);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else {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</a:t>
            </a:r>
            <a:r>
              <a:rPr lang="en-US" sz="2400" dirty="0">
                <a:solidFill>
                  <a:srgbClr val="00B0F0"/>
                </a:solidFill>
              </a:rPr>
              <a:t>front =(rea</a:t>
            </a:r>
            <a:r>
              <a:rPr lang="en-US" altLang="zh-CN" sz="2400" dirty="0">
                <a:solidFill>
                  <a:srgbClr val="00B0F0"/>
                </a:solidFill>
              </a:rPr>
              <a:t>r</a:t>
            </a:r>
            <a:r>
              <a:rPr lang="en-US" sz="2400" dirty="0">
                <a:solidFill>
                  <a:srgbClr val="00B0F0"/>
                </a:solidFill>
              </a:rPr>
              <a:t>- quelen+1</a:t>
            </a:r>
            <a:br>
              <a:rPr lang="en-US" sz="2400" dirty="0">
                <a:solidFill>
                  <a:srgbClr val="00B0F0"/>
                </a:solidFill>
              </a:rPr>
            </a:br>
            <a:r>
              <a:rPr lang="en-US" sz="2400" dirty="0">
                <a:solidFill>
                  <a:srgbClr val="00B0F0"/>
                </a:solidFill>
              </a:rPr>
              <a:t>            +(m+1))%(m+1)</a:t>
            </a:r>
            <a:r>
              <a:rPr lang="en-US" sz="2400" dirty="0">
                <a:solidFill>
                  <a:srgbClr val="0070C0"/>
                </a:solidFill>
              </a:rPr>
              <a:t>;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*X=</a:t>
            </a:r>
            <a:r>
              <a:rPr lang="en-US" sz="2400" dirty="0" err="1">
                <a:solidFill>
                  <a:srgbClr val="0070C0"/>
                </a:solidFill>
              </a:rPr>
              <a:t>cycque</a:t>
            </a:r>
            <a:r>
              <a:rPr lang="en-US" sz="2400" dirty="0">
                <a:solidFill>
                  <a:srgbClr val="0070C0"/>
                </a:solidFill>
              </a:rPr>
              <a:t> [front]; </a:t>
            </a:r>
            <a:r>
              <a:rPr lang="en-US" sz="2400" dirty="0" err="1">
                <a:solidFill>
                  <a:srgbClr val="0070C0"/>
                </a:solidFill>
              </a:rPr>
              <a:t>quelen</a:t>
            </a:r>
            <a:r>
              <a:rPr lang="en-US" sz="2400" dirty="0">
                <a:solidFill>
                  <a:srgbClr val="0070C0"/>
                </a:solidFill>
              </a:rPr>
              <a:t>--;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}</a:t>
            </a:r>
          </a:p>
          <a:p>
            <a:r>
              <a:rPr lang="en-US" sz="2400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510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10249-A9B7-48C8-9518-7A65651D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3 </a:t>
            </a:r>
            <a:r>
              <a:rPr lang="zh-CN" altLang="en-US" dirty="0"/>
              <a:t>串练习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19414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587B58F-477B-4C58-A4F1-2A5935AE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3.1  </a:t>
            </a:r>
            <a:r>
              <a:rPr lang="zh-CN" altLang="en-US" dirty="0"/>
              <a:t>读取整数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B5E6A-FAE9-42A7-B88A-91C9CBDA1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452563"/>
            <a:ext cx="10563605" cy="48831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问题描述</a:t>
            </a:r>
            <a:r>
              <a:rPr lang="en-US" altLang="zh-CN" sz="2800" dirty="0"/>
              <a:t>】</a:t>
            </a:r>
            <a:r>
              <a:rPr lang="zh-CN" altLang="en-US" sz="2800" dirty="0"/>
              <a:t>输入一个字符串，内有数字和非数字字符，如：</a:t>
            </a:r>
            <a:r>
              <a:rPr lang="en-US" sz="2800" dirty="0">
                <a:solidFill>
                  <a:srgbClr val="002060"/>
                </a:solidFill>
              </a:rPr>
              <a:t>ak</a:t>
            </a:r>
            <a:r>
              <a:rPr lang="en-US" sz="2800" dirty="0">
                <a:solidFill>
                  <a:srgbClr val="0070C0"/>
                </a:solidFill>
              </a:rPr>
              <a:t>123</a:t>
            </a:r>
            <a:r>
              <a:rPr lang="en-US" sz="2800" dirty="0">
                <a:solidFill>
                  <a:srgbClr val="002060"/>
                </a:solidFill>
              </a:rPr>
              <a:t>x</a:t>
            </a:r>
            <a:r>
              <a:rPr lang="en-US" sz="2800" dirty="0">
                <a:solidFill>
                  <a:srgbClr val="0070C0"/>
                </a:solidFill>
              </a:rPr>
              <a:t>456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17960</a:t>
            </a:r>
            <a:r>
              <a:rPr lang="en-US" sz="2800" dirty="0">
                <a:solidFill>
                  <a:srgbClr val="002060"/>
                </a:solidFill>
              </a:rPr>
              <a:t>?</a:t>
            </a:r>
            <a:r>
              <a:rPr lang="en-US" altLang="zh-CN" sz="2800" dirty="0">
                <a:solidFill>
                  <a:srgbClr val="0070C0"/>
                </a:solidFill>
              </a:rPr>
              <a:t>0</a:t>
            </a:r>
            <a:r>
              <a:rPr lang="en-US" sz="2800" dirty="0">
                <a:solidFill>
                  <a:srgbClr val="0070C0"/>
                </a:solidFill>
              </a:rPr>
              <a:t>302</a:t>
            </a:r>
            <a:r>
              <a:rPr lang="en-US" sz="2800" dirty="0">
                <a:solidFill>
                  <a:srgbClr val="002060"/>
                </a:solidFill>
              </a:rPr>
              <a:t>gef</a:t>
            </a:r>
            <a:r>
              <a:rPr lang="en-US" sz="2800" dirty="0">
                <a:solidFill>
                  <a:srgbClr val="0070C0"/>
                </a:solidFill>
              </a:rPr>
              <a:t>4563</a:t>
            </a:r>
            <a:r>
              <a:rPr lang="zh-CN" altLang="en-US" sz="2800" dirty="0"/>
              <a:t>，将其中连续的数字作为一个整体，依次存放到一数组</a:t>
            </a:r>
            <a:r>
              <a:rPr lang="en-US" altLang="zh-CN" sz="2800" dirty="0"/>
              <a:t>a</a:t>
            </a:r>
            <a:r>
              <a:rPr lang="zh-CN" altLang="en-US" sz="2800" dirty="0"/>
              <a:t>中，例如</a:t>
            </a:r>
            <a:endParaRPr lang="en-US" altLang="zh-CN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123</a:t>
            </a:r>
            <a:r>
              <a:rPr lang="zh-CN" altLang="en-US" sz="2800" dirty="0"/>
              <a:t>放入</a:t>
            </a:r>
            <a:r>
              <a:rPr lang="en-US" sz="2800" dirty="0">
                <a:solidFill>
                  <a:srgbClr val="00B050"/>
                </a:solidFill>
              </a:rPr>
              <a:t>a[0]</a:t>
            </a:r>
            <a:r>
              <a:rPr lang="zh-CN" altLang="en-US" sz="2800" dirty="0"/>
              <a:t>，</a:t>
            </a:r>
            <a:r>
              <a:rPr lang="en-US" sz="2800" dirty="0">
                <a:solidFill>
                  <a:srgbClr val="0070C0"/>
                </a:solidFill>
              </a:rPr>
              <a:t>456</a:t>
            </a:r>
            <a:r>
              <a:rPr lang="zh-CN" altLang="en-US" sz="2800" dirty="0"/>
              <a:t>放入 </a:t>
            </a:r>
            <a:r>
              <a:rPr lang="en-US" altLang="zh-CN" sz="2800" dirty="0">
                <a:solidFill>
                  <a:srgbClr val="00B050"/>
                </a:solidFill>
              </a:rPr>
              <a:t>a</a:t>
            </a:r>
            <a:r>
              <a:rPr lang="en-US" sz="2800" dirty="0">
                <a:solidFill>
                  <a:srgbClr val="00B050"/>
                </a:solidFill>
              </a:rPr>
              <a:t>[1]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0070C0"/>
                </a:solidFill>
              </a:rPr>
              <a:t>17960</a:t>
            </a:r>
            <a:r>
              <a:rPr lang="zh-CN" altLang="en-US" sz="2800" dirty="0"/>
              <a:t>放入</a:t>
            </a:r>
            <a:r>
              <a:rPr lang="en-US" altLang="zh-CN" sz="2800" dirty="0">
                <a:solidFill>
                  <a:srgbClr val="00B050"/>
                </a:solidFill>
              </a:rPr>
              <a:t>a[2]</a:t>
            </a:r>
            <a:r>
              <a:rPr lang="en-US" altLang="zh-CN" sz="2800" dirty="0"/>
              <a:t>,</a:t>
            </a:r>
            <a:r>
              <a:rPr lang="en-US" sz="2800" dirty="0"/>
              <a:t>……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编写算法统计其共有多少个整数，并输出这些整数。</a:t>
            </a:r>
            <a:endParaRPr 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723AF3-A9E9-4C59-AE17-1C684EB969A8}"/>
              </a:ext>
            </a:extLst>
          </p:cNvPr>
          <p:cNvSpPr txBox="1"/>
          <p:nvPr/>
        </p:nvSpPr>
        <p:spPr>
          <a:xfrm>
            <a:off x="1913382" y="3863446"/>
            <a:ext cx="83644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dirty="0">
                <a:solidFill>
                  <a:srgbClr val="0070C0"/>
                </a:solidFill>
              </a:rPr>
              <a:t>void </a:t>
            </a:r>
            <a:r>
              <a:rPr lang="en-US" altLang="zh-Hans-HK" sz="2400" dirty="0" err="1">
                <a:solidFill>
                  <a:srgbClr val="0070C0"/>
                </a:solidFill>
              </a:rPr>
              <a:t>count_digit</a:t>
            </a:r>
            <a:r>
              <a:rPr lang="en-US" altLang="zh-Hans-HK" sz="2400" dirty="0">
                <a:solidFill>
                  <a:srgbClr val="0070C0"/>
                </a:solidFill>
              </a:rPr>
              <a:t>(char *str) { 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int digit[32];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int count = 0;    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</a:rPr>
              <a:t>int </a:t>
            </a:r>
            <a:r>
              <a:rPr lang="en-US" altLang="zh-Hans-HK" sz="2400" dirty="0" err="1">
                <a:solidFill>
                  <a:srgbClr val="0070C0"/>
                </a:solidFill>
              </a:rPr>
              <a:t>str_len</a:t>
            </a:r>
            <a:r>
              <a:rPr lang="en-US" altLang="zh-Hans-HK" sz="2400" dirty="0">
                <a:solidFill>
                  <a:srgbClr val="0070C0"/>
                </a:solidFill>
              </a:rPr>
              <a:t> = </a:t>
            </a:r>
            <a:r>
              <a:rPr lang="en-US" altLang="zh-Hans-HK" sz="2400" dirty="0" err="1">
                <a:solidFill>
                  <a:srgbClr val="0070C0"/>
                </a:solidFill>
              </a:rPr>
              <a:t>strlen</a:t>
            </a:r>
            <a:r>
              <a:rPr lang="en-US" altLang="zh-Hans-HK" sz="2400" dirty="0">
                <a:solidFill>
                  <a:srgbClr val="0070C0"/>
                </a:solidFill>
              </a:rPr>
              <a:t>(str); 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</a:rPr>
              <a:t>……</a:t>
            </a:r>
            <a:endParaRPr lang="en-US" altLang="zh-Hans-HK" sz="2400" dirty="0">
              <a:solidFill>
                <a:srgbClr val="0070C0"/>
              </a:solidFill>
            </a:endParaRP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for (int </a:t>
            </a:r>
            <a:r>
              <a:rPr lang="en-US" altLang="zh-Hans-HK" sz="2400" dirty="0" err="1">
                <a:solidFill>
                  <a:srgbClr val="0070C0"/>
                </a:solidFill>
              </a:rPr>
              <a:t>i</a:t>
            </a:r>
            <a:r>
              <a:rPr lang="en-US" altLang="zh-Hans-HK" sz="2400" dirty="0">
                <a:solidFill>
                  <a:srgbClr val="0070C0"/>
                </a:solidFill>
              </a:rPr>
              <a:t> = 0; </a:t>
            </a:r>
            <a:r>
              <a:rPr lang="en-US" altLang="zh-Hans-HK" sz="2400" dirty="0" err="1">
                <a:solidFill>
                  <a:srgbClr val="0070C0"/>
                </a:solidFill>
              </a:rPr>
              <a:t>i</a:t>
            </a:r>
            <a:r>
              <a:rPr lang="en-US" altLang="zh-Hans-HK" sz="2400" dirty="0">
                <a:solidFill>
                  <a:srgbClr val="0070C0"/>
                </a:solidFill>
              </a:rPr>
              <a:t> &lt; count; </a:t>
            </a:r>
            <a:r>
              <a:rPr lang="en-US" altLang="zh-Hans-HK" sz="2400" dirty="0" err="1">
                <a:solidFill>
                  <a:srgbClr val="0070C0"/>
                </a:solidFill>
              </a:rPr>
              <a:t>i</a:t>
            </a:r>
            <a:r>
              <a:rPr lang="en-US" altLang="zh-Hans-HK" sz="2400" dirty="0">
                <a:solidFill>
                  <a:srgbClr val="0070C0"/>
                </a:solidFill>
              </a:rPr>
              <a:t>++) </a:t>
            </a:r>
            <a:r>
              <a:rPr lang="en-US" altLang="zh-Hans-HK" sz="2400" dirty="0" err="1">
                <a:solidFill>
                  <a:srgbClr val="0070C0"/>
                </a:solidFill>
              </a:rPr>
              <a:t>printf</a:t>
            </a:r>
            <a:r>
              <a:rPr lang="en-US" altLang="zh-Hans-HK" sz="2400" dirty="0">
                <a:solidFill>
                  <a:srgbClr val="0070C0"/>
                </a:solidFill>
              </a:rPr>
              <a:t>("%d ", digit[</a:t>
            </a:r>
            <a:r>
              <a:rPr lang="en-US" altLang="zh-Hans-HK" sz="2400" dirty="0" err="1">
                <a:solidFill>
                  <a:srgbClr val="0070C0"/>
                </a:solidFill>
              </a:rPr>
              <a:t>i</a:t>
            </a:r>
            <a:r>
              <a:rPr lang="en-US" altLang="zh-Hans-HK" sz="2400" dirty="0">
                <a:solidFill>
                  <a:srgbClr val="0070C0"/>
                </a:solidFill>
              </a:rPr>
              <a:t>]);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1700630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6DDF75-7BC4-4168-A8F5-A69EB72ABB14}"/>
              </a:ext>
            </a:extLst>
          </p:cNvPr>
          <p:cNvSpPr txBox="1"/>
          <p:nvPr/>
        </p:nvSpPr>
        <p:spPr>
          <a:xfrm>
            <a:off x="1342341" y="411548"/>
            <a:ext cx="1014252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70C0"/>
                </a:solidFill>
              </a:rPr>
              <a:t>int </a:t>
            </a:r>
            <a:r>
              <a:rPr lang="en-US" altLang="zh-Hans-HK" sz="2400" dirty="0" err="1">
                <a:solidFill>
                  <a:srgbClr val="0070C0"/>
                </a:solidFill>
              </a:rPr>
              <a:t>i</a:t>
            </a:r>
            <a:r>
              <a:rPr lang="en-US" altLang="zh-Hans-HK" sz="2400" dirty="0">
                <a:solidFill>
                  <a:srgbClr val="0070C0"/>
                </a:solidFill>
              </a:rPr>
              <a:t> = 0;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while (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 &lt; </a:t>
            </a:r>
            <a:r>
              <a:rPr lang="en-US" sz="2400" dirty="0" err="1">
                <a:solidFill>
                  <a:srgbClr val="0070C0"/>
                </a:solidFill>
              </a:rPr>
              <a:t>str_len</a:t>
            </a:r>
            <a:r>
              <a:rPr lang="en-US" sz="2400" dirty="0">
                <a:solidFill>
                  <a:srgbClr val="0070C0"/>
                </a:solidFill>
              </a:rPr>
              <a:t>) {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if (*(</a:t>
            </a:r>
            <a:r>
              <a:rPr lang="en-US" sz="2400" dirty="0" err="1">
                <a:solidFill>
                  <a:srgbClr val="0070C0"/>
                </a:solidFill>
              </a:rPr>
              <a:t>str+i</a:t>
            </a:r>
            <a:r>
              <a:rPr lang="en-US" sz="2400" dirty="0">
                <a:solidFill>
                  <a:srgbClr val="0070C0"/>
                </a:solidFill>
              </a:rPr>
              <a:t>) &gt;= '0' &amp;&amp; *(</a:t>
            </a:r>
            <a:r>
              <a:rPr lang="en-US" sz="2400" dirty="0" err="1">
                <a:solidFill>
                  <a:srgbClr val="0070C0"/>
                </a:solidFill>
              </a:rPr>
              <a:t>str+i</a:t>
            </a:r>
            <a:r>
              <a:rPr lang="en-US" sz="2400" dirty="0">
                <a:solidFill>
                  <a:srgbClr val="0070C0"/>
                </a:solidFill>
              </a:rPr>
              <a:t>) &lt;= '9') {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	int </a:t>
            </a:r>
            <a:r>
              <a:rPr lang="en-US" sz="2400" dirty="0" err="1">
                <a:solidFill>
                  <a:srgbClr val="0070C0"/>
                </a:solidFill>
              </a:rPr>
              <a:t>len</a:t>
            </a:r>
            <a:r>
              <a:rPr lang="en-US" sz="2400" dirty="0">
                <a:solidFill>
                  <a:srgbClr val="0070C0"/>
                </a:solidFill>
              </a:rPr>
              <a:t> = 1;  </a:t>
            </a:r>
            <a:r>
              <a:rPr lang="en-US" sz="2400" dirty="0">
                <a:solidFill>
                  <a:srgbClr val="7030A0"/>
                </a:solidFill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</a:rPr>
              <a:t>用于统计连续数字的个数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		while (*(str +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 + </a:t>
            </a:r>
            <a:r>
              <a:rPr lang="en-US" sz="2400" dirty="0" err="1">
                <a:solidFill>
                  <a:srgbClr val="0070C0"/>
                </a:solidFill>
              </a:rPr>
              <a:t>len</a:t>
            </a:r>
            <a:r>
              <a:rPr lang="en-US" sz="2400" dirty="0">
                <a:solidFill>
                  <a:srgbClr val="0070C0"/>
                </a:solidFill>
              </a:rPr>
              <a:t>) &gt;= '0' &amp;&amp; *(str +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+ </a:t>
            </a:r>
            <a:r>
              <a:rPr lang="en-US" sz="2400" dirty="0" err="1">
                <a:solidFill>
                  <a:srgbClr val="0070C0"/>
                </a:solidFill>
              </a:rPr>
              <a:t>len</a:t>
            </a:r>
            <a:r>
              <a:rPr lang="en-US" sz="2400" dirty="0">
                <a:solidFill>
                  <a:srgbClr val="0070C0"/>
                </a:solidFill>
              </a:rPr>
              <a:t>) &lt;= '9’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	     &amp;&amp; (</a:t>
            </a:r>
            <a:r>
              <a:rPr lang="en-US" sz="2400" dirty="0" err="1">
                <a:solidFill>
                  <a:srgbClr val="0070C0"/>
                </a:solidFill>
              </a:rPr>
              <a:t>i+len</a:t>
            </a:r>
            <a:r>
              <a:rPr lang="en-US" sz="2400" dirty="0">
                <a:solidFill>
                  <a:srgbClr val="0070C0"/>
                </a:solidFill>
              </a:rPr>
              <a:t>) &lt; </a:t>
            </a:r>
            <a:r>
              <a:rPr lang="en-US" sz="2400" dirty="0" err="1">
                <a:solidFill>
                  <a:srgbClr val="0070C0"/>
                </a:solidFill>
              </a:rPr>
              <a:t>str_len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  <a:r>
              <a:rPr lang="en-US" sz="2400" dirty="0" err="1">
                <a:solidFill>
                  <a:srgbClr val="0070C0"/>
                </a:solidFill>
              </a:rPr>
              <a:t>len</a:t>
            </a:r>
            <a:r>
              <a:rPr lang="en-US" sz="2400" dirty="0">
                <a:solidFill>
                  <a:srgbClr val="0070C0"/>
                </a:solidFill>
              </a:rPr>
              <a:t>++; </a:t>
            </a:r>
            <a:r>
              <a:rPr lang="en-US" altLang="zh-Hans-HK" sz="2400" dirty="0">
                <a:solidFill>
                  <a:srgbClr val="7030A0"/>
                </a:solidFill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</a:rPr>
              <a:t>从当前位置连续数字的个数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		int sum = *(str + </a:t>
            </a:r>
            <a:r>
              <a:rPr lang="en-US" sz="2400" dirty="0" err="1">
                <a:solidFill>
                  <a:srgbClr val="00B0F0"/>
                </a:solidFill>
              </a:rPr>
              <a:t>i</a:t>
            </a:r>
            <a:r>
              <a:rPr lang="en-US" sz="2400" dirty="0">
                <a:solidFill>
                  <a:srgbClr val="00B0F0"/>
                </a:solidFill>
              </a:rPr>
              <a:t> + </a:t>
            </a:r>
            <a:r>
              <a:rPr lang="en-US" sz="2400" dirty="0" err="1">
                <a:solidFill>
                  <a:srgbClr val="00B0F0"/>
                </a:solidFill>
              </a:rPr>
              <a:t>len</a:t>
            </a:r>
            <a:r>
              <a:rPr lang="en-US" sz="2400" dirty="0">
                <a:solidFill>
                  <a:srgbClr val="00B0F0"/>
                </a:solidFill>
              </a:rPr>
              <a:t> - 1) - '0’;  </a:t>
            </a:r>
            <a:r>
              <a:rPr lang="en-US" sz="2400" dirty="0">
                <a:solidFill>
                  <a:srgbClr val="7030A0"/>
                </a:solidFill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</a:rPr>
              <a:t>个位数的数据 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		int unit = 1;    </a:t>
            </a:r>
            <a:r>
              <a:rPr lang="en-US" sz="2400" dirty="0">
                <a:solidFill>
                  <a:srgbClr val="7030A0"/>
                </a:solidFill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</a:rPr>
              <a:t>单位，从十位开始每次乘以</a:t>
            </a:r>
            <a:r>
              <a:rPr lang="en-US" altLang="zh-CN" sz="2400" dirty="0">
                <a:solidFill>
                  <a:srgbClr val="7030A0"/>
                </a:solidFill>
              </a:rPr>
              <a:t>10</a:t>
            </a:r>
            <a:r>
              <a:rPr lang="zh-CN" altLang="en-US" sz="2400" dirty="0">
                <a:solidFill>
                  <a:srgbClr val="7030A0"/>
                </a:solidFill>
              </a:rPr>
              <a:t>作为单位 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		for (int j = </a:t>
            </a:r>
            <a:r>
              <a:rPr lang="en-US" sz="2400" dirty="0" err="1">
                <a:solidFill>
                  <a:srgbClr val="00B0F0"/>
                </a:solidFill>
              </a:rPr>
              <a:t>len</a:t>
            </a:r>
            <a:r>
              <a:rPr lang="en-US" sz="2400" dirty="0">
                <a:solidFill>
                  <a:srgbClr val="00B0F0"/>
                </a:solidFill>
              </a:rPr>
              <a:t> - 2; j &gt;= 0; j--) {  </a:t>
            </a:r>
            <a:r>
              <a:rPr lang="en-US" sz="2400" dirty="0">
                <a:solidFill>
                  <a:srgbClr val="7030A0"/>
                </a:solidFill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</a:rPr>
              <a:t>从右往左逐个处理 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		        unit *= 10;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	        sum += (*(str + </a:t>
            </a:r>
            <a:r>
              <a:rPr lang="en-US" sz="2400" dirty="0" err="1">
                <a:solidFill>
                  <a:srgbClr val="00B0F0"/>
                </a:solidFill>
              </a:rPr>
              <a:t>i</a:t>
            </a:r>
            <a:r>
              <a:rPr lang="en-US" sz="2400" dirty="0">
                <a:solidFill>
                  <a:srgbClr val="00B0F0"/>
                </a:solidFill>
              </a:rPr>
              <a:t> + j) - '0') * unit;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	 }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	digit[count++] = sum;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 += </a:t>
            </a:r>
            <a:r>
              <a:rPr lang="en-US" sz="2400" dirty="0" err="1">
                <a:solidFill>
                  <a:srgbClr val="0070C0"/>
                </a:solidFill>
              </a:rPr>
              <a:t>len</a:t>
            </a:r>
            <a:r>
              <a:rPr lang="en-US" sz="2400" dirty="0">
                <a:solidFill>
                  <a:srgbClr val="0070C0"/>
                </a:solidFill>
              </a:rPr>
              <a:t>; </a:t>
            </a:r>
            <a:r>
              <a:rPr lang="en-US" sz="2400" dirty="0">
                <a:solidFill>
                  <a:srgbClr val="7030A0"/>
                </a:solidFill>
              </a:rPr>
              <a:t>// </a:t>
            </a:r>
            <a:r>
              <a:rPr lang="en-US" sz="2400" dirty="0" err="1">
                <a:solidFill>
                  <a:srgbClr val="7030A0"/>
                </a:solidFill>
              </a:rPr>
              <a:t>i</a:t>
            </a:r>
            <a:r>
              <a:rPr lang="zh-CN" altLang="en-US" sz="2400" dirty="0">
                <a:solidFill>
                  <a:srgbClr val="7030A0"/>
                </a:solidFill>
              </a:rPr>
              <a:t>需要加上</a:t>
            </a:r>
            <a:r>
              <a:rPr lang="en-US" sz="2400" dirty="0" err="1">
                <a:solidFill>
                  <a:srgbClr val="7030A0"/>
                </a:solidFill>
              </a:rPr>
              <a:t>len</a:t>
            </a:r>
            <a:r>
              <a:rPr lang="zh-CN" altLang="en-US" sz="2400" dirty="0">
                <a:solidFill>
                  <a:srgbClr val="7030A0"/>
                </a:solidFill>
              </a:rPr>
              <a:t>的长度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	}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++;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89607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D9030-3E76-4F42-9041-6E7EE0D7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3.2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3036B-3336-4AC8-B336-B5DDB64B4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507" y="1452563"/>
            <a:ext cx="9009125" cy="48831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设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dirty="0"/>
              <a:t>=“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baseline="-25000" dirty="0">
                <a:solidFill>
                  <a:srgbClr val="00B050"/>
                </a:solidFill>
              </a:rPr>
              <a:t>1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baseline="-25000" dirty="0">
                <a:solidFill>
                  <a:srgbClr val="00B050"/>
                </a:solidFill>
              </a:rPr>
              <a:t>2</a:t>
            </a:r>
            <a:r>
              <a:rPr lang="en-US" altLang="zh-CN" dirty="0">
                <a:solidFill>
                  <a:srgbClr val="00B050"/>
                </a:solidFill>
              </a:rPr>
              <a:t>…S</a:t>
            </a:r>
            <a:r>
              <a:rPr lang="en-US" altLang="zh-CN" baseline="-25000" dirty="0">
                <a:solidFill>
                  <a:srgbClr val="00B050"/>
                </a:solidFill>
              </a:rPr>
              <a:t>n</a:t>
            </a:r>
            <a:r>
              <a:rPr lang="en-US" altLang="zh-CN" dirty="0"/>
              <a:t>”</a:t>
            </a:r>
            <a:r>
              <a:rPr lang="zh-CN" altLang="en-US" dirty="0"/>
              <a:t>是一个长为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en-US" dirty="0"/>
              <a:t>的字符串，存放在一个数组中，编写算法将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zh-CN" altLang="en-US" dirty="0"/>
              <a:t>改造之后输出：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）将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zh-CN" altLang="en-US" dirty="0"/>
              <a:t>的所有第</a:t>
            </a:r>
            <a:r>
              <a:rPr lang="zh-CN" altLang="en-US" dirty="0">
                <a:solidFill>
                  <a:srgbClr val="00B0F0"/>
                </a:solidFill>
              </a:rPr>
              <a:t>偶数</a:t>
            </a:r>
            <a:r>
              <a:rPr lang="zh-CN" altLang="en-US" dirty="0"/>
              <a:t>个字符按照其原来的下标</a:t>
            </a:r>
            <a:r>
              <a:rPr lang="zh-CN" altLang="en-US" dirty="0">
                <a:solidFill>
                  <a:srgbClr val="00B0F0"/>
                </a:solidFill>
              </a:rPr>
              <a:t>从大到小</a:t>
            </a:r>
            <a:r>
              <a:rPr lang="zh-CN" altLang="en-US" dirty="0"/>
              <a:t>的次序放在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F0"/>
                </a:solidFill>
              </a:rPr>
              <a:t>后半部分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）将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zh-CN" altLang="en-US" dirty="0"/>
              <a:t>的所有第奇数个字符按照其原来的下标</a:t>
            </a:r>
            <a:r>
              <a:rPr lang="zh-CN" altLang="en-US" dirty="0">
                <a:solidFill>
                  <a:srgbClr val="00B0F0"/>
                </a:solidFill>
              </a:rPr>
              <a:t>从小到大</a:t>
            </a:r>
            <a:r>
              <a:rPr lang="zh-CN" altLang="en-US" dirty="0"/>
              <a:t>的次序放在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F0"/>
                </a:solidFill>
              </a:rPr>
              <a:t>前半部分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例如：</a:t>
            </a:r>
            <a:r>
              <a:rPr lang="en-US" altLang="zh-CN" dirty="0"/>
              <a:t>S=‘</a:t>
            </a:r>
            <a:r>
              <a:rPr lang="en-US" altLang="zh-CN" dirty="0">
                <a:solidFill>
                  <a:srgbClr val="002060"/>
                </a:solidFill>
              </a:rPr>
              <a:t>ABCDEFGHIJKL</a:t>
            </a:r>
            <a:r>
              <a:rPr lang="en-US" altLang="zh-CN" dirty="0"/>
              <a:t>’</a:t>
            </a:r>
            <a:r>
              <a:rPr lang="zh-CN" altLang="en-US" dirty="0"/>
              <a:t>，则改造后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S=‘</a:t>
            </a:r>
            <a:r>
              <a:rPr lang="en-US" altLang="zh-CN" dirty="0">
                <a:solidFill>
                  <a:srgbClr val="002060"/>
                </a:solidFill>
              </a:rPr>
              <a:t>ACEGIKLJHFDB</a:t>
            </a:r>
            <a:r>
              <a:rPr lang="en-US" altLang="zh-CN" dirty="0"/>
              <a:t>’</a:t>
            </a:r>
            <a:r>
              <a:rPr lang="zh-CN" altLang="en-US" dirty="0"/>
              <a:t>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5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8988F-E493-4379-ADD3-55347735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0" dirty="0"/>
              <a:t>1 </a:t>
            </a:r>
            <a:r>
              <a:rPr lang="zh-CN" altLang="en-US" kern="0" dirty="0"/>
              <a:t>线性表练习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426653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C84E7E-A49A-4F72-857E-66A064218A7B}"/>
              </a:ext>
            </a:extLst>
          </p:cNvPr>
          <p:cNvSpPr txBox="1"/>
          <p:nvPr/>
        </p:nvSpPr>
        <p:spPr>
          <a:xfrm>
            <a:off x="1382575" y="835764"/>
            <a:ext cx="1023944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void</a:t>
            </a:r>
            <a:r>
              <a:rPr lang="en-US" sz="2400" dirty="0">
                <a:solidFill>
                  <a:srgbClr val="0070C0"/>
                </a:solidFill>
              </a:rPr>
              <a:t> </a:t>
            </a:r>
            <a:r>
              <a:rPr lang="en-US" sz="2400" dirty="0" err="1">
                <a:solidFill>
                  <a:srgbClr val="0070C0"/>
                </a:solidFill>
              </a:rPr>
              <a:t>ReArrangeString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char s[], int n</a:t>
            </a:r>
            <a:r>
              <a:rPr lang="en-US" sz="2400" dirty="0">
                <a:solidFill>
                  <a:srgbClr val="0070C0"/>
                </a:solidFill>
              </a:rPr>
              <a:t>){   </a:t>
            </a:r>
            <a:r>
              <a:rPr lang="en-US" sz="2400" dirty="0">
                <a:solidFill>
                  <a:srgbClr val="7030A0"/>
                </a:solidFill>
              </a:rPr>
              <a:t>//s[n+1]==‘\0’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    </a:t>
            </a:r>
            <a:r>
              <a:rPr lang="en-US" sz="2400" dirty="0">
                <a:solidFill>
                  <a:srgbClr val="0070C0"/>
                </a:solidFill>
              </a:rPr>
              <a:t>char </a:t>
            </a:r>
            <a:r>
              <a:rPr lang="en-US" sz="2400" dirty="0" err="1">
                <a:solidFill>
                  <a:srgbClr val="0070C0"/>
                </a:solidFill>
              </a:rPr>
              <a:t>stk</a:t>
            </a:r>
            <a:r>
              <a:rPr lang="en-US" sz="2400" dirty="0">
                <a:solidFill>
                  <a:srgbClr val="0070C0"/>
                </a:solidFill>
              </a:rPr>
              <a:t>[];     </a:t>
            </a:r>
            <a:r>
              <a:rPr lang="en-US" altLang="zh-CN" sz="2400" dirty="0">
                <a:solidFill>
                  <a:srgbClr val="7030A0"/>
                </a:solidFill>
              </a:rPr>
              <a:t>//</a:t>
            </a:r>
            <a:r>
              <a:rPr lang="en-US" sz="2400" dirty="0" err="1">
                <a:solidFill>
                  <a:srgbClr val="7030A0"/>
                </a:solidFill>
              </a:rPr>
              <a:t>stk</a:t>
            </a:r>
            <a:r>
              <a:rPr lang="zh-CN" altLang="en-US" sz="2400" dirty="0">
                <a:solidFill>
                  <a:srgbClr val="7030A0"/>
                </a:solidFill>
              </a:rPr>
              <a:t>是字符栈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    int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=1, j=1;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    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dirty="0">
                <a:solidFill>
                  <a:srgbClr val="0070C0"/>
                </a:solidFill>
              </a:rPr>
              <a:t>(s[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]){ 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          </a:t>
            </a:r>
            <a:r>
              <a:rPr lang="en-US" sz="2400" b="1" dirty="0">
                <a:solidFill>
                  <a:srgbClr val="0070C0"/>
                </a:solidFill>
              </a:rPr>
              <a:t>if </a:t>
            </a:r>
            <a:r>
              <a:rPr lang="en-US" sz="2400" dirty="0">
                <a:solidFill>
                  <a:srgbClr val="0070C0"/>
                </a:solidFill>
              </a:rPr>
              <a:t>(i%2==0) </a:t>
            </a:r>
            <a:r>
              <a:rPr lang="en-US" sz="2400" dirty="0" err="1">
                <a:solidFill>
                  <a:srgbClr val="0070C0"/>
                </a:solidFill>
              </a:rPr>
              <a:t>stk</a:t>
            </a:r>
            <a:r>
              <a:rPr lang="en-US" sz="2400" dirty="0">
                <a:solidFill>
                  <a:srgbClr val="0070C0"/>
                </a:solidFill>
              </a:rPr>
              <a:t>[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/2]=s[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];   </a:t>
            </a:r>
            <a:r>
              <a:rPr lang="en-US" sz="2400" dirty="0">
                <a:solidFill>
                  <a:srgbClr val="7030A0"/>
                </a:solidFill>
              </a:rPr>
              <a:t>//</a:t>
            </a:r>
            <a:r>
              <a:rPr lang="zh-CN" altLang="en-US" sz="2400" kern="1200" dirty="0">
                <a:solidFill>
                  <a:srgbClr val="7030A0"/>
                </a:solidFill>
                <a:effectLst/>
              </a:rPr>
              <a:t>对第偶数个字符，先入栈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          else </a:t>
            </a:r>
            <a:r>
              <a:rPr lang="en-US" sz="2400" dirty="0">
                <a:solidFill>
                  <a:srgbClr val="0070C0"/>
                </a:solidFill>
              </a:rPr>
              <a:t>s[</a:t>
            </a:r>
            <a:r>
              <a:rPr lang="en-US" sz="2400" dirty="0" err="1">
                <a:solidFill>
                  <a:srgbClr val="0070C0"/>
                </a:solidFill>
              </a:rPr>
              <a:t>j++</a:t>
            </a:r>
            <a:r>
              <a:rPr lang="en-US" sz="2400" dirty="0">
                <a:solidFill>
                  <a:srgbClr val="0070C0"/>
                </a:solidFill>
              </a:rPr>
              <a:t>]=s[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];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         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++;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     }</a:t>
            </a:r>
          </a:p>
          <a:p>
            <a:r>
              <a:rPr lang="en-US" sz="2400" dirty="0">
                <a:solidFill>
                  <a:srgbClr val="0070C0"/>
                </a:solidFill>
              </a:rPr>
              <a:t>    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--;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=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/2;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     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&gt;0) s[</a:t>
            </a:r>
            <a:r>
              <a:rPr lang="en-US" sz="2400" dirty="0" err="1">
                <a:solidFill>
                  <a:srgbClr val="0070C0"/>
                </a:solidFill>
              </a:rPr>
              <a:t>j++</a:t>
            </a:r>
            <a:r>
              <a:rPr lang="en-US" sz="2400" dirty="0">
                <a:solidFill>
                  <a:srgbClr val="0070C0"/>
                </a:solidFill>
              </a:rPr>
              <a:t>]=</a:t>
            </a:r>
            <a:r>
              <a:rPr lang="en-US" sz="2400" dirty="0" err="1">
                <a:solidFill>
                  <a:srgbClr val="0070C0"/>
                </a:solidFill>
              </a:rPr>
              <a:t>stk</a:t>
            </a:r>
            <a:r>
              <a:rPr lang="en-US" sz="2400" dirty="0">
                <a:solidFill>
                  <a:srgbClr val="0070C0"/>
                </a:solidFill>
              </a:rPr>
              <a:t>[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--] </a:t>
            </a:r>
            <a:r>
              <a:rPr lang="en-US" altLang="zh-CN" sz="2400" dirty="0">
                <a:solidFill>
                  <a:srgbClr val="7030A0"/>
                </a:solidFill>
              </a:rPr>
              <a:t> //</a:t>
            </a:r>
            <a:r>
              <a:rPr lang="zh-CN" altLang="en-US" sz="2400" dirty="0">
                <a:solidFill>
                  <a:srgbClr val="7030A0"/>
                </a:solidFill>
              </a:rPr>
              <a:t>将第偶数个字符逆序填入原字符数组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}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867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6C6F277-2517-441D-9BF8-1F205B88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522288"/>
            <a:ext cx="10363200" cy="825500"/>
          </a:xfrm>
        </p:spPr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递归练习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10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1C85D7C-C6A8-4053-9B24-8EF54AFD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 4.1   </a:t>
            </a:r>
            <a:r>
              <a:rPr lang="zh-CN" altLang="en-US" dirty="0"/>
              <a:t>最大值、平均数。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30D47-AEAA-48B2-A957-C2F0BEEAA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452563"/>
            <a:ext cx="11334749" cy="6779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已知数组</a:t>
            </a:r>
            <a:r>
              <a:rPr lang="en-US" altLang="zh-CN" dirty="0"/>
              <a:t>a[]</a:t>
            </a: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个元素，用递归实现：求和、最大值、平均数。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6DD090-13C3-444B-BAFA-8B0F1CAFAF22}"/>
              </a:ext>
            </a:extLst>
          </p:cNvPr>
          <p:cNvSpPr txBox="1"/>
          <p:nvPr/>
        </p:nvSpPr>
        <p:spPr>
          <a:xfrm>
            <a:off x="1404518" y="2236727"/>
            <a:ext cx="45848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int sum(int a[],int n){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if(n==1)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return a[0];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else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return (sum(a,n-1)+a[n-1]);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}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</a:rPr>
              <a:t>递归求和</a:t>
            </a:r>
            <a:endParaRPr lang="en-US" sz="24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9A51A3-7ED0-49D3-A65E-6A4C5F4A72A9}"/>
              </a:ext>
            </a:extLst>
          </p:cNvPr>
          <p:cNvSpPr txBox="1"/>
          <p:nvPr/>
        </p:nvSpPr>
        <p:spPr>
          <a:xfrm>
            <a:off x="1480716" y="4727449"/>
            <a:ext cx="5113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int Avg(</a:t>
            </a:r>
            <a:r>
              <a:rPr lang="en-US" sz="2400" dirty="0">
                <a:solidFill>
                  <a:srgbClr val="0070C0"/>
                </a:solidFill>
              </a:rPr>
              <a:t>int a[],int n</a:t>
            </a:r>
            <a:r>
              <a:rPr lang="en-US" altLang="zh-CN" sz="2400" dirty="0">
                <a:solidFill>
                  <a:srgbClr val="0070C0"/>
                </a:solidFill>
              </a:rPr>
              <a:t>){</a:t>
            </a:r>
            <a:endParaRPr lang="pt-BR" sz="2400" dirty="0">
              <a:solidFill>
                <a:srgbClr val="0070C0"/>
              </a:solidFill>
            </a:endParaRPr>
          </a:p>
          <a:p>
            <a:r>
              <a:rPr lang="pt-BR" sz="2400" dirty="0">
                <a:solidFill>
                  <a:srgbClr val="0070C0"/>
                </a:solidFill>
              </a:rPr>
              <a:t>    if(n==1) return a[0];</a:t>
            </a:r>
            <a:br>
              <a:rPr lang="pt-BR" sz="2400" dirty="0">
                <a:solidFill>
                  <a:srgbClr val="0070C0"/>
                </a:solidFill>
              </a:rPr>
            </a:br>
            <a:r>
              <a:rPr lang="pt-BR" sz="2400" dirty="0">
                <a:solidFill>
                  <a:srgbClr val="0070C0"/>
                </a:solidFill>
              </a:rPr>
              <a:t>    else return (Avg(a,n-1) * (n-1) </a:t>
            </a:r>
          </a:p>
          <a:p>
            <a:r>
              <a:rPr lang="pt-BR" sz="2400" dirty="0">
                <a:solidFill>
                  <a:srgbClr val="0070C0"/>
                </a:solidFill>
              </a:rPr>
              <a:t>          + a[n-1])/n;</a:t>
            </a:r>
          </a:p>
          <a:p>
            <a:r>
              <a:rPr lang="pt-BR" sz="2400" dirty="0">
                <a:solidFill>
                  <a:srgbClr val="0070C0"/>
                </a:solidFill>
              </a:rPr>
              <a:t>}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</a:rPr>
              <a:t>递归求平均数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FC1242-33AE-435D-B516-100CA68D373A}"/>
              </a:ext>
            </a:extLst>
          </p:cNvPr>
          <p:cNvSpPr txBox="1"/>
          <p:nvPr/>
        </p:nvSpPr>
        <p:spPr>
          <a:xfrm>
            <a:off x="6670240" y="2560319"/>
            <a:ext cx="47548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int </a:t>
            </a:r>
            <a:r>
              <a:rPr lang="en-US" sz="2400" dirty="0" err="1">
                <a:solidFill>
                  <a:srgbClr val="0070C0"/>
                </a:solidFill>
              </a:rPr>
              <a:t>MaxValue</a:t>
            </a:r>
            <a:r>
              <a:rPr lang="en-US" sz="2400" dirty="0">
                <a:solidFill>
                  <a:srgbClr val="0070C0"/>
                </a:solidFill>
              </a:rPr>
              <a:t>(int a[],int n){</a:t>
            </a:r>
            <a:endParaRPr lang="zh-CN" alt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if(n==1) return a[0];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else{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if(</a:t>
            </a:r>
            <a:r>
              <a:rPr lang="en-US" sz="2400" dirty="0" err="1">
                <a:solidFill>
                  <a:srgbClr val="0070C0"/>
                </a:solidFill>
              </a:rPr>
              <a:t>MaxValue</a:t>
            </a:r>
            <a:r>
              <a:rPr lang="en-US" sz="2400" dirty="0">
                <a:solidFill>
                  <a:srgbClr val="0070C0"/>
                </a:solidFill>
              </a:rPr>
              <a:t>(a,n-1)&lt;a[n-1])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return a[n-1];    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else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return </a:t>
            </a:r>
            <a:r>
              <a:rPr lang="en-US" sz="2400" dirty="0" err="1">
                <a:solidFill>
                  <a:srgbClr val="0070C0"/>
                </a:solidFill>
              </a:rPr>
              <a:t>MaxValue</a:t>
            </a:r>
            <a:r>
              <a:rPr lang="en-US" sz="2400" dirty="0">
                <a:solidFill>
                  <a:srgbClr val="0070C0"/>
                </a:solidFill>
              </a:rPr>
              <a:t>(a,n-1);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}</a:t>
            </a:r>
          </a:p>
          <a:p>
            <a:r>
              <a:rPr lang="en-US" sz="2400" dirty="0">
                <a:solidFill>
                  <a:srgbClr val="0070C0"/>
                </a:solidFill>
              </a:rPr>
              <a:t>}</a:t>
            </a:r>
            <a:r>
              <a:rPr lang="en-US" altLang="zh-Hans-HK" sz="2400" i="1" dirty="0">
                <a:solidFill>
                  <a:srgbClr val="0070C0"/>
                </a:solidFill>
              </a:rPr>
              <a:t> </a:t>
            </a:r>
            <a:r>
              <a:rPr lang="en-US" altLang="zh-Hans-HK" sz="2400" i="1" dirty="0">
                <a:solidFill>
                  <a:srgbClr val="7030A0"/>
                </a:solidFill>
              </a:rPr>
              <a:t>//</a:t>
            </a:r>
            <a:r>
              <a:rPr lang="zh-CN" altLang="en-US" sz="2400" i="1" dirty="0">
                <a:solidFill>
                  <a:srgbClr val="7030A0"/>
                </a:solidFill>
              </a:rPr>
              <a:t>递归求最大值</a:t>
            </a:r>
            <a:endParaRPr lang="en-US" sz="2400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0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31954-DD37-4692-A1E0-4DFA1744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4.2   </a:t>
            </a:r>
            <a:r>
              <a:rPr lang="zh-CN" altLang="en-US" dirty="0"/>
              <a:t>背包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22B50-BA83-4A84-96B0-A608B9FD0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  <a:r>
              <a:rPr lang="zh-CN" altLang="en-US" dirty="0"/>
              <a:t>设有一个背包，可以放入的重量为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现有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en-US" dirty="0"/>
              <a:t>件物品，重量分别为</a:t>
            </a:r>
            <a:r>
              <a:rPr lang="en-US" altLang="zh-CN" dirty="0">
                <a:solidFill>
                  <a:srgbClr val="00B050"/>
                </a:solidFill>
              </a:rPr>
              <a:t>w</a:t>
            </a:r>
            <a:r>
              <a:rPr lang="en-US" altLang="zh-CN" baseline="-25000" dirty="0">
                <a:solidFill>
                  <a:srgbClr val="00B050"/>
                </a:solidFill>
              </a:rPr>
              <a:t>1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B050"/>
                </a:solidFill>
              </a:rPr>
              <a:t>w</a:t>
            </a:r>
            <a:r>
              <a:rPr lang="en-US" altLang="zh-CN" baseline="-25000" dirty="0">
                <a:solidFill>
                  <a:srgbClr val="00B050"/>
                </a:solidFill>
              </a:rPr>
              <a:t>2</a:t>
            </a:r>
            <a:r>
              <a:rPr lang="en-US" altLang="zh-CN" dirty="0"/>
              <a:t>,…, </a:t>
            </a:r>
            <a:r>
              <a:rPr lang="en-US" altLang="zh-CN" dirty="0" err="1">
                <a:solidFill>
                  <a:srgbClr val="00B050"/>
                </a:solidFill>
              </a:rPr>
              <a:t>w</a:t>
            </a:r>
            <a:r>
              <a:rPr lang="en-US" altLang="zh-CN" baseline="-25000" dirty="0" err="1">
                <a:solidFill>
                  <a:srgbClr val="00B050"/>
                </a:solidFill>
              </a:rPr>
              <a:t>n</a:t>
            </a:r>
            <a:r>
              <a:rPr lang="zh-CN" altLang="en-US" dirty="0"/>
              <a:t>，均为正整数。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从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en-US" dirty="0"/>
              <a:t>件物品中挑选若干件放入背包，使重量之和恰好为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找到一组解即可。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8531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DD6607-ADFF-49F7-9A82-C5240C23D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76553" cy="624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46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C59DE-41BE-4C4F-B3D8-A663B98E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贪心练习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345662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0F9E9-1087-4DCC-A722-2DBA087B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5.1</a:t>
            </a:r>
            <a:r>
              <a:rPr lang="zh-CN" altLang="en-US" dirty="0"/>
              <a:t>：分组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B98C4-5720-4841-A4CA-AC56E1FB8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452563"/>
            <a:ext cx="10481733" cy="462819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 </a:t>
            </a:r>
            <a:r>
              <a:rPr lang="zh-CN" altLang="en-US" dirty="0"/>
              <a:t>输入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en-US" dirty="0"/>
              <a:t>个正整数（彼此可能相同）。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你希望将它们分成若干组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1. </a:t>
            </a:r>
            <a:r>
              <a:rPr lang="zh-CN" altLang="en-US" dirty="0"/>
              <a:t>每组一至两个数。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2. </a:t>
            </a:r>
            <a:r>
              <a:rPr lang="zh-CN" altLang="en-US" dirty="0"/>
              <a:t>如果某组有两个数，两数之和要是</a:t>
            </a:r>
            <a:r>
              <a:rPr lang="en-US" altLang="zh-CN" dirty="0">
                <a:solidFill>
                  <a:srgbClr val="00B0F0"/>
                </a:solidFill>
              </a:rPr>
              <a:t>2</a:t>
            </a:r>
            <a:r>
              <a:rPr lang="zh-CN" altLang="en-US" dirty="0">
                <a:solidFill>
                  <a:srgbClr val="00B0F0"/>
                </a:solidFill>
              </a:rPr>
              <a:t>的幂</a:t>
            </a:r>
            <a:r>
              <a:rPr lang="zh-CN" altLang="en-US" dirty="0"/>
              <a:t> </a:t>
            </a:r>
            <a:r>
              <a:rPr lang="en-US" altLang="zh-CN" dirty="0"/>
              <a:t>(2</a:t>
            </a:r>
            <a:r>
              <a:rPr lang="en-US" altLang="zh-CN" baseline="30000" dirty="0"/>
              <a:t>k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3. </a:t>
            </a:r>
            <a:r>
              <a:rPr lang="zh-CN" altLang="en-US" dirty="0"/>
              <a:t>要求总的组数尽量少。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</a:rPr>
              <a:t>举例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2060"/>
                </a:solidFill>
              </a:rPr>
              <a:t>3 5 11 13 14 14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可以分成</a:t>
            </a:r>
            <a:r>
              <a:rPr lang="en-US" altLang="zh-CN" dirty="0"/>
              <a:t>4</a:t>
            </a:r>
            <a:r>
              <a:rPr lang="zh-CN" altLang="en-US" dirty="0"/>
              <a:t>个组： </a:t>
            </a:r>
            <a:r>
              <a:rPr lang="en-US" altLang="zh-CN" dirty="0">
                <a:solidFill>
                  <a:srgbClr val="002060"/>
                </a:solidFill>
              </a:rPr>
              <a:t>(3,13) (5,11) (14) (14)</a:t>
            </a:r>
          </a:p>
        </p:txBody>
      </p:sp>
    </p:spTree>
    <p:extLst>
      <p:ext uri="{BB962C8B-B14F-4D97-AF65-F5344CB8AC3E}">
        <p14:creationId xmlns:p14="http://schemas.microsoft.com/office/powerpoint/2010/main" val="1668553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FD0B7-5659-47F4-A0F3-F8DE9B3C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5.1</a:t>
            </a:r>
            <a:r>
              <a:rPr lang="zh-CN" altLang="en-US" dirty="0"/>
              <a:t>：分组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continue</a:t>
            </a:r>
            <a:r>
              <a:rPr lang="zh-CN" altLang="en-US" dirty="0"/>
              <a:t>）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5646D-BAC8-4DD6-A112-772B24935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452563"/>
            <a:ext cx="10097261" cy="465562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贪心解法：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0. </a:t>
            </a:r>
            <a:r>
              <a:rPr lang="zh-CN" altLang="en-US" dirty="0"/>
              <a:t>令</a:t>
            </a:r>
            <a:r>
              <a:rPr lang="en-US" altLang="zh-CN" dirty="0">
                <a:solidFill>
                  <a:srgbClr val="00B050"/>
                </a:solidFill>
              </a:rPr>
              <a:t>U</a:t>
            </a:r>
            <a:r>
              <a:rPr lang="zh-CN" altLang="en-US" dirty="0"/>
              <a:t>为输入的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en-US" dirty="0"/>
              <a:t>个数。</a:t>
            </a:r>
            <a:r>
              <a:rPr lang="en-US" altLang="zh-CN" dirty="0">
                <a:solidFill>
                  <a:srgbClr val="00B050"/>
                </a:solidFill>
              </a:rPr>
              <a:t>U</a:t>
            </a:r>
            <a:r>
              <a:rPr lang="zh-CN" altLang="en-US" dirty="0"/>
              <a:t>表示还未分组的数。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dirty="0"/>
              <a:t>	</a:t>
            </a:r>
            <a:r>
              <a:rPr lang="en-US" altLang="zh-CN" dirty="0"/>
              <a:t>1. while</a:t>
            </a:r>
            <a:r>
              <a:rPr lang="zh-CN" altLang="en-US" dirty="0"/>
              <a:t> </a:t>
            </a:r>
            <a:r>
              <a:rPr lang="en-US" altLang="zh-CN" dirty="0"/>
              <a:t>(U</a:t>
            </a:r>
            <a:r>
              <a:rPr lang="zh-CN" altLang="en-US" dirty="0"/>
              <a:t>非空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从</a:t>
            </a:r>
            <a:r>
              <a:rPr lang="en-US" altLang="zh-CN" dirty="0">
                <a:solidFill>
                  <a:srgbClr val="00B050"/>
                </a:solidFill>
              </a:rPr>
              <a:t>U</a:t>
            </a:r>
            <a:r>
              <a:rPr lang="zh-CN" altLang="en-US" dirty="0"/>
              <a:t>中找最大的一个数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dirty="0"/>
              <a:t>		</a:t>
            </a:r>
            <a:r>
              <a:rPr lang="zh-CN" altLang="en-US" dirty="0"/>
              <a:t>（</a:t>
            </a:r>
            <a:r>
              <a:rPr lang="en-US" altLang="zh-CN" dirty="0"/>
              <a:t>a) </a:t>
            </a:r>
            <a:r>
              <a:rPr lang="zh-CN" altLang="en-US" dirty="0"/>
              <a:t>如果</a:t>
            </a:r>
            <a:r>
              <a:rPr lang="en-US" altLang="zh-CN" dirty="0">
                <a:solidFill>
                  <a:srgbClr val="00B050"/>
                </a:solidFill>
              </a:rPr>
              <a:t>U</a:t>
            </a:r>
            <a:r>
              <a:rPr lang="zh-CN" altLang="en-US" dirty="0"/>
              <a:t>中有某个数</a:t>
            </a:r>
            <a:r>
              <a:rPr lang="en-US" altLang="zh-CN" dirty="0">
                <a:solidFill>
                  <a:srgbClr val="00B050"/>
                </a:solidFill>
              </a:rPr>
              <a:t>B</a:t>
            </a:r>
            <a:r>
              <a:rPr lang="zh-CN" altLang="en-US" dirty="0"/>
              <a:t>使得</a:t>
            </a:r>
            <a:r>
              <a:rPr lang="en-US" altLang="zh-CN" dirty="0">
                <a:solidFill>
                  <a:srgbClr val="00B050"/>
                </a:solidFill>
              </a:rPr>
              <a:t>A+B</a:t>
            </a: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zh-CN" altLang="en-US" dirty="0"/>
              <a:t>的幂，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    </a:t>
            </a:r>
            <a:r>
              <a:rPr lang="zh-CN" altLang="en-US" dirty="0"/>
              <a:t>那么将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zh-CN" altLang="en-US" dirty="0">
                <a:solidFill>
                  <a:srgbClr val="00B050"/>
                </a:solidFill>
              </a:rPr>
              <a:t>、</a:t>
            </a:r>
            <a:r>
              <a:rPr lang="en-US" altLang="zh-CN" dirty="0">
                <a:solidFill>
                  <a:srgbClr val="00B050"/>
                </a:solidFill>
              </a:rPr>
              <a:t>B</a:t>
            </a:r>
            <a:r>
              <a:rPr lang="zh-CN" altLang="en-US" dirty="0"/>
              <a:t>分到一组；</a:t>
            </a:r>
            <a:r>
              <a:rPr lang="en-US" altLang="zh-CN" dirty="0">
                <a:solidFill>
                  <a:srgbClr val="00B050"/>
                </a:solidFill>
              </a:rPr>
              <a:t>A,B</a:t>
            </a:r>
            <a:r>
              <a:rPr lang="zh-CN" altLang="en-US" dirty="0"/>
              <a:t>从</a:t>
            </a:r>
            <a:r>
              <a:rPr lang="en-US" altLang="zh-CN" dirty="0">
                <a:solidFill>
                  <a:srgbClr val="00B050"/>
                </a:solidFill>
              </a:rPr>
              <a:t>U</a:t>
            </a:r>
            <a:r>
              <a:rPr lang="zh-CN" altLang="en-US" dirty="0"/>
              <a:t>中删除。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    </a:t>
            </a:r>
            <a:r>
              <a:rPr lang="zh-CN" altLang="en-US" dirty="0"/>
              <a:t>注：</a:t>
            </a:r>
            <a:r>
              <a:rPr lang="en-US" altLang="zh-CN" dirty="0"/>
              <a:t>B</a:t>
            </a:r>
            <a:r>
              <a:rPr lang="zh-CN" altLang="en-US" dirty="0"/>
              <a:t>的值一定是唯一的（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证明在下一页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  (b) </a:t>
            </a:r>
            <a:r>
              <a:rPr lang="zh-CN" altLang="en-US" dirty="0"/>
              <a:t>否则将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zh-CN" altLang="en-US" dirty="0"/>
              <a:t>单独分到一组；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zh-CN" altLang="en-US" dirty="0"/>
              <a:t>从</a:t>
            </a:r>
            <a:r>
              <a:rPr lang="en-US" altLang="zh-CN" dirty="0">
                <a:solidFill>
                  <a:srgbClr val="00B050"/>
                </a:solidFill>
              </a:rPr>
              <a:t>U</a:t>
            </a:r>
            <a:r>
              <a:rPr lang="zh-CN" altLang="en-US" dirty="0"/>
              <a:t>中删除。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1086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83CFB-22C2-46B4-B973-EB4208F4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5.1</a:t>
            </a:r>
            <a:r>
              <a:rPr lang="zh-CN" altLang="en-US" dirty="0"/>
              <a:t>：分组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continue</a:t>
            </a:r>
            <a:r>
              <a:rPr lang="zh-CN" altLang="en-US" dirty="0"/>
              <a:t>）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D3C41-7900-4A47-B8F7-353BA2B5D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195" y="2083499"/>
            <a:ext cx="8954261" cy="326574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集合</a:t>
            </a:r>
            <a:r>
              <a:rPr lang="en-US" altLang="zh-CN" dirty="0">
                <a:solidFill>
                  <a:srgbClr val="00B050"/>
                </a:solidFill>
              </a:rPr>
              <a:t>U</a:t>
            </a:r>
            <a:r>
              <a:rPr lang="zh-CN" altLang="en-US" dirty="0">
                <a:solidFill>
                  <a:srgbClr val="FF0000"/>
                </a:solidFill>
              </a:rPr>
              <a:t>中最多只有</a:t>
            </a:r>
            <a:r>
              <a:rPr lang="zh-CN" altLang="en-US" dirty="0">
                <a:solidFill>
                  <a:srgbClr val="00B0F0"/>
                </a:solidFill>
              </a:rPr>
              <a:t>一个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r>
              <a:rPr lang="en-US" altLang="zh-CN" dirty="0">
                <a:solidFill>
                  <a:srgbClr val="00B05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使得</a:t>
            </a:r>
            <a:r>
              <a:rPr lang="en-US" altLang="zh-CN" dirty="0">
                <a:solidFill>
                  <a:srgbClr val="00B050"/>
                </a:solidFill>
              </a:rPr>
              <a:t>A+B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的幂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反正法。不妨假设</a:t>
            </a:r>
            <a:r>
              <a:rPr lang="en-US" altLang="zh-CN" dirty="0"/>
              <a:t>A+B = 2</a:t>
            </a:r>
            <a:r>
              <a:rPr lang="en-US" altLang="zh-CN" baseline="30000" dirty="0"/>
              <a:t>k</a:t>
            </a:r>
            <a:r>
              <a:rPr lang="zh-CN" altLang="en-US" dirty="0"/>
              <a:t>，而</a:t>
            </a:r>
            <a:r>
              <a:rPr lang="en-US" altLang="zh-CN" dirty="0"/>
              <a:t>A+C=2</a:t>
            </a:r>
            <a:r>
              <a:rPr lang="en-US" altLang="zh-CN" baseline="30000" dirty="0"/>
              <a:t>j </a:t>
            </a:r>
            <a:r>
              <a:rPr lang="en-US" altLang="zh-CN" dirty="0"/>
              <a:t>(j&lt;k)</a:t>
            </a:r>
          </a:p>
          <a:p>
            <a:pPr lvl="1"/>
            <a:r>
              <a:rPr lang="zh-CN" altLang="en-US" dirty="0"/>
              <a:t>由于</a:t>
            </a:r>
            <a:r>
              <a:rPr lang="en-US" altLang="zh-CN" dirty="0"/>
              <a:t>A ≥ B,</a:t>
            </a:r>
            <a:r>
              <a:rPr lang="zh-CN" altLang="en-US" dirty="0"/>
              <a:t> </a:t>
            </a:r>
            <a:r>
              <a:rPr lang="en-US" altLang="zh-CN" dirty="0"/>
              <a:t>A+B=2</a:t>
            </a:r>
            <a:r>
              <a:rPr lang="en-US" altLang="zh-CN" baseline="30000" dirty="0"/>
              <a:t>k</a:t>
            </a:r>
            <a:r>
              <a:rPr lang="zh-CN" altLang="en-US" dirty="0"/>
              <a:t>，可知</a:t>
            </a:r>
            <a:r>
              <a:rPr lang="en-US" altLang="zh-CN" dirty="0"/>
              <a:t>A ≥ 2</a:t>
            </a:r>
            <a:r>
              <a:rPr lang="en-US" altLang="zh-CN" baseline="30000" dirty="0"/>
              <a:t>k-1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由于</a:t>
            </a:r>
            <a:r>
              <a:rPr lang="en-US" altLang="zh-CN" dirty="0"/>
              <a:t>A+C=2</a:t>
            </a:r>
            <a:r>
              <a:rPr lang="en-US" altLang="zh-CN" baseline="30000" dirty="0"/>
              <a:t>j</a:t>
            </a:r>
            <a:r>
              <a:rPr lang="en-US" altLang="zh-CN" dirty="0"/>
              <a:t> ≤ 2</a:t>
            </a:r>
            <a:r>
              <a:rPr lang="en-US" altLang="zh-CN" baseline="30000" dirty="0"/>
              <a:t>k-1</a:t>
            </a:r>
            <a:r>
              <a:rPr lang="en-US" altLang="zh-CN" dirty="0"/>
              <a:t>,C ≥ 1</a:t>
            </a:r>
            <a:r>
              <a:rPr lang="zh-CN" altLang="en-US" dirty="0"/>
              <a:t>，可知</a:t>
            </a:r>
            <a:r>
              <a:rPr lang="en-US" altLang="zh-CN" dirty="0"/>
              <a:t>A&lt;2</a:t>
            </a:r>
            <a:r>
              <a:rPr lang="en-US" altLang="zh-CN" baseline="30000" dirty="0"/>
              <a:t>k-1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矛盾。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233228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9C8FE-85DD-455B-919C-8BE5AFBC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5.1</a:t>
            </a:r>
            <a:r>
              <a:rPr lang="zh-CN" altLang="en-US" dirty="0"/>
              <a:t>：分组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continue</a:t>
            </a:r>
            <a:r>
              <a:rPr lang="zh-CN" altLang="en-US" dirty="0"/>
              <a:t>）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F62E6-F521-42BC-A590-4CEFF74B9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452563"/>
            <a:ext cx="6156197" cy="4363021"/>
          </a:xfrm>
        </p:spPr>
        <p:txBody>
          <a:bodyPr/>
          <a:lstStyle/>
          <a:p>
            <a:r>
              <a:rPr lang="zh-CN" altLang="en-US" dirty="0"/>
              <a:t>直观证明</a:t>
            </a:r>
            <a:endParaRPr lang="en-US" altLang="zh-CN" dirty="0"/>
          </a:p>
          <a:p>
            <a:pPr lvl="1"/>
            <a:r>
              <a:rPr lang="zh-CN" altLang="en-US" dirty="0"/>
              <a:t>假设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baseline="-25000" dirty="0">
                <a:solidFill>
                  <a:srgbClr val="00B050"/>
                </a:solidFill>
              </a:rPr>
              <a:t>0</a:t>
            </a:r>
            <a:r>
              <a:rPr lang="zh-CN" altLang="en-US" dirty="0"/>
              <a:t>是最优解。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baseline="-25000" dirty="0">
                <a:solidFill>
                  <a:srgbClr val="00B050"/>
                </a:solidFill>
              </a:rPr>
              <a:t>G</a:t>
            </a:r>
            <a:r>
              <a:rPr lang="zh-CN" altLang="en-US" dirty="0"/>
              <a:t>是贪心解。</a:t>
            </a:r>
            <a:endParaRPr lang="en-US" altLang="zh-Hans-HK" dirty="0"/>
          </a:p>
          <a:p>
            <a:pPr lvl="1"/>
            <a:r>
              <a:rPr lang="zh-CN" altLang="en-US" dirty="0"/>
              <a:t>情况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B0F0"/>
                </a:solidFill>
              </a:rPr>
              <a:t>A</a:t>
            </a:r>
            <a:r>
              <a:rPr lang="en-US" altLang="zh-CN" baseline="-25000" dirty="0">
                <a:solidFill>
                  <a:srgbClr val="00B0F0"/>
                </a:solidFill>
              </a:rPr>
              <a:t>1</a:t>
            </a:r>
            <a:r>
              <a:rPr lang="zh-CN" altLang="en-US" dirty="0">
                <a:solidFill>
                  <a:srgbClr val="00B0F0"/>
                </a:solidFill>
              </a:rPr>
              <a:t>与</a:t>
            </a:r>
            <a:r>
              <a:rPr lang="en-US" altLang="zh-CN" dirty="0">
                <a:solidFill>
                  <a:srgbClr val="00B0F0"/>
                </a:solidFill>
              </a:rPr>
              <a:t>B</a:t>
            </a:r>
            <a:r>
              <a:rPr lang="en-US" altLang="zh-CN" baseline="-25000" dirty="0">
                <a:solidFill>
                  <a:srgbClr val="00B0F0"/>
                </a:solidFill>
              </a:rPr>
              <a:t>1</a:t>
            </a:r>
            <a:r>
              <a:rPr lang="zh-CN" altLang="en-US" dirty="0">
                <a:solidFill>
                  <a:srgbClr val="00B0F0"/>
                </a:solidFill>
              </a:rPr>
              <a:t>的和是</a:t>
            </a:r>
            <a:r>
              <a:rPr lang="en-US" altLang="zh-CN" dirty="0">
                <a:solidFill>
                  <a:srgbClr val="00B0F0"/>
                </a:solidFill>
              </a:rPr>
              <a:t>2</a:t>
            </a:r>
            <a:r>
              <a:rPr lang="zh-CN" altLang="en-US" dirty="0">
                <a:solidFill>
                  <a:srgbClr val="00B0F0"/>
                </a:solidFill>
              </a:rPr>
              <a:t>的幂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如果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baseline="-25000" dirty="0">
                <a:solidFill>
                  <a:srgbClr val="00B050"/>
                </a:solidFill>
              </a:rPr>
              <a:t>0</a:t>
            </a:r>
            <a:r>
              <a:rPr lang="zh-CN" altLang="en-US" dirty="0"/>
              <a:t>中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,B</a:t>
            </a:r>
            <a:r>
              <a:rPr lang="en-US" altLang="zh-CN" baseline="-25000" dirty="0"/>
              <a:t>1</a:t>
            </a:r>
            <a:r>
              <a:rPr lang="zh-CN" altLang="en-US" dirty="0"/>
              <a:t>不分到一组</a:t>
            </a:r>
            <a:endParaRPr lang="en-US" altLang="zh-CN" dirty="0"/>
          </a:p>
          <a:p>
            <a:pPr lvl="3"/>
            <a:r>
              <a:rPr lang="zh-CN" altLang="en-US" dirty="0"/>
              <a:t>这意味着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baseline="-25000" dirty="0">
                <a:solidFill>
                  <a:srgbClr val="00B050"/>
                </a:solidFill>
              </a:rPr>
              <a:t>0</a:t>
            </a:r>
            <a:r>
              <a:rPr lang="zh-CN" altLang="en-US" dirty="0"/>
              <a:t>中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zh-CN" altLang="en-US" dirty="0"/>
              <a:t>被单独分在一组。</a:t>
            </a:r>
            <a:endParaRPr lang="en-US" altLang="zh-CN" dirty="0"/>
          </a:p>
          <a:p>
            <a:pPr lvl="2"/>
            <a:r>
              <a:rPr lang="zh-CN" altLang="en-US" dirty="0"/>
              <a:t>那我们调整一下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baseline="-25000" dirty="0">
                <a:solidFill>
                  <a:srgbClr val="00B050"/>
                </a:solidFill>
              </a:rPr>
              <a:t>0</a:t>
            </a:r>
            <a:r>
              <a:rPr lang="en-US" altLang="zh-CN" dirty="0"/>
              <a:t>(exchange)</a:t>
            </a:r>
          </a:p>
          <a:p>
            <a:pPr lvl="3"/>
            <a:r>
              <a:rPr lang="zh-CN" altLang="en-US" dirty="0"/>
              <a:t>将</a:t>
            </a:r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r>
              <a:rPr lang="zh-CN" altLang="en-US" dirty="0"/>
              <a:t>与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zh-CN" altLang="en-US" dirty="0"/>
              <a:t>放到一组。</a:t>
            </a:r>
            <a:endParaRPr lang="en-US" altLang="zh-CN" dirty="0"/>
          </a:p>
          <a:p>
            <a:pPr lvl="3"/>
            <a:r>
              <a:rPr lang="zh-CN" altLang="en-US" dirty="0"/>
              <a:t>若</a:t>
            </a:r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r>
              <a:rPr lang="zh-CN" altLang="en-US" dirty="0"/>
              <a:t>本来与</a:t>
            </a:r>
            <a:r>
              <a:rPr lang="en-US" altLang="zh-CN" dirty="0"/>
              <a:t>C</a:t>
            </a:r>
            <a:r>
              <a:rPr lang="zh-CN" altLang="en-US" dirty="0"/>
              <a:t>一组，则让</a:t>
            </a:r>
            <a:r>
              <a:rPr lang="en-US" altLang="zh-CN" dirty="0"/>
              <a:t>C</a:t>
            </a:r>
            <a:r>
              <a:rPr lang="zh-CN" altLang="en-US" dirty="0"/>
              <a:t>单独一组。</a:t>
            </a:r>
            <a:endParaRPr lang="en-US" altLang="zh-CN" dirty="0"/>
          </a:p>
          <a:p>
            <a:pPr lvl="2"/>
            <a:r>
              <a:rPr lang="zh-CN" altLang="en-US" dirty="0"/>
              <a:t>调整后的解记作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baseline="-25000" dirty="0">
                <a:solidFill>
                  <a:srgbClr val="00B050"/>
                </a:solidFill>
              </a:rPr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lvl="3"/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baseline="-25000" dirty="0">
                <a:solidFill>
                  <a:srgbClr val="00B050"/>
                </a:solidFill>
              </a:rPr>
              <a:t>1</a:t>
            </a:r>
            <a:r>
              <a:rPr lang="zh-CN" altLang="en-US" dirty="0"/>
              <a:t>中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r>
              <a:rPr lang="zh-CN" altLang="en-US" dirty="0"/>
              <a:t>在一起。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baseline="-25000" dirty="0">
                <a:solidFill>
                  <a:srgbClr val="00B050"/>
                </a:solidFill>
              </a:rPr>
              <a:t>1</a:t>
            </a:r>
            <a:r>
              <a:rPr lang="zh-CN" altLang="en-US" dirty="0"/>
              <a:t>仍然是最优解。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D2EB4E-9344-439C-BBFF-E7BE28196A1B}"/>
              </a:ext>
            </a:extLst>
          </p:cNvPr>
          <p:cNvSpPr txBox="1"/>
          <p:nvPr/>
        </p:nvSpPr>
        <p:spPr>
          <a:xfrm>
            <a:off x="7735824" y="4078224"/>
            <a:ext cx="37673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不论情况</a:t>
            </a:r>
            <a:r>
              <a:rPr lang="en-US" altLang="zh-CN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或情况</a:t>
            </a:r>
            <a:r>
              <a:rPr lang="en-US" altLang="zh-CN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，存在一个最优解，它对于</a:t>
            </a:r>
            <a:r>
              <a:rPr lang="en-US" altLang="zh-CN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sz="3200" baseline="-25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的分组选择与</a:t>
            </a:r>
            <a:r>
              <a:rPr lang="en-US" altLang="zh-CN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sz="3200" baseline="-25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zh-CN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保持一致。</a:t>
            </a:r>
            <a:endParaRPr lang="en-US" altLang="zh-CN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74ADEDB-22FB-43FB-9A77-2E7F0C4AA94F}"/>
              </a:ext>
            </a:extLst>
          </p:cNvPr>
          <p:cNvSpPr txBox="1">
            <a:spLocks/>
          </p:cNvSpPr>
          <p:nvPr/>
        </p:nvSpPr>
        <p:spPr bwMode="auto">
          <a:xfrm>
            <a:off x="7287768" y="1982915"/>
            <a:ext cx="4279392" cy="2333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kern="0" dirty="0"/>
              <a:t>情况</a:t>
            </a:r>
            <a:r>
              <a:rPr lang="en-US" altLang="zh-CN" kern="0" dirty="0"/>
              <a:t>2</a:t>
            </a:r>
            <a:r>
              <a:rPr lang="zh-CN" altLang="en-US" kern="0" dirty="0"/>
              <a:t>：</a:t>
            </a:r>
            <a:r>
              <a:rPr lang="en-US" altLang="zh-CN" kern="0" dirty="0">
                <a:solidFill>
                  <a:srgbClr val="00B0F0"/>
                </a:solidFill>
              </a:rPr>
              <a:t>A</a:t>
            </a:r>
            <a:r>
              <a:rPr lang="en-US" altLang="zh-CN" kern="0" baseline="-25000" dirty="0">
                <a:solidFill>
                  <a:srgbClr val="00B0F0"/>
                </a:solidFill>
              </a:rPr>
              <a:t>1</a:t>
            </a:r>
            <a:r>
              <a:rPr lang="zh-CN" altLang="en-US" kern="0" dirty="0">
                <a:solidFill>
                  <a:srgbClr val="00B0F0"/>
                </a:solidFill>
              </a:rPr>
              <a:t>与任何数的和都不是</a:t>
            </a:r>
            <a:r>
              <a:rPr lang="en-US" altLang="zh-CN" kern="0" dirty="0">
                <a:solidFill>
                  <a:srgbClr val="00B0F0"/>
                </a:solidFill>
              </a:rPr>
              <a:t>2</a:t>
            </a:r>
            <a:r>
              <a:rPr lang="zh-CN" altLang="en-US" kern="0" dirty="0">
                <a:solidFill>
                  <a:srgbClr val="00B0F0"/>
                </a:solidFill>
              </a:rPr>
              <a:t>的幂</a:t>
            </a:r>
            <a:r>
              <a:rPr lang="zh-CN" altLang="en-US" kern="0" dirty="0"/>
              <a:t>。</a:t>
            </a:r>
            <a:endParaRPr lang="en-US" altLang="zh-CN" kern="0" dirty="0"/>
          </a:p>
          <a:p>
            <a:pPr lvl="2"/>
            <a:r>
              <a:rPr lang="zh-CN" altLang="en-US" kern="0" dirty="0"/>
              <a:t>这意味着</a:t>
            </a:r>
            <a:r>
              <a:rPr lang="en-US" altLang="zh-CN" kern="0" dirty="0">
                <a:solidFill>
                  <a:srgbClr val="00B050"/>
                </a:solidFill>
              </a:rPr>
              <a:t>S</a:t>
            </a:r>
            <a:r>
              <a:rPr lang="en-US" altLang="zh-CN" kern="0" baseline="-25000" dirty="0">
                <a:solidFill>
                  <a:srgbClr val="00B050"/>
                </a:solidFill>
              </a:rPr>
              <a:t>0</a:t>
            </a:r>
            <a:r>
              <a:rPr lang="zh-CN" altLang="en-US" kern="0" dirty="0"/>
              <a:t>中，</a:t>
            </a:r>
            <a:r>
              <a:rPr lang="en-US" altLang="zh-CN" kern="0" dirty="0"/>
              <a:t>A</a:t>
            </a:r>
            <a:r>
              <a:rPr lang="en-US" altLang="zh-CN" kern="0" baseline="-25000" dirty="0"/>
              <a:t>1</a:t>
            </a:r>
            <a:r>
              <a:rPr lang="zh-CN" altLang="en-US" kern="0" dirty="0"/>
              <a:t>单独作为一组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132355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10C61E4A-0347-44EE-A42E-0493C0B4F0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21835" y="1996312"/>
            <a:ext cx="5224462" cy="4267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Status A(LinkedList L){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</a:t>
            </a:r>
            <a:r>
              <a:rPr lang="en-US" altLang="zh-CN" dirty="0">
                <a:solidFill>
                  <a:srgbClr val="7030A0"/>
                </a:solidFill>
              </a:rPr>
              <a:t>//L</a:t>
            </a:r>
            <a:r>
              <a:rPr lang="zh-CN" altLang="en-US" dirty="0">
                <a:solidFill>
                  <a:srgbClr val="7030A0"/>
                </a:solidFill>
              </a:rPr>
              <a:t>是无头结点的单链表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70C0"/>
                </a:solidFill>
              </a:rPr>
              <a:t>   </a:t>
            </a:r>
            <a:r>
              <a:rPr lang="en-US" altLang="zh-CN" b="1" dirty="0">
                <a:solidFill>
                  <a:srgbClr val="0070C0"/>
                </a:solidFill>
              </a:rPr>
              <a:t>if</a:t>
            </a:r>
            <a:r>
              <a:rPr lang="en-US" altLang="zh-CN" dirty="0">
                <a:solidFill>
                  <a:srgbClr val="0070C0"/>
                </a:solidFill>
              </a:rPr>
              <a:t> (L &amp;&amp; L-&gt;next){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Q = L ; L = L-&gt;next; P = L;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while (p-&gt;next) p = p-&gt;next;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P-&gt;next = Q;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Q-&gt;next = NULL;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return OK;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85970E59-163A-4804-8422-E8FEA76F5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828542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53E5F01C-4C7F-482F-A9F9-F62E5D22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285742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C4B467F2-58D1-419C-B337-D71B1459E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4581142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cxnSp>
        <p:nvCxnSpPr>
          <p:cNvPr id="52231" name="AutoShape 7">
            <a:extLst>
              <a:ext uri="{FF2B5EF4-FFF2-40B4-BE49-F238E27FC236}">
                <a16:creationId xmlns:a16="http://schemas.microsoft.com/office/drawing/2014/main" id="{8193735B-9488-4796-8057-8A65EFAD5B1F}"/>
              </a:ext>
            </a:extLst>
          </p:cNvPr>
          <p:cNvCxnSpPr>
            <a:cxnSpLocks noChangeShapeType="1"/>
            <a:stCxn id="52234" idx="2"/>
            <a:endCxn id="52228" idx="0"/>
          </p:cNvCxnSpPr>
          <p:nvPr/>
        </p:nvCxnSpPr>
        <p:spPr bwMode="auto">
          <a:xfrm>
            <a:off x="8648700" y="2661856"/>
            <a:ext cx="266700" cy="166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2" name="AutoShape 8">
            <a:extLst>
              <a:ext uri="{FF2B5EF4-FFF2-40B4-BE49-F238E27FC236}">
                <a16:creationId xmlns:a16="http://schemas.microsoft.com/office/drawing/2014/main" id="{6E603F82-7AF6-484C-A9F7-F187F16B2446}"/>
              </a:ext>
            </a:extLst>
          </p:cNvPr>
          <p:cNvCxnSpPr>
            <a:cxnSpLocks noChangeShapeType="1"/>
            <a:stCxn id="52228" idx="2"/>
            <a:endCxn id="52229" idx="0"/>
          </p:cNvCxnSpPr>
          <p:nvPr/>
        </p:nvCxnSpPr>
        <p:spPr bwMode="auto">
          <a:xfrm>
            <a:off x="8915400" y="3133342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3" name="AutoShape 9">
            <a:extLst>
              <a:ext uri="{FF2B5EF4-FFF2-40B4-BE49-F238E27FC236}">
                <a16:creationId xmlns:a16="http://schemas.microsoft.com/office/drawing/2014/main" id="{F045872B-CC3F-48EE-BFEF-F4E75506AC89}"/>
              </a:ext>
            </a:extLst>
          </p:cNvPr>
          <p:cNvCxnSpPr>
            <a:cxnSpLocks noChangeShapeType="1"/>
            <a:stCxn id="52229" idx="2"/>
            <a:endCxn id="52230" idx="0"/>
          </p:cNvCxnSpPr>
          <p:nvPr/>
        </p:nvCxnSpPr>
        <p:spPr bwMode="auto">
          <a:xfrm rot="16200000" flipH="1">
            <a:off x="8534400" y="3971542"/>
            <a:ext cx="9906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4" name="Text Box 10">
            <a:extLst>
              <a:ext uri="{FF2B5EF4-FFF2-40B4-BE49-F238E27FC236}">
                <a16:creationId xmlns:a16="http://schemas.microsoft.com/office/drawing/2014/main" id="{0C1A18DD-F670-4511-8101-96788ADCA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295143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L</a:t>
            </a:r>
          </a:p>
        </p:txBody>
      </p:sp>
      <p:sp>
        <p:nvSpPr>
          <p:cNvPr id="52235" name="Text Box 11">
            <a:extLst>
              <a:ext uri="{FF2B5EF4-FFF2-40B4-BE49-F238E27FC236}">
                <a16:creationId xmlns:a16="http://schemas.microsoft.com/office/drawing/2014/main" id="{478AC4D9-66DB-43EB-81C0-DA3E57C0B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2752343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Q</a:t>
            </a:r>
          </a:p>
        </p:txBody>
      </p:sp>
      <p:cxnSp>
        <p:nvCxnSpPr>
          <p:cNvPr id="52236" name="AutoShape 12">
            <a:extLst>
              <a:ext uri="{FF2B5EF4-FFF2-40B4-BE49-F238E27FC236}">
                <a16:creationId xmlns:a16="http://schemas.microsoft.com/office/drawing/2014/main" id="{9A2CB1AE-0F71-426A-9B93-3A81F595B685}"/>
              </a:ext>
            </a:extLst>
          </p:cNvPr>
          <p:cNvCxnSpPr>
            <a:cxnSpLocks noChangeShapeType="1"/>
            <a:stCxn id="52235" idx="1"/>
            <a:endCxn id="52228" idx="3"/>
          </p:cNvCxnSpPr>
          <p:nvPr/>
        </p:nvCxnSpPr>
        <p:spPr bwMode="auto">
          <a:xfrm flipH="1">
            <a:off x="9067800" y="2936492"/>
            <a:ext cx="381000" cy="4445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7" name="Text Box 13">
            <a:extLst>
              <a:ext uri="{FF2B5EF4-FFF2-40B4-BE49-F238E27FC236}">
                <a16:creationId xmlns:a16="http://schemas.microsoft.com/office/drawing/2014/main" id="{D2F6BCBE-BAF7-416F-A139-FB89E3FD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200" y="3361943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L</a:t>
            </a:r>
          </a:p>
        </p:txBody>
      </p:sp>
      <p:cxnSp>
        <p:nvCxnSpPr>
          <p:cNvPr id="52238" name="AutoShape 14">
            <a:extLst>
              <a:ext uri="{FF2B5EF4-FFF2-40B4-BE49-F238E27FC236}">
                <a16:creationId xmlns:a16="http://schemas.microsoft.com/office/drawing/2014/main" id="{692C1A40-3C81-4F55-886D-C1585CD41ABC}"/>
              </a:ext>
            </a:extLst>
          </p:cNvPr>
          <p:cNvCxnSpPr>
            <a:cxnSpLocks noChangeShapeType="1"/>
            <a:stCxn id="52237" idx="1"/>
            <a:endCxn id="52229" idx="3"/>
          </p:cNvCxnSpPr>
          <p:nvPr/>
        </p:nvCxnSpPr>
        <p:spPr bwMode="auto">
          <a:xfrm flipH="1" flipV="1">
            <a:off x="9067800" y="3438142"/>
            <a:ext cx="533400" cy="10795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9" name="Text Box 15">
            <a:extLst>
              <a:ext uri="{FF2B5EF4-FFF2-40B4-BE49-F238E27FC236}">
                <a16:creationId xmlns:a16="http://schemas.microsoft.com/office/drawing/2014/main" id="{8110A6E6-EC89-480D-BD6D-8A8AF88DB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285743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P</a:t>
            </a:r>
          </a:p>
        </p:txBody>
      </p:sp>
      <p:cxnSp>
        <p:nvCxnSpPr>
          <p:cNvPr id="52240" name="AutoShape 16">
            <a:extLst>
              <a:ext uri="{FF2B5EF4-FFF2-40B4-BE49-F238E27FC236}">
                <a16:creationId xmlns:a16="http://schemas.microsoft.com/office/drawing/2014/main" id="{2EB111D3-92E9-4CF4-AE2F-70DDD0FA482A}"/>
              </a:ext>
            </a:extLst>
          </p:cNvPr>
          <p:cNvCxnSpPr>
            <a:cxnSpLocks noChangeShapeType="1"/>
            <a:stCxn id="52239" idx="3"/>
            <a:endCxn id="52229" idx="1"/>
          </p:cNvCxnSpPr>
          <p:nvPr/>
        </p:nvCxnSpPr>
        <p:spPr bwMode="auto">
          <a:xfrm flipV="1">
            <a:off x="8305800" y="3438142"/>
            <a:ext cx="457200" cy="3175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1" name="AutoShape 17">
            <a:extLst>
              <a:ext uri="{FF2B5EF4-FFF2-40B4-BE49-F238E27FC236}">
                <a16:creationId xmlns:a16="http://schemas.microsoft.com/office/drawing/2014/main" id="{D27F2ADE-3D4A-46B4-AB8F-54EAF719E069}"/>
              </a:ext>
            </a:extLst>
          </p:cNvPr>
          <p:cNvCxnSpPr>
            <a:cxnSpLocks noChangeShapeType="1"/>
            <a:stCxn id="52230" idx="2"/>
            <a:endCxn id="52228" idx="3"/>
          </p:cNvCxnSpPr>
          <p:nvPr/>
        </p:nvCxnSpPr>
        <p:spPr bwMode="auto">
          <a:xfrm rot="16200000" flipV="1">
            <a:off x="8153400" y="3895342"/>
            <a:ext cx="1905000" cy="76200"/>
          </a:xfrm>
          <a:prstGeom prst="curvedConnector4">
            <a:avLst>
              <a:gd name="adj1" fmla="val -12000"/>
              <a:gd name="adj2" fmla="val -50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标题 1">
            <a:extLst>
              <a:ext uri="{FF2B5EF4-FFF2-40B4-BE49-F238E27FC236}">
                <a16:creationId xmlns:a16="http://schemas.microsoft.com/office/drawing/2014/main" id="{BCD81B14-6592-4140-885C-820D6C0D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784" y="522288"/>
            <a:ext cx="10363200" cy="825500"/>
          </a:xfrm>
        </p:spPr>
        <p:txBody>
          <a:bodyPr/>
          <a:lstStyle/>
          <a:p>
            <a:r>
              <a:rPr lang="zh-CN" altLang="en-US" sz="4400" dirty="0"/>
              <a:t>习题</a:t>
            </a:r>
            <a:r>
              <a:rPr lang="en-US" altLang="zh-CN" sz="4400" dirty="0"/>
              <a:t>1.1  </a:t>
            </a:r>
            <a:r>
              <a:rPr lang="zh-CN" altLang="en-US" sz="4400" dirty="0"/>
              <a:t>简述以下算法的功能</a:t>
            </a:r>
            <a:endParaRPr lang="zh-Hans-HK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C 0.01007 0.07431 0.02048 0.14884 0.025 0.17778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8889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C 0.01181 0.07708 0.02396 0.1544 0.02917 0.1844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4" grpId="0"/>
      <p:bldP spid="52234" grpId="1"/>
      <p:bldP spid="52235" grpId="0"/>
      <p:bldP spid="52237" grpId="0"/>
      <p:bldP spid="52239" grpId="0"/>
      <p:bldP spid="52239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D3722-0F38-4D89-B2AF-4816B0C2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5.1</a:t>
            </a:r>
            <a:r>
              <a:rPr lang="zh-CN" altLang="en-US" dirty="0"/>
              <a:t>：分组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continue</a:t>
            </a:r>
            <a:r>
              <a:rPr lang="zh-CN" altLang="en-US" dirty="0"/>
              <a:t>）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031E2-653C-4218-8897-A13BD4E19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452563"/>
            <a:ext cx="11334749" cy="503967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具体证明：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zh-CN" altLang="en-US" sz="2800" dirty="0"/>
              <a:t>假设</a:t>
            </a:r>
            <a:r>
              <a:rPr lang="en-US" altLang="zh-CN" sz="2800" dirty="0">
                <a:solidFill>
                  <a:srgbClr val="00B050"/>
                </a:solidFill>
              </a:rPr>
              <a:t>S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G</a:t>
            </a:r>
            <a:r>
              <a:rPr lang="zh-CN" altLang="en-US" sz="2800" dirty="0"/>
              <a:t>给出的第</a:t>
            </a:r>
            <a:r>
              <a:rPr lang="en-US" altLang="zh-CN" sz="2800" dirty="0"/>
              <a:t>1</a:t>
            </a:r>
            <a:r>
              <a:rPr lang="zh-CN" altLang="en-US" sz="2800" dirty="0"/>
              <a:t>组为</a:t>
            </a:r>
            <a:r>
              <a:rPr lang="en-US" altLang="zh-CN" sz="2800" dirty="0">
                <a:solidFill>
                  <a:srgbClr val="92D050"/>
                </a:solidFill>
              </a:rPr>
              <a:t>G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1</a:t>
            </a:r>
            <a:r>
              <a:rPr lang="en-US" altLang="zh-CN" sz="2800" dirty="0"/>
              <a:t>,…</a:t>
            </a:r>
            <a:r>
              <a:rPr lang="zh-CN" altLang="en-US" sz="2800" dirty="0"/>
              <a:t>，第</a:t>
            </a:r>
            <a:r>
              <a:rPr lang="en-US" altLang="zh-CN" sz="2800" dirty="0"/>
              <a:t>t</a:t>
            </a:r>
            <a:r>
              <a:rPr lang="zh-CN" altLang="en-US" sz="2800" dirty="0"/>
              <a:t>组为</a:t>
            </a:r>
            <a:r>
              <a:rPr lang="en-US" altLang="zh-CN" sz="2800" dirty="0">
                <a:solidFill>
                  <a:srgbClr val="92D050"/>
                </a:solidFill>
              </a:rPr>
              <a:t>G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t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其中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US" altLang="zh-CN" sz="2800" baseline="-25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有两种可能：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altLang="zh-CN" sz="2800" baseline="-25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</a:rPr>
              <a:t>,B</a:t>
            </a:r>
            <a:r>
              <a:rPr lang="en-US" altLang="zh-CN" sz="2800" baseline="-25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或者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(A</a:t>
            </a:r>
            <a:r>
              <a:rPr lang="en-US" altLang="zh-CN" sz="2800" baseline="-25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Hans-HK" sz="2800" dirty="0"/>
              <a:t>	</a:t>
            </a:r>
            <a:r>
              <a:rPr lang="zh-CN" altLang="en-US" sz="2800" dirty="0"/>
              <a:t>假设</a:t>
            </a:r>
            <a:r>
              <a:rPr lang="en-US" altLang="zh-CN" sz="2800" dirty="0">
                <a:solidFill>
                  <a:srgbClr val="00B050"/>
                </a:solidFill>
              </a:rPr>
              <a:t>S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0</a:t>
            </a:r>
            <a:r>
              <a:rPr lang="zh-CN" altLang="en-US" sz="2800" dirty="0"/>
              <a:t>是最优解。我们可以用归纳法证明：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	</a:t>
            </a:r>
            <a:r>
              <a:rPr lang="zh-CN" altLang="en-US" sz="2800" dirty="0">
                <a:solidFill>
                  <a:srgbClr val="00B0F0"/>
                </a:solidFill>
              </a:rPr>
              <a:t>存在</a:t>
            </a:r>
            <a:r>
              <a:rPr lang="en-US" altLang="zh-CN" sz="2800" dirty="0">
                <a:solidFill>
                  <a:srgbClr val="00B0F0"/>
                </a:solidFill>
              </a:rPr>
              <a:t>S</a:t>
            </a:r>
            <a:r>
              <a:rPr lang="en-US" altLang="zh-CN" sz="2800" baseline="-25000" dirty="0">
                <a:solidFill>
                  <a:srgbClr val="00B0F0"/>
                </a:solidFill>
              </a:rPr>
              <a:t>i</a:t>
            </a:r>
            <a:r>
              <a:rPr lang="zh-CN" altLang="en-US" sz="2800" dirty="0">
                <a:solidFill>
                  <a:srgbClr val="00B0F0"/>
                </a:solidFill>
              </a:rPr>
              <a:t>它包含</a:t>
            </a:r>
            <a:r>
              <a:rPr lang="en-US" altLang="zh-CN" sz="2800" dirty="0">
                <a:solidFill>
                  <a:srgbClr val="00B0F0"/>
                </a:solidFill>
              </a:rPr>
              <a:t>G</a:t>
            </a:r>
            <a:r>
              <a:rPr lang="en-US" altLang="zh-CN" sz="2800" baseline="-25000" dirty="0">
                <a:solidFill>
                  <a:srgbClr val="00B0F0"/>
                </a:solidFill>
              </a:rPr>
              <a:t>1</a:t>
            </a:r>
            <a:r>
              <a:rPr lang="en-US" altLang="zh-CN" sz="2800" dirty="0">
                <a:solidFill>
                  <a:srgbClr val="00B0F0"/>
                </a:solidFill>
              </a:rPr>
              <a:t>,…,G</a:t>
            </a:r>
            <a:r>
              <a:rPr lang="en-US" altLang="zh-CN" sz="2800" baseline="-25000" dirty="0">
                <a:solidFill>
                  <a:srgbClr val="00B0F0"/>
                </a:solidFill>
              </a:rPr>
              <a:t>i</a:t>
            </a:r>
            <a:r>
              <a:rPr lang="zh-CN" altLang="en-US" sz="2800" dirty="0"/>
              <a:t>。并且</a:t>
            </a:r>
            <a:r>
              <a:rPr lang="en-US" altLang="zh-CN" sz="2800" dirty="0"/>
              <a:t>|</a:t>
            </a:r>
            <a:r>
              <a:rPr lang="en-US" altLang="zh-CN" sz="2800" dirty="0">
                <a:solidFill>
                  <a:srgbClr val="00B050"/>
                </a:solidFill>
              </a:rPr>
              <a:t>S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t</a:t>
            </a:r>
            <a:r>
              <a:rPr lang="en-US" altLang="zh-CN" sz="2800" dirty="0"/>
              <a:t>| ≤ |</a:t>
            </a:r>
            <a:r>
              <a:rPr lang="en-US" altLang="zh-CN" sz="2800" dirty="0">
                <a:solidFill>
                  <a:srgbClr val="00B050"/>
                </a:solidFill>
              </a:rPr>
              <a:t>S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t-1</a:t>
            </a:r>
            <a:r>
              <a:rPr lang="en-US" altLang="zh-CN" sz="2800" dirty="0"/>
              <a:t>| ≤ …|</a:t>
            </a:r>
            <a:r>
              <a:rPr lang="en-US" altLang="zh-CN" sz="2800" dirty="0">
                <a:solidFill>
                  <a:srgbClr val="00B050"/>
                </a:solidFill>
              </a:rPr>
              <a:t>S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0</a:t>
            </a:r>
            <a:r>
              <a:rPr lang="en-US" altLang="zh-CN" sz="2800" dirty="0"/>
              <a:t>|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因此</a:t>
            </a:r>
            <a:r>
              <a:rPr lang="en-US" altLang="zh-CN" sz="2800" dirty="0">
                <a:solidFill>
                  <a:srgbClr val="00B050"/>
                </a:solidFill>
              </a:rPr>
              <a:t>S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t</a:t>
            </a:r>
            <a:r>
              <a:rPr lang="zh-CN" altLang="en-US" sz="2800" dirty="0"/>
              <a:t>也是最优解。再注意到</a:t>
            </a:r>
            <a:r>
              <a:rPr lang="en-US" altLang="zh-CN" sz="2800" dirty="0">
                <a:solidFill>
                  <a:srgbClr val="00B050"/>
                </a:solidFill>
              </a:rPr>
              <a:t>S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t</a:t>
            </a:r>
            <a:r>
              <a:rPr lang="en-US" altLang="zh-CN" sz="2800" dirty="0">
                <a:solidFill>
                  <a:srgbClr val="00B050"/>
                </a:solidFill>
              </a:rPr>
              <a:t>=S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G</a:t>
            </a:r>
            <a:r>
              <a:rPr lang="zh-CN" altLang="en-US" sz="2800" dirty="0"/>
              <a:t>。故</a:t>
            </a:r>
            <a:r>
              <a:rPr lang="en-US" altLang="zh-CN" sz="2800" dirty="0">
                <a:solidFill>
                  <a:srgbClr val="00B050"/>
                </a:solidFill>
              </a:rPr>
              <a:t>S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G</a:t>
            </a:r>
            <a:r>
              <a:rPr lang="zh-CN" altLang="en-US" sz="2800" dirty="0"/>
              <a:t>是最优解。</a:t>
            </a:r>
            <a:endParaRPr lang="en-US" altLang="zh-CN" sz="2800" dirty="0"/>
          </a:p>
          <a:p>
            <a:pPr marL="180000" indent="0">
              <a:spcBef>
                <a:spcPts val="1800"/>
              </a:spcBef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我们已经展示了如何从</a:t>
            </a:r>
            <a:r>
              <a:rPr lang="en-US" altLang="zh-CN" sz="2800" dirty="0">
                <a:solidFill>
                  <a:srgbClr val="00B050"/>
                </a:solidFill>
              </a:rPr>
              <a:t>S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0</a:t>
            </a:r>
            <a:r>
              <a:rPr lang="zh-CN" altLang="en-US" sz="2800" dirty="0">
                <a:solidFill>
                  <a:srgbClr val="00B050"/>
                </a:solidFill>
              </a:rPr>
              <a:t>调整到</a:t>
            </a:r>
            <a:r>
              <a:rPr lang="en-US" altLang="zh-CN" sz="2800" dirty="0">
                <a:solidFill>
                  <a:srgbClr val="00B050"/>
                </a:solidFill>
              </a:rPr>
              <a:t>S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从</a:t>
            </a:r>
            <a:r>
              <a:rPr lang="en-US" altLang="zh-CN" sz="2800" dirty="0">
                <a:solidFill>
                  <a:srgbClr val="00B050"/>
                </a:solidFill>
              </a:rPr>
              <a:t>S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i</a:t>
            </a:r>
            <a:r>
              <a:rPr lang="zh-CN" altLang="en-US" sz="2800" dirty="0">
                <a:solidFill>
                  <a:srgbClr val="00B050"/>
                </a:solidFill>
              </a:rPr>
              <a:t>调整得到</a:t>
            </a:r>
            <a:r>
              <a:rPr lang="en-US" altLang="zh-CN" sz="2800" dirty="0">
                <a:solidFill>
                  <a:srgbClr val="00B050"/>
                </a:solidFill>
              </a:rPr>
              <a:t>S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i+1</a:t>
            </a:r>
            <a:r>
              <a:rPr lang="zh-CN" altLang="en-US" sz="2800" dirty="0"/>
              <a:t>是类似的（略）</a:t>
            </a:r>
          </a:p>
        </p:txBody>
      </p:sp>
    </p:spTree>
    <p:extLst>
      <p:ext uri="{BB962C8B-B14F-4D97-AF65-F5344CB8AC3E}">
        <p14:creationId xmlns:p14="http://schemas.microsoft.com/office/powerpoint/2010/main" val="709270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539BA-4C3E-4250-A8D3-94EEFA71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5.2</a:t>
            </a:r>
            <a:r>
              <a:rPr lang="zh-CN" altLang="en-US" dirty="0"/>
              <a:t>： 交换相邻字符</a:t>
            </a:r>
            <a:r>
              <a:rPr lang="en-US" altLang="zh-CN" dirty="0"/>
              <a:t> 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127CD-6FF4-447F-95ED-36B64FF28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452563"/>
            <a:ext cx="11334749" cy="48831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问题描述</a:t>
            </a:r>
            <a:r>
              <a:rPr lang="en-US" altLang="zh-CN" sz="2800" dirty="0"/>
              <a:t>】</a:t>
            </a:r>
            <a:r>
              <a:rPr lang="zh-CN" altLang="en-US" sz="2800" dirty="0"/>
              <a:t>假设</a:t>
            </a:r>
            <a:r>
              <a:rPr lang="en-US" altLang="zh-CN" sz="2800" dirty="0">
                <a:solidFill>
                  <a:srgbClr val="00B050"/>
                </a:solidFill>
              </a:rPr>
              <a:t>s=s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,…,</a:t>
            </a:r>
            <a:r>
              <a:rPr lang="en-US" altLang="zh-CN" sz="2800" dirty="0" err="1">
                <a:solidFill>
                  <a:srgbClr val="00B050"/>
                </a:solidFill>
              </a:rPr>
              <a:t>s</a:t>
            </a:r>
            <a:r>
              <a:rPr lang="en-US" altLang="zh-CN" sz="2800" baseline="-25000" dirty="0" err="1">
                <a:solidFill>
                  <a:srgbClr val="00B050"/>
                </a:solidFill>
              </a:rPr>
              <a:t>n</a:t>
            </a:r>
            <a:r>
              <a:rPr lang="zh-CN" altLang="en-US" sz="2800" dirty="0"/>
              <a:t>是一个字符串，且元素各不相同。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Hans-HK" sz="2800" dirty="0"/>
              <a:t>	</a:t>
            </a:r>
            <a:r>
              <a:rPr lang="zh-CN" altLang="en-US" sz="2800" dirty="0"/>
              <a:t>你可进行</a:t>
            </a:r>
            <a:r>
              <a:rPr lang="en-US" altLang="zh-CN" sz="2800" dirty="0">
                <a:solidFill>
                  <a:srgbClr val="00B050"/>
                </a:solidFill>
              </a:rPr>
              <a:t>k</a:t>
            </a:r>
            <a:r>
              <a:rPr lang="zh-CN" altLang="en-US" sz="2800" dirty="0"/>
              <a:t>次操作，每次可以选择交换两个相邻字符。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Hans-HK" sz="2800" dirty="0"/>
              <a:t>	</a:t>
            </a:r>
            <a:r>
              <a:rPr lang="zh-CN" altLang="en-US" sz="2800" dirty="0"/>
              <a:t>你需要在</a:t>
            </a:r>
            <a:r>
              <a:rPr lang="en-US" altLang="zh-CN" sz="2800" dirty="0">
                <a:solidFill>
                  <a:srgbClr val="00B050"/>
                </a:solidFill>
              </a:rPr>
              <a:t>k</a:t>
            </a:r>
            <a:r>
              <a:rPr lang="zh-CN" altLang="en-US" sz="2800" dirty="0"/>
              <a:t>次操作完成后使得</a:t>
            </a:r>
            <a:r>
              <a:rPr lang="en-US" altLang="zh-CN" sz="2800" dirty="0">
                <a:solidFill>
                  <a:srgbClr val="00B050"/>
                </a:solidFill>
              </a:rPr>
              <a:t>s</a:t>
            </a:r>
            <a:r>
              <a:rPr lang="zh-CN" altLang="en-US" sz="2800" dirty="0"/>
              <a:t>的字典序最小。</a:t>
            </a:r>
            <a:endParaRPr lang="en-US" altLang="zh-CN" sz="2800" dirty="0"/>
          </a:p>
          <a:p>
            <a:pPr marL="0" indent="0">
              <a:buNone/>
            </a:pPr>
            <a:endParaRPr lang="en-US" altLang="zh-Hans-HK" dirty="0"/>
          </a:p>
          <a:p>
            <a:pPr marL="0" indent="0"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举例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Hans-HK" sz="2800" dirty="0"/>
              <a:t>	s=‘</a:t>
            </a:r>
            <a:r>
              <a:rPr lang="en-US" altLang="zh-Hans-HK" sz="2800" dirty="0" err="1">
                <a:solidFill>
                  <a:srgbClr val="002060"/>
                </a:solidFill>
              </a:rPr>
              <a:t>decab</a:t>
            </a:r>
            <a:r>
              <a:rPr lang="en-US" altLang="zh-Hans-HK" sz="2800" dirty="0"/>
              <a:t>’</a:t>
            </a:r>
          </a:p>
          <a:p>
            <a:pPr marL="0" indent="0">
              <a:buNone/>
            </a:pPr>
            <a:r>
              <a:rPr lang="en-US" altLang="zh-Hans-HK" sz="2800" dirty="0"/>
              <a:t>	k= </a:t>
            </a:r>
            <a:r>
              <a:rPr lang="en-US" altLang="zh-Hans-HK" sz="2800" dirty="0">
                <a:solidFill>
                  <a:srgbClr val="002060"/>
                </a:solidFill>
              </a:rPr>
              <a:t>4</a:t>
            </a:r>
            <a:r>
              <a:rPr lang="en-US" altLang="zh-Hans-HK" sz="2800" dirty="0"/>
              <a:t>.</a:t>
            </a:r>
          </a:p>
          <a:p>
            <a:pPr marL="0" indent="0">
              <a:buNone/>
            </a:pPr>
            <a:r>
              <a:rPr lang="en-US" altLang="zh-Hans-HK" sz="2800" dirty="0"/>
              <a:t>	</a:t>
            </a:r>
            <a:r>
              <a:rPr lang="zh-CN" altLang="en-US" sz="2800" dirty="0"/>
              <a:t>答案为   </a:t>
            </a:r>
            <a:r>
              <a:rPr lang="en-US" altLang="zh-CN" sz="2800" dirty="0" err="1">
                <a:solidFill>
                  <a:srgbClr val="002060"/>
                </a:solidFill>
              </a:rPr>
              <a:t>adceb</a:t>
            </a:r>
            <a:endParaRPr lang="en-US" altLang="zh-Hans-HK" sz="2800" dirty="0">
              <a:solidFill>
                <a:srgbClr val="00206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15138B-0B51-4D87-96DE-D3547B896402}"/>
              </a:ext>
            </a:extLst>
          </p:cNvPr>
          <p:cNvSpPr txBox="1"/>
          <p:nvPr/>
        </p:nvSpPr>
        <p:spPr>
          <a:xfrm>
            <a:off x="5861304" y="4495723"/>
            <a:ext cx="61630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首先交换</a:t>
            </a:r>
            <a:r>
              <a:rPr lang="en-US" altLang="zh-CN" sz="2800" dirty="0"/>
              <a:t>3</a:t>
            </a:r>
            <a:r>
              <a:rPr lang="zh-CN" altLang="en-US" sz="2800" dirty="0"/>
              <a:t>次使</a:t>
            </a:r>
            <a:r>
              <a:rPr lang="en-US" altLang="zh-CN" sz="2800" dirty="0">
                <a:solidFill>
                  <a:srgbClr val="002060"/>
                </a:solidFill>
              </a:rPr>
              <a:t>a</a:t>
            </a:r>
            <a:r>
              <a:rPr lang="zh-CN" altLang="en-US" sz="2800" dirty="0"/>
              <a:t>到最前。</a:t>
            </a:r>
            <a:endParaRPr lang="en-US" altLang="zh-CN" sz="2800" dirty="0"/>
          </a:p>
          <a:p>
            <a:r>
              <a:rPr lang="en-US" altLang="zh-CN" sz="2800" dirty="0"/>
              <a:t>      </a:t>
            </a:r>
            <a:r>
              <a:rPr lang="zh-CN" altLang="en-US" sz="2800" dirty="0"/>
              <a:t>得到</a:t>
            </a:r>
            <a:r>
              <a:rPr lang="en-US" altLang="zh-CN" sz="2800" dirty="0" err="1">
                <a:solidFill>
                  <a:srgbClr val="002060"/>
                </a:solidFill>
              </a:rPr>
              <a:t>adecb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然后交换</a:t>
            </a:r>
            <a:r>
              <a:rPr lang="en-US" altLang="zh-CN" sz="2800" dirty="0"/>
              <a:t>1</a:t>
            </a:r>
            <a:r>
              <a:rPr lang="zh-CN" altLang="en-US" sz="2800" dirty="0"/>
              <a:t>次</a:t>
            </a:r>
            <a:r>
              <a:rPr lang="en-US" altLang="zh-CN" sz="2800" dirty="0">
                <a:solidFill>
                  <a:srgbClr val="002060"/>
                </a:solidFill>
              </a:rPr>
              <a:t>e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rgbClr val="002060"/>
                </a:solidFill>
              </a:rPr>
              <a:t>c</a:t>
            </a:r>
            <a:r>
              <a:rPr lang="zh-CN" altLang="en-US" sz="2800" dirty="0"/>
              <a:t>。</a:t>
            </a:r>
            <a:endParaRPr lang="zh-Hans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6203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6EC63-D3C2-4C44-9B25-53C001F6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5.2</a:t>
            </a:r>
            <a:r>
              <a:rPr lang="zh-CN" altLang="en-US" dirty="0"/>
              <a:t>： 交换相邻字符</a:t>
            </a:r>
            <a:r>
              <a:rPr lang="en-US" altLang="zh-CN" dirty="0"/>
              <a:t>  </a:t>
            </a:r>
            <a:r>
              <a:rPr lang="zh-CN" altLang="en-US" dirty="0"/>
              <a:t>（</a:t>
            </a:r>
            <a:r>
              <a:rPr lang="en-US" altLang="zh-CN" dirty="0"/>
              <a:t>continue</a:t>
            </a:r>
            <a:r>
              <a:rPr lang="zh-CN" altLang="en-US" dirty="0"/>
              <a:t>）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33FF73-144A-43CF-9B53-DBF60308D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452563"/>
            <a:ext cx="9411461" cy="418014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贪心算法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Hans-HK" sz="2800" dirty="0"/>
              <a:t>	</a:t>
            </a:r>
            <a:r>
              <a:rPr lang="en-US" altLang="zh-CN" sz="2800" dirty="0"/>
              <a:t>1. </a:t>
            </a:r>
            <a:r>
              <a:rPr lang="zh-CN" altLang="en-US" sz="2800" dirty="0"/>
              <a:t>在</a:t>
            </a:r>
            <a:r>
              <a:rPr lang="en-US" altLang="zh-CN" sz="2800" dirty="0">
                <a:solidFill>
                  <a:srgbClr val="00B050"/>
                </a:solidFill>
              </a:rPr>
              <a:t>1~min(k+1,n)</a:t>
            </a:r>
            <a:r>
              <a:rPr lang="zh-CN" altLang="en-US" sz="2800" dirty="0"/>
              <a:t>位中找一个最小字符，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  </a:t>
            </a:r>
            <a:r>
              <a:rPr lang="zh-CN" altLang="en-US" sz="2800" dirty="0"/>
              <a:t>将它交换至第</a:t>
            </a:r>
            <a:r>
              <a:rPr lang="en-US" altLang="zh-CN" sz="2800" dirty="0">
                <a:solidFill>
                  <a:srgbClr val="00B050"/>
                </a:solidFill>
              </a:rPr>
              <a:t>1</a:t>
            </a:r>
            <a:r>
              <a:rPr lang="zh-CN" altLang="en-US" sz="2800" dirty="0"/>
              <a:t>个的位置。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Hans-HK" sz="2800" dirty="0"/>
              <a:t>        </a:t>
            </a:r>
            <a:r>
              <a:rPr lang="zh-CN" altLang="en-US" sz="2800" dirty="0"/>
              <a:t>假设交换了</a:t>
            </a:r>
            <a:r>
              <a:rPr lang="en-US" altLang="zh-CN" sz="2800" dirty="0">
                <a:solidFill>
                  <a:srgbClr val="00B050"/>
                </a:solidFill>
              </a:rPr>
              <a:t>j</a:t>
            </a:r>
            <a:r>
              <a:rPr lang="zh-CN" altLang="en-US" sz="2800" dirty="0"/>
              <a:t>次，令</a:t>
            </a:r>
            <a:r>
              <a:rPr lang="en-US" altLang="zh-CN" sz="2800" dirty="0">
                <a:solidFill>
                  <a:srgbClr val="00B050"/>
                </a:solidFill>
              </a:rPr>
              <a:t>k</a:t>
            </a:r>
            <a:r>
              <a:rPr lang="en-US" altLang="zh-CN" sz="2800" dirty="0">
                <a:solidFill>
                  <a:srgbClr val="00B050"/>
                </a:solidFill>
                <a:sym typeface="Wingdings" panose="05000000000000000000" pitchFamily="2" charset="2"/>
              </a:rPr>
              <a:t>-=j</a:t>
            </a:r>
            <a:r>
              <a:rPr lang="zh-CN" altLang="en-US" sz="2800" dirty="0">
                <a:sym typeface="Wingdings" panose="05000000000000000000" pitchFamily="2" charset="2"/>
              </a:rPr>
              <a:t>。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Hans-HK" sz="2800" dirty="0">
                <a:sym typeface="Wingdings" panose="05000000000000000000" pitchFamily="2" charset="2"/>
              </a:rPr>
              <a:t>	</a:t>
            </a:r>
            <a:r>
              <a:rPr lang="en-US" altLang="zh-CN" sz="2800" dirty="0">
                <a:sym typeface="Wingdings" panose="05000000000000000000" pitchFamily="2" charset="2"/>
              </a:rPr>
              <a:t>2. </a:t>
            </a:r>
            <a:r>
              <a:rPr lang="zh-CN" altLang="en-US" sz="2800" dirty="0">
                <a:sym typeface="Wingdings" panose="05000000000000000000" pitchFamily="2" charset="2"/>
              </a:rPr>
              <a:t>在</a:t>
            </a:r>
            <a:r>
              <a:rPr lang="en-US" altLang="zh-CN" sz="2800" dirty="0">
                <a:solidFill>
                  <a:srgbClr val="00B050"/>
                </a:solidFill>
                <a:sym typeface="Wingdings" panose="05000000000000000000" pitchFamily="2" charset="2"/>
              </a:rPr>
              <a:t>2~min(k+2,n)</a:t>
            </a:r>
            <a:r>
              <a:rPr lang="zh-CN" altLang="en-US" sz="2800" dirty="0">
                <a:sym typeface="Wingdings" panose="05000000000000000000" pitchFamily="2" charset="2"/>
              </a:rPr>
              <a:t>位中找一个最小字符，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Hans-HK" sz="2800" dirty="0">
                <a:sym typeface="Wingdings" panose="05000000000000000000" pitchFamily="2" charset="2"/>
              </a:rPr>
              <a:t>        </a:t>
            </a:r>
            <a:r>
              <a:rPr lang="zh-CN" altLang="en-US" sz="2800" dirty="0">
                <a:sym typeface="Wingdings" panose="05000000000000000000" pitchFamily="2" charset="2"/>
              </a:rPr>
              <a:t>将它交换至第</a:t>
            </a:r>
            <a:r>
              <a:rPr lang="en-US" altLang="zh-CN" sz="2800" dirty="0">
                <a:solidFill>
                  <a:srgbClr val="00B050"/>
                </a:solidFill>
                <a:sym typeface="Wingdings" panose="05000000000000000000" pitchFamily="2" charset="2"/>
              </a:rPr>
              <a:t>2</a:t>
            </a:r>
            <a:r>
              <a:rPr lang="zh-CN" altLang="en-US" sz="2800" dirty="0">
                <a:sym typeface="Wingdings" panose="05000000000000000000" pitchFamily="2" charset="2"/>
              </a:rPr>
              <a:t>个位置。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Hans-HK" sz="2800" dirty="0">
                <a:sym typeface="Wingdings" panose="05000000000000000000" pitchFamily="2" charset="2"/>
              </a:rPr>
              <a:t>        </a:t>
            </a:r>
            <a:r>
              <a:rPr lang="zh-CN" altLang="en-US" sz="2800" dirty="0">
                <a:sym typeface="Wingdings" panose="05000000000000000000" pitchFamily="2" charset="2"/>
              </a:rPr>
              <a:t>假设交换了</a:t>
            </a:r>
            <a:r>
              <a:rPr lang="en-US" altLang="zh-CN" sz="2800" dirty="0">
                <a:solidFill>
                  <a:srgbClr val="00B050"/>
                </a:solidFill>
                <a:sym typeface="Wingdings" panose="05000000000000000000" pitchFamily="2" charset="2"/>
              </a:rPr>
              <a:t>j</a:t>
            </a:r>
            <a:r>
              <a:rPr lang="zh-CN" altLang="en-US" sz="2800" dirty="0">
                <a:sym typeface="Wingdings" panose="05000000000000000000" pitchFamily="2" charset="2"/>
              </a:rPr>
              <a:t>次，令</a:t>
            </a:r>
            <a:r>
              <a:rPr lang="en-US" altLang="zh-CN" sz="2800" dirty="0">
                <a:solidFill>
                  <a:srgbClr val="00B050"/>
                </a:solidFill>
                <a:sym typeface="Wingdings" panose="05000000000000000000" pitchFamily="2" charset="2"/>
              </a:rPr>
              <a:t>k-=j</a:t>
            </a:r>
            <a:r>
              <a:rPr lang="zh-CN" altLang="en-US" sz="2800" dirty="0">
                <a:sym typeface="Wingdings" panose="05000000000000000000" pitchFamily="2" charset="2"/>
              </a:rPr>
              <a:t>。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Hans-HK" sz="2800" dirty="0">
                <a:sym typeface="Wingdings" panose="05000000000000000000" pitchFamily="2" charset="2"/>
              </a:rPr>
              <a:t>        </a:t>
            </a:r>
            <a:r>
              <a:rPr lang="en-US" altLang="zh-CN" sz="2800" dirty="0">
                <a:sym typeface="Wingdings" panose="05000000000000000000" pitchFamily="2" charset="2"/>
              </a:rPr>
              <a:t>3. </a:t>
            </a:r>
            <a:r>
              <a:rPr lang="zh-CN" altLang="en-US" sz="2800" dirty="0">
                <a:sym typeface="Wingdings" panose="05000000000000000000" pitchFamily="2" charset="2"/>
              </a:rPr>
              <a:t>如此循环。在</a:t>
            </a:r>
            <a:r>
              <a:rPr lang="en-US" altLang="zh-CN" sz="2800" dirty="0" err="1">
                <a:solidFill>
                  <a:srgbClr val="00B050"/>
                </a:solidFill>
                <a:sym typeface="Wingdings" panose="05000000000000000000" pitchFamily="2" charset="2"/>
              </a:rPr>
              <a:t>i~min</a:t>
            </a:r>
            <a:r>
              <a:rPr lang="en-US" altLang="zh-CN" sz="2800" dirty="0">
                <a:solidFill>
                  <a:srgbClr val="00B050"/>
                </a:solidFill>
                <a:sym typeface="Wingdings" panose="05000000000000000000" pitchFamily="2" charset="2"/>
              </a:rPr>
              <a:t>(</a:t>
            </a:r>
            <a:r>
              <a:rPr lang="en-US" altLang="zh-CN" sz="2800" dirty="0" err="1">
                <a:solidFill>
                  <a:srgbClr val="00B050"/>
                </a:solidFill>
                <a:sym typeface="Wingdings" panose="05000000000000000000" pitchFamily="2" charset="2"/>
              </a:rPr>
              <a:t>k+i,n</a:t>
            </a:r>
            <a:r>
              <a:rPr lang="en-US" altLang="zh-CN" sz="2800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  <a:r>
              <a:rPr lang="zh-CN" altLang="en-US" sz="2800" dirty="0">
                <a:sym typeface="Wingdings" panose="05000000000000000000" pitchFamily="2" charset="2"/>
              </a:rPr>
              <a:t>位中找最小的放入第</a:t>
            </a:r>
            <a:r>
              <a:rPr lang="en-US" altLang="zh-CN" sz="2800" dirty="0" err="1">
                <a:solidFill>
                  <a:srgbClr val="00B050"/>
                </a:solidFill>
                <a:sym typeface="Wingdings" panose="05000000000000000000" pitchFamily="2" charset="2"/>
              </a:rPr>
              <a:t>i</a:t>
            </a:r>
            <a:r>
              <a:rPr lang="zh-CN" altLang="en-US" sz="2800" dirty="0">
                <a:sym typeface="Wingdings" panose="05000000000000000000" pitchFamily="2" charset="2"/>
              </a:rPr>
              <a:t>位。</a:t>
            </a:r>
            <a:endParaRPr lang="zh-Hans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419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E47C3-1C2B-4CF8-96DF-E752A618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5.2</a:t>
            </a:r>
            <a:r>
              <a:rPr lang="zh-CN" altLang="en-US" dirty="0"/>
              <a:t>： 交换相邻字符</a:t>
            </a:r>
            <a:r>
              <a:rPr lang="en-US" altLang="zh-CN" dirty="0"/>
              <a:t>  </a:t>
            </a:r>
            <a:r>
              <a:rPr lang="zh-CN" altLang="en-US" dirty="0"/>
              <a:t>（</a:t>
            </a:r>
            <a:r>
              <a:rPr lang="en-US" altLang="zh-CN" dirty="0"/>
              <a:t>continue</a:t>
            </a:r>
            <a:r>
              <a:rPr lang="zh-CN" altLang="en-US" dirty="0"/>
              <a:t>）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A87AF-F8F6-44D8-93FF-C6BC924DD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452563"/>
            <a:ext cx="9210293" cy="440874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</a:rPr>
              <a:t>举例</a:t>
            </a: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Hans-HK" dirty="0"/>
              <a:t>		</a:t>
            </a:r>
            <a:r>
              <a:rPr lang="en-US" altLang="zh-Hans-HK" dirty="0" err="1">
                <a:solidFill>
                  <a:srgbClr val="002060"/>
                </a:solidFill>
              </a:rPr>
              <a:t>dcbahgfe</a:t>
            </a:r>
            <a:r>
              <a:rPr lang="en-US" altLang="zh-Hans-HK" dirty="0">
                <a:solidFill>
                  <a:srgbClr val="002060"/>
                </a:solidFill>
              </a:rPr>
              <a:t>		k=</a:t>
            </a:r>
            <a:r>
              <a:rPr lang="en-US" altLang="zh-CN" dirty="0">
                <a:solidFill>
                  <a:srgbClr val="002060"/>
                </a:solidFill>
              </a:rPr>
              <a:t>8</a:t>
            </a:r>
            <a:endParaRPr lang="en-US" altLang="zh-Hans-HK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步</a:t>
            </a:r>
            <a:r>
              <a:rPr lang="en-US" altLang="zh-CN" dirty="0"/>
              <a:t>:	</a:t>
            </a:r>
            <a:r>
              <a:rPr lang="en-US" altLang="zh-CN" dirty="0" err="1">
                <a:solidFill>
                  <a:srgbClr val="00B0F0"/>
                </a:solidFill>
              </a:rPr>
              <a:t>a</a:t>
            </a:r>
            <a:r>
              <a:rPr lang="en-US" altLang="zh-CN" dirty="0" err="1">
                <a:solidFill>
                  <a:srgbClr val="002060"/>
                </a:solidFill>
              </a:rPr>
              <a:t>dcbhgfe</a:t>
            </a:r>
            <a:r>
              <a:rPr lang="en-US" altLang="zh-CN" dirty="0">
                <a:solidFill>
                  <a:srgbClr val="002060"/>
                </a:solidFill>
              </a:rPr>
              <a:t>		k=8-3=5</a:t>
            </a:r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步：</a:t>
            </a: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2060"/>
                </a:solidFill>
              </a:rPr>
              <a:t>a</a:t>
            </a:r>
            <a:r>
              <a:rPr lang="en-US" altLang="zh-CN" dirty="0" err="1">
                <a:solidFill>
                  <a:srgbClr val="00B0F0"/>
                </a:solidFill>
              </a:rPr>
              <a:t>b</a:t>
            </a:r>
            <a:r>
              <a:rPr lang="en-US" altLang="zh-CN" dirty="0" err="1">
                <a:solidFill>
                  <a:srgbClr val="002060"/>
                </a:solidFill>
              </a:rPr>
              <a:t>dchgfe</a:t>
            </a:r>
            <a:r>
              <a:rPr lang="en-US" altLang="zh-CN" dirty="0">
                <a:solidFill>
                  <a:srgbClr val="002060"/>
                </a:solidFill>
              </a:rPr>
              <a:t>		k=5-2=3</a:t>
            </a:r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步：</a:t>
            </a: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2060"/>
                </a:solidFill>
              </a:rPr>
              <a:t>ab</a:t>
            </a:r>
            <a:r>
              <a:rPr lang="en-US" altLang="zh-CN" dirty="0" err="1">
                <a:solidFill>
                  <a:srgbClr val="00B0F0"/>
                </a:solidFill>
              </a:rPr>
              <a:t>c</a:t>
            </a:r>
            <a:r>
              <a:rPr lang="en-US" altLang="zh-CN" dirty="0" err="1">
                <a:solidFill>
                  <a:srgbClr val="002060"/>
                </a:solidFill>
              </a:rPr>
              <a:t>dhgfe</a:t>
            </a:r>
            <a:r>
              <a:rPr lang="en-US" altLang="zh-CN" dirty="0">
                <a:solidFill>
                  <a:srgbClr val="002060"/>
                </a:solidFill>
              </a:rPr>
              <a:t>	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002060"/>
                </a:solidFill>
              </a:rPr>
              <a:t>k=3-1=2</a:t>
            </a:r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步：</a:t>
            </a: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2060"/>
                </a:solidFill>
              </a:rPr>
              <a:t>abc</a:t>
            </a:r>
            <a:r>
              <a:rPr lang="en-US" altLang="zh-CN" dirty="0" err="1">
                <a:solidFill>
                  <a:srgbClr val="00B0F0"/>
                </a:solidFill>
              </a:rPr>
              <a:t>d</a:t>
            </a:r>
            <a:r>
              <a:rPr lang="en-US" altLang="zh-CN" dirty="0" err="1">
                <a:solidFill>
                  <a:srgbClr val="002060"/>
                </a:solidFill>
              </a:rPr>
              <a:t>hgfe</a:t>
            </a:r>
            <a:r>
              <a:rPr lang="en-US" altLang="zh-CN" dirty="0">
                <a:solidFill>
                  <a:srgbClr val="002060"/>
                </a:solidFill>
              </a:rPr>
              <a:t>	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002060"/>
                </a:solidFill>
              </a:rPr>
              <a:t>k=2-0=2</a:t>
            </a:r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步：</a:t>
            </a: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2060"/>
                </a:solidFill>
              </a:rPr>
              <a:t>abcd</a:t>
            </a:r>
            <a:r>
              <a:rPr lang="en-US" altLang="zh-CN" dirty="0" err="1">
                <a:solidFill>
                  <a:srgbClr val="00B0F0"/>
                </a:solidFill>
              </a:rPr>
              <a:t>f</a:t>
            </a:r>
            <a:r>
              <a:rPr lang="en-US" altLang="zh-CN" dirty="0" err="1">
                <a:solidFill>
                  <a:srgbClr val="002060"/>
                </a:solidFill>
              </a:rPr>
              <a:t>hge</a:t>
            </a:r>
            <a:r>
              <a:rPr lang="en-US" altLang="zh-CN" dirty="0">
                <a:solidFill>
                  <a:srgbClr val="002060"/>
                </a:solidFill>
              </a:rPr>
              <a:t>	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002060"/>
                </a:solidFill>
              </a:rPr>
              <a:t>k=2-2=0</a:t>
            </a:r>
          </a:p>
          <a:p>
            <a:pPr marL="0" indent="0">
              <a:buNone/>
            </a:pPr>
            <a:endParaRPr lang="zh-Hans-HK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586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BD5FF-7523-400A-A798-57F43298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动态规划练习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21112-37C2-4756-BADA-92E76093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304113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0F9E9-1087-4DCC-A722-2DBA087B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6.1</a:t>
            </a:r>
            <a:r>
              <a:rPr lang="zh-CN" altLang="en-US" dirty="0"/>
              <a:t>：多米诺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8B98C4-5720-4841-A4CA-AC56E1FB8B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1452563"/>
                <a:ext cx="10481733" cy="46281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【</a:t>
                </a:r>
                <a:r>
                  <a:rPr lang="zh-CN" altLang="en-US" dirty="0"/>
                  <a:t>问题描述</a:t>
                </a:r>
                <a:r>
                  <a:rPr lang="en-US" altLang="zh-CN" dirty="0"/>
                  <a:t>】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2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*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n</a:t>
                </a:r>
                <a:r>
                  <a:rPr lang="zh-CN" altLang="en-US" dirty="0"/>
                  <a:t>的矩阵分成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1*2</a:t>
                </a:r>
                <a:r>
                  <a:rPr lang="zh-CN" altLang="en-US" dirty="0"/>
                  <a:t>的区域。有多少种方案？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2"/>
                    </a:solidFill>
                  </a:rPr>
                  <a:t>举例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n=4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spcBef>
                    <a:spcPts val="3000"/>
                  </a:spcBef>
                  <a:buNone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状态描述</a:t>
                </a:r>
                <a:r>
                  <a:rPr lang="zh-CN" altLang="en-US" dirty="0"/>
                  <a:t>：</a:t>
                </a:r>
                <a:r>
                  <a:rPr lang="en-US" altLang="zh-CN" i="1" dirty="0">
                    <a:solidFill>
                      <a:srgbClr val="00B050"/>
                    </a:solidFill>
                  </a:rPr>
                  <a:t>f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(n)</a:t>
                </a:r>
                <a:r>
                  <a:rPr lang="zh-CN" altLang="en-US" dirty="0"/>
                  <a:t>表示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2*n</a:t>
                </a:r>
                <a:r>
                  <a:rPr lang="zh-CN" altLang="en-US" dirty="0"/>
                  <a:t>的矩阵的分解方案数。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转移方程</a:t>
                </a:r>
                <a:r>
                  <a:rPr lang="zh-CN" altLang="en-US" dirty="0"/>
                  <a:t>：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&gt;2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8B98C4-5720-4841-A4CA-AC56E1FB8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1452563"/>
                <a:ext cx="10481733" cy="4628197"/>
              </a:xfrm>
              <a:blipFill>
                <a:blip r:embed="rId2"/>
                <a:stretch>
                  <a:fillRect l="-1513" t="-2105" r="-349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C3A27FA-CE0C-4CDE-B8A9-7A9A49C23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057908"/>
              </p:ext>
            </p:extLst>
          </p:nvPr>
        </p:nvGraphicFramePr>
        <p:xfrm>
          <a:off x="1556512" y="2687320"/>
          <a:ext cx="147929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9824">
                  <a:extLst>
                    <a:ext uri="{9D8B030D-6E8A-4147-A177-3AD203B41FA5}">
                      <a16:colId xmlns:a16="http://schemas.microsoft.com/office/drawing/2014/main" val="3576932824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396534443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892131673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020022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173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8386731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6F8E1F0C-057B-458F-A06D-0184C66B0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807722"/>
              </p:ext>
            </p:extLst>
          </p:nvPr>
        </p:nvGraphicFramePr>
        <p:xfrm>
          <a:off x="3577336" y="2687320"/>
          <a:ext cx="147929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9824">
                  <a:extLst>
                    <a:ext uri="{9D8B030D-6E8A-4147-A177-3AD203B41FA5}">
                      <a16:colId xmlns:a16="http://schemas.microsoft.com/office/drawing/2014/main" val="3576932824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396534443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892131673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020022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173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8386731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4D2F2D03-4832-4D13-98D2-E29A7926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949961"/>
              </p:ext>
            </p:extLst>
          </p:nvPr>
        </p:nvGraphicFramePr>
        <p:xfrm>
          <a:off x="5598160" y="2687320"/>
          <a:ext cx="147929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9824">
                  <a:extLst>
                    <a:ext uri="{9D8B030D-6E8A-4147-A177-3AD203B41FA5}">
                      <a16:colId xmlns:a16="http://schemas.microsoft.com/office/drawing/2014/main" val="3576932824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396534443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892131673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020022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173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8386731"/>
                  </a:ext>
                </a:extLst>
              </a:tr>
            </a:tbl>
          </a:graphicData>
        </a:graphic>
      </p:graphicFrame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1A7D45F0-5060-4F48-B6F7-8ECBC2784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75010"/>
              </p:ext>
            </p:extLst>
          </p:nvPr>
        </p:nvGraphicFramePr>
        <p:xfrm>
          <a:off x="7618984" y="2687320"/>
          <a:ext cx="147929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9824">
                  <a:extLst>
                    <a:ext uri="{9D8B030D-6E8A-4147-A177-3AD203B41FA5}">
                      <a16:colId xmlns:a16="http://schemas.microsoft.com/office/drawing/2014/main" val="3576932824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396534443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892131673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020022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173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8386731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54970BFA-20F5-4F3D-A03A-8BFA8B61E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85147"/>
              </p:ext>
            </p:extLst>
          </p:nvPr>
        </p:nvGraphicFramePr>
        <p:xfrm>
          <a:off x="9639808" y="2684610"/>
          <a:ext cx="147929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9824">
                  <a:extLst>
                    <a:ext uri="{9D8B030D-6E8A-4147-A177-3AD203B41FA5}">
                      <a16:colId xmlns:a16="http://schemas.microsoft.com/office/drawing/2014/main" val="3576932824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396534443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892131673"/>
                    </a:ext>
                  </a:extLst>
                </a:gridCol>
                <a:gridCol w="369824">
                  <a:extLst>
                    <a:ext uri="{9D8B030D-6E8A-4147-A177-3AD203B41FA5}">
                      <a16:colId xmlns:a16="http://schemas.microsoft.com/office/drawing/2014/main" val="3020022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173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8386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4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28033-29FB-4320-954E-B1E71F69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6.1</a:t>
            </a:r>
            <a:r>
              <a:rPr lang="zh-CN" altLang="en-US" dirty="0"/>
              <a:t>：多米诺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continue</a:t>
            </a:r>
            <a:r>
              <a:rPr lang="zh-CN" altLang="en-US" dirty="0"/>
              <a:t>）</a:t>
            </a:r>
            <a:endParaRPr lang="zh-Hans-HK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0A3D0A4-2CCF-4B09-AF75-287E7BC0D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477582"/>
              </p:ext>
            </p:extLst>
          </p:nvPr>
        </p:nvGraphicFramePr>
        <p:xfrm>
          <a:off x="1826514" y="2962657"/>
          <a:ext cx="215112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8521">
                  <a:extLst>
                    <a:ext uri="{9D8B030D-6E8A-4147-A177-3AD203B41FA5}">
                      <a16:colId xmlns:a16="http://schemas.microsoft.com/office/drawing/2014/main" val="1091720359"/>
                    </a:ext>
                  </a:extLst>
                </a:gridCol>
                <a:gridCol w="358521">
                  <a:extLst>
                    <a:ext uri="{9D8B030D-6E8A-4147-A177-3AD203B41FA5}">
                      <a16:colId xmlns:a16="http://schemas.microsoft.com/office/drawing/2014/main" val="2910678724"/>
                    </a:ext>
                  </a:extLst>
                </a:gridCol>
                <a:gridCol w="358521">
                  <a:extLst>
                    <a:ext uri="{9D8B030D-6E8A-4147-A177-3AD203B41FA5}">
                      <a16:colId xmlns:a16="http://schemas.microsoft.com/office/drawing/2014/main" val="3531936034"/>
                    </a:ext>
                  </a:extLst>
                </a:gridCol>
                <a:gridCol w="358521">
                  <a:extLst>
                    <a:ext uri="{9D8B030D-6E8A-4147-A177-3AD203B41FA5}">
                      <a16:colId xmlns:a16="http://schemas.microsoft.com/office/drawing/2014/main" val="2713804579"/>
                    </a:ext>
                  </a:extLst>
                </a:gridCol>
                <a:gridCol w="358521">
                  <a:extLst>
                    <a:ext uri="{9D8B030D-6E8A-4147-A177-3AD203B41FA5}">
                      <a16:colId xmlns:a16="http://schemas.microsoft.com/office/drawing/2014/main" val="3433923996"/>
                    </a:ext>
                  </a:extLst>
                </a:gridCol>
                <a:gridCol w="358521">
                  <a:extLst>
                    <a:ext uri="{9D8B030D-6E8A-4147-A177-3AD203B41FA5}">
                      <a16:colId xmlns:a16="http://schemas.microsoft.com/office/drawing/2014/main" val="1254920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195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902526"/>
                  </a:ext>
                </a:extLst>
              </a:tr>
            </a:tbl>
          </a:graphicData>
        </a:graphic>
      </p:graphicFrame>
      <p:sp>
        <p:nvSpPr>
          <p:cNvPr id="5" name="左大括号 4">
            <a:extLst>
              <a:ext uri="{FF2B5EF4-FFF2-40B4-BE49-F238E27FC236}">
                <a16:creationId xmlns:a16="http://schemas.microsoft.com/office/drawing/2014/main" id="{35813A59-8FB0-4D0F-A92E-392238A92669}"/>
              </a:ext>
            </a:extLst>
          </p:cNvPr>
          <p:cNvSpPr/>
          <p:nvPr/>
        </p:nvSpPr>
        <p:spPr bwMode="auto">
          <a:xfrm rot="16200000">
            <a:off x="2782221" y="2844134"/>
            <a:ext cx="239712" cy="2151126"/>
          </a:xfrm>
          <a:prstGeom prst="leftBrac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1A7D34-F601-414E-9A4D-9ED9ED0A2DB4}"/>
              </a:ext>
            </a:extLst>
          </p:cNvPr>
          <p:cNvSpPr txBox="1"/>
          <p:nvPr/>
        </p:nvSpPr>
        <p:spPr>
          <a:xfrm>
            <a:off x="2724912" y="3982721"/>
            <a:ext cx="74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>
                <a:solidFill>
                  <a:srgbClr val="7030A0"/>
                </a:solidFill>
              </a:rPr>
              <a:t>n</a:t>
            </a:r>
            <a:endParaRPr lang="zh-Hans-HK" altLang="en-US" sz="2800" dirty="0">
              <a:solidFill>
                <a:srgbClr val="7030A0"/>
              </a:solidFill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93896427-FF6D-469B-987B-FDD5CED1157D}"/>
              </a:ext>
            </a:extLst>
          </p:cNvPr>
          <p:cNvSpPr/>
          <p:nvPr/>
        </p:nvSpPr>
        <p:spPr bwMode="auto">
          <a:xfrm rot="16200000">
            <a:off x="6867039" y="2021692"/>
            <a:ext cx="183853" cy="1791460"/>
          </a:xfrm>
          <a:prstGeom prst="leftBrac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AC56C2-6D05-4D80-A2B7-91A5B5F73D84}"/>
              </a:ext>
            </a:extLst>
          </p:cNvPr>
          <p:cNvSpPr txBox="1"/>
          <p:nvPr/>
        </p:nvSpPr>
        <p:spPr>
          <a:xfrm>
            <a:off x="6678170" y="2961661"/>
            <a:ext cx="74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>
                <a:solidFill>
                  <a:srgbClr val="7030A0"/>
                </a:solidFill>
              </a:rPr>
              <a:t>n-1</a:t>
            </a:r>
            <a:endParaRPr lang="zh-Hans-HK" altLang="en-US" sz="2800" dirty="0">
              <a:solidFill>
                <a:srgbClr val="7030A0"/>
              </a:solidFill>
            </a:endParaRPr>
          </a:p>
        </p:txBody>
      </p:sp>
      <p:graphicFrame>
        <p:nvGraphicFramePr>
          <p:cNvPr id="11" name="内容占位符 3">
            <a:extLst>
              <a:ext uri="{FF2B5EF4-FFF2-40B4-BE49-F238E27FC236}">
                <a16:creationId xmlns:a16="http://schemas.microsoft.com/office/drawing/2014/main" id="{3896ED46-1F3B-4CE9-9EF4-FA05E4449B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695681"/>
              </p:ext>
            </p:extLst>
          </p:nvPr>
        </p:nvGraphicFramePr>
        <p:xfrm>
          <a:off x="6063235" y="1988267"/>
          <a:ext cx="215112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8521">
                  <a:extLst>
                    <a:ext uri="{9D8B030D-6E8A-4147-A177-3AD203B41FA5}">
                      <a16:colId xmlns:a16="http://schemas.microsoft.com/office/drawing/2014/main" val="1091720359"/>
                    </a:ext>
                  </a:extLst>
                </a:gridCol>
                <a:gridCol w="358521">
                  <a:extLst>
                    <a:ext uri="{9D8B030D-6E8A-4147-A177-3AD203B41FA5}">
                      <a16:colId xmlns:a16="http://schemas.microsoft.com/office/drawing/2014/main" val="2910678724"/>
                    </a:ext>
                  </a:extLst>
                </a:gridCol>
                <a:gridCol w="358521">
                  <a:extLst>
                    <a:ext uri="{9D8B030D-6E8A-4147-A177-3AD203B41FA5}">
                      <a16:colId xmlns:a16="http://schemas.microsoft.com/office/drawing/2014/main" val="3531936034"/>
                    </a:ext>
                  </a:extLst>
                </a:gridCol>
                <a:gridCol w="358521">
                  <a:extLst>
                    <a:ext uri="{9D8B030D-6E8A-4147-A177-3AD203B41FA5}">
                      <a16:colId xmlns:a16="http://schemas.microsoft.com/office/drawing/2014/main" val="2713804579"/>
                    </a:ext>
                  </a:extLst>
                </a:gridCol>
                <a:gridCol w="358521">
                  <a:extLst>
                    <a:ext uri="{9D8B030D-6E8A-4147-A177-3AD203B41FA5}">
                      <a16:colId xmlns:a16="http://schemas.microsoft.com/office/drawing/2014/main" val="3433923996"/>
                    </a:ext>
                  </a:extLst>
                </a:gridCol>
                <a:gridCol w="358521">
                  <a:extLst>
                    <a:ext uri="{9D8B030D-6E8A-4147-A177-3AD203B41FA5}">
                      <a16:colId xmlns:a16="http://schemas.microsoft.com/office/drawing/2014/main" val="1254920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195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902526"/>
                  </a:ext>
                </a:extLst>
              </a:tr>
            </a:tbl>
          </a:graphicData>
        </a:graphic>
      </p:graphicFrame>
      <p:sp>
        <p:nvSpPr>
          <p:cNvPr id="12" name="左大括号 11">
            <a:extLst>
              <a:ext uri="{FF2B5EF4-FFF2-40B4-BE49-F238E27FC236}">
                <a16:creationId xmlns:a16="http://schemas.microsoft.com/office/drawing/2014/main" id="{DC187D3B-8BB3-4681-90B5-A14A841D1A32}"/>
              </a:ext>
            </a:extLst>
          </p:cNvPr>
          <p:cNvSpPr/>
          <p:nvPr/>
        </p:nvSpPr>
        <p:spPr bwMode="auto">
          <a:xfrm rot="16200000">
            <a:off x="6694308" y="4361551"/>
            <a:ext cx="163559" cy="1425703"/>
          </a:xfrm>
          <a:prstGeom prst="leftBrac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1124E1-D82E-4464-B4E5-C8F517295C6E}"/>
              </a:ext>
            </a:extLst>
          </p:cNvPr>
          <p:cNvSpPr txBox="1"/>
          <p:nvPr/>
        </p:nvSpPr>
        <p:spPr>
          <a:xfrm>
            <a:off x="6449570" y="5108495"/>
            <a:ext cx="74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>
                <a:solidFill>
                  <a:srgbClr val="7030A0"/>
                </a:solidFill>
              </a:rPr>
              <a:t>n-2</a:t>
            </a:r>
            <a:endParaRPr lang="zh-Hans-HK" altLang="en-US" sz="2800" dirty="0">
              <a:solidFill>
                <a:srgbClr val="7030A0"/>
              </a:solidFill>
            </a:endParaRPr>
          </a:p>
        </p:txBody>
      </p:sp>
      <p:graphicFrame>
        <p:nvGraphicFramePr>
          <p:cNvPr id="14" name="内容占位符 3">
            <a:extLst>
              <a:ext uri="{FF2B5EF4-FFF2-40B4-BE49-F238E27FC236}">
                <a16:creationId xmlns:a16="http://schemas.microsoft.com/office/drawing/2014/main" id="{73CD2B72-E781-4C52-B3CC-F0266265C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822288"/>
              </p:ext>
            </p:extLst>
          </p:nvPr>
        </p:nvGraphicFramePr>
        <p:xfrm>
          <a:off x="6063235" y="4135101"/>
          <a:ext cx="215112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8521">
                  <a:extLst>
                    <a:ext uri="{9D8B030D-6E8A-4147-A177-3AD203B41FA5}">
                      <a16:colId xmlns:a16="http://schemas.microsoft.com/office/drawing/2014/main" val="1091720359"/>
                    </a:ext>
                  </a:extLst>
                </a:gridCol>
                <a:gridCol w="358521">
                  <a:extLst>
                    <a:ext uri="{9D8B030D-6E8A-4147-A177-3AD203B41FA5}">
                      <a16:colId xmlns:a16="http://schemas.microsoft.com/office/drawing/2014/main" val="2910678724"/>
                    </a:ext>
                  </a:extLst>
                </a:gridCol>
                <a:gridCol w="358521">
                  <a:extLst>
                    <a:ext uri="{9D8B030D-6E8A-4147-A177-3AD203B41FA5}">
                      <a16:colId xmlns:a16="http://schemas.microsoft.com/office/drawing/2014/main" val="3531936034"/>
                    </a:ext>
                  </a:extLst>
                </a:gridCol>
                <a:gridCol w="358521">
                  <a:extLst>
                    <a:ext uri="{9D8B030D-6E8A-4147-A177-3AD203B41FA5}">
                      <a16:colId xmlns:a16="http://schemas.microsoft.com/office/drawing/2014/main" val="2713804579"/>
                    </a:ext>
                  </a:extLst>
                </a:gridCol>
                <a:gridCol w="358521">
                  <a:extLst>
                    <a:ext uri="{9D8B030D-6E8A-4147-A177-3AD203B41FA5}">
                      <a16:colId xmlns:a16="http://schemas.microsoft.com/office/drawing/2014/main" val="3433923996"/>
                    </a:ext>
                  </a:extLst>
                </a:gridCol>
                <a:gridCol w="358521">
                  <a:extLst>
                    <a:ext uri="{9D8B030D-6E8A-4147-A177-3AD203B41FA5}">
                      <a16:colId xmlns:a16="http://schemas.microsoft.com/office/drawing/2014/main" val="1254920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195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902526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4E3FFD13-4219-4D81-BBF3-EE0D5F769DB8}"/>
              </a:ext>
            </a:extLst>
          </p:cNvPr>
          <p:cNvSpPr txBox="1"/>
          <p:nvPr/>
        </p:nvSpPr>
        <p:spPr>
          <a:xfrm>
            <a:off x="8769096" y="3085447"/>
            <a:ext cx="2953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(n)=</a:t>
            </a:r>
          </a:p>
          <a:p>
            <a:r>
              <a:rPr lang="en-US" altLang="zh-Hans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Hans-HK" sz="28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(n-1) + </a:t>
            </a:r>
            <a:r>
              <a:rPr lang="en-US" altLang="zh-Hans-HK" sz="28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Hans-HK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(n-2)</a:t>
            </a:r>
          </a:p>
        </p:txBody>
      </p:sp>
    </p:spTree>
    <p:extLst>
      <p:ext uri="{BB962C8B-B14F-4D97-AF65-F5344CB8AC3E}">
        <p14:creationId xmlns:p14="http://schemas.microsoft.com/office/powerpoint/2010/main" val="3876222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0F9E9-1087-4DCC-A722-2DBA087B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6.2</a:t>
            </a:r>
            <a:r>
              <a:rPr lang="zh-CN" altLang="en-US" dirty="0"/>
              <a:t>：整数拆分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B98C4-5720-4841-A4CA-AC56E1FB8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296" y="1452563"/>
            <a:ext cx="9253728" cy="462819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 </a:t>
            </a:r>
            <a:r>
              <a:rPr lang="zh-CN" alt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将数 </a:t>
            </a:r>
            <a:r>
              <a:rPr lang="en-US" altLang="zh-CN" sz="2800" b="0" i="0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拆分为</a:t>
            </a:r>
            <a:r>
              <a:rPr lang="en-US" altLang="zh-CN" sz="2800" b="0" i="0" u="none" strike="noStrike" baseline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0" i="0" u="none" strike="noStrike" baseline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的幂 </a:t>
            </a:r>
            <a:r>
              <a:rPr lang="en-US" altLang="zh-C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3=1+1+1=1+2)</a:t>
            </a:r>
            <a:r>
              <a:rPr lang="zh-CN" alt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，有多少种方案？</a:t>
            </a:r>
            <a:r>
              <a:rPr lang="zh-CN" altLang="en-US" sz="28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（记数时，只与分出的数的可重集合有关，而与顺序无关。例如</a:t>
            </a:r>
            <a:r>
              <a:rPr lang="en-US" altLang="zh-CN" sz="28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1+2</a:t>
            </a:r>
            <a:r>
              <a:rPr lang="zh-CN" altLang="en-US" sz="28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2+1</a:t>
            </a:r>
            <a:r>
              <a:rPr lang="zh-CN" altLang="en-US" sz="28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是同一方案。）</a:t>
            </a:r>
            <a:endParaRPr lang="en-US" altLang="zh-CN" sz="2800" b="0" i="0" u="none" strike="noStrike" baseline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状态描述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8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的拆分数为多少。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转移方程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0" i="0" u="none" strike="noStrike" baseline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800" b="0" i="0" u="none" strike="noStrike" baseline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b="0" i="0" u="none" strike="noStrike" baseline="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提示：这里用到一个很简单的一一映射。</a:t>
            </a:r>
            <a:endParaRPr lang="en-US" altLang="zh-CN" sz="2800" b="0" i="0" u="none" strike="noStrike" baseline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  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22598C-E363-494A-ABB4-55132A8F9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023" y="3693509"/>
            <a:ext cx="52768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6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CA0E2-1633-4B7A-A7A2-39B79B3B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6.2</a:t>
            </a:r>
            <a:r>
              <a:rPr lang="zh-CN" altLang="en-US" dirty="0"/>
              <a:t>：整数拆分（</a:t>
            </a:r>
            <a:r>
              <a:rPr lang="en-US" altLang="zh-CN" dirty="0"/>
              <a:t>continue</a:t>
            </a:r>
            <a:r>
              <a:rPr lang="zh-CN" altLang="en-US" dirty="0"/>
              <a:t>）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F8760-C4CD-4750-8732-7126BB1B9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452563"/>
            <a:ext cx="10481733" cy="54054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为奇数时，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(n)=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(n-1)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的证明。</a:t>
            </a:r>
            <a:endParaRPr lang="en-US" altLang="zh-Hans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Hans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1*a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+2*a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+4*a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</a:t>
            </a:r>
            <a:r>
              <a:rPr lang="el-GR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的一个拆分，记作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而且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-1,a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的一个拆分。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反之，从设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的任何一个拆分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可以得到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的一个拆分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+1,a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Hans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根据这种一一映射，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f(n)=f(n-1)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（当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为奇数）。</a:t>
            </a:r>
            <a:endParaRPr lang="en-US" altLang="zh-Hans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637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97560-3BF1-4397-99D9-9EC13CED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6.2</a:t>
            </a:r>
            <a:r>
              <a:rPr lang="zh-CN" altLang="en-US" dirty="0"/>
              <a:t>：整数拆分（</a:t>
            </a:r>
            <a:r>
              <a:rPr lang="en-US" altLang="zh-CN" dirty="0"/>
              <a:t>continue</a:t>
            </a:r>
            <a:r>
              <a:rPr lang="zh-CN" altLang="en-US" dirty="0"/>
              <a:t>）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FC1B3-9A14-49E8-B6DB-FC399234B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747" y="1452563"/>
            <a:ext cx="9548621" cy="54054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为偶数时，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(n)=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(n-1)+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(n/2)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的证明。</a:t>
            </a:r>
            <a:endParaRPr lang="en-US" altLang="zh-Hans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Hans-HK" dirty="0"/>
              <a:t>	</a:t>
            </a:r>
          </a:p>
          <a:p>
            <a:pPr marL="0" indent="0">
              <a:buNone/>
            </a:pPr>
            <a:r>
              <a:rPr lang="en-US" altLang="zh-CN" dirty="0"/>
              <a:t>n</a:t>
            </a:r>
            <a:r>
              <a:rPr lang="zh-CN" altLang="en-US" dirty="0"/>
              <a:t>的拆分有两种：一种包含至少一个</a:t>
            </a:r>
            <a:r>
              <a:rPr lang="en-US" altLang="zh-CN" dirty="0"/>
              <a:t>1</a:t>
            </a:r>
            <a:r>
              <a:rPr lang="zh-CN" altLang="en-US" dirty="0"/>
              <a:t>，这种拆分的个数为</a:t>
            </a:r>
            <a:r>
              <a:rPr lang="en-US" altLang="zh-CN" dirty="0">
                <a:solidFill>
                  <a:srgbClr val="00B0F0"/>
                </a:solidFill>
              </a:rPr>
              <a:t>f(n-1) </a:t>
            </a:r>
            <a:r>
              <a:rPr lang="en-US" altLang="zh-CN" dirty="0"/>
              <a:t> 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证明与上页类似，略</a:t>
            </a:r>
            <a:r>
              <a:rPr lang="zh-CN" altLang="en-US" dirty="0"/>
              <a:t>）</a:t>
            </a:r>
            <a:endParaRPr lang="en-US" altLang="zh-Hans-HK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另一种不含任何的</a:t>
            </a:r>
            <a:r>
              <a:rPr lang="en-US" altLang="zh-CN" dirty="0"/>
              <a:t>1</a:t>
            </a:r>
            <a:r>
              <a:rPr lang="zh-CN" altLang="en-US" dirty="0"/>
              <a:t>。比如</a:t>
            </a:r>
            <a:r>
              <a:rPr lang="en-US" altLang="zh-CN" dirty="0"/>
              <a:t>(0,a</a:t>
            </a:r>
            <a:r>
              <a:rPr lang="en-US" altLang="zh-CN" baseline="-25000" dirty="0"/>
              <a:t>2</a:t>
            </a:r>
            <a:r>
              <a:rPr lang="en-US" altLang="zh-CN" dirty="0"/>
              <a:t>,a</a:t>
            </a:r>
            <a:r>
              <a:rPr lang="en-US" altLang="zh-CN" baseline="-25000" dirty="0"/>
              <a:t>4</a:t>
            </a:r>
            <a:r>
              <a:rPr lang="en-US" altLang="zh-CN" dirty="0"/>
              <a:t>,a</a:t>
            </a:r>
            <a:r>
              <a:rPr lang="en-US" altLang="zh-CN" baseline="-25000" dirty="0"/>
              <a:t>8</a:t>
            </a:r>
            <a:r>
              <a:rPr lang="en-US" altLang="zh-CN" dirty="0"/>
              <a:t>,…)</a:t>
            </a:r>
            <a:r>
              <a:rPr lang="zh-CN" altLang="en-US" dirty="0"/>
              <a:t>。这种拆分对应了</a:t>
            </a:r>
            <a:r>
              <a:rPr lang="en-US" altLang="zh-CN" dirty="0"/>
              <a:t>n/2</a:t>
            </a:r>
            <a:r>
              <a:rPr lang="zh-CN" altLang="en-US" dirty="0"/>
              <a:t>的一个拆分</a:t>
            </a:r>
            <a:r>
              <a:rPr lang="en-US" altLang="zh-CN" dirty="0"/>
              <a:t>(a</a:t>
            </a:r>
            <a:r>
              <a:rPr lang="en-US" altLang="zh-CN" baseline="-25000" dirty="0"/>
              <a:t>2</a:t>
            </a:r>
            <a:r>
              <a:rPr lang="en-US" altLang="zh-CN" dirty="0"/>
              <a:t>,a</a:t>
            </a:r>
            <a:r>
              <a:rPr lang="en-US" altLang="zh-CN" baseline="-25000" dirty="0"/>
              <a:t>4</a:t>
            </a:r>
            <a:r>
              <a:rPr lang="en-US" altLang="zh-CN" dirty="0"/>
              <a:t>,a</a:t>
            </a:r>
            <a:r>
              <a:rPr lang="en-US" altLang="zh-CN" baseline="-25000" dirty="0"/>
              <a:t>8</a:t>
            </a:r>
            <a:r>
              <a:rPr lang="en-US" altLang="zh-CN" dirty="0"/>
              <a:t>,…)</a:t>
            </a:r>
            <a:r>
              <a:rPr lang="zh-CN" altLang="en-US" dirty="0"/>
              <a:t>；反之依然。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根据一一对应，这种拆分的个数为</a:t>
            </a:r>
            <a:r>
              <a:rPr lang="en-US" altLang="zh-CN" dirty="0">
                <a:solidFill>
                  <a:srgbClr val="00B0F0"/>
                </a:solidFill>
              </a:rPr>
              <a:t>f(n/2)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dirty="0"/>
              <a:t>	</a:t>
            </a:r>
            <a:r>
              <a:rPr lang="zh-CN" altLang="en-US" dirty="0"/>
              <a:t>因此，</a:t>
            </a:r>
            <a:r>
              <a:rPr lang="en-US" altLang="zh-CN" dirty="0"/>
              <a:t>n</a:t>
            </a:r>
            <a:r>
              <a:rPr lang="zh-CN" altLang="en-US" dirty="0"/>
              <a:t>的拆分数为</a:t>
            </a:r>
            <a:r>
              <a:rPr lang="en-US" altLang="zh-CN" dirty="0">
                <a:solidFill>
                  <a:srgbClr val="00B0F0"/>
                </a:solidFill>
              </a:rPr>
              <a:t>f(n-1)+f(n/2)</a:t>
            </a:r>
            <a:r>
              <a:rPr lang="zh-CN" altLang="en-US" dirty="0"/>
              <a:t>。</a:t>
            </a:r>
            <a:endParaRPr lang="en-US" altLang="zh-Hans-HK" dirty="0"/>
          </a:p>
        </p:txBody>
      </p:sp>
    </p:spTree>
    <p:extLst>
      <p:ext uri="{BB962C8B-B14F-4D97-AF65-F5344CB8AC3E}">
        <p14:creationId xmlns:p14="http://schemas.microsoft.com/office/powerpoint/2010/main" val="418889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05B8A166-3A2A-4158-A769-79B625C23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2669" y="1501385"/>
            <a:ext cx="5986462" cy="463423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void BB(</a:t>
            </a:r>
            <a:r>
              <a:rPr lang="en-US" altLang="zh-CN" sz="2600" dirty="0" err="1">
                <a:solidFill>
                  <a:srgbClr val="0070C0"/>
                </a:solidFill>
              </a:rPr>
              <a:t>LNode</a:t>
            </a:r>
            <a:r>
              <a:rPr lang="en-US" altLang="zh-CN" sz="2600" dirty="0">
                <a:solidFill>
                  <a:srgbClr val="0070C0"/>
                </a:solidFill>
              </a:rPr>
              <a:t> *s; </a:t>
            </a:r>
            <a:r>
              <a:rPr lang="en-US" altLang="zh-CN" sz="2600" dirty="0" err="1">
                <a:solidFill>
                  <a:srgbClr val="0070C0"/>
                </a:solidFill>
              </a:rPr>
              <a:t>LNode</a:t>
            </a:r>
            <a:r>
              <a:rPr lang="en-US" altLang="zh-CN" sz="2600" dirty="0">
                <a:solidFill>
                  <a:srgbClr val="0070C0"/>
                </a:solidFill>
              </a:rPr>
              <a:t> *q){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   p = s;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   </a:t>
            </a:r>
            <a:r>
              <a:rPr lang="en-US" altLang="zh-CN" sz="2600" b="1" dirty="0">
                <a:solidFill>
                  <a:srgbClr val="0070C0"/>
                </a:solidFill>
              </a:rPr>
              <a:t>while</a:t>
            </a:r>
            <a:r>
              <a:rPr lang="en-US" altLang="zh-CN" sz="2600" dirty="0">
                <a:solidFill>
                  <a:srgbClr val="0070C0"/>
                </a:solidFill>
              </a:rPr>
              <a:t> (p-&gt;next !=q) p = p-&gt;next;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   p-&gt;next = s;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6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void AA(</a:t>
            </a:r>
            <a:r>
              <a:rPr lang="en-US" altLang="zh-CN" sz="2600" dirty="0" err="1">
                <a:solidFill>
                  <a:srgbClr val="0070C0"/>
                </a:solidFill>
              </a:rPr>
              <a:t>LNode</a:t>
            </a:r>
            <a:r>
              <a:rPr lang="en-US" altLang="zh-CN" sz="2600" dirty="0">
                <a:solidFill>
                  <a:srgbClr val="0070C0"/>
                </a:solidFill>
              </a:rPr>
              <a:t> *</a:t>
            </a:r>
            <a:r>
              <a:rPr lang="en-US" altLang="zh-CN" sz="2600" dirty="0" err="1">
                <a:solidFill>
                  <a:srgbClr val="0070C0"/>
                </a:solidFill>
              </a:rPr>
              <a:t>pa;LNode</a:t>
            </a:r>
            <a:r>
              <a:rPr lang="en-US" altLang="zh-CN" sz="2600" dirty="0">
                <a:solidFill>
                  <a:srgbClr val="0070C0"/>
                </a:solidFill>
              </a:rPr>
              <a:t> *pb){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   </a:t>
            </a:r>
            <a:r>
              <a:rPr lang="en-US" altLang="zh-CN" sz="2600" dirty="0">
                <a:solidFill>
                  <a:srgbClr val="7030A0"/>
                </a:solidFill>
              </a:rPr>
              <a:t>//pa</a:t>
            </a:r>
            <a:r>
              <a:rPr lang="zh-CN" altLang="en-US" sz="2600" dirty="0">
                <a:solidFill>
                  <a:srgbClr val="7030A0"/>
                </a:solidFill>
              </a:rPr>
              <a:t>和</a:t>
            </a:r>
            <a:r>
              <a:rPr lang="en-US" altLang="zh-CN" sz="2600" dirty="0">
                <a:solidFill>
                  <a:srgbClr val="7030A0"/>
                </a:solidFill>
              </a:rPr>
              <a:t>pb</a:t>
            </a:r>
            <a:r>
              <a:rPr lang="zh-CN" altLang="en-US" sz="2600" dirty="0">
                <a:solidFill>
                  <a:srgbClr val="7030A0"/>
                </a:solidFill>
              </a:rPr>
              <a:t>指向单循环链表中的两结点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70C0"/>
                </a:solidFill>
              </a:rPr>
              <a:t>   </a:t>
            </a:r>
            <a:r>
              <a:rPr lang="en-US" altLang="zh-CN" sz="2600" u="sng" dirty="0">
                <a:solidFill>
                  <a:srgbClr val="0070C0"/>
                </a:solidFill>
              </a:rPr>
              <a:t>BB(</a:t>
            </a:r>
            <a:r>
              <a:rPr lang="en-US" altLang="zh-CN" sz="2600" u="sng" dirty="0" err="1">
                <a:solidFill>
                  <a:srgbClr val="0070C0"/>
                </a:solidFill>
              </a:rPr>
              <a:t>pa,pb</a:t>
            </a:r>
            <a:r>
              <a:rPr lang="en-US" altLang="zh-CN" sz="2600" u="sng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   BB(</a:t>
            </a:r>
            <a:r>
              <a:rPr lang="en-US" altLang="zh-CN" sz="2600" dirty="0" err="1">
                <a:solidFill>
                  <a:srgbClr val="0070C0"/>
                </a:solidFill>
              </a:rPr>
              <a:t>pb,pa</a:t>
            </a:r>
            <a:r>
              <a:rPr lang="en-US" altLang="zh-CN" sz="26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AD0BC045-B5B9-43DC-ACED-AA1775C6B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29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41601D9F-1E6C-40E3-83BD-FE3AB284A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4800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BFE1D0D1-AECD-41FD-8499-46C387C73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cxnSp>
        <p:nvCxnSpPr>
          <p:cNvPr id="50185" name="AutoShape 9">
            <a:extLst>
              <a:ext uri="{FF2B5EF4-FFF2-40B4-BE49-F238E27FC236}">
                <a16:creationId xmlns:a16="http://schemas.microsoft.com/office/drawing/2014/main" id="{8C4C5A11-3A5C-460C-B7F0-60240A23A71B}"/>
              </a:ext>
            </a:extLst>
          </p:cNvPr>
          <p:cNvCxnSpPr>
            <a:cxnSpLocks noChangeShapeType="1"/>
            <a:stCxn id="50181" idx="2"/>
            <a:endCxn id="50182" idx="3"/>
          </p:cNvCxnSpPr>
          <p:nvPr/>
        </p:nvCxnSpPr>
        <p:spPr bwMode="auto">
          <a:xfrm rot="5400000">
            <a:off x="8724900" y="4381500"/>
            <a:ext cx="152400" cy="160020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198" name="Rectangle 22">
            <a:extLst>
              <a:ext uri="{FF2B5EF4-FFF2-40B4-BE49-F238E27FC236}">
                <a16:creationId xmlns:a16="http://schemas.microsoft.com/office/drawing/2014/main" id="{91686454-E254-46AF-B417-9009E280C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50200" name="Text Box 24">
            <a:extLst>
              <a:ext uri="{FF2B5EF4-FFF2-40B4-BE49-F238E27FC236}">
                <a16:creationId xmlns:a16="http://schemas.microsoft.com/office/drawing/2014/main" id="{2D09C42A-345D-4B1C-B74D-8B70A17F3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2667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pa</a:t>
            </a:r>
          </a:p>
        </p:txBody>
      </p:sp>
      <p:sp>
        <p:nvSpPr>
          <p:cNvPr id="50201" name="Text Box 25">
            <a:extLst>
              <a:ext uri="{FF2B5EF4-FFF2-40B4-BE49-F238E27FC236}">
                <a16:creationId xmlns:a16="http://schemas.microsoft.com/office/drawing/2014/main" id="{C025C1F5-6911-426F-B1A3-BFB38CD67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4724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pb</a:t>
            </a:r>
          </a:p>
        </p:txBody>
      </p:sp>
      <p:cxnSp>
        <p:nvCxnSpPr>
          <p:cNvPr id="50202" name="AutoShape 26">
            <a:extLst>
              <a:ext uri="{FF2B5EF4-FFF2-40B4-BE49-F238E27FC236}">
                <a16:creationId xmlns:a16="http://schemas.microsoft.com/office/drawing/2014/main" id="{F1B7B099-65F7-47DE-B857-64B09FDB3740}"/>
              </a:ext>
            </a:extLst>
          </p:cNvPr>
          <p:cNvCxnSpPr>
            <a:cxnSpLocks noChangeShapeType="1"/>
            <a:stCxn id="50200" idx="1"/>
            <a:endCxn id="50198" idx="3"/>
          </p:cNvCxnSpPr>
          <p:nvPr/>
        </p:nvCxnSpPr>
        <p:spPr bwMode="auto">
          <a:xfrm flipH="1">
            <a:off x="9525000" y="2851150"/>
            <a:ext cx="457200" cy="4445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03" name="AutoShape 27">
            <a:extLst>
              <a:ext uri="{FF2B5EF4-FFF2-40B4-BE49-F238E27FC236}">
                <a16:creationId xmlns:a16="http://schemas.microsoft.com/office/drawing/2014/main" id="{922BC1AE-8C9D-4EB4-AE07-0930505E5854}"/>
              </a:ext>
            </a:extLst>
          </p:cNvPr>
          <p:cNvCxnSpPr>
            <a:cxnSpLocks noChangeShapeType="1"/>
            <a:stCxn id="50201" idx="1"/>
            <a:endCxn id="50181" idx="3"/>
          </p:cNvCxnSpPr>
          <p:nvPr/>
        </p:nvCxnSpPr>
        <p:spPr bwMode="auto">
          <a:xfrm flipH="1">
            <a:off x="9753600" y="4908550"/>
            <a:ext cx="228600" cy="4445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204" name="Rectangle 28">
            <a:extLst>
              <a:ext uri="{FF2B5EF4-FFF2-40B4-BE49-F238E27FC236}">
                <a16:creationId xmlns:a16="http://schemas.microsoft.com/office/drawing/2014/main" id="{01367D57-B3B5-47BB-853B-57B85BD5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2057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50205" name="Rectangle 29">
            <a:extLst>
              <a:ext uri="{FF2B5EF4-FFF2-40B4-BE49-F238E27FC236}">
                <a16:creationId xmlns:a16="http://schemas.microsoft.com/office/drawing/2014/main" id="{73BB8FA8-028E-4AF1-B1B8-D9780E900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cxnSp>
        <p:nvCxnSpPr>
          <p:cNvPr id="50206" name="AutoShape 30">
            <a:extLst>
              <a:ext uri="{FF2B5EF4-FFF2-40B4-BE49-F238E27FC236}">
                <a16:creationId xmlns:a16="http://schemas.microsoft.com/office/drawing/2014/main" id="{4808DF0A-A956-48F6-8205-16C19046B45F}"/>
              </a:ext>
            </a:extLst>
          </p:cNvPr>
          <p:cNvCxnSpPr>
            <a:cxnSpLocks noChangeShapeType="1"/>
            <a:stCxn id="50204" idx="2"/>
            <a:endCxn id="50198" idx="0"/>
          </p:cNvCxnSpPr>
          <p:nvPr/>
        </p:nvCxnSpPr>
        <p:spPr bwMode="auto">
          <a:xfrm>
            <a:off x="9372600" y="2362200"/>
            <a:ext cx="0" cy="381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07" name="AutoShape 31">
            <a:extLst>
              <a:ext uri="{FF2B5EF4-FFF2-40B4-BE49-F238E27FC236}">
                <a16:creationId xmlns:a16="http://schemas.microsoft.com/office/drawing/2014/main" id="{0DE0AC3F-A7CE-4549-8F29-4C5A71F00936}"/>
              </a:ext>
            </a:extLst>
          </p:cNvPr>
          <p:cNvCxnSpPr>
            <a:cxnSpLocks noChangeShapeType="1"/>
            <a:stCxn id="50205" idx="2"/>
            <a:endCxn id="50181" idx="0"/>
          </p:cNvCxnSpPr>
          <p:nvPr/>
        </p:nvCxnSpPr>
        <p:spPr bwMode="auto">
          <a:xfrm>
            <a:off x="9601200" y="4495800"/>
            <a:ext cx="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08" name="AutoShape 32">
            <a:extLst>
              <a:ext uri="{FF2B5EF4-FFF2-40B4-BE49-F238E27FC236}">
                <a16:creationId xmlns:a16="http://schemas.microsoft.com/office/drawing/2014/main" id="{C3BEEB89-226B-4594-9D0C-2B53C2C2B0B1}"/>
              </a:ext>
            </a:extLst>
          </p:cNvPr>
          <p:cNvCxnSpPr>
            <a:cxnSpLocks noChangeShapeType="1"/>
            <a:stCxn id="50182" idx="1"/>
            <a:endCxn id="50180" idx="1"/>
          </p:cNvCxnSpPr>
          <p:nvPr/>
        </p:nvCxnSpPr>
        <p:spPr bwMode="auto">
          <a:xfrm rot="10800000" flipH="1">
            <a:off x="7696200" y="1447800"/>
            <a:ext cx="304800" cy="3810000"/>
          </a:xfrm>
          <a:prstGeom prst="curvedConnector3">
            <a:avLst>
              <a:gd name="adj1" fmla="val -75000"/>
            </a:avLst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09" name="AutoShape 33">
            <a:extLst>
              <a:ext uri="{FF2B5EF4-FFF2-40B4-BE49-F238E27FC236}">
                <a16:creationId xmlns:a16="http://schemas.microsoft.com/office/drawing/2014/main" id="{79C1F327-9232-4576-B662-88ED019424AB}"/>
              </a:ext>
            </a:extLst>
          </p:cNvPr>
          <p:cNvCxnSpPr>
            <a:cxnSpLocks noChangeShapeType="1"/>
            <a:stCxn id="50180" idx="3"/>
            <a:endCxn id="50204" idx="0"/>
          </p:cNvCxnSpPr>
          <p:nvPr/>
        </p:nvCxnSpPr>
        <p:spPr bwMode="auto">
          <a:xfrm>
            <a:off x="8305800" y="1447800"/>
            <a:ext cx="1066800" cy="60960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10" name="AutoShape 34">
            <a:extLst>
              <a:ext uri="{FF2B5EF4-FFF2-40B4-BE49-F238E27FC236}">
                <a16:creationId xmlns:a16="http://schemas.microsoft.com/office/drawing/2014/main" id="{2CCF29FB-475D-443C-869E-7FA667F354CD}"/>
              </a:ext>
            </a:extLst>
          </p:cNvPr>
          <p:cNvCxnSpPr>
            <a:cxnSpLocks noChangeShapeType="1"/>
            <a:stCxn id="50198" idx="2"/>
            <a:endCxn id="50205" idx="0"/>
          </p:cNvCxnSpPr>
          <p:nvPr/>
        </p:nvCxnSpPr>
        <p:spPr bwMode="auto">
          <a:xfrm rot="16200000" flipH="1">
            <a:off x="8915400" y="3505200"/>
            <a:ext cx="1143000" cy="2286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211" name="Text Box 35">
            <a:extLst>
              <a:ext uri="{FF2B5EF4-FFF2-40B4-BE49-F238E27FC236}">
                <a16:creationId xmlns:a16="http://schemas.microsoft.com/office/drawing/2014/main" id="{6939EE0F-B4FD-4D92-9E70-6EF63995E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667000"/>
            <a:ext cx="304800" cy="3762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p</a:t>
            </a:r>
          </a:p>
        </p:txBody>
      </p:sp>
      <p:cxnSp>
        <p:nvCxnSpPr>
          <p:cNvPr id="50212" name="AutoShape 36">
            <a:extLst>
              <a:ext uri="{FF2B5EF4-FFF2-40B4-BE49-F238E27FC236}">
                <a16:creationId xmlns:a16="http://schemas.microsoft.com/office/drawing/2014/main" id="{29D8B7F9-16DA-40EF-B8F3-A1499EB08784}"/>
              </a:ext>
            </a:extLst>
          </p:cNvPr>
          <p:cNvCxnSpPr>
            <a:cxnSpLocks noChangeShapeType="1"/>
            <a:stCxn id="50211" idx="3"/>
            <a:endCxn id="50198" idx="1"/>
          </p:cNvCxnSpPr>
          <p:nvPr/>
        </p:nvCxnSpPr>
        <p:spPr bwMode="auto">
          <a:xfrm>
            <a:off x="8534400" y="2855914"/>
            <a:ext cx="685800" cy="3968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213" name="Text Box 37">
            <a:extLst>
              <a:ext uri="{FF2B5EF4-FFF2-40B4-BE49-F238E27FC236}">
                <a16:creationId xmlns:a16="http://schemas.microsoft.com/office/drawing/2014/main" id="{2D92CDF5-0C77-47CA-847A-C046250F8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2133600"/>
            <a:ext cx="304800" cy="3762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</a:t>
            </a:r>
          </a:p>
        </p:txBody>
      </p:sp>
      <p:cxnSp>
        <p:nvCxnSpPr>
          <p:cNvPr id="50214" name="AutoShape 38">
            <a:extLst>
              <a:ext uri="{FF2B5EF4-FFF2-40B4-BE49-F238E27FC236}">
                <a16:creationId xmlns:a16="http://schemas.microsoft.com/office/drawing/2014/main" id="{C68102B1-6FCD-4898-A854-747FA5ADA0BE}"/>
              </a:ext>
            </a:extLst>
          </p:cNvPr>
          <p:cNvCxnSpPr>
            <a:cxnSpLocks noChangeShapeType="1"/>
            <a:stCxn id="50213" idx="3"/>
            <a:endCxn id="50198" idx="1"/>
          </p:cNvCxnSpPr>
          <p:nvPr/>
        </p:nvCxnSpPr>
        <p:spPr bwMode="auto">
          <a:xfrm>
            <a:off x="8458200" y="2322514"/>
            <a:ext cx="762000" cy="57308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215" name="Text Box 39">
            <a:extLst>
              <a:ext uri="{FF2B5EF4-FFF2-40B4-BE49-F238E27FC236}">
                <a16:creationId xmlns:a16="http://schemas.microsoft.com/office/drawing/2014/main" id="{6A45AE9A-C7E3-4DD5-9008-FAD4AD11F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343400"/>
            <a:ext cx="304800" cy="3762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q</a:t>
            </a:r>
          </a:p>
        </p:txBody>
      </p:sp>
      <p:cxnSp>
        <p:nvCxnSpPr>
          <p:cNvPr id="50216" name="AutoShape 40">
            <a:extLst>
              <a:ext uri="{FF2B5EF4-FFF2-40B4-BE49-F238E27FC236}">
                <a16:creationId xmlns:a16="http://schemas.microsoft.com/office/drawing/2014/main" id="{723059F9-2367-4EC1-AB03-F7A34F305208}"/>
              </a:ext>
            </a:extLst>
          </p:cNvPr>
          <p:cNvCxnSpPr>
            <a:cxnSpLocks noChangeShapeType="1"/>
            <a:stCxn id="50215" idx="3"/>
            <a:endCxn id="50181" idx="1"/>
          </p:cNvCxnSpPr>
          <p:nvPr/>
        </p:nvCxnSpPr>
        <p:spPr bwMode="auto">
          <a:xfrm>
            <a:off x="8610600" y="4532314"/>
            <a:ext cx="838200" cy="42068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17" name="AutoShape 41">
            <a:extLst>
              <a:ext uri="{FF2B5EF4-FFF2-40B4-BE49-F238E27FC236}">
                <a16:creationId xmlns:a16="http://schemas.microsoft.com/office/drawing/2014/main" id="{5B832101-6D5D-4875-AD7D-3B1390B69EAF}"/>
              </a:ext>
            </a:extLst>
          </p:cNvPr>
          <p:cNvCxnSpPr>
            <a:cxnSpLocks noChangeShapeType="1"/>
            <a:stCxn id="50205" idx="2"/>
            <a:endCxn id="50198" idx="0"/>
          </p:cNvCxnSpPr>
          <p:nvPr/>
        </p:nvCxnSpPr>
        <p:spPr bwMode="auto">
          <a:xfrm rot="16200000" flipV="1">
            <a:off x="8610600" y="3505200"/>
            <a:ext cx="1752600" cy="228600"/>
          </a:xfrm>
          <a:prstGeom prst="curvedConnector5">
            <a:avLst>
              <a:gd name="adj1" fmla="val -13042"/>
              <a:gd name="adj2" fmla="val -442361"/>
              <a:gd name="adj3" fmla="val 113042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BAA69F9B-19C0-4E64-B6DE-17974BB8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习题</a:t>
            </a:r>
            <a:r>
              <a:rPr lang="en-US" altLang="zh-CN" sz="4400" dirty="0"/>
              <a:t>1.2  </a:t>
            </a:r>
            <a:r>
              <a:rPr lang="zh-CN" altLang="en-US" sz="4400" dirty="0"/>
              <a:t>简述以下算法的功能</a:t>
            </a:r>
            <a:endParaRPr lang="zh-Hans-HK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997 0.08055 0.0401 0.16134 0.04722 0.1868 C 0.05434 0.21227 0.04306 0.15347 0.04288 0.15231 C 0.04271 0.15116 0.04427 0.16505 0.04583 0.17917 " pathEditMode="relative" ptsTypes="aaaA">
                                      <p:cBhvr>
                                        <p:cTn id="55" dur="2000" fill="hold"/>
                                        <p:tgtEl>
                                          <p:spTgt spid="50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0.01996 0.08542 0.0401 0.17107 0.04722 0.19815 C 0.05434 0.22523 0.04305 0.16273 0.04288 0.16158 C 0.04271 0.16019 0.04427 0.175 0.04583 0.19005 " pathEditMode="relative" rAng="0" ptsTypes="aaaA">
                                      <p:cBhvr>
                                        <p:cTn id="57" dur="2000" fill="hold"/>
                                        <p:tgtEl>
                                          <p:spTgt spid="50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50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0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11" grpId="0" animBg="1"/>
      <p:bldP spid="50211" grpId="1" animBg="1"/>
      <p:bldP spid="50213" grpId="0" animBg="1"/>
      <p:bldP spid="502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>
            <a:extLst>
              <a:ext uri="{FF2B5EF4-FFF2-40B4-BE49-F238E27FC236}">
                <a16:creationId xmlns:a16="http://schemas.microsoft.com/office/drawing/2014/main" id="{CEBE7DB4-3CD8-4A18-959C-012FB757F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29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A16C145B-C76A-4EA0-966B-87A390710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4800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475EC6DB-37B1-45E6-AA54-CF829415E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cxnSp>
        <p:nvCxnSpPr>
          <p:cNvPr id="54279" name="AutoShape 7">
            <a:extLst>
              <a:ext uri="{FF2B5EF4-FFF2-40B4-BE49-F238E27FC236}">
                <a16:creationId xmlns:a16="http://schemas.microsoft.com/office/drawing/2014/main" id="{A2A229DB-5419-4C09-928D-126B0BFB64EA}"/>
              </a:ext>
            </a:extLst>
          </p:cNvPr>
          <p:cNvCxnSpPr>
            <a:cxnSpLocks noChangeShapeType="1"/>
            <a:stCxn id="54277" idx="2"/>
            <a:endCxn id="54278" idx="3"/>
          </p:cNvCxnSpPr>
          <p:nvPr/>
        </p:nvCxnSpPr>
        <p:spPr bwMode="auto">
          <a:xfrm rot="5400000">
            <a:off x="8724900" y="4381500"/>
            <a:ext cx="152400" cy="160020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80" name="Rectangle 8">
            <a:extLst>
              <a:ext uri="{FF2B5EF4-FFF2-40B4-BE49-F238E27FC236}">
                <a16:creationId xmlns:a16="http://schemas.microsoft.com/office/drawing/2014/main" id="{EAE62687-06CE-4D19-AB77-1DD038D21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54281" name="Text Box 9">
            <a:extLst>
              <a:ext uri="{FF2B5EF4-FFF2-40B4-BE49-F238E27FC236}">
                <a16:creationId xmlns:a16="http://schemas.microsoft.com/office/drawing/2014/main" id="{6B1EED56-1E1C-490E-B485-CBC3A37E3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2667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pa</a:t>
            </a:r>
          </a:p>
        </p:txBody>
      </p:sp>
      <p:sp>
        <p:nvSpPr>
          <p:cNvPr id="54282" name="Text Box 10">
            <a:extLst>
              <a:ext uri="{FF2B5EF4-FFF2-40B4-BE49-F238E27FC236}">
                <a16:creationId xmlns:a16="http://schemas.microsoft.com/office/drawing/2014/main" id="{BFBBA530-FDE1-4F0C-8105-6EDAEC7F2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4724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pb</a:t>
            </a:r>
          </a:p>
        </p:txBody>
      </p:sp>
      <p:cxnSp>
        <p:nvCxnSpPr>
          <p:cNvPr id="54283" name="AutoShape 11">
            <a:extLst>
              <a:ext uri="{FF2B5EF4-FFF2-40B4-BE49-F238E27FC236}">
                <a16:creationId xmlns:a16="http://schemas.microsoft.com/office/drawing/2014/main" id="{33E6D2A4-3BA4-47FA-9A95-23D0C3E9B7DA}"/>
              </a:ext>
            </a:extLst>
          </p:cNvPr>
          <p:cNvCxnSpPr>
            <a:cxnSpLocks noChangeShapeType="1"/>
            <a:stCxn id="54281" idx="1"/>
            <a:endCxn id="54280" idx="3"/>
          </p:cNvCxnSpPr>
          <p:nvPr/>
        </p:nvCxnSpPr>
        <p:spPr bwMode="auto">
          <a:xfrm flipH="1">
            <a:off x="9525000" y="2851150"/>
            <a:ext cx="457200" cy="4445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84" name="AutoShape 12">
            <a:extLst>
              <a:ext uri="{FF2B5EF4-FFF2-40B4-BE49-F238E27FC236}">
                <a16:creationId xmlns:a16="http://schemas.microsoft.com/office/drawing/2014/main" id="{7306BCE9-1FC2-4102-82FB-57CA2D951747}"/>
              </a:ext>
            </a:extLst>
          </p:cNvPr>
          <p:cNvCxnSpPr>
            <a:cxnSpLocks noChangeShapeType="1"/>
            <a:stCxn id="54282" idx="1"/>
            <a:endCxn id="54277" idx="3"/>
          </p:cNvCxnSpPr>
          <p:nvPr/>
        </p:nvCxnSpPr>
        <p:spPr bwMode="auto">
          <a:xfrm flipH="1">
            <a:off x="9753600" y="4908550"/>
            <a:ext cx="228600" cy="4445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85" name="Rectangle 13">
            <a:extLst>
              <a:ext uri="{FF2B5EF4-FFF2-40B4-BE49-F238E27FC236}">
                <a16:creationId xmlns:a16="http://schemas.microsoft.com/office/drawing/2014/main" id="{CA5B3AD2-BAFA-449B-A98E-78C975ECE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2057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54286" name="Rectangle 14">
            <a:extLst>
              <a:ext uri="{FF2B5EF4-FFF2-40B4-BE49-F238E27FC236}">
                <a16:creationId xmlns:a16="http://schemas.microsoft.com/office/drawing/2014/main" id="{4B9919F0-750B-4941-8E48-46090686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cxnSp>
        <p:nvCxnSpPr>
          <p:cNvPr id="54287" name="AutoShape 15">
            <a:extLst>
              <a:ext uri="{FF2B5EF4-FFF2-40B4-BE49-F238E27FC236}">
                <a16:creationId xmlns:a16="http://schemas.microsoft.com/office/drawing/2014/main" id="{E4600120-CD47-415A-A341-0353CCEC2EBC}"/>
              </a:ext>
            </a:extLst>
          </p:cNvPr>
          <p:cNvCxnSpPr>
            <a:cxnSpLocks noChangeShapeType="1"/>
            <a:stCxn id="54285" idx="2"/>
            <a:endCxn id="54280" idx="0"/>
          </p:cNvCxnSpPr>
          <p:nvPr/>
        </p:nvCxnSpPr>
        <p:spPr bwMode="auto">
          <a:xfrm>
            <a:off x="9372600" y="2362200"/>
            <a:ext cx="0" cy="381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89" name="AutoShape 17">
            <a:extLst>
              <a:ext uri="{FF2B5EF4-FFF2-40B4-BE49-F238E27FC236}">
                <a16:creationId xmlns:a16="http://schemas.microsoft.com/office/drawing/2014/main" id="{302F191B-D6D0-4FC3-8087-06C43AA5760D}"/>
              </a:ext>
            </a:extLst>
          </p:cNvPr>
          <p:cNvCxnSpPr>
            <a:cxnSpLocks noChangeShapeType="1"/>
            <a:stCxn id="54278" idx="1"/>
            <a:endCxn id="54276" idx="1"/>
          </p:cNvCxnSpPr>
          <p:nvPr/>
        </p:nvCxnSpPr>
        <p:spPr bwMode="auto">
          <a:xfrm rot="10800000" flipH="1">
            <a:off x="7696200" y="1447800"/>
            <a:ext cx="304800" cy="3810000"/>
          </a:xfrm>
          <a:prstGeom prst="curvedConnector3">
            <a:avLst>
              <a:gd name="adj1" fmla="val -75000"/>
            </a:avLst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90" name="AutoShape 18">
            <a:extLst>
              <a:ext uri="{FF2B5EF4-FFF2-40B4-BE49-F238E27FC236}">
                <a16:creationId xmlns:a16="http://schemas.microsoft.com/office/drawing/2014/main" id="{008A5744-0184-498D-92B8-1071E881EDF3}"/>
              </a:ext>
            </a:extLst>
          </p:cNvPr>
          <p:cNvCxnSpPr>
            <a:cxnSpLocks noChangeShapeType="1"/>
            <a:stCxn id="54276" idx="3"/>
            <a:endCxn id="54285" idx="0"/>
          </p:cNvCxnSpPr>
          <p:nvPr/>
        </p:nvCxnSpPr>
        <p:spPr bwMode="auto">
          <a:xfrm>
            <a:off x="8305800" y="1447800"/>
            <a:ext cx="1066800" cy="60960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91" name="AutoShape 19">
            <a:extLst>
              <a:ext uri="{FF2B5EF4-FFF2-40B4-BE49-F238E27FC236}">
                <a16:creationId xmlns:a16="http://schemas.microsoft.com/office/drawing/2014/main" id="{B9D7EDA5-6256-4DEC-81A4-BA756CA04090}"/>
              </a:ext>
            </a:extLst>
          </p:cNvPr>
          <p:cNvCxnSpPr>
            <a:cxnSpLocks noChangeShapeType="1"/>
            <a:stCxn id="54280" idx="2"/>
            <a:endCxn id="54286" idx="0"/>
          </p:cNvCxnSpPr>
          <p:nvPr/>
        </p:nvCxnSpPr>
        <p:spPr bwMode="auto">
          <a:xfrm rot="16200000" flipH="1">
            <a:off x="8915400" y="3505200"/>
            <a:ext cx="1143000" cy="2286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92" name="Text Box 20">
            <a:extLst>
              <a:ext uri="{FF2B5EF4-FFF2-40B4-BE49-F238E27FC236}">
                <a16:creationId xmlns:a16="http://schemas.microsoft.com/office/drawing/2014/main" id="{0ADEB60F-ABEF-4F88-BF2C-BAC438243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00"/>
            <a:ext cx="381000" cy="3762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p</a:t>
            </a:r>
          </a:p>
        </p:txBody>
      </p:sp>
      <p:cxnSp>
        <p:nvCxnSpPr>
          <p:cNvPr id="54293" name="AutoShape 21">
            <a:extLst>
              <a:ext uri="{FF2B5EF4-FFF2-40B4-BE49-F238E27FC236}">
                <a16:creationId xmlns:a16="http://schemas.microsoft.com/office/drawing/2014/main" id="{D81FE7DC-F2AA-4287-9224-146A0D931D7A}"/>
              </a:ext>
            </a:extLst>
          </p:cNvPr>
          <p:cNvCxnSpPr>
            <a:cxnSpLocks noChangeShapeType="1"/>
            <a:stCxn id="54292" idx="3"/>
            <a:endCxn id="54277" idx="1"/>
          </p:cNvCxnSpPr>
          <p:nvPr/>
        </p:nvCxnSpPr>
        <p:spPr bwMode="auto">
          <a:xfrm>
            <a:off x="8610600" y="3998914"/>
            <a:ext cx="838200" cy="95408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94" name="Text Box 22">
            <a:extLst>
              <a:ext uri="{FF2B5EF4-FFF2-40B4-BE49-F238E27FC236}">
                <a16:creationId xmlns:a16="http://schemas.microsoft.com/office/drawing/2014/main" id="{30EBC719-6427-43E0-BEF0-2B5838332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2133600"/>
            <a:ext cx="304800" cy="3762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q</a:t>
            </a:r>
          </a:p>
        </p:txBody>
      </p:sp>
      <p:cxnSp>
        <p:nvCxnSpPr>
          <p:cNvPr id="54295" name="AutoShape 23">
            <a:extLst>
              <a:ext uri="{FF2B5EF4-FFF2-40B4-BE49-F238E27FC236}">
                <a16:creationId xmlns:a16="http://schemas.microsoft.com/office/drawing/2014/main" id="{2C108740-2236-48CD-B0C0-B61A119173A0}"/>
              </a:ext>
            </a:extLst>
          </p:cNvPr>
          <p:cNvCxnSpPr>
            <a:cxnSpLocks noChangeShapeType="1"/>
            <a:stCxn id="54294" idx="3"/>
            <a:endCxn id="54280" idx="1"/>
          </p:cNvCxnSpPr>
          <p:nvPr/>
        </p:nvCxnSpPr>
        <p:spPr bwMode="auto">
          <a:xfrm>
            <a:off x="8458200" y="2322514"/>
            <a:ext cx="762000" cy="57308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96" name="Text Box 24">
            <a:extLst>
              <a:ext uri="{FF2B5EF4-FFF2-40B4-BE49-F238E27FC236}">
                <a16:creationId xmlns:a16="http://schemas.microsoft.com/office/drawing/2014/main" id="{F86B5D85-E96B-46E2-8D79-8FFE10058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343400"/>
            <a:ext cx="304800" cy="3762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</a:t>
            </a:r>
          </a:p>
        </p:txBody>
      </p:sp>
      <p:cxnSp>
        <p:nvCxnSpPr>
          <p:cNvPr id="54297" name="AutoShape 25">
            <a:extLst>
              <a:ext uri="{FF2B5EF4-FFF2-40B4-BE49-F238E27FC236}">
                <a16:creationId xmlns:a16="http://schemas.microsoft.com/office/drawing/2014/main" id="{AF71D02B-3952-4BEF-9F23-AB9BDADC38B8}"/>
              </a:ext>
            </a:extLst>
          </p:cNvPr>
          <p:cNvCxnSpPr>
            <a:cxnSpLocks noChangeShapeType="1"/>
            <a:stCxn id="54296" idx="3"/>
            <a:endCxn id="54277" idx="1"/>
          </p:cNvCxnSpPr>
          <p:nvPr/>
        </p:nvCxnSpPr>
        <p:spPr bwMode="auto">
          <a:xfrm>
            <a:off x="8610600" y="4532314"/>
            <a:ext cx="838200" cy="42068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98" name="AutoShape 26">
            <a:extLst>
              <a:ext uri="{FF2B5EF4-FFF2-40B4-BE49-F238E27FC236}">
                <a16:creationId xmlns:a16="http://schemas.microsoft.com/office/drawing/2014/main" id="{FB30C704-943B-4868-8476-2B3CD5728AC3}"/>
              </a:ext>
            </a:extLst>
          </p:cNvPr>
          <p:cNvCxnSpPr>
            <a:cxnSpLocks noChangeShapeType="1"/>
            <a:stCxn id="54286" idx="2"/>
            <a:endCxn id="54280" idx="0"/>
          </p:cNvCxnSpPr>
          <p:nvPr/>
        </p:nvCxnSpPr>
        <p:spPr bwMode="auto">
          <a:xfrm rot="16200000" flipV="1">
            <a:off x="8610600" y="3505200"/>
            <a:ext cx="1752600" cy="228600"/>
          </a:xfrm>
          <a:prstGeom prst="curvedConnector5">
            <a:avLst>
              <a:gd name="adj1" fmla="val -13042"/>
              <a:gd name="adj2" fmla="val -442361"/>
              <a:gd name="adj3" fmla="val 113042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99" name="AutoShape 27">
            <a:extLst>
              <a:ext uri="{FF2B5EF4-FFF2-40B4-BE49-F238E27FC236}">
                <a16:creationId xmlns:a16="http://schemas.microsoft.com/office/drawing/2014/main" id="{F773BCBC-5850-4074-A171-E3C189DC30F0}"/>
              </a:ext>
            </a:extLst>
          </p:cNvPr>
          <p:cNvCxnSpPr>
            <a:cxnSpLocks noChangeShapeType="1"/>
            <a:stCxn id="54285" idx="1"/>
            <a:endCxn id="54277" idx="1"/>
          </p:cNvCxnSpPr>
          <p:nvPr/>
        </p:nvCxnSpPr>
        <p:spPr bwMode="auto">
          <a:xfrm rot="10800000" flipH="1" flipV="1">
            <a:off x="9220200" y="2209800"/>
            <a:ext cx="228600" cy="2743200"/>
          </a:xfrm>
          <a:prstGeom prst="curvedConnector3">
            <a:avLst>
              <a:gd name="adj1" fmla="val -10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3">
            <a:extLst>
              <a:ext uri="{FF2B5EF4-FFF2-40B4-BE49-F238E27FC236}">
                <a16:creationId xmlns:a16="http://schemas.microsoft.com/office/drawing/2014/main" id="{16355CFA-E0FF-4D4E-BB25-02D3791D4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669" y="1501385"/>
            <a:ext cx="5986462" cy="4634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kern="0">
                <a:solidFill>
                  <a:srgbClr val="0070C0"/>
                </a:solidFill>
              </a:rPr>
              <a:t>void BB(LNode *s; LNode *q){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kern="0">
                <a:solidFill>
                  <a:srgbClr val="0070C0"/>
                </a:solidFill>
              </a:rPr>
              <a:t>   p = s;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kern="0">
                <a:solidFill>
                  <a:srgbClr val="0070C0"/>
                </a:solidFill>
              </a:rPr>
              <a:t>   </a:t>
            </a:r>
            <a:r>
              <a:rPr lang="en-US" altLang="zh-CN" sz="2600" b="1" kern="0">
                <a:solidFill>
                  <a:srgbClr val="0070C0"/>
                </a:solidFill>
              </a:rPr>
              <a:t>while</a:t>
            </a:r>
            <a:r>
              <a:rPr lang="en-US" altLang="zh-CN" sz="2600" kern="0">
                <a:solidFill>
                  <a:srgbClr val="0070C0"/>
                </a:solidFill>
              </a:rPr>
              <a:t> (p-&gt;next !=q) p = p-&gt;next;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kern="0">
                <a:solidFill>
                  <a:srgbClr val="0070C0"/>
                </a:solidFill>
              </a:rPr>
              <a:t>   p-&gt;next = s;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kern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600" kern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kern="0">
                <a:solidFill>
                  <a:srgbClr val="0070C0"/>
                </a:solidFill>
              </a:rPr>
              <a:t>void AA(LNode *pa;LNode *pb){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kern="0">
                <a:solidFill>
                  <a:srgbClr val="0070C0"/>
                </a:solidFill>
              </a:rPr>
              <a:t>   </a:t>
            </a:r>
            <a:r>
              <a:rPr lang="en-US" altLang="zh-CN" sz="2600" kern="0">
                <a:solidFill>
                  <a:srgbClr val="7030A0"/>
                </a:solidFill>
              </a:rPr>
              <a:t>//pa</a:t>
            </a:r>
            <a:r>
              <a:rPr lang="zh-CN" altLang="en-US" sz="2600" kern="0">
                <a:solidFill>
                  <a:srgbClr val="7030A0"/>
                </a:solidFill>
              </a:rPr>
              <a:t>和</a:t>
            </a:r>
            <a:r>
              <a:rPr lang="en-US" altLang="zh-CN" sz="2600" kern="0">
                <a:solidFill>
                  <a:srgbClr val="7030A0"/>
                </a:solidFill>
              </a:rPr>
              <a:t>pb</a:t>
            </a:r>
            <a:r>
              <a:rPr lang="zh-CN" altLang="en-US" sz="2600" kern="0">
                <a:solidFill>
                  <a:srgbClr val="7030A0"/>
                </a:solidFill>
              </a:rPr>
              <a:t>指向单循环链表中的两结点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600" kern="0">
                <a:solidFill>
                  <a:srgbClr val="0070C0"/>
                </a:solidFill>
              </a:rPr>
              <a:t>   </a:t>
            </a:r>
            <a:r>
              <a:rPr lang="en-US" altLang="zh-CN" sz="2600" u="sng" kern="0">
                <a:solidFill>
                  <a:srgbClr val="0070C0"/>
                </a:solidFill>
              </a:rPr>
              <a:t>BB(pa,pb);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kern="0">
                <a:solidFill>
                  <a:srgbClr val="0070C0"/>
                </a:solidFill>
              </a:rPr>
              <a:t>   BB(pb,pa);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kern="0">
                <a:solidFill>
                  <a:srgbClr val="0070C0"/>
                </a:solidFill>
              </a:rPr>
              <a:t>}</a:t>
            </a:r>
            <a:endParaRPr lang="en-US" altLang="zh-CN" sz="2600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63 -0.00116 C -0.01059 0.02917 -0.03282 0.05972 -0.05278 0.06551 C -0.07275 0.0713 -0.09497 0.05046 -0.10834 0.0331 C -0.1217 0.01574 -0.12813 -0.01343 -0.13264 -0.03935 C -0.13716 -0.06528 -0.1375 -0.07037 -0.13559 -0.12315 C -0.13368 -0.17593 -0.12604 -0.30764 -0.12136 -0.35556 C -0.11667 -0.40347 -0.1224 -0.39977 -0.10695 -0.41065 C -0.0915 -0.42153 -0.05087 -0.42731 -0.02848 -0.42014 C -0.00608 -0.41296 0.01059 -0.39005 0.02725 -0.3669 " pathEditMode="relative" rAng="0" ptsTypes="aaaaaaaaA">
                                      <p:cBhvr>
                                        <p:cTn id="6" dur="2000" fill="hold"/>
                                        <p:tgtEl>
                                          <p:spTgt spid="54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84" y="-17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16 -0.0007 C -0.05034 0.02986 -0.0677 0.06064 -0.08316 0.06643 C -0.09878 0.07245 -0.11614 0.05139 -0.12656 0.03379 C -0.13698 0.0162 -0.14184 -0.0132 -0.14548 -0.03912 C -0.14895 -0.06528 -0.14913 -0.07061 -0.14774 -0.12385 C -0.14618 -0.17686 -0.14027 -0.30973 -0.13663 -0.35811 C -0.13298 -0.40649 -0.1375 -0.40278 -0.12534 -0.41366 C -0.11336 -0.42454 -0.08177 -0.43033 -0.06423 -0.42315 C -0.04687 -0.41598 -0.03385 -0.39283 -0.02083 -0.36945 " pathEditMode="relative" rAng="0" ptsTypes="aaaaaaaaA">
                                      <p:cBhvr>
                                        <p:cTn id="8" dur="2000" fill="hold"/>
                                        <p:tgtEl>
                                          <p:spTgt spid="54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1" y="-1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2" grpId="0" animBg="1"/>
      <p:bldP spid="54292" grpId="1" animBg="1"/>
      <p:bldP spid="54294" grpId="0" animBg="1"/>
      <p:bldP spid="5429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838E9-2F6E-45A4-B9A5-AAC9D272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433" y="1559931"/>
            <a:ext cx="9410319" cy="1448446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以</a:t>
            </a:r>
            <a:r>
              <a:rPr lang="en-US" altLang="zh-CN" dirty="0">
                <a:solidFill>
                  <a:srgbClr val="00B050"/>
                </a:solidFill>
              </a:rPr>
              <a:t>ha</a:t>
            </a:r>
            <a:r>
              <a:rPr lang="zh-CN" altLang="zh-CN" dirty="0"/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hb</a:t>
            </a:r>
            <a:r>
              <a:rPr lang="zh-CN" altLang="zh-CN" dirty="0"/>
              <a:t>为头指针的单链表分别表示有序表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zh-CN" altLang="zh-CN" dirty="0"/>
              <a:t>和</a:t>
            </a:r>
            <a:r>
              <a:rPr lang="en-US" altLang="zh-CN" dirty="0">
                <a:solidFill>
                  <a:srgbClr val="00B050"/>
                </a:solidFill>
              </a:rPr>
              <a:t>B</a:t>
            </a:r>
            <a:r>
              <a:rPr lang="zh-CN" altLang="en-US" dirty="0"/>
              <a:t>。设计</a:t>
            </a:r>
            <a:r>
              <a:rPr lang="zh-CN" altLang="zh-CN" dirty="0"/>
              <a:t>算法判别表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zh-CN" altLang="zh-CN" dirty="0"/>
              <a:t>是否包含在表</a:t>
            </a:r>
            <a:r>
              <a:rPr lang="en-US" altLang="zh-CN" dirty="0">
                <a:solidFill>
                  <a:srgbClr val="00B050"/>
                </a:solidFill>
              </a:rPr>
              <a:t>B</a:t>
            </a:r>
            <a:r>
              <a:rPr lang="zh-CN" altLang="zh-CN" dirty="0"/>
              <a:t>内</a:t>
            </a:r>
            <a:r>
              <a:rPr lang="zh-CN" altLang="en-US" dirty="0"/>
              <a:t>。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186F9E-163F-4B66-B102-4CA63705AE71}"/>
              </a:ext>
            </a:extLst>
          </p:cNvPr>
          <p:cNvSpPr txBox="1"/>
          <p:nvPr/>
        </p:nvSpPr>
        <p:spPr>
          <a:xfrm>
            <a:off x="1876348" y="2701138"/>
            <a:ext cx="92610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int inclusion(Node *ha, Node *</a:t>
            </a:r>
            <a:r>
              <a:rPr lang="en-US" sz="2400" dirty="0" err="1">
                <a:solidFill>
                  <a:srgbClr val="0070C0"/>
                </a:solidFill>
              </a:rPr>
              <a:t>hb</a:t>
            </a:r>
            <a:r>
              <a:rPr lang="en-US" sz="2400" dirty="0">
                <a:solidFill>
                  <a:srgbClr val="0070C0"/>
                </a:solidFill>
              </a:rPr>
              <a:t>){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Node *pa,*pb; pa=ha-&gt;</a:t>
            </a:r>
            <a:r>
              <a:rPr lang="en-US" sz="2400" dirty="0" err="1">
                <a:solidFill>
                  <a:srgbClr val="0070C0"/>
                </a:solidFill>
              </a:rPr>
              <a:t>next;pb</a:t>
            </a:r>
            <a:r>
              <a:rPr lang="en-US" sz="2400" dirty="0">
                <a:solidFill>
                  <a:srgbClr val="0070C0"/>
                </a:solidFill>
              </a:rPr>
              <a:t>=</a:t>
            </a:r>
            <a:r>
              <a:rPr lang="en-US" sz="2400" dirty="0" err="1">
                <a:solidFill>
                  <a:srgbClr val="0070C0"/>
                </a:solidFill>
              </a:rPr>
              <a:t>hb</a:t>
            </a:r>
            <a:r>
              <a:rPr lang="en-US" sz="2400" dirty="0">
                <a:solidFill>
                  <a:srgbClr val="0070C0"/>
                </a:solidFill>
              </a:rPr>
              <a:t>-&gt;next;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>
                <a:solidFill>
                  <a:srgbClr val="0070C0"/>
                </a:solidFill>
              </a:rPr>
              <a:t> (pa==NULL) </a:t>
            </a:r>
            <a:r>
              <a:rPr lang="en-US" sz="2400" b="1" dirty="0">
                <a:solidFill>
                  <a:srgbClr val="0070C0"/>
                </a:solidFill>
              </a:rPr>
              <a:t>return</a:t>
            </a:r>
            <a:r>
              <a:rPr lang="en-US" sz="2400" dirty="0">
                <a:solidFill>
                  <a:srgbClr val="0070C0"/>
                </a:solidFill>
              </a:rPr>
              <a:t> 1;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dirty="0">
                <a:solidFill>
                  <a:srgbClr val="0070C0"/>
                </a:solidFill>
              </a:rPr>
              <a:t> (pb!=NU</a:t>
            </a:r>
            <a:r>
              <a:rPr lang="en-US" altLang="zh-CN" sz="2400" dirty="0">
                <a:solidFill>
                  <a:srgbClr val="0070C0"/>
                </a:solidFill>
              </a:rPr>
              <a:t>LL  </a:t>
            </a:r>
            <a:r>
              <a:rPr lang="en-US" sz="2400" dirty="0">
                <a:solidFill>
                  <a:srgbClr val="0070C0"/>
                </a:solidFill>
              </a:rPr>
              <a:t>&amp;&amp;  pa-&gt;data&gt;=pb-&gt;data)</a:t>
            </a:r>
            <a:r>
              <a:rPr lang="en-US" altLang="zh-CN" sz="2400" dirty="0">
                <a:solidFill>
                  <a:srgbClr val="0070C0"/>
                </a:solidFill>
              </a:rPr>
              <a:t>{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		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>
                <a:solidFill>
                  <a:srgbClr val="0070C0"/>
                </a:solidFill>
              </a:rPr>
              <a:t> (pa-&gt;data==pb-&gt;data) </a:t>
            </a:r>
            <a:r>
              <a:rPr lang="en-US" sz="2400" b="1" dirty="0">
                <a:solidFill>
                  <a:srgbClr val="0070C0"/>
                </a:solidFill>
              </a:rPr>
              <a:t>return</a:t>
            </a:r>
            <a:r>
              <a:rPr lang="en-US" sz="2400" dirty="0">
                <a:solidFill>
                  <a:srgbClr val="0070C0"/>
                </a:solidFill>
              </a:rPr>
              <a:t> inclusion(</a:t>
            </a:r>
            <a:r>
              <a:rPr lang="en-US" sz="2400" dirty="0" err="1">
                <a:solidFill>
                  <a:srgbClr val="0070C0"/>
                </a:solidFill>
              </a:rPr>
              <a:t>pa,pb</a:t>
            </a:r>
            <a:r>
              <a:rPr lang="en-US" sz="2400" dirty="0">
                <a:solidFill>
                  <a:srgbClr val="0070C0"/>
                </a:solidFill>
              </a:rPr>
              <a:t>);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	</a:t>
            </a:r>
            <a:r>
              <a:rPr lang="en-US" sz="2400" b="1" dirty="0">
                <a:solidFill>
                  <a:srgbClr val="0070C0"/>
                </a:solidFill>
              </a:rPr>
              <a:t>else </a:t>
            </a:r>
            <a:r>
              <a:rPr lang="en-US" sz="2400" dirty="0">
                <a:solidFill>
                  <a:srgbClr val="0070C0"/>
                </a:solidFill>
              </a:rPr>
              <a:t>pb=pb-&gt;next;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}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b="1" dirty="0">
                <a:solidFill>
                  <a:srgbClr val="0070C0"/>
                </a:solidFill>
              </a:rPr>
              <a:t>return</a:t>
            </a:r>
            <a:r>
              <a:rPr lang="en-US" sz="2400" dirty="0">
                <a:solidFill>
                  <a:srgbClr val="0070C0"/>
                </a:solidFill>
              </a:rPr>
              <a:t> 0;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2F20864A-E782-4486-A62F-D11693CA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784" y="522288"/>
            <a:ext cx="10363200" cy="825500"/>
          </a:xfrm>
        </p:spPr>
        <p:txBody>
          <a:bodyPr/>
          <a:lstStyle/>
          <a:p>
            <a:r>
              <a:rPr lang="zh-CN" altLang="en-US" sz="4400" dirty="0"/>
              <a:t>习题</a:t>
            </a:r>
            <a:r>
              <a:rPr lang="en-US" altLang="zh-CN" sz="4400" dirty="0"/>
              <a:t>1.3  </a:t>
            </a:r>
            <a:r>
              <a:rPr lang="zh-CN" altLang="en-US" sz="4400" dirty="0"/>
              <a:t>判断有序表的包含关系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96038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008B4-F91F-428B-8E13-7B34D8A64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785" y="1546509"/>
            <a:ext cx="10591376" cy="44428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假定采用</a:t>
            </a:r>
            <a:r>
              <a:rPr lang="zh-CN" altLang="en-US" sz="2800" dirty="0">
                <a:solidFill>
                  <a:srgbClr val="00B0F0"/>
                </a:solidFill>
              </a:rPr>
              <a:t>带头结点</a:t>
            </a:r>
            <a:r>
              <a:rPr lang="zh-CN" altLang="en-US" sz="2800" dirty="0"/>
              <a:t>的单链表保存单词，当两个单词有相同的后缀时，则可共享相同的后缀存储空间，例，“</a:t>
            </a:r>
            <a:r>
              <a:rPr lang="en-US" altLang="zh-CN" sz="2800" dirty="0"/>
              <a:t>loading”</a:t>
            </a:r>
            <a:r>
              <a:rPr lang="zh-CN" altLang="en-US" sz="2800" dirty="0"/>
              <a:t>和“</a:t>
            </a:r>
            <a:r>
              <a:rPr lang="en-US" altLang="zh-CN" sz="2800" dirty="0"/>
              <a:t>being”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zh-CN" altLang="en-US" sz="2800" dirty="0"/>
              <a:t>设</a:t>
            </a:r>
            <a:r>
              <a:rPr lang="en-US" altLang="zh-CN" sz="2800" dirty="0"/>
              <a:t>str1</a:t>
            </a:r>
            <a:r>
              <a:rPr lang="zh-CN" altLang="en-US" sz="2800" dirty="0"/>
              <a:t>和</a:t>
            </a:r>
            <a:r>
              <a:rPr lang="en-US" altLang="zh-CN" sz="2800" dirty="0"/>
              <a:t>str2</a:t>
            </a:r>
            <a:r>
              <a:rPr lang="zh-CN" altLang="en-US" sz="2800" dirty="0"/>
              <a:t>分别指向两个单词所在单链表的头结点，链表结点结构为（</a:t>
            </a:r>
            <a:r>
              <a:rPr lang="en-US" altLang="zh-CN" sz="2800" dirty="0" err="1"/>
              <a:t>data,next</a:t>
            </a:r>
            <a:r>
              <a:rPr lang="zh-CN" altLang="en-US" sz="2800" dirty="0"/>
              <a:t>），请设计一个高效的算法，找出由</a:t>
            </a:r>
            <a:r>
              <a:rPr lang="en-US" altLang="zh-CN" sz="2800" dirty="0"/>
              <a:t>str1</a:t>
            </a:r>
            <a:r>
              <a:rPr lang="zh-CN" altLang="en-US" sz="2800" dirty="0"/>
              <a:t>和</a:t>
            </a:r>
            <a:r>
              <a:rPr lang="en-US" altLang="zh-CN" sz="2800" dirty="0"/>
              <a:t>str2</a:t>
            </a:r>
            <a:r>
              <a:rPr lang="zh-CN" altLang="en-US" sz="2800" dirty="0"/>
              <a:t>所指向两个链表共同后缀的起始位置（如字符</a:t>
            </a:r>
            <a:r>
              <a:rPr lang="en-US" altLang="zh-CN" sz="2800" dirty="0" err="1"/>
              <a:t>i</a:t>
            </a:r>
            <a:r>
              <a:rPr lang="zh-CN" altLang="en-US" sz="2800" dirty="0"/>
              <a:t>所在结点的位置</a:t>
            </a:r>
            <a:r>
              <a:rPr lang="en-US" altLang="zh-CN" sz="2800" dirty="0"/>
              <a:t>p</a:t>
            </a:r>
            <a:r>
              <a:rPr lang="zh-CN" altLang="en-US" sz="2800" dirty="0"/>
              <a:t>）。</a:t>
            </a:r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9A4F5D-8EF1-41E2-A61B-FF6347051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357" y="2618240"/>
            <a:ext cx="7312737" cy="162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7862D0F9-DAFF-41A7-A0FC-713120B0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784" y="522288"/>
            <a:ext cx="10363200" cy="825500"/>
          </a:xfrm>
        </p:spPr>
        <p:txBody>
          <a:bodyPr/>
          <a:lstStyle/>
          <a:p>
            <a:r>
              <a:rPr lang="zh-CN" altLang="en-US" sz="4400" dirty="0"/>
              <a:t>习题</a:t>
            </a:r>
            <a:r>
              <a:rPr lang="en-US" altLang="zh-CN" sz="4400" dirty="0"/>
              <a:t>1.4  </a:t>
            </a:r>
            <a:r>
              <a:rPr lang="zh-CN" altLang="en-US" sz="4400" dirty="0"/>
              <a:t>共享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49153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DDFF82-37CA-43D2-BA27-5E2353B32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05" y="497523"/>
            <a:ext cx="11334749" cy="54054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</a:rPr>
              <a:t>思路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/>
              <a:t>分别求出</a:t>
            </a:r>
            <a:r>
              <a:rPr lang="en-US" altLang="zh-CN" dirty="0"/>
              <a:t>str1</a:t>
            </a:r>
            <a:r>
              <a:rPr lang="zh-CN" altLang="en-US" dirty="0"/>
              <a:t>和</a:t>
            </a:r>
            <a:r>
              <a:rPr lang="en-US" altLang="zh-CN" dirty="0"/>
              <a:t>str2</a:t>
            </a:r>
            <a:r>
              <a:rPr lang="zh-CN" altLang="en-US" dirty="0"/>
              <a:t>所指的两个链表的长度</a:t>
            </a:r>
            <a:r>
              <a:rPr lang="en-US" altLang="zh-CN" dirty="0">
                <a:solidFill>
                  <a:srgbClr val="00B050"/>
                </a:solidFill>
              </a:rPr>
              <a:t>m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令指针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  <a:r>
              <a:rPr lang="zh-CN" altLang="en-US" dirty="0"/>
              <a:t>分别指向</a:t>
            </a:r>
            <a:r>
              <a:rPr lang="en-US" altLang="zh-CN" dirty="0"/>
              <a:t>str1</a:t>
            </a:r>
            <a:r>
              <a:rPr lang="zh-CN" altLang="en-US" dirty="0"/>
              <a:t>和</a:t>
            </a:r>
            <a:r>
              <a:rPr lang="en-US" altLang="zh-CN" dirty="0"/>
              <a:t>str2</a:t>
            </a:r>
            <a:r>
              <a:rPr lang="zh-CN" altLang="en-US" dirty="0"/>
              <a:t>的头结点，若</a:t>
            </a:r>
            <a:r>
              <a:rPr lang="en-US" altLang="zh-CN" dirty="0" err="1"/>
              <a:t>m≥n</a:t>
            </a:r>
            <a:r>
              <a:rPr lang="zh-CN" altLang="en-US" dirty="0"/>
              <a:t>，则使</a:t>
            </a:r>
            <a:r>
              <a:rPr lang="en-US" altLang="zh-CN" dirty="0"/>
              <a:t>p</a:t>
            </a:r>
            <a:r>
              <a:rPr lang="zh-CN" altLang="en-US" dirty="0"/>
              <a:t>指向链表中的第</a:t>
            </a:r>
            <a:r>
              <a:rPr lang="en-US" altLang="zh-CN" dirty="0"/>
              <a:t>m-n+1</a:t>
            </a:r>
            <a:r>
              <a:rPr lang="zh-CN" altLang="en-US" dirty="0"/>
              <a:t>个结点；若</a:t>
            </a:r>
            <a:r>
              <a:rPr lang="en-US" altLang="zh-CN" dirty="0"/>
              <a:t>m</a:t>
            </a:r>
            <a:r>
              <a:rPr lang="zh-CN" altLang="en-US" dirty="0"/>
              <a:t>＜</a:t>
            </a:r>
            <a:r>
              <a:rPr lang="en-US" altLang="zh-CN" dirty="0"/>
              <a:t>n</a:t>
            </a:r>
            <a:r>
              <a:rPr lang="zh-CN" altLang="en-US" dirty="0"/>
              <a:t>，则使</a:t>
            </a:r>
            <a:r>
              <a:rPr lang="en-US" altLang="zh-CN" dirty="0"/>
              <a:t>q</a:t>
            </a:r>
            <a:r>
              <a:rPr lang="zh-CN" altLang="en-US" dirty="0"/>
              <a:t>指向链表中的第</a:t>
            </a:r>
            <a:r>
              <a:rPr lang="en-US" altLang="zh-CN" dirty="0"/>
              <a:t>n-m+1</a:t>
            </a:r>
            <a:r>
              <a:rPr lang="zh-CN" altLang="en-US" dirty="0"/>
              <a:t>个结点，</a:t>
            </a:r>
            <a:r>
              <a:rPr lang="zh-CN" altLang="en-US" dirty="0">
                <a:solidFill>
                  <a:srgbClr val="FF0000"/>
                </a:solidFill>
              </a:rPr>
              <a:t>即使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zh-CN" altLang="en-US" dirty="0">
                <a:solidFill>
                  <a:srgbClr val="FF0000"/>
                </a:solidFill>
              </a:rPr>
              <a:t>所指的结点到表尾的长度相等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反复将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同步向后移动，并判断它们是否指向同一结点。若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指向同一结点，该点即为所求的共同后缀的起始位置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665EE-AFBE-44F4-8429-AFDE0925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637" y="784713"/>
            <a:ext cx="8899396" cy="537834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Node* </a:t>
            </a:r>
            <a:r>
              <a:rPr lang="en-US" sz="2400" dirty="0" err="1">
                <a:solidFill>
                  <a:srgbClr val="0070C0"/>
                </a:solidFill>
              </a:rPr>
              <a:t>search_commonNode</a:t>
            </a:r>
            <a:r>
              <a:rPr lang="en-US" sz="2400" dirty="0">
                <a:solidFill>
                  <a:srgbClr val="0070C0"/>
                </a:solidFill>
              </a:rPr>
              <a:t>(Node *str1, Node *str2){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int c1 = </a:t>
            </a:r>
            <a:r>
              <a:rPr lang="en-US" sz="2400" dirty="0" err="1">
                <a:solidFill>
                  <a:srgbClr val="0070C0"/>
                </a:solidFill>
              </a:rPr>
              <a:t>getListLength</a:t>
            </a:r>
            <a:r>
              <a:rPr lang="en-US" sz="2400" dirty="0">
                <a:solidFill>
                  <a:srgbClr val="0070C0"/>
                </a:solidFill>
              </a:rPr>
              <a:t>(str1, true);</a:t>
            </a:r>
            <a:endParaRPr lang="zh-CN" alt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int c2 = </a:t>
            </a:r>
            <a:r>
              <a:rPr lang="en-US" sz="2400" dirty="0" err="1">
                <a:solidFill>
                  <a:srgbClr val="0070C0"/>
                </a:solidFill>
              </a:rPr>
              <a:t>getListLength</a:t>
            </a:r>
            <a:r>
              <a:rPr lang="en-US" sz="2400" dirty="0">
                <a:solidFill>
                  <a:srgbClr val="0070C0"/>
                </a:solidFill>
              </a:rPr>
              <a:t>(str2, true);</a:t>
            </a:r>
          </a:p>
          <a:p>
            <a:pPr marL="0" indent="0">
              <a:buNone/>
            </a:pPr>
            <a:r>
              <a:rPr lang="en-US" altLang="zh-Hans-HK" sz="2400" dirty="0">
                <a:solidFill>
                  <a:srgbClr val="7030A0"/>
                </a:solidFill>
              </a:rPr>
              <a:t>       //</a:t>
            </a:r>
            <a:r>
              <a:rPr lang="en-US" altLang="zh-Hans-HK" sz="2400" dirty="0" err="1">
                <a:solidFill>
                  <a:srgbClr val="7030A0"/>
                </a:solidFill>
              </a:rPr>
              <a:t>getListLength</a:t>
            </a:r>
            <a:r>
              <a:rPr lang="zh-CN" altLang="en-US" sz="2400" dirty="0">
                <a:solidFill>
                  <a:srgbClr val="7030A0"/>
                </a:solidFill>
              </a:rPr>
              <a:t>为自定义函数，计算长度 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Node *p,*q; p=str1; q=str2;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</a:t>
            </a:r>
            <a:r>
              <a:rPr lang="en-US" sz="2400" b="1" dirty="0">
                <a:solidFill>
                  <a:srgbClr val="0070C0"/>
                </a:solidFill>
              </a:rPr>
              <a:t>while </a:t>
            </a:r>
            <a:r>
              <a:rPr lang="en-US" sz="2400" dirty="0">
                <a:solidFill>
                  <a:srgbClr val="0070C0"/>
                </a:solidFill>
              </a:rPr>
              <a:t>(c1&gt;c2)  {p=p-&gt;next; c1--;}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dirty="0">
                <a:solidFill>
                  <a:srgbClr val="0070C0"/>
                </a:solidFill>
              </a:rPr>
              <a:t>(c1&lt;c2) {q=q-&gt;next; c2--;}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</a:t>
            </a:r>
            <a:r>
              <a:rPr lang="en-US" sz="2400" b="1" dirty="0">
                <a:solidFill>
                  <a:srgbClr val="0070C0"/>
                </a:solidFill>
              </a:rPr>
              <a:t>while </a:t>
            </a:r>
            <a:r>
              <a:rPr lang="en-US" sz="2400" dirty="0">
                <a:solidFill>
                  <a:srgbClr val="0070C0"/>
                </a:solidFill>
              </a:rPr>
              <a:t>(p-&gt;next!=NULL and p-&gt;next!=q-&gt;next){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p=p-&gt;next; q=q&gt;next;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</a:t>
            </a:r>
            <a:r>
              <a:rPr lang="en-US" sz="2400" b="1" dirty="0">
                <a:solidFill>
                  <a:srgbClr val="0070C0"/>
                </a:solidFill>
              </a:rPr>
              <a:t>return</a:t>
            </a:r>
            <a:r>
              <a:rPr lang="en-US" sz="2400" dirty="0">
                <a:solidFill>
                  <a:srgbClr val="0070C0"/>
                </a:solidFill>
              </a:rPr>
              <a:t> p-&gt;next;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}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384699"/>
      </p:ext>
    </p:extLst>
  </p:cSld>
  <p:clrMapOvr>
    <a:masterClrMapping/>
  </p:clrMapOvr>
</p:sld>
</file>

<file path=ppt/theme/theme1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2线性表的逻辑结构、顺序表示方式</Template>
  <TotalTime>865</TotalTime>
  <Words>3975</Words>
  <Application>Microsoft Office PowerPoint</Application>
  <PresentationFormat>宽屏</PresentationFormat>
  <Paragraphs>382</Paragraphs>
  <Slides>39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Impact</vt:lpstr>
      <vt:lpstr>Times New Roman</vt:lpstr>
      <vt:lpstr>Wingdings</vt:lpstr>
      <vt:lpstr>caiyun</vt:lpstr>
      <vt:lpstr>《数据结构与算法》习题课1</vt:lpstr>
      <vt:lpstr>1 线性表练习</vt:lpstr>
      <vt:lpstr>习题1.1  简述以下算法的功能</vt:lpstr>
      <vt:lpstr>习题1.2  简述以下算法的功能</vt:lpstr>
      <vt:lpstr>PowerPoint 演示文稿</vt:lpstr>
      <vt:lpstr>习题1.3  判断有序表的包含关系</vt:lpstr>
      <vt:lpstr>习题1.4  共享</vt:lpstr>
      <vt:lpstr>PowerPoint 演示文稿</vt:lpstr>
      <vt:lpstr>PowerPoint 演示文稿</vt:lpstr>
      <vt:lpstr>习题1.5 单链表</vt:lpstr>
      <vt:lpstr>PowerPoint 演示文稿</vt:lpstr>
      <vt:lpstr>2 栈和队列练习</vt:lpstr>
      <vt:lpstr>习题2.1：回文串的判定</vt:lpstr>
      <vt:lpstr>习题2.2：简述算法功能。</vt:lpstr>
      <vt:lpstr>习题2.3 循环队列 </vt:lpstr>
      <vt:lpstr>3 串练习</vt:lpstr>
      <vt:lpstr>习题3.1  读取整数</vt:lpstr>
      <vt:lpstr>PowerPoint 演示文稿</vt:lpstr>
      <vt:lpstr>习题3.2</vt:lpstr>
      <vt:lpstr>PowerPoint 演示文稿</vt:lpstr>
      <vt:lpstr>4 递归练习</vt:lpstr>
      <vt:lpstr>习题 4.1   最大值、平均数。</vt:lpstr>
      <vt:lpstr>习题4.2   背包</vt:lpstr>
      <vt:lpstr>PowerPoint 演示文稿</vt:lpstr>
      <vt:lpstr>5. 贪心练习</vt:lpstr>
      <vt:lpstr>习题5.1：分组</vt:lpstr>
      <vt:lpstr>习题5.1：分组 （continue）</vt:lpstr>
      <vt:lpstr>习题5.1：分组 （continue）</vt:lpstr>
      <vt:lpstr>习题5.1：分组 （continue）</vt:lpstr>
      <vt:lpstr>习题5.1：分组 （continue）</vt:lpstr>
      <vt:lpstr>习题5.2： 交换相邻字符 </vt:lpstr>
      <vt:lpstr>习题5.2： 交换相邻字符  （continue）</vt:lpstr>
      <vt:lpstr>习题5.2： 交换相邻字符  （continue）</vt:lpstr>
      <vt:lpstr>6. 动态规划练习</vt:lpstr>
      <vt:lpstr>习题6.1：多米诺</vt:lpstr>
      <vt:lpstr>习题6.1：多米诺 （continue）</vt:lpstr>
      <vt:lpstr>习题6.2：整数拆分</vt:lpstr>
      <vt:lpstr>习题6.2：整数拆分（continue）</vt:lpstr>
      <vt:lpstr>习题6.2：整数拆分（continue）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knight davion</dc:creator>
  <cp:lastModifiedBy>金 恺</cp:lastModifiedBy>
  <cp:revision>142</cp:revision>
  <dcterms:created xsi:type="dcterms:W3CDTF">2020-09-09T07:38:05Z</dcterms:created>
  <dcterms:modified xsi:type="dcterms:W3CDTF">2020-09-29T02:11:42Z</dcterms:modified>
</cp:coreProperties>
</file>