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47"/>
  </p:notesMasterIdLst>
  <p:sldIdLst>
    <p:sldId id="359" r:id="rId4"/>
    <p:sldId id="956" r:id="rId5"/>
    <p:sldId id="966" r:id="rId6"/>
    <p:sldId id="965" r:id="rId7"/>
    <p:sldId id="269" r:id="rId8"/>
    <p:sldId id="967" r:id="rId9"/>
    <p:sldId id="955" r:id="rId10"/>
    <p:sldId id="959" r:id="rId11"/>
    <p:sldId id="276" r:id="rId12"/>
    <p:sldId id="961" r:id="rId13"/>
    <p:sldId id="968" r:id="rId14"/>
    <p:sldId id="969" r:id="rId15"/>
    <p:sldId id="970" r:id="rId16"/>
    <p:sldId id="277" r:id="rId17"/>
    <p:sldId id="278" r:id="rId18"/>
    <p:sldId id="279" r:id="rId19"/>
    <p:sldId id="281" r:id="rId20"/>
    <p:sldId id="971" r:id="rId21"/>
    <p:sldId id="958" r:id="rId22"/>
    <p:sldId id="957" r:id="rId23"/>
    <p:sldId id="273" r:id="rId24"/>
    <p:sldId id="274" r:id="rId25"/>
    <p:sldId id="974" r:id="rId26"/>
    <p:sldId id="275" r:id="rId27"/>
    <p:sldId id="972" r:id="rId28"/>
    <p:sldId id="283" r:id="rId29"/>
    <p:sldId id="963" r:id="rId30"/>
    <p:sldId id="973" r:id="rId31"/>
    <p:sldId id="976" r:id="rId32"/>
    <p:sldId id="977" r:id="rId33"/>
    <p:sldId id="989" r:id="rId34"/>
    <p:sldId id="962" r:id="rId35"/>
    <p:sldId id="978" r:id="rId36"/>
    <p:sldId id="979" r:id="rId37"/>
    <p:sldId id="980" r:id="rId38"/>
    <p:sldId id="981" r:id="rId39"/>
    <p:sldId id="982" r:id="rId40"/>
    <p:sldId id="983" r:id="rId41"/>
    <p:sldId id="984" r:id="rId42"/>
    <p:sldId id="986" r:id="rId43"/>
    <p:sldId id="985" r:id="rId44"/>
    <p:sldId id="987" r:id="rId45"/>
    <p:sldId id="988" r:id="rId4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33FF"/>
    <a:srgbClr val="1807B9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334" autoAdjust="0"/>
  </p:normalViewPr>
  <p:slideViewPr>
    <p:cSldViewPr snapToGrid="0">
      <p:cViewPr varScale="1">
        <p:scale>
          <a:sx n="77" d="100"/>
          <a:sy n="77" d="100"/>
        </p:scale>
        <p:origin x="677" y="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presProps" Target="presProps.xml"/><Relationship Id="rId8" Type="http://schemas.openxmlformats.org/officeDocument/2006/relationships/slide" Target="slides/slide5.xml"/><Relationship Id="rId51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DB5FF1-DE04-4AD5-86CE-4D9BD45CA3EE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3B4566-9805-4F1E-860A-6DBDAFAF6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0826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>
            <a:extLst>
              <a:ext uri="{FF2B5EF4-FFF2-40B4-BE49-F238E27FC236}">
                <a16:creationId xmlns:a16="http://schemas.microsoft.com/office/drawing/2014/main" id="{B178C9FF-7489-46C2-872B-B5F7C8AB2A7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备注占位符 2">
            <a:extLst>
              <a:ext uri="{FF2B5EF4-FFF2-40B4-BE49-F238E27FC236}">
                <a16:creationId xmlns:a16="http://schemas.microsoft.com/office/drawing/2014/main" id="{82B240F4-EA46-4F8B-9B21-31BEC600D2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67588" name="灯片编号占位符 3">
            <a:extLst>
              <a:ext uri="{FF2B5EF4-FFF2-40B4-BE49-F238E27FC236}">
                <a16:creationId xmlns:a16="http://schemas.microsoft.com/office/drawing/2014/main" id="{7CECD2D0-55EE-4097-8FB0-266B3BC82BF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AB3D1C7-B286-475E-83EB-61F552DFB076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3B4566-9805-4F1E-860A-6DBDAFAF66DA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5597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3B4566-9805-4F1E-860A-6DBDAFAF66DA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4739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幻灯片图像占位符 1">
            <a:extLst>
              <a:ext uri="{FF2B5EF4-FFF2-40B4-BE49-F238E27FC236}">
                <a16:creationId xmlns:a16="http://schemas.microsoft.com/office/drawing/2014/main" id="{8660EC33-2AB1-49EB-945C-DDAFCD0F275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备注占位符 2">
            <a:extLst>
              <a:ext uri="{FF2B5EF4-FFF2-40B4-BE49-F238E27FC236}">
                <a16:creationId xmlns:a16="http://schemas.microsoft.com/office/drawing/2014/main" id="{7B03D438-B3E0-4278-B27D-54EC4C27C2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dirty="0"/>
          </a:p>
        </p:txBody>
      </p:sp>
      <p:sp>
        <p:nvSpPr>
          <p:cNvPr id="77828" name="灯片编号占位符 3">
            <a:extLst>
              <a:ext uri="{FF2B5EF4-FFF2-40B4-BE49-F238E27FC236}">
                <a16:creationId xmlns:a16="http://schemas.microsoft.com/office/drawing/2014/main" id="{C47C5F35-CF06-4557-981D-4020B810452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9309028-A9CC-4913-85D6-B866EF975D8A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746501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幻灯片图像占位符 1">
            <a:extLst>
              <a:ext uri="{FF2B5EF4-FFF2-40B4-BE49-F238E27FC236}">
                <a16:creationId xmlns:a16="http://schemas.microsoft.com/office/drawing/2014/main" id="{93C2E6EA-C955-4087-88AB-3B0CC75FFD9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备注占位符 2">
            <a:extLst>
              <a:ext uri="{FF2B5EF4-FFF2-40B4-BE49-F238E27FC236}">
                <a16:creationId xmlns:a16="http://schemas.microsoft.com/office/drawing/2014/main" id="{901698C8-2641-41E1-B244-B243AD31B0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/>
          </a:p>
        </p:txBody>
      </p:sp>
      <p:sp>
        <p:nvSpPr>
          <p:cNvPr id="79876" name="灯片编号占位符 3">
            <a:extLst>
              <a:ext uri="{FF2B5EF4-FFF2-40B4-BE49-F238E27FC236}">
                <a16:creationId xmlns:a16="http://schemas.microsoft.com/office/drawing/2014/main" id="{B4DED1D1-E567-48CF-A2CC-00AA35357B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BE2715A-B1D4-461F-A8B4-9DB4A7CB994C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115903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幻灯片图像占位符 1">
            <a:extLst>
              <a:ext uri="{FF2B5EF4-FFF2-40B4-BE49-F238E27FC236}">
                <a16:creationId xmlns:a16="http://schemas.microsoft.com/office/drawing/2014/main" id="{7561B57A-1CAC-46F9-878B-9CD1E47F0D6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备注占位符 2">
            <a:extLst>
              <a:ext uri="{FF2B5EF4-FFF2-40B4-BE49-F238E27FC236}">
                <a16:creationId xmlns:a16="http://schemas.microsoft.com/office/drawing/2014/main" id="{3E9A3FD6-4722-4383-99C6-4C66FA32F0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b="1" dirty="0">
                <a:solidFill>
                  <a:schemeClr val="folHlink"/>
                </a:solidFill>
              </a:rPr>
              <a:t>优点</a:t>
            </a:r>
            <a:r>
              <a:rPr lang="zh-CN" altLang="en-US" b="1" dirty="0"/>
              <a:t>：</a:t>
            </a:r>
            <a:r>
              <a:rPr lang="zh-CN" altLang="zh-CN" b="1" dirty="0"/>
              <a:t>不易产生</a:t>
            </a:r>
            <a:r>
              <a:rPr lang="zh-CN" altLang="en-US" b="1" dirty="0"/>
              <a:t>冲突的“</a:t>
            </a:r>
            <a:r>
              <a:rPr lang="zh-CN" altLang="en-US" b="1" dirty="0">
                <a:solidFill>
                  <a:schemeClr val="tx2"/>
                </a:solidFill>
              </a:rPr>
              <a:t>聚集</a:t>
            </a:r>
            <a:r>
              <a:rPr lang="zh-CN" altLang="en-US" b="1" dirty="0"/>
              <a:t>”；删除记录也很简单。</a:t>
            </a:r>
          </a:p>
          <a:p>
            <a:endParaRPr lang="zh-CN" altLang="en-US" dirty="0"/>
          </a:p>
        </p:txBody>
      </p:sp>
      <p:sp>
        <p:nvSpPr>
          <p:cNvPr id="81924" name="灯片编号占位符 3">
            <a:extLst>
              <a:ext uri="{FF2B5EF4-FFF2-40B4-BE49-F238E27FC236}">
                <a16:creationId xmlns:a16="http://schemas.microsoft.com/office/drawing/2014/main" id="{CDD50E20-E8B7-4B4C-8941-12F478A9FBD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4C58E1A-0A6A-47BE-8C61-916DC2EC3F3C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509831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3B4566-9805-4F1E-860A-6DBDAFAF66D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0198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幻灯片图像占位符 1">
            <a:extLst>
              <a:ext uri="{FF2B5EF4-FFF2-40B4-BE49-F238E27FC236}">
                <a16:creationId xmlns:a16="http://schemas.microsoft.com/office/drawing/2014/main" id="{4EFCFBEB-51D6-49F3-A074-CB1B5A1CBF9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备注占位符 2">
            <a:extLst>
              <a:ext uri="{FF2B5EF4-FFF2-40B4-BE49-F238E27FC236}">
                <a16:creationId xmlns:a16="http://schemas.microsoft.com/office/drawing/2014/main" id="{3AFBF2B4-59F0-4EF2-8B23-1B208244E6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/>
          </a:p>
        </p:txBody>
      </p:sp>
      <p:sp>
        <p:nvSpPr>
          <p:cNvPr id="73732" name="灯片编号占位符 3">
            <a:extLst>
              <a:ext uri="{FF2B5EF4-FFF2-40B4-BE49-F238E27FC236}">
                <a16:creationId xmlns:a16="http://schemas.microsoft.com/office/drawing/2014/main" id="{51749BCD-B488-4784-8BD9-64FCE1A76E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9FA8FD8-9303-4AB2-B8DA-12BF7965EFFC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幻灯片图像占位符 1">
            <a:extLst>
              <a:ext uri="{FF2B5EF4-FFF2-40B4-BE49-F238E27FC236}">
                <a16:creationId xmlns:a16="http://schemas.microsoft.com/office/drawing/2014/main" id="{1BFC5756-20DE-489B-8965-801D8C9F880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备注占位符 2">
            <a:extLst>
              <a:ext uri="{FF2B5EF4-FFF2-40B4-BE49-F238E27FC236}">
                <a16:creationId xmlns:a16="http://schemas.microsoft.com/office/drawing/2014/main" id="{ABB58F8F-A39B-4655-AFB5-72C1FC8246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/>
              <a:t>动态查找</a:t>
            </a:r>
          </a:p>
        </p:txBody>
      </p:sp>
      <p:sp>
        <p:nvSpPr>
          <p:cNvPr id="93188" name="灯片编号占位符 3">
            <a:extLst>
              <a:ext uri="{FF2B5EF4-FFF2-40B4-BE49-F238E27FC236}">
                <a16:creationId xmlns:a16="http://schemas.microsoft.com/office/drawing/2014/main" id="{B11191B3-26AC-4C91-A507-9316C71D4B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D06D26D-10AE-489E-95F9-7D16696BB034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幻灯片图像占位符 1">
            <a:extLst>
              <a:ext uri="{FF2B5EF4-FFF2-40B4-BE49-F238E27FC236}">
                <a16:creationId xmlns:a16="http://schemas.microsoft.com/office/drawing/2014/main" id="{1BFC5756-20DE-489B-8965-801D8C9F880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备注占位符 2">
            <a:extLst>
              <a:ext uri="{FF2B5EF4-FFF2-40B4-BE49-F238E27FC236}">
                <a16:creationId xmlns:a16="http://schemas.microsoft.com/office/drawing/2014/main" id="{ABB58F8F-A39B-4655-AFB5-72C1FC8246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/>
              <a:t>动态查找</a:t>
            </a:r>
          </a:p>
        </p:txBody>
      </p:sp>
      <p:sp>
        <p:nvSpPr>
          <p:cNvPr id="93188" name="灯片编号占位符 3">
            <a:extLst>
              <a:ext uri="{FF2B5EF4-FFF2-40B4-BE49-F238E27FC236}">
                <a16:creationId xmlns:a16="http://schemas.microsoft.com/office/drawing/2014/main" id="{B11191B3-26AC-4C91-A507-9316C71D4B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D06D26D-10AE-489E-95F9-7D16696BB034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62317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将</a:t>
            </a:r>
            <a:r>
              <a:rPr lang="en-US" altLang="zh-CN" dirty="0"/>
              <a:t>universal</a:t>
            </a:r>
            <a:r>
              <a:rPr lang="zh-CN" altLang="en-US" dirty="0"/>
              <a:t>的定义板书到黑板上。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3B4566-9805-4F1E-860A-6DBDAFAF66DA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0864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E516F2-83F3-4F4D-A7CD-7106237919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128BA4F-C3BA-4CDA-A124-4576AC6F47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3536E0-96BD-4F36-8A7B-68633D245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DAB60-D1D7-4067-B5EE-63D378AF832D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D775F7-BFB3-4A02-A420-5A5324DA7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55195F-22A4-4050-B148-32223879E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88AAB-04AB-46D1-ACA6-98A5564D5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011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355E7B-4DD2-4F94-B27A-9332F4897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BB2C6AE-C440-4444-BF79-7DEF692A4A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468D5F-31D8-4963-AEA8-D7B9A483C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DAB60-D1D7-4067-B5EE-63D378AF832D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7B8CF5-5A04-425C-BA2C-6278DC03F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511C70-8FE5-4086-845E-DF6679DB3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88AAB-04AB-46D1-ACA6-98A5564D5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54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336AA9A-5385-4C43-A0D6-6DAD2B5F41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FB5A479-9FE0-4440-9445-BAA56EF215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406CC0-BF9A-4DA4-8245-79D470C4F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DAB60-D1D7-4067-B5EE-63D378AF832D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594312-E2F7-4C07-96ED-B3CA22B57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73E971-7A48-40DA-BEFA-23133A424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88AAB-04AB-46D1-ACA6-98A5564D5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1098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FAC076E3-63FA-42DB-9561-5DDB133E3FA2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3">
              <a:extLst>
                <a:ext uri="{FF2B5EF4-FFF2-40B4-BE49-F238E27FC236}">
                  <a16:creationId xmlns:a16="http://schemas.microsoft.com/office/drawing/2014/main" id="{A0E61051-FF77-4F38-ADCF-C60CB549932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1" name="Rectangle 4">
                <a:extLst>
                  <a:ext uri="{FF2B5EF4-FFF2-40B4-BE49-F238E27FC236}">
                    <a16:creationId xmlns:a16="http://schemas.microsoft.com/office/drawing/2014/main" id="{E12380FC-2819-4FBF-8EC6-46B0DC9B4153}"/>
                  </a:ext>
                </a:extLst>
              </p:cNvPr>
              <p:cNvSpPr>
                <a:spLocks noChangeArrowheads="1"/>
              </p:cNvSpPr>
              <p:nvPr/>
            </p:nvSpPr>
            <p:spPr bwMode="white">
              <a:xfrm>
                <a:off x="0" y="0"/>
                <a:ext cx="5760" cy="1600"/>
              </a:xfrm>
              <a:prstGeom prst="rect">
                <a:avLst/>
              </a:prstGeom>
              <a:gradFill rotWithShape="0">
                <a:gsLst>
                  <a:gs pos="0">
                    <a:schemeClr val="hlink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zh-CN" sz="2400"/>
              </a:p>
            </p:txBody>
          </p:sp>
          <p:sp>
            <p:nvSpPr>
              <p:cNvPr id="12" name="Rectangle 5">
                <a:extLst>
                  <a:ext uri="{FF2B5EF4-FFF2-40B4-BE49-F238E27FC236}">
                    <a16:creationId xmlns:a16="http://schemas.microsoft.com/office/drawing/2014/main" id="{D9CCD3AF-4CA7-4277-BF5E-229BBADC1533}"/>
                  </a:ext>
                </a:extLst>
              </p:cNvPr>
              <p:cNvSpPr>
                <a:spLocks noChangeArrowheads="1"/>
              </p:cNvSpPr>
              <p:nvPr/>
            </p:nvSpPr>
            <p:spPr bwMode="white">
              <a:xfrm>
                <a:off x="0" y="1600"/>
                <a:ext cx="5760" cy="2720"/>
              </a:xfrm>
              <a:prstGeom prst="rect">
                <a:avLst/>
              </a:pr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zh-CN" sz="2400"/>
              </a:p>
            </p:txBody>
          </p:sp>
        </p:grpSp>
        <p:pic>
          <p:nvPicPr>
            <p:cNvPr id="6" name="Picture 6" descr="grapes">
              <a:extLst>
                <a:ext uri="{FF2B5EF4-FFF2-40B4-BE49-F238E27FC236}">
                  <a16:creationId xmlns:a16="http://schemas.microsoft.com/office/drawing/2014/main" id="{3102F066-84FB-430B-A88D-F34FB9035D6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ltGray">
            <a:xfrm>
              <a:off x="163" y="0"/>
              <a:ext cx="680" cy="3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7" name="Group 7">
              <a:extLst>
                <a:ext uri="{FF2B5EF4-FFF2-40B4-BE49-F238E27FC236}">
                  <a16:creationId xmlns:a16="http://schemas.microsoft.com/office/drawing/2014/main" id="{8D5CA759-B857-4FE3-9610-80677594319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8" y="0"/>
              <a:ext cx="97" cy="3613"/>
              <a:chOff x="226" y="0"/>
              <a:chExt cx="80" cy="3613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7D75D793-1D49-4548-BCF6-2BB879262CFD}"/>
                  </a:ext>
                </a:extLst>
              </p:cNvPr>
              <p:cNvSpPr>
                <a:spLocks noChangeArrowheads="1"/>
              </p:cNvSpPr>
              <p:nvPr/>
            </p:nvSpPr>
            <p:spPr bwMode="ltGray">
              <a:xfrm>
                <a:off x="226" y="0"/>
                <a:ext cx="80" cy="853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accent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zh-CN" sz="2400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D2455A13-5F3E-414E-A762-DAB885DF6CDA}"/>
                  </a:ext>
                </a:extLst>
              </p:cNvPr>
              <p:cNvSpPr>
                <a:spLocks noChangeArrowheads="1"/>
              </p:cNvSpPr>
              <p:nvPr/>
            </p:nvSpPr>
            <p:spPr bwMode="ltGray">
              <a:xfrm>
                <a:off x="226" y="840"/>
                <a:ext cx="80" cy="2773"/>
              </a:xfrm>
              <a:prstGeom prst="rect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zh-CN" sz="2400"/>
              </a:p>
            </p:txBody>
          </p:sp>
        </p:grpSp>
        <p:sp>
          <p:nvSpPr>
            <p:cNvPr id="8" name="Rectangle 10">
              <a:extLst>
                <a:ext uri="{FF2B5EF4-FFF2-40B4-BE49-F238E27FC236}">
                  <a16:creationId xmlns:a16="http://schemas.microsoft.com/office/drawing/2014/main" id="{83A5B8C5-0DBC-41AE-9DDD-480207FBE71C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0" y="1536"/>
              <a:ext cx="4294" cy="160"/>
            </a:xfrm>
            <a:prstGeom prst="rect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/>
            </a:p>
          </p:txBody>
        </p:sp>
      </p:grpSp>
      <p:sp>
        <p:nvSpPr>
          <p:cNvPr id="9227" name="Rectangle 11">
            <a:extLst>
              <a:ext uri="{FF2B5EF4-FFF2-40B4-BE49-F238E27FC236}">
                <a16:creationId xmlns:a16="http://schemas.microsoft.com/office/drawing/2014/main" id="{C452DD8D-0C77-4EF2-AF50-2C31CAE7611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371600" y="1100138"/>
            <a:ext cx="7772400" cy="1143000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zh-CN" noProof="0"/>
          </a:p>
        </p:txBody>
      </p:sp>
      <p:sp>
        <p:nvSpPr>
          <p:cNvPr id="9228" name="Rectangle 12">
            <a:extLst>
              <a:ext uri="{FF2B5EF4-FFF2-40B4-BE49-F238E27FC236}">
                <a16:creationId xmlns:a16="http://schemas.microsoft.com/office/drawing/2014/main" id="{A5C691E7-B907-440C-BA57-BDD63ABC3A5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3" name="Rectangle 13">
            <a:extLst>
              <a:ext uri="{FF2B5EF4-FFF2-40B4-BE49-F238E27FC236}">
                <a16:creationId xmlns:a16="http://schemas.microsoft.com/office/drawing/2014/main" id="{9CEA3179-DF37-4188-8D2A-F95B3A89E96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50000"/>
              </a:spcBef>
              <a:defRPr sz="1400">
                <a:solidFill>
                  <a:srgbClr val="660066"/>
                </a:solidFill>
                <a:latin typeface="+mj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" name="Rectangle 14">
            <a:extLst>
              <a:ext uri="{FF2B5EF4-FFF2-40B4-BE49-F238E27FC236}">
                <a16:creationId xmlns:a16="http://schemas.microsoft.com/office/drawing/2014/main" id="{8DD70649-5590-41E3-BF18-A0DF5FF0DFE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50000"/>
              </a:spcBef>
              <a:defRPr sz="1400">
                <a:solidFill>
                  <a:srgbClr val="660066"/>
                </a:solidFill>
                <a:latin typeface="+mj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Rectangle 15">
            <a:extLst>
              <a:ext uri="{FF2B5EF4-FFF2-40B4-BE49-F238E27FC236}">
                <a16:creationId xmlns:a16="http://schemas.microsoft.com/office/drawing/2014/main" id="{DA5BC702-98B3-4993-BC13-AE243D3AE97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defRPr sz="1400">
                <a:solidFill>
                  <a:srgbClr val="660066"/>
                </a:solidFill>
                <a:latin typeface="Impact" panose="020B0806030902050204" pitchFamily="34" charset="0"/>
              </a:defRPr>
            </a:lvl1pPr>
          </a:lstStyle>
          <a:p>
            <a:fld id="{5BC154A3-831B-4731-8391-059C0CF88DF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654580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29FCB9-C1B2-45DC-96E6-41BA02129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D888F0-AAFA-4E87-9FEB-AEA01E0356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5011136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7DA672-6E4C-4857-947F-2D1777A24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42CCF22-F566-41DF-A76E-E3B1245CA8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7370558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52C759-A531-4001-83E8-ACEF42C9A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4E851F-4B66-458D-B699-A0471A0D61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2938" y="1452563"/>
            <a:ext cx="4173537" cy="540543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79F4B2C-359A-48BD-9D54-3ACCC2DC7C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68875" y="1452563"/>
            <a:ext cx="4175125" cy="540543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9388805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B41CE5-FAAC-47FD-B53E-802171A08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AD1B6DB-9008-48A5-AFDE-3B25A11E1C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A52F954-7FBD-4E5B-B0F8-6CBF95088F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C216BFA-7AB2-4642-B46F-4ABA0535DA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87469B2-B6AD-42AD-86BE-33EB849DC0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3774455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513F31-EBC6-4084-91DD-F49728B8C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9204375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39327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F27EA7-04BA-491F-847E-25D1F7AE8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D1E926-0944-454E-8872-B151085746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1DBA8C0-E414-487C-AEED-11C09606AD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59636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59A1D4-C436-422E-AD8C-CC966460D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1EC4A9-9D41-4CB0-AC85-A081CE92C8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935380-D02B-46E0-A533-BCDC62E0F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DAB60-D1D7-4067-B5EE-63D378AF832D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B6ABE6-D165-4DEF-B6A7-6BBDDAD39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050B30-A3B4-4F0D-A1AB-5EB24868D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88AAB-04AB-46D1-ACA6-98A5564D5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1565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120A75-8BA7-47AC-90E0-7C5155B69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DFB5EFF-7624-44B9-8758-407A0ABAB8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B63E5D8-A89A-4B65-93B4-6BB33E6F66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144527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31FF8F-4164-4544-9090-A98945C8E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9F98204-1F35-418E-8AB7-E7988B0B18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88427185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02FA39A-E58A-4B06-8633-15D2B5B657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019925" y="522288"/>
            <a:ext cx="2124075" cy="63357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7519287-8C64-4F2D-B826-D1795A742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42938" y="522288"/>
            <a:ext cx="6224587" cy="6335712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80622304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6FC065F9-0730-4D72-8CFA-5A9B4EC55EE0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3">
              <a:extLst>
                <a:ext uri="{FF2B5EF4-FFF2-40B4-BE49-F238E27FC236}">
                  <a16:creationId xmlns:a16="http://schemas.microsoft.com/office/drawing/2014/main" id="{081FB26E-EAC2-4A05-825D-C8AD1CD2571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1" name="Rectangle 4">
                <a:extLst>
                  <a:ext uri="{FF2B5EF4-FFF2-40B4-BE49-F238E27FC236}">
                    <a16:creationId xmlns:a16="http://schemas.microsoft.com/office/drawing/2014/main" id="{E1E637CC-BCA3-4D9B-BDFE-F0CD7D2F3249}"/>
                  </a:ext>
                </a:extLst>
              </p:cNvPr>
              <p:cNvSpPr>
                <a:spLocks noChangeArrowheads="1"/>
              </p:cNvSpPr>
              <p:nvPr/>
            </p:nvSpPr>
            <p:spPr bwMode="white">
              <a:xfrm>
                <a:off x="0" y="0"/>
                <a:ext cx="5760" cy="1600"/>
              </a:xfrm>
              <a:prstGeom prst="rect">
                <a:avLst/>
              </a:prstGeom>
              <a:gradFill rotWithShape="0">
                <a:gsLst>
                  <a:gs pos="0">
                    <a:schemeClr val="hlink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zh-CN" sz="2400">
                  <a:ea typeface="宋体" panose="02010600030101010101" pitchFamily="2" charset="-122"/>
                </a:endParaRPr>
              </a:p>
            </p:txBody>
          </p:sp>
          <p:sp>
            <p:nvSpPr>
              <p:cNvPr id="12" name="Rectangle 5">
                <a:extLst>
                  <a:ext uri="{FF2B5EF4-FFF2-40B4-BE49-F238E27FC236}">
                    <a16:creationId xmlns:a16="http://schemas.microsoft.com/office/drawing/2014/main" id="{0E282225-D2AF-445B-A8A3-1628BA15D4DE}"/>
                  </a:ext>
                </a:extLst>
              </p:cNvPr>
              <p:cNvSpPr>
                <a:spLocks noChangeArrowheads="1"/>
              </p:cNvSpPr>
              <p:nvPr/>
            </p:nvSpPr>
            <p:spPr bwMode="white">
              <a:xfrm>
                <a:off x="0" y="1600"/>
                <a:ext cx="5760" cy="2720"/>
              </a:xfrm>
              <a:prstGeom prst="rect">
                <a:avLst/>
              </a:pr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zh-CN" sz="2400">
                  <a:ea typeface="宋体" panose="02010600030101010101" pitchFamily="2" charset="-122"/>
                </a:endParaRPr>
              </a:p>
            </p:txBody>
          </p:sp>
        </p:grpSp>
        <p:pic>
          <p:nvPicPr>
            <p:cNvPr id="6" name="Picture 6" descr="grapes">
              <a:extLst>
                <a:ext uri="{FF2B5EF4-FFF2-40B4-BE49-F238E27FC236}">
                  <a16:creationId xmlns:a16="http://schemas.microsoft.com/office/drawing/2014/main" id="{647FB717-DCC7-4F5F-86FA-2460FA143B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ltGray">
            <a:xfrm>
              <a:off x="163" y="0"/>
              <a:ext cx="680" cy="3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7" name="Group 7">
              <a:extLst>
                <a:ext uri="{FF2B5EF4-FFF2-40B4-BE49-F238E27FC236}">
                  <a16:creationId xmlns:a16="http://schemas.microsoft.com/office/drawing/2014/main" id="{91807A9F-5EF7-4B5F-81D4-C2791BB98E5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8" y="0"/>
              <a:ext cx="97" cy="3613"/>
              <a:chOff x="226" y="0"/>
              <a:chExt cx="80" cy="3613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D833D624-D85C-4A44-873B-B4A22467F29C}"/>
                  </a:ext>
                </a:extLst>
              </p:cNvPr>
              <p:cNvSpPr>
                <a:spLocks noChangeArrowheads="1"/>
              </p:cNvSpPr>
              <p:nvPr/>
            </p:nvSpPr>
            <p:spPr bwMode="ltGray">
              <a:xfrm>
                <a:off x="226" y="0"/>
                <a:ext cx="80" cy="853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accent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zh-CN" sz="2400">
                  <a:ea typeface="宋体" panose="02010600030101010101" pitchFamily="2" charset="-122"/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E12A6A19-1DEF-4341-A4D9-962E07F562F2}"/>
                  </a:ext>
                </a:extLst>
              </p:cNvPr>
              <p:cNvSpPr>
                <a:spLocks noChangeArrowheads="1"/>
              </p:cNvSpPr>
              <p:nvPr/>
            </p:nvSpPr>
            <p:spPr bwMode="ltGray">
              <a:xfrm>
                <a:off x="226" y="840"/>
                <a:ext cx="80" cy="2773"/>
              </a:xfrm>
              <a:prstGeom prst="rect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zh-CN" sz="2400"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8" name="Rectangle 10">
              <a:extLst>
                <a:ext uri="{FF2B5EF4-FFF2-40B4-BE49-F238E27FC236}">
                  <a16:creationId xmlns:a16="http://schemas.microsoft.com/office/drawing/2014/main" id="{7BF44B58-299E-49D6-B411-C21C17AE976C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0" y="1536"/>
              <a:ext cx="4294" cy="160"/>
            </a:xfrm>
            <a:prstGeom prst="rect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ea typeface="宋体" panose="02010600030101010101" pitchFamily="2" charset="-122"/>
              </a:endParaRPr>
            </a:p>
          </p:txBody>
        </p:sp>
      </p:grpSp>
      <p:sp>
        <p:nvSpPr>
          <p:cNvPr id="34827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1371600" y="1100138"/>
            <a:ext cx="7772400" cy="1143000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zh-CN" noProof="0"/>
          </a:p>
        </p:txBody>
      </p:sp>
      <p:sp>
        <p:nvSpPr>
          <p:cNvPr id="34828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3" name="Rectangle 13">
            <a:extLst>
              <a:ext uri="{FF2B5EF4-FFF2-40B4-BE49-F238E27FC236}">
                <a16:creationId xmlns:a16="http://schemas.microsoft.com/office/drawing/2014/main" id="{24DD3C8C-64C2-4D9B-AAAD-7F6CCCAF57B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50000"/>
              </a:spcBef>
              <a:defRPr sz="1400">
                <a:solidFill>
                  <a:srgbClr val="660066"/>
                </a:solidFill>
                <a:latin typeface="+mj-lt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" name="Rectangle 14">
            <a:extLst>
              <a:ext uri="{FF2B5EF4-FFF2-40B4-BE49-F238E27FC236}">
                <a16:creationId xmlns:a16="http://schemas.microsoft.com/office/drawing/2014/main" id="{316A2FBD-2EB9-49BB-9B33-4C8B9F98869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50000"/>
              </a:spcBef>
              <a:defRPr sz="1400">
                <a:solidFill>
                  <a:srgbClr val="660066"/>
                </a:solidFill>
                <a:latin typeface="+mj-lt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Rectangle 15">
            <a:extLst>
              <a:ext uri="{FF2B5EF4-FFF2-40B4-BE49-F238E27FC236}">
                <a16:creationId xmlns:a16="http://schemas.microsoft.com/office/drawing/2014/main" id="{CB053563-8B8E-43C6-85E4-FCC2A720C08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defRPr sz="1400">
                <a:solidFill>
                  <a:srgbClr val="660066"/>
                </a:solidFill>
                <a:latin typeface="Impact" panose="020B0806030902050204" pitchFamily="34" charset="0"/>
                <a:ea typeface="宋体" panose="02010600030101010101" pitchFamily="2" charset="-122"/>
              </a:defRPr>
            </a:lvl1pPr>
          </a:lstStyle>
          <a:p>
            <a:fld id="{3AD91769-2F5A-44F7-8C97-23F6221EF4F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3246131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74272506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7613111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2938" y="1452563"/>
            <a:ext cx="4173537" cy="54054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68875" y="1452563"/>
            <a:ext cx="4175125" cy="54054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49904351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49218334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64748886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0290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F44197-67CA-477E-9A49-7FC7A554D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3477B3F-1575-4572-B020-CA6936D784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D88A8B-0B3E-49B0-9440-B1F251A70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DAB60-D1D7-4067-B5EE-63D378AF832D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787009-3780-453C-B7A7-4961DD1C6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AF4EEE-86D8-4CE3-AF74-E4ED0018B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88AAB-04AB-46D1-ACA6-98A5564D5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89521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8257487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9234797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1585436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19925" y="522288"/>
            <a:ext cx="2124075" cy="63357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42938" y="522288"/>
            <a:ext cx="6224587" cy="633571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86958440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2007BF37-0D34-41A9-B1A9-5A2D8D8FDD99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7B6FF1A-B61D-43CC-8A5C-41CC14044C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A50191-85BA-400D-97EB-67C0B3A00C79}" type="datetimeFigureOut">
              <a:rPr lang="zh-CN" altLang="en-US"/>
              <a:pPr>
                <a:defRPr/>
              </a:pPr>
              <a:t>2020/12/21</a:t>
            </a:fld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20E7D14-854D-41D4-BA96-4105642F0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822A2E6-89BB-4A68-B32A-997FEC66D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6AAEF719-2896-4C46-8378-45C8F51A827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01165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372055-5F20-4C95-A8E6-91A8F3745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51AD1C-D318-4046-A254-B5FDF3B83A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CC256D5-0506-4E92-A53A-74892C92D7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EB55F68-43F1-404E-8255-4858C9A68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DAB60-D1D7-4067-B5EE-63D378AF832D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086CFD1-821F-4819-BAAD-E308A3F08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57BFF7C-5A87-4810-A9DD-524244086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88AAB-04AB-46D1-ACA6-98A5564D5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41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2F5367-F1CE-418C-90B2-E770D99C9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E23505B-8AEA-4AD8-8830-359B4F192E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54AE6DA-3709-4E4A-B64B-5CF94A7387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7377059-BBF6-4BCD-B5C8-5639724967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0546939-BB71-4D6F-8086-75AD07891A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5C3BC69-0B40-4D08-A172-A811867F0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DAB60-D1D7-4067-B5EE-63D378AF832D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296ED5E-BCAC-4A51-B0E0-F5CC93A62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7A009D3-7159-4442-9095-636F4B60A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88AAB-04AB-46D1-ACA6-98A5564D5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602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E77197-DEAC-471E-8137-AD5661BC7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F27FE25-E941-4D4E-8FCB-A237129B6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DAB60-D1D7-4067-B5EE-63D378AF832D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11E97E2-79F8-4E32-82C4-FD05EB569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03EC049-94A2-4637-8428-941A90503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88AAB-04AB-46D1-ACA6-98A5564D5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285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9F0CF7C-DB7D-4577-A303-F2EC242D4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DAB60-D1D7-4067-B5EE-63D378AF832D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30784E4-78E8-4D9C-A355-86FDCB68A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409D513-384A-42BB-AFF0-2520953B1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88AAB-04AB-46D1-ACA6-98A5564D5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286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A2CA99-3BE8-4BD2-8DB5-FD370048A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6A2442-8A95-4665-8E77-AF9444C415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5780723-2363-475B-B69B-7BD6F8B23B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4725EF4-945D-47F7-9F92-58A65316E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DAB60-D1D7-4067-B5EE-63D378AF832D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D62D580-E765-4653-9A75-2E02325C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35B5033-84B0-42B9-B775-F212511CB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88AAB-04AB-46D1-ACA6-98A5564D5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27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7CAA2C-84B9-4E6F-974E-D20DFF2CE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D665B27-7487-44AE-8044-3FAE16CC7E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2E12315-0624-4CCD-B73C-C215E326BD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B96CC0A-8AE8-4B47-AF46-068E5F0E0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DAB60-D1D7-4067-B5EE-63D378AF832D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684F217-9B94-464A-9B0A-807CABB97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A8BAE9B-909E-4FAA-A055-D3C3DCEEB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88AAB-04AB-46D1-ACA6-98A5564D5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384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76B8013-F931-4CBA-A183-621D43ACF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EA03D6B-441B-4D8E-9485-E441215A8C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83F606-9838-4ADC-9FAB-0DDBBA906F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9DAB60-D1D7-4067-B5EE-63D378AF832D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33FB69-1D76-4D5C-AF02-081991E9D2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B55E8E-3B2E-4E27-AE95-2E22283045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088AAB-04AB-46D1-ACA6-98A5564D5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176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>
            <a:extLst>
              <a:ext uri="{FF2B5EF4-FFF2-40B4-BE49-F238E27FC236}">
                <a16:creationId xmlns:a16="http://schemas.microsoft.com/office/drawing/2014/main" id="{AFA93038-C983-4677-95C3-349F58404AC1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1034" name="Rectangle 3">
              <a:extLst>
                <a:ext uri="{FF2B5EF4-FFF2-40B4-BE49-F238E27FC236}">
                  <a16:creationId xmlns:a16="http://schemas.microsoft.com/office/drawing/2014/main" id="{27DBA985-1782-4E0A-9373-B63689D080AF}"/>
                </a:ext>
              </a:extLst>
            </p:cNvPr>
            <p:cNvSpPr>
              <a:spLocks noChangeArrowheads="1"/>
            </p:cNvSpPr>
            <p:nvPr/>
          </p:nvSpPr>
          <p:spPr bwMode="white">
            <a:xfrm>
              <a:off x="0" y="0"/>
              <a:ext cx="5760" cy="384"/>
            </a:xfrm>
            <a:prstGeom prst="rect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>
                <a:latin typeface="Arial" panose="020B0604020202020204" pitchFamily="34" charset="0"/>
              </a:endParaRPr>
            </a:p>
          </p:txBody>
        </p:sp>
        <p:sp>
          <p:nvSpPr>
            <p:cNvPr id="1035" name="Rectangle 4">
              <a:extLst>
                <a:ext uri="{FF2B5EF4-FFF2-40B4-BE49-F238E27FC236}">
                  <a16:creationId xmlns:a16="http://schemas.microsoft.com/office/drawing/2014/main" id="{EA8CA424-17AC-467F-8A20-BF7BAEA4BFCB}"/>
                </a:ext>
              </a:extLst>
            </p:cNvPr>
            <p:cNvSpPr>
              <a:spLocks noChangeArrowheads="1"/>
            </p:cNvSpPr>
            <p:nvPr/>
          </p:nvSpPr>
          <p:spPr bwMode="white">
            <a:xfrm>
              <a:off x="0" y="384"/>
              <a:ext cx="5760" cy="3936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>
                <a:latin typeface="Arial" panose="020B0604020202020204" pitchFamily="34" charset="0"/>
              </a:endParaRPr>
            </a:p>
          </p:txBody>
        </p:sp>
      </p:grpSp>
      <p:pic>
        <p:nvPicPr>
          <p:cNvPr id="1027" name="Picture 5" descr="grapes">
            <a:extLst>
              <a:ext uri="{FF2B5EF4-FFF2-40B4-BE49-F238E27FC236}">
                <a16:creationId xmlns:a16="http://schemas.microsoft.com/office/drawing/2014/main" id="{F81BE4E6-CEA7-4974-A7F4-544DE859C8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0" y="0"/>
            <a:ext cx="503238" cy="500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28" name="Group 6">
            <a:extLst>
              <a:ext uri="{FF2B5EF4-FFF2-40B4-BE49-F238E27FC236}">
                <a16:creationId xmlns:a16="http://schemas.microsoft.com/office/drawing/2014/main" id="{DA239EC3-3AC8-4AEF-BAFC-405E2F587A81}"/>
              </a:ext>
            </a:extLst>
          </p:cNvPr>
          <p:cNvGrpSpPr>
            <a:grpSpLocks/>
          </p:cNvGrpSpPr>
          <p:nvPr/>
        </p:nvGrpSpPr>
        <p:grpSpPr bwMode="auto">
          <a:xfrm>
            <a:off x="52388" y="0"/>
            <a:ext cx="127000" cy="5735638"/>
            <a:chOff x="226" y="0"/>
            <a:chExt cx="80" cy="3613"/>
          </a:xfrm>
        </p:grpSpPr>
        <p:sp>
          <p:nvSpPr>
            <p:cNvPr id="1032" name="Rectangle 7">
              <a:extLst>
                <a:ext uri="{FF2B5EF4-FFF2-40B4-BE49-F238E27FC236}">
                  <a16:creationId xmlns:a16="http://schemas.microsoft.com/office/drawing/2014/main" id="{E18A73C6-0BFE-46D5-9D00-9CDDEA2E16E5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226" y="0"/>
              <a:ext cx="80" cy="85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accent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/>
            </a:p>
          </p:txBody>
        </p:sp>
        <p:sp>
          <p:nvSpPr>
            <p:cNvPr id="1033" name="Rectangle 8">
              <a:extLst>
                <a:ext uri="{FF2B5EF4-FFF2-40B4-BE49-F238E27FC236}">
                  <a16:creationId xmlns:a16="http://schemas.microsoft.com/office/drawing/2014/main" id="{21B96C3A-7CD3-4B11-BBD1-D8145495FDA0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226" y="840"/>
              <a:ext cx="80" cy="2773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/>
            </a:p>
          </p:txBody>
        </p:sp>
      </p:grpSp>
      <p:sp>
        <p:nvSpPr>
          <p:cNvPr id="1029" name="Rectangle 9">
            <a:extLst>
              <a:ext uri="{FF2B5EF4-FFF2-40B4-BE49-F238E27FC236}">
                <a16:creationId xmlns:a16="http://schemas.microsoft.com/office/drawing/2014/main" id="{71EABA75-B792-45ED-BA73-300715CB4659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0" y="303213"/>
            <a:ext cx="2646363" cy="127000"/>
          </a:xfrm>
          <a:prstGeom prst="rect">
            <a:avLst/>
          </a:prstGeom>
          <a:gradFill rotWithShape="0">
            <a:gsLst>
              <a:gs pos="0">
                <a:schemeClr val="hlink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 sz="2400"/>
          </a:p>
        </p:txBody>
      </p:sp>
      <p:sp>
        <p:nvSpPr>
          <p:cNvPr id="1030" name="Rectangle 10">
            <a:extLst>
              <a:ext uri="{FF2B5EF4-FFF2-40B4-BE49-F238E27FC236}">
                <a16:creationId xmlns:a16="http://schemas.microsoft.com/office/drawing/2014/main" id="{E53D23DB-28E3-40CC-910C-1F36F9E370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31838" y="522288"/>
            <a:ext cx="7772400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1" name="Rectangle 11">
            <a:extLst>
              <a:ext uri="{FF2B5EF4-FFF2-40B4-BE49-F238E27FC236}">
                <a16:creationId xmlns:a16="http://schemas.microsoft.com/office/drawing/2014/main" id="{6D6A4F43-194E-43B6-B719-CDEB479CB4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42938" y="1452563"/>
            <a:ext cx="8501062" cy="540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094677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anose="020B0806030902050204" pitchFamily="34" charset="0"/>
          <a:ea typeface="隶书" panose="020105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anose="020B0806030902050204" pitchFamily="34" charset="0"/>
          <a:ea typeface="隶书" panose="020105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anose="020B0806030902050204" pitchFamily="34" charset="0"/>
          <a:ea typeface="隶书" panose="020105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anose="020B0806030902050204" pitchFamily="34" charset="0"/>
          <a:ea typeface="隶书" panose="0201050906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anose="020B0806030902050204" pitchFamily="34" charset="0"/>
          <a:ea typeface="隶书" panose="02010509060101010101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anose="020B0806030902050204" pitchFamily="34" charset="0"/>
          <a:ea typeface="隶书" panose="02010509060101010101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anose="020B0806030902050204" pitchFamily="34" charset="0"/>
          <a:ea typeface="隶书" panose="02010509060101010101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anose="020B0806030902050204" pitchFamily="34" charset="0"/>
          <a:ea typeface="隶书" panose="020105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§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6699FF"/>
        </a:buClr>
        <a:buFont typeface="Wingdings" panose="05000000000000000000" pitchFamily="2" charset="2"/>
        <a:buChar char="«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Font typeface="Wingdings" panose="05000000000000000000" pitchFamily="2" charset="2"/>
        <a:buChar char="v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Font typeface="Wingdings" panose="05000000000000000000" pitchFamily="2" charset="2"/>
        <a:buChar char="l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u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>
            <a:extLst>
              <a:ext uri="{FF2B5EF4-FFF2-40B4-BE49-F238E27FC236}">
                <a16:creationId xmlns:a16="http://schemas.microsoft.com/office/drawing/2014/main" id="{A9781D36-592B-46DC-BFD7-B69FAA0DD324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1034" name="Rectangle 3">
              <a:extLst>
                <a:ext uri="{FF2B5EF4-FFF2-40B4-BE49-F238E27FC236}">
                  <a16:creationId xmlns:a16="http://schemas.microsoft.com/office/drawing/2014/main" id="{31E3450C-DABC-44C7-9745-38EDA47D0633}"/>
                </a:ext>
              </a:extLst>
            </p:cNvPr>
            <p:cNvSpPr>
              <a:spLocks noChangeArrowheads="1"/>
            </p:cNvSpPr>
            <p:nvPr/>
          </p:nvSpPr>
          <p:spPr bwMode="white">
            <a:xfrm>
              <a:off x="0" y="0"/>
              <a:ext cx="5760" cy="384"/>
            </a:xfrm>
            <a:prstGeom prst="rect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35" name="Rectangle 4">
              <a:extLst>
                <a:ext uri="{FF2B5EF4-FFF2-40B4-BE49-F238E27FC236}">
                  <a16:creationId xmlns:a16="http://schemas.microsoft.com/office/drawing/2014/main" id="{A71F929D-75F6-46B2-8B4F-BC6EA87A5BC6}"/>
                </a:ext>
              </a:extLst>
            </p:cNvPr>
            <p:cNvSpPr>
              <a:spLocks noChangeArrowheads="1"/>
            </p:cNvSpPr>
            <p:nvPr/>
          </p:nvSpPr>
          <p:spPr bwMode="white">
            <a:xfrm>
              <a:off x="0" y="384"/>
              <a:ext cx="5760" cy="3936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pic>
        <p:nvPicPr>
          <p:cNvPr id="1027" name="Picture 5" descr="grapes">
            <a:extLst>
              <a:ext uri="{FF2B5EF4-FFF2-40B4-BE49-F238E27FC236}">
                <a16:creationId xmlns:a16="http://schemas.microsoft.com/office/drawing/2014/main" id="{1E70DDD2-E702-4908-A85A-937D63608D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0" y="0"/>
            <a:ext cx="503238" cy="500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28" name="Group 6">
            <a:extLst>
              <a:ext uri="{FF2B5EF4-FFF2-40B4-BE49-F238E27FC236}">
                <a16:creationId xmlns:a16="http://schemas.microsoft.com/office/drawing/2014/main" id="{64CBE9AC-333D-4F1C-9115-EAAC0B972843}"/>
              </a:ext>
            </a:extLst>
          </p:cNvPr>
          <p:cNvGrpSpPr>
            <a:grpSpLocks/>
          </p:cNvGrpSpPr>
          <p:nvPr/>
        </p:nvGrpSpPr>
        <p:grpSpPr bwMode="auto">
          <a:xfrm>
            <a:off x="52388" y="0"/>
            <a:ext cx="127000" cy="5735638"/>
            <a:chOff x="226" y="0"/>
            <a:chExt cx="80" cy="3613"/>
          </a:xfrm>
        </p:grpSpPr>
        <p:sp>
          <p:nvSpPr>
            <p:cNvPr id="1032" name="Rectangle 7">
              <a:extLst>
                <a:ext uri="{FF2B5EF4-FFF2-40B4-BE49-F238E27FC236}">
                  <a16:creationId xmlns:a16="http://schemas.microsoft.com/office/drawing/2014/main" id="{4024E5DB-27CD-401C-B390-65B019CF467A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226" y="0"/>
              <a:ext cx="80" cy="85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accent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ea typeface="宋体" panose="02010600030101010101" pitchFamily="2" charset="-122"/>
              </a:endParaRPr>
            </a:p>
          </p:txBody>
        </p:sp>
        <p:sp>
          <p:nvSpPr>
            <p:cNvPr id="1033" name="Rectangle 8">
              <a:extLst>
                <a:ext uri="{FF2B5EF4-FFF2-40B4-BE49-F238E27FC236}">
                  <a16:creationId xmlns:a16="http://schemas.microsoft.com/office/drawing/2014/main" id="{673FCCF5-6131-4F87-871A-25467E5DAD91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226" y="840"/>
              <a:ext cx="80" cy="2773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ea typeface="宋体" panose="02010600030101010101" pitchFamily="2" charset="-122"/>
              </a:endParaRPr>
            </a:p>
          </p:txBody>
        </p:sp>
      </p:grpSp>
      <p:sp>
        <p:nvSpPr>
          <p:cNvPr id="1029" name="Rectangle 9">
            <a:extLst>
              <a:ext uri="{FF2B5EF4-FFF2-40B4-BE49-F238E27FC236}">
                <a16:creationId xmlns:a16="http://schemas.microsoft.com/office/drawing/2014/main" id="{69DCA790-8958-4231-8CE5-C76F056E3C53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0" y="303213"/>
            <a:ext cx="2646363" cy="127000"/>
          </a:xfrm>
          <a:prstGeom prst="rect">
            <a:avLst/>
          </a:prstGeom>
          <a:gradFill rotWithShape="0">
            <a:gsLst>
              <a:gs pos="0">
                <a:schemeClr val="hlink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algn="ctr" eaLnBrk="1" hangingPunct="1">
              <a:defRPr/>
            </a:pPr>
            <a:endParaRPr lang="zh-CN" altLang="zh-CN" sz="2400">
              <a:ea typeface="宋体" panose="02010600030101010101" pitchFamily="2" charset="-122"/>
            </a:endParaRPr>
          </a:p>
        </p:txBody>
      </p:sp>
      <p:sp>
        <p:nvSpPr>
          <p:cNvPr id="1030" name="Rectangle 10">
            <a:extLst>
              <a:ext uri="{FF2B5EF4-FFF2-40B4-BE49-F238E27FC236}">
                <a16:creationId xmlns:a16="http://schemas.microsoft.com/office/drawing/2014/main" id="{5D855551-8237-4C0E-B7EB-A434EECCE6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31838" y="522288"/>
            <a:ext cx="7772400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1" name="Rectangle 11">
            <a:extLst>
              <a:ext uri="{FF2B5EF4-FFF2-40B4-BE49-F238E27FC236}">
                <a16:creationId xmlns:a16="http://schemas.microsoft.com/office/drawing/2014/main" id="{A37BBEF3-3209-4D5B-B9B9-8B2FB6D03D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42938" y="1452563"/>
            <a:ext cx="8501062" cy="540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526245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itchFamily="34" charset="0"/>
          <a:ea typeface="隶书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itchFamily="34" charset="0"/>
          <a:ea typeface="隶书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itchFamily="34" charset="0"/>
          <a:ea typeface="隶书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itchFamily="34" charset="0"/>
          <a:ea typeface="隶书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itchFamily="34" charset="0"/>
          <a:ea typeface="隶书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itchFamily="34" charset="0"/>
          <a:ea typeface="隶书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itchFamily="34" charset="0"/>
          <a:ea typeface="隶书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itchFamily="34" charset="0"/>
          <a:ea typeface="隶书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§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6699FF"/>
        </a:buClr>
        <a:buFont typeface="Wingdings" panose="05000000000000000000" pitchFamily="2" charset="2"/>
        <a:buChar char="«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Font typeface="Wingdings" panose="05000000000000000000" pitchFamily="2" charset="2"/>
        <a:buChar char="v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Font typeface="Wingdings" panose="05000000000000000000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u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u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u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u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u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3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nblogs.com/812-xiao-wen/p/10306353.html" TargetMode="Externa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leetcode.com/problems/4sum-ii.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uogu.com.cn/problem/SP7586" TargetMode="External"/><Relationship Id="rId2" Type="http://schemas.openxmlformats.org/officeDocument/2006/relationships/hyperlink" Target="https://leetcode.com/problems/4sum-ii.html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www.cnblogs.com/henry-1202/p/10321013.html" TargetMode="Externa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toronto.edu/~toni/Courses/263-2015/lectures/lec05-hashing.pdf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s.cmu.edu/~avrim/451f11/lectures/lect1004.pdf" TargetMode="External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68A93A-04C6-42D2-AA78-D176840314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1100137"/>
            <a:ext cx="7772400" cy="3620875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1800"/>
              </a:spcBef>
            </a:pPr>
            <a:r>
              <a:rPr lang="zh-CN" altLang="en-US" sz="5400" dirty="0"/>
              <a:t>第九章 查找（</a:t>
            </a:r>
            <a:r>
              <a:rPr lang="en-US" altLang="zh-CN" sz="5400" dirty="0"/>
              <a:t>4</a:t>
            </a:r>
            <a:r>
              <a:rPr lang="zh-CN" altLang="en-US" sz="5400" dirty="0"/>
              <a:t>）</a:t>
            </a:r>
            <a:br>
              <a:rPr lang="en-US" altLang="zh-CN" dirty="0"/>
            </a:br>
            <a:br>
              <a:rPr lang="en-US" altLang="zh-CN" dirty="0"/>
            </a:br>
            <a:r>
              <a:rPr lang="zh-CN" altLang="en-US" sz="3600" b="1" dirty="0">
                <a:latin typeface="幼圆" panose="02010509060101010101" pitchFamily="49" charset="-122"/>
                <a:ea typeface="幼圆" panose="02010509060101010101" pitchFamily="49" charset="-122"/>
              </a:rPr>
              <a:t>哈希查找</a:t>
            </a:r>
            <a:r>
              <a:rPr lang="en-US" altLang="zh-CN" sz="3600" b="1" dirty="0">
                <a:latin typeface="幼圆" panose="02010509060101010101" pitchFamily="49" charset="-122"/>
                <a:ea typeface="幼圆" panose="02010509060101010101" pitchFamily="49" charset="-122"/>
              </a:rPr>
              <a:t>(Hash)</a:t>
            </a:r>
            <a:br>
              <a:rPr lang="en-US" altLang="zh-CN" sz="3600" b="1" dirty="0">
                <a:latin typeface="幼圆" panose="02010509060101010101" pitchFamily="49" charset="-122"/>
                <a:ea typeface="幼圆" panose="02010509060101010101" pitchFamily="49" charset="-122"/>
              </a:rPr>
            </a:br>
            <a:r>
              <a:rPr lang="en-US" altLang="zh-CN" sz="3600" b="1" dirty="0">
                <a:latin typeface="幼圆" panose="02010509060101010101" pitchFamily="49" charset="-122"/>
                <a:ea typeface="幼圆" panose="02010509060101010101" pitchFamily="49" charset="-122"/>
              </a:rPr>
              <a:t>	</a:t>
            </a:r>
            <a:r>
              <a:rPr lang="en-US" altLang="zh-CN" sz="3200" b="1" dirty="0">
                <a:latin typeface="幼圆" panose="02010509060101010101" pitchFamily="49" charset="-122"/>
                <a:ea typeface="幼圆" panose="02010509060101010101" pitchFamily="49" charset="-122"/>
              </a:rPr>
              <a:t>1 </a:t>
            </a:r>
            <a:r>
              <a:rPr lang="zh-CN" altLang="en-US" sz="3200" b="1" dirty="0">
                <a:latin typeface="幼圆" panose="02010509060101010101" pitchFamily="49" charset="-122"/>
                <a:ea typeface="幼圆" panose="02010509060101010101" pitchFamily="49" charset="-122"/>
              </a:rPr>
              <a:t>哈希函数及哈希查找的含义</a:t>
            </a:r>
            <a:br>
              <a:rPr lang="en-US" altLang="zh-CN" sz="3200" b="1" dirty="0">
                <a:latin typeface="幼圆" panose="02010509060101010101" pitchFamily="49" charset="-122"/>
                <a:ea typeface="幼圆" panose="02010509060101010101" pitchFamily="49" charset="-122"/>
              </a:rPr>
            </a:br>
            <a:r>
              <a:rPr lang="en-US" altLang="zh-CN" sz="3200" b="1" dirty="0">
                <a:latin typeface="幼圆" panose="02010509060101010101" pitchFamily="49" charset="-122"/>
                <a:ea typeface="幼圆" panose="02010509060101010101" pitchFamily="49" charset="-122"/>
              </a:rPr>
              <a:t>	2 </a:t>
            </a:r>
            <a:r>
              <a:rPr lang="zh-CN" altLang="en-US" sz="3200" b="1" dirty="0">
                <a:latin typeface="幼圆" panose="02010509060101010101" pitchFamily="49" charset="-122"/>
                <a:ea typeface="幼圆" panose="02010509060101010101" pitchFamily="49" charset="-122"/>
              </a:rPr>
              <a:t>冲突</a:t>
            </a:r>
            <a:r>
              <a:rPr lang="en-US" altLang="zh-CN" sz="3200" b="1" dirty="0">
                <a:latin typeface="幼圆" panose="02010509060101010101" pitchFamily="49" charset="-122"/>
                <a:ea typeface="幼圆" panose="02010509060101010101" pitchFamily="49" charset="-122"/>
              </a:rPr>
              <a:t>(Collision)</a:t>
            </a:r>
            <a:r>
              <a:rPr lang="zh-CN" altLang="en-US" sz="3200" b="1" dirty="0">
                <a:latin typeface="幼圆" panose="02010509060101010101" pitchFamily="49" charset="-122"/>
                <a:ea typeface="幼圆" panose="02010509060101010101" pitchFamily="49" charset="-122"/>
              </a:rPr>
              <a:t>及两种解决方式</a:t>
            </a:r>
            <a:br>
              <a:rPr lang="en-US" altLang="zh-CN" sz="3200" b="1" dirty="0">
                <a:latin typeface="幼圆" panose="02010509060101010101" pitchFamily="49" charset="-122"/>
                <a:ea typeface="幼圆" panose="02010509060101010101" pitchFamily="49" charset="-122"/>
              </a:rPr>
            </a:br>
            <a:r>
              <a:rPr lang="en-US" altLang="zh-CN" sz="3200" b="1" dirty="0">
                <a:latin typeface="幼圆" panose="02010509060101010101" pitchFamily="49" charset="-122"/>
                <a:ea typeface="幼圆" panose="02010509060101010101" pitchFamily="49" charset="-122"/>
              </a:rPr>
              <a:t>	3 </a:t>
            </a:r>
            <a:r>
              <a:rPr lang="zh-CN" altLang="en-US" sz="3200" b="1" dirty="0">
                <a:latin typeface="幼圆" panose="02010509060101010101" pitchFamily="49" charset="-122"/>
                <a:ea typeface="幼圆" panose="02010509060101010101" pitchFamily="49" charset="-122"/>
              </a:rPr>
              <a:t>如何设计哈希函数？</a:t>
            </a:r>
            <a:br>
              <a:rPr lang="en-US" altLang="zh-CN" sz="3200" b="1" dirty="0">
                <a:latin typeface="幼圆" panose="02010509060101010101" pitchFamily="49" charset="-122"/>
                <a:ea typeface="幼圆" panose="02010509060101010101" pitchFamily="49" charset="-122"/>
              </a:rPr>
            </a:br>
            <a:r>
              <a:rPr lang="en-US" altLang="zh-CN" sz="3200" b="1" dirty="0">
                <a:latin typeface="幼圆" panose="02010509060101010101" pitchFamily="49" charset="-122"/>
                <a:ea typeface="幼圆" panose="02010509060101010101" pitchFamily="49" charset="-122"/>
              </a:rPr>
              <a:t>	4 </a:t>
            </a:r>
            <a:r>
              <a:rPr lang="zh-CN" altLang="en-US" sz="3200" b="1" dirty="0">
                <a:latin typeface="幼圆" panose="02010509060101010101" pitchFamily="49" charset="-122"/>
                <a:ea typeface="幼圆" panose="02010509060101010101" pitchFamily="49" charset="-122"/>
              </a:rPr>
              <a:t>哈希查找及哈希函数的应用</a:t>
            </a:r>
            <a:br>
              <a:rPr lang="en-US" altLang="zh-CN" sz="3200" b="1" dirty="0">
                <a:latin typeface="幼圆" panose="02010509060101010101" pitchFamily="49" charset="-122"/>
                <a:ea typeface="幼圆" panose="02010509060101010101" pitchFamily="49" charset="-122"/>
              </a:rPr>
            </a:br>
            <a:r>
              <a:rPr lang="en-US" altLang="zh-CN" sz="3200" b="1" dirty="0">
                <a:latin typeface="幼圆" panose="02010509060101010101" pitchFamily="49" charset="-122"/>
                <a:ea typeface="幼圆" panose="02010509060101010101" pitchFamily="49" charset="-122"/>
              </a:rPr>
              <a:t>	5 universal hash family</a:t>
            </a:r>
            <a:endParaRPr lang="en-US" b="1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367616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6E08EC5A-F218-4251-A4DE-DD97D9DA3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latin typeface="Cambria" panose="02040503050406030204" pitchFamily="18" charset="0"/>
              </a:rPr>
              <a:t>开放定址的实现（无</a:t>
            </a:r>
            <a:r>
              <a:rPr lang="en-US" altLang="zh-CN" sz="3600" dirty="0">
                <a:latin typeface="Cambria" panose="02040503050406030204" pitchFamily="18" charset="0"/>
                <a:ea typeface="Cambria" panose="02040503050406030204" pitchFamily="18" charset="0"/>
              </a:rPr>
              <a:t>delete</a:t>
            </a:r>
            <a:r>
              <a:rPr lang="zh-CN" altLang="en-US" sz="3600" dirty="0">
                <a:latin typeface="Cambria" panose="02040503050406030204" pitchFamily="18" charset="0"/>
              </a:rPr>
              <a:t>情况）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877FA09-D832-4F2F-9CF4-FE33C49BDFB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42938" y="1437323"/>
            <a:ext cx="8501062" cy="1926681"/>
          </a:xfrm>
          <a:noFill/>
        </p:spPr>
        <p:txBody>
          <a:bodyPr wrap="square">
            <a:spAutoFit/>
          </a:bodyPr>
          <a:lstStyle/>
          <a:p>
            <a:r>
              <a:rPr lang="zh-CN" altLang="en-US" sz="2800" dirty="0"/>
              <a:t>查找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k</a:t>
            </a:r>
            <a:endParaRPr lang="en-US" altLang="zh-CN" sz="2800" dirty="0"/>
          </a:p>
          <a:p>
            <a:pPr lvl="1"/>
            <a:r>
              <a:rPr lang="zh-CN" altLang="en-US" sz="2400" dirty="0"/>
              <a:t>按</a:t>
            </a:r>
            <a:r>
              <a:rPr lang="zh-CN" altLang="en-US" sz="2400" dirty="0">
                <a:solidFill>
                  <a:srgbClr val="9933FF"/>
                </a:solidFill>
              </a:rPr>
              <a:t>探查序列</a:t>
            </a:r>
            <a:r>
              <a:rPr lang="zh-CN" altLang="en-US" sz="2400" dirty="0"/>
              <a:t>找，直到找到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k</a:t>
            </a:r>
            <a:r>
              <a:rPr lang="zh-CN" altLang="en-US" sz="2400" dirty="0"/>
              <a:t>或发现某个空停下来</a:t>
            </a:r>
            <a:endParaRPr lang="en-US" altLang="zh-CN" sz="2400" dirty="0"/>
          </a:p>
          <a:p>
            <a:r>
              <a:rPr lang="zh-CN" altLang="en-US" sz="2800" dirty="0"/>
              <a:t>插入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k</a:t>
            </a:r>
          </a:p>
          <a:p>
            <a:pPr lvl="1"/>
            <a:r>
              <a:rPr lang="zh-CN" altLang="en-US" sz="2400" dirty="0"/>
              <a:t>按</a:t>
            </a:r>
            <a:r>
              <a:rPr lang="zh-CN" altLang="en-US" sz="2400" dirty="0">
                <a:solidFill>
                  <a:srgbClr val="9933FF"/>
                </a:solidFill>
              </a:rPr>
              <a:t>探查序列</a:t>
            </a:r>
            <a:r>
              <a:rPr lang="zh-CN" altLang="en-US" sz="2400" dirty="0"/>
              <a:t>找，遇到空位置就可以插入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k</a:t>
            </a:r>
            <a:endParaRPr lang="zh-CN" altLang="en-US" sz="2400" dirty="0">
              <a:solidFill>
                <a:schemeClr val="accent5">
                  <a:lumMod val="25000"/>
                </a:schemeClr>
              </a:solidFill>
            </a:endParaRPr>
          </a:p>
        </p:txBody>
      </p:sp>
      <p:sp>
        <p:nvSpPr>
          <p:cNvPr id="23" name="Text Box 5">
            <a:extLst>
              <a:ext uri="{FF2B5EF4-FFF2-40B4-BE49-F238E27FC236}">
                <a16:creationId xmlns:a16="http://schemas.microsoft.com/office/drawing/2014/main" id="{EE35B49A-816B-4835-8BD4-D8C5A5E291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7211" y="4284822"/>
            <a:ext cx="377507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9933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0    1    2    3    4    5    6    7    8    9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1D093956-7D1F-4806-A39E-B0DCE22DB654}"/>
              </a:ext>
            </a:extLst>
          </p:cNvPr>
          <p:cNvGrpSpPr/>
          <p:nvPr/>
        </p:nvGrpSpPr>
        <p:grpSpPr>
          <a:xfrm>
            <a:off x="1763237" y="4591209"/>
            <a:ext cx="3859212" cy="377825"/>
            <a:chOff x="1763237" y="4591209"/>
            <a:chExt cx="3859212" cy="377825"/>
          </a:xfrm>
        </p:grpSpPr>
        <p:sp>
          <p:nvSpPr>
            <p:cNvPr id="24" name="Rectangle 7">
              <a:extLst>
                <a:ext uri="{FF2B5EF4-FFF2-40B4-BE49-F238E27FC236}">
                  <a16:creationId xmlns:a16="http://schemas.microsoft.com/office/drawing/2014/main" id="{DDE1627D-B1FE-4207-BABB-85707A3399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3237" y="4591209"/>
              <a:ext cx="3859212" cy="3778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" name="Line 8">
              <a:extLst>
                <a:ext uri="{FF2B5EF4-FFF2-40B4-BE49-F238E27FC236}">
                  <a16:creationId xmlns:a16="http://schemas.microsoft.com/office/drawing/2014/main" id="{4F4B8BA4-B858-4526-B775-534141219F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39473" y="4591209"/>
              <a:ext cx="0" cy="3778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6" name="Line 9">
              <a:extLst>
                <a:ext uri="{FF2B5EF4-FFF2-40B4-BE49-F238E27FC236}">
                  <a16:creationId xmlns:a16="http://schemas.microsoft.com/office/drawing/2014/main" id="{0DE963A6-D2CB-4A83-BC7D-5CFF8F566C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25236" y="4591209"/>
              <a:ext cx="0" cy="3778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7" name="Line 10">
              <a:extLst>
                <a:ext uri="{FF2B5EF4-FFF2-40B4-BE49-F238E27FC236}">
                  <a16:creationId xmlns:a16="http://schemas.microsoft.com/office/drawing/2014/main" id="{70474582-DBE9-43FF-98F7-03AA82FF7D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12586" y="4591209"/>
              <a:ext cx="0" cy="3778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8" name="Line 11">
              <a:extLst>
                <a:ext uri="{FF2B5EF4-FFF2-40B4-BE49-F238E27FC236}">
                  <a16:creationId xmlns:a16="http://schemas.microsoft.com/office/drawing/2014/main" id="{EECDD9B8-3157-4924-8F5A-172DA10398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99936" y="4591209"/>
              <a:ext cx="0" cy="3778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9" name="Line 12">
              <a:extLst>
                <a:ext uri="{FF2B5EF4-FFF2-40B4-BE49-F238E27FC236}">
                  <a16:creationId xmlns:a16="http://schemas.microsoft.com/office/drawing/2014/main" id="{F230C93D-9522-4A65-900B-C77010C0CB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87286" y="4591209"/>
              <a:ext cx="0" cy="3778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0" name="Line 13">
              <a:extLst>
                <a:ext uri="{FF2B5EF4-FFF2-40B4-BE49-F238E27FC236}">
                  <a16:creationId xmlns:a16="http://schemas.microsoft.com/office/drawing/2014/main" id="{F07F3D5E-1B32-49AC-A8CF-F208AA6B53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73048" y="4591209"/>
              <a:ext cx="0" cy="3778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" name="Line 14">
              <a:extLst>
                <a:ext uri="{FF2B5EF4-FFF2-40B4-BE49-F238E27FC236}">
                  <a16:creationId xmlns:a16="http://schemas.microsoft.com/office/drawing/2014/main" id="{D1BB0FC1-5ED5-4A2C-AA65-579915A17F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0398" y="4591209"/>
              <a:ext cx="0" cy="3778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" name="Line 15">
              <a:extLst>
                <a:ext uri="{FF2B5EF4-FFF2-40B4-BE49-F238E27FC236}">
                  <a16:creationId xmlns:a16="http://schemas.microsoft.com/office/drawing/2014/main" id="{694D57BD-8449-402F-B4C3-4B6273D63C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47748" y="4591209"/>
              <a:ext cx="0" cy="3778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3" name="Line 16">
              <a:extLst>
                <a:ext uri="{FF2B5EF4-FFF2-40B4-BE49-F238E27FC236}">
                  <a16:creationId xmlns:a16="http://schemas.microsoft.com/office/drawing/2014/main" id="{91EEAA2B-0640-42E2-A99C-4E77A0C7E8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35098" y="4591209"/>
              <a:ext cx="0" cy="3778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35" name="Text Box 18">
            <a:extLst>
              <a:ext uri="{FF2B5EF4-FFF2-40B4-BE49-F238E27FC236}">
                <a16:creationId xmlns:a16="http://schemas.microsoft.com/office/drawing/2014/main" id="{A4C13A7A-4593-4FCA-9D9C-A386A0C1A1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7311" y="4580578"/>
            <a:ext cx="45958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dirty="0">
                <a:solidFill>
                  <a:srgbClr val="0066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64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5A6920CE-CD0E-45E1-B054-7B3689B2C34F}"/>
              </a:ext>
            </a:extLst>
          </p:cNvPr>
          <p:cNvSpPr txBox="1"/>
          <p:nvPr/>
        </p:nvSpPr>
        <p:spPr>
          <a:xfrm>
            <a:off x="1205776" y="3465479"/>
            <a:ext cx="66802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例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M=10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。</a:t>
            </a:r>
            <a:r>
              <a:rPr kumimoji="1" lang="en-US" altLang="zh-CN" sz="2400" b="0" i="0" u="none" strike="noStrike" kern="1200" cap="none" spc="0" normalizeH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H(k)=k  %  10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。线性探测。</a:t>
            </a:r>
            <a:br>
              <a:rPr kumimoji="1" lang="en-US" altLang="zh-CN" sz="2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</a:b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插入</a:t>
            </a:r>
            <a:r>
              <a:rPr kumimoji="1" lang="en-US" altLang="zh-CN" sz="2000" dirty="0">
                <a:solidFill>
                  <a:srgbClr val="0066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64, 25, 36, 55, 29, 34, 15.  </a:t>
            </a:r>
            <a:r>
              <a:rPr kumimoji="1" lang="zh-CN" altLang="en-US" sz="2400" dirty="0">
                <a:latin typeface="隶书" panose="02010509060101010101" pitchFamily="49" charset="-122"/>
                <a:ea typeface="隶书" panose="02010509060101010101" pitchFamily="49" charset="-122"/>
              </a:rPr>
              <a:t>然后查找</a:t>
            </a:r>
            <a:r>
              <a:rPr kumimoji="1" lang="en-US" altLang="zh-CN" sz="2000" dirty="0">
                <a:solidFill>
                  <a:srgbClr val="0066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15</a:t>
            </a:r>
            <a:r>
              <a:rPr kumimoji="1" lang="zh-CN" altLang="en-US" sz="2000" dirty="0">
                <a:solidFill>
                  <a:srgbClr val="0066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kumimoji="1" lang="zh-CN" altLang="en-US" sz="2000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41" name="Text Box 18">
            <a:extLst>
              <a:ext uri="{FF2B5EF4-FFF2-40B4-BE49-F238E27FC236}">
                <a16:creationId xmlns:a16="http://schemas.microsoft.com/office/drawing/2014/main" id="{D01D57A1-1264-4B91-96AB-88D4DD325D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95778" y="4580578"/>
            <a:ext cx="44561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dirty="0">
                <a:solidFill>
                  <a:srgbClr val="0066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25</a:t>
            </a:r>
          </a:p>
        </p:txBody>
      </p:sp>
      <p:sp>
        <p:nvSpPr>
          <p:cNvPr id="42" name="Text Box 18">
            <a:extLst>
              <a:ext uri="{FF2B5EF4-FFF2-40B4-BE49-F238E27FC236}">
                <a16:creationId xmlns:a16="http://schemas.microsoft.com/office/drawing/2014/main" id="{6D6D5C3D-A09D-4C12-B4DC-8BCDEC9CA8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4077" y="4570993"/>
            <a:ext cx="44561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dirty="0">
                <a:solidFill>
                  <a:srgbClr val="0066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36</a:t>
            </a:r>
          </a:p>
        </p:txBody>
      </p:sp>
      <p:sp>
        <p:nvSpPr>
          <p:cNvPr id="43" name="Text Box 18">
            <a:extLst>
              <a:ext uri="{FF2B5EF4-FFF2-40B4-BE49-F238E27FC236}">
                <a16:creationId xmlns:a16="http://schemas.microsoft.com/office/drawing/2014/main" id="{AABA03D3-C9F9-4C1E-A289-B60963E461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31822" y="4581827"/>
            <a:ext cx="44561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dirty="0">
                <a:solidFill>
                  <a:srgbClr val="0066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55</a:t>
            </a:r>
          </a:p>
        </p:txBody>
      </p:sp>
      <p:sp>
        <p:nvSpPr>
          <p:cNvPr id="44" name="Text Box 18">
            <a:extLst>
              <a:ext uri="{FF2B5EF4-FFF2-40B4-BE49-F238E27FC236}">
                <a16:creationId xmlns:a16="http://schemas.microsoft.com/office/drawing/2014/main" id="{8C59FE61-0987-4D31-9A62-DFD747EE1B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1709" y="4580578"/>
            <a:ext cx="44561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dirty="0">
                <a:solidFill>
                  <a:srgbClr val="0066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34</a:t>
            </a:r>
          </a:p>
        </p:txBody>
      </p:sp>
      <p:sp>
        <p:nvSpPr>
          <p:cNvPr id="45" name="Text Box 18">
            <a:extLst>
              <a:ext uri="{FF2B5EF4-FFF2-40B4-BE49-F238E27FC236}">
                <a16:creationId xmlns:a16="http://schemas.microsoft.com/office/drawing/2014/main" id="{F80F0CDE-3344-4D8D-9EE8-1CFC53C4DD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6523" y="4579329"/>
            <a:ext cx="44561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dirty="0">
                <a:solidFill>
                  <a:srgbClr val="0066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29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ADD0F48E-B8E5-47FA-BB6A-FA2C4198CBFC}"/>
              </a:ext>
            </a:extLst>
          </p:cNvPr>
          <p:cNvSpPr txBox="1"/>
          <p:nvPr/>
        </p:nvSpPr>
        <p:spPr>
          <a:xfrm>
            <a:off x="1205776" y="5363973"/>
            <a:ext cx="7191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注意，如果此时要</a:t>
            </a:r>
            <a:r>
              <a:rPr lang="en-US" altLang="zh-CN" sz="2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delete(25)</a:t>
            </a:r>
            <a:r>
              <a:rPr lang="zh-CN" altLang="en-US" sz="2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。可否将之直接删掉？</a:t>
            </a:r>
          </a:p>
        </p:txBody>
      </p:sp>
      <p:sp>
        <p:nvSpPr>
          <p:cNvPr id="47" name="Text Box 5">
            <a:extLst>
              <a:ext uri="{FF2B5EF4-FFF2-40B4-BE49-F238E27FC236}">
                <a16:creationId xmlns:a16="http://schemas.microsoft.com/office/drawing/2014/main" id="{65DDD508-491E-474F-9CBC-742952287C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6816" y="5843219"/>
            <a:ext cx="377507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9933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0    1    2    3    4    5    6    7    8    9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27B31308-7906-49EC-A02B-9E6AA257CA6C}"/>
              </a:ext>
            </a:extLst>
          </p:cNvPr>
          <p:cNvGrpSpPr/>
          <p:nvPr/>
        </p:nvGrpSpPr>
        <p:grpSpPr>
          <a:xfrm>
            <a:off x="1782842" y="6149606"/>
            <a:ext cx="3859212" cy="377825"/>
            <a:chOff x="1782842" y="6149606"/>
            <a:chExt cx="3859212" cy="377825"/>
          </a:xfrm>
        </p:grpSpPr>
        <p:sp>
          <p:nvSpPr>
            <p:cNvPr id="48" name="Rectangle 7">
              <a:extLst>
                <a:ext uri="{FF2B5EF4-FFF2-40B4-BE49-F238E27FC236}">
                  <a16:creationId xmlns:a16="http://schemas.microsoft.com/office/drawing/2014/main" id="{4C4DDA91-8A16-4608-BF2A-69B8FEBF9D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2842" y="6149606"/>
              <a:ext cx="3859212" cy="3778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9" name="Line 8">
              <a:extLst>
                <a:ext uri="{FF2B5EF4-FFF2-40B4-BE49-F238E27FC236}">
                  <a16:creationId xmlns:a16="http://schemas.microsoft.com/office/drawing/2014/main" id="{14100F4F-EB76-43C7-9979-DBFB51257B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59078" y="6149606"/>
              <a:ext cx="0" cy="3778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0" name="Line 9">
              <a:extLst>
                <a:ext uri="{FF2B5EF4-FFF2-40B4-BE49-F238E27FC236}">
                  <a16:creationId xmlns:a16="http://schemas.microsoft.com/office/drawing/2014/main" id="{CF8DFA00-3CFA-4FA5-8659-B69AB1F44B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841" y="6149606"/>
              <a:ext cx="0" cy="3778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" name="Line 10">
              <a:extLst>
                <a:ext uri="{FF2B5EF4-FFF2-40B4-BE49-F238E27FC236}">
                  <a16:creationId xmlns:a16="http://schemas.microsoft.com/office/drawing/2014/main" id="{11CA1F49-E134-4A97-A3DB-C8AB4E5621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32191" y="6149606"/>
              <a:ext cx="0" cy="3778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2" name="Line 11">
              <a:extLst>
                <a:ext uri="{FF2B5EF4-FFF2-40B4-BE49-F238E27FC236}">
                  <a16:creationId xmlns:a16="http://schemas.microsoft.com/office/drawing/2014/main" id="{2640B375-5011-4290-A070-C04133FE22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9541" y="6149606"/>
              <a:ext cx="0" cy="3778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3" name="Line 12">
              <a:extLst>
                <a:ext uri="{FF2B5EF4-FFF2-40B4-BE49-F238E27FC236}">
                  <a16:creationId xmlns:a16="http://schemas.microsoft.com/office/drawing/2014/main" id="{C66FC2AA-0F36-4A66-81DA-FEFCCAD062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06891" y="6149606"/>
              <a:ext cx="0" cy="3778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4" name="Line 13">
              <a:extLst>
                <a:ext uri="{FF2B5EF4-FFF2-40B4-BE49-F238E27FC236}">
                  <a16:creationId xmlns:a16="http://schemas.microsoft.com/office/drawing/2014/main" id="{0691F970-9CEA-48D2-B8B0-7B65970357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92653" y="6149606"/>
              <a:ext cx="0" cy="3778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5" name="Line 14">
              <a:extLst>
                <a:ext uri="{FF2B5EF4-FFF2-40B4-BE49-F238E27FC236}">
                  <a16:creationId xmlns:a16="http://schemas.microsoft.com/office/drawing/2014/main" id="{E573F7DD-AA0D-4C3D-9C2E-95EFA99814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80003" y="6149606"/>
              <a:ext cx="0" cy="3778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6" name="Line 15">
              <a:extLst>
                <a:ext uri="{FF2B5EF4-FFF2-40B4-BE49-F238E27FC236}">
                  <a16:creationId xmlns:a16="http://schemas.microsoft.com/office/drawing/2014/main" id="{41C7376F-8517-43FB-9363-B99BF3E531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67353" y="6149606"/>
              <a:ext cx="0" cy="3778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7" name="Line 16">
              <a:extLst>
                <a:ext uri="{FF2B5EF4-FFF2-40B4-BE49-F238E27FC236}">
                  <a16:creationId xmlns:a16="http://schemas.microsoft.com/office/drawing/2014/main" id="{65D5B2DE-9375-4E43-875B-1B0F82AFC9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54703" y="6149606"/>
              <a:ext cx="0" cy="3778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58" name="Text Box 18">
            <a:extLst>
              <a:ext uri="{FF2B5EF4-FFF2-40B4-BE49-F238E27FC236}">
                <a16:creationId xmlns:a16="http://schemas.microsoft.com/office/drawing/2014/main" id="{46163792-9ED8-4FA6-AEA7-FB1DCA66BF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91204" y="6135657"/>
            <a:ext cx="45958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dirty="0">
                <a:solidFill>
                  <a:srgbClr val="0066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64</a:t>
            </a:r>
          </a:p>
        </p:txBody>
      </p:sp>
      <p:sp>
        <p:nvSpPr>
          <p:cNvPr id="60" name="Text Box 18">
            <a:extLst>
              <a:ext uri="{FF2B5EF4-FFF2-40B4-BE49-F238E27FC236}">
                <a16:creationId xmlns:a16="http://schemas.microsoft.com/office/drawing/2014/main" id="{902D5A47-1BA6-40E5-867A-79307BE662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88090" y="6126072"/>
            <a:ext cx="44561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dirty="0">
                <a:solidFill>
                  <a:srgbClr val="0066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36</a:t>
            </a:r>
          </a:p>
        </p:txBody>
      </p:sp>
      <p:sp>
        <p:nvSpPr>
          <p:cNvPr id="61" name="Text Box 18">
            <a:extLst>
              <a:ext uri="{FF2B5EF4-FFF2-40B4-BE49-F238E27FC236}">
                <a16:creationId xmlns:a16="http://schemas.microsoft.com/office/drawing/2014/main" id="{6CF37D40-108F-4BA7-9B8A-1BBBE3036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5715" y="6136906"/>
            <a:ext cx="44561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dirty="0">
                <a:solidFill>
                  <a:srgbClr val="0066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55</a:t>
            </a:r>
          </a:p>
        </p:txBody>
      </p:sp>
      <p:sp>
        <p:nvSpPr>
          <p:cNvPr id="62" name="Text Box 18">
            <a:extLst>
              <a:ext uri="{FF2B5EF4-FFF2-40B4-BE49-F238E27FC236}">
                <a16:creationId xmlns:a16="http://schemas.microsoft.com/office/drawing/2014/main" id="{7E063855-1228-4A2D-A7D6-B73BC74650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5602" y="6135657"/>
            <a:ext cx="44561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dirty="0">
                <a:solidFill>
                  <a:srgbClr val="0066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34</a:t>
            </a:r>
          </a:p>
        </p:txBody>
      </p:sp>
      <p:sp>
        <p:nvSpPr>
          <p:cNvPr id="63" name="Text Box 18">
            <a:extLst>
              <a:ext uri="{FF2B5EF4-FFF2-40B4-BE49-F238E27FC236}">
                <a16:creationId xmlns:a16="http://schemas.microsoft.com/office/drawing/2014/main" id="{564E52E8-D2A5-4C9E-9633-B5EE6CC9A6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0416" y="6134408"/>
            <a:ext cx="44561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dirty="0">
                <a:solidFill>
                  <a:srgbClr val="0066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29</a:t>
            </a: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C4BFCA56-438C-46AF-A4F9-DDDC9C5F3C1A}"/>
              </a:ext>
            </a:extLst>
          </p:cNvPr>
          <p:cNvSpPr txBox="1"/>
          <p:nvPr/>
        </p:nvSpPr>
        <p:spPr>
          <a:xfrm>
            <a:off x="5874783" y="5881100"/>
            <a:ext cx="286480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/>
              <a:t>这会导致接下来</a:t>
            </a:r>
            <a:r>
              <a:rPr lang="en-US" altLang="zh-CN" sz="2000" dirty="0"/>
              <a:t>Find(</a:t>
            </a:r>
            <a:r>
              <a:rPr kumimoji="1" lang="en-US" altLang="zh-CN" sz="2000" dirty="0">
                <a:solidFill>
                  <a:srgbClr val="0066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34</a:t>
            </a:r>
            <a:r>
              <a:rPr lang="en-US" altLang="zh-CN" sz="2000" dirty="0"/>
              <a:t>)</a:t>
            </a:r>
          </a:p>
          <a:p>
            <a:r>
              <a:rPr lang="en-US" altLang="zh-CN" sz="2000" dirty="0"/>
              <a:t>Find(</a:t>
            </a:r>
            <a:r>
              <a:rPr kumimoji="1" lang="en-US" altLang="zh-CN" sz="2000" dirty="0">
                <a:solidFill>
                  <a:srgbClr val="0066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15</a:t>
            </a:r>
            <a:r>
              <a:rPr lang="en-US" altLang="zh-CN" sz="2000" dirty="0"/>
              <a:t>) Find(</a:t>
            </a:r>
            <a:r>
              <a:rPr kumimoji="1" lang="en-US" altLang="zh-CN" sz="2000" dirty="0">
                <a:solidFill>
                  <a:srgbClr val="0066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55</a:t>
            </a:r>
            <a:r>
              <a:rPr lang="en-US" altLang="zh-CN" sz="2000" dirty="0"/>
              <a:t>)</a:t>
            </a:r>
            <a:r>
              <a:rPr lang="zh-CN" altLang="en-US" sz="2000" dirty="0"/>
              <a:t> 出错</a:t>
            </a:r>
            <a:r>
              <a:rPr lang="en-US" altLang="zh-CN" sz="2000" dirty="0"/>
              <a:t>!</a:t>
            </a:r>
            <a:endParaRPr lang="zh-CN" altLang="en-US" sz="2000" dirty="0"/>
          </a:p>
        </p:txBody>
      </p:sp>
      <p:sp>
        <p:nvSpPr>
          <p:cNvPr id="59" name="Text Box 18">
            <a:extLst>
              <a:ext uri="{FF2B5EF4-FFF2-40B4-BE49-F238E27FC236}">
                <a16:creationId xmlns:a16="http://schemas.microsoft.com/office/drawing/2014/main" id="{CD0F05A5-0EC0-4157-9636-8AB0A36B29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6960" y="4568408"/>
            <a:ext cx="44561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dirty="0">
                <a:solidFill>
                  <a:srgbClr val="0066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15</a:t>
            </a:r>
          </a:p>
        </p:txBody>
      </p:sp>
      <p:sp>
        <p:nvSpPr>
          <p:cNvPr id="64" name="Text Box 18">
            <a:extLst>
              <a:ext uri="{FF2B5EF4-FFF2-40B4-BE49-F238E27FC236}">
                <a16:creationId xmlns:a16="http://schemas.microsoft.com/office/drawing/2014/main" id="{307FD03B-9C25-4555-BE0C-4897D905BD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3237" y="6149606"/>
            <a:ext cx="44561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dirty="0">
                <a:solidFill>
                  <a:srgbClr val="0066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2856117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35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58" grpId="0"/>
      <p:bldP spid="60" grpId="0"/>
      <p:bldP spid="61" grpId="0"/>
      <p:bldP spid="62" grpId="0"/>
      <p:bldP spid="63" grpId="0"/>
      <p:bldP spid="65" grpId="0"/>
      <p:bldP spid="59" grpId="0"/>
      <p:bldP spid="6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6E08EC5A-F218-4251-A4DE-DD97D9DA3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/>
              <a:t>开放定址的实现</a:t>
            </a:r>
            <a:r>
              <a:rPr lang="zh-CN" altLang="en-US" sz="3600" dirty="0">
                <a:latin typeface="Cambria" panose="02040503050406030204" pitchFamily="18" charset="0"/>
              </a:rPr>
              <a:t>（</a:t>
            </a:r>
            <a:r>
              <a:rPr lang="zh-CN" altLang="en-US" sz="3600" b="1" dirty="0">
                <a:latin typeface="Cambria" panose="02040503050406030204" pitchFamily="18" charset="0"/>
              </a:rPr>
              <a:t>有</a:t>
            </a:r>
            <a:r>
              <a:rPr lang="en-US" altLang="zh-CN" sz="3600" b="1" dirty="0">
                <a:latin typeface="Cambria" panose="02040503050406030204" pitchFamily="18" charset="0"/>
                <a:ea typeface="Cambria" panose="02040503050406030204" pitchFamily="18" charset="0"/>
              </a:rPr>
              <a:t>delete</a:t>
            </a:r>
            <a:r>
              <a:rPr lang="zh-CN" altLang="en-US" sz="3600" b="1" dirty="0">
                <a:latin typeface="Cambria" panose="02040503050406030204" pitchFamily="18" charset="0"/>
              </a:rPr>
              <a:t>情况</a:t>
            </a:r>
            <a:r>
              <a:rPr lang="zh-CN" altLang="en-US" sz="3600" dirty="0">
                <a:latin typeface="Cambria" panose="02040503050406030204" pitchFamily="18" charset="0"/>
              </a:rPr>
              <a:t>）</a:t>
            </a:r>
            <a:endParaRPr lang="zh-CN" altLang="en-US" sz="3600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877FA09-D832-4F2F-9CF4-FE33C49BDFB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42938" y="1452563"/>
            <a:ext cx="8120062" cy="3834896"/>
          </a:xfrm>
          <a:noFill/>
        </p:spPr>
        <p:txBody>
          <a:bodyPr wrap="square">
            <a:spAutoFit/>
          </a:bodyPr>
          <a:lstStyle/>
          <a:p>
            <a:r>
              <a:rPr lang="zh-CN" altLang="en-US" sz="2800" dirty="0"/>
              <a:t>删除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k</a:t>
            </a:r>
          </a:p>
          <a:p>
            <a:pPr lvl="1"/>
            <a:r>
              <a:rPr lang="zh-CN" altLang="en-US" sz="2400" dirty="0"/>
              <a:t>将存储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k</a:t>
            </a:r>
            <a:r>
              <a:rPr lang="zh-CN" altLang="en-US" sz="2400" dirty="0"/>
              <a:t>的</a:t>
            </a:r>
            <a:r>
              <a:rPr lang="en-US" altLang="zh-CN" sz="2400" dirty="0"/>
              <a:t>slot</a:t>
            </a:r>
            <a:r>
              <a:rPr lang="zh-CN" altLang="en-US" sz="2400" dirty="0"/>
              <a:t>标记为“</a:t>
            </a:r>
            <a:r>
              <a:rPr lang="zh-CN" altLang="en-US" sz="2400" dirty="0">
                <a:solidFill>
                  <a:srgbClr val="FF0000"/>
                </a:solidFill>
              </a:rPr>
              <a:t>已删除</a:t>
            </a:r>
            <a:r>
              <a:rPr lang="zh-CN" altLang="en-US" sz="2400" dirty="0"/>
              <a:t>”。</a:t>
            </a:r>
          </a:p>
          <a:p>
            <a:r>
              <a:rPr lang="zh-CN" altLang="en-US" sz="2800" dirty="0"/>
              <a:t>查找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k</a:t>
            </a:r>
          </a:p>
          <a:p>
            <a:pPr lvl="1"/>
            <a:r>
              <a:rPr lang="zh-CN" altLang="en-US" sz="2400" dirty="0"/>
              <a:t>按</a:t>
            </a:r>
            <a:r>
              <a:rPr lang="zh-CN" altLang="en-US" sz="2400" dirty="0">
                <a:solidFill>
                  <a:srgbClr val="9933FF"/>
                </a:solidFill>
              </a:rPr>
              <a:t>探查序列</a:t>
            </a:r>
            <a:r>
              <a:rPr lang="zh-CN" altLang="en-US" sz="2400" dirty="0"/>
              <a:t>找，直到找到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k</a:t>
            </a:r>
            <a:r>
              <a:rPr lang="zh-CN" altLang="en-US" sz="2400" dirty="0"/>
              <a:t>或发现某个空停下来</a:t>
            </a:r>
            <a:endParaRPr lang="en-US" altLang="zh-CN" sz="2400" dirty="0"/>
          </a:p>
          <a:p>
            <a:pPr lvl="1"/>
            <a:r>
              <a:rPr lang="zh-CN" altLang="en-US" sz="2400" dirty="0"/>
              <a:t>特别注意：遇到有“</a:t>
            </a:r>
            <a:r>
              <a:rPr lang="zh-CN" altLang="en-US" sz="2400" dirty="0">
                <a:solidFill>
                  <a:srgbClr val="FF0000"/>
                </a:solidFill>
              </a:rPr>
              <a:t>已删除</a:t>
            </a:r>
            <a:r>
              <a:rPr lang="zh-CN" altLang="en-US" sz="2400" dirty="0"/>
              <a:t>”标记时</a:t>
            </a:r>
            <a:r>
              <a:rPr lang="zh-CN" altLang="en-US" sz="2400" dirty="0">
                <a:solidFill>
                  <a:srgbClr val="00B0F0"/>
                </a:solidFill>
              </a:rPr>
              <a:t>不能停下来</a:t>
            </a:r>
            <a:r>
              <a:rPr lang="en-US" altLang="zh-CN" sz="2400" dirty="0"/>
              <a:t>!</a:t>
            </a:r>
            <a:endParaRPr lang="zh-CN" altLang="en-US" sz="2400" dirty="0"/>
          </a:p>
          <a:p>
            <a:r>
              <a:rPr lang="zh-CN" altLang="en-US" sz="2800" dirty="0"/>
              <a:t>插入：</a:t>
            </a:r>
            <a:endParaRPr lang="en-US" altLang="zh-CN" sz="2800" dirty="0"/>
          </a:p>
          <a:p>
            <a:pPr lvl="1"/>
            <a:r>
              <a:rPr lang="zh-CN" altLang="en-US" sz="2400" dirty="0"/>
              <a:t>按</a:t>
            </a:r>
            <a:r>
              <a:rPr lang="zh-CN" altLang="en-US" sz="2400" dirty="0">
                <a:solidFill>
                  <a:srgbClr val="9933FF"/>
                </a:solidFill>
              </a:rPr>
              <a:t>探查序列</a:t>
            </a:r>
            <a:r>
              <a:rPr lang="zh-CN" altLang="en-US" sz="2400" dirty="0"/>
              <a:t>找</a:t>
            </a:r>
            <a:r>
              <a:rPr lang="en-US" altLang="zh-CN" sz="2400" dirty="0"/>
              <a:t>,</a:t>
            </a:r>
            <a:r>
              <a:rPr lang="zh-CN" altLang="en-US" sz="2400" dirty="0"/>
              <a:t>遇到空位</a:t>
            </a:r>
            <a:r>
              <a:rPr lang="zh-CN" altLang="en-US" sz="2400" dirty="0">
                <a:solidFill>
                  <a:srgbClr val="00B0F0"/>
                </a:solidFill>
              </a:rPr>
              <a:t>或</a:t>
            </a:r>
            <a:r>
              <a:rPr lang="zh-CN" altLang="en-US" sz="2400" dirty="0"/>
              <a:t>有“</a:t>
            </a:r>
            <a:r>
              <a:rPr lang="zh-CN" altLang="en-US" sz="2400" dirty="0">
                <a:solidFill>
                  <a:srgbClr val="FF0000"/>
                </a:solidFill>
              </a:rPr>
              <a:t>已删除”</a:t>
            </a:r>
            <a:r>
              <a:rPr lang="zh-CN" altLang="en-US" sz="2400" dirty="0"/>
              <a:t>标记的位置</a:t>
            </a:r>
            <a:br>
              <a:rPr lang="en-US" altLang="zh-CN" sz="2400" dirty="0"/>
            </a:br>
            <a:r>
              <a:rPr lang="zh-CN" altLang="en-US" sz="2400" dirty="0"/>
              <a:t>停下来，进行插入。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4C262316-9AE6-4A56-9ACD-B6D16D64EE66}"/>
              </a:ext>
            </a:extLst>
          </p:cNvPr>
          <p:cNvSpPr txBox="1"/>
          <p:nvPr/>
        </p:nvSpPr>
        <p:spPr>
          <a:xfrm>
            <a:off x="6218316" y="5264416"/>
            <a:ext cx="20313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整个正确性</a:t>
            </a:r>
            <a:br>
              <a:rPr lang="en-US" altLang="zh-CN" sz="2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zh-CN" altLang="en-US" sz="2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比较显然。</a:t>
            </a:r>
            <a:endParaRPr lang="en-US" altLang="zh-CN" sz="24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CN" altLang="en-US" sz="2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请课后思考。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790AC6B6-347A-456F-BC2E-A051C7D1FFC5}"/>
              </a:ext>
            </a:extLst>
          </p:cNvPr>
          <p:cNvGrpSpPr/>
          <p:nvPr/>
        </p:nvGrpSpPr>
        <p:grpSpPr>
          <a:xfrm>
            <a:off x="1968260" y="5335219"/>
            <a:ext cx="3910570" cy="695046"/>
            <a:chOff x="1968260" y="5335219"/>
            <a:chExt cx="3910570" cy="695046"/>
          </a:xfrm>
        </p:grpSpPr>
        <p:sp>
          <p:nvSpPr>
            <p:cNvPr id="5" name="Text Box 5">
              <a:extLst>
                <a:ext uri="{FF2B5EF4-FFF2-40B4-BE49-F238E27FC236}">
                  <a16:creationId xmlns:a16="http://schemas.microsoft.com/office/drawing/2014/main" id="{8D1766A3-FF69-44E4-8494-BD5BE61522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34936" y="5335219"/>
              <a:ext cx="37750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9933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0    1    2    3    4    5    6    7    8    9</a:t>
              </a:r>
            </a:p>
          </p:txBody>
        </p:sp>
        <p:sp>
          <p:nvSpPr>
            <p:cNvPr id="6" name="Rectangle 7">
              <a:extLst>
                <a:ext uri="{FF2B5EF4-FFF2-40B4-BE49-F238E27FC236}">
                  <a16:creationId xmlns:a16="http://schemas.microsoft.com/office/drawing/2014/main" id="{E5C682A8-BA50-48A3-B24D-B5A472B189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0962" y="5641606"/>
              <a:ext cx="3859212" cy="3778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" name="Line 8">
              <a:extLst>
                <a:ext uri="{FF2B5EF4-FFF2-40B4-BE49-F238E27FC236}">
                  <a16:creationId xmlns:a16="http://schemas.microsoft.com/office/drawing/2014/main" id="{42647694-B54E-4A9F-9EF0-D849691807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7198" y="5641606"/>
              <a:ext cx="0" cy="3778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" name="Line 9">
              <a:extLst>
                <a:ext uri="{FF2B5EF4-FFF2-40B4-BE49-F238E27FC236}">
                  <a16:creationId xmlns:a16="http://schemas.microsoft.com/office/drawing/2014/main" id="{38269C32-D849-4FE8-8793-66CCE5747F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42961" y="5641606"/>
              <a:ext cx="0" cy="3778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" name="Line 10">
              <a:extLst>
                <a:ext uri="{FF2B5EF4-FFF2-40B4-BE49-F238E27FC236}">
                  <a16:creationId xmlns:a16="http://schemas.microsoft.com/office/drawing/2014/main" id="{B338B8B3-2447-4220-89E3-B917BB79A5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30311" y="5641606"/>
              <a:ext cx="0" cy="3778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" name="Line 11">
              <a:extLst>
                <a:ext uri="{FF2B5EF4-FFF2-40B4-BE49-F238E27FC236}">
                  <a16:creationId xmlns:a16="http://schemas.microsoft.com/office/drawing/2014/main" id="{F3A16CB7-B4A0-4B33-AA34-EC3AB9DC2B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17661" y="5641606"/>
              <a:ext cx="0" cy="3778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" name="Line 12">
              <a:extLst>
                <a:ext uri="{FF2B5EF4-FFF2-40B4-BE49-F238E27FC236}">
                  <a16:creationId xmlns:a16="http://schemas.microsoft.com/office/drawing/2014/main" id="{D8435A64-A69F-4767-9E6A-8030A81A3F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05011" y="5641606"/>
              <a:ext cx="0" cy="3778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" name="Line 13">
              <a:extLst>
                <a:ext uri="{FF2B5EF4-FFF2-40B4-BE49-F238E27FC236}">
                  <a16:creationId xmlns:a16="http://schemas.microsoft.com/office/drawing/2014/main" id="{0FDDEA5A-E45F-4944-A830-B1469E088B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90773" y="5641606"/>
              <a:ext cx="0" cy="3778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" name="Line 14">
              <a:extLst>
                <a:ext uri="{FF2B5EF4-FFF2-40B4-BE49-F238E27FC236}">
                  <a16:creationId xmlns:a16="http://schemas.microsoft.com/office/drawing/2014/main" id="{CF8FE549-816A-4508-B1A8-2D7166F02B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78123" y="5641606"/>
              <a:ext cx="0" cy="3778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" name="Line 15">
              <a:extLst>
                <a:ext uri="{FF2B5EF4-FFF2-40B4-BE49-F238E27FC236}">
                  <a16:creationId xmlns:a16="http://schemas.microsoft.com/office/drawing/2014/main" id="{3C1857D7-B1E2-4F96-9B07-B86F3F8545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65473" y="5641606"/>
              <a:ext cx="0" cy="3778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" name="Line 16">
              <a:extLst>
                <a:ext uri="{FF2B5EF4-FFF2-40B4-BE49-F238E27FC236}">
                  <a16:creationId xmlns:a16="http://schemas.microsoft.com/office/drawing/2014/main" id="{E6177813-E8EE-4B9B-B361-6BDBAF4657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52823" y="5641606"/>
              <a:ext cx="0" cy="3778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" name="Text Box 18">
              <a:extLst>
                <a:ext uri="{FF2B5EF4-FFF2-40B4-BE49-F238E27FC236}">
                  <a16:creationId xmlns:a16="http://schemas.microsoft.com/office/drawing/2014/main" id="{35EC5E20-472A-463C-A895-C52D19E314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74006" y="5628906"/>
              <a:ext cx="45958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2000" dirty="0">
                  <a:solidFill>
                    <a:srgbClr val="0066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64</a:t>
              </a:r>
            </a:p>
          </p:txBody>
        </p:sp>
        <p:sp>
          <p:nvSpPr>
            <p:cNvPr id="17" name="Text Box 18">
              <a:extLst>
                <a:ext uri="{FF2B5EF4-FFF2-40B4-BE49-F238E27FC236}">
                  <a16:creationId xmlns:a16="http://schemas.microsoft.com/office/drawing/2014/main" id="{8672EC38-E601-44B5-B877-ABC4B2ED7F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90772" y="5619321"/>
              <a:ext cx="445612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2000" dirty="0">
                  <a:solidFill>
                    <a:srgbClr val="0066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36</a:t>
              </a:r>
            </a:p>
          </p:txBody>
        </p:sp>
        <p:sp>
          <p:nvSpPr>
            <p:cNvPr id="18" name="Text Box 18">
              <a:extLst>
                <a:ext uri="{FF2B5EF4-FFF2-40B4-BE49-F238E27FC236}">
                  <a16:creationId xmlns:a16="http://schemas.microsoft.com/office/drawing/2014/main" id="{E0935ACE-A1B7-4500-93CB-076ABE1706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8517" y="5630155"/>
              <a:ext cx="445612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2000" dirty="0">
                  <a:solidFill>
                    <a:srgbClr val="0066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55</a:t>
              </a:r>
            </a:p>
          </p:txBody>
        </p:sp>
        <p:sp>
          <p:nvSpPr>
            <p:cNvPr id="19" name="Text Box 18">
              <a:extLst>
                <a:ext uri="{FF2B5EF4-FFF2-40B4-BE49-F238E27FC236}">
                  <a16:creationId xmlns:a16="http://schemas.microsoft.com/office/drawing/2014/main" id="{E529EC65-520D-4A29-8A7B-0E803AF2CB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38404" y="5628906"/>
              <a:ext cx="445612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2000" dirty="0">
                  <a:solidFill>
                    <a:srgbClr val="0066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34</a:t>
              </a:r>
            </a:p>
          </p:txBody>
        </p:sp>
        <p:sp>
          <p:nvSpPr>
            <p:cNvPr id="20" name="Text Box 18">
              <a:extLst>
                <a:ext uri="{FF2B5EF4-FFF2-40B4-BE49-F238E27FC236}">
                  <a16:creationId xmlns:a16="http://schemas.microsoft.com/office/drawing/2014/main" id="{C2681C33-7F08-48E1-AC36-B7A2A87D32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33218" y="5627657"/>
              <a:ext cx="445612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2000" dirty="0">
                  <a:solidFill>
                    <a:srgbClr val="0066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29</a:t>
              </a:r>
            </a:p>
          </p:txBody>
        </p:sp>
        <p:sp>
          <p:nvSpPr>
            <p:cNvPr id="21" name="Text Box 18">
              <a:extLst>
                <a:ext uri="{FF2B5EF4-FFF2-40B4-BE49-F238E27FC236}">
                  <a16:creationId xmlns:a16="http://schemas.microsoft.com/office/drawing/2014/main" id="{61D76C6C-AA27-448B-995A-1331F9257C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26006" y="5617116"/>
              <a:ext cx="45958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2000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</a:p>
          </p:txBody>
        </p:sp>
        <p:sp>
          <p:nvSpPr>
            <p:cNvPr id="23" name="Text Box 18">
              <a:extLst>
                <a:ext uri="{FF2B5EF4-FFF2-40B4-BE49-F238E27FC236}">
                  <a16:creationId xmlns:a16="http://schemas.microsoft.com/office/drawing/2014/main" id="{7032DEC7-0AA6-456E-9299-FE4CA5BFF8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8260" y="5627657"/>
              <a:ext cx="445612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2000" dirty="0">
                  <a:solidFill>
                    <a:srgbClr val="0066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60240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EB1B62-FEDE-40B0-B102-33F113167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/>
              <a:t>待删除的开放定址的类</a:t>
            </a:r>
            <a:r>
              <a:rPr lang="en-US" altLang="zh-CN" sz="3600" dirty="0"/>
              <a:t>c</a:t>
            </a:r>
            <a:r>
              <a:rPr lang="zh-CN" altLang="en-US" sz="3600" dirty="0"/>
              <a:t>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DB313A-FD47-4F91-B92E-01D10EB2E9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1174" y="1325563"/>
            <a:ext cx="6026219" cy="2753677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000" dirty="0">
                <a:solidFill>
                  <a:srgbClr val="0070C0"/>
                </a:solidFill>
              </a:rPr>
              <a:t>int find(k){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0070C0"/>
                </a:solidFill>
              </a:rPr>
              <a:t>    </a:t>
            </a:r>
            <a:r>
              <a:rPr lang="en-US" altLang="zh-CN" sz="2000" dirty="0" err="1">
                <a:solidFill>
                  <a:srgbClr val="0070C0"/>
                </a:solidFill>
              </a:rPr>
              <a:t>i</a:t>
            </a:r>
            <a:r>
              <a:rPr lang="en-US" altLang="zh-CN" sz="2000" dirty="0">
                <a:solidFill>
                  <a:srgbClr val="0070C0"/>
                </a:solidFill>
              </a:rPr>
              <a:t> := H(k); j = 1;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0070C0"/>
                </a:solidFill>
              </a:rPr>
              <a:t>    while (</a:t>
            </a:r>
            <a:r>
              <a:rPr lang="en-US" altLang="zh-CN" sz="2000" dirty="0">
                <a:solidFill>
                  <a:srgbClr val="00B0F0"/>
                </a:solidFill>
              </a:rPr>
              <a:t>T[</a:t>
            </a:r>
            <a:r>
              <a:rPr lang="en-US" altLang="zh-CN" sz="2000" dirty="0" err="1">
                <a:solidFill>
                  <a:srgbClr val="00B0F0"/>
                </a:solidFill>
              </a:rPr>
              <a:t>i</a:t>
            </a:r>
            <a:r>
              <a:rPr lang="en-US" altLang="zh-CN" sz="2000" dirty="0">
                <a:solidFill>
                  <a:srgbClr val="00B0F0"/>
                </a:solidFill>
              </a:rPr>
              <a:t>].dead || </a:t>
            </a:r>
            <a:r>
              <a:rPr lang="en-US" altLang="zh-CN" sz="2000" dirty="0">
                <a:solidFill>
                  <a:srgbClr val="0070C0"/>
                </a:solidFill>
              </a:rPr>
              <a:t>T[</a:t>
            </a:r>
            <a:r>
              <a:rPr lang="en-US" altLang="zh-CN" sz="2000" dirty="0" err="1">
                <a:solidFill>
                  <a:srgbClr val="0070C0"/>
                </a:solidFill>
              </a:rPr>
              <a:t>i</a:t>
            </a:r>
            <a:r>
              <a:rPr lang="en-US" altLang="zh-CN" sz="2000" dirty="0">
                <a:solidFill>
                  <a:srgbClr val="0070C0"/>
                </a:solidFill>
              </a:rPr>
              <a:t>].occupied &amp;&amp; T[</a:t>
            </a:r>
            <a:r>
              <a:rPr lang="en-US" altLang="zh-CN" sz="2000" dirty="0" err="1">
                <a:solidFill>
                  <a:srgbClr val="0070C0"/>
                </a:solidFill>
              </a:rPr>
              <a:t>i</a:t>
            </a:r>
            <a:r>
              <a:rPr lang="en-US" altLang="zh-CN" sz="2000" dirty="0">
                <a:solidFill>
                  <a:srgbClr val="0070C0"/>
                </a:solidFill>
              </a:rPr>
              <a:t>].key ≠ k)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0070C0"/>
                </a:solidFill>
              </a:rPr>
              <a:t>        </a:t>
            </a:r>
            <a:r>
              <a:rPr lang="en-US" altLang="zh-CN" sz="2000" dirty="0" err="1">
                <a:solidFill>
                  <a:srgbClr val="0070C0"/>
                </a:solidFill>
              </a:rPr>
              <a:t>i</a:t>
            </a:r>
            <a:r>
              <a:rPr lang="en-US" altLang="zh-CN" sz="2000" dirty="0">
                <a:solidFill>
                  <a:srgbClr val="0070C0"/>
                </a:solidFill>
              </a:rPr>
              <a:t> = (</a:t>
            </a:r>
            <a:r>
              <a:rPr lang="en-US" altLang="zh-CN" sz="2000" dirty="0" err="1">
                <a:solidFill>
                  <a:srgbClr val="0070C0"/>
                </a:solidFill>
              </a:rPr>
              <a:t>i</a:t>
            </a:r>
            <a:r>
              <a:rPr lang="en-US" altLang="zh-CN" sz="2000" dirty="0">
                <a:solidFill>
                  <a:srgbClr val="0070C0"/>
                </a:solidFill>
              </a:rPr>
              <a:t> + </a:t>
            </a:r>
            <a:r>
              <a:rPr lang="en-US" altLang="zh-CN" sz="2000" dirty="0">
                <a:solidFill>
                  <a:srgbClr val="9933FF"/>
                </a:solidFill>
              </a:rPr>
              <a:t>d[</a:t>
            </a:r>
            <a:r>
              <a:rPr lang="en-US" altLang="zh-CN" sz="2000" dirty="0" err="1">
                <a:solidFill>
                  <a:srgbClr val="9933FF"/>
                </a:solidFill>
              </a:rPr>
              <a:t>j++</a:t>
            </a:r>
            <a:r>
              <a:rPr lang="en-US" altLang="zh-CN" sz="2000" dirty="0">
                <a:solidFill>
                  <a:srgbClr val="9933FF"/>
                </a:solidFill>
              </a:rPr>
              <a:t>]</a:t>
            </a:r>
            <a:r>
              <a:rPr lang="en-US" altLang="zh-CN" sz="2000" dirty="0">
                <a:solidFill>
                  <a:srgbClr val="0070C0"/>
                </a:solidFill>
              </a:rPr>
              <a:t>) % M;   </a:t>
            </a:r>
            <a:r>
              <a:rPr lang="en-US" altLang="zh-CN" sz="2000" dirty="0"/>
              <a:t>//</a:t>
            </a:r>
            <a:r>
              <a:rPr lang="zh-CN" altLang="en-US" sz="2000" dirty="0"/>
              <a:t>继续按探查序列搜索</a:t>
            </a:r>
            <a:endParaRPr lang="en-US" altLang="zh-CN" sz="20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0070C0"/>
                </a:solidFill>
              </a:rPr>
              <a:t>    if (T[</a:t>
            </a:r>
            <a:r>
              <a:rPr lang="en-US" altLang="zh-CN" sz="2000" dirty="0" err="1">
                <a:solidFill>
                  <a:srgbClr val="0070C0"/>
                </a:solidFill>
              </a:rPr>
              <a:t>i</a:t>
            </a:r>
            <a:r>
              <a:rPr lang="en-US" altLang="zh-CN" sz="2000" dirty="0">
                <a:solidFill>
                  <a:srgbClr val="0070C0"/>
                </a:solidFill>
              </a:rPr>
              <a:t>].key = k) return </a:t>
            </a:r>
            <a:r>
              <a:rPr lang="en-US" altLang="zh-CN" sz="2000" dirty="0" err="1">
                <a:solidFill>
                  <a:srgbClr val="0070C0"/>
                </a:solidFill>
              </a:rPr>
              <a:t>i</a:t>
            </a:r>
            <a:r>
              <a:rPr lang="en-US" altLang="zh-CN" sz="2000" dirty="0">
                <a:solidFill>
                  <a:srgbClr val="0070C0"/>
                </a:solidFill>
              </a:rPr>
              <a:t>; else return -1;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0070C0"/>
                </a:solidFill>
              </a:rPr>
              <a:t>}</a:t>
            </a:r>
            <a:endParaRPr lang="zh-CN" altLang="en-US" sz="2000" dirty="0">
              <a:solidFill>
                <a:srgbClr val="0070C0"/>
              </a:solidFill>
            </a:endParaRP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FD5A33CC-6CE0-4AB0-888C-3DF3C3614F6C}"/>
              </a:ext>
            </a:extLst>
          </p:cNvPr>
          <p:cNvSpPr txBox="1">
            <a:spLocks/>
          </p:cNvSpPr>
          <p:nvPr/>
        </p:nvSpPr>
        <p:spPr bwMode="auto">
          <a:xfrm>
            <a:off x="931174" y="4099243"/>
            <a:ext cx="5816282" cy="2753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§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v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l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altLang="zh-CN" sz="2000" dirty="0">
                <a:solidFill>
                  <a:srgbClr val="0070C0"/>
                </a:solidFill>
              </a:rPr>
              <a:t>void insert(k){  </a:t>
            </a:r>
            <a:r>
              <a:rPr lang="en-US" altLang="zh-CN" sz="2000" dirty="0"/>
              <a:t>//</a:t>
            </a:r>
            <a:r>
              <a:rPr lang="zh-CN" altLang="en-US" sz="2000" dirty="0"/>
              <a:t>需先检查</a:t>
            </a:r>
            <a:r>
              <a:rPr lang="en-US" altLang="zh-CN" sz="2000" dirty="0"/>
              <a:t>k</a:t>
            </a:r>
            <a:r>
              <a:rPr lang="zh-CN" altLang="en-US" sz="2000" dirty="0"/>
              <a:t>不在</a:t>
            </a:r>
            <a:r>
              <a:rPr lang="en-US" altLang="zh-CN" sz="2000" dirty="0"/>
              <a:t>T</a:t>
            </a:r>
            <a:r>
              <a:rPr lang="zh-CN" altLang="en-US" sz="2000" dirty="0"/>
              <a:t>中</a:t>
            </a:r>
            <a:r>
              <a:rPr lang="en-US" altLang="zh-CN" sz="2000" dirty="0"/>
              <a:t>.</a:t>
            </a:r>
          </a:p>
          <a:p>
            <a:pPr marL="0" indent="0">
              <a:buFontTx/>
              <a:buNone/>
            </a:pPr>
            <a:r>
              <a:rPr lang="en-US" altLang="zh-CN" sz="2000" dirty="0">
                <a:solidFill>
                  <a:srgbClr val="0070C0"/>
                </a:solidFill>
              </a:rPr>
              <a:t>    </a:t>
            </a:r>
            <a:r>
              <a:rPr lang="en-US" altLang="zh-CN" sz="2000" dirty="0" err="1">
                <a:solidFill>
                  <a:srgbClr val="0070C0"/>
                </a:solidFill>
              </a:rPr>
              <a:t>i</a:t>
            </a:r>
            <a:r>
              <a:rPr lang="en-US" altLang="zh-CN" sz="2000" dirty="0">
                <a:solidFill>
                  <a:srgbClr val="0070C0"/>
                </a:solidFill>
              </a:rPr>
              <a:t> := H(k); j = 1;</a:t>
            </a:r>
          </a:p>
          <a:p>
            <a:pPr marL="0" indent="0">
              <a:buFontTx/>
              <a:buNone/>
            </a:pPr>
            <a:r>
              <a:rPr lang="en-US" altLang="zh-CN" sz="2000" dirty="0">
                <a:solidFill>
                  <a:srgbClr val="0070C0"/>
                </a:solidFill>
              </a:rPr>
              <a:t>    while (!T[</a:t>
            </a:r>
            <a:r>
              <a:rPr lang="en-US" altLang="zh-CN" sz="2000" dirty="0" err="1">
                <a:solidFill>
                  <a:srgbClr val="0070C0"/>
                </a:solidFill>
              </a:rPr>
              <a:t>i</a:t>
            </a:r>
            <a:r>
              <a:rPr lang="en-US" altLang="zh-CN" sz="2000" dirty="0">
                <a:solidFill>
                  <a:srgbClr val="0070C0"/>
                </a:solidFill>
              </a:rPr>
              <a:t>].dead &amp;&amp; T[</a:t>
            </a:r>
            <a:r>
              <a:rPr lang="en-US" altLang="zh-CN" sz="2000" dirty="0" err="1">
                <a:solidFill>
                  <a:srgbClr val="0070C0"/>
                </a:solidFill>
              </a:rPr>
              <a:t>i</a:t>
            </a:r>
            <a:r>
              <a:rPr lang="en-US" altLang="zh-CN" sz="2000" dirty="0">
                <a:solidFill>
                  <a:srgbClr val="0070C0"/>
                </a:solidFill>
              </a:rPr>
              <a:t>].occupied)</a:t>
            </a:r>
          </a:p>
          <a:p>
            <a:pPr marL="0" indent="0">
              <a:buFontTx/>
              <a:buNone/>
            </a:pPr>
            <a:r>
              <a:rPr lang="en-US" altLang="zh-CN" sz="2000" dirty="0">
                <a:solidFill>
                  <a:srgbClr val="0070C0"/>
                </a:solidFill>
              </a:rPr>
              <a:t>          </a:t>
            </a:r>
            <a:r>
              <a:rPr lang="en-US" altLang="zh-CN" sz="2000" dirty="0" err="1">
                <a:solidFill>
                  <a:srgbClr val="0070C0"/>
                </a:solidFill>
              </a:rPr>
              <a:t>i</a:t>
            </a:r>
            <a:r>
              <a:rPr lang="en-US" altLang="zh-CN" sz="2000" dirty="0">
                <a:solidFill>
                  <a:srgbClr val="0070C0"/>
                </a:solidFill>
              </a:rPr>
              <a:t> = (</a:t>
            </a:r>
            <a:r>
              <a:rPr lang="en-US" altLang="zh-CN" sz="2000" dirty="0" err="1">
                <a:solidFill>
                  <a:srgbClr val="0070C0"/>
                </a:solidFill>
              </a:rPr>
              <a:t>i</a:t>
            </a:r>
            <a:r>
              <a:rPr lang="en-US" altLang="zh-CN" sz="2000" dirty="0">
                <a:solidFill>
                  <a:srgbClr val="0070C0"/>
                </a:solidFill>
              </a:rPr>
              <a:t> + </a:t>
            </a:r>
            <a:r>
              <a:rPr lang="en-US" altLang="zh-CN" sz="2000" dirty="0">
                <a:solidFill>
                  <a:srgbClr val="9933FF"/>
                </a:solidFill>
              </a:rPr>
              <a:t>d[</a:t>
            </a:r>
            <a:r>
              <a:rPr lang="en-US" altLang="zh-CN" sz="2000" dirty="0" err="1">
                <a:solidFill>
                  <a:srgbClr val="9933FF"/>
                </a:solidFill>
              </a:rPr>
              <a:t>j++</a:t>
            </a:r>
            <a:r>
              <a:rPr lang="en-US" altLang="zh-CN" sz="2000" dirty="0">
                <a:solidFill>
                  <a:srgbClr val="9933FF"/>
                </a:solidFill>
              </a:rPr>
              <a:t>]</a:t>
            </a:r>
            <a:r>
              <a:rPr lang="en-US" altLang="zh-CN" sz="2000" dirty="0">
                <a:solidFill>
                  <a:srgbClr val="0070C0"/>
                </a:solidFill>
              </a:rPr>
              <a:t>) % M;   </a:t>
            </a:r>
            <a:r>
              <a:rPr lang="en-US" altLang="zh-CN" sz="2000" dirty="0"/>
              <a:t>//</a:t>
            </a:r>
            <a:r>
              <a:rPr lang="zh-CN" altLang="en-US" sz="2000" dirty="0"/>
              <a:t>继续按探查序列搜索</a:t>
            </a:r>
            <a:endParaRPr lang="en-US" altLang="zh-CN" sz="2000" dirty="0"/>
          </a:p>
          <a:p>
            <a:pPr marL="0" indent="0">
              <a:buFontTx/>
              <a:buNone/>
            </a:pPr>
            <a:r>
              <a:rPr lang="en-US" altLang="zh-CN" sz="2000" dirty="0">
                <a:solidFill>
                  <a:srgbClr val="0070C0"/>
                </a:solidFill>
              </a:rPr>
              <a:t>    </a:t>
            </a:r>
            <a:r>
              <a:rPr lang="en-US" altLang="zh-CN" sz="2000" dirty="0">
                <a:solidFill>
                  <a:srgbClr val="00B0F0"/>
                </a:solidFill>
              </a:rPr>
              <a:t>T[</a:t>
            </a:r>
            <a:r>
              <a:rPr lang="en-US" altLang="zh-CN" sz="2000" dirty="0" err="1">
                <a:solidFill>
                  <a:srgbClr val="00B0F0"/>
                </a:solidFill>
              </a:rPr>
              <a:t>i</a:t>
            </a:r>
            <a:r>
              <a:rPr lang="en-US" altLang="zh-CN" sz="2000" dirty="0">
                <a:solidFill>
                  <a:srgbClr val="00B0F0"/>
                </a:solidFill>
              </a:rPr>
              <a:t>].dead = false; </a:t>
            </a:r>
            <a:r>
              <a:rPr lang="en-US" altLang="zh-CN" sz="2000" dirty="0">
                <a:solidFill>
                  <a:srgbClr val="0070C0"/>
                </a:solidFill>
              </a:rPr>
              <a:t>T[</a:t>
            </a:r>
            <a:r>
              <a:rPr lang="en-US" altLang="zh-CN" sz="2000" dirty="0" err="1">
                <a:solidFill>
                  <a:srgbClr val="0070C0"/>
                </a:solidFill>
              </a:rPr>
              <a:t>i</a:t>
            </a:r>
            <a:r>
              <a:rPr lang="en-US" altLang="zh-CN" sz="2000" dirty="0">
                <a:solidFill>
                  <a:srgbClr val="0070C0"/>
                </a:solidFill>
              </a:rPr>
              <a:t>].key </a:t>
            </a:r>
            <a:r>
              <a:rPr lang="en-US" altLang="zh-CN" sz="2000" dirty="0">
                <a:solidFill>
                  <a:srgbClr val="0070C0"/>
                </a:solidFill>
                <a:sym typeface="Wingdings" panose="05000000000000000000" pitchFamily="2" charset="2"/>
              </a:rPr>
              <a:t> k; 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  <a:sym typeface="Wingdings" panose="05000000000000000000" pitchFamily="2" charset="2"/>
            </a:endParaRPr>
          </a:p>
          <a:p>
            <a:pPr marL="0" indent="0">
              <a:buFontTx/>
              <a:buNone/>
            </a:pPr>
            <a:r>
              <a:rPr lang="en-US" altLang="zh-CN" sz="2000" dirty="0">
                <a:solidFill>
                  <a:srgbClr val="0070C0"/>
                </a:solidFill>
              </a:rPr>
              <a:t>}</a:t>
            </a:r>
          </a:p>
          <a:p>
            <a:pPr marL="0" indent="0">
              <a:buFontTx/>
              <a:buNone/>
            </a:pPr>
            <a:endParaRPr lang="zh-CN" altLang="en-US" sz="2000" dirty="0">
              <a:solidFill>
                <a:srgbClr val="0070C0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F5C4580-3E78-4F24-95CE-652BF485EAAA}"/>
              </a:ext>
            </a:extLst>
          </p:cNvPr>
          <p:cNvSpPr txBox="1"/>
          <p:nvPr/>
        </p:nvSpPr>
        <p:spPr>
          <a:xfrm>
            <a:off x="6285285" y="3153998"/>
            <a:ext cx="244094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0070C0"/>
                </a:solidFill>
              </a:rPr>
              <a:t>void delete(k){ </a:t>
            </a:r>
          </a:p>
          <a:p>
            <a:r>
              <a:rPr lang="en-US" altLang="zh-CN" sz="2000" dirty="0">
                <a:solidFill>
                  <a:srgbClr val="0070C0"/>
                </a:solidFill>
              </a:rPr>
              <a:t>   </a:t>
            </a:r>
            <a:r>
              <a:rPr lang="en-US" altLang="zh-CN" sz="2000" dirty="0">
                <a:solidFill>
                  <a:srgbClr val="00B0F0"/>
                </a:solidFill>
              </a:rPr>
              <a:t>T[find(k)].dead </a:t>
            </a:r>
            <a:br>
              <a:rPr lang="en-US" altLang="zh-CN" sz="2000" dirty="0">
                <a:solidFill>
                  <a:srgbClr val="00B0F0"/>
                </a:solidFill>
              </a:rPr>
            </a:br>
            <a:r>
              <a:rPr lang="en-US" altLang="zh-CN" sz="2000" dirty="0">
                <a:solidFill>
                  <a:srgbClr val="00B0F0"/>
                </a:solidFill>
              </a:rPr>
              <a:t>      = true;</a:t>
            </a:r>
          </a:p>
          <a:p>
            <a:r>
              <a:rPr lang="en-US" altLang="zh-CN" sz="2000" dirty="0">
                <a:solidFill>
                  <a:srgbClr val="0070C0"/>
                </a:solidFill>
              </a:rPr>
              <a:t>}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1644097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E7F2E6-87A0-49FB-92A4-0B02CE27E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分析</a:t>
            </a:r>
          </a:p>
        </p:txBody>
      </p:sp>
      <p:grpSp>
        <p:nvGrpSpPr>
          <p:cNvPr id="4" name="Group 28">
            <a:extLst>
              <a:ext uri="{FF2B5EF4-FFF2-40B4-BE49-F238E27FC236}">
                <a16:creationId xmlns:a16="http://schemas.microsoft.com/office/drawing/2014/main" id="{471C8F91-6DF2-428A-A3CD-095E3139CBE9}"/>
              </a:ext>
            </a:extLst>
          </p:cNvPr>
          <p:cNvGrpSpPr>
            <a:grpSpLocks/>
          </p:cNvGrpSpPr>
          <p:nvPr/>
        </p:nvGrpSpPr>
        <p:grpSpPr bwMode="auto">
          <a:xfrm>
            <a:off x="916305" y="1708468"/>
            <a:ext cx="4062413" cy="4465637"/>
            <a:chOff x="927" y="859"/>
            <a:chExt cx="2559" cy="2813"/>
          </a:xfrm>
        </p:grpSpPr>
        <p:grpSp>
          <p:nvGrpSpPr>
            <p:cNvPr id="5" name="Group 3">
              <a:extLst>
                <a:ext uri="{FF2B5EF4-FFF2-40B4-BE49-F238E27FC236}">
                  <a16:creationId xmlns:a16="http://schemas.microsoft.com/office/drawing/2014/main" id="{0ACF6C9F-C2EE-4B39-AE33-8F69A12FE31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27" y="859"/>
              <a:ext cx="2559" cy="2813"/>
              <a:chOff x="699" y="1200"/>
              <a:chExt cx="2559" cy="2813"/>
            </a:xfrm>
          </p:grpSpPr>
          <p:sp>
            <p:nvSpPr>
              <p:cNvPr id="10" name="AutoShape 4">
                <a:extLst>
                  <a:ext uri="{FF2B5EF4-FFF2-40B4-BE49-F238E27FC236}">
                    <a16:creationId xmlns:a16="http://schemas.microsoft.com/office/drawing/2014/main" id="{DF8A23B4-0C9D-4A28-BECB-5117AF156E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69" y="1407"/>
                <a:ext cx="807" cy="238"/>
              </a:xfrm>
              <a:prstGeom prst="flowChartProcess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给定</a:t>
                </a: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k</a:t>
                </a:r>
                <a:r>
                  <a:rPr kumimoji="1" lang="zh-CN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值</a:t>
                </a:r>
                <a:endParaRPr kumimoji="1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" name="AutoShape 5">
                <a:extLst>
                  <a:ext uri="{FF2B5EF4-FFF2-40B4-BE49-F238E27FC236}">
                    <a16:creationId xmlns:a16="http://schemas.microsoft.com/office/drawing/2014/main" id="{5FD7AD2A-811A-4873-AB6B-B93D61A11A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82" y="1844"/>
                <a:ext cx="807" cy="238"/>
              </a:xfrm>
              <a:prstGeom prst="flowChartProcess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计算</a:t>
                </a: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5">
                        <a:lumMod val="25000"/>
                      </a:schemeClr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H(k)</a:t>
                </a:r>
              </a:p>
            </p:txBody>
          </p:sp>
          <p:sp>
            <p:nvSpPr>
              <p:cNvPr id="12" name="AutoShape 6">
                <a:extLst>
                  <a:ext uri="{FF2B5EF4-FFF2-40B4-BE49-F238E27FC236}">
                    <a16:creationId xmlns:a16="http://schemas.microsoft.com/office/drawing/2014/main" id="{29804F43-6DAB-4ACC-9674-672FD497E3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92" y="2279"/>
                <a:ext cx="1381" cy="365"/>
              </a:xfrm>
              <a:prstGeom prst="flowChartDecision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此地址为空</a:t>
                </a:r>
              </a:p>
            </p:txBody>
          </p:sp>
          <p:sp>
            <p:nvSpPr>
              <p:cNvPr id="13" name="AutoShape 7">
                <a:extLst>
                  <a:ext uri="{FF2B5EF4-FFF2-40B4-BE49-F238E27FC236}">
                    <a16:creationId xmlns:a16="http://schemas.microsoft.com/office/drawing/2014/main" id="{C6145C52-58A7-4BB1-862B-81C3178D9E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06" y="2831"/>
                <a:ext cx="1381" cy="365"/>
              </a:xfrm>
              <a:prstGeom prst="flowChartDecision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关键字</a:t>
                </a: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==k</a:t>
                </a:r>
              </a:p>
            </p:txBody>
          </p:sp>
          <p:sp>
            <p:nvSpPr>
              <p:cNvPr id="14" name="AutoShape 8">
                <a:extLst>
                  <a:ext uri="{FF2B5EF4-FFF2-40B4-BE49-F238E27FC236}">
                    <a16:creationId xmlns:a16="http://schemas.microsoft.com/office/drawing/2014/main" id="{BC1FFA4E-E8F8-4C4D-AE52-8B1AC00137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9" y="2603"/>
                <a:ext cx="807" cy="238"/>
              </a:xfrm>
              <a:prstGeom prst="flowChartProcess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查找失败</a:t>
                </a:r>
              </a:p>
            </p:txBody>
          </p:sp>
          <p:sp>
            <p:nvSpPr>
              <p:cNvPr id="15" name="AutoShape 9">
                <a:extLst>
                  <a:ext uri="{FF2B5EF4-FFF2-40B4-BE49-F238E27FC236}">
                    <a16:creationId xmlns:a16="http://schemas.microsoft.com/office/drawing/2014/main" id="{B55C5349-FAEA-490D-9C42-2A24B40E8F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2" y="3163"/>
                <a:ext cx="807" cy="238"/>
              </a:xfrm>
              <a:prstGeom prst="flowChartProcess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查找成功</a:t>
                </a:r>
              </a:p>
            </p:txBody>
          </p:sp>
          <p:sp>
            <p:nvSpPr>
              <p:cNvPr id="16" name="AutoShape 10">
                <a:extLst>
                  <a:ext uri="{FF2B5EF4-FFF2-40B4-BE49-F238E27FC236}">
                    <a16:creationId xmlns:a16="http://schemas.microsoft.com/office/drawing/2014/main" id="{4F02A7AF-2DDE-46F5-ABFD-79FA3EC6D6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70" y="3383"/>
                <a:ext cx="1112" cy="446"/>
              </a:xfrm>
              <a:prstGeom prst="flowChartProcess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按处理</a:t>
                </a:r>
                <a:r>
                  <a:rPr kumimoji="1" lang="zh-CN" altLang="en-US" sz="2000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冲突</a:t>
                </a:r>
              </a:p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000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方法计算</a:t>
                </a: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5">
                        <a:lumMod val="25000"/>
                      </a:schemeClr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Hi(k)</a:t>
                </a:r>
              </a:p>
            </p:txBody>
          </p:sp>
          <p:sp>
            <p:nvSpPr>
              <p:cNvPr id="17" name="Line 11">
                <a:extLst>
                  <a:ext uri="{FF2B5EF4-FFF2-40B4-BE49-F238E27FC236}">
                    <a16:creationId xmlns:a16="http://schemas.microsoft.com/office/drawing/2014/main" id="{DB57AEB5-D144-4FB9-8790-87E3987D5E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52" y="1200"/>
                <a:ext cx="0" cy="20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8" name="Line 12">
                <a:extLst>
                  <a:ext uri="{FF2B5EF4-FFF2-40B4-BE49-F238E27FC236}">
                    <a16:creationId xmlns:a16="http://schemas.microsoft.com/office/drawing/2014/main" id="{4EDBA06D-04B1-4158-9561-8ACB52C703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72" y="1645"/>
                <a:ext cx="0" cy="1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9" name="Line 13">
                <a:extLst>
                  <a:ext uri="{FF2B5EF4-FFF2-40B4-BE49-F238E27FC236}">
                    <a16:creationId xmlns:a16="http://schemas.microsoft.com/office/drawing/2014/main" id="{3B7230A8-57F5-4B7A-BE67-9F2C6E1CDF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83" y="2079"/>
                <a:ext cx="0" cy="1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0" name="Line 14">
                <a:extLst>
                  <a:ext uri="{FF2B5EF4-FFF2-40B4-BE49-F238E27FC236}">
                    <a16:creationId xmlns:a16="http://schemas.microsoft.com/office/drawing/2014/main" id="{339F9FF5-8B0A-4DA2-B368-87F1190A2E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93" y="2648"/>
                <a:ext cx="0" cy="18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1" name="Line 15">
                <a:extLst>
                  <a:ext uri="{FF2B5EF4-FFF2-40B4-BE49-F238E27FC236}">
                    <a16:creationId xmlns:a16="http://schemas.microsoft.com/office/drawing/2014/main" id="{E03241B8-4BB7-4EE1-84B8-EA19AD97AF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93" y="3196"/>
                <a:ext cx="0" cy="19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" name="Line 16">
                <a:extLst>
                  <a:ext uri="{FF2B5EF4-FFF2-40B4-BE49-F238E27FC236}">
                    <a16:creationId xmlns:a16="http://schemas.microsoft.com/office/drawing/2014/main" id="{F50EC98B-768A-4A14-A213-DF6CDEC6DC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076" y="2462"/>
                <a:ext cx="39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3" name="Line 17">
                <a:extLst>
                  <a:ext uri="{FF2B5EF4-FFF2-40B4-BE49-F238E27FC236}">
                    <a16:creationId xmlns:a16="http://schemas.microsoft.com/office/drawing/2014/main" id="{784177A0-4EB5-4780-B38D-9C4CD0A196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86" y="2462"/>
                <a:ext cx="0" cy="16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4" name="Line 18">
                <a:extLst>
                  <a:ext uri="{FF2B5EF4-FFF2-40B4-BE49-F238E27FC236}">
                    <a16:creationId xmlns:a16="http://schemas.microsoft.com/office/drawing/2014/main" id="{86BEDB4E-E36F-4FE7-8426-52649BB05A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107" y="3010"/>
                <a:ext cx="40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5" name="Line 19">
                <a:extLst>
                  <a:ext uri="{FF2B5EF4-FFF2-40B4-BE49-F238E27FC236}">
                    <a16:creationId xmlns:a16="http://schemas.microsoft.com/office/drawing/2014/main" id="{C211102D-3594-4F39-B5B4-2DF6653117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07" y="3020"/>
                <a:ext cx="0" cy="1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6" name="Line 20">
                <a:extLst>
                  <a:ext uri="{FF2B5EF4-FFF2-40B4-BE49-F238E27FC236}">
                    <a16:creationId xmlns:a16="http://schemas.microsoft.com/office/drawing/2014/main" id="{66DFDE7A-E782-415C-A4CB-6A1122AD55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03" y="3827"/>
                <a:ext cx="0" cy="18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7" name="Line 21">
                <a:extLst>
                  <a:ext uri="{FF2B5EF4-FFF2-40B4-BE49-F238E27FC236}">
                    <a16:creationId xmlns:a16="http://schemas.microsoft.com/office/drawing/2014/main" id="{468AC4F3-0885-4051-90F8-DC8AEC8004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14" y="4013"/>
                <a:ext cx="10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8" name="Line 22">
                <a:extLst>
                  <a:ext uri="{FF2B5EF4-FFF2-40B4-BE49-F238E27FC236}">
                    <a16:creationId xmlns:a16="http://schemas.microsoft.com/office/drawing/2014/main" id="{0A68F19D-96D5-48FC-A416-03B5F02454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258" y="2203"/>
                <a:ext cx="0" cy="181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9" name="Line 23">
                <a:extLst>
                  <a:ext uri="{FF2B5EF4-FFF2-40B4-BE49-F238E27FC236}">
                    <a16:creationId xmlns:a16="http://schemas.microsoft.com/office/drawing/2014/main" id="{71595F0D-387B-4956-B753-0A09EA2B0C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183" y="2203"/>
                <a:ext cx="107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6" name="Text Box 24">
              <a:extLst>
                <a:ext uri="{FF2B5EF4-FFF2-40B4-BE49-F238E27FC236}">
                  <a16:creationId xmlns:a16="http://schemas.microsoft.com/office/drawing/2014/main" id="{F431BFDB-ABE8-4EBA-8FFC-2D99F9DC95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20" y="1895"/>
              <a:ext cx="2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Y</a:t>
              </a:r>
            </a:p>
          </p:txBody>
        </p:sp>
        <p:sp>
          <p:nvSpPr>
            <p:cNvPr id="7" name="Text Box 25">
              <a:extLst>
                <a:ext uri="{FF2B5EF4-FFF2-40B4-BE49-F238E27FC236}">
                  <a16:creationId xmlns:a16="http://schemas.microsoft.com/office/drawing/2014/main" id="{C3E09974-0728-44B7-A4B2-0C41AE9B61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31" y="2228"/>
              <a:ext cx="2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N</a:t>
              </a:r>
            </a:p>
          </p:txBody>
        </p:sp>
        <p:sp>
          <p:nvSpPr>
            <p:cNvPr id="8" name="Text Box 26">
              <a:extLst>
                <a:ext uri="{FF2B5EF4-FFF2-40B4-BE49-F238E27FC236}">
                  <a16:creationId xmlns:a16="http://schemas.microsoft.com/office/drawing/2014/main" id="{3DC47911-194C-4CC2-ADBB-67AB6E28F7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09" y="2473"/>
              <a:ext cx="2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Y</a:t>
              </a:r>
            </a:p>
          </p:txBody>
        </p:sp>
        <p:sp>
          <p:nvSpPr>
            <p:cNvPr id="9" name="Text Box 27">
              <a:extLst>
                <a:ext uri="{FF2B5EF4-FFF2-40B4-BE49-F238E27FC236}">
                  <a16:creationId xmlns:a16="http://schemas.microsoft.com/office/drawing/2014/main" id="{4EEEF48B-FABA-495B-A9AF-EC319B20FB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20" y="2794"/>
              <a:ext cx="2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N</a:t>
              </a:r>
            </a:p>
          </p:txBody>
        </p:sp>
      </p:grpSp>
      <p:sp>
        <p:nvSpPr>
          <p:cNvPr id="30" name="文本框 29">
            <a:extLst>
              <a:ext uri="{FF2B5EF4-FFF2-40B4-BE49-F238E27FC236}">
                <a16:creationId xmlns:a16="http://schemas.microsoft.com/office/drawing/2014/main" id="{D4C81C94-AAEC-4803-8DC3-FD0DAB3BAACD}"/>
              </a:ext>
            </a:extLst>
          </p:cNvPr>
          <p:cNvSpPr txBox="1"/>
          <p:nvPr/>
        </p:nvSpPr>
        <p:spPr>
          <a:xfrm flipH="1">
            <a:off x="5273994" y="2105293"/>
            <a:ext cx="333248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影响效率因素：</a:t>
            </a:r>
            <a:endParaRPr lang="en-US" altLang="zh-CN" sz="2400" dirty="0"/>
          </a:p>
          <a:p>
            <a:r>
              <a:rPr lang="en-US" altLang="zh-CN" sz="2400" dirty="0"/>
              <a:t>    </a:t>
            </a: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①</a:t>
            </a:r>
            <a:r>
              <a:rPr lang="en-US" altLang="zh-CN" sz="2400" dirty="0"/>
              <a:t>H(k)</a:t>
            </a:r>
            <a:r>
              <a:rPr lang="zh-CN" altLang="en-US" sz="2400" dirty="0"/>
              <a:t>的定义</a:t>
            </a:r>
            <a:endParaRPr lang="en-US" altLang="zh-CN" sz="2400" dirty="0"/>
          </a:p>
          <a:p>
            <a:r>
              <a:rPr lang="en-US" altLang="zh-CN" sz="2400" dirty="0"/>
              <a:t>    </a:t>
            </a: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②</a:t>
            </a:r>
            <a:r>
              <a:rPr lang="en-US" altLang="zh-CN" sz="2400" dirty="0"/>
              <a:t>Hi(k)</a:t>
            </a:r>
            <a:r>
              <a:rPr lang="zh-CN" altLang="en-US" sz="2400" dirty="0"/>
              <a:t>的定义</a:t>
            </a:r>
            <a:endParaRPr lang="en-US" altLang="zh-CN" sz="2400" dirty="0"/>
          </a:p>
          <a:p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 </a:t>
            </a: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③</a:t>
            </a:r>
            <a:r>
              <a:rPr lang="el-GR" altLang="zh-CN" sz="2400" dirty="0">
                <a:solidFill>
                  <a:schemeClr val="accent5">
                    <a:lumMod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α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=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n/M</a:t>
            </a:r>
            <a:r>
              <a:rPr lang="zh-CN" altLang="en-US" sz="2400" dirty="0">
                <a:solidFill>
                  <a:schemeClr val="accent5">
                    <a:lumMod val="25000"/>
                  </a:schemeClr>
                </a:solidFill>
              </a:rPr>
              <a:t> </a:t>
            </a:r>
            <a:r>
              <a:rPr lang="zh-CN" altLang="en-US" sz="2400" dirty="0"/>
              <a:t>（占空比）</a:t>
            </a:r>
            <a:endParaRPr lang="en-US" altLang="zh-CN" sz="2400" dirty="0"/>
          </a:p>
          <a:p>
            <a:r>
              <a:rPr lang="en-US" altLang="zh-CN" sz="2400" dirty="0"/>
              <a:t>    </a:t>
            </a: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④</a:t>
            </a:r>
            <a:r>
              <a:rPr lang="zh-CN" altLang="en-US" sz="2400" dirty="0"/>
              <a:t>数据加入的先后</a:t>
            </a:r>
            <a:endParaRPr lang="en-US" altLang="zh-CN" sz="2400" dirty="0"/>
          </a:p>
          <a:p>
            <a:r>
              <a:rPr lang="en-US" altLang="zh-CN" sz="2400" dirty="0"/>
              <a:t>    </a:t>
            </a:r>
            <a:r>
              <a:rPr lang="zh-CN" altLang="en-US" sz="2400" dirty="0"/>
              <a:t>等等</a:t>
            </a:r>
            <a:endParaRPr lang="en-US" altLang="zh-CN" sz="2400" dirty="0"/>
          </a:p>
          <a:p>
            <a:r>
              <a:rPr lang="zh-CN" altLang="en-US" sz="2400" dirty="0">
                <a:solidFill>
                  <a:srgbClr val="FF0000"/>
                </a:solidFill>
              </a:rPr>
              <a:t>不易给出严格的分析。</a:t>
            </a:r>
            <a:endParaRPr lang="en-US" altLang="zh-CN" sz="2400" dirty="0">
              <a:solidFill>
                <a:srgbClr val="FF0000"/>
              </a:solidFill>
            </a:endParaRPr>
          </a:p>
          <a:p>
            <a:r>
              <a:rPr lang="zh-CN" altLang="en-US" sz="2400" dirty="0"/>
              <a:t>但是实测效率还不错</a:t>
            </a:r>
            <a:br>
              <a:rPr lang="en-US" altLang="zh-CN" sz="2400" dirty="0"/>
            </a:br>
            <a:r>
              <a:rPr lang="en-US" altLang="zh-CN" sz="2400" dirty="0"/>
              <a:t> </a:t>
            </a:r>
            <a:r>
              <a:rPr lang="zh-CN" altLang="en-US" sz="2400" dirty="0"/>
              <a:t>（如果</a:t>
            </a:r>
            <a:r>
              <a:rPr lang="en-US" altLang="zh-CN" sz="2400" dirty="0"/>
              <a:t>H</a:t>
            </a:r>
            <a:r>
              <a:rPr lang="zh-CN" altLang="en-US" sz="2400" dirty="0"/>
              <a:t>和</a:t>
            </a:r>
            <a:r>
              <a:rPr lang="en-US" altLang="zh-CN" sz="2400" dirty="0"/>
              <a:t>Hi</a:t>
            </a:r>
            <a:r>
              <a:rPr lang="zh-CN" altLang="en-US" sz="2400" dirty="0"/>
              <a:t>不太烂，而且数据不太针对）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8501A679-418E-441A-9C8B-2F99E50B2DF2}"/>
              </a:ext>
            </a:extLst>
          </p:cNvPr>
          <p:cNvSpPr txBox="1"/>
          <p:nvPr/>
        </p:nvSpPr>
        <p:spPr>
          <a:xfrm>
            <a:off x="4367849" y="612170"/>
            <a:ext cx="4572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Hi = (H(k) + di) % M  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（开放定址）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或者</a:t>
            </a:r>
            <a:r>
              <a:rPr kumimoji="1"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</a:t>
            </a:r>
            <a:r>
              <a:rPr kumimoji="1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也可以是另外的一个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Hash</a:t>
            </a:r>
            <a:r>
              <a:rPr kumimoji="1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函数（此时称作</a:t>
            </a:r>
            <a:r>
              <a:rPr kumimoji="1" lang="zh-CN" alt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再</a:t>
            </a:r>
            <a:r>
              <a:rPr kumimoji="1"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Hash</a:t>
            </a:r>
            <a:r>
              <a:rPr kumimoji="1" lang="zh-CN" alt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法）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46D8789D-9E9D-4998-B226-5708609E20FD}"/>
              </a:ext>
            </a:extLst>
          </p:cNvPr>
          <p:cNvSpPr txBox="1"/>
          <p:nvPr/>
        </p:nvSpPr>
        <p:spPr>
          <a:xfrm>
            <a:off x="5069205" y="5868710"/>
            <a:ext cx="38706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good in practice but no guarantee.</a:t>
            </a:r>
          </a:p>
        </p:txBody>
      </p:sp>
    </p:spTree>
    <p:extLst>
      <p:ext uri="{BB962C8B-B14F-4D97-AF65-F5344CB8AC3E}">
        <p14:creationId xmlns:p14="http://schemas.microsoft.com/office/powerpoint/2010/main" val="2960694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D8909700-D919-48C1-8B13-DF98CD0595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1469" y="1898650"/>
            <a:ext cx="8501062" cy="4182110"/>
          </a:xfrm>
        </p:spPr>
        <p:txBody>
          <a:bodyPr/>
          <a:lstStyle/>
          <a:p>
            <a:pPr lvl="1" eaLnBrk="1" hangingPunct="1"/>
            <a:r>
              <a:rPr lang="zh-CN" altLang="en-US" dirty="0"/>
              <a:t>将所有冲突的记录存储在一个单链表中，</a:t>
            </a:r>
            <a:br>
              <a:rPr lang="en-US" altLang="zh-CN" dirty="0"/>
            </a:br>
            <a:r>
              <a:rPr lang="en-US" altLang="zh-CN" dirty="0"/>
              <a:t>  </a:t>
            </a:r>
            <a:r>
              <a:rPr lang="zh-CN" altLang="en-US" dirty="0"/>
              <a:t>并用一维数组存放链表头指针</a:t>
            </a:r>
            <a:endParaRPr lang="en-US" altLang="zh-CN" dirty="0"/>
          </a:p>
          <a:p>
            <a:pPr lvl="1" eaLnBrk="1" hangingPunct="1">
              <a:spcBef>
                <a:spcPts val="1200"/>
              </a:spcBef>
            </a:pPr>
            <a:r>
              <a:rPr lang="zh-CN" altLang="en-US" dirty="0"/>
              <a:t>定义指针数组</a:t>
            </a:r>
            <a:r>
              <a:rPr lang="en-US" altLang="zh-CN" dirty="0"/>
              <a:t>:Node *</a:t>
            </a:r>
            <a:r>
              <a:rPr lang="en-US" altLang="zh-CN" dirty="0" err="1">
                <a:solidFill>
                  <a:schemeClr val="accent5">
                    <a:lumMod val="25000"/>
                  </a:schemeClr>
                </a:solidFill>
              </a:rPr>
              <a:t>linkhash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[M]</a:t>
            </a:r>
            <a:r>
              <a:rPr lang="zh-CN" altLang="en-US" dirty="0"/>
              <a:t>，每个存储一个链表，初始时为空链表。凡哈希地址为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h</a:t>
            </a:r>
            <a:r>
              <a:rPr lang="zh-CN" altLang="en-US" dirty="0"/>
              <a:t>的记录都插入到以</a:t>
            </a:r>
            <a:r>
              <a:rPr lang="en-US" altLang="zh-CN" dirty="0" err="1">
                <a:solidFill>
                  <a:schemeClr val="accent5">
                    <a:lumMod val="25000"/>
                  </a:schemeClr>
                </a:solidFill>
              </a:rPr>
              <a:t>linkhash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[h]</a:t>
            </a:r>
            <a:r>
              <a:rPr lang="zh-CN" altLang="en-US" dirty="0"/>
              <a:t>为头指针的链表中。</a:t>
            </a:r>
            <a:endParaRPr lang="en-US" altLang="zh-CN" dirty="0"/>
          </a:p>
          <a:p>
            <a:pPr lvl="2" eaLnBrk="1" hangingPunct="1"/>
            <a:r>
              <a:rPr lang="zh-CN" altLang="en-US" dirty="0"/>
              <a:t>插入位置可以在表头或表尾或按关键字排序插入。</a:t>
            </a:r>
            <a:endParaRPr lang="en-US" altLang="zh-CN" dirty="0"/>
          </a:p>
          <a:p>
            <a:pPr lvl="1" eaLnBrk="1" hangingPunct="1">
              <a:spcBef>
                <a:spcPts val="1200"/>
              </a:spcBef>
            </a:pPr>
            <a:r>
              <a:rPr lang="zh-CN" altLang="en-US" dirty="0"/>
              <a:t>实际中，比开放定址稍微常用一些。</a:t>
            </a:r>
            <a:br>
              <a:rPr lang="en-US" altLang="zh-CN" dirty="0"/>
            </a:br>
            <a:r>
              <a:rPr lang="zh-CN" altLang="en-US" dirty="0"/>
              <a:t>但是也有他的缺点：如空间要动态维护。</a:t>
            </a:r>
          </a:p>
          <a:p>
            <a:pPr lvl="3" eaLnBrk="1" hangingPunct="1"/>
            <a:endParaRPr lang="en-US" altLang="zh-CN" dirty="0"/>
          </a:p>
          <a:p>
            <a:pPr lvl="3" eaLnBrk="1" hangingPunct="1"/>
            <a:endParaRPr lang="en-US" altLang="zh-CN" dirty="0"/>
          </a:p>
          <a:p>
            <a:pPr lvl="3" eaLnBrk="1" hangingPunct="1"/>
            <a:endParaRPr lang="zh-CN" altLang="en-US" dirty="0"/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F877FB03-02DF-4417-BC21-D0BDB98F8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8" y="522288"/>
            <a:ext cx="7772400" cy="825500"/>
          </a:xfrm>
        </p:spPr>
        <p:txBody>
          <a:bodyPr/>
          <a:lstStyle/>
          <a:p>
            <a:r>
              <a:rPr lang="en-US" altLang="zh-CN" sz="3200" dirty="0"/>
              <a:t>2.2 </a:t>
            </a:r>
            <a:r>
              <a:rPr lang="zh-CN" altLang="en-US" sz="3200" dirty="0"/>
              <a:t>处理冲突的方法</a:t>
            </a:r>
            <a:r>
              <a:rPr lang="en-US" altLang="zh-CN" sz="3200" dirty="0"/>
              <a:t>:  </a:t>
            </a:r>
            <a:r>
              <a:rPr lang="zh-CN" altLang="en-US" sz="3200" dirty="0"/>
              <a:t>链地址法</a:t>
            </a:r>
          </a:p>
        </p:txBody>
      </p:sp>
    </p:spTree>
    <p:extLst>
      <p:ext uri="{BB962C8B-B14F-4D97-AF65-F5344CB8AC3E}">
        <p14:creationId xmlns:p14="http://schemas.microsoft.com/office/powerpoint/2010/main" val="637530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2" grpId="0" build="p" bldLvl="5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2">
            <a:extLst>
              <a:ext uri="{FF2B5EF4-FFF2-40B4-BE49-F238E27FC236}">
                <a16:creationId xmlns:a16="http://schemas.microsoft.com/office/drawing/2014/main" id="{2B7B9A67-AC27-445A-895F-A2D7B74FD2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5525" y="777875"/>
            <a:ext cx="7534242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例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已知一组关键字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19,14,23,1,68,20,84,27,55,11,10,79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 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哈希函数为：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H(key)=key MOD 13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 </a:t>
            </a:r>
            <a:r>
              <a:rPr kumimoji="1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用链地址法处理冲突</a:t>
            </a:r>
            <a:endParaRPr kumimoji="1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grpSp>
        <p:nvGrpSpPr>
          <p:cNvPr id="31747" name="Group 3">
            <a:extLst>
              <a:ext uri="{FF2B5EF4-FFF2-40B4-BE49-F238E27FC236}">
                <a16:creationId xmlns:a16="http://schemas.microsoft.com/office/drawing/2014/main" id="{3EDDA51D-B4FB-4DA9-A3DF-79F00F7EA701}"/>
              </a:ext>
            </a:extLst>
          </p:cNvPr>
          <p:cNvGrpSpPr>
            <a:grpSpLocks/>
          </p:cNvGrpSpPr>
          <p:nvPr/>
        </p:nvGrpSpPr>
        <p:grpSpPr bwMode="auto">
          <a:xfrm>
            <a:off x="1676400" y="2117725"/>
            <a:ext cx="5791200" cy="4176713"/>
            <a:chOff x="1070" y="1448"/>
            <a:chExt cx="3648" cy="2631"/>
          </a:xfrm>
        </p:grpSpPr>
        <p:grpSp>
          <p:nvGrpSpPr>
            <p:cNvPr id="80900" name="Group 4">
              <a:extLst>
                <a:ext uri="{FF2B5EF4-FFF2-40B4-BE49-F238E27FC236}">
                  <a16:creationId xmlns:a16="http://schemas.microsoft.com/office/drawing/2014/main" id="{CF9B79A8-6822-4E5F-90F3-83B7B3E48BA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03" y="1448"/>
              <a:ext cx="373" cy="2576"/>
              <a:chOff x="1303" y="1448"/>
              <a:chExt cx="373" cy="2576"/>
            </a:xfrm>
          </p:grpSpPr>
          <p:sp>
            <p:nvSpPr>
              <p:cNvPr id="80963" name="Rectangle 5">
                <a:extLst>
                  <a:ext uri="{FF2B5EF4-FFF2-40B4-BE49-F238E27FC236}">
                    <a16:creationId xmlns:a16="http://schemas.microsoft.com/office/drawing/2014/main" id="{23BD0578-EA70-462E-A4CD-76C76E22F6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03" y="1448"/>
                <a:ext cx="373" cy="257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0964" name="Line 6">
                <a:extLst>
                  <a:ext uri="{FF2B5EF4-FFF2-40B4-BE49-F238E27FC236}">
                    <a16:creationId xmlns:a16="http://schemas.microsoft.com/office/drawing/2014/main" id="{4FE10038-845A-42BD-9577-A9FC236FEC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03" y="1645"/>
                <a:ext cx="3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0965" name="Line 7">
                <a:extLst>
                  <a:ext uri="{FF2B5EF4-FFF2-40B4-BE49-F238E27FC236}">
                    <a16:creationId xmlns:a16="http://schemas.microsoft.com/office/drawing/2014/main" id="{9B367BD6-C96E-401B-ABBD-F16E442F26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03" y="1842"/>
                <a:ext cx="3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0966" name="Line 8">
                <a:extLst>
                  <a:ext uri="{FF2B5EF4-FFF2-40B4-BE49-F238E27FC236}">
                    <a16:creationId xmlns:a16="http://schemas.microsoft.com/office/drawing/2014/main" id="{9CD1BBD7-A148-4963-AE05-723A78AF20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03" y="2040"/>
                <a:ext cx="3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0967" name="Line 9">
                <a:extLst>
                  <a:ext uri="{FF2B5EF4-FFF2-40B4-BE49-F238E27FC236}">
                    <a16:creationId xmlns:a16="http://schemas.microsoft.com/office/drawing/2014/main" id="{3316FA4F-5492-4798-8FDC-F6AFAB9EDC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03" y="2237"/>
                <a:ext cx="3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0968" name="Line 10">
                <a:extLst>
                  <a:ext uri="{FF2B5EF4-FFF2-40B4-BE49-F238E27FC236}">
                    <a16:creationId xmlns:a16="http://schemas.microsoft.com/office/drawing/2014/main" id="{6F987C79-EB2E-47B4-8F10-12BAF91F5C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03" y="2435"/>
                <a:ext cx="3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0969" name="Line 11">
                <a:extLst>
                  <a:ext uri="{FF2B5EF4-FFF2-40B4-BE49-F238E27FC236}">
                    <a16:creationId xmlns:a16="http://schemas.microsoft.com/office/drawing/2014/main" id="{26FEA5D5-E4FB-462C-B5ED-14D30BF285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03" y="2632"/>
                <a:ext cx="3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0970" name="Line 12">
                <a:extLst>
                  <a:ext uri="{FF2B5EF4-FFF2-40B4-BE49-F238E27FC236}">
                    <a16:creationId xmlns:a16="http://schemas.microsoft.com/office/drawing/2014/main" id="{36D474A7-77B6-464D-80D5-F2F069AB11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03" y="2830"/>
                <a:ext cx="3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0971" name="Line 13">
                <a:extLst>
                  <a:ext uri="{FF2B5EF4-FFF2-40B4-BE49-F238E27FC236}">
                    <a16:creationId xmlns:a16="http://schemas.microsoft.com/office/drawing/2014/main" id="{4A6F9565-7277-4C22-AE17-ABCDE3B70A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03" y="3027"/>
                <a:ext cx="3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0972" name="Line 14">
                <a:extLst>
                  <a:ext uri="{FF2B5EF4-FFF2-40B4-BE49-F238E27FC236}">
                    <a16:creationId xmlns:a16="http://schemas.microsoft.com/office/drawing/2014/main" id="{4A4D8468-0615-4939-9C9D-6B6A49A721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03" y="3225"/>
                <a:ext cx="3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0973" name="Line 15">
                <a:extLst>
                  <a:ext uri="{FF2B5EF4-FFF2-40B4-BE49-F238E27FC236}">
                    <a16:creationId xmlns:a16="http://schemas.microsoft.com/office/drawing/2014/main" id="{82A708C2-E7FB-4E93-A359-F3FB30DB13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03" y="3422"/>
                <a:ext cx="3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0974" name="Line 16">
                <a:extLst>
                  <a:ext uri="{FF2B5EF4-FFF2-40B4-BE49-F238E27FC236}">
                    <a16:creationId xmlns:a16="http://schemas.microsoft.com/office/drawing/2014/main" id="{7029FFD0-7747-4F6C-93BA-EE705BF007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03" y="3620"/>
                <a:ext cx="3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0975" name="Line 17">
                <a:extLst>
                  <a:ext uri="{FF2B5EF4-FFF2-40B4-BE49-F238E27FC236}">
                    <a16:creationId xmlns:a16="http://schemas.microsoft.com/office/drawing/2014/main" id="{51848F68-4D48-463F-B67C-3FCF10E228A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03" y="3818"/>
                <a:ext cx="3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80901" name="Text Box 18">
              <a:extLst>
                <a:ext uri="{FF2B5EF4-FFF2-40B4-BE49-F238E27FC236}">
                  <a16:creationId xmlns:a16="http://schemas.microsoft.com/office/drawing/2014/main" id="{0BD1A505-6564-47EA-93EC-181E1429B6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70" y="1450"/>
              <a:ext cx="289" cy="26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eaVert"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0 1 2 3 4  5 6  7 8 9 10 11 12 </a:t>
              </a:r>
            </a:p>
          </p:txBody>
        </p:sp>
        <p:grpSp>
          <p:nvGrpSpPr>
            <p:cNvPr id="80902" name="Group 19">
              <a:extLst>
                <a:ext uri="{FF2B5EF4-FFF2-40B4-BE49-F238E27FC236}">
                  <a16:creationId xmlns:a16="http://schemas.microsoft.com/office/drawing/2014/main" id="{8E06684E-F3BA-4349-B282-DDFF6DFE2EB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52" y="1623"/>
              <a:ext cx="869" cy="218"/>
              <a:chOff x="1976" y="2813"/>
              <a:chExt cx="869" cy="218"/>
            </a:xfrm>
          </p:grpSpPr>
          <p:sp>
            <p:nvSpPr>
              <p:cNvPr id="80960" name="Rectangle 20">
                <a:extLst>
                  <a:ext uri="{FF2B5EF4-FFF2-40B4-BE49-F238E27FC236}">
                    <a16:creationId xmlns:a16="http://schemas.microsoft.com/office/drawing/2014/main" id="{230ED021-B4FC-44B6-A08D-F2F09E1D01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34" y="2813"/>
                <a:ext cx="611" cy="21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14</a:t>
                </a:r>
              </a:p>
            </p:txBody>
          </p:sp>
          <p:sp>
            <p:nvSpPr>
              <p:cNvPr id="80961" name="Line 21">
                <a:extLst>
                  <a:ext uri="{FF2B5EF4-FFF2-40B4-BE49-F238E27FC236}">
                    <a16:creationId xmlns:a16="http://schemas.microsoft.com/office/drawing/2014/main" id="{A7281968-4C45-4621-8ED0-04B19C38EA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55" y="2813"/>
                <a:ext cx="0" cy="2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0962" name="Line 22">
                <a:extLst>
                  <a:ext uri="{FF2B5EF4-FFF2-40B4-BE49-F238E27FC236}">
                    <a16:creationId xmlns:a16="http://schemas.microsoft.com/office/drawing/2014/main" id="{883A3346-DD9E-4B1A-B83F-383196837D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76" y="2927"/>
                <a:ext cx="25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80903" name="Text Box 23">
              <a:extLst>
                <a:ext uri="{FF2B5EF4-FFF2-40B4-BE49-F238E27FC236}">
                  <a16:creationId xmlns:a16="http://schemas.microsoft.com/office/drawing/2014/main" id="{6B10FC4D-A4B2-4283-96B5-12AEFB7B9C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62" y="1448"/>
              <a:ext cx="19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^</a:t>
              </a:r>
            </a:p>
          </p:txBody>
        </p:sp>
        <p:grpSp>
          <p:nvGrpSpPr>
            <p:cNvPr id="80904" name="Group 24">
              <a:extLst>
                <a:ext uri="{FF2B5EF4-FFF2-40B4-BE49-F238E27FC236}">
                  <a16:creationId xmlns:a16="http://schemas.microsoft.com/office/drawing/2014/main" id="{D0218FA9-AA92-48A7-9DB9-9D8EBF7FAE0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17" y="1623"/>
              <a:ext cx="869" cy="218"/>
              <a:chOff x="1976" y="2813"/>
              <a:chExt cx="869" cy="218"/>
            </a:xfrm>
          </p:grpSpPr>
          <p:sp>
            <p:nvSpPr>
              <p:cNvPr id="80957" name="Rectangle 25">
                <a:extLst>
                  <a:ext uri="{FF2B5EF4-FFF2-40B4-BE49-F238E27FC236}">
                    <a16:creationId xmlns:a16="http://schemas.microsoft.com/office/drawing/2014/main" id="{DC76DD19-D30E-4B38-B293-90EA969886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34" y="2813"/>
                <a:ext cx="611" cy="21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</a:t>
                </a:r>
              </a:p>
            </p:txBody>
          </p:sp>
          <p:sp>
            <p:nvSpPr>
              <p:cNvPr id="80958" name="Line 26">
                <a:extLst>
                  <a:ext uri="{FF2B5EF4-FFF2-40B4-BE49-F238E27FC236}">
                    <a16:creationId xmlns:a16="http://schemas.microsoft.com/office/drawing/2014/main" id="{66CBC14C-338A-4BCB-A900-E391D82F3B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55" y="2813"/>
                <a:ext cx="0" cy="2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0959" name="Line 27">
                <a:extLst>
                  <a:ext uri="{FF2B5EF4-FFF2-40B4-BE49-F238E27FC236}">
                    <a16:creationId xmlns:a16="http://schemas.microsoft.com/office/drawing/2014/main" id="{41E03759-6BF1-4802-BC5A-5C4AD7BEE2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76" y="2927"/>
                <a:ext cx="25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80905" name="Group 28">
              <a:extLst>
                <a:ext uri="{FF2B5EF4-FFF2-40B4-BE49-F238E27FC236}">
                  <a16:creationId xmlns:a16="http://schemas.microsoft.com/office/drawing/2014/main" id="{04878519-9A50-46B6-B31C-DD5E4189F99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94" y="1622"/>
              <a:ext cx="869" cy="218"/>
              <a:chOff x="1976" y="2813"/>
              <a:chExt cx="869" cy="218"/>
            </a:xfrm>
          </p:grpSpPr>
          <p:sp>
            <p:nvSpPr>
              <p:cNvPr id="80954" name="Rectangle 29">
                <a:extLst>
                  <a:ext uri="{FF2B5EF4-FFF2-40B4-BE49-F238E27FC236}">
                    <a16:creationId xmlns:a16="http://schemas.microsoft.com/office/drawing/2014/main" id="{12387C44-48F7-46C8-97EC-ABFACB0DD3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34" y="2813"/>
                <a:ext cx="611" cy="21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27</a:t>
                </a:r>
              </a:p>
            </p:txBody>
          </p:sp>
          <p:sp>
            <p:nvSpPr>
              <p:cNvPr id="80955" name="Line 30">
                <a:extLst>
                  <a:ext uri="{FF2B5EF4-FFF2-40B4-BE49-F238E27FC236}">
                    <a16:creationId xmlns:a16="http://schemas.microsoft.com/office/drawing/2014/main" id="{65D299D4-CE3F-4707-AC10-5A310F288C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55" y="2813"/>
                <a:ext cx="0" cy="2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0956" name="Line 31">
                <a:extLst>
                  <a:ext uri="{FF2B5EF4-FFF2-40B4-BE49-F238E27FC236}">
                    <a16:creationId xmlns:a16="http://schemas.microsoft.com/office/drawing/2014/main" id="{6061F5F3-C014-417D-B63A-E9AF8B2669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76" y="2927"/>
                <a:ext cx="25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80906" name="Group 32">
              <a:extLst>
                <a:ext uri="{FF2B5EF4-FFF2-40B4-BE49-F238E27FC236}">
                  <a16:creationId xmlns:a16="http://schemas.microsoft.com/office/drawing/2014/main" id="{FE06E6E4-61B6-499D-9013-EFB2256F640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49" y="1624"/>
              <a:ext cx="869" cy="218"/>
              <a:chOff x="1976" y="2813"/>
              <a:chExt cx="869" cy="218"/>
            </a:xfrm>
          </p:grpSpPr>
          <p:sp>
            <p:nvSpPr>
              <p:cNvPr id="80951" name="Rectangle 33">
                <a:extLst>
                  <a:ext uri="{FF2B5EF4-FFF2-40B4-BE49-F238E27FC236}">
                    <a16:creationId xmlns:a16="http://schemas.microsoft.com/office/drawing/2014/main" id="{7AE8F334-6360-48E4-A431-3E3DB31F1C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34" y="2813"/>
                <a:ext cx="611" cy="21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79</a:t>
                </a:r>
              </a:p>
            </p:txBody>
          </p:sp>
          <p:sp>
            <p:nvSpPr>
              <p:cNvPr id="80952" name="Line 34">
                <a:extLst>
                  <a:ext uri="{FF2B5EF4-FFF2-40B4-BE49-F238E27FC236}">
                    <a16:creationId xmlns:a16="http://schemas.microsoft.com/office/drawing/2014/main" id="{F319AC2F-C5A0-413C-ADB0-99EDA95E3C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55" y="2813"/>
                <a:ext cx="0" cy="2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0953" name="Line 35">
                <a:extLst>
                  <a:ext uri="{FF2B5EF4-FFF2-40B4-BE49-F238E27FC236}">
                    <a16:creationId xmlns:a16="http://schemas.microsoft.com/office/drawing/2014/main" id="{BCB966C4-DCAA-493D-B53C-2F5740FEF6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76" y="2927"/>
                <a:ext cx="25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80907" name="Group 36">
              <a:extLst>
                <a:ext uri="{FF2B5EF4-FFF2-40B4-BE49-F238E27FC236}">
                  <a16:creationId xmlns:a16="http://schemas.microsoft.com/office/drawing/2014/main" id="{1AF0DCA9-5BA6-4166-92EC-8E7F606C523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63" y="2007"/>
              <a:ext cx="869" cy="218"/>
              <a:chOff x="1976" y="2813"/>
              <a:chExt cx="869" cy="218"/>
            </a:xfrm>
          </p:grpSpPr>
          <p:sp>
            <p:nvSpPr>
              <p:cNvPr id="80948" name="Rectangle 37">
                <a:extLst>
                  <a:ext uri="{FF2B5EF4-FFF2-40B4-BE49-F238E27FC236}">
                    <a16:creationId xmlns:a16="http://schemas.microsoft.com/office/drawing/2014/main" id="{A4C73E68-FA2C-45A0-BCD9-71213BD7DB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34" y="2813"/>
                <a:ext cx="611" cy="21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68</a:t>
                </a:r>
              </a:p>
            </p:txBody>
          </p:sp>
          <p:sp>
            <p:nvSpPr>
              <p:cNvPr id="80949" name="Line 38">
                <a:extLst>
                  <a:ext uri="{FF2B5EF4-FFF2-40B4-BE49-F238E27FC236}">
                    <a16:creationId xmlns:a16="http://schemas.microsoft.com/office/drawing/2014/main" id="{879A2835-81D5-477D-9288-530359302F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55" y="2813"/>
                <a:ext cx="0" cy="2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0950" name="Line 39">
                <a:extLst>
                  <a:ext uri="{FF2B5EF4-FFF2-40B4-BE49-F238E27FC236}">
                    <a16:creationId xmlns:a16="http://schemas.microsoft.com/office/drawing/2014/main" id="{FA6A18AD-D275-439C-AD76-9176E84718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76" y="2927"/>
                <a:ext cx="25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80908" name="Group 40">
              <a:extLst>
                <a:ext uri="{FF2B5EF4-FFF2-40B4-BE49-F238E27FC236}">
                  <a16:creationId xmlns:a16="http://schemas.microsoft.com/office/drawing/2014/main" id="{CAE62731-BAC4-4910-AE5E-6026446E910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38" y="2006"/>
              <a:ext cx="869" cy="218"/>
              <a:chOff x="1976" y="2813"/>
              <a:chExt cx="869" cy="218"/>
            </a:xfrm>
          </p:grpSpPr>
          <p:sp>
            <p:nvSpPr>
              <p:cNvPr id="80945" name="Rectangle 41">
                <a:extLst>
                  <a:ext uri="{FF2B5EF4-FFF2-40B4-BE49-F238E27FC236}">
                    <a16:creationId xmlns:a16="http://schemas.microsoft.com/office/drawing/2014/main" id="{A8095AC1-C17C-4560-A7F4-8CEC46B0B7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34" y="2813"/>
                <a:ext cx="611" cy="21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55</a:t>
                </a:r>
              </a:p>
            </p:txBody>
          </p:sp>
          <p:sp>
            <p:nvSpPr>
              <p:cNvPr id="80946" name="Line 42">
                <a:extLst>
                  <a:ext uri="{FF2B5EF4-FFF2-40B4-BE49-F238E27FC236}">
                    <a16:creationId xmlns:a16="http://schemas.microsoft.com/office/drawing/2014/main" id="{D550FDA2-CF0D-4AB7-8DFA-6A53390F99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55" y="2813"/>
                <a:ext cx="0" cy="2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0947" name="Line 43">
                <a:extLst>
                  <a:ext uri="{FF2B5EF4-FFF2-40B4-BE49-F238E27FC236}">
                    <a16:creationId xmlns:a16="http://schemas.microsoft.com/office/drawing/2014/main" id="{29E9A7B5-8151-4147-8063-BEB7466071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76" y="2927"/>
                <a:ext cx="25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80909" name="Group 44">
              <a:extLst>
                <a:ext uri="{FF2B5EF4-FFF2-40B4-BE49-F238E27FC236}">
                  <a16:creationId xmlns:a16="http://schemas.microsoft.com/office/drawing/2014/main" id="{865A06C2-D817-42C2-929E-1DC16FB5558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73" y="2617"/>
              <a:ext cx="869" cy="218"/>
              <a:chOff x="1976" y="2813"/>
              <a:chExt cx="869" cy="218"/>
            </a:xfrm>
          </p:grpSpPr>
          <p:sp>
            <p:nvSpPr>
              <p:cNvPr id="80942" name="Rectangle 45">
                <a:extLst>
                  <a:ext uri="{FF2B5EF4-FFF2-40B4-BE49-F238E27FC236}">
                    <a16:creationId xmlns:a16="http://schemas.microsoft.com/office/drawing/2014/main" id="{33C09150-7A32-41C0-B3A6-A030715688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34" y="2813"/>
                <a:ext cx="611" cy="21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19</a:t>
                </a:r>
              </a:p>
            </p:txBody>
          </p:sp>
          <p:sp>
            <p:nvSpPr>
              <p:cNvPr id="80943" name="Line 46">
                <a:extLst>
                  <a:ext uri="{FF2B5EF4-FFF2-40B4-BE49-F238E27FC236}">
                    <a16:creationId xmlns:a16="http://schemas.microsoft.com/office/drawing/2014/main" id="{8AEFB244-6265-4BAF-A77E-8CA1146B17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55" y="2813"/>
                <a:ext cx="0" cy="2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0944" name="Line 47">
                <a:extLst>
                  <a:ext uri="{FF2B5EF4-FFF2-40B4-BE49-F238E27FC236}">
                    <a16:creationId xmlns:a16="http://schemas.microsoft.com/office/drawing/2014/main" id="{04EEDF9E-32A9-4ACB-9036-0B041E6F01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76" y="2927"/>
                <a:ext cx="25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80910" name="Group 48">
              <a:extLst>
                <a:ext uri="{FF2B5EF4-FFF2-40B4-BE49-F238E27FC236}">
                  <a16:creationId xmlns:a16="http://schemas.microsoft.com/office/drawing/2014/main" id="{09D8486C-B028-45B4-9059-AE36E685CBE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38" y="2617"/>
              <a:ext cx="869" cy="218"/>
              <a:chOff x="1976" y="2813"/>
              <a:chExt cx="869" cy="218"/>
            </a:xfrm>
          </p:grpSpPr>
          <p:sp>
            <p:nvSpPr>
              <p:cNvPr id="80939" name="Rectangle 49">
                <a:extLst>
                  <a:ext uri="{FF2B5EF4-FFF2-40B4-BE49-F238E27FC236}">
                    <a16:creationId xmlns:a16="http://schemas.microsoft.com/office/drawing/2014/main" id="{758D8B33-D147-43DB-ADE4-E396FACEFA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34" y="2813"/>
                <a:ext cx="611" cy="21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84</a:t>
                </a:r>
              </a:p>
            </p:txBody>
          </p:sp>
          <p:sp>
            <p:nvSpPr>
              <p:cNvPr id="80940" name="Line 50">
                <a:extLst>
                  <a:ext uri="{FF2B5EF4-FFF2-40B4-BE49-F238E27FC236}">
                    <a16:creationId xmlns:a16="http://schemas.microsoft.com/office/drawing/2014/main" id="{2276A7D9-5994-4A0E-A56D-1362F26DE5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55" y="2813"/>
                <a:ext cx="0" cy="2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0941" name="Line 51">
                <a:extLst>
                  <a:ext uri="{FF2B5EF4-FFF2-40B4-BE49-F238E27FC236}">
                    <a16:creationId xmlns:a16="http://schemas.microsoft.com/office/drawing/2014/main" id="{C8FAC3EC-3483-4459-B771-0FFD6C32EE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76" y="2927"/>
                <a:ext cx="25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80911" name="Group 52">
              <a:extLst>
                <a:ext uri="{FF2B5EF4-FFF2-40B4-BE49-F238E27FC236}">
                  <a16:creationId xmlns:a16="http://schemas.microsoft.com/office/drawing/2014/main" id="{AF649BB7-BCA4-4ADC-968F-AC433DAE5B8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72" y="2875"/>
              <a:ext cx="869" cy="218"/>
              <a:chOff x="1976" y="2813"/>
              <a:chExt cx="869" cy="218"/>
            </a:xfrm>
          </p:grpSpPr>
          <p:sp>
            <p:nvSpPr>
              <p:cNvPr id="80936" name="Rectangle 53">
                <a:extLst>
                  <a:ext uri="{FF2B5EF4-FFF2-40B4-BE49-F238E27FC236}">
                    <a16:creationId xmlns:a16="http://schemas.microsoft.com/office/drawing/2014/main" id="{4C2870C0-D432-4096-9029-6E59D7812C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34" y="2813"/>
                <a:ext cx="611" cy="21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20</a:t>
                </a:r>
              </a:p>
            </p:txBody>
          </p:sp>
          <p:sp>
            <p:nvSpPr>
              <p:cNvPr id="80937" name="Line 54">
                <a:extLst>
                  <a:ext uri="{FF2B5EF4-FFF2-40B4-BE49-F238E27FC236}">
                    <a16:creationId xmlns:a16="http://schemas.microsoft.com/office/drawing/2014/main" id="{9634DA5B-2E3F-43CB-9528-45C3C9A32B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55" y="2813"/>
                <a:ext cx="0" cy="2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0938" name="Line 55">
                <a:extLst>
                  <a:ext uri="{FF2B5EF4-FFF2-40B4-BE49-F238E27FC236}">
                    <a16:creationId xmlns:a16="http://schemas.microsoft.com/office/drawing/2014/main" id="{786B6C1C-D5B2-42A0-AB53-6C85F69FCC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76" y="2927"/>
                <a:ext cx="25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80912" name="Group 56">
              <a:extLst>
                <a:ext uri="{FF2B5EF4-FFF2-40B4-BE49-F238E27FC236}">
                  <a16:creationId xmlns:a16="http://schemas.microsoft.com/office/drawing/2014/main" id="{BA56879D-5AF8-4D0C-83BF-1F4C8117934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83" y="3382"/>
              <a:ext cx="869" cy="218"/>
              <a:chOff x="1976" y="2813"/>
              <a:chExt cx="869" cy="218"/>
            </a:xfrm>
          </p:grpSpPr>
          <p:sp>
            <p:nvSpPr>
              <p:cNvPr id="80933" name="Rectangle 57">
                <a:extLst>
                  <a:ext uri="{FF2B5EF4-FFF2-40B4-BE49-F238E27FC236}">
                    <a16:creationId xmlns:a16="http://schemas.microsoft.com/office/drawing/2014/main" id="{82802B8F-3390-4A2F-BE1C-2EE1DAB531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34" y="2813"/>
                <a:ext cx="611" cy="21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23</a:t>
                </a:r>
              </a:p>
            </p:txBody>
          </p:sp>
          <p:sp>
            <p:nvSpPr>
              <p:cNvPr id="80934" name="Line 58">
                <a:extLst>
                  <a:ext uri="{FF2B5EF4-FFF2-40B4-BE49-F238E27FC236}">
                    <a16:creationId xmlns:a16="http://schemas.microsoft.com/office/drawing/2014/main" id="{0D0BB005-B045-40FB-B997-B4B2C0403B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55" y="2813"/>
                <a:ext cx="0" cy="2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0935" name="Line 59">
                <a:extLst>
                  <a:ext uri="{FF2B5EF4-FFF2-40B4-BE49-F238E27FC236}">
                    <a16:creationId xmlns:a16="http://schemas.microsoft.com/office/drawing/2014/main" id="{9B135C45-E2C0-41B9-980B-064B403697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76" y="2927"/>
                <a:ext cx="25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80913" name="Group 60">
              <a:extLst>
                <a:ext uri="{FF2B5EF4-FFF2-40B4-BE49-F238E27FC236}">
                  <a16:creationId xmlns:a16="http://schemas.microsoft.com/office/drawing/2014/main" id="{ACE01DCC-0930-451F-89DC-A9EBA5FADB4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38" y="3382"/>
              <a:ext cx="869" cy="218"/>
              <a:chOff x="1976" y="2813"/>
              <a:chExt cx="869" cy="218"/>
            </a:xfrm>
          </p:grpSpPr>
          <p:sp>
            <p:nvSpPr>
              <p:cNvPr id="80930" name="Rectangle 61">
                <a:extLst>
                  <a:ext uri="{FF2B5EF4-FFF2-40B4-BE49-F238E27FC236}">
                    <a16:creationId xmlns:a16="http://schemas.microsoft.com/office/drawing/2014/main" id="{1107CFDC-C350-4DBA-A43F-F094087944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34" y="2813"/>
                <a:ext cx="611" cy="21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10</a:t>
                </a:r>
              </a:p>
            </p:txBody>
          </p:sp>
          <p:sp>
            <p:nvSpPr>
              <p:cNvPr id="80931" name="Line 62">
                <a:extLst>
                  <a:ext uri="{FF2B5EF4-FFF2-40B4-BE49-F238E27FC236}">
                    <a16:creationId xmlns:a16="http://schemas.microsoft.com/office/drawing/2014/main" id="{BB52483C-EAB9-4212-BA1D-027E9EF132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55" y="2813"/>
                <a:ext cx="0" cy="2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0932" name="Line 63">
                <a:extLst>
                  <a:ext uri="{FF2B5EF4-FFF2-40B4-BE49-F238E27FC236}">
                    <a16:creationId xmlns:a16="http://schemas.microsoft.com/office/drawing/2014/main" id="{2500148A-E742-44BA-9B09-10B26502A9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76" y="2927"/>
                <a:ext cx="25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80914" name="Group 64">
              <a:extLst>
                <a:ext uri="{FF2B5EF4-FFF2-40B4-BE49-F238E27FC236}">
                  <a16:creationId xmlns:a16="http://schemas.microsoft.com/office/drawing/2014/main" id="{464C37D9-C53B-4E41-AB58-0B209AD0AC4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83" y="3630"/>
              <a:ext cx="869" cy="218"/>
              <a:chOff x="1976" y="2813"/>
              <a:chExt cx="869" cy="218"/>
            </a:xfrm>
          </p:grpSpPr>
          <p:sp>
            <p:nvSpPr>
              <p:cNvPr id="80927" name="Rectangle 65">
                <a:extLst>
                  <a:ext uri="{FF2B5EF4-FFF2-40B4-BE49-F238E27FC236}">
                    <a16:creationId xmlns:a16="http://schemas.microsoft.com/office/drawing/2014/main" id="{5DD59D47-D800-418E-96B4-08933A3EF9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34" y="2813"/>
                <a:ext cx="611" cy="21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11</a:t>
                </a:r>
              </a:p>
            </p:txBody>
          </p:sp>
          <p:sp>
            <p:nvSpPr>
              <p:cNvPr id="80928" name="Line 66">
                <a:extLst>
                  <a:ext uri="{FF2B5EF4-FFF2-40B4-BE49-F238E27FC236}">
                    <a16:creationId xmlns:a16="http://schemas.microsoft.com/office/drawing/2014/main" id="{8BA1EC08-C2D4-4080-B704-CCAD9239E9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55" y="2813"/>
                <a:ext cx="0" cy="2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0929" name="Line 67">
                <a:extLst>
                  <a:ext uri="{FF2B5EF4-FFF2-40B4-BE49-F238E27FC236}">
                    <a16:creationId xmlns:a16="http://schemas.microsoft.com/office/drawing/2014/main" id="{A5998280-4801-41C3-80F8-B3D349EB63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76" y="2927"/>
                <a:ext cx="25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80915" name="Text Box 68">
              <a:extLst>
                <a:ext uri="{FF2B5EF4-FFF2-40B4-BE49-F238E27FC236}">
                  <a16:creationId xmlns:a16="http://schemas.microsoft.com/office/drawing/2014/main" id="{1795328D-81F5-4555-A1F4-DEE334886A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62" y="1844"/>
              <a:ext cx="19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^</a:t>
              </a:r>
            </a:p>
          </p:txBody>
        </p:sp>
        <p:sp>
          <p:nvSpPr>
            <p:cNvPr id="80916" name="Text Box 69">
              <a:extLst>
                <a:ext uri="{FF2B5EF4-FFF2-40B4-BE49-F238E27FC236}">
                  <a16:creationId xmlns:a16="http://schemas.microsoft.com/office/drawing/2014/main" id="{6A815685-5CC0-4D22-9903-6C96C3E482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62" y="2216"/>
              <a:ext cx="19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^</a:t>
              </a:r>
            </a:p>
          </p:txBody>
        </p:sp>
        <p:sp>
          <p:nvSpPr>
            <p:cNvPr id="80917" name="Text Box 70">
              <a:extLst>
                <a:ext uri="{FF2B5EF4-FFF2-40B4-BE49-F238E27FC236}">
                  <a16:creationId xmlns:a16="http://schemas.microsoft.com/office/drawing/2014/main" id="{B796C649-9CB5-4898-AC59-F2B2379468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62" y="2423"/>
              <a:ext cx="19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^</a:t>
              </a:r>
            </a:p>
          </p:txBody>
        </p:sp>
        <p:sp>
          <p:nvSpPr>
            <p:cNvPr id="80918" name="Text Box 71">
              <a:extLst>
                <a:ext uri="{FF2B5EF4-FFF2-40B4-BE49-F238E27FC236}">
                  <a16:creationId xmlns:a16="http://schemas.microsoft.com/office/drawing/2014/main" id="{EADB056E-4172-40B6-84AE-2ED0B4EB86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62" y="3034"/>
              <a:ext cx="19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^</a:t>
              </a:r>
            </a:p>
          </p:txBody>
        </p:sp>
        <p:sp>
          <p:nvSpPr>
            <p:cNvPr id="80919" name="Text Box 72">
              <a:extLst>
                <a:ext uri="{FF2B5EF4-FFF2-40B4-BE49-F238E27FC236}">
                  <a16:creationId xmlns:a16="http://schemas.microsoft.com/office/drawing/2014/main" id="{55E9AA6C-D883-417B-BC15-E896F84EB7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62" y="3231"/>
              <a:ext cx="19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^</a:t>
              </a:r>
            </a:p>
          </p:txBody>
        </p:sp>
        <p:sp>
          <p:nvSpPr>
            <p:cNvPr id="80920" name="Text Box 73">
              <a:extLst>
                <a:ext uri="{FF2B5EF4-FFF2-40B4-BE49-F238E27FC236}">
                  <a16:creationId xmlns:a16="http://schemas.microsoft.com/office/drawing/2014/main" id="{215EB1C6-BE6F-4905-AEB8-72274501D0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62" y="3810"/>
              <a:ext cx="19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^</a:t>
              </a:r>
            </a:p>
          </p:txBody>
        </p:sp>
        <p:sp>
          <p:nvSpPr>
            <p:cNvPr id="80921" name="Text Box 74">
              <a:extLst>
                <a:ext uri="{FF2B5EF4-FFF2-40B4-BE49-F238E27FC236}">
                  <a16:creationId xmlns:a16="http://schemas.microsoft.com/office/drawing/2014/main" id="{237A3537-D844-47A6-B086-D52D0214BD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97" y="1616"/>
              <a:ext cx="19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^</a:t>
              </a:r>
            </a:p>
          </p:txBody>
        </p:sp>
        <p:sp>
          <p:nvSpPr>
            <p:cNvPr id="80922" name="Text Box 75">
              <a:extLst>
                <a:ext uri="{FF2B5EF4-FFF2-40B4-BE49-F238E27FC236}">
                  <a16:creationId xmlns:a16="http://schemas.microsoft.com/office/drawing/2014/main" id="{01B8BBFF-A55E-4342-8D25-DCB1F9024B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67" y="2010"/>
              <a:ext cx="19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^</a:t>
              </a:r>
            </a:p>
          </p:txBody>
        </p:sp>
        <p:sp>
          <p:nvSpPr>
            <p:cNvPr id="80923" name="Text Box 76">
              <a:extLst>
                <a:ext uri="{FF2B5EF4-FFF2-40B4-BE49-F238E27FC236}">
                  <a16:creationId xmlns:a16="http://schemas.microsoft.com/office/drawing/2014/main" id="{7883DD84-312E-4878-A8BC-98F301E42D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56" y="2599"/>
              <a:ext cx="19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^</a:t>
              </a:r>
            </a:p>
          </p:txBody>
        </p:sp>
        <p:sp>
          <p:nvSpPr>
            <p:cNvPr id="80924" name="Text Box 77">
              <a:extLst>
                <a:ext uri="{FF2B5EF4-FFF2-40B4-BE49-F238E27FC236}">
                  <a16:creationId xmlns:a16="http://schemas.microsoft.com/office/drawing/2014/main" id="{6231C4CE-29C0-4F9B-8D44-0A0EDA13F1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1" y="2868"/>
              <a:ext cx="19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^</a:t>
              </a:r>
            </a:p>
          </p:txBody>
        </p:sp>
        <p:sp>
          <p:nvSpPr>
            <p:cNvPr id="80925" name="Text Box 78">
              <a:extLst>
                <a:ext uri="{FF2B5EF4-FFF2-40B4-BE49-F238E27FC236}">
                  <a16:creationId xmlns:a16="http://schemas.microsoft.com/office/drawing/2014/main" id="{B2E5115A-6AD4-4282-84BE-ADC196E028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56" y="3374"/>
              <a:ext cx="19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^</a:t>
              </a:r>
            </a:p>
          </p:txBody>
        </p:sp>
        <p:sp>
          <p:nvSpPr>
            <p:cNvPr id="80926" name="Text Box 79">
              <a:extLst>
                <a:ext uri="{FF2B5EF4-FFF2-40B4-BE49-F238E27FC236}">
                  <a16:creationId xmlns:a16="http://schemas.microsoft.com/office/drawing/2014/main" id="{AEF559DF-EE44-4FB3-B194-C8293477BE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11" y="3624"/>
              <a:ext cx="19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^</a:t>
              </a: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7236BE76-4E47-4447-9267-1EFE767BFB28}"/>
              </a:ext>
            </a:extLst>
          </p:cNvPr>
          <p:cNvSpPr txBox="1"/>
          <p:nvPr/>
        </p:nvSpPr>
        <p:spPr>
          <a:xfrm>
            <a:off x="7807826" y="2514600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chain</a:t>
            </a:r>
            <a:endParaRPr lang="zh-CN" altLang="en-US" dirty="0"/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8AEE6D45-AD4F-456E-B0BA-77AB20671775}"/>
              </a:ext>
            </a:extLst>
          </p:cNvPr>
          <p:cNvSpPr txBox="1"/>
          <p:nvPr/>
        </p:nvSpPr>
        <p:spPr>
          <a:xfrm>
            <a:off x="5472363" y="3059668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chain</a:t>
            </a:r>
            <a:endParaRPr lang="zh-CN" altLang="en-US" dirty="0"/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52E7F9BB-98C6-4361-B345-CCB8753526C1}"/>
              </a:ext>
            </a:extLst>
          </p:cNvPr>
          <p:cNvSpPr txBox="1"/>
          <p:nvPr/>
        </p:nvSpPr>
        <p:spPr>
          <a:xfrm>
            <a:off x="5351964" y="3997325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chain</a:t>
            </a:r>
            <a:endParaRPr lang="zh-CN" altLang="en-US" dirty="0"/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52143622-FE2F-4FEE-A835-92A7A53FA054}"/>
              </a:ext>
            </a:extLst>
          </p:cNvPr>
          <p:cNvSpPr txBox="1"/>
          <p:nvPr/>
        </p:nvSpPr>
        <p:spPr>
          <a:xfrm>
            <a:off x="4118977" y="4406662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chain</a:t>
            </a:r>
            <a:endParaRPr lang="zh-CN" altLang="en-US" dirty="0"/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F684EE6F-0A57-4F92-997E-41DD3EE3AE70}"/>
              </a:ext>
            </a:extLst>
          </p:cNvPr>
          <p:cNvSpPr txBox="1"/>
          <p:nvPr/>
        </p:nvSpPr>
        <p:spPr>
          <a:xfrm>
            <a:off x="5212263" y="5212318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chain</a:t>
            </a:r>
            <a:endParaRPr lang="zh-CN" altLang="en-US" dirty="0"/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10315D28-3D71-44ED-B5F1-C4A57CC27B98}"/>
              </a:ext>
            </a:extLst>
          </p:cNvPr>
          <p:cNvSpPr txBox="1"/>
          <p:nvPr/>
        </p:nvSpPr>
        <p:spPr>
          <a:xfrm>
            <a:off x="4056547" y="5630690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chain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8176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7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7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6" grpId="0" autoUpdateAnimBg="0"/>
      <p:bldP spid="2" grpId="0"/>
      <p:bldP spid="81" grpId="0"/>
      <p:bldP spid="82" grpId="0"/>
      <p:bldP spid="83" grpId="0"/>
      <p:bldP spid="84" grpId="0"/>
      <p:bldP spid="8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6B0E500F-01AE-4621-AD3E-A1B8FB15E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latin typeface="Cambria" panose="02040503050406030204" pitchFamily="18" charset="0"/>
              </a:rPr>
              <a:t>评价哈希查找效率的</a:t>
            </a:r>
            <a:r>
              <a:rPr lang="en-US" altLang="zh-CN" sz="3600" dirty="0">
                <a:latin typeface="Cambria" panose="02040503050406030204" pitchFamily="18" charset="0"/>
                <a:ea typeface="Cambria" panose="02040503050406030204" pitchFamily="18" charset="0"/>
              </a:rPr>
              <a:t>ASL</a:t>
            </a:r>
            <a:r>
              <a:rPr lang="zh-CN" altLang="en-US" sz="3600" dirty="0">
                <a:latin typeface="隶书" panose="02010509060101010101" pitchFamily="49" charset="-122"/>
                <a:ea typeface="隶书" panose="02010509060101010101" pitchFamily="49" charset="-122"/>
              </a:rPr>
              <a:t>分析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538A54A9-B97B-405B-A771-DCFA6A5784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9365" y="1661638"/>
            <a:ext cx="7244873" cy="914242"/>
          </a:xfr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例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 已知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Keys=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(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19,14,23,1,68,20,84,27,55,11,10,79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        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哈希函数为：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H(k)=key % 13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, </a:t>
            </a:r>
            <a:r>
              <a:rPr kumimoji="1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哈希表长为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M=16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。</a:t>
            </a:r>
            <a:endParaRPr lang="zh-CN" altLang="en-US" sz="2400" dirty="0"/>
          </a:p>
        </p:txBody>
      </p:sp>
      <p:sp>
        <p:nvSpPr>
          <p:cNvPr id="36" name="Text Box 2">
            <a:extLst>
              <a:ext uri="{FF2B5EF4-FFF2-40B4-BE49-F238E27FC236}">
                <a16:creationId xmlns:a16="http://schemas.microsoft.com/office/drawing/2014/main" id="{B88C71AC-740D-4289-BB63-34881C8A20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8575" y="1220788"/>
            <a:ext cx="293381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(1)  </a:t>
            </a:r>
            <a:r>
              <a:rPr kumimoji="1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用链地址法处理冲突</a:t>
            </a:r>
          </a:p>
        </p:txBody>
      </p:sp>
      <p:grpSp>
        <p:nvGrpSpPr>
          <p:cNvPr id="37" name="Group 3">
            <a:extLst>
              <a:ext uri="{FF2B5EF4-FFF2-40B4-BE49-F238E27FC236}">
                <a16:creationId xmlns:a16="http://schemas.microsoft.com/office/drawing/2014/main" id="{BB9D215C-503B-4375-85AD-53BA2AC91A7C}"/>
              </a:ext>
            </a:extLst>
          </p:cNvPr>
          <p:cNvGrpSpPr>
            <a:grpSpLocks/>
          </p:cNvGrpSpPr>
          <p:nvPr/>
        </p:nvGrpSpPr>
        <p:grpSpPr bwMode="auto">
          <a:xfrm>
            <a:off x="1719263" y="2521903"/>
            <a:ext cx="5797550" cy="4176712"/>
            <a:chOff x="1066" y="1448"/>
            <a:chExt cx="3652" cy="2631"/>
          </a:xfrm>
        </p:grpSpPr>
        <p:grpSp>
          <p:nvGrpSpPr>
            <p:cNvPr id="38" name="Group 4">
              <a:extLst>
                <a:ext uri="{FF2B5EF4-FFF2-40B4-BE49-F238E27FC236}">
                  <a16:creationId xmlns:a16="http://schemas.microsoft.com/office/drawing/2014/main" id="{D2C16B68-35FA-49AE-A81C-C2A847C308B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03" y="1448"/>
              <a:ext cx="373" cy="2576"/>
              <a:chOff x="1303" y="1448"/>
              <a:chExt cx="373" cy="2576"/>
            </a:xfrm>
          </p:grpSpPr>
          <p:sp>
            <p:nvSpPr>
              <p:cNvPr id="101" name="Rectangle 5">
                <a:extLst>
                  <a:ext uri="{FF2B5EF4-FFF2-40B4-BE49-F238E27FC236}">
                    <a16:creationId xmlns:a16="http://schemas.microsoft.com/office/drawing/2014/main" id="{96326207-D5DB-4A31-B449-4C94569935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03" y="1448"/>
                <a:ext cx="373" cy="257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2" name="Line 6">
                <a:extLst>
                  <a:ext uri="{FF2B5EF4-FFF2-40B4-BE49-F238E27FC236}">
                    <a16:creationId xmlns:a16="http://schemas.microsoft.com/office/drawing/2014/main" id="{41689FDA-D043-4B23-8E90-561E1E4027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03" y="1645"/>
                <a:ext cx="3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3" name="Line 7">
                <a:extLst>
                  <a:ext uri="{FF2B5EF4-FFF2-40B4-BE49-F238E27FC236}">
                    <a16:creationId xmlns:a16="http://schemas.microsoft.com/office/drawing/2014/main" id="{C30E8BF4-39C1-4D68-9822-FBB22281B7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03" y="1842"/>
                <a:ext cx="3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4" name="Line 8">
                <a:extLst>
                  <a:ext uri="{FF2B5EF4-FFF2-40B4-BE49-F238E27FC236}">
                    <a16:creationId xmlns:a16="http://schemas.microsoft.com/office/drawing/2014/main" id="{1A9B0862-4DF6-41CB-B6B7-37324B988C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03" y="2040"/>
                <a:ext cx="3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5" name="Line 9">
                <a:extLst>
                  <a:ext uri="{FF2B5EF4-FFF2-40B4-BE49-F238E27FC236}">
                    <a16:creationId xmlns:a16="http://schemas.microsoft.com/office/drawing/2014/main" id="{9AC31143-6181-45D6-9288-ED0B3CDBC2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03" y="2237"/>
                <a:ext cx="3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6" name="Line 10">
                <a:extLst>
                  <a:ext uri="{FF2B5EF4-FFF2-40B4-BE49-F238E27FC236}">
                    <a16:creationId xmlns:a16="http://schemas.microsoft.com/office/drawing/2014/main" id="{D9760777-085D-4538-8F98-1E2DE82DB3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03" y="2435"/>
                <a:ext cx="3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7" name="Line 11">
                <a:extLst>
                  <a:ext uri="{FF2B5EF4-FFF2-40B4-BE49-F238E27FC236}">
                    <a16:creationId xmlns:a16="http://schemas.microsoft.com/office/drawing/2014/main" id="{41E3500B-FE66-497A-85F7-F7C72A3252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03" y="2632"/>
                <a:ext cx="3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8" name="Line 12">
                <a:extLst>
                  <a:ext uri="{FF2B5EF4-FFF2-40B4-BE49-F238E27FC236}">
                    <a16:creationId xmlns:a16="http://schemas.microsoft.com/office/drawing/2014/main" id="{29990BF0-F57D-4A1B-B1E0-02CFBF04F2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03" y="2830"/>
                <a:ext cx="3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9" name="Line 13">
                <a:extLst>
                  <a:ext uri="{FF2B5EF4-FFF2-40B4-BE49-F238E27FC236}">
                    <a16:creationId xmlns:a16="http://schemas.microsoft.com/office/drawing/2014/main" id="{51E91E7D-1D89-42E4-ACDB-8E03C1FEAC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03" y="3027"/>
                <a:ext cx="3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0" name="Line 14">
                <a:extLst>
                  <a:ext uri="{FF2B5EF4-FFF2-40B4-BE49-F238E27FC236}">
                    <a16:creationId xmlns:a16="http://schemas.microsoft.com/office/drawing/2014/main" id="{0ED17BF2-487A-4549-A1D4-670F870B64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03" y="3225"/>
                <a:ext cx="3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1" name="Line 15">
                <a:extLst>
                  <a:ext uri="{FF2B5EF4-FFF2-40B4-BE49-F238E27FC236}">
                    <a16:creationId xmlns:a16="http://schemas.microsoft.com/office/drawing/2014/main" id="{D35BBE79-3D89-418F-B5FE-1B689A626E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03" y="3422"/>
                <a:ext cx="3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2" name="Line 16">
                <a:extLst>
                  <a:ext uri="{FF2B5EF4-FFF2-40B4-BE49-F238E27FC236}">
                    <a16:creationId xmlns:a16="http://schemas.microsoft.com/office/drawing/2014/main" id="{8C0557DB-2C33-41F0-A6C3-0081D7D6EC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03" y="3620"/>
                <a:ext cx="3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3" name="Line 17">
                <a:extLst>
                  <a:ext uri="{FF2B5EF4-FFF2-40B4-BE49-F238E27FC236}">
                    <a16:creationId xmlns:a16="http://schemas.microsoft.com/office/drawing/2014/main" id="{2C51F506-E79F-4D1E-9015-1AFADC44D4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03" y="3818"/>
                <a:ext cx="3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39" name="Text Box 18">
              <a:extLst>
                <a:ext uri="{FF2B5EF4-FFF2-40B4-BE49-F238E27FC236}">
                  <a16:creationId xmlns:a16="http://schemas.microsoft.com/office/drawing/2014/main" id="{79E402BC-454F-4CC3-B316-1E63C6CDF6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66" y="1450"/>
              <a:ext cx="308" cy="26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eaVert"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0 1  2 3 4 5 6  7 8 9 10 11 12</a:t>
              </a: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</a:t>
              </a:r>
            </a:p>
          </p:txBody>
        </p:sp>
        <p:grpSp>
          <p:nvGrpSpPr>
            <p:cNvPr id="40" name="Group 19">
              <a:extLst>
                <a:ext uri="{FF2B5EF4-FFF2-40B4-BE49-F238E27FC236}">
                  <a16:creationId xmlns:a16="http://schemas.microsoft.com/office/drawing/2014/main" id="{71FD710E-1319-4C1C-9A5E-129DF00024A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52" y="1623"/>
              <a:ext cx="869" cy="218"/>
              <a:chOff x="1976" y="2813"/>
              <a:chExt cx="869" cy="218"/>
            </a:xfrm>
          </p:grpSpPr>
          <p:sp>
            <p:nvSpPr>
              <p:cNvPr id="98" name="Rectangle 20">
                <a:extLst>
                  <a:ext uri="{FF2B5EF4-FFF2-40B4-BE49-F238E27FC236}">
                    <a16:creationId xmlns:a16="http://schemas.microsoft.com/office/drawing/2014/main" id="{0D71A60E-56AE-44B4-B9C6-50A6415D11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34" y="2813"/>
                <a:ext cx="611" cy="21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66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14</a:t>
                </a:r>
                <a:endPara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9" name="Line 21">
                <a:extLst>
                  <a:ext uri="{FF2B5EF4-FFF2-40B4-BE49-F238E27FC236}">
                    <a16:creationId xmlns:a16="http://schemas.microsoft.com/office/drawing/2014/main" id="{4951CD15-9EDD-41CC-8B25-98FADDF354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55" y="2813"/>
                <a:ext cx="0" cy="2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0" name="Line 22">
                <a:extLst>
                  <a:ext uri="{FF2B5EF4-FFF2-40B4-BE49-F238E27FC236}">
                    <a16:creationId xmlns:a16="http://schemas.microsoft.com/office/drawing/2014/main" id="{FA27B5E1-01FB-49D0-90A7-865D4C3EF6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76" y="2927"/>
                <a:ext cx="25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41" name="Text Box 23">
              <a:extLst>
                <a:ext uri="{FF2B5EF4-FFF2-40B4-BE49-F238E27FC236}">
                  <a16:creationId xmlns:a16="http://schemas.microsoft.com/office/drawing/2014/main" id="{6E8A3700-AF83-4425-B820-0AB13C0834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62" y="1448"/>
              <a:ext cx="19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^</a:t>
              </a:r>
            </a:p>
          </p:txBody>
        </p:sp>
        <p:grpSp>
          <p:nvGrpSpPr>
            <p:cNvPr id="42" name="Group 24">
              <a:extLst>
                <a:ext uri="{FF2B5EF4-FFF2-40B4-BE49-F238E27FC236}">
                  <a16:creationId xmlns:a16="http://schemas.microsoft.com/office/drawing/2014/main" id="{6CF77C6B-6B95-40CE-A1F9-8C263991BFE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17" y="1623"/>
              <a:ext cx="869" cy="218"/>
              <a:chOff x="1976" y="2813"/>
              <a:chExt cx="869" cy="218"/>
            </a:xfrm>
          </p:grpSpPr>
          <p:sp>
            <p:nvSpPr>
              <p:cNvPr id="95" name="Rectangle 25">
                <a:extLst>
                  <a:ext uri="{FF2B5EF4-FFF2-40B4-BE49-F238E27FC236}">
                    <a16:creationId xmlns:a16="http://schemas.microsoft.com/office/drawing/2014/main" id="{01832580-E12C-42C5-80C8-46478FDD4B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34" y="2813"/>
                <a:ext cx="611" cy="21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66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</a:t>
                </a:r>
                <a:endPara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6" name="Line 26">
                <a:extLst>
                  <a:ext uri="{FF2B5EF4-FFF2-40B4-BE49-F238E27FC236}">
                    <a16:creationId xmlns:a16="http://schemas.microsoft.com/office/drawing/2014/main" id="{07408A44-D41A-456F-9AC5-C6619B9165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55" y="2813"/>
                <a:ext cx="0" cy="2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7" name="Line 27">
                <a:extLst>
                  <a:ext uri="{FF2B5EF4-FFF2-40B4-BE49-F238E27FC236}">
                    <a16:creationId xmlns:a16="http://schemas.microsoft.com/office/drawing/2014/main" id="{020C5C8B-22BD-44DD-899A-0D63F3B740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76" y="2927"/>
                <a:ext cx="25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43" name="Group 28">
              <a:extLst>
                <a:ext uri="{FF2B5EF4-FFF2-40B4-BE49-F238E27FC236}">
                  <a16:creationId xmlns:a16="http://schemas.microsoft.com/office/drawing/2014/main" id="{3937E446-D527-42D2-B1B5-C5B8CE06A66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94" y="1622"/>
              <a:ext cx="869" cy="218"/>
              <a:chOff x="1976" y="2813"/>
              <a:chExt cx="869" cy="218"/>
            </a:xfrm>
          </p:grpSpPr>
          <p:sp>
            <p:nvSpPr>
              <p:cNvPr id="92" name="Rectangle 29">
                <a:extLst>
                  <a:ext uri="{FF2B5EF4-FFF2-40B4-BE49-F238E27FC236}">
                    <a16:creationId xmlns:a16="http://schemas.microsoft.com/office/drawing/2014/main" id="{3568D2B9-9D69-41F4-B160-005B5D3E84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34" y="2813"/>
                <a:ext cx="611" cy="21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FF33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27</a:t>
                </a:r>
                <a:endPara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3" name="Line 30">
                <a:extLst>
                  <a:ext uri="{FF2B5EF4-FFF2-40B4-BE49-F238E27FC236}">
                    <a16:creationId xmlns:a16="http://schemas.microsoft.com/office/drawing/2014/main" id="{E6FB11BF-6D46-4B23-94C1-FB1472C8FB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55" y="2813"/>
                <a:ext cx="0" cy="2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4" name="Line 31">
                <a:extLst>
                  <a:ext uri="{FF2B5EF4-FFF2-40B4-BE49-F238E27FC236}">
                    <a16:creationId xmlns:a16="http://schemas.microsoft.com/office/drawing/2014/main" id="{27BF8D7F-0E95-4F9C-9EAC-662558BFE7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76" y="2927"/>
                <a:ext cx="25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44" name="Group 32">
              <a:extLst>
                <a:ext uri="{FF2B5EF4-FFF2-40B4-BE49-F238E27FC236}">
                  <a16:creationId xmlns:a16="http://schemas.microsoft.com/office/drawing/2014/main" id="{090B165A-7D22-411F-9EBB-82F324EAE1C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49" y="1624"/>
              <a:ext cx="869" cy="218"/>
              <a:chOff x="1976" y="2813"/>
              <a:chExt cx="869" cy="218"/>
            </a:xfrm>
          </p:grpSpPr>
          <p:sp>
            <p:nvSpPr>
              <p:cNvPr id="89" name="Rectangle 33">
                <a:extLst>
                  <a:ext uri="{FF2B5EF4-FFF2-40B4-BE49-F238E27FC236}">
                    <a16:creationId xmlns:a16="http://schemas.microsoft.com/office/drawing/2014/main" id="{E6751364-6B79-4188-AF6D-63E2416551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34" y="2813"/>
                <a:ext cx="611" cy="21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FF00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79</a:t>
                </a:r>
                <a:endPara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0" name="Line 34">
                <a:extLst>
                  <a:ext uri="{FF2B5EF4-FFF2-40B4-BE49-F238E27FC236}">
                    <a16:creationId xmlns:a16="http://schemas.microsoft.com/office/drawing/2014/main" id="{47CEB084-0123-4419-B1FA-8091C948F6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55" y="2813"/>
                <a:ext cx="0" cy="2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1" name="Line 35">
                <a:extLst>
                  <a:ext uri="{FF2B5EF4-FFF2-40B4-BE49-F238E27FC236}">
                    <a16:creationId xmlns:a16="http://schemas.microsoft.com/office/drawing/2014/main" id="{4B646BAC-FB05-472D-9E15-DED3F48E0A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76" y="2927"/>
                <a:ext cx="25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45" name="Group 36">
              <a:extLst>
                <a:ext uri="{FF2B5EF4-FFF2-40B4-BE49-F238E27FC236}">
                  <a16:creationId xmlns:a16="http://schemas.microsoft.com/office/drawing/2014/main" id="{9AE4A4E9-569F-4BAE-8156-3FBC99FD27B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63" y="2007"/>
              <a:ext cx="869" cy="218"/>
              <a:chOff x="1976" y="2813"/>
              <a:chExt cx="869" cy="218"/>
            </a:xfrm>
          </p:grpSpPr>
          <p:sp>
            <p:nvSpPr>
              <p:cNvPr id="86" name="Rectangle 37">
                <a:extLst>
                  <a:ext uri="{FF2B5EF4-FFF2-40B4-BE49-F238E27FC236}">
                    <a16:creationId xmlns:a16="http://schemas.microsoft.com/office/drawing/2014/main" id="{C6EAA706-375E-41AA-8C4C-9217F5FEE8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34" y="2813"/>
                <a:ext cx="611" cy="21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66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68</a:t>
                </a:r>
                <a:endPara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7" name="Line 38">
                <a:extLst>
                  <a:ext uri="{FF2B5EF4-FFF2-40B4-BE49-F238E27FC236}">
                    <a16:creationId xmlns:a16="http://schemas.microsoft.com/office/drawing/2014/main" id="{556AEFF9-0A3A-4A68-9BF2-0F7063D191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55" y="2813"/>
                <a:ext cx="0" cy="2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8" name="Line 39">
                <a:extLst>
                  <a:ext uri="{FF2B5EF4-FFF2-40B4-BE49-F238E27FC236}">
                    <a16:creationId xmlns:a16="http://schemas.microsoft.com/office/drawing/2014/main" id="{4C808850-BA1D-44E7-B283-6C32DE7FA8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76" y="2927"/>
                <a:ext cx="25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46" name="Group 40">
              <a:extLst>
                <a:ext uri="{FF2B5EF4-FFF2-40B4-BE49-F238E27FC236}">
                  <a16:creationId xmlns:a16="http://schemas.microsoft.com/office/drawing/2014/main" id="{4F8E08D4-E91C-4A6E-8C89-98EEFEF1DD7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38" y="2006"/>
              <a:ext cx="869" cy="218"/>
              <a:chOff x="1976" y="2813"/>
              <a:chExt cx="869" cy="218"/>
            </a:xfrm>
          </p:grpSpPr>
          <p:sp>
            <p:nvSpPr>
              <p:cNvPr id="83" name="Rectangle 41">
                <a:extLst>
                  <a:ext uri="{FF2B5EF4-FFF2-40B4-BE49-F238E27FC236}">
                    <a16:creationId xmlns:a16="http://schemas.microsoft.com/office/drawing/2014/main" id="{BBA15A27-F33D-459A-A605-C63A7FBADA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34" y="2813"/>
                <a:ext cx="611" cy="21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66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55</a:t>
                </a:r>
                <a:endPara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4" name="Line 42">
                <a:extLst>
                  <a:ext uri="{FF2B5EF4-FFF2-40B4-BE49-F238E27FC236}">
                    <a16:creationId xmlns:a16="http://schemas.microsoft.com/office/drawing/2014/main" id="{AB2A89C7-8D88-4107-B989-5BC7DC41D4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55" y="2813"/>
                <a:ext cx="0" cy="2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5" name="Line 43">
                <a:extLst>
                  <a:ext uri="{FF2B5EF4-FFF2-40B4-BE49-F238E27FC236}">
                    <a16:creationId xmlns:a16="http://schemas.microsoft.com/office/drawing/2014/main" id="{28C07AB1-B95C-44B9-8641-0143CFAC0E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76" y="2927"/>
                <a:ext cx="25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47" name="Group 44">
              <a:extLst>
                <a:ext uri="{FF2B5EF4-FFF2-40B4-BE49-F238E27FC236}">
                  <a16:creationId xmlns:a16="http://schemas.microsoft.com/office/drawing/2014/main" id="{844717FC-8D05-4E21-9975-FEFD943A4ED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73" y="2617"/>
              <a:ext cx="869" cy="218"/>
              <a:chOff x="1976" y="2813"/>
              <a:chExt cx="869" cy="218"/>
            </a:xfrm>
          </p:grpSpPr>
          <p:sp>
            <p:nvSpPr>
              <p:cNvPr id="80" name="Rectangle 45">
                <a:extLst>
                  <a:ext uri="{FF2B5EF4-FFF2-40B4-BE49-F238E27FC236}">
                    <a16:creationId xmlns:a16="http://schemas.microsoft.com/office/drawing/2014/main" id="{1ECCF45E-A72C-4F26-85FF-AFB0AA487B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34" y="2813"/>
                <a:ext cx="611" cy="21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66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19</a:t>
                </a:r>
                <a:endPara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1" name="Line 46">
                <a:extLst>
                  <a:ext uri="{FF2B5EF4-FFF2-40B4-BE49-F238E27FC236}">
                    <a16:creationId xmlns:a16="http://schemas.microsoft.com/office/drawing/2014/main" id="{7FABBED3-3F27-449F-808B-D2D7848B73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55" y="2813"/>
                <a:ext cx="0" cy="2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2" name="Line 47">
                <a:extLst>
                  <a:ext uri="{FF2B5EF4-FFF2-40B4-BE49-F238E27FC236}">
                    <a16:creationId xmlns:a16="http://schemas.microsoft.com/office/drawing/2014/main" id="{A121D1C8-A726-47A8-AE20-BE28331EF4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76" y="2927"/>
                <a:ext cx="25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48" name="Group 48">
              <a:extLst>
                <a:ext uri="{FF2B5EF4-FFF2-40B4-BE49-F238E27FC236}">
                  <a16:creationId xmlns:a16="http://schemas.microsoft.com/office/drawing/2014/main" id="{DC0ACB42-6700-411D-BCB5-B3B682290C7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38" y="2617"/>
              <a:ext cx="869" cy="218"/>
              <a:chOff x="1976" y="2813"/>
              <a:chExt cx="869" cy="218"/>
            </a:xfrm>
          </p:grpSpPr>
          <p:sp>
            <p:nvSpPr>
              <p:cNvPr id="77" name="Rectangle 49">
                <a:extLst>
                  <a:ext uri="{FF2B5EF4-FFF2-40B4-BE49-F238E27FC236}">
                    <a16:creationId xmlns:a16="http://schemas.microsoft.com/office/drawing/2014/main" id="{DB06830A-FDAD-4CE2-B879-AEE26B9DD3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34" y="2813"/>
                <a:ext cx="611" cy="21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66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84</a:t>
                </a:r>
                <a:endPara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8" name="Line 50">
                <a:extLst>
                  <a:ext uri="{FF2B5EF4-FFF2-40B4-BE49-F238E27FC236}">
                    <a16:creationId xmlns:a16="http://schemas.microsoft.com/office/drawing/2014/main" id="{1F8A44D3-7648-454A-9DA3-C85A2AA5ED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55" y="2813"/>
                <a:ext cx="0" cy="2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9" name="Line 51">
                <a:extLst>
                  <a:ext uri="{FF2B5EF4-FFF2-40B4-BE49-F238E27FC236}">
                    <a16:creationId xmlns:a16="http://schemas.microsoft.com/office/drawing/2014/main" id="{9F440B3A-958B-46EE-B6BF-3075AAFF5A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76" y="2927"/>
                <a:ext cx="25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49" name="Group 52">
              <a:extLst>
                <a:ext uri="{FF2B5EF4-FFF2-40B4-BE49-F238E27FC236}">
                  <a16:creationId xmlns:a16="http://schemas.microsoft.com/office/drawing/2014/main" id="{469D5FA4-CFBA-40D2-BB34-F9ACB52F15C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72" y="2875"/>
              <a:ext cx="869" cy="218"/>
              <a:chOff x="1976" y="2813"/>
              <a:chExt cx="869" cy="218"/>
            </a:xfrm>
          </p:grpSpPr>
          <p:sp>
            <p:nvSpPr>
              <p:cNvPr id="74" name="Rectangle 53">
                <a:extLst>
                  <a:ext uri="{FF2B5EF4-FFF2-40B4-BE49-F238E27FC236}">
                    <a16:creationId xmlns:a16="http://schemas.microsoft.com/office/drawing/2014/main" id="{95244F3B-29C9-4B54-BFCD-1C4FDB3D30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34" y="2813"/>
                <a:ext cx="611" cy="21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66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20</a:t>
                </a:r>
                <a:endPara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5" name="Line 54">
                <a:extLst>
                  <a:ext uri="{FF2B5EF4-FFF2-40B4-BE49-F238E27FC236}">
                    <a16:creationId xmlns:a16="http://schemas.microsoft.com/office/drawing/2014/main" id="{DAB3CFEE-D4B6-4441-B3EC-06B8091CB4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55" y="2813"/>
                <a:ext cx="0" cy="2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6" name="Line 55">
                <a:extLst>
                  <a:ext uri="{FF2B5EF4-FFF2-40B4-BE49-F238E27FC236}">
                    <a16:creationId xmlns:a16="http://schemas.microsoft.com/office/drawing/2014/main" id="{05035556-6AFC-423B-BB0B-1EB307B292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76" y="2927"/>
                <a:ext cx="25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50" name="Group 56">
              <a:extLst>
                <a:ext uri="{FF2B5EF4-FFF2-40B4-BE49-F238E27FC236}">
                  <a16:creationId xmlns:a16="http://schemas.microsoft.com/office/drawing/2014/main" id="{2BE10345-79C5-490D-9726-9337E269043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83" y="3382"/>
              <a:ext cx="869" cy="218"/>
              <a:chOff x="1976" y="2813"/>
              <a:chExt cx="869" cy="218"/>
            </a:xfrm>
          </p:grpSpPr>
          <p:sp>
            <p:nvSpPr>
              <p:cNvPr id="71" name="Rectangle 57">
                <a:extLst>
                  <a:ext uri="{FF2B5EF4-FFF2-40B4-BE49-F238E27FC236}">
                    <a16:creationId xmlns:a16="http://schemas.microsoft.com/office/drawing/2014/main" id="{D18ECE41-3703-4828-958B-5B785AE98D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34" y="2813"/>
                <a:ext cx="611" cy="21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66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23</a:t>
                </a:r>
                <a:endPara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2" name="Line 58">
                <a:extLst>
                  <a:ext uri="{FF2B5EF4-FFF2-40B4-BE49-F238E27FC236}">
                    <a16:creationId xmlns:a16="http://schemas.microsoft.com/office/drawing/2014/main" id="{FFA2D651-04A7-42DE-A02E-EB15A5AE58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55" y="2813"/>
                <a:ext cx="0" cy="2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3" name="Line 59">
                <a:extLst>
                  <a:ext uri="{FF2B5EF4-FFF2-40B4-BE49-F238E27FC236}">
                    <a16:creationId xmlns:a16="http://schemas.microsoft.com/office/drawing/2014/main" id="{54564C54-41F2-4F97-8B4A-ED8597AD8C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76" y="2927"/>
                <a:ext cx="25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51" name="Group 60">
              <a:extLst>
                <a:ext uri="{FF2B5EF4-FFF2-40B4-BE49-F238E27FC236}">
                  <a16:creationId xmlns:a16="http://schemas.microsoft.com/office/drawing/2014/main" id="{CD528F68-ED5A-44A1-BDD3-73C6E6BFC3A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38" y="3382"/>
              <a:ext cx="869" cy="218"/>
              <a:chOff x="1976" y="2813"/>
              <a:chExt cx="869" cy="218"/>
            </a:xfrm>
          </p:grpSpPr>
          <p:sp>
            <p:nvSpPr>
              <p:cNvPr id="68" name="Rectangle 61">
                <a:extLst>
                  <a:ext uri="{FF2B5EF4-FFF2-40B4-BE49-F238E27FC236}">
                    <a16:creationId xmlns:a16="http://schemas.microsoft.com/office/drawing/2014/main" id="{83C3D9FA-CA1B-4E71-90FA-B4E2320812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34" y="2813"/>
                <a:ext cx="611" cy="21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66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10</a:t>
                </a:r>
                <a:endPara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9" name="Line 62">
                <a:extLst>
                  <a:ext uri="{FF2B5EF4-FFF2-40B4-BE49-F238E27FC236}">
                    <a16:creationId xmlns:a16="http://schemas.microsoft.com/office/drawing/2014/main" id="{FA85FB4F-55E6-4B20-97D1-6D2F6A7466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55" y="2813"/>
                <a:ext cx="0" cy="2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0" name="Line 63">
                <a:extLst>
                  <a:ext uri="{FF2B5EF4-FFF2-40B4-BE49-F238E27FC236}">
                    <a16:creationId xmlns:a16="http://schemas.microsoft.com/office/drawing/2014/main" id="{D3B148C9-0D1E-4B97-886A-4232AED4C9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76" y="2927"/>
                <a:ext cx="25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52" name="Group 64">
              <a:extLst>
                <a:ext uri="{FF2B5EF4-FFF2-40B4-BE49-F238E27FC236}">
                  <a16:creationId xmlns:a16="http://schemas.microsoft.com/office/drawing/2014/main" id="{D44D8DD1-03D4-4700-AA65-6528297ECB8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83" y="3630"/>
              <a:ext cx="869" cy="218"/>
              <a:chOff x="1976" y="2813"/>
              <a:chExt cx="869" cy="218"/>
            </a:xfrm>
          </p:grpSpPr>
          <p:sp>
            <p:nvSpPr>
              <p:cNvPr id="65" name="Rectangle 65">
                <a:extLst>
                  <a:ext uri="{FF2B5EF4-FFF2-40B4-BE49-F238E27FC236}">
                    <a16:creationId xmlns:a16="http://schemas.microsoft.com/office/drawing/2014/main" id="{2570D711-81D2-471B-9278-769970D230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34" y="2813"/>
                <a:ext cx="611" cy="21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66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11</a:t>
                </a:r>
                <a:endPara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6" name="Line 66">
                <a:extLst>
                  <a:ext uri="{FF2B5EF4-FFF2-40B4-BE49-F238E27FC236}">
                    <a16:creationId xmlns:a16="http://schemas.microsoft.com/office/drawing/2014/main" id="{60D4E231-15D8-4855-867D-5FF8CBFDF40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55" y="2813"/>
                <a:ext cx="0" cy="2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7" name="Line 67">
                <a:extLst>
                  <a:ext uri="{FF2B5EF4-FFF2-40B4-BE49-F238E27FC236}">
                    <a16:creationId xmlns:a16="http://schemas.microsoft.com/office/drawing/2014/main" id="{417018E7-684F-48DF-B632-317C0687C0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76" y="2927"/>
                <a:ext cx="25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53" name="Text Box 68">
              <a:extLst>
                <a:ext uri="{FF2B5EF4-FFF2-40B4-BE49-F238E27FC236}">
                  <a16:creationId xmlns:a16="http://schemas.microsoft.com/office/drawing/2014/main" id="{6C52FE9C-43F0-4F3B-80D2-5E71CEF705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62" y="1844"/>
              <a:ext cx="19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^</a:t>
              </a:r>
            </a:p>
          </p:txBody>
        </p:sp>
        <p:sp>
          <p:nvSpPr>
            <p:cNvPr id="54" name="Text Box 69">
              <a:extLst>
                <a:ext uri="{FF2B5EF4-FFF2-40B4-BE49-F238E27FC236}">
                  <a16:creationId xmlns:a16="http://schemas.microsoft.com/office/drawing/2014/main" id="{5432D1DA-FF59-4310-B375-D81990F185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62" y="2216"/>
              <a:ext cx="19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^</a:t>
              </a:r>
            </a:p>
          </p:txBody>
        </p:sp>
        <p:sp>
          <p:nvSpPr>
            <p:cNvPr id="55" name="Text Box 70">
              <a:extLst>
                <a:ext uri="{FF2B5EF4-FFF2-40B4-BE49-F238E27FC236}">
                  <a16:creationId xmlns:a16="http://schemas.microsoft.com/office/drawing/2014/main" id="{D7196DB3-5FC4-4686-A55F-ABF5FB600F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62" y="2423"/>
              <a:ext cx="19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^</a:t>
              </a:r>
            </a:p>
          </p:txBody>
        </p:sp>
        <p:sp>
          <p:nvSpPr>
            <p:cNvPr id="56" name="Text Box 71">
              <a:extLst>
                <a:ext uri="{FF2B5EF4-FFF2-40B4-BE49-F238E27FC236}">
                  <a16:creationId xmlns:a16="http://schemas.microsoft.com/office/drawing/2014/main" id="{ABD4E728-6246-4F4E-B448-6B834F505A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62" y="3034"/>
              <a:ext cx="19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^</a:t>
              </a:r>
            </a:p>
          </p:txBody>
        </p:sp>
        <p:sp>
          <p:nvSpPr>
            <p:cNvPr id="57" name="Text Box 72">
              <a:extLst>
                <a:ext uri="{FF2B5EF4-FFF2-40B4-BE49-F238E27FC236}">
                  <a16:creationId xmlns:a16="http://schemas.microsoft.com/office/drawing/2014/main" id="{DF697F4A-AFAF-45D0-8015-E9D438EEBC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62" y="3231"/>
              <a:ext cx="19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^</a:t>
              </a:r>
            </a:p>
          </p:txBody>
        </p:sp>
        <p:sp>
          <p:nvSpPr>
            <p:cNvPr id="58" name="Text Box 73">
              <a:extLst>
                <a:ext uri="{FF2B5EF4-FFF2-40B4-BE49-F238E27FC236}">
                  <a16:creationId xmlns:a16="http://schemas.microsoft.com/office/drawing/2014/main" id="{BFEA0AF3-BF67-4A7A-A231-C5FE82975A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62" y="3810"/>
              <a:ext cx="19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^</a:t>
              </a:r>
            </a:p>
          </p:txBody>
        </p:sp>
        <p:sp>
          <p:nvSpPr>
            <p:cNvPr id="59" name="Text Box 74">
              <a:extLst>
                <a:ext uri="{FF2B5EF4-FFF2-40B4-BE49-F238E27FC236}">
                  <a16:creationId xmlns:a16="http://schemas.microsoft.com/office/drawing/2014/main" id="{FB0FB60C-C11D-4168-AF15-BC849747ED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97" y="1616"/>
              <a:ext cx="19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^</a:t>
              </a:r>
            </a:p>
          </p:txBody>
        </p:sp>
        <p:sp>
          <p:nvSpPr>
            <p:cNvPr id="60" name="Text Box 75">
              <a:extLst>
                <a:ext uri="{FF2B5EF4-FFF2-40B4-BE49-F238E27FC236}">
                  <a16:creationId xmlns:a16="http://schemas.microsoft.com/office/drawing/2014/main" id="{000B2942-27C8-4FBD-A860-B1874B2903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67" y="2010"/>
              <a:ext cx="19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^</a:t>
              </a:r>
            </a:p>
          </p:txBody>
        </p:sp>
        <p:sp>
          <p:nvSpPr>
            <p:cNvPr id="61" name="Text Box 76">
              <a:extLst>
                <a:ext uri="{FF2B5EF4-FFF2-40B4-BE49-F238E27FC236}">
                  <a16:creationId xmlns:a16="http://schemas.microsoft.com/office/drawing/2014/main" id="{60415368-BA5A-4855-B785-34A48EB46B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56" y="2599"/>
              <a:ext cx="19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^</a:t>
              </a:r>
            </a:p>
          </p:txBody>
        </p:sp>
        <p:sp>
          <p:nvSpPr>
            <p:cNvPr id="62" name="Text Box 77">
              <a:extLst>
                <a:ext uri="{FF2B5EF4-FFF2-40B4-BE49-F238E27FC236}">
                  <a16:creationId xmlns:a16="http://schemas.microsoft.com/office/drawing/2014/main" id="{1308A735-D20C-4999-9F55-3F57BFABA3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1" y="2868"/>
              <a:ext cx="19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^</a:t>
              </a:r>
            </a:p>
          </p:txBody>
        </p:sp>
        <p:sp>
          <p:nvSpPr>
            <p:cNvPr id="63" name="Text Box 78">
              <a:extLst>
                <a:ext uri="{FF2B5EF4-FFF2-40B4-BE49-F238E27FC236}">
                  <a16:creationId xmlns:a16="http://schemas.microsoft.com/office/drawing/2014/main" id="{BD926496-E862-4116-8FB4-5BF49354D3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56" y="3374"/>
              <a:ext cx="19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^</a:t>
              </a:r>
            </a:p>
          </p:txBody>
        </p:sp>
        <p:sp>
          <p:nvSpPr>
            <p:cNvPr id="64" name="Text Box 79">
              <a:extLst>
                <a:ext uri="{FF2B5EF4-FFF2-40B4-BE49-F238E27FC236}">
                  <a16:creationId xmlns:a16="http://schemas.microsoft.com/office/drawing/2014/main" id="{03216BD0-2DF4-433A-A118-5C0DDABA04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11" y="3624"/>
              <a:ext cx="19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^</a:t>
              </a:r>
            </a:p>
          </p:txBody>
        </p:sp>
      </p:grpSp>
      <p:sp>
        <p:nvSpPr>
          <p:cNvPr id="114" name="Text Box 80">
            <a:extLst>
              <a:ext uri="{FF2B5EF4-FFF2-40B4-BE49-F238E27FC236}">
                <a16:creationId xmlns:a16="http://schemas.microsoft.com/office/drawing/2014/main" id="{1DE288B5-168C-456E-97DC-8F922A98BB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9476" y="6066971"/>
            <a:ext cx="399981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ASL=(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*6+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*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+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+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)/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12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=1.75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19F96DEF-CFEB-415C-B840-BF6B98D2E24F}"/>
              </a:ext>
            </a:extLst>
          </p:cNvPr>
          <p:cNvSpPr txBox="1"/>
          <p:nvPr/>
        </p:nvSpPr>
        <p:spPr>
          <a:xfrm>
            <a:off x="5729765" y="4444154"/>
            <a:ext cx="284067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假设</a:t>
            </a:r>
            <a:r>
              <a:rPr kumimoji="1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每个记录的</a:t>
            </a:r>
            <a:b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</a:b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  </a:t>
            </a:r>
            <a:r>
              <a:rPr kumimoji="1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查找概率相等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69091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" grpId="0" build="p" autoUpdateAnimBg="0"/>
      <p:bldP spid="11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38" name="Text Box 22">
            <a:extLst>
              <a:ext uri="{FF2B5EF4-FFF2-40B4-BE49-F238E27FC236}">
                <a16:creationId xmlns:a16="http://schemas.microsoft.com/office/drawing/2014/main" id="{B0C134C0-04C7-4672-A0E4-468C5495DF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5538" y="1061792"/>
            <a:ext cx="542969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(2)  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用线性探测处理冲突</a:t>
            </a: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，即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Hi(k)=(H(k)+</a:t>
            </a:r>
            <a:r>
              <a:rPr kumimoji="1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i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) % M</a:t>
            </a:r>
          </a:p>
        </p:txBody>
      </p:sp>
      <p:sp>
        <p:nvSpPr>
          <p:cNvPr id="34839" name="Text Box 23">
            <a:extLst>
              <a:ext uri="{FF2B5EF4-FFF2-40B4-BE49-F238E27FC236}">
                <a16:creationId xmlns:a16="http://schemas.microsoft.com/office/drawing/2014/main" id="{4D9541B2-2FE6-4C90-B227-CAB4ECFB1A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775" y="5829114"/>
            <a:ext cx="394370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lvl="0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H(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55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)=3   </a:t>
            </a:r>
            <a:r>
              <a:rPr kumimoji="1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冲突，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H1=(3+1</a:t>
            </a:r>
            <a:r>
              <a:rPr lang="en-US" altLang="zh-CN" sz="2000" dirty="0">
                <a:solidFill>
                  <a:srgbClr val="66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 % 16=4</a:t>
            </a:r>
            <a:endParaRPr kumimoji="1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  </a:t>
            </a:r>
            <a:r>
              <a:rPr kumimoji="1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冲突，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H2=(3+2</a:t>
            </a:r>
            <a:r>
              <a:rPr lang="en-US" altLang="zh-CN" sz="2000" dirty="0">
                <a:solidFill>
                  <a:srgbClr val="66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 % 16=5</a:t>
            </a:r>
            <a:endParaRPr kumimoji="1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840" name="Text Box 24">
            <a:extLst>
              <a:ext uri="{FF2B5EF4-FFF2-40B4-BE49-F238E27FC236}">
                <a16:creationId xmlns:a16="http://schemas.microsoft.com/office/drawing/2014/main" id="{FED53F5F-339E-4D48-B731-6C584DAD74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4075" y="3430402"/>
            <a:ext cx="4007828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lvl="0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H(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79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)=1    </a:t>
            </a:r>
            <a:r>
              <a:rPr kumimoji="1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冲突，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H1=(1+1</a:t>
            </a:r>
            <a:r>
              <a:rPr lang="en-US" altLang="zh-CN" sz="2000" dirty="0">
                <a:solidFill>
                  <a:srgbClr val="66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 % 16=2</a:t>
            </a:r>
            <a:endParaRPr kumimoji="1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   </a:t>
            </a:r>
            <a:r>
              <a:rPr kumimoji="1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冲突，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H2=(1+2</a:t>
            </a:r>
            <a:r>
              <a:rPr lang="en-US" altLang="zh-CN" sz="2000" dirty="0">
                <a:solidFill>
                  <a:srgbClr val="66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 % 16=3</a:t>
            </a:r>
            <a:endParaRPr kumimoji="1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   </a:t>
            </a:r>
            <a:r>
              <a:rPr kumimoji="1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冲突，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H3=(1+3</a:t>
            </a:r>
            <a:r>
              <a:rPr lang="en-US" altLang="zh-CN" sz="2000" dirty="0">
                <a:solidFill>
                  <a:srgbClr val="66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 % 16=4</a:t>
            </a:r>
            <a:endParaRPr kumimoji="1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   </a:t>
            </a:r>
            <a:r>
              <a:rPr kumimoji="1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冲突，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H4=(1+4</a:t>
            </a:r>
            <a:r>
              <a:rPr lang="en-US" altLang="zh-CN" sz="2000" dirty="0">
                <a:solidFill>
                  <a:srgbClr val="66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 % 16=5</a:t>
            </a:r>
            <a:endParaRPr kumimoji="1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   </a:t>
            </a:r>
            <a:r>
              <a:rPr kumimoji="1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冲突，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H5=(1+5</a:t>
            </a:r>
            <a:r>
              <a:rPr lang="en-US" altLang="zh-CN" sz="2000" dirty="0">
                <a:solidFill>
                  <a:srgbClr val="66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 % 16=6</a:t>
            </a:r>
            <a:endParaRPr kumimoji="1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   </a:t>
            </a:r>
            <a:r>
              <a:rPr kumimoji="1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冲突，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H6=(1+6</a:t>
            </a:r>
            <a:r>
              <a:rPr lang="en-US" altLang="zh-CN" sz="2000" dirty="0">
                <a:solidFill>
                  <a:srgbClr val="66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 % 16=7</a:t>
            </a:r>
            <a:endParaRPr kumimoji="1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   </a:t>
            </a:r>
            <a:r>
              <a:rPr kumimoji="1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冲突，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H7=(1+7</a:t>
            </a:r>
            <a:r>
              <a:rPr lang="en-US" altLang="zh-CN" sz="2000" dirty="0">
                <a:solidFill>
                  <a:srgbClr val="66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 % 16=8</a:t>
            </a:r>
            <a:endParaRPr kumimoji="1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   </a:t>
            </a:r>
            <a:r>
              <a:rPr kumimoji="1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冲突，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H8=(1+8</a:t>
            </a:r>
            <a:r>
              <a:rPr lang="en-US" altLang="zh-CN" sz="2000" dirty="0">
                <a:solidFill>
                  <a:srgbClr val="66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 % 16=9</a:t>
            </a:r>
            <a:endParaRPr kumimoji="1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4819" name="Group 3">
            <a:extLst>
              <a:ext uri="{FF2B5EF4-FFF2-40B4-BE49-F238E27FC236}">
                <a16:creationId xmlns:a16="http://schemas.microsoft.com/office/drawing/2014/main" id="{B91941E5-26EA-4831-AA54-413FBDE30344}"/>
              </a:ext>
            </a:extLst>
          </p:cNvPr>
          <p:cNvGrpSpPr>
            <a:grpSpLocks/>
          </p:cNvGrpSpPr>
          <p:nvPr/>
        </p:nvGrpSpPr>
        <p:grpSpPr bwMode="auto">
          <a:xfrm>
            <a:off x="790893" y="1566677"/>
            <a:ext cx="6143625" cy="684212"/>
            <a:chOff x="1261" y="1173"/>
            <a:chExt cx="3870" cy="431"/>
          </a:xfrm>
        </p:grpSpPr>
        <p:sp>
          <p:nvSpPr>
            <p:cNvPr id="90142" name="Text Box 4">
              <a:extLst>
                <a:ext uri="{FF2B5EF4-FFF2-40B4-BE49-F238E27FC236}">
                  <a16:creationId xmlns:a16="http://schemas.microsoft.com/office/drawing/2014/main" id="{9B1232BD-AA12-4548-A4C6-F753238B79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5" y="1173"/>
              <a:ext cx="38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0    1    2    3    4    5    6    7    8    9   10   11 12  13  14  15</a:t>
              </a:r>
            </a:p>
          </p:txBody>
        </p:sp>
        <p:grpSp>
          <p:nvGrpSpPr>
            <p:cNvPr id="90143" name="Group 5">
              <a:extLst>
                <a:ext uri="{FF2B5EF4-FFF2-40B4-BE49-F238E27FC236}">
                  <a16:creationId xmlns:a16="http://schemas.microsoft.com/office/drawing/2014/main" id="{F61C967D-FB32-4E00-B8A6-1DD5D49A711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61" y="1365"/>
              <a:ext cx="3819" cy="239"/>
              <a:chOff x="1261" y="1365"/>
              <a:chExt cx="3819" cy="239"/>
            </a:xfrm>
          </p:grpSpPr>
          <p:sp>
            <p:nvSpPr>
              <p:cNvPr id="90144" name="Rectangle 6">
                <a:extLst>
                  <a:ext uri="{FF2B5EF4-FFF2-40B4-BE49-F238E27FC236}">
                    <a16:creationId xmlns:a16="http://schemas.microsoft.com/office/drawing/2014/main" id="{C80C7D9B-BF29-4300-8D26-C30762AAE6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1" y="1366"/>
                <a:ext cx="3819" cy="2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0145" name="Line 7">
                <a:extLst>
                  <a:ext uri="{FF2B5EF4-FFF2-40B4-BE49-F238E27FC236}">
                    <a16:creationId xmlns:a16="http://schemas.microsoft.com/office/drawing/2014/main" id="{1C8DB577-3EF7-4D28-A191-67098E322F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98" y="1366"/>
                <a:ext cx="0" cy="2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0146" name="Line 8">
                <a:extLst>
                  <a:ext uri="{FF2B5EF4-FFF2-40B4-BE49-F238E27FC236}">
                    <a16:creationId xmlns:a16="http://schemas.microsoft.com/office/drawing/2014/main" id="{2425FE49-0FCC-44E1-93FC-B369CB0FE7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38" y="1366"/>
                <a:ext cx="0" cy="2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0147" name="Line 9">
                <a:extLst>
                  <a:ext uri="{FF2B5EF4-FFF2-40B4-BE49-F238E27FC236}">
                    <a16:creationId xmlns:a16="http://schemas.microsoft.com/office/drawing/2014/main" id="{D1264C25-CB71-443D-94BA-EEBE4FEF7A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78" y="1366"/>
                <a:ext cx="0" cy="2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0148" name="Line 10">
                <a:extLst>
                  <a:ext uri="{FF2B5EF4-FFF2-40B4-BE49-F238E27FC236}">
                    <a16:creationId xmlns:a16="http://schemas.microsoft.com/office/drawing/2014/main" id="{3A6CE14E-9118-4856-82C2-2D985D4E52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18" y="1366"/>
                <a:ext cx="0" cy="2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0149" name="Line 11">
                <a:extLst>
                  <a:ext uri="{FF2B5EF4-FFF2-40B4-BE49-F238E27FC236}">
                    <a16:creationId xmlns:a16="http://schemas.microsoft.com/office/drawing/2014/main" id="{3A50206B-E730-4A51-B428-1C3C2A52E2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59" y="1366"/>
                <a:ext cx="0" cy="2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0150" name="Line 12">
                <a:extLst>
                  <a:ext uri="{FF2B5EF4-FFF2-40B4-BE49-F238E27FC236}">
                    <a16:creationId xmlns:a16="http://schemas.microsoft.com/office/drawing/2014/main" id="{7F378C80-8B89-4A80-9737-E95DC9F47A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99" y="1366"/>
                <a:ext cx="0" cy="2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0151" name="Line 13">
                <a:extLst>
                  <a:ext uri="{FF2B5EF4-FFF2-40B4-BE49-F238E27FC236}">
                    <a16:creationId xmlns:a16="http://schemas.microsoft.com/office/drawing/2014/main" id="{08D8DB25-6F84-4B1C-ADB9-680929A0AC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39" y="1366"/>
                <a:ext cx="0" cy="2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0152" name="Line 14">
                <a:extLst>
                  <a:ext uri="{FF2B5EF4-FFF2-40B4-BE49-F238E27FC236}">
                    <a16:creationId xmlns:a16="http://schemas.microsoft.com/office/drawing/2014/main" id="{C42A9E18-903F-41EB-B212-C569DC68C4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80" y="1366"/>
                <a:ext cx="0" cy="2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0153" name="Line 15">
                <a:extLst>
                  <a:ext uri="{FF2B5EF4-FFF2-40B4-BE49-F238E27FC236}">
                    <a16:creationId xmlns:a16="http://schemas.microsoft.com/office/drawing/2014/main" id="{BBE74908-CDA2-4A99-A2FF-478F39378F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20" y="1366"/>
                <a:ext cx="0" cy="2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0154" name="Line 16">
                <a:extLst>
                  <a:ext uri="{FF2B5EF4-FFF2-40B4-BE49-F238E27FC236}">
                    <a16:creationId xmlns:a16="http://schemas.microsoft.com/office/drawing/2014/main" id="{06528569-D7F1-4D4B-993C-E4096661F4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60" y="1366"/>
                <a:ext cx="0" cy="2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0155" name="Line 17">
                <a:extLst>
                  <a:ext uri="{FF2B5EF4-FFF2-40B4-BE49-F238E27FC236}">
                    <a16:creationId xmlns:a16="http://schemas.microsoft.com/office/drawing/2014/main" id="{8506B128-FCA2-4626-A6ED-04EAE69D46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00" y="1365"/>
                <a:ext cx="0" cy="2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0156" name="Line 18">
                <a:extLst>
                  <a:ext uri="{FF2B5EF4-FFF2-40B4-BE49-F238E27FC236}">
                    <a16:creationId xmlns:a16="http://schemas.microsoft.com/office/drawing/2014/main" id="{DB412744-B45E-49DF-8BB7-3DE5BA5DFF5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41" y="1365"/>
                <a:ext cx="0" cy="2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0157" name="Line 19">
                <a:extLst>
                  <a:ext uri="{FF2B5EF4-FFF2-40B4-BE49-F238E27FC236}">
                    <a16:creationId xmlns:a16="http://schemas.microsoft.com/office/drawing/2014/main" id="{F11318DD-83AE-4265-BBD3-259E7BDEA5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81" y="1365"/>
                <a:ext cx="0" cy="2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0158" name="Line 20">
                <a:extLst>
                  <a:ext uri="{FF2B5EF4-FFF2-40B4-BE49-F238E27FC236}">
                    <a16:creationId xmlns:a16="http://schemas.microsoft.com/office/drawing/2014/main" id="{F8CC543E-06ED-4988-B6FC-63A293F135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21" y="1365"/>
                <a:ext cx="0" cy="2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0159" name="Line 21">
                <a:extLst>
                  <a:ext uri="{FF2B5EF4-FFF2-40B4-BE49-F238E27FC236}">
                    <a16:creationId xmlns:a16="http://schemas.microsoft.com/office/drawing/2014/main" id="{97BBC624-F160-4D09-938D-602603D77A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62" y="1365"/>
                <a:ext cx="0" cy="2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34842" name="Text Box 26">
            <a:extLst>
              <a:ext uri="{FF2B5EF4-FFF2-40B4-BE49-F238E27FC236}">
                <a16:creationId xmlns:a16="http://schemas.microsoft.com/office/drawing/2014/main" id="{1DFAC091-CA3D-4DA4-AD61-5315C50F95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5081" y="6067239"/>
            <a:ext cx="34750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ASL=(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*6+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+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*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+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+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9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)/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12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=2.5</a:t>
            </a:r>
            <a:endParaRPr kumimoji="1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844" name="Text Box 28">
            <a:extLst>
              <a:ext uri="{FF2B5EF4-FFF2-40B4-BE49-F238E27FC236}">
                <a16:creationId xmlns:a16="http://schemas.microsoft.com/office/drawing/2014/main" id="{A0CCA188-361F-489B-BE8C-565FE8EB7B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0618" y="1836552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14</a:t>
            </a:r>
          </a:p>
        </p:txBody>
      </p:sp>
      <p:sp>
        <p:nvSpPr>
          <p:cNvPr id="34845" name="Text Box 29">
            <a:extLst>
              <a:ext uri="{FF2B5EF4-FFF2-40B4-BE49-F238E27FC236}">
                <a16:creationId xmlns:a16="http://schemas.microsoft.com/office/drawing/2014/main" id="{CBF959B4-BA57-4CFA-8FFE-9DE1F90ED5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3205" y="1836552"/>
            <a:ext cx="3746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1</a:t>
            </a:r>
          </a:p>
        </p:txBody>
      </p:sp>
      <p:sp>
        <p:nvSpPr>
          <p:cNvPr id="34846" name="Text Box 30">
            <a:extLst>
              <a:ext uri="{FF2B5EF4-FFF2-40B4-BE49-F238E27FC236}">
                <a16:creationId xmlns:a16="http://schemas.microsoft.com/office/drawing/2014/main" id="{FE05E862-9DBD-4ED6-9812-655B11713F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94205" y="1836552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68</a:t>
            </a:r>
          </a:p>
        </p:txBody>
      </p:sp>
      <p:sp>
        <p:nvSpPr>
          <p:cNvPr id="34847" name="Text Box 31">
            <a:extLst>
              <a:ext uri="{FF2B5EF4-FFF2-40B4-BE49-F238E27FC236}">
                <a16:creationId xmlns:a16="http://schemas.microsoft.com/office/drawing/2014/main" id="{896E90FF-0B4F-4F40-A095-EC827DB5FD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6793" y="1836552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27</a:t>
            </a:r>
          </a:p>
        </p:txBody>
      </p:sp>
      <p:sp>
        <p:nvSpPr>
          <p:cNvPr id="34848" name="Text Box 32">
            <a:extLst>
              <a:ext uri="{FF2B5EF4-FFF2-40B4-BE49-F238E27FC236}">
                <a16:creationId xmlns:a16="http://schemas.microsoft.com/office/drawing/2014/main" id="{3BE3C905-63C3-4CDD-AB4F-8FCDB39107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7793" y="1836552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55</a:t>
            </a:r>
          </a:p>
        </p:txBody>
      </p:sp>
      <p:sp>
        <p:nvSpPr>
          <p:cNvPr id="34849" name="Text Box 33">
            <a:extLst>
              <a:ext uri="{FF2B5EF4-FFF2-40B4-BE49-F238E27FC236}">
                <a16:creationId xmlns:a16="http://schemas.microsoft.com/office/drawing/2014/main" id="{F8B60F16-55B1-4918-99B9-702284C391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0380" y="1836552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19</a:t>
            </a:r>
          </a:p>
        </p:txBody>
      </p:sp>
      <p:sp>
        <p:nvSpPr>
          <p:cNvPr id="34850" name="Text Box 34">
            <a:extLst>
              <a:ext uri="{FF2B5EF4-FFF2-40B4-BE49-F238E27FC236}">
                <a16:creationId xmlns:a16="http://schemas.microsoft.com/office/drawing/2014/main" id="{A7C5E370-5C1E-4952-BF02-0640F44979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1380" y="1836552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20</a:t>
            </a:r>
          </a:p>
        </p:txBody>
      </p:sp>
      <p:sp>
        <p:nvSpPr>
          <p:cNvPr id="34851" name="Text Box 35">
            <a:extLst>
              <a:ext uri="{FF2B5EF4-FFF2-40B4-BE49-F238E27FC236}">
                <a16:creationId xmlns:a16="http://schemas.microsoft.com/office/drawing/2014/main" id="{308E0336-30B5-4AD9-B1C4-E0FF410113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3968" y="1836552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84</a:t>
            </a:r>
          </a:p>
        </p:txBody>
      </p:sp>
      <p:sp>
        <p:nvSpPr>
          <p:cNvPr id="34852" name="Text Box 36">
            <a:extLst>
              <a:ext uri="{FF2B5EF4-FFF2-40B4-BE49-F238E27FC236}">
                <a16:creationId xmlns:a16="http://schemas.microsoft.com/office/drawing/2014/main" id="{4D04C13B-4B78-4E9A-8153-590337C401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84968" y="1836552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79</a:t>
            </a:r>
          </a:p>
        </p:txBody>
      </p:sp>
      <p:sp>
        <p:nvSpPr>
          <p:cNvPr id="34853" name="Text Box 37">
            <a:extLst>
              <a:ext uri="{FF2B5EF4-FFF2-40B4-BE49-F238E27FC236}">
                <a16:creationId xmlns:a16="http://schemas.microsoft.com/office/drawing/2014/main" id="{7A785958-F741-492D-A947-DA3996A272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67555" y="1836552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23</a:t>
            </a:r>
          </a:p>
        </p:txBody>
      </p:sp>
      <p:sp>
        <p:nvSpPr>
          <p:cNvPr id="34854" name="Text Box 38">
            <a:extLst>
              <a:ext uri="{FF2B5EF4-FFF2-40B4-BE49-F238E27FC236}">
                <a16:creationId xmlns:a16="http://schemas.microsoft.com/office/drawing/2014/main" id="{83342875-0711-441C-A4AE-A7C8D88A93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48555" y="1836552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11</a:t>
            </a:r>
          </a:p>
        </p:txBody>
      </p:sp>
      <p:sp>
        <p:nvSpPr>
          <p:cNvPr id="34855" name="Text Box 39">
            <a:extLst>
              <a:ext uri="{FF2B5EF4-FFF2-40B4-BE49-F238E27FC236}">
                <a16:creationId xmlns:a16="http://schemas.microsoft.com/office/drawing/2014/main" id="{6DB6C76C-3FD6-48DD-B971-8BDCA9D569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29555" y="1836552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10</a:t>
            </a:r>
          </a:p>
        </p:txBody>
      </p:sp>
      <p:sp>
        <p:nvSpPr>
          <p:cNvPr id="34856" name="Text Box 40">
            <a:extLst>
              <a:ext uri="{FF2B5EF4-FFF2-40B4-BE49-F238E27FC236}">
                <a16:creationId xmlns:a16="http://schemas.microsoft.com/office/drawing/2014/main" id="{342B0B4D-042C-43B5-AB1B-6344CD2C6B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775" y="2433452"/>
            <a:ext cx="10604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H(</a:t>
            </a: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19</a:t>
            </a: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)=6</a:t>
            </a:r>
          </a:p>
        </p:txBody>
      </p:sp>
      <p:sp>
        <p:nvSpPr>
          <p:cNvPr id="34857" name="Text Box 41">
            <a:extLst>
              <a:ext uri="{FF2B5EF4-FFF2-40B4-BE49-F238E27FC236}">
                <a16:creationId xmlns:a16="http://schemas.microsoft.com/office/drawing/2014/main" id="{67CC1E92-29ED-4F4C-8077-B862131B44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775" y="2744602"/>
            <a:ext cx="10604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H(</a:t>
            </a: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14</a:t>
            </a: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)=1</a:t>
            </a:r>
          </a:p>
        </p:txBody>
      </p:sp>
      <p:sp>
        <p:nvSpPr>
          <p:cNvPr id="34858" name="Text Box 42">
            <a:extLst>
              <a:ext uri="{FF2B5EF4-FFF2-40B4-BE49-F238E27FC236}">
                <a16:creationId xmlns:a16="http://schemas.microsoft.com/office/drawing/2014/main" id="{FE6E37FA-0C06-4202-AFA9-B1B871B922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775" y="3054164"/>
            <a:ext cx="11874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H(</a:t>
            </a: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23</a:t>
            </a: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)=10</a:t>
            </a:r>
          </a:p>
        </p:txBody>
      </p:sp>
      <p:sp>
        <p:nvSpPr>
          <p:cNvPr id="34859" name="Text Box 43">
            <a:extLst>
              <a:ext uri="{FF2B5EF4-FFF2-40B4-BE49-F238E27FC236}">
                <a16:creationId xmlns:a16="http://schemas.microsoft.com/office/drawing/2014/main" id="{B7933EC8-C393-4D99-8701-BFA9B8C494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775" y="3365314"/>
            <a:ext cx="393088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H(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)=1     </a:t>
            </a:r>
            <a:r>
              <a:rPr kumimoji="1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冲突，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H1=(1+1) % 16=2</a:t>
            </a:r>
          </a:p>
        </p:txBody>
      </p:sp>
      <p:sp>
        <p:nvSpPr>
          <p:cNvPr id="34860" name="Text Box 44">
            <a:extLst>
              <a:ext uri="{FF2B5EF4-FFF2-40B4-BE49-F238E27FC236}">
                <a16:creationId xmlns:a16="http://schemas.microsoft.com/office/drawing/2014/main" id="{40B96A2F-0919-47D3-9D54-F915040297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775" y="3674877"/>
            <a:ext cx="10604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H(</a:t>
            </a: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68</a:t>
            </a: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)=3</a:t>
            </a:r>
          </a:p>
        </p:txBody>
      </p:sp>
      <p:sp>
        <p:nvSpPr>
          <p:cNvPr id="34861" name="Text Box 45">
            <a:extLst>
              <a:ext uri="{FF2B5EF4-FFF2-40B4-BE49-F238E27FC236}">
                <a16:creationId xmlns:a16="http://schemas.microsoft.com/office/drawing/2014/main" id="{08639C16-66DC-4F1A-85AE-3A80AC0EDA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775" y="3984439"/>
            <a:ext cx="10604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H(</a:t>
            </a: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20</a:t>
            </a: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)=7</a:t>
            </a:r>
          </a:p>
        </p:txBody>
      </p:sp>
      <p:sp>
        <p:nvSpPr>
          <p:cNvPr id="34862" name="Text Box 46">
            <a:extLst>
              <a:ext uri="{FF2B5EF4-FFF2-40B4-BE49-F238E27FC236}">
                <a16:creationId xmlns:a16="http://schemas.microsoft.com/office/drawing/2014/main" id="{6E570152-8E9B-4999-A708-A8F3EFE2C7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775" y="4295589"/>
            <a:ext cx="394370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H(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84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)=6   </a:t>
            </a:r>
            <a:r>
              <a:rPr kumimoji="1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冲突，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H1=(6+1) % 16=7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  </a:t>
            </a:r>
            <a:r>
              <a:rPr kumimoji="1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冲突，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H2=(6+2</a:t>
            </a:r>
            <a:r>
              <a:rPr lang="en-US" altLang="zh-CN" sz="2000" dirty="0">
                <a:solidFill>
                  <a:srgbClr val="66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 % 16=8</a:t>
            </a:r>
            <a:endParaRPr kumimoji="1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863" name="Text Box 47">
            <a:extLst>
              <a:ext uri="{FF2B5EF4-FFF2-40B4-BE49-F238E27FC236}">
                <a16:creationId xmlns:a16="http://schemas.microsoft.com/office/drawing/2014/main" id="{EBC488AE-3BAE-4FA1-BA0C-81A82E01AF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775" y="4909952"/>
            <a:ext cx="3943708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lvl="0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H(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27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)=1   </a:t>
            </a:r>
            <a:r>
              <a:rPr kumimoji="1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冲突，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H1=(1+1</a:t>
            </a:r>
            <a:r>
              <a:rPr lang="en-US" altLang="zh-CN" sz="2000" dirty="0">
                <a:solidFill>
                  <a:srgbClr val="66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 % 16=2</a:t>
            </a:r>
            <a:endParaRPr kumimoji="1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  </a:t>
            </a:r>
            <a:r>
              <a:rPr kumimoji="1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冲突，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H2=(1+2</a:t>
            </a:r>
            <a:r>
              <a:rPr lang="en-US" altLang="zh-CN" sz="2000" dirty="0">
                <a:solidFill>
                  <a:srgbClr val="66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 % 16=3</a:t>
            </a:r>
            <a:endParaRPr kumimoji="1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  </a:t>
            </a:r>
            <a:r>
              <a:rPr kumimoji="1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冲突，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H3=(1+3</a:t>
            </a:r>
            <a:r>
              <a:rPr lang="en-US" altLang="zh-CN" sz="2000" dirty="0">
                <a:solidFill>
                  <a:srgbClr val="66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 % 16=4</a:t>
            </a:r>
            <a:endParaRPr kumimoji="1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864" name="Text Box 48">
            <a:extLst>
              <a:ext uri="{FF2B5EF4-FFF2-40B4-BE49-F238E27FC236}">
                <a16:creationId xmlns:a16="http://schemas.microsoft.com/office/drawing/2014/main" id="{F7BB9C86-11B3-4791-BBE5-01B44AB647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4075" y="2415989"/>
            <a:ext cx="11874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H(</a:t>
            </a: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11</a:t>
            </a: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)=11</a:t>
            </a:r>
          </a:p>
        </p:txBody>
      </p:sp>
      <p:sp>
        <p:nvSpPr>
          <p:cNvPr id="34865" name="Text Box 49">
            <a:extLst>
              <a:ext uri="{FF2B5EF4-FFF2-40B4-BE49-F238E27FC236}">
                <a16:creationId xmlns:a16="http://schemas.microsoft.com/office/drawing/2014/main" id="{BF39B205-A617-4A05-B2B9-B8534970DD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4075" y="2771589"/>
            <a:ext cx="4264309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lvl="0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H(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10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)=10  </a:t>
            </a:r>
            <a:r>
              <a:rPr kumimoji="1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冲突，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H1=(10+1</a:t>
            </a:r>
            <a:r>
              <a:rPr lang="en-US" altLang="zh-CN" sz="2000" dirty="0">
                <a:solidFill>
                  <a:srgbClr val="66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 % 16=11</a:t>
            </a:r>
            <a:endParaRPr kumimoji="1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   </a:t>
            </a:r>
            <a:r>
              <a:rPr kumimoji="1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冲突，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H2=(10+2</a:t>
            </a:r>
            <a:r>
              <a:rPr lang="en-US" altLang="zh-CN" sz="2000" dirty="0">
                <a:solidFill>
                  <a:srgbClr val="66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 % 16=12</a:t>
            </a:r>
            <a:endParaRPr kumimoji="1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B551E404-145F-4F8B-AED1-0F08B465F7D7}"/>
              </a:ext>
            </a:extLst>
          </p:cNvPr>
          <p:cNvSpPr txBox="1"/>
          <p:nvPr/>
        </p:nvSpPr>
        <p:spPr>
          <a:xfrm>
            <a:off x="2554941" y="523404"/>
            <a:ext cx="546352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Keys=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(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19,14,23,1,68,20,84,27,55,11,10,79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85002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8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8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348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348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348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500"/>
                                        <p:tgtEl>
                                          <p:spTgt spid="348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3" dur="500"/>
                                        <p:tgtEl>
                                          <p:spTgt spid="348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8" dur="500"/>
                                        <p:tgtEl>
                                          <p:spTgt spid="348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3" dur="500"/>
                                        <p:tgtEl>
                                          <p:spTgt spid="348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8" dur="500"/>
                                        <p:tgtEl>
                                          <p:spTgt spid="34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3" dur="500"/>
                                        <p:tgtEl>
                                          <p:spTgt spid="348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8" dur="500"/>
                                        <p:tgtEl>
                                          <p:spTgt spid="348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3" dur="500"/>
                                        <p:tgtEl>
                                          <p:spTgt spid="348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8" dur="500"/>
                                        <p:tgtEl>
                                          <p:spTgt spid="348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3" dur="500"/>
                                        <p:tgtEl>
                                          <p:spTgt spid="348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8" dur="500"/>
                                        <p:tgtEl>
                                          <p:spTgt spid="348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3" dur="500"/>
                                        <p:tgtEl>
                                          <p:spTgt spid="348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8" dur="500"/>
                                        <p:tgtEl>
                                          <p:spTgt spid="34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3" dur="500"/>
                                        <p:tgtEl>
                                          <p:spTgt spid="348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8" dur="500"/>
                                        <p:tgtEl>
                                          <p:spTgt spid="348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3" dur="500"/>
                                        <p:tgtEl>
                                          <p:spTgt spid="348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8" dur="500"/>
                                        <p:tgtEl>
                                          <p:spTgt spid="348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3" dur="500"/>
                                        <p:tgtEl>
                                          <p:spTgt spid="348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8" dur="500"/>
                                        <p:tgtEl>
                                          <p:spTgt spid="348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3" dur="500"/>
                                        <p:tgtEl>
                                          <p:spTgt spid="348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8" dur="500"/>
                                        <p:tgtEl>
                                          <p:spTgt spid="348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3" dur="500"/>
                                        <p:tgtEl>
                                          <p:spTgt spid="348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8" dur="500"/>
                                        <p:tgtEl>
                                          <p:spTgt spid="348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43" dur="500"/>
                                        <p:tgtEl>
                                          <p:spTgt spid="348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48" dur="500"/>
                                        <p:tgtEl>
                                          <p:spTgt spid="348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 nodeType="clickPar">
                      <p:stCondLst>
                        <p:cond delay="indefinite"/>
                      </p:stCondLst>
                      <p:childTnLst>
                        <p:par>
                          <p:cTn id="1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3" dur="500"/>
                                        <p:tgtEl>
                                          <p:spTgt spid="348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 nodeType="clickPar">
                      <p:stCondLst>
                        <p:cond delay="indefinite"/>
                      </p:stCondLst>
                      <p:childTnLst>
                        <p:par>
                          <p:cTn id="1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8" dur="500"/>
                                        <p:tgtEl>
                                          <p:spTgt spid="348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 nodeType="clickPar">
                      <p:stCondLst>
                        <p:cond delay="indefinite"/>
                      </p:stCondLst>
                      <p:childTnLst>
                        <p:par>
                          <p:cTn id="1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3" dur="500"/>
                                        <p:tgtEl>
                                          <p:spTgt spid="348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 nodeType="clickPar">
                      <p:stCondLst>
                        <p:cond delay="indefinite"/>
                      </p:stCondLst>
                      <p:childTnLst>
                        <p:par>
                          <p:cTn id="1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8" dur="500"/>
                                        <p:tgtEl>
                                          <p:spTgt spid="348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 nodeType="clickPar">
                      <p:stCondLst>
                        <p:cond delay="indefinite"/>
                      </p:stCondLst>
                      <p:childTnLst>
                        <p:par>
                          <p:cTn id="1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3" dur="500"/>
                                        <p:tgtEl>
                                          <p:spTgt spid="348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 nodeType="clickPar">
                      <p:stCondLst>
                        <p:cond delay="indefinite"/>
                      </p:stCondLst>
                      <p:childTnLst>
                        <p:par>
                          <p:cTn id="1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8" dur="500"/>
                                        <p:tgtEl>
                                          <p:spTgt spid="348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 nodeType="clickPar">
                      <p:stCondLst>
                        <p:cond delay="indefinite"/>
                      </p:stCondLst>
                      <p:childTnLst>
                        <p:par>
                          <p:cTn id="1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3" dur="500"/>
                                        <p:tgtEl>
                                          <p:spTgt spid="348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 nodeType="clickPar">
                      <p:stCondLst>
                        <p:cond delay="indefinite"/>
                      </p:stCondLst>
                      <p:childTnLst>
                        <p:par>
                          <p:cTn id="1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8" dur="500"/>
                                        <p:tgtEl>
                                          <p:spTgt spid="348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 nodeType="clickPar">
                      <p:stCondLst>
                        <p:cond delay="indefinite"/>
                      </p:stCondLst>
                      <p:childTnLst>
                        <p:par>
                          <p:cTn id="1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3" dur="500"/>
                                        <p:tgtEl>
                                          <p:spTgt spid="348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 nodeType="clickPar">
                      <p:stCondLst>
                        <p:cond delay="indefinite"/>
                      </p:stCondLst>
                      <p:childTnLst>
                        <p:par>
                          <p:cTn id="1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8" dur="500"/>
                                        <p:tgtEl>
                                          <p:spTgt spid="348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38" grpId="0" build="p" autoUpdateAnimBg="0"/>
      <p:bldP spid="34839" grpId="0" build="p" autoUpdateAnimBg="0"/>
      <p:bldP spid="34840" grpId="0" build="p" autoUpdateAnimBg="0"/>
      <p:bldP spid="34842" grpId="0" build="p" autoUpdateAnimBg="0"/>
      <p:bldP spid="34844" grpId="0" build="p" autoUpdateAnimBg="0"/>
      <p:bldP spid="34845" grpId="0" build="p" autoUpdateAnimBg="0"/>
      <p:bldP spid="34846" grpId="0" build="p" autoUpdateAnimBg="0"/>
      <p:bldP spid="34847" grpId="0" build="p" autoUpdateAnimBg="0"/>
      <p:bldP spid="34848" grpId="0" build="p" autoUpdateAnimBg="0"/>
      <p:bldP spid="34849" grpId="0" build="p" autoUpdateAnimBg="0"/>
      <p:bldP spid="34850" grpId="0" build="p" autoUpdateAnimBg="0"/>
      <p:bldP spid="34851" grpId="0" build="p" autoUpdateAnimBg="0"/>
      <p:bldP spid="34852" grpId="0" build="p" autoUpdateAnimBg="0"/>
      <p:bldP spid="34853" grpId="0" build="p" autoUpdateAnimBg="0"/>
      <p:bldP spid="34854" grpId="0" build="p" autoUpdateAnimBg="0"/>
      <p:bldP spid="34855" grpId="0" build="p" autoUpdateAnimBg="0"/>
      <p:bldP spid="34856" grpId="0" build="p" autoUpdateAnimBg="0"/>
      <p:bldP spid="34857" grpId="0" build="p" autoUpdateAnimBg="0"/>
      <p:bldP spid="34858" grpId="0" build="p" autoUpdateAnimBg="0"/>
      <p:bldP spid="34859" grpId="0" build="p" autoUpdateAnimBg="0"/>
      <p:bldP spid="34860" grpId="0" build="p" autoUpdateAnimBg="0"/>
      <p:bldP spid="34861" grpId="0" build="p" autoUpdateAnimBg="0"/>
      <p:bldP spid="34862" grpId="0" build="p" autoUpdateAnimBg="0"/>
      <p:bldP spid="34863" grpId="0" build="p" autoUpdateAnimBg="0"/>
      <p:bldP spid="34864" grpId="0" build="p" autoUpdateAnimBg="0"/>
      <p:bldP spid="34865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431991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8594DD-5BC4-4D5C-9EB9-904EFD9D6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latin typeface="Cambria" panose="02040503050406030204" pitchFamily="18" charset="0"/>
                <a:ea typeface="Cambria" panose="02040503050406030204" pitchFamily="18" charset="0"/>
              </a:rPr>
              <a:t>3. </a:t>
            </a:r>
            <a:r>
              <a:rPr lang="zh-CN" altLang="en-US" sz="3600" b="1" dirty="0">
                <a:latin typeface="+mj-ea"/>
              </a:rPr>
              <a:t>如何设计 合适的 </a:t>
            </a:r>
            <a:r>
              <a:rPr lang="zh-CN" altLang="en-US" sz="3600" b="1" dirty="0">
                <a:latin typeface="Cambria" panose="02040503050406030204" pitchFamily="18" charset="0"/>
              </a:rPr>
              <a:t>哈希函数？</a:t>
            </a:r>
            <a:endParaRPr lang="zh-CN" altLang="en-US" sz="3600" dirty="0">
              <a:latin typeface="Cambria" panose="020405030504060302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080251-C283-4C68-AA6D-65942E53B8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220" y="1604682"/>
            <a:ext cx="6921182" cy="4135166"/>
          </a:xfrm>
        </p:spPr>
        <p:txBody>
          <a:bodyPr/>
          <a:lstStyle/>
          <a:p>
            <a:pPr lvl="1" eaLnBrk="1" hangingPunct="1"/>
            <a:r>
              <a:rPr lang="zh-CN" altLang="en-US" dirty="0"/>
              <a:t>选取哈希函数，考虑以下因素：</a:t>
            </a:r>
          </a:p>
          <a:p>
            <a:pPr lvl="2" eaLnBrk="1" hangingPunct="1"/>
            <a:r>
              <a:rPr lang="zh-CN" altLang="en-US" dirty="0"/>
              <a:t>计算哈希函数所需时间</a:t>
            </a:r>
          </a:p>
          <a:p>
            <a:pPr lvl="2" eaLnBrk="1" hangingPunct="1"/>
            <a:r>
              <a:rPr lang="zh-CN" altLang="en-US" dirty="0"/>
              <a:t>关键字长度</a:t>
            </a:r>
          </a:p>
          <a:p>
            <a:pPr lvl="2" eaLnBrk="1" hangingPunct="1"/>
            <a:r>
              <a:rPr lang="zh-CN" altLang="en-US" dirty="0"/>
              <a:t>哈希表长度（哈希地址范围）</a:t>
            </a:r>
          </a:p>
          <a:p>
            <a:pPr lvl="2" eaLnBrk="1" hangingPunct="1"/>
            <a:r>
              <a:rPr lang="zh-CN" altLang="en-US" dirty="0"/>
              <a:t>关键字分布情况</a:t>
            </a:r>
          </a:p>
          <a:p>
            <a:pPr lvl="2" eaLnBrk="1" hangingPunct="1"/>
            <a:r>
              <a:rPr lang="zh-CN" altLang="en-US" dirty="0"/>
              <a:t>记录的查找频率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最重要的是，希望</a:t>
            </a:r>
            <a:r>
              <a:rPr lang="en-US" altLang="zh-CN" dirty="0">
                <a:solidFill>
                  <a:srgbClr val="FF0000"/>
                </a:solidFill>
              </a:rPr>
              <a:t>collision</a:t>
            </a:r>
            <a:r>
              <a:rPr lang="zh-CN" altLang="en-US" dirty="0">
                <a:solidFill>
                  <a:srgbClr val="FF0000"/>
                </a:solidFill>
              </a:rPr>
              <a:t>较少</a:t>
            </a:r>
            <a:endParaRPr lang="en-US" altLang="zh-CN" dirty="0">
              <a:solidFill>
                <a:srgbClr val="FF0000"/>
              </a:solidFill>
            </a:endParaRPr>
          </a:p>
          <a:p>
            <a:pPr lvl="2" eaLnBrk="1" hangingPunct="1"/>
            <a:r>
              <a:rPr lang="zh-CN" altLang="en-US" dirty="0"/>
              <a:t>也就是说每个</a:t>
            </a:r>
            <a:r>
              <a:rPr lang="en-US" altLang="zh-CN" dirty="0"/>
              <a:t>chain</a:t>
            </a:r>
            <a:r>
              <a:rPr lang="zh-CN" altLang="en-US" dirty="0"/>
              <a:t>的长度较少</a:t>
            </a:r>
            <a:endParaRPr lang="en-US" altLang="zh-CN" dirty="0"/>
          </a:p>
          <a:p>
            <a:pPr lvl="2" eaLnBrk="1" hangingPunct="1"/>
            <a:r>
              <a:rPr lang="zh-CN" altLang="en-US" dirty="0"/>
              <a:t>这也是为什么</a:t>
            </a:r>
            <a:r>
              <a:rPr lang="zh-CN" altLang="en-US" dirty="0">
                <a:solidFill>
                  <a:srgbClr val="00B0F0"/>
                </a:solidFill>
              </a:rPr>
              <a:t>哈希函数</a:t>
            </a:r>
            <a:r>
              <a:rPr lang="zh-CN" altLang="en-US" dirty="0"/>
              <a:t>也称作</a:t>
            </a:r>
            <a:r>
              <a:rPr lang="zh-CN" altLang="en-US" dirty="0">
                <a:solidFill>
                  <a:srgbClr val="00B0F0"/>
                </a:solidFill>
              </a:rPr>
              <a:t>散列函数</a:t>
            </a:r>
          </a:p>
        </p:txBody>
      </p:sp>
    </p:spTree>
    <p:extLst>
      <p:ext uri="{BB962C8B-B14F-4D97-AF65-F5344CB8AC3E}">
        <p14:creationId xmlns:p14="http://schemas.microsoft.com/office/powerpoint/2010/main" val="205613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22FF5C-8535-4AA8-A978-987E5EFC6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latin typeface="Cambria" panose="02040503050406030204" pitchFamily="18" charset="0"/>
                <a:ea typeface="Cambria" panose="02040503050406030204" pitchFamily="18" charset="0"/>
              </a:rPr>
              <a:t>1.1. </a:t>
            </a:r>
            <a:r>
              <a:rPr lang="zh-CN" altLang="en-US" sz="3600" dirty="0">
                <a:latin typeface="Cambria" panose="02040503050406030204" pitchFamily="18" charset="0"/>
              </a:rPr>
              <a:t>什么是</a:t>
            </a:r>
            <a:r>
              <a:rPr lang="zh-CN" altLang="en-US" sz="3200" dirty="0">
                <a:latin typeface="等线" panose="02010600030101010101" pitchFamily="2" charset="-122"/>
                <a:ea typeface="等线" panose="02010600030101010101" pitchFamily="2" charset="-122"/>
              </a:rPr>
              <a:t>哈希函数</a:t>
            </a:r>
            <a:r>
              <a:rPr lang="en-US" altLang="zh-CN" sz="3200" dirty="0">
                <a:latin typeface="Cambria" panose="02040503050406030204" pitchFamily="18" charset="0"/>
              </a:rPr>
              <a:t>?</a:t>
            </a:r>
            <a:endParaRPr lang="zh-CN" altLang="en-US" sz="3200" dirty="0">
              <a:latin typeface="Cambria" panose="020405030504060302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D65D9D-45F6-4E21-9F0D-EC56A31E5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8" y="1452563"/>
            <a:ext cx="7772400" cy="4616543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zh-CN" altLang="en-US" sz="2800" dirty="0"/>
              <a:t>假设所有关键字的集合为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U</a:t>
            </a:r>
            <a:r>
              <a:rPr lang="zh-CN" altLang="en-US" sz="2800" dirty="0">
                <a:solidFill>
                  <a:schemeClr val="accent5">
                    <a:lumMod val="25000"/>
                  </a:schemeClr>
                </a:solidFill>
              </a:rPr>
              <a:t> </a:t>
            </a:r>
            <a:r>
              <a:rPr lang="zh-CN" altLang="en-US" sz="2800" dirty="0"/>
              <a:t>（</a:t>
            </a:r>
            <a:r>
              <a:rPr lang="en-US" altLang="zh-CN" sz="2400" dirty="0"/>
              <a:t>universe of keys</a:t>
            </a:r>
            <a:r>
              <a:rPr lang="zh-CN" altLang="en-US" sz="2400" dirty="0"/>
              <a:t>）</a:t>
            </a:r>
            <a:r>
              <a:rPr lang="en-US" altLang="zh-CN" sz="2400" dirty="0"/>
              <a:t>.</a:t>
            </a:r>
          </a:p>
          <a:p>
            <a:pPr marL="0" indent="0" eaLnBrk="1" hangingPunct="1">
              <a:buNone/>
            </a:pPr>
            <a:r>
              <a:rPr lang="zh-CN" altLang="en-US" sz="2800" dirty="0"/>
              <a:t>假设有一个数组</a:t>
            </a:r>
            <a:r>
              <a:rPr lang="en-US" altLang="zh-CN" sz="2800" dirty="0"/>
              <a:t>(array)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T</a:t>
            </a:r>
            <a:r>
              <a:rPr lang="zh-CN" altLang="en-US" sz="2800" dirty="0"/>
              <a:t>，它能存储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M</a:t>
            </a:r>
            <a:r>
              <a:rPr lang="zh-CN" altLang="en-US" sz="2800" dirty="0"/>
              <a:t>个元素。</a:t>
            </a:r>
            <a:endParaRPr lang="en-US" altLang="zh-CN" sz="2800" dirty="0"/>
          </a:p>
          <a:p>
            <a:pPr lvl="1" eaLnBrk="1" hangingPunct="1"/>
            <a:r>
              <a:rPr lang="zh-CN" altLang="en-US" sz="2400" dirty="0"/>
              <a:t>这个数组在这里称作</a:t>
            </a:r>
            <a:r>
              <a:rPr lang="zh-CN" altLang="en-US" sz="2400" dirty="0">
                <a:solidFill>
                  <a:srgbClr val="00B0F0"/>
                </a:solidFill>
              </a:rPr>
              <a:t>哈希表</a:t>
            </a:r>
            <a:r>
              <a:rPr lang="en-US" altLang="zh-CN" sz="2400" dirty="0">
                <a:solidFill>
                  <a:srgbClr val="00B0F0"/>
                </a:solidFill>
              </a:rPr>
              <a:t>(hash table)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lvl="1" eaLnBrk="1" hangingPunct="1"/>
            <a:r>
              <a:rPr lang="zh-CN" altLang="en-US" sz="2400" dirty="0"/>
              <a:t>它的每个元素称作一个</a:t>
            </a:r>
            <a:r>
              <a:rPr lang="en-US" altLang="zh-CN" sz="2400" dirty="0">
                <a:solidFill>
                  <a:srgbClr val="00B0F0"/>
                </a:solidFill>
              </a:rPr>
              <a:t>slot</a:t>
            </a:r>
            <a:r>
              <a:rPr lang="zh-CN" altLang="en-US" sz="2400" dirty="0"/>
              <a:t>或者</a:t>
            </a:r>
            <a:r>
              <a:rPr lang="en-US" altLang="zh-CN" sz="2400" dirty="0">
                <a:solidFill>
                  <a:srgbClr val="00B0F0"/>
                </a:solidFill>
              </a:rPr>
              <a:t>bucket</a:t>
            </a:r>
            <a:r>
              <a:rPr lang="zh-CN" altLang="en-US" sz="2400" dirty="0"/>
              <a:t>（或</a:t>
            </a:r>
            <a:r>
              <a:rPr lang="zh-CN" altLang="en-US" sz="2400" dirty="0">
                <a:solidFill>
                  <a:srgbClr val="00B0F0"/>
                </a:solidFill>
              </a:rPr>
              <a:t>位置</a:t>
            </a:r>
            <a:r>
              <a:rPr lang="en-US" altLang="zh-CN" sz="2400" dirty="0"/>
              <a:t>)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marL="0" indent="0" eaLnBrk="1" hangingPunct="1">
              <a:spcBef>
                <a:spcPts val="1800"/>
              </a:spcBef>
              <a:buNone/>
            </a:pPr>
            <a:r>
              <a:rPr lang="zh-CN" altLang="en-US" sz="2800" dirty="0"/>
              <a:t>哈希函数</a:t>
            </a:r>
            <a:r>
              <a:rPr lang="en-US" altLang="zh-CN" sz="2800" dirty="0"/>
              <a:t>:</a:t>
            </a:r>
          </a:p>
          <a:p>
            <a:pPr lvl="1" eaLnBrk="1" hangingPunct="1"/>
            <a:r>
              <a:rPr lang="zh-CN" altLang="en-US" sz="2400" dirty="0"/>
              <a:t>若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h</a:t>
            </a:r>
            <a:r>
              <a:rPr lang="zh-CN" altLang="en-US" sz="2400" dirty="0"/>
              <a:t>是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U</a:t>
            </a:r>
            <a:r>
              <a:rPr lang="zh-CN" altLang="en-US" sz="2400" dirty="0"/>
              <a:t>到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{0,1,…,M-1}</a:t>
            </a:r>
            <a:r>
              <a:rPr lang="zh-CN" altLang="en-US" sz="2400" dirty="0"/>
              <a:t>的一个函数。</a:t>
            </a:r>
            <a:endParaRPr lang="en-US" altLang="zh-CN" sz="2400" dirty="0"/>
          </a:p>
          <a:p>
            <a:pPr marL="457200" lvl="1" indent="0" eaLnBrk="1" hangingPunct="1">
              <a:buNone/>
            </a:pPr>
            <a:r>
              <a:rPr lang="en-US" altLang="zh-CN" sz="2400" dirty="0"/>
              <a:t>	    </a:t>
            </a:r>
            <a:r>
              <a:rPr lang="zh-CN" altLang="en-US" sz="2400" dirty="0"/>
              <a:t>则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h</a:t>
            </a:r>
            <a:r>
              <a:rPr lang="zh-CN" altLang="en-US" sz="2400" dirty="0"/>
              <a:t>称作一个</a:t>
            </a:r>
            <a:r>
              <a:rPr lang="zh-CN" altLang="en-US" sz="2400" dirty="0">
                <a:solidFill>
                  <a:srgbClr val="00B0F0"/>
                </a:solidFill>
              </a:rPr>
              <a:t>哈希函数</a:t>
            </a:r>
            <a:r>
              <a:rPr lang="en-US" altLang="zh-CN" sz="2400" dirty="0">
                <a:solidFill>
                  <a:srgbClr val="00B0F0"/>
                </a:solidFill>
              </a:rPr>
              <a:t>(hash function)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lvl="1" eaLnBrk="1" hangingPunct="1"/>
            <a:r>
              <a:rPr lang="zh-CN" altLang="en-US" sz="2400" dirty="0"/>
              <a:t>它将任何一个</a:t>
            </a:r>
            <a:r>
              <a:rPr lang="en-US" altLang="zh-CN" sz="2400" dirty="0"/>
              <a:t>key</a:t>
            </a:r>
            <a:r>
              <a:rPr lang="zh-CN" altLang="en-US" sz="2400" dirty="0"/>
              <a:t>映射到哈希表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T</a:t>
            </a:r>
            <a:r>
              <a:rPr lang="zh-CN" altLang="en-US" sz="2400" dirty="0"/>
              <a:t>中的一个位置。</a:t>
            </a:r>
            <a:endParaRPr lang="en-US" altLang="zh-CN" sz="2400" dirty="0"/>
          </a:p>
          <a:p>
            <a:pPr marL="457200" lvl="1" indent="0" eaLnBrk="1" hangingPunct="1">
              <a:buNone/>
            </a:pPr>
            <a:r>
              <a:rPr lang="en-US" altLang="zh-CN" sz="2400" dirty="0"/>
              <a:t>    	    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h(k)</a:t>
            </a:r>
            <a:r>
              <a:rPr lang="zh-CN" altLang="en-US" sz="2400" dirty="0"/>
              <a:t>是</a:t>
            </a:r>
            <a:r>
              <a:rPr lang="en-US" altLang="zh-CN" sz="2400" dirty="0"/>
              <a:t>key</a:t>
            </a:r>
            <a:r>
              <a:rPr lang="zh-CN" altLang="en-US" sz="2400" dirty="0"/>
              <a:t>值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k</a:t>
            </a:r>
            <a:r>
              <a:rPr lang="zh-CN" altLang="en-US" sz="2400" dirty="0"/>
              <a:t>在哈希表中的位置。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890647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080251-C283-4C68-AA6D-65942E53B8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950" y="789175"/>
            <a:ext cx="8501062" cy="5405437"/>
          </a:xfrm>
        </p:spPr>
        <p:txBody>
          <a:bodyPr/>
          <a:lstStyle/>
          <a:p>
            <a:pPr lvl="1" eaLnBrk="1" hangingPunct="1"/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① </a:t>
            </a:r>
            <a:r>
              <a:rPr lang="zh-CN" altLang="en-US" dirty="0">
                <a:solidFill>
                  <a:srgbClr val="9933FF"/>
                </a:solidFill>
              </a:rPr>
              <a:t>直接定址法</a:t>
            </a:r>
          </a:p>
          <a:p>
            <a:pPr lvl="2" eaLnBrk="1" hangingPunct="1"/>
            <a:r>
              <a:rPr lang="zh-CN" altLang="en-US" dirty="0"/>
              <a:t>取关键字或关键字的某个线性函数作哈希地址</a:t>
            </a:r>
            <a:br>
              <a:rPr lang="en-US" altLang="zh-CN" dirty="0"/>
            </a:br>
            <a:r>
              <a:rPr lang="en-US" altLang="zh-CN" dirty="0"/>
              <a:t>  </a:t>
            </a:r>
            <a:r>
              <a:rPr lang="zh-CN" altLang="en-US" dirty="0"/>
              <a:t>即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H(key)=key</a:t>
            </a:r>
            <a:r>
              <a:rPr lang="en-US" altLang="zh-CN" dirty="0"/>
              <a:t>   </a:t>
            </a:r>
            <a:r>
              <a:rPr lang="zh-CN" altLang="zh-CN" dirty="0"/>
              <a:t>或 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H(key)=</a:t>
            </a:r>
            <a:r>
              <a:rPr lang="en-US" altLang="zh-CN" dirty="0" err="1">
                <a:solidFill>
                  <a:schemeClr val="accent5">
                    <a:lumMod val="25000"/>
                  </a:schemeClr>
                </a:solidFill>
              </a:rPr>
              <a:t>a·key+b</a:t>
            </a:r>
            <a:endParaRPr lang="en-US" altLang="zh-CN" dirty="0">
              <a:solidFill>
                <a:schemeClr val="accent5">
                  <a:lumMod val="25000"/>
                </a:schemeClr>
              </a:solidFill>
            </a:endParaRPr>
          </a:p>
          <a:p>
            <a:pPr lvl="2" eaLnBrk="1" hangingPunct="1"/>
            <a:r>
              <a:rPr lang="zh-CN" altLang="zh-CN" dirty="0"/>
              <a:t>特点</a:t>
            </a:r>
          </a:p>
          <a:p>
            <a:pPr lvl="3" eaLnBrk="1" hangingPunct="1"/>
            <a:r>
              <a:rPr lang="zh-CN" altLang="en-US" dirty="0"/>
              <a:t>直接定址法所得地址集合与关键字集合大小相等</a:t>
            </a:r>
            <a:endParaRPr lang="en-US" altLang="zh-CN" dirty="0"/>
          </a:p>
          <a:p>
            <a:pPr lvl="3" eaLnBrk="1" hangingPunct="1"/>
            <a:r>
              <a:rPr lang="zh-CN" altLang="en-US" dirty="0">
                <a:solidFill>
                  <a:srgbClr val="FF0000"/>
                </a:solidFill>
              </a:rPr>
              <a:t>不会发生冲突</a:t>
            </a:r>
          </a:p>
          <a:p>
            <a:pPr lvl="3" eaLnBrk="1" hangingPunct="1"/>
            <a:r>
              <a:rPr lang="zh-CN" altLang="en-US" dirty="0"/>
              <a:t>实际中能用这种哈希函数的情况很少。因为</a:t>
            </a:r>
            <a:r>
              <a:rPr lang="en-US" altLang="zh-CN" dirty="0"/>
              <a:t>|U|</a:t>
            </a:r>
            <a:r>
              <a:rPr lang="zh-CN" altLang="en-US" dirty="0"/>
              <a:t>很大。</a:t>
            </a:r>
            <a:endParaRPr lang="en-US" altLang="zh-CN" dirty="0"/>
          </a:p>
          <a:p>
            <a:pPr lvl="4" eaLnBrk="1" hangingPunct="1"/>
            <a:endParaRPr lang="en-US" altLang="zh-CN" dirty="0"/>
          </a:p>
          <a:p>
            <a:pPr lvl="1" eaLnBrk="1" hangingPunct="1"/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② </a:t>
            </a:r>
            <a:r>
              <a:rPr lang="zh-CN" altLang="en-US" dirty="0">
                <a:solidFill>
                  <a:srgbClr val="9933FF"/>
                </a:solidFill>
              </a:rPr>
              <a:t>平方取中法</a:t>
            </a:r>
          </a:p>
          <a:p>
            <a:pPr lvl="2" eaLnBrk="1" hangingPunct="1"/>
            <a:r>
              <a:rPr lang="zh-CN" altLang="en-US" dirty="0"/>
              <a:t>取关键字平方后</a:t>
            </a:r>
            <a:r>
              <a:rPr lang="zh-CN" altLang="en-US" dirty="0">
                <a:solidFill>
                  <a:srgbClr val="9933FF"/>
                </a:solidFill>
              </a:rPr>
              <a:t>中间几位</a:t>
            </a:r>
            <a:r>
              <a:rPr lang="zh-CN" altLang="en-US" dirty="0"/>
              <a:t>作哈希地址</a:t>
            </a:r>
            <a:endParaRPr lang="en-US" altLang="zh-CN" dirty="0"/>
          </a:p>
          <a:p>
            <a:pPr lvl="2" eaLnBrk="1" hangingPunct="1"/>
            <a:r>
              <a:rPr lang="zh-CN" altLang="en-US" dirty="0"/>
              <a:t>一个数平方后中间几位和数的每一位都有关</a:t>
            </a:r>
            <a:br>
              <a:rPr lang="en-US" altLang="zh-CN" dirty="0"/>
            </a:br>
            <a:r>
              <a:rPr lang="en-US" altLang="zh-CN" dirty="0"/>
              <a:t>	</a:t>
            </a:r>
            <a:r>
              <a:rPr lang="zh-CN" altLang="en-US" dirty="0"/>
              <a:t>使得随机的关键字的哈希值也是随机的。</a:t>
            </a:r>
          </a:p>
        </p:txBody>
      </p:sp>
    </p:spTree>
    <p:extLst>
      <p:ext uri="{BB962C8B-B14F-4D97-AF65-F5344CB8AC3E}">
        <p14:creationId xmlns:p14="http://schemas.microsoft.com/office/powerpoint/2010/main" val="696303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BB18C592-3B1D-4382-9CF0-B949B8CEB0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00891" y="792163"/>
            <a:ext cx="8501062" cy="3703637"/>
          </a:xfrm>
        </p:spPr>
        <p:txBody>
          <a:bodyPr/>
          <a:lstStyle/>
          <a:p>
            <a:pPr lvl="1" eaLnBrk="1" hangingPunct="1"/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③ </a:t>
            </a:r>
            <a:r>
              <a:rPr lang="zh-CN" altLang="en-US" dirty="0">
                <a:solidFill>
                  <a:srgbClr val="9933FF"/>
                </a:solidFill>
              </a:rPr>
              <a:t>折叠法</a:t>
            </a:r>
          </a:p>
          <a:p>
            <a:pPr lvl="2" eaLnBrk="1" hangingPunct="1"/>
            <a:r>
              <a:rPr lang="zh-CN" altLang="en-US" dirty="0"/>
              <a:t>将关键字分割成位数相同的几部分，然后取这几部分的叠加和（舍去进位）做哈希地址</a:t>
            </a:r>
          </a:p>
          <a:p>
            <a:pPr lvl="2" eaLnBrk="1" hangingPunct="1"/>
            <a:r>
              <a:rPr lang="zh-CN" altLang="en-US" dirty="0"/>
              <a:t>种类</a:t>
            </a:r>
          </a:p>
          <a:p>
            <a:pPr lvl="3" eaLnBrk="1" hangingPunct="1"/>
            <a:r>
              <a:rPr lang="zh-CN" altLang="en-US" dirty="0"/>
              <a:t>移位叠加：将分割后的几部分低位对齐相加</a:t>
            </a:r>
          </a:p>
          <a:p>
            <a:pPr lvl="3" eaLnBrk="1" hangingPunct="1"/>
            <a:r>
              <a:rPr lang="zh-CN" altLang="en-US" dirty="0"/>
              <a:t>间界叠加：从一端沿分割界来回折送，然后对齐相加</a:t>
            </a:r>
          </a:p>
          <a:p>
            <a:pPr lvl="2" eaLnBrk="1" hangingPunct="1"/>
            <a:r>
              <a:rPr lang="zh-CN" altLang="en-US" dirty="0"/>
              <a:t>适于关键字位数很多且每一位上数字分布大致均匀</a:t>
            </a:r>
          </a:p>
        </p:txBody>
      </p:sp>
      <p:sp>
        <p:nvSpPr>
          <p:cNvPr id="26627" name="Text Box 3">
            <a:extLst>
              <a:ext uri="{FF2B5EF4-FFF2-40B4-BE49-F238E27FC236}">
                <a16:creationId xmlns:a16="http://schemas.microsoft.com/office/drawing/2014/main" id="{F61A6A2A-44C3-41D0-87A0-396D29476B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5288" y="3861594"/>
            <a:ext cx="505779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例</a:t>
            </a: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关键字为 ：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0442205864</a:t>
            </a: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  折叠长度为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</a:t>
            </a:r>
          </a:p>
        </p:txBody>
      </p:sp>
      <p:grpSp>
        <p:nvGrpSpPr>
          <p:cNvPr id="26628" name="Group 4">
            <a:extLst>
              <a:ext uri="{FF2B5EF4-FFF2-40B4-BE49-F238E27FC236}">
                <a16:creationId xmlns:a16="http://schemas.microsoft.com/office/drawing/2014/main" id="{69F77B0E-4C9A-407C-999A-F38EEC396A82}"/>
              </a:ext>
            </a:extLst>
          </p:cNvPr>
          <p:cNvGrpSpPr>
            <a:grpSpLocks/>
          </p:cNvGrpSpPr>
          <p:nvPr/>
        </p:nvGrpSpPr>
        <p:grpSpPr bwMode="auto">
          <a:xfrm>
            <a:off x="1665288" y="4700588"/>
            <a:ext cx="3265487" cy="1595437"/>
            <a:chOff x="1049" y="2961"/>
            <a:chExt cx="2057" cy="1005"/>
          </a:xfrm>
        </p:grpSpPr>
        <p:sp>
          <p:nvSpPr>
            <p:cNvPr id="72718" name="Text Box 5">
              <a:extLst>
                <a:ext uri="{FF2B5EF4-FFF2-40B4-BE49-F238E27FC236}">
                  <a16:creationId xmlns:a16="http://schemas.microsoft.com/office/drawing/2014/main" id="{D48BF6E3-CE61-4A3B-ABD7-A47D795A8D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21" y="2961"/>
              <a:ext cx="55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5 8 6 4</a:t>
              </a:r>
            </a:p>
          </p:txBody>
        </p:sp>
        <p:grpSp>
          <p:nvGrpSpPr>
            <p:cNvPr id="72719" name="Group 6">
              <a:extLst>
                <a:ext uri="{FF2B5EF4-FFF2-40B4-BE49-F238E27FC236}">
                  <a16:creationId xmlns:a16="http://schemas.microsoft.com/office/drawing/2014/main" id="{B7E58184-3DFB-4F8D-B05E-0CFCA98461F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49" y="3150"/>
              <a:ext cx="2057" cy="816"/>
              <a:chOff x="1049" y="3150"/>
              <a:chExt cx="2057" cy="816"/>
            </a:xfrm>
          </p:grpSpPr>
          <p:sp>
            <p:nvSpPr>
              <p:cNvPr id="72720" name="Text Box 7">
                <a:extLst>
                  <a:ext uri="{FF2B5EF4-FFF2-40B4-BE49-F238E27FC236}">
                    <a16:creationId xmlns:a16="http://schemas.microsoft.com/office/drawing/2014/main" id="{5F2D3BBC-3ED5-4F8E-B75D-B00581E4EF5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21" y="3150"/>
                <a:ext cx="55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4 2 2 0</a:t>
                </a:r>
              </a:p>
            </p:txBody>
          </p:sp>
          <p:sp>
            <p:nvSpPr>
              <p:cNvPr id="72721" name="Text Box 8">
                <a:extLst>
                  <a:ext uri="{FF2B5EF4-FFF2-40B4-BE49-F238E27FC236}">
                    <a16:creationId xmlns:a16="http://schemas.microsoft.com/office/drawing/2014/main" id="{2A153B59-7967-4530-B567-128CA423472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61" y="3313"/>
                <a:ext cx="31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0 4</a:t>
                </a:r>
              </a:p>
            </p:txBody>
          </p:sp>
          <p:sp>
            <p:nvSpPr>
              <p:cNvPr id="72722" name="Line 9">
                <a:extLst>
                  <a:ext uri="{FF2B5EF4-FFF2-40B4-BE49-F238E27FC236}">
                    <a16:creationId xmlns:a16="http://schemas.microsoft.com/office/drawing/2014/main" id="{8BAB5848-B125-4618-905F-3A93D5029C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55" y="3517"/>
                <a:ext cx="86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2723" name="Text Box 10">
                <a:extLst>
                  <a:ext uri="{FF2B5EF4-FFF2-40B4-BE49-F238E27FC236}">
                    <a16:creationId xmlns:a16="http://schemas.microsoft.com/office/drawing/2014/main" id="{B8DC18B4-D133-471D-82F4-C6966D914CA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04" y="3500"/>
                <a:ext cx="67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FF33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</a:t>
                </a: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0 0 8 8</a:t>
                </a:r>
              </a:p>
            </p:txBody>
          </p:sp>
          <p:sp>
            <p:nvSpPr>
              <p:cNvPr id="72724" name="Text Box 11">
                <a:extLst>
                  <a:ext uri="{FF2B5EF4-FFF2-40B4-BE49-F238E27FC236}">
                    <a16:creationId xmlns:a16="http://schemas.microsoft.com/office/drawing/2014/main" id="{5F4515A4-7144-4755-8EEC-FD0B6E51EC2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49" y="3716"/>
                <a:ext cx="97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H(key)=0088</a:t>
                </a:r>
              </a:p>
            </p:txBody>
          </p:sp>
          <p:sp>
            <p:nvSpPr>
              <p:cNvPr id="72725" name="AutoShape 12">
                <a:extLst>
                  <a:ext uri="{FF2B5EF4-FFF2-40B4-BE49-F238E27FC236}">
                    <a16:creationId xmlns:a16="http://schemas.microsoft.com/office/drawing/2014/main" id="{FD976D87-C8B2-45F6-A1AB-87FBB6C9FA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78" y="3256"/>
                <a:ext cx="1028" cy="336"/>
              </a:xfrm>
              <a:prstGeom prst="wedgeEllipseCallout">
                <a:avLst>
                  <a:gd name="adj1" fmla="val -44958"/>
                  <a:gd name="adj2" fmla="val 65324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移位叠加</a:t>
                </a:r>
              </a:p>
            </p:txBody>
          </p:sp>
        </p:grpSp>
      </p:grpSp>
      <p:grpSp>
        <p:nvGrpSpPr>
          <p:cNvPr id="26637" name="Group 13">
            <a:extLst>
              <a:ext uri="{FF2B5EF4-FFF2-40B4-BE49-F238E27FC236}">
                <a16:creationId xmlns:a16="http://schemas.microsoft.com/office/drawing/2014/main" id="{33867898-293D-4B6D-B349-51CE0002BB37}"/>
              </a:ext>
            </a:extLst>
          </p:cNvPr>
          <p:cNvGrpSpPr>
            <a:grpSpLocks/>
          </p:cNvGrpSpPr>
          <p:nvPr/>
        </p:nvGrpSpPr>
        <p:grpSpPr bwMode="auto">
          <a:xfrm>
            <a:off x="5462588" y="4738688"/>
            <a:ext cx="3265487" cy="1595437"/>
            <a:chOff x="1049" y="2961"/>
            <a:chExt cx="2057" cy="1005"/>
          </a:xfrm>
        </p:grpSpPr>
        <p:sp>
          <p:nvSpPr>
            <p:cNvPr id="72710" name="Text Box 14">
              <a:extLst>
                <a:ext uri="{FF2B5EF4-FFF2-40B4-BE49-F238E27FC236}">
                  <a16:creationId xmlns:a16="http://schemas.microsoft.com/office/drawing/2014/main" id="{9BFA127C-626C-4EEE-99CE-C6F51383AF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21" y="2961"/>
              <a:ext cx="55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5 8 6 4</a:t>
              </a:r>
            </a:p>
          </p:txBody>
        </p:sp>
        <p:grpSp>
          <p:nvGrpSpPr>
            <p:cNvPr id="72711" name="Group 15">
              <a:extLst>
                <a:ext uri="{FF2B5EF4-FFF2-40B4-BE49-F238E27FC236}">
                  <a16:creationId xmlns:a16="http://schemas.microsoft.com/office/drawing/2014/main" id="{D3071B4B-7F22-468F-B8D3-536E0E5CFE0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49" y="3150"/>
              <a:ext cx="2057" cy="816"/>
              <a:chOff x="1049" y="3150"/>
              <a:chExt cx="2057" cy="816"/>
            </a:xfrm>
          </p:grpSpPr>
          <p:sp>
            <p:nvSpPr>
              <p:cNvPr id="72712" name="Text Box 16">
                <a:extLst>
                  <a:ext uri="{FF2B5EF4-FFF2-40B4-BE49-F238E27FC236}">
                    <a16:creationId xmlns:a16="http://schemas.microsoft.com/office/drawing/2014/main" id="{58C799A0-8860-4EA7-BD7D-81F0B993C18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21" y="3150"/>
                <a:ext cx="55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0 2 2 4</a:t>
                </a:r>
              </a:p>
            </p:txBody>
          </p:sp>
          <p:sp>
            <p:nvSpPr>
              <p:cNvPr id="72713" name="Text Box 17">
                <a:extLst>
                  <a:ext uri="{FF2B5EF4-FFF2-40B4-BE49-F238E27FC236}">
                    <a16:creationId xmlns:a16="http://schemas.microsoft.com/office/drawing/2014/main" id="{0FF78460-4202-41E7-AC3C-60AB74E61D2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61" y="3313"/>
                <a:ext cx="31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0 4</a:t>
                </a:r>
              </a:p>
            </p:txBody>
          </p:sp>
          <p:sp>
            <p:nvSpPr>
              <p:cNvPr id="72714" name="Line 18">
                <a:extLst>
                  <a:ext uri="{FF2B5EF4-FFF2-40B4-BE49-F238E27FC236}">
                    <a16:creationId xmlns:a16="http://schemas.microsoft.com/office/drawing/2014/main" id="{1B662C25-DC7F-412D-8D9B-51A08603D3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55" y="3517"/>
                <a:ext cx="86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2715" name="Text Box 19">
                <a:extLst>
                  <a:ext uri="{FF2B5EF4-FFF2-40B4-BE49-F238E27FC236}">
                    <a16:creationId xmlns:a16="http://schemas.microsoft.com/office/drawing/2014/main" id="{72FA9CF8-D866-4629-AD7E-CD0373598EC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04" y="3500"/>
                <a:ext cx="67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FF33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  </a:t>
                </a: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6 0 9 2</a:t>
                </a:r>
              </a:p>
            </p:txBody>
          </p:sp>
          <p:sp>
            <p:nvSpPr>
              <p:cNvPr id="72716" name="Text Box 20">
                <a:extLst>
                  <a:ext uri="{FF2B5EF4-FFF2-40B4-BE49-F238E27FC236}">
                    <a16:creationId xmlns:a16="http://schemas.microsoft.com/office/drawing/2014/main" id="{D3DE2C26-DD43-49CC-9411-5555DCDFA68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49" y="3716"/>
                <a:ext cx="97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H(key)=6092</a:t>
                </a:r>
              </a:p>
            </p:txBody>
          </p:sp>
          <p:sp>
            <p:nvSpPr>
              <p:cNvPr id="72717" name="AutoShape 21">
                <a:extLst>
                  <a:ext uri="{FF2B5EF4-FFF2-40B4-BE49-F238E27FC236}">
                    <a16:creationId xmlns:a16="http://schemas.microsoft.com/office/drawing/2014/main" id="{AE320A5B-EF9B-43DA-A577-63802DADBF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78" y="3256"/>
                <a:ext cx="1028" cy="336"/>
              </a:xfrm>
              <a:prstGeom prst="wedgeEllipseCallout">
                <a:avLst>
                  <a:gd name="adj1" fmla="val -44958"/>
                  <a:gd name="adj2" fmla="val 65324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间界叠加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6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6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6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6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170003BD-5344-4485-B1F5-36EF7201FD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42938" y="986118"/>
            <a:ext cx="8501062" cy="4527176"/>
          </a:xfrm>
        </p:spPr>
        <p:txBody>
          <a:bodyPr/>
          <a:lstStyle/>
          <a:p>
            <a:pPr lvl="1" eaLnBrk="1" hangingPunct="1"/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④ </a:t>
            </a:r>
            <a:r>
              <a:rPr lang="zh-CN" altLang="en-US" dirty="0">
                <a:solidFill>
                  <a:srgbClr val="9933FF"/>
                </a:solidFill>
              </a:rPr>
              <a:t>除留余数法</a:t>
            </a:r>
          </a:p>
          <a:p>
            <a:pPr lvl="2" eaLnBrk="1" hangingPunct="1"/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H(key)=key % p</a:t>
            </a:r>
            <a:r>
              <a:rPr lang="zh-CN" altLang="en-US" dirty="0"/>
              <a:t>，</a:t>
            </a:r>
            <a:r>
              <a:rPr lang="en-US" altLang="zh-CN" dirty="0" err="1">
                <a:solidFill>
                  <a:schemeClr val="accent5">
                    <a:lumMod val="25000"/>
                  </a:schemeClr>
                </a:solidFill>
              </a:rPr>
              <a:t>p</a:t>
            </a:r>
            <a:r>
              <a:rPr lang="en-US" altLang="zh-CN" dirty="0" err="1">
                <a:solidFill>
                  <a:schemeClr val="accent5">
                    <a:lumMod val="25000"/>
                  </a:schemeClr>
                </a:solidFill>
                <a:sym typeface="Symbol" panose="05050102010706020507" pitchFamily="18" charset="2"/>
              </a:rPr>
              <a:t>M</a:t>
            </a:r>
            <a:endParaRPr lang="en-US" altLang="zh-CN" dirty="0">
              <a:solidFill>
                <a:schemeClr val="accent5">
                  <a:lumMod val="25000"/>
                </a:schemeClr>
              </a:solidFill>
              <a:sym typeface="Symbol" panose="05050102010706020507" pitchFamily="18" charset="2"/>
            </a:endParaRPr>
          </a:p>
          <a:p>
            <a:pPr lvl="2" eaLnBrk="1" hangingPunct="1"/>
            <a:r>
              <a:rPr lang="zh-CN" altLang="zh-CN" dirty="0">
                <a:sym typeface="Symbol" panose="05050102010706020507" pitchFamily="18" charset="2"/>
              </a:rPr>
              <a:t>特点</a:t>
            </a:r>
          </a:p>
          <a:p>
            <a:pPr lvl="3" eaLnBrk="1" hangingPunct="1"/>
            <a:r>
              <a:rPr lang="zh-CN" altLang="en-US" dirty="0"/>
              <a:t>简单、常用，可与上述几种方法结合使用</a:t>
            </a:r>
          </a:p>
          <a:p>
            <a:pPr lvl="3" eaLnBrk="1" hangingPunct="1"/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p</a:t>
            </a:r>
            <a:r>
              <a:rPr lang="zh-CN" altLang="zh-CN" dirty="0"/>
              <a:t>的选取很重要；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p</a:t>
            </a:r>
            <a:r>
              <a:rPr lang="zh-CN" altLang="zh-CN" dirty="0"/>
              <a:t>选的不好，容易产生同义词</a:t>
            </a:r>
            <a:endParaRPr lang="en-US" altLang="zh-CN" dirty="0"/>
          </a:p>
          <a:p>
            <a:pPr lvl="3" eaLnBrk="1" hangingPunct="1"/>
            <a:r>
              <a:rPr lang="zh-CN" altLang="en-US" dirty="0"/>
              <a:t>一般来说，会选择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p</a:t>
            </a:r>
            <a:r>
              <a:rPr lang="zh-CN" altLang="en-US" dirty="0"/>
              <a:t>为质数。</a:t>
            </a:r>
            <a:endParaRPr lang="en-US" altLang="zh-CN" dirty="0"/>
          </a:p>
          <a:p>
            <a:pPr marL="1828800" lvl="4" indent="0" eaLnBrk="1" hangingPunct="1">
              <a:buNone/>
            </a:pPr>
            <a:endParaRPr lang="zh-CN" altLang="zh-CN" dirty="0"/>
          </a:p>
          <a:p>
            <a:pPr lvl="1" eaLnBrk="1" hangingPunct="1"/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⑤ </a:t>
            </a:r>
            <a:r>
              <a:rPr lang="zh-CN" altLang="en-US" dirty="0">
                <a:solidFill>
                  <a:srgbClr val="9933FF"/>
                </a:solidFill>
              </a:rPr>
              <a:t>随机数法（*）</a:t>
            </a:r>
          </a:p>
          <a:p>
            <a:pPr lvl="2" eaLnBrk="1" hangingPunct="1"/>
            <a:r>
              <a:rPr lang="zh-CN" altLang="en-US" dirty="0"/>
              <a:t>构造：取关键字的随机函数值作哈希地址，即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H(key)=random(key)</a:t>
            </a:r>
            <a:endParaRPr lang="zh-CN" altLang="zh-CN" dirty="0">
              <a:solidFill>
                <a:schemeClr val="accent5">
                  <a:lumMod val="25000"/>
                </a:schemeClr>
              </a:solidFill>
            </a:endParaRPr>
          </a:p>
          <a:p>
            <a:pPr lvl="2" eaLnBrk="1" hangingPunct="1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6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6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6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76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76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76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9D340C-488D-4F05-8F4D-CCC6C1B82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FD9088-6C4B-4979-BC3A-541AD1C7B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8" y="1967893"/>
            <a:ext cx="8501062" cy="2922213"/>
          </a:xfrm>
        </p:spPr>
        <p:txBody>
          <a:bodyPr/>
          <a:lstStyle/>
          <a:p>
            <a:r>
              <a:rPr lang="en-US" altLang="zh-CN" dirty="0"/>
              <a:t>Good in practice, but no guarantee.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接下来，我们将设计更好的</a:t>
            </a:r>
            <a:r>
              <a:rPr lang="en-US" altLang="zh-CN" dirty="0"/>
              <a:t>hash </a:t>
            </a:r>
            <a:r>
              <a:rPr lang="zh-CN" altLang="en-US" dirty="0"/>
              <a:t>函数，</a:t>
            </a:r>
            <a:endParaRPr lang="en-US" altLang="zh-CN" dirty="0"/>
          </a:p>
          <a:p>
            <a:pPr lvl="1"/>
            <a:r>
              <a:rPr lang="zh-CN" altLang="en-US" dirty="0"/>
              <a:t>它的插入、查找、删除的平均时间是</a:t>
            </a:r>
            <a:r>
              <a:rPr lang="en-US" altLang="zh-CN" dirty="0"/>
              <a:t>O(1)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在介绍这种</a:t>
            </a:r>
            <a:r>
              <a:rPr lang="en-US" altLang="zh-CN" dirty="0"/>
              <a:t>hash</a:t>
            </a:r>
            <a:r>
              <a:rPr lang="zh-CN" altLang="en-US" dirty="0"/>
              <a:t>函数的定义之前，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我们先来看看</a:t>
            </a:r>
            <a:r>
              <a:rPr lang="en-US" altLang="zh-CN" dirty="0"/>
              <a:t>hash</a:t>
            </a:r>
            <a:r>
              <a:rPr lang="zh-CN" altLang="en-US" dirty="0"/>
              <a:t>函数和</a:t>
            </a:r>
            <a:r>
              <a:rPr lang="en-US" altLang="zh-CN" dirty="0"/>
              <a:t>hash</a:t>
            </a:r>
            <a:r>
              <a:rPr lang="zh-CN" altLang="en-US" dirty="0"/>
              <a:t>查找的一些应用。</a:t>
            </a:r>
          </a:p>
        </p:txBody>
      </p:sp>
    </p:spTree>
    <p:extLst>
      <p:ext uri="{BB962C8B-B14F-4D97-AF65-F5344CB8AC3E}">
        <p14:creationId xmlns:p14="http://schemas.microsoft.com/office/powerpoint/2010/main" val="495137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D3B8A2F6-F7FA-4558-B58A-63FE3700F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8" y="522288"/>
            <a:ext cx="7772400" cy="825500"/>
          </a:xfrm>
        </p:spPr>
        <p:txBody>
          <a:bodyPr/>
          <a:lstStyle/>
          <a:p>
            <a:r>
              <a:rPr lang="en-US" altLang="zh-CN" sz="3600" dirty="0">
                <a:latin typeface="Cambria" panose="02040503050406030204" pitchFamily="18" charset="0"/>
                <a:ea typeface="Cambria" panose="02040503050406030204" pitchFamily="18" charset="0"/>
              </a:rPr>
              <a:t>4. Hash</a:t>
            </a:r>
            <a:r>
              <a:rPr lang="zh-CN" altLang="en-US" sz="3600" dirty="0">
                <a:latin typeface="Cambria" panose="02040503050406030204" pitchFamily="18" charset="0"/>
              </a:rPr>
              <a:t>函数及</a:t>
            </a:r>
            <a:r>
              <a:rPr lang="en-US" altLang="zh-CN" sz="3600" dirty="0">
                <a:latin typeface="Cambria" panose="02040503050406030204" pitchFamily="18" charset="0"/>
                <a:ea typeface="Cambria" panose="02040503050406030204" pitchFamily="18" charset="0"/>
              </a:rPr>
              <a:t>Hash</a:t>
            </a:r>
            <a:r>
              <a:rPr lang="zh-CN" altLang="en-US" sz="3600" dirty="0">
                <a:latin typeface="Cambria" panose="02040503050406030204" pitchFamily="18" charset="0"/>
              </a:rPr>
              <a:t>查找的应用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3D3A4F-B7C0-4295-BA78-B2755BEBC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6245" y="1649786"/>
            <a:ext cx="7371509" cy="4751013"/>
          </a:xfrm>
        </p:spPr>
        <p:txBody>
          <a:bodyPr/>
          <a:lstStyle/>
          <a:p>
            <a:r>
              <a:rPr lang="zh-CN" altLang="en-US" sz="2800" dirty="0"/>
              <a:t>传输文本</a:t>
            </a:r>
            <a:r>
              <a:rPr lang="en-US" altLang="zh-CN" sz="2800" dirty="0"/>
              <a:t>Text</a:t>
            </a:r>
            <a:r>
              <a:rPr lang="zh-CN" altLang="en-US" sz="2800" dirty="0"/>
              <a:t>、以及文件防串改</a:t>
            </a:r>
            <a:endParaRPr lang="en-US" altLang="zh-CN" sz="2800" dirty="0"/>
          </a:p>
          <a:p>
            <a:pPr lvl="1"/>
            <a:r>
              <a:rPr lang="zh-CN" altLang="en-US" sz="2400" dirty="0"/>
              <a:t>计算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V=H(Text)</a:t>
            </a:r>
            <a:r>
              <a:rPr lang="zh-CN" altLang="en-US" sz="2400" dirty="0"/>
              <a:t>，然后发送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(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</a:rPr>
              <a:t>Text,V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)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lvl="1"/>
            <a:r>
              <a:rPr lang="zh-CN" altLang="en-US" sz="2400" dirty="0"/>
              <a:t>接收到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Text’</a:t>
            </a:r>
            <a:r>
              <a:rPr lang="zh-CN" altLang="en-US" sz="2400" dirty="0"/>
              <a:t>以后。检查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H(Text’)=V</a:t>
            </a:r>
            <a:r>
              <a:rPr lang="en-US" altLang="zh-CN" sz="2400" dirty="0"/>
              <a:t>?</a:t>
            </a:r>
          </a:p>
          <a:p>
            <a:pPr lvl="1"/>
            <a:r>
              <a:rPr lang="en-US" altLang="zh-CN" sz="2400" dirty="0">
                <a:solidFill>
                  <a:srgbClr val="9933FF"/>
                </a:solidFill>
              </a:rPr>
              <a:t>H</a:t>
            </a:r>
            <a:r>
              <a:rPr lang="zh-CN" altLang="en-US" sz="2400" dirty="0">
                <a:solidFill>
                  <a:srgbClr val="9933FF"/>
                </a:solidFill>
              </a:rPr>
              <a:t>的设计要求：应该对个别位置出错敏感。</a:t>
            </a:r>
          </a:p>
          <a:p>
            <a:r>
              <a:rPr lang="zh-CN" altLang="en-US" sz="2800" dirty="0"/>
              <a:t>Password Verification</a:t>
            </a:r>
          </a:p>
          <a:p>
            <a:pPr lvl="1"/>
            <a:r>
              <a:rPr lang="zh-CN" altLang="en-US" sz="2400" dirty="0"/>
              <a:t>你在</a:t>
            </a:r>
            <a:r>
              <a:rPr lang="en-US" altLang="zh-CN" sz="2400" dirty="0" err="1"/>
              <a:t>gmail</a:t>
            </a:r>
            <a:r>
              <a:rPr lang="zh-CN" altLang="en-US" sz="2400" dirty="0"/>
              <a:t>中使用的密码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p</a:t>
            </a:r>
            <a:r>
              <a:rPr lang="zh-CN" altLang="en-US" sz="2400" dirty="0"/>
              <a:t>，实际上传输到服务端的是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</a:rPr>
              <a:t>H</a:t>
            </a:r>
            <a:r>
              <a:rPr lang="en-US" altLang="zh-CN" sz="2400" baseline="-25000" dirty="0" err="1">
                <a:solidFill>
                  <a:schemeClr val="accent5">
                    <a:lumMod val="25000"/>
                  </a:schemeClr>
                </a:solidFill>
              </a:rPr>
              <a:t>gmail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(p)</a:t>
            </a:r>
            <a:r>
              <a:rPr lang="zh-CN" altLang="en-US" sz="2400" dirty="0"/>
              <a:t>。服务器会比较你的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</a:rPr>
              <a:t>H</a:t>
            </a:r>
            <a:r>
              <a:rPr lang="en-US" altLang="zh-CN" sz="2400" baseline="-25000" dirty="0" err="1">
                <a:solidFill>
                  <a:schemeClr val="accent5">
                    <a:lumMod val="25000"/>
                  </a:schemeClr>
                </a:solidFill>
              </a:rPr>
              <a:t>gmail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(p)</a:t>
            </a:r>
            <a:r>
              <a:rPr lang="zh-CN" altLang="en-US" sz="2400" dirty="0"/>
              <a:t>是否与之前的记录相同。想想，为什么不能传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p</a:t>
            </a:r>
            <a:r>
              <a:rPr lang="zh-CN" altLang="en-US" sz="2400" dirty="0"/>
              <a:t>？</a:t>
            </a:r>
            <a:endParaRPr lang="en-US" altLang="zh-CN" sz="2400" dirty="0"/>
          </a:p>
          <a:p>
            <a:pPr lvl="1"/>
            <a:r>
              <a:rPr lang="en-US" altLang="zh-CN" sz="2400" dirty="0">
                <a:solidFill>
                  <a:srgbClr val="9933FF"/>
                </a:solidFill>
              </a:rPr>
              <a:t>H</a:t>
            </a:r>
            <a:r>
              <a:rPr lang="zh-CN" altLang="en-US" sz="2400" dirty="0">
                <a:solidFill>
                  <a:srgbClr val="9933FF"/>
                </a:solidFill>
              </a:rPr>
              <a:t>的设计要求：难以从</a:t>
            </a:r>
            <a:r>
              <a:rPr lang="en-US" altLang="zh-CN" sz="2400" dirty="0">
                <a:solidFill>
                  <a:srgbClr val="9933FF"/>
                </a:solidFill>
              </a:rPr>
              <a:t>H(p)</a:t>
            </a:r>
            <a:r>
              <a:rPr lang="zh-CN" altLang="en-US" sz="2400" dirty="0">
                <a:solidFill>
                  <a:srgbClr val="9933FF"/>
                </a:solidFill>
              </a:rPr>
              <a:t>得到</a:t>
            </a:r>
            <a:r>
              <a:rPr lang="en-US" altLang="zh-CN" sz="2400" dirty="0">
                <a:solidFill>
                  <a:srgbClr val="9933FF"/>
                </a:solidFill>
              </a:rPr>
              <a:t>p</a:t>
            </a:r>
            <a:r>
              <a:rPr lang="zh-CN" altLang="en-US" sz="2400" dirty="0">
                <a:solidFill>
                  <a:srgbClr val="9933FF"/>
                </a:solidFill>
              </a:rPr>
              <a:t>的信息。</a:t>
            </a:r>
            <a:endParaRPr lang="en-US" altLang="zh-CN" sz="2400" dirty="0">
              <a:solidFill>
                <a:srgbClr val="9933FF"/>
              </a:solidFill>
            </a:endParaRPr>
          </a:p>
          <a:p>
            <a:pPr lvl="2"/>
            <a:r>
              <a:rPr lang="zh-CN" altLang="en-US" sz="2000" dirty="0"/>
              <a:t>Cryptographic hash functions。</a:t>
            </a:r>
            <a:endParaRPr lang="en-US" altLang="zh-CN" sz="2000" dirty="0">
              <a:solidFill>
                <a:srgbClr val="9933FF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FE1F5DC-86E1-4C46-A33F-641870EFBAF9}"/>
              </a:ext>
            </a:extLst>
          </p:cNvPr>
          <p:cNvSpPr txBox="1"/>
          <p:nvPr/>
        </p:nvSpPr>
        <p:spPr>
          <a:xfrm>
            <a:off x="1759226" y="6151046"/>
            <a:ext cx="59435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对</a:t>
            </a:r>
            <a:r>
              <a:rPr lang="en-US" altLang="zh-CN" sz="20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Hash</a:t>
            </a:r>
            <a:r>
              <a:rPr lang="zh-CN" altLang="en-US" sz="20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函数的研究一直是</a:t>
            </a:r>
            <a:r>
              <a:rPr lang="zh-CN" altLang="en-US" sz="2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密码学</a:t>
            </a:r>
            <a:r>
              <a:rPr lang="zh-CN" altLang="en-US" sz="20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的前沿热门课题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65E6E9-6139-4DDE-ABF5-9B7B4966D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Hash</a:t>
            </a:r>
            <a:r>
              <a:rPr lang="zh-CN" altLang="en-US" sz="3600" dirty="0">
                <a:latin typeface="Cambria" panose="02040503050406030204" pitchFamily="18" charset="0"/>
                <a:cs typeface="Calibri" panose="020F0502020204030204" pitchFamily="34" charset="0"/>
              </a:rPr>
              <a:t>查找的应用</a:t>
            </a:r>
            <a:r>
              <a:rPr lang="en-US" altLang="zh-CN" sz="3600" dirty="0">
                <a:latin typeface="Cambria" panose="02040503050406030204" pitchFamily="18" charset="0"/>
                <a:cs typeface="Calibri" panose="020F0502020204030204" pitchFamily="34" charset="0"/>
              </a:rPr>
              <a:t>1</a:t>
            </a:r>
            <a:r>
              <a:rPr lang="zh-CN" altLang="en-US" sz="3600" dirty="0">
                <a:latin typeface="Cambria" panose="02040503050406030204" pitchFamily="18" charset="0"/>
                <a:cs typeface="Calibri" panose="020F0502020204030204" pitchFamily="34" charset="0"/>
              </a:rPr>
              <a:t>：记忆化搜索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6A139F-2533-4EA9-9DE4-D28450EB1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记忆化搜索</a:t>
            </a:r>
            <a:r>
              <a:rPr lang="en-US" altLang="zh-CN" dirty="0"/>
              <a:t>(*)</a:t>
            </a:r>
          </a:p>
          <a:p>
            <a:pPr lvl="1"/>
            <a:r>
              <a:rPr lang="zh-CN" altLang="en-US" dirty="0"/>
              <a:t>在搜索过程中，有很多不同状态会产生。需要避免重复的状态。那么要</a:t>
            </a:r>
            <a:r>
              <a:rPr lang="zh-CN" altLang="en-US" dirty="0">
                <a:solidFill>
                  <a:srgbClr val="00B0F0"/>
                </a:solidFill>
              </a:rPr>
              <a:t>查重</a:t>
            </a:r>
            <a:r>
              <a:rPr lang="zh-CN" altLang="en-US" dirty="0"/>
              <a:t>（避免重复计算）</a:t>
            </a:r>
            <a:endParaRPr lang="en-US" altLang="zh-CN" dirty="0"/>
          </a:p>
          <a:p>
            <a:r>
              <a:rPr lang="zh-CN" altLang="en-US" dirty="0"/>
              <a:t>可用到</a:t>
            </a:r>
            <a:r>
              <a:rPr lang="en-US" altLang="zh-CN" dirty="0"/>
              <a:t>Hash</a:t>
            </a:r>
            <a:r>
              <a:rPr lang="zh-CN" altLang="en-US" dirty="0"/>
              <a:t>来查重。</a:t>
            </a:r>
            <a:endParaRPr lang="en-US" altLang="zh-CN" dirty="0"/>
          </a:p>
          <a:p>
            <a:pPr lvl="1"/>
            <a:r>
              <a:rPr lang="zh-CN" altLang="en-US" dirty="0"/>
              <a:t>一旦某个状态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s</a:t>
            </a:r>
            <a:r>
              <a:rPr lang="zh-CN" altLang="en-US" dirty="0"/>
              <a:t>被计算过，将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f(s)</a:t>
            </a:r>
            <a:r>
              <a:rPr lang="zh-CN" altLang="en-US" dirty="0"/>
              <a:t>记录下来。</a:t>
            </a:r>
            <a:endParaRPr lang="en-US" altLang="zh-CN" dirty="0"/>
          </a:p>
          <a:p>
            <a:pPr lvl="1"/>
            <a:r>
              <a:rPr lang="zh-CN" altLang="en-US" dirty="0"/>
              <a:t>在要去计算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s</a:t>
            </a:r>
            <a:r>
              <a:rPr lang="zh-CN" altLang="en-US" dirty="0"/>
              <a:t>时，先看看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[</a:t>
            </a:r>
            <a:r>
              <a:rPr lang="en-US" altLang="zh-CN" dirty="0" err="1">
                <a:solidFill>
                  <a:schemeClr val="accent5">
                    <a:lumMod val="25000"/>
                  </a:schemeClr>
                </a:solidFill>
              </a:rPr>
              <a:t>s,f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(s)]</a:t>
            </a:r>
            <a:r>
              <a:rPr lang="zh-CN" altLang="en-US" dirty="0"/>
              <a:t>是否已在表里。</a:t>
            </a:r>
            <a:endParaRPr lang="en-US" altLang="zh-CN" dirty="0"/>
          </a:p>
          <a:p>
            <a:r>
              <a:rPr lang="zh-CN" altLang="en-US" dirty="0"/>
              <a:t>例题：</a:t>
            </a:r>
            <a:r>
              <a:rPr lang="zh-CN" altLang="en-US" dirty="0">
                <a:hlinkClick r:id="rId2"/>
              </a:rPr>
              <a:t>https://www.cnblogs.com/812-xiao-wen/p/10306353.html</a:t>
            </a:r>
            <a:r>
              <a:rPr lang="zh-CN" altLang="en-US" dirty="0"/>
              <a:t>  （留作课后思考）</a:t>
            </a:r>
          </a:p>
          <a:p>
            <a:pPr marL="0" indent="0">
              <a:buNone/>
            </a:pPr>
            <a:r>
              <a:rPr lang="en-US" altLang="zh-CN" dirty="0"/>
              <a:t>   </a:t>
            </a:r>
            <a:r>
              <a:rPr lang="zh-CN" altLang="en-US" dirty="0"/>
              <a:t>非考试内容。</a:t>
            </a:r>
          </a:p>
        </p:txBody>
      </p:sp>
    </p:spTree>
    <p:extLst>
      <p:ext uri="{BB962C8B-B14F-4D97-AF65-F5344CB8AC3E}">
        <p14:creationId xmlns:p14="http://schemas.microsoft.com/office/powerpoint/2010/main" val="1239201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26A244-40CB-41DE-8F28-1399F6048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Hash</a:t>
            </a:r>
            <a:r>
              <a:rPr lang="zh-CN" altLang="en-US" sz="3600" dirty="0">
                <a:latin typeface="Cambria" panose="02040503050406030204" pitchFamily="18" charset="0"/>
                <a:cs typeface="Calibri" panose="020F0502020204030204" pitchFamily="34" charset="0"/>
              </a:rPr>
              <a:t>查找的应用</a:t>
            </a:r>
            <a:r>
              <a:rPr lang="en-US" altLang="zh-CN" sz="3600" dirty="0">
                <a:latin typeface="Cambria" panose="02040503050406030204" pitchFamily="18" charset="0"/>
              </a:rPr>
              <a:t>2</a:t>
            </a:r>
            <a:r>
              <a:rPr lang="zh-CN" altLang="en-US" sz="3600" dirty="0">
                <a:latin typeface="Cambria" panose="02040503050406030204" pitchFamily="18" charset="0"/>
              </a:rPr>
              <a:t>：四数之和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F1998F-3C5D-4246-AAB2-11EF6CFE2C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8" y="1452564"/>
            <a:ext cx="7772400" cy="4988578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问题描述：有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个整数集合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假设 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|A|=|B|=|C|=|D|=n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。整数的范围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1~10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要找到</a:t>
            </a:r>
            <a:r>
              <a:rPr lang="en-US" altLang="zh-CN" sz="28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a,b,c,d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8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a∈A,b∈B,c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∈</a:t>
            </a:r>
            <a:r>
              <a:rPr lang="en-US" altLang="zh-CN" sz="28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C,d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∈D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使得</a:t>
            </a:r>
            <a:r>
              <a:rPr lang="en-US" altLang="zh-CN" sz="28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a+b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8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c+d</a:t>
            </a:r>
            <a:r>
              <a:rPr lang="zh-CN" altLang="en-US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原题：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leetcode.com/problems/4sum-ii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1800"/>
              </a:spcBef>
              <a:buNone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笨方法：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O(n</a:t>
            </a:r>
            <a:r>
              <a:rPr lang="en-US" altLang="zh-CN" sz="2800" baseline="30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用排序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单调枚举技巧：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O(n</a:t>
            </a:r>
            <a:r>
              <a:rPr lang="en-US" altLang="zh-CN" sz="2800" baseline="30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用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Hash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的解法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0">
              <a:buNone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1.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枚举</a:t>
            </a:r>
            <a:r>
              <a:rPr lang="en-US" altLang="zh-CN" sz="28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a,b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a∈A,b∈B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将</a:t>
            </a:r>
            <a:r>
              <a:rPr lang="en-US" altLang="zh-CN" sz="28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a+b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添入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2.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枚举</a:t>
            </a:r>
            <a:r>
              <a:rPr lang="en-US" altLang="zh-CN" sz="28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c,d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c∈C,d∈D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查询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中是否有</a:t>
            </a:r>
            <a:r>
              <a:rPr lang="en-US" altLang="zh-CN" sz="28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c+d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时间复杂度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O(n</a:t>
            </a:r>
            <a:r>
              <a:rPr lang="en-US" altLang="zh-CN" sz="2800" baseline="30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（暂假定插入查找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O(1)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26A244-40CB-41DE-8F28-1399F6048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Hash</a:t>
            </a:r>
            <a:r>
              <a:rPr lang="zh-CN" altLang="en-US" sz="3200">
                <a:latin typeface="Cambria" panose="02040503050406030204" pitchFamily="18" charset="0"/>
                <a:cs typeface="Calibri" panose="020F0502020204030204" pitchFamily="34" charset="0"/>
              </a:rPr>
              <a:t>函数的一个不太完美的应用</a:t>
            </a:r>
            <a:endParaRPr lang="zh-CN" altLang="en-US" sz="3200" dirty="0">
              <a:latin typeface="Cambria" panose="020405030504060302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F1998F-3C5D-4246-AAB2-11EF6CFE2C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7" y="1452564"/>
            <a:ext cx="7958697" cy="4222680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800" dirty="0">
                <a:solidFill>
                  <a:schemeClr val="tx2"/>
                </a:solidFill>
              </a:rPr>
              <a:t>回顾</a:t>
            </a:r>
            <a:r>
              <a:rPr lang="zh-CN" altLang="en-US" sz="2800" dirty="0"/>
              <a:t>：回文串的定义（在学习串时定义过）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   </a:t>
            </a:r>
            <a:r>
              <a:rPr lang="zh-CN" altLang="en-US" sz="2800" i="1" dirty="0"/>
              <a:t>字符串</a:t>
            </a:r>
            <a:r>
              <a:rPr lang="en-US" altLang="zh-CN" sz="2800" i="1" dirty="0">
                <a:solidFill>
                  <a:schemeClr val="accent5">
                    <a:lumMod val="25000"/>
                  </a:schemeClr>
                </a:solidFill>
              </a:rPr>
              <a:t>W=w</a:t>
            </a:r>
            <a:r>
              <a:rPr lang="en-US" altLang="zh-CN" sz="2800" i="1" baseline="-25000" dirty="0">
                <a:solidFill>
                  <a:schemeClr val="accent5">
                    <a:lumMod val="25000"/>
                  </a:schemeClr>
                </a:solidFill>
              </a:rPr>
              <a:t>1</a:t>
            </a:r>
            <a:r>
              <a:rPr lang="en-US" altLang="zh-CN" sz="2800" i="1" dirty="0">
                <a:solidFill>
                  <a:schemeClr val="accent5">
                    <a:lumMod val="25000"/>
                  </a:schemeClr>
                </a:solidFill>
              </a:rPr>
              <a:t>…</a:t>
            </a:r>
            <a:r>
              <a:rPr lang="en-US" altLang="zh-CN" sz="2800" i="1" dirty="0" err="1">
                <a:solidFill>
                  <a:schemeClr val="accent5">
                    <a:lumMod val="25000"/>
                  </a:schemeClr>
                </a:solidFill>
              </a:rPr>
              <a:t>w</a:t>
            </a:r>
            <a:r>
              <a:rPr lang="en-US" altLang="zh-CN" sz="2800" i="1" baseline="-25000" dirty="0" err="1">
                <a:solidFill>
                  <a:schemeClr val="accent5">
                    <a:lumMod val="25000"/>
                  </a:schemeClr>
                </a:solidFill>
              </a:rPr>
              <a:t>n</a:t>
            </a:r>
            <a:r>
              <a:rPr lang="zh-CN" altLang="en-US" sz="2800" i="1" dirty="0"/>
              <a:t>如果满足</a:t>
            </a:r>
            <a:r>
              <a:rPr lang="en-US" altLang="zh-CN" sz="2800" i="1" dirty="0" err="1">
                <a:solidFill>
                  <a:schemeClr val="accent5">
                    <a:lumMod val="25000"/>
                  </a:schemeClr>
                </a:solidFill>
              </a:rPr>
              <a:t>w</a:t>
            </a:r>
            <a:r>
              <a:rPr lang="en-US" altLang="zh-CN" sz="2800" i="1" baseline="-25000" dirty="0" err="1">
                <a:solidFill>
                  <a:schemeClr val="accent5">
                    <a:lumMod val="25000"/>
                  </a:schemeClr>
                </a:solidFill>
              </a:rPr>
              <a:t>n</a:t>
            </a:r>
            <a:r>
              <a:rPr lang="en-US" altLang="zh-CN" sz="2800" i="1" dirty="0">
                <a:solidFill>
                  <a:schemeClr val="accent5">
                    <a:lumMod val="25000"/>
                  </a:schemeClr>
                </a:solidFill>
              </a:rPr>
              <a:t>…w</a:t>
            </a:r>
            <a:r>
              <a:rPr lang="en-US" altLang="zh-CN" sz="2800" i="1" baseline="-25000" dirty="0">
                <a:solidFill>
                  <a:schemeClr val="accent5">
                    <a:lumMod val="25000"/>
                  </a:schemeClr>
                </a:solidFill>
              </a:rPr>
              <a:t>1</a:t>
            </a:r>
            <a:r>
              <a:rPr lang="en-US" altLang="zh-CN" sz="2800" i="1" dirty="0">
                <a:solidFill>
                  <a:schemeClr val="accent5">
                    <a:lumMod val="25000"/>
                  </a:schemeClr>
                </a:solidFill>
              </a:rPr>
              <a:t>=W</a:t>
            </a:r>
            <a:r>
              <a:rPr lang="zh-CN" altLang="en-US" sz="2800" i="1" dirty="0"/>
              <a:t>，那么它被称作</a:t>
            </a:r>
            <a:r>
              <a:rPr lang="zh-CN" altLang="en-US" sz="2800" i="1" dirty="0">
                <a:solidFill>
                  <a:srgbClr val="00B0F0"/>
                </a:solidFill>
              </a:rPr>
              <a:t>回文串</a:t>
            </a:r>
            <a:r>
              <a:rPr lang="en-US" altLang="zh-CN" sz="2800" i="1" dirty="0"/>
              <a:t>——</a:t>
            </a:r>
            <a:r>
              <a:rPr lang="zh-CN" altLang="en-US" sz="2800" i="1" dirty="0"/>
              <a:t>即正着反着读一样的字符串</a:t>
            </a:r>
            <a:r>
              <a:rPr lang="zh-CN" altLang="en-US" sz="2800" dirty="0">
                <a:solidFill>
                  <a:srgbClr val="00B0F0"/>
                </a:solidFill>
              </a:rPr>
              <a:t>。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   </a:t>
            </a:r>
            <a:r>
              <a:rPr lang="zh-CN" altLang="en-US" sz="2800" dirty="0">
                <a:solidFill>
                  <a:schemeClr val="tx2"/>
                </a:solidFill>
              </a:rPr>
              <a:t>例</a:t>
            </a:r>
            <a:r>
              <a:rPr lang="zh-CN" altLang="en-US" sz="2800" dirty="0"/>
              <a:t>：</a:t>
            </a:r>
            <a:r>
              <a:rPr lang="en-US" altLang="zh-CN" sz="2800" dirty="0" err="1">
                <a:solidFill>
                  <a:srgbClr val="002060"/>
                </a:solidFill>
              </a:rPr>
              <a:t>abcba</a:t>
            </a:r>
            <a:r>
              <a:rPr lang="en-US" altLang="zh-CN" sz="2800" dirty="0"/>
              <a:t>.   </a:t>
            </a:r>
            <a:r>
              <a:rPr lang="en-US" altLang="zh-CN" sz="2800" dirty="0" err="1">
                <a:solidFill>
                  <a:srgbClr val="002060"/>
                </a:solidFill>
              </a:rPr>
              <a:t>acbbca</a:t>
            </a:r>
            <a:r>
              <a:rPr lang="en-US" altLang="zh-CN" sz="2800" dirty="0"/>
              <a:t>.   </a:t>
            </a:r>
            <a:r>
              <a:rPr lang="zh-CN" altLang="en-US" sz="2800" dirty="0"/>
              <a:t>但是</a:t>
            </a:r>
            <a:r>
              <a:rPr lang="en-US" altLang="zh-CN" sz="2800" dirty="0" err="1">
                <a:solidFill>
                  <a:srgbClr val="002060"/>
                </a:solidFill>
              </a:rPr>
              <a:t>abcab</a:t>
            </a:r>
            <a:r>
              <a:rPr lang="zh-CN" altLang="en-US" sz="2800" dirty="0"/>
              <a:t>不是。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   </a:t>
            </a:r>
            <a:r>
              <a:rPr lang="zh-CN" altLang="en-US" sz="2800" dirty="0"/>
              <a:t>考虑如下问题：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   【</a:t>
            </a:r>
            <a:r>
              <a:rPr lang="zh-CN" altLang="en-US" sz="2800" dirty="0"/>
              <a:t>最长回文子串</a:t>
            </a:r>
            <a:r>
              <a:rPr lang="en-US" altLang="zh-CN" sz="2800" dirty="0"/>
              <a:t>】</a:t>
            </a:r>
            <a:r>
              <a:rPr lang="zh-CN" altLang="en-US" sz="2800" dirty="0"/>
              <a:t>输入字符串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W=w</a:t>
            </a:r>
            <a:r>
              <a:rPr lang="en-US" altLang="zh-CN" sz="2800" baseline="-25000" dirty="0">
                <a:solidFill>
                  <a:schemeClr val="accent5">
                    <a:lumMod val="25000"/>
                  </a:schemeClr>
                </a:solidFill>
              </a:rPr>
              <a:t>1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…</a:t>
            </a:r>
            <a:r>
              <a:rPr lang="en-US" altLang="zh-CN" sz="2800" dirty="0" err="1">
                <a:solidFill>
                  <a:schemeClr val="accent5">
                    <a:lumMod val="25000"/>
                  </a:schemeClr>
                </a:solidFill>
              </a:rPr>
              <a:t>w</a:t>
            </a:r>
            <a:r>
              <a:rPr lang="en-US" altLang="zh-CN" sz="2800" baseline="-25000" dirty="0" err="1">
                <a:solidFill>
                  <a:schemeClr val="accent5">
                    <a:lumMod val="25000"/>
                  </a:schemeClr>
                </a:solidFill>
              </a:rPr>
              <a:t>n</a:t>
            </a:r>
            <a:r>
              <a:rPr lang="zh-CN" altLang="en-US" sz="2800" dirty="0"/>
              <a:t>，</a:t>
            </a:r>
            <a:br>
              <a:rPr lang="en-US" altLang="zh-CN" sz="2800" dirty="0"/>
            </a:br>
            <a:r>
              <a:rPr lang="en-US" altLang="zh-CN" sz="2800" dirty="0"/>
              <a:t>     </a:t>
            </a:r>
            <a:r>
              <a:rPr lang="zh-CN" altLang="en-US" sz="2800" dirty="0"/>
              <a:t>找到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W</a:t>
            </a:r>
            <a:r>
              <a:rPr lang="zh-CN" altLang="en-US" sz="2800" dirty="0"/>
              <a:t>的最长的回文子串。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     </a:t>
            </a:r>
            <a:r>
              <a:rPr lang="zh-CN" altLang="en-US" sz="2800" dirty="0">
                <a:solidFill>
                  <a:schemeClr val="tx2"/>
                </a:solidFill>
              </a:rPr>
              <a:t>例</a:t>
            </a:r>
            <a:r>
              <a:rPr lang="zh-CN" altLang="en-US" sz="2800" dirty="0"/>
              <a:t>：  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W</a:t>
            </a:r>
            <a:r>
              <a:rPr lang="en-US" altLang="zh-CN" sz="2800" dirty="0"/>
              <a:t>=  </a:t>
            </a:r>
            <a:r>
              <a:rPr lang="en-US" altLang="zh-CN" sz="2800" dirty="0" err="1">
                <a:solidFill>
                  <a:srgbClr val="002060"/>
                </a:solidFill>
              </a:rPr>
              <a:t>abaccabba</a:t>
            </a:r>
            <a:r>
              <a:rPr lang="en-US" altLang="zh-CN" sz="2800" dirty="0"/>
              <a:t>.    </a:t>
            </a:r>
            <a:r>
              <a:rPr lang="zh-CN" altLang="en-US" sz="2800" dirty="0"/>
              <a:t>答案：</a:t>
            </a:r>
            <a:r>
              <a:rPr lang="en-US" altLang="zh-CN" sz="2800" dirty="0" err="1">
                <a:solidFill>
                  <a:srgbClr val="002060"/>
                </a:solidFill>
              </a:rPr>
              <a:t>baccab</a:t>
            </a:r>
            <a:r>
              <a:rPr lang="en-US" altLang="zh-CN" sz="2800" dirty="0"/>
              <a:t>.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C043F1E-7559-4712-B5B1-4BE00083545E}"/>
              </a:ext>
            </a:extLst>
          </p:cNvPr>
          <p:cNvSpPr txBox="1"/>
          <p:nvPr/>
        </p:nvSpPr>
        <p:spPr>
          <a:xfrm>
            <a:off x="1093694" y="5616798"/>
            <a:ext cx="695661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FFC000"/>
                </a:solidFill>
              </a:rPr>
              <a:t>本问题有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O(n)</a:t>
            </a:r>
            <a:r>
              <a:rPr lang="zh-CN" altLang="en-US" sz="2400" dirty="0">
                <a:solidFill>
                  <a:srgbClr val="FFC000"/>
                </a:solidFill>
              </a:rPr>
              <a:t>算法但很复杂。这里给出一个基于哈希的容易得多的解法，但是复杂度为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O(n log n)</a:t>
            </a:r>
            <a:endParaRPr lang="zh-CN" altLang="en-US" sz="2400" dirty="0">
              <a:solidFill>
                <a:schemeClr val="accent5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0261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CABE4E-51BB-423A-BF0E-4E064AF24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/>
              <a:t>算法框架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41EAE6-D31C-4AFE-94DC-8A87BFE598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8" y="1452563"/>
            <a:ext cx="8501062" cy="4883149"/>
          </a:xfrm>
        </p:spPr>
        <p:txBody>
          <a:bodyPr/>
          <a:lstStyle/>
          <a:p>
            <a:r>
              <a:rPr lang="zh-CN" altLang="en-US" sz="2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我们来说明如何求最长的</a:t>
            </a:r>
            <a:r>
              <a:rPr lang="zh-CN" altLang="en-US" sz="2800" dirty="0">
                <a:solidFill>
                  <a:srgbClr val="9933FF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偶数长度的</a:t>
            </a:r>
            <a:r>
              <a:rPr lang="zh-CN" altLang="en-US" sz="2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回文子串。</a:t>
            </a:r>
            <a:endParaRPr lang="en-US" altLang="zh-CN" sz="28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lvl="1"/>
            <a:r>
              <a:rPr lang="zh-CN" altLang="en-US" sz="2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用同样的思路可求最长的</a:t>
            </a:r>
            <a:r>
              <a: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奇数长度的</a:t>
            </a:r>
            <a:r>
              <a:rPr lang="zh-CN" altLang="en-US" sz="2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回文子串。</a:t>
            </a:r>
            <a:endParaRPr lang="en-US" altLang="zh-CN" sz="24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r>
              <a:rPr lang="zh-CN" altLang="en-US" sz="2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对于任意的</a:t>
            </a:r>
            <a:r>
              <a:rPr lang="en-US" altLang="zh-CN" sz="28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(1 ≤ </a:t>
            </a:r>
            <a:r>
              <a:rPr lang="en-US" altLang="zh-CN" sz="28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≤ n-1)</a:t>
            </a:r>
            <a:r>
              <a:rPr lang="zh-CN" altLang="en-US" sz="2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，定义</a:t>
            </a:r>
            <a:br>
              <a:rPr lang="en-US" altLang="zh-CN" sz="2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</a:b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L[</a:t>
            </a:r>
            <a:r>
              <a:rPr lang="en-US" altLang="zh-CN" sz="28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]:=</a:t>
            </a:r>
            <a:r>
              <a:rPr lang="zh-CN" altLang="en-US" sz="2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最大的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j ∈{1,…,min(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i,n-i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)}</a:t>
            </a:r>
            <a:r>
              <a:rPr lang="zh-CN" altLang="en-US" sz="2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使得</a:t>
            </a:r>
            <a:r>
              <a:rPr lang="en-US" altLang="zh-CN" sz="2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W[</a:t>
            </a:r>
            <a:r>
              <a:rPr lang="en-US" altLang="zh-CN" sz="20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, i-j+1] = W[i+1,i+j]</a:t>
            </a:r>
          </a:p>
          <a:p>
            <a:pPr lvl="1"/>
            <a:r>
              <a:rPr lang="zh-CN" altLang="en-US" sz="2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即以</a:t>
            </a:r>
            <a:r>
              <a:rPr lang="en-US" altLang="zh-CN" sz="20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</a:t>
            </a:r>
            <a:r>
              <a:rPr lang="zh-CN" altLang="en-US" sz="2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结束的长度为</a:t>
            </a:r>
            <a:r>
              <a:rPr lang="en-US" altLang="zh-CN" sz="2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j</a:t>
            </a:r>
            <a:r>
              <a:rPr lang="zh-CN" altLang="en-US" sz="2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的子串的逆 </a:t>
            </a:r>
            <a:r>
              <a:rPr lang="en-US" altLang="zh-CN" sz="2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= </a:t>
            </a:r>
            <a:r>
              <a:rPr lang="zh-CN" altLang="en-US" sz="2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以</a:t>
            </a:r>
            <a:r>
              <a:rPr lang="en-US" altLang="zh-CN" sz="2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i+1</a:t>
            </a:r>
            <a:r>
              <a:rPr lang="zh-CN" altLang="en-US" sz="2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开始的长为</a:t>
            </a:r>
            <a:r>
              <a:rPr lang="en-US" altLang="zh-CN" sz="2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j</a:t>
            </a:r>
            <a:r>
              <a:rPr lang="zh-CN" altLang="en-US" sz="2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的子串。</a:t>
            </a:r>
            <a:endParaRPr lang="en-US" altLang="zh-CN" sz="2000" dirty="0">
              <a:solidFill>
                <a:schemeClr val="accent5">
                  <a:lumMod val="25000"/>
                </a:schemeClr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(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如果这样的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j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不存在，则记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L[</a:t>
            </a:r>
            <a:r>
              <a:rPr lang="en-US" altLang="zh-CN" sz="2000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]=0)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。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r>
              <a:rPr lang="zh-CN" altLang="en-US" sz="2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只要求出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L[1]~L[n-1]</a:t>
            </a:r>
            <a:r>
              <a:rPr lang="zh-CN" altLang="en-US" sz="2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即可解决问题 </a:t>
            </a:r>
            <a:r>
              <a:rPr lang="en-US" altLang="zh-CN" sz="2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Wingdings" panose="05000000000000000000" pitchFamily="2" charset="2"/>
              </a:rPr>
              <a:t></a:t>
            </a:r>
            <a:endParaRPr lang="en-US" altLang="zh-CN" sz="24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r>
              <a:rPr lang="zh-CN" altLang="en-US" sz="2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关键问题：对于某个</a:t>
            </a:r>
            <a:r>
              <a:rPr lang="en-US" altLang="zh-CN" sz="28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</a:t>
            </a:r>
            <a:r>
              <a:rPr lang="zh-CN" altLang="en-US" sz="2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，如何计算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L[</a:t>
            </a:r>
            <a:r>
              <a:rPr lang="en-US" altLang="zh-CN" sz="28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]</a:t>
            </a:r>
            <a:r>
              <a:rPr lang="en-US" altLang="zh-CN" sz="2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?</a:t>
            </a:r>
          </a:p>
          <a:p>
            <a:r>
              <a:rPr lang="zh-CN" altLang="en-US" sz="2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采用二分法</a:t>
            </a:r>
            <a:r>
              <a:rPr lang="en-US" altLang="zh-CN" sz="2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(</a:t>
            </a:r>
            <a:r>
              <a:rPr lang="zh-CN" altLang="en-US" sz="2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类似二分查找）</a:t>
            </a:r>
            <a:endParaRPr lang="en-US" altLang="zh-CN" sz="28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lvl="1"/>
            <a:r>
              <a:rPr lang="zh-CN" altLang="en-US" sz="2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取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j=[n/2]</a:t>
            </a:r>
            <a:r>
              <a:rPr lang="zh-CN" altLang="en-US" sz="2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，判断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L[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]≥j</a:t>
            </a:r>
            <a:r>
              <a:rPr lang="zh-CN" altLang="en-US" sz="2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还是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L[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]&lt;j</a:t>
            </a:r>
            <a:r>
              <a:rPr lang="zh-CN" altLang="en-US" sz="2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，最终找到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L[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]</a:t>
            </a:r>
            <a:r>
              <a:rPr lang="zh-CN" altLang="en-US" sz="2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。</a:t>
            </a:r>
            <a:endParaRPr lang="en-US" altLang="zh-CN" sz="24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6040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EE15DF-4BB4-4522-A725-6CF8206FC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如何</a:t>
            </a:r>
            <a:r>
              <a:rPr lang="zh-CN" altLang="en-US" sz="36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判断</a:t>
            </a:r>
            <a:r>
              <a:rPr lang="en-US" altLang="zh-CN" sz="36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L[</a:t>
            </a:r>
            <a:r>
              <a:rPr lang="en-US" altLang="zh-CN" sz="36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</a:t>
            </a:r>
            <a:r>
              <a:rPr lang="en-US" altLang="zh-CN" sz="36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]≥j?</a:t>
            </a:r>
            <a:endParaRPr lang="zh-CN" altLang="en-US" sz="36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0F6542-F4C7-4EB7-9ED6-E9B46F3AE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8" y="1452563"/>
            <a:ext cx="8053801" cy="4724607"/>
          </a:xfrm>
        </p:spPr>
        <p:txBody>
          <a:bodyPr/>
          <a:lstStyle/>
          <a:p>
            <a:r>
              <a:rPr lang="zh-CN" altLang="en-US" sz="2800" dirty="0"/>
              <a:t>等价于判断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W[</a:t>
            </a:r>
            <a:r>
              <a:rPr lang="en-US" altLang="zh-CN" sz="2800" dirty="0" err="1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, i-j+1]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= </a:t>
            </a:r>
            <a:r>
              <a:rPr lang="en-US" altLang="zh-CN" sz="2800" dirty="0">
                <a:solidFill>
                  <a:srgbClr val="1807B9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W[i+1,i+j]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.  (WHY?)</a:t>
            </a:r>
          </a:p>
          <a:p>
            <a:pPr>
              <a:spcBef>
                <a:spcPts val="1800"/>
              </a:spcBef>
            </a:pPr>
            <a:r>
              <a:rPr lang="zh-CN" altLang="en-US" sz="2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为此，我们将使用一个特殊的</a:t>
            </a:r>
            <a:r>
              <a:rPr lang="en-US" altLang="zh-CN" sz="2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hash</a:t>
            </a:r>
            <a:r>
              <a:rPr lang="zh-CN" altLang="en-US" sz="2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函数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H</a:t>
            </a:r>
            <a:r>
              <a:rPr lang="zh-CN" altLang="en-US" sz="2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。</a:t>
            </a:r>
            <a:endParaRPr lang="en-US" altLang="zh-CN" sz="28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lvl="1"/>
            <a:r>
              <a:rPr lang="zh-CN" altLang="en-US" sz="2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它将任意一个字符串映射到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{0,…,M-1}</a:t>
            </a:r>
            <a:r>
              <a:rPr lang="zh-CN" altLang="en-US" sz="2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。</a:t>
            </a:r>
            <a:endParaRPr lang="en-US" altLang="zh-CN" sz="24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lvl="2"/>
            <a:r>
              <a:rPr lang="zh-CN" altLang="en-US" sz="2000" dirty="0">
                <a:solidFill>
                  <a:srgbClr val="9933FF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假定</a:t>
            </a:r>
            <a:r>
              <a:rPr lang="en-US" altLang="zh-CN" sz="2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W</a:t>
            </a:r>
            <a:r>
              <a:rPr lang="zh-CN" altLang="en-US" sz="2000" dirty="0">
                <a:solidFill>
                  <a:srgbClr val="9933FF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任何不同子串即逆子串的</a:t>
            </a:r>
            <a:r>
              <a:rPr lang="en-US" altLang="zh-CN" sz="2000" dirty="0">
                <a:solidFill>
                  <a:srgbClr val="9933FF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hash</a:t>
            </a:r>
            <a:r>
              <a:rPr lang="zh-CN" altLang="en-US" sz="2000" dirty="0">
                <a:solidFill>
                  <a:srgbClr val="9933FF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值没有冲突</a:t>
            </a:r>
            <a:r>
              <a:rPr lang="en-US" altLang="zh-CN" sz="2000" dirty="0">
                <a:solidFill>
                  <a:srgbClr val="9933FF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(</a:t>
            </a:r>
            <a:r>
              <a:rPr lang="zh-CN" altLang="en-US" sz="2000" dirty="0">
                <a:solidFill>
                  <a:srgbClr val="9933FF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大概率</a:t>
            </a:r>
            <a:r>
              <a:rPr lang="en-US" altLang="zh-CN" sz="2000" dirty="0">
                <a:solidFill>
                  <a:srgbClr val="9933FF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)</a:t>
            </a:r>
          </a:p>
          <a:p>
            <a:pPr lvl="2"/>
            <a:r>
              <a:rPr lang="zh-CN" altLang="en-US" sz="2000" dirty="0">
                <a:solidFill>
                  <a:srgbClr val="9933FF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如果这点不成立，那我们的算法可能出错（但概率很低）。</a:t>
            </a:r>
            <a:endParaRPr lang="en-US" altLang="zh-CN" sz="2000" dirty="0">
              <a:solidFill>
                <a:srgbClr val="9933FF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>
              <a:spcBef>
                <a:spcPts val="1800"/>
              </a:spcBef>
            </a:pPr>
            <a:r>
              <a:rPr lang="zh-CN" altLang="en-US" sz="2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算法描述：</a:t>
            </a:r>
            <a:endParaRPr lang="en-US" altLang="zh-CN" sz="28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lvl="1">
              <a:spcBef>
                <a:spcPts val="1800"/>
              </a:spcBef>
            </a:pPr>
            <a:r>
              <a:rPr lang="zh-CN" altLang="en-US" sz="2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计算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W[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, i-j+1]</a:t>
            </a:r>
            <a:r>
              <a:rPr lang="zh-CN" altLang="en-US" sz="2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和</a:t>
            </a:r>
            <a:r>
              <a:rPr lang="en-US" altLang="zh-CN" sz="2400" dirty="0">
                <a:solidFill>
                  <a:srgbClr val="1807B9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W[i+1,i+j]</a:t>
            </a:r>
            <a:r>
              <a:rPr lang="zh-CN" altLang="en-US" sz="2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的</a:t>
            </a:r>
            <a:r>
              <a:rPr lang="en-US" altLang="zh-CN" sz="2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hash</a:t>
            </a:r>
            <a:r>
              <a:rPr lang="zh-CN" altLang="en-US" sz="2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值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H</a:t>
            </a:r>
            <a:r>
              <a:rPr lang="en-US" altLang="zh-CN" sz="2400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和</a:t>
            </a:r>
            <a:r>
              <a:rPr lang="en-US" altLang="zh-CN" sz="2400" dirty="0">
                <a:solidFill>
                  <a:srgbClr val="1807B9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H</a:t>
            </a:r>
            <a:r>
              <a:rPr lang="en-US" altLang="zh-CN" sz="2400" baseline="-25000" dirty="0">
                <a:solidFill>
                  <a:srgbClr val="1807B9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zh-CN" altLang="en-US" sz="2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当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H</a:t>
            </a:r>
            <a:r>
              <a:rPr lang="en-US" altLang="zh-CN" sz="2400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=</a:t>
            </a:r>
            <a:r>
              <a:rPr lang="en-US" altLang="zh-CN" sz="2400" dirty="0">
                <a:solidFill>
                  <a:srgbClr val="1807B9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H</a:t>
            </a:r>
            <a:r>
              <a:rPr lang="en-US" altLang="zh-CN" sz="2400" baseline="-25000" dirty="0">
                <a:solidFill>
                  <a:srgbClr val="1807B9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，我们推断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W[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, i-j+1]</a:t>
            </a:r>
            <a:r>
              <a:rPr lang="en-US" altLang="zh-CN" sz="2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=</a:t>
            </a:r>
            <a:r>
              <a:rPr lang="en-US" altLang="zh-CN" sz="2400" dirty="0">
                <a:solidFill>
                  <a:srgbClr val="1807B9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W[i+1,i+j].</a:t>
            </a:r>
            <a:br>
              <a:rPr lang="en-US" altLang="zh-CN" sz="2400" dirty="0">
                <a:solidFill>
                  <a:srgbClr val="1807B9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rgbClr val="1807B9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当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H</a:t>
            </a:r>
            <a:r>
              <a:rPr lang="en-US" altLang="zh-CN" sz="2400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!=</a:t>
            </a:r>
            <a:r>
              <a:rPr lang="en-US" altLang="zh-CN" sz="2400" dirty="0">
                <a:solidFill>
                  <a:srgbClr val="1807B9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H</a:t>
            </a:r>
            <a:r>
              <a:rPr lang="en-US" altLang="zh-CN" sz="2400" baseline="-25000" dirty="0">
                <a:solidFill>
                  <a:srgbClr val="1807B9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，我们知道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W[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, i-j+1]</a:t>
            </a:r>
            <a:r>
              <a:rPr lang="en-US" altLang="zh-CN" sz="2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!=</a:t>
            </a:r>
            <a:r>
              <a:rPr lang="en-US" altLang="zh-CN" sz="2400" dirty="0">
                <a:solidFill>
                  <a:srgbClr val="1807B9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W[i+1,i+j].</a:t>
            </a:r>
            <a:endParaRPr lang="en-US" altLang="zh-CN" sz="24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1036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002FD3-2955-4BE6-9699-E480DE07D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/>
              <a:t>哈希函数举例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120BC4-2175-4C39-8CA6-1B3E1729A8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8871" y="1452563"/>
            <a:ext cx="7455368" cy="4791355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U=[0,9999]</a:t>
            </a:r>
            <a:r>
              <a:rPr lang="zh-CN" altLang="en-US" sz="2800" dirty="0">
                <a:solidFill>
                  <a:schemeClr val="accent5">
                    <a:lumMod val="25000"/>
                  </a:schemeClr>
                </a:solidFill>
              </a:rPr>
              <a:t>。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T</a:t>
            </a:r>
            <a:r>
              <a:rPr lang="zh-CN" altLang="en-US" sz="2800" dirty="0"/>
              <a:t>有</a:t>
            </a:r>
            <a:r>
              <a:rPr lang="en-US" altLang="zh-CN" sz="2800" dirty="0"/>
              <a:t>100</a:t>
            </a:r>
            <a:r>
              <a:rPr lang="zh-CN" altLang="en-US" sz="2800" dirty="0"/>
              <a:t>个位置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T[0],…,T[99]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pPr marL="0" indent="0">
              <a:buNone/>
            </a:pPr>
            <a:r>
              <a:rPr lang="zh-CN" altLang="en-US" sz="2800" dirty="0"/>
              <a:t>一个</a:t>
            </a:r>
            <a:r>
              <a:rPr lang="en-US" altLang="zh-CN" sz="2800" dirty="0"/>
              <a:t>hash</a:t>
            </a:r>
            <a:r>
              <a:rPr lang="zh-CN" altLang="en-US" sz="2800" dirty="0"/>
              <a:t>函数如下：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	</a:t>
            </a:r>
            <a:r>
              <a:rPr lang="en-US" altLang="zh-CN" sz="2800" dirty="0">
                <a:solidFill>
                  <a:srgbClr val="FF0000"/>
                </a:solidFill>
              </a:rPr>
              <a:t>H(k)=k % 100 </a:t>
            </a:r>
            <a:endParaRPr lang="en-US" altLang="zh-CN" sz="2800" dirty="0"/>
          </a:p>
          <a:p>
            <a:pPr marL="0" indent="0">
              <a:buNone/>
            </a:pPr>
            <a:r>
              <a:rPr lang="zh-CN" altLang="en-US" sz="2800" dirty="0"/>
              <a:t>另一个</a:t>
            </a:r>
            <a:r>
              <a:rPr lang="en-US" altLang="zh-CN" sz="2800" dirty="0"/>
              <a:t>hash</a:t>
            </a:r>
            <a:r>
              <a:rPr lang="zh-CN" altLang="en-US" sz="2800" dirty="0"/>
              <a:t>函数如下：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>
                <a:solidFill>
                  <a:srgbClr val="1807B9"/>
                </a:solidFill>
              </a:rPr>
              <a:t>	H'(k)= k / 100</a:t>
            </a:r>
            <a:endParaRPr lang="en-US" altLang="zh-CN" sz="2800" dirty="0"/>
          </a:p>
          <a:p>
            <a:pPr marL="0" indent="0">
              <a:spcBef>
                <a:spcPts val="1800"/>
              </a:spcBef>
              <a:buNone/>
            </a:pPr>
            <a:r>
              <a:rPr lang="zh-CN" altLang="en-US" sz="2400" dirty="0"/>
              <a:t>可见</a:t>
            </a:r>
            <a:r>
              <a:rPr lang="en-US" altLang="zh-CN" sz="2400" dirty="0"/>
              <a:t>Hash</a:t>
            </a:r>
            <a:r>
              <a:rPr lang="zh-CN" altLang="en-US" sz="2400" dirty="0"/>
              <a:t>函数并不唯一，而且它的定义非常灵活（只需是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U</a:t>
            </a:r>
            <a:r>
              <a:rPr lang="zh-CN" altLang="en-US" sz="2400" dirty="0"/>
              <a:t>到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{0,…,M-1}</a:t>
            </a:r>
            <a:r>
              <a:rPr lang="zh-CN" altLang="en-US" sz="2400" dirty="0"/>
              <a:t>的映射即可，也就是说，任何关键字的哈希函数值都落在表长允许的范围内即可）。</a:t>
            </a:r>
            <a:endParaRPr lang="en-US" altLang="zh-CN" sz="2400" dirty="0"/>
          </a:p>
          <a:p>
            <a:pPr marL="0" indent="0">
              <a:spcBef>
                <a:spcPts val="1800"/>
              </a:spcBef>
              <a:buNone/>
            </a:pPr>
            <a:r>
              <a:rPr lang="zh-CN" altLang="en-US" sz="2400" dirty="0"/>
              <a:t>后文将给出许多常见的</a:t>
            </a:r>
            <a:r>
              <a:rPr lang="en-US" altLang="zh-CN" sz="2400" dirty="0"/>
              <a:t>Hash</a:t>
            </a:r>
            <a:r>
              <a:rPr lang="zh-CN" altLang="en-US" sz="2400" dirty="0"/>
              <a:t>函数及给出一些性能要求（满足上述条件并不一定适合用作</a:t>
            </a:r>
            <a:r>
              <a:rPr lang="en-US" altLang="zh-CN" sz="2400" dirty="0"/>
              <a:t>Hash</a:t>
            </a:r>
            <a:r>
              <a:rPr lang="zh-CN" altLang="en-US" sz="2400" dirty="0"/>
              <a:t>函数）</a:t>
            </a:r>
          </a:p>
        </p:txBody>
      </p:sp>
    </p:spTree>
    <p:extLst>
      <p:ext uri="{BB962C8B-B14F-4D97-AF65-F5344CB8AC3E}">
        <p14:creationId xmlns:p14="http://schemas.microsoft.com/office/powerpoint/2010/main" val="1960664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EE15DF-4BB4-4522-A725-6CF8206FC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latin typeface="Cambria" panose="02040503050406030204" pitchFamily="18" charset="0"/>
                <a:cs typeface="Times New Roman" panose="02020603050405020304" pitchFamily="18" charset="0"/>
              </a:rPr>
              <a:t>如何计算某个子串</a:t>
            </a:r>
            <a:r>
              <a:rPr lang="en-US" altLang="zh-CN" sz="36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W[</a:t>
            </a:r>
            <a:r>
              <a:rPr lang="en-US" altLang="zh-CN" sz="3600" dirty="0" err="1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i,j</a:t>
            </a:r>
            <a:r>
              <a:rPr lang="en-US" altLang="zh-CN" sz="36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]</a:t>
            </a:r>
            <a:r>
              <a:rPr lang="zh-CN" altLang="en-US" sz="3600" dirty="0">
                <a:latin typeface="Cambria" panose="020405030504060302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sz="36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Hash</a:t>
            </a:r>
            <a:r>
              <a:rPr lang="zh-CN" altLang="en-US" sz="3600" dirty="0">
                <a:latin typeface="Cambria" panose="02040503050406030204" pitchFamily="18" charset="0"/>
                <a:cs typeface="Times New Roman" panose="02020603050405020304" pitchFamily="18" charset="0"/>
              </a:rPr>
              <a:t>值？</a:t>
            </a:r>
            <a:endParaRPr lang="zh-CN" altLang="en-US" sz="3600" dirty="0">
              <a:latin typeface="Cambria" panose="020405030504060302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0F6542-F4C7-4EB7-9ED6-E9B46F3AE2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800"/>
              </a:spcBef>
            </a:pPr>
            <a:r>
              <a:rPr lang="zh-CN" altLang="en-US" sz="2800" dirty="0"/>
              <a:t>预先计算出</a:t>
            </a:r>
            <a:r>
              <a:rPr lang="en-US" altLang="zh-CN" sz="2800" dirty="0">
                <a:solidFill>
                  <a:srgbClr val="9933FF"/>
                </a:solidFill>
              </a:rPr>
              <a:t>W</a:t>
            </a:r>
            <a:r>
              <a:rPr lang="zh-CN" altLang="en-US" sz="2800" dirty="0">
                <a:solidFill>
                  <a:srgbClr val="9933FF"/>
                </a:solidFill>
              </a:rPr>
              <a:t>的所有前缀的</a:t>
            </a:r>
            <a:r>
              <a:rPr lang="en-US" altLang="zh-CN" sz="2800" dirty="0">
                <a:solidFill>
                  <a:srgbClr val="9933FF"/>
                </a:solidFill>
              </a:rPr>
              <a:t>Hash</a:t>
            </a:r>
            <a:r>
              <a:rPr lang="zh-CN" altLang="en-US" sz="2800" dirty="0">
                <a:solidFill>
                  <a:srgbClr val="9933FF"/>
                </a:solidFill>
              </a:rPr>
              <a:t>值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r>
              <a:rPr lang="zh-CN" altLang="en-US" sz="2800" dirty="0"/>
              <a:t>在计算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H(W[</a:t>
            </a:r>
            <a:r>
              <a:rPr lang="en-US" altLang="zh-CN" sz="2800" dirty="0" err="1">
                <a:solidFill>
                  <a:schemeClr val="accent5">
                    <a:lumMod val="25000"/>
                  </a:schemeClr>
                </a:solidFill>
              </a:rPr>
              <a:t>i,j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])</a:t>
            </a:r>
            <a:r>
              <a:rPr lang="zh-CN" altLang="en-US" sz="2800" dirty="0"/>
              <a:t>时，利用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H(W[1,i-1])</a:t>
            </a:r>
            <a:r>
              <a:rPr lang="zh-CN" altLang="en-US" sz="2800" dirty="0"/>
              <a:t>和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H(W[1,j])</a:t>
            </a:r>
          </a:p>
          <a:p>
            <a:pPr lvl="1"/>
            <a:r>
              <a:rPr lang="zh-CN" altLang="en-US" sz="2400" dirty="0">
                <a:solidFill>
                  <a:srgbClr val="FF0000"/>
                </a:solidFill>
              </a:rPr>
              <a:t>对于某种特殊定义的</a:t>
            </a:r>
            <a:r>
              <a:rPr lang="en-US" altLang="zh-CN" sz="2400" dirty="0">
                <a:solidFill>
                  <a:srgbClr val="FF0000"/>
                </a:solidFill>
              </a:rPr>
              <a:t>H</a:t>
            </a:r>
            <a:r>
              <a:rPr lang="zh-CN" altLang="en-US" sz="2400" dirty="0">
                <a:solidFill>
                  <a:srgbClr val="FF0000"/>
                </a:solidFill>
              </a:rPr>
              <a:t>，这只需要花费</a:t>
            </a:r>
            <a:r>
              <a:rPr lang="en-US" altLang="zh-CN" sz="2400" dirty="0">
                <a:solidFill>
                  <a:srgbClr val="FF0000"/>
                </a:solidFill>
              </a:rPr>
              <a:t>O(1)</a:t>
            </a:r>
            <a:r>
              <a:rPr lang="zh-CN" altLang="en-US" sz="2400" dirty="0">
                <a:solidFill>
                  <a:srgbClr val="FF0000"/>
                </a:solidFill>
              </a:rPr>
              <a:t>的时间</a:t>
            </a:r>
            <a:r>
              <a:rPr lang="en-US" altLang="zh-CN" sz="2400" dirty="0">
                <a:solidFill>
                  <a:srgbClr val="FF0000"/>
                </a:solidFill>
              </a:rPr>
              <a:t>!</a:t>
            </a:r>
          </a:p>
          <a:p>
            <a:pPr lvl="1"/>
            <a:r>
              <a:rPr lang="zh-CN" altLang="en-US" sz="2400" dirty="0">
                <a:solidFill>
                  <a:schemeClr val="tx2"/>
                </a:solidFill>
              </a:rPr>
              <a:t>例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: </a:t>
            </a:r>
            <a:r>
              <a:rPr lang="en-US" altLang="zh-CN" sz="2000" dirty="0">
                <a:solidFill>
                  <a:schemeClr val="accent5">
                    <a:lumMod val="25000"/>
                  </a:schemeClr>
                </a:solidFill>
              </a:rPr>
              <a:t>W=‘1234567’;</a:t>
            </a:r>
          </a:p>
          <a:p>
            <a:pPr lvl="2"/>
            <a:r>
              <a:rPr lang="zh-CN" altLang="en-US" sz="2000" dirty="0"/>
              <a:t>要计算</a:t>
            </a:r>
            <a:r>
              <a:rPr lang="en-US" altLang="zh-CN" sz="2000" dirty="0">
                <a:solidFill>
                  <a:schemeClr val="accent5">
                    <a:lumMod val="25000"/>
                  </a:schemeClr>
                </a:solidFill>
              </a:rPr>
              <a:t>H(‘3456’)</a:t>
            </a:r>
            <a:r>
              <a:rPr lang="zh-CN" altLang="en-US" sz="2000" dirty="0">
                <a:solidFill>
                  <a:schemeClr val="accent5">
                    <a:lumMod val="25000"/>
                  </a:schemeClr>
                </a:solidFill>
              </a:rPr>
              <a:t>；  </a:t>
            </a:r>
            <a:r>
              <a:rPr lang="en-US" altLang="zh-CN" sz="2000" dirty="0"/>
              <a:t>H()</a:t>
            </a:r>
            <a:r>
              <a:rPr lang="zh-CN" altLang="en-US" sz="2000" dirty="0"/>
              <a:t>定义为字符串转为数值后</a:t>
            </a:r>
            <a:r>
              <a:rPr lang="en-US" altLang="zh-CN" sz="2000" dirty="0"/>
              <a:t>%9997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pPr lvl="2"/>
            <a:r>
              <a:rPr lang="zh-CN" altLang="en-US" sz="2000" dirty="0"/>
              <a:t>可利用</a:t>
            </a:r>
            <a:r>
              <a:rPr lang="en-US" altLang="zh-CN" sz="2000" dirty="0">
                <a:solidFill>
                  <a:schemeClr val="accent5">
                    <a:lumMod val="25000"/>
                  </a:schemeClr>
                </a:solidFill>
              </a:rPr>
              <a:t>H(‘3456’</a:t>
            </a:r>
            <a:r>
              <a:rPr lang="zh-CN" altLang="en-US" sz="2000" dirty="0">
                <a:solidFill>
                  <a:schemeClr val="accent5">
                    <a:lumMod val="25000"/>
                  </a:schemeClr>
                </a:solidFill>
              </a:rPr>
              <a:t>）</a:t>
            </a:r>
            <a:r>
              <a:rPr lang="en-US" altLang="zh-CN" sz="2000" dirty="0">
                <a:solidFill>
                  <a:schemeClr val="accent5">
                    <a:lumMod val="25000"/>
                  </a:schemeClr>
                </a:solidFill>
              </a:rPr>
              <a:t>= [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</a:rPr>
              <a:t>123456%9997</a:t>
            </a:r>
            <a:r>
              <a:rPr lang="en-US" altLang="zh-CN" sz="2000" dirty="0">
                <a:solidFill>
                  <a:schemeClr val="accent5">
                    <a:lumMod val="25000"/>
                  </a:schemeClr>
                </a:solidFill>
              </a:rPr>
              <a:t> – </a:t>
            </a:r>
            <a:br>
              <a:rPr lang="en-US" altLang="zh-CN" sz="2000" dirty="0">
                <a:solidFill>
                  <a:schemeClr val="accent5">
                    <a:lumMod val="25000"/>
                  </a:schemeClr>
                </a:solidFill>
              </a:rPr>
            </a:br>
            <a:r>
              <a:rPr lang="en-US" altLang="zh-CN" sz="2000" dirty="0">
                <a:solidFill>
                  <a:schemeClr val="accent5">
                    <a:lumMod val="25000"/>
                  </a:schemeClr>
                </a:solidFill>
              </a:rPr>
              <a:t>                 (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</a:rPr>
              <a:t>12% 9997 </a:t>
            </a:r>
            <a:r>
              <a:rPr lang="en-US" altLang="zh-CN" sz="2000" dirty="0">
                <a:solidFill>
                  <a:schemeClr val="accent5">
                    <a:lumMod val="25000"/>
                  </a:schemeClr>
                </a:solidFill>
              </a:rPr>
              <a:t>* 10000%9997)] % 9997.</a:t>
            </a:r>
          </a:p>
          <a:p>
            <a:r>
              <a:rPr lang="zh-CN" altLang="en-US" sz="2800" dirty="0"/>
              <a:t>总结：</a:t>
            </a:r>
            <a:endParaRPr lang="en-US" altLang="zh-CN" sz="2800" dirty="0"/>
          </a:p>
          <a:p>
            <a:pPr lvl="1"/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O(1)</a:t>
            </a:r>
            <a:r>
              <a:rPr lang="zh-CN" altLang="en-US" sz="2400" dirty="0"/>
              <a:t>时间计算某个子串（或逆子串）的</a:t>
            </a:r>
            <a:r>
              <a:rPr lang="en-US" altLang="zh-CN" sz="2400" dirty="0"/>
              <a:t>Hash</a:t>
            </a:r>
            <a:r>
              <a:rPr lang="zh-CN" altLang="en-US" sz="2400" dirty="0"/>
              <a:t>值</a:t>
            </a:r>
            <a:endParaRPr lang="en-US" altLang="zh-CN" sz="2400" dirty="0"/>
          </a:p>
          <a:p>
            <a:pPr lvl="1"/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O(1)</a:t>
            </a:r>
            <a:r>
              <a:rPr lang="zh-CN" altLang="en-US" sz="2400" dirty="0"/>
              <a:t>时间判断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L[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</a:rPr>
              <a:t>i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]≥j</a:t>
            </a:r>
            <a:r>
              <a:rPr lang="zh-CN" altLang="en-US" sz="2400" dirty="0"/>
              <a:t>？</a:t>
            </a:r>
            <a:r>
              <a:rPr lang="en-US" altLang="zh-CN" sz="2400" dirty="0">
                <a:sym typeface="Wingdings" panose="05000000000000000000" pitchFamily="2" charset="2"/>
              </a:rPr>
              <a:t> 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O(log</a:t>
            </a:r>
            <a:r>
              <a:rPr lang="zh-CN" altLang="en-US" sz="2400" dirty="0">
                <a:solidFill>
                  <a:schemeClr val="accent5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n)</a:t>
            </a:r>
            <a:r>
              <a:rPr lang="zh-CN" altLang="en-US" sz="2400" dirty="0"/>
              <a:t>时间算出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L[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</a:rPr>
              <a:t>i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]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lvl="1"/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O(n log n)</a:t>
            </a:r>
            <a:r>
              <a:rPr lang="zh-CN" altLang="en-US" sz="2400" dirty="0"/>
              <a:t>时间求出最长的（偶数长</a:t>
            </a:r>
            <a:r>
              <a:rPr lang="en-US" altLang="zh-CN" sz="2400" dirty="0"/>
              <a:t>/</a:t>
            </a:r>
            <a:r>
              <a:rPr lang="zh-CN" altLang="en-US" sz="2400" dirty="0"/>
              <a:t>奇数长</a:t>
            </a:r>
            <a:r>
              <a:rPr lang="en-US" altLang="zh-CN" sz="2400" dirty="0"/>
              <a:t>)</a:t>
            </a:r>
            <a:r>
              <a:rPr lang="zh-CN" altLang="en-US" sz="2400" dirty="0"/>
              <a:t>回文子串。</a:t>
            </a:r>
            <a:endParaRPr lang="en-US" altLang="zh-CN" sz="2400" dirty="0"/>
          </a:p>
          <a:p>
            <a:pPr marL="457200" lvl="1" indent="0">
              <a:buNone/>
            </a:pPr>
            <a:r>
              <a:rPr lang="zh-CN" altLang="en-US" sz="2400" dirty="0"/>
              <a:t>从而求出最长的回文子串。</a:t>
            </a:r>
            <a:r>
              <a:rPr lang="en-US" altLang="zh-CN" sz="2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(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有一定错误概率；不完美</a:t>
            </a:r>
            <a:r>
              <a:rPr lang="en-US" altLang="zh-CN" sz="2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)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92039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AE68DB-587B-426D-B10D-B48C17B28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/>
              <a:t>课后练习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2DC734-EB84-4DA6-A219-09E5C08D39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建议同学们把上面两个应用实现出来。</a:t>
            </a:r>
            <a:endParaRPr lang="en-US" altLang="zh-CN" dirty="0"/>
          </a:p>
          <a:p>
            <a:pPr lvl="1"/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leetcode.com/problems/4sum-ii</a:t>
            </a:r>
            <a:endParaRPr lang="en-US" altLang="zh-CN" dirty="0"/>
          </a:p>
          <a:p>
            <a:pPr lvl="1"/>
            <a:r>
              <a:rPr lang="en-US" altLang="zh-CN" dirty="0">
                <a:hlinkClick r:id="rId3"/>
              </a:rPr>
              <a:t>https://www.luogu.com.cn/problem/SP7586</a:t>
            </a:r>
            <a:endParaRPr lang="en-US" altLang="zh-CN" dirty="0"/>
          </a:p>
          <a:p>
            <a:pPr lvl="1"/>
            <a:r>
              <a:rPr lang="en-US" altLang="zh-CN" dirty="0">
                <a:hlinkClick r:id="rId4"/>
              </a:rPr>
              <a:t>https://www.cnblogs.com/henry-1202/p/10321013.html</a:t>
            </a:r>
            <a:r>
              <a:rPr lang="en-US" altLang="zh-CN" dirty="0"/>
              <a:t> </a:t>
            </a:r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非作业。不检查。</a:t>
            </a:r>
          </a:p>
        </p:txBody>
      </p:sp>
    </p:spTree>
    <p:extLst>
      <p:ext uri="{BB962C8B-B14F-4D97-AF65-F5344CB8AC3E}">
        <p14:creationId xmlns:p14="http://schemas.microsoft.com/office/powerpoint/2010/main" val="6047120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33D1F8-AD14-4F4D-8BC2-BC22AD66F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8" y="522288"/>
            <a:ext cx="7772400" cy="825500"/>
          </a:xfrm>
        </p:spPr>
        <p:txBody>
          <a:bodyPr/>
          <a:lstStyle/>
          <a:p>
            <a:r>
              <a:rPr lang="en-US" altLang="zh-CN" sz="3600" dirty="0">
                <a:latin typeface="Cambria" panose="02040503050406030204" pitchFamily="18" charset="0"/>
                <a:ea typeface="Cambria" panose="02040503050406030204" pitchFamily="18" charset="0"/>
              </a:rPr>
              <a:t>5.</a:t>
            </a:r>
            <a:r>
              <a:rPr lang="zh-CN" altLang="en-US" sz="3600" dirty="0">
                <a:latin typeface="Cambria" panose="02040503050406030204" pitchFamily="18" charset="0"/>
              </a:rPr>
              <a:t> 如何设计更好的</a:t>
            </a:r>
            <a:r>
              <a:rPr lang="en-US" altLang="zh-CN" sz="3600" dirty="0">
                <a:latin typeface="Cambria" panose="02040503050406030204" pitchFamily="18" charset="0"/>
                <a:ea typeface="Cambria" panose="02040503050406030204" pitchFamily="18" charset="0"/>
              </a:rPr>
              <a:t>hash</a:t>
            </a:r>
            <a:r>
              <a:rPr lang="zh-CN" altLang="en-US" sz="3600" dirty="0">
                <a:latin typeface="Cambria" panose="02040503050406030204" pitchFamily="18" charset="0"/>
              </a:rPr>
              <a:t>函数</a:t>
            </a:r>
            <a:r>
              <a:rPr lang="en-US" altLang="zh-CN" sz="3600" dirty="0">
                <a:latin typeface="Cambria" panose="02040503050406030204" pitchFamily="18" charset="0"/>
                <a:ea typeface="Cambria" panose="02040503050406030204" pitchFamily="18" charset="0"/>
              </a:rPr>
              <a:t>——  </a:t>
            </a:r>
            <a:br>
              <a:rPr lang="en-US" altLang="zh-CN" sz="36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altLang="zh-CN" sz="3600" dirty="0">
                <a:latin typeface="Cambria" panose="02040503050406030204" pitchFamily="18" charset="0"/>
                <a:ea typeface="Cambria" panose="02040503050406030204" pitchFamily="18" charset="0"/>
              </a:rPr>
              <a:t>                  Universal hash  family (*)</a:t>
            </a:r>
            <a:endParaRPr lang="zh-CN" altLang="en-US" sz="3600" dirty="0">
              <a:latin typeface="Cambria" panose="020405030504060302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0B40BF5B-7305-4193-8C61-BD4DED07F8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2938" y="1896037"/>
                <a:ext cx="8115580" cy="4406153"/>
              </a:xfrm>
            </p:spPr>
            <p:txBody>
              <a:bodyPr/>
              <a:lstStyle/>
              <a:p>
                <a:r>
                  <a:rPr lang="zh-CN" altLang="en-US" sz="2800" dirty="0"/>
                  <a:t>设</a:t>
                </a:r>
                <a:r>
                  <a:rPr lang="en-US" altLang="zh-CN" sz="2800" dirty="0">
                    <a:solidFill>
                      <a:schemeClr val="accent5">
                        <a:lumMod val="25000"/>
                      </a:schemeClr>
                    </a:solidFill>
                  </a:rPr>
                  <a:t>S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</m:oMath>
                </a14:m>
                <a:r>
                  <a:rPr lang="en-US" altLang="zh-CN" sz="2800" dirty="0">
                    <a:solidFill>
                      <a:schemeClr val="accent5">
                        <a:lumMod val="25000"/>
                      </a:schemeClr>
                    </a:solidFill>
                  </a:rPr>
                  <a:t>U</a:t>
                </a:r>
                <a:r>
                  <a:rPr lang="zh-CN" altLang="en-US" sz="2800" dirty="0"/>
                  <a:t>且</a:t>
                </a:r>
                <a:r>
                  <a:rPr lang="en-US" altLang="zh-CN" sz="2800" dirty="0">
                    <a:solidFill>
                      <a:schemeClr val="accent5">
                        <a:lumMod val="25000"/>
                      </a:schemeClr>
                    </a:solidFill>
                  </a:rPr>
                  <a:t>S</a:t>
                </a:r>
                <a:r>
                  <a:rPr lang="zh-CN" altLang="en-US" sz="2800" dirty="0"/>
                  <a:t>包含</a:t>
                </a:r>
                <a:r>
                  <a:rPr lang="en-US" altLang="zh-CN" sz="2800" dirty="0">
                    <a:solidFill>
                      <a:schemeClr val="accent5">
                        <a:lumMod val="25000"/>
                      </a:schemeClr>
                    </a:solidFill>
                  </a:rPr>
                  <a:t>n</a:t>
                </a:r>
                <a:r>
                  <a:rPr lang="zh-CN" altLang="en-US" sz="2800" dirty="0"/>
                  <a:t>个</a:t>
                </a:r>
                <a:r>
                  <a:rPr lang="en-US" altLang="zh-CN" sz="2800" dirty="0"/>
                  <a:t>keys</a:t>
                </a:r>
                <a:r>
                  <a:rPr lang="zh-CN" altLang="en-US" sz="2800" dirty="0"/>
                  <a:t>；要对</a:t>
                </a:r>
                <a:r>
                  <a:rPr lang="en-US" altLang="zh-CN" sz="2800" dirty="0">
                    <a:solidFill>
                      <a:schemeClr val="accent5">
                        <a:lumMod val="25000"/>
                      </a:schemeClr>
                    </a:solidFill>
                  </a:rPr>
                  <a:t>S</a:t>
                </a:r>
                <a:r>
                  <a:rPr lang="zh-CN" altLang="en-US" sz="2800" dirty="0"/>
                  <a:t>使用哈希查找。</a:t>
                </a:r>
                <a:endParaRPr lang="en-US" altLang="zh-CN" sz="2800" dirty="0"/>
              </a:p>
              <a:p>
                <a:pPr lvl="1"/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</a:rPr>
                  <a:t>h:U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  <a:sym typeface="Wingdings" panose="05000000000000000000" pitchFamily="2" charset="2"/>
                  </a:rPr>
                  <a:t>{0,…,M-1}</a:t>
                </a:r>
                <a:r>
                  <a:rPr lang="zh-CN" altLang="en-US" sz="2400" dirty="0">
                    <a:sym typeface="Wingdings" panose="05000000000000000000" pitchFamily="2" charset="2"/>
                  </a:rPr>
                  <a:t>是</a:t>
                </a:r>
                <a:r>
                  <a:rPr lang="en-US" altLang="zh-CN" sz="2400" dirty="0">
                    <a:sym typeface="Wingdings" panose="05000000000000000000" pitchFamily="2" charset="2"/>
                  </a:rPr>
                  <a:t>hash</a:t>
                </a:r>
                <a:r>
                  <a:rPr lang="zh-CN" altLang="en-US" sz="2400" dirty="0">
                    <a:sym typeface="Wingdings" panose="05000000000000000000" pitchFamily="2" charset="2"/>
                  </a:rPr>
                  <a:t>函数；</a:t>
                </a:r>
                <a:r>
                  <a:rPr lang="zh-CN" altLang="en-US" sz="2400" dirty="0"/>
                  <a:t>用</a:t>
                </a:r>
                <a:r>
                  <a:rPr lang="zh-CN" altLang="en-US" sz="2400" dirty="0">
                    <a:solidFill>
                      <a:srgbClr val="9933FF"/>
                    </a:solidFill>
                  </a:rPr>
                  <a:t>链地址法处理冲突。</a:t>
                </a:r>
                <a:endParaRPr lang="en-US" altLang="zh-CN" sz="2400" dirty="0"/>
              </a:p>
              <a:p>
                <a:r>
                  <a:rPr lang="zh-CN" altLang="en-US" sz="2800" dirty="0"/>
                  <a:t>对</a:t>
                </a:r>
                <a:r>
                  <a:rPr lang="en-US" altLang="zh-CN" sz="2800" dirty="0"/>
                  <a:t>hash</a:t>
                </a:r>
                <a:r>
                  <a:rPr lang="zh-CN" altLang="en-US" sz="2800" dirty="0"/>
                  <a:t>函数</a:t>
                </a:r>
                <a:r>
                  <a:rPr lang="en-US" altLang="zh-CN" sz="2800" dirty="0">
                    <a:solidFill>
                      <a:schemeClr val="accent5">
                        <a:lumMod val="25000"/>
                      </a:schemeClr>
                    </a:solidFill>
                  </a:rPr>
                  <a:t>h</a:t>
                </a:r>
                <a:r>
                  <a:rPr lang="zh-CN" altLang="en-US" sz="2800" dirty="0"/>
                  <a:t>的需求是什么？</a:t>
                </a:r>
                <a:endParaRPr lang="en-US" altLang="zh-CN" sz="2800" dirty="0"/>
              </a:p>
              <a:p>
                <a:pPr lvl="1"/>
                <a:r>
                  <a:rPr lang="zh-CN" altLang="en-US" sz="2400" dirty="0">
                    <a:solidFill>
                      <a:srgbClr val="FF0000"/>
                    </a:solidFill>
                  </a:rPr>
                  <a:t>较少的冲突</a:t>
                </a:r>
                <a:r>
                  <a:rPr lang="zh-CN" altLang="en-US" sz="2400" dirty="0"/>
                  <a:t>。因为冲突会影响查找</a:t>
                </a:r>
                <a:r>
                  <a:rPr lang="en-US" altLang="zh-CN" sz="2400" dirty="0"/>
                  <a:t>/</a:t>
                </a:r>
                <a:r>
                  <a:rPr lang="zh-CN" altLang="en-US" sz="2400" dirty="0"/>
                  <a:t>删除时间。</a:t>
                </a:r>
                <a:endParaRPr lang="en-US" altLang="zh-CN" sz="2400" dirty="0"/>
              </a:p>
              <a:p>
                <a:pPr lvl="1"/>
                <a:r>
                  <a:rPr lang="zh-CN" altLang="en-US" sz="2400" dirty="0">
                    <a:solidFill>
                      <a:srgbClr val="FF0000"/>
                    </a:solidFill>
                  </a:rPr>
                  <a:t>容易计算</a:t>
                </a:r>
                <a:r>
                  <a:rPr lang="zh-CN" altLang="en-US" sz="2400" dirty="0"/>
                  <a:t>（计算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</a:rPr>
                  <a:t>h(k)</a:t>
                </a:r>
                <a:r>
                  <a:rPr lang="zh-CN" altLang="en-US" sz="2400" dirty="0"/>
                  <a:t>的时间比较快）。</a:t>
                </a:r>
                <a:endParaRPr lang="en-US" altLang="zh-CN" sz="2400" dirty="0"/>
              </a:p>
              <a:p>
                <a:pPr lvl="1"/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</a:rPr>
                  <a:t>M=O(n)  </a:t>
                </a:r>
                <a:r>
                  <a:rPr lang="zh-CN" altLang="en-US" sz="2400" dirty="0">
                    <a:solidFill>
                      <a:srgbClr val="FF0000"/>
                    </a:solidFill>
                  </a:rPr>
                  <a:t>节省空间</a:t>
                </a:r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r>
                  <a:rPr lang="en-US" altLang="zh-CN" sz="2800" dirty="0"/>
                  <a:t>Facts</a:t>
                </a:r>
              </a:p>
              <a:p>
                <a:pPr lvl="1"/>
                <a:r>
                  <a:rPr lang="zh-CN" altLang="en-US" sz="2400" dirty="0"/>
                  <a:t>查找和删除的时间为 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</a:rPr>
                  <a:t>O(length of T[h(k)])</a:t>
                </a:r>
              </a:p>
              <a:p>
                <a:pPr lvl="1"/>
                <a:r>
                  <a:rPr lang="zh-CN" altLang="en-US" sz="2400" dirty="0"/>
                  <a:t>插入的时间为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</a:rPr>
                  <a:t>O(1)</a:t>
                </a:r>
                <a:r>
                  <a:rPr lang="zh-CN" altLang="en-US" sz="2400" dirty="0"/>
                  <a:t>。（插入到链头或链尾即可）</a:t>
                </a:r>
              </a:p>
            </p:txBody>
          </p:sp>
        </mc:Choice>
        <mc:Fallback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0B40BF5B-7305-4193-8C61-BD4DED07F8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2938" y="1896037"/>
                <a:ext cx="8115580" cy="4406153"/>
              </a:xfrm>
              <a:blipFill>
                <a:blip r:embed="rId2"/>
                <a:stretch>
                  <a:fillRect l="-1051" t="-1798" r="-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4698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2548DB-473C-4B64-A6A2-DF60D5B28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latin typeface="Cambria" panose="02040503050406030204" pitchFamily="18" charset="0"/>
                <a:ea typeface="Cambria" panose="02040503050406030204" pitchFamily="18" charset="0"/>
              </a:rPr>
              <a:t>Bad news</a:t>
            </a:r>
            <a:endParaRPr lang="zh-CN" altLang="en-US" sz="3600" dirty="0">
              <a:latin typeface="Cambria" panose="020405030504060302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69D477-1537-4FFA-A4C4-5EE1F177FC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8" y="1452563"/>
            <a:ext cx="7861300" cy="4754424"/>
          </a:xfrm>
        </p:spPr>
        <p:txBody>
          <a:bodyPr/>
          <a:lstStyle/>
          <a:p>
            <a:r>
              <a:rPr lang="zh-CN" altLang="en-US" sz="2800" dirty="0"/>
              <a:t>定理</a:t>
            </a:r>
            <a:r>
              <a:rPr lang="en-US" altLang="zh-CN" sz="2800" dirty="0"/>
              <a:t>. </a:t>
            </a:r>
            <a:r>
              <a:rPr lang="zh-CN" altLang="en-US" sz="2800" dirty="0"/>
              <a:t>对任何</a:t>
            </a:r>
            <a:r>
              <a:rPr lang="en-US" altLang="zh-CN" sz="2800" dirty="0"/>
              <a:t>hash</a:t>
            </a:r>
            <a:r>
              <a:rPr lang="zh-CN" altLang="en-US" sz="2800" dirty="0"/>
              <a:t>函数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h</a:t>
            </a:r>
            <a:r>
              <a:rPr lang="en-US" altLang="zh-CN" sz="2800" dirty="0"/>
              <a:t>,</a:t>
            </a:r>
          </a:p>
          <a:p>
            <a:pPr lvl="1"/>
            <a:r>
              <a:rPr lang="zh-CN" altLang="en-US" sz="2400" dirty="0"/>
              <a:t>如果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|U| ≥ (n-1)M+1</a:t>
            </a:r>
            <a:r>
              <a:rPr lang="en-US" altLang="zh-CN" sz="2400" dirty="0"/>
              <a:t>,</a:t>
            </a:r>
            <a:r>
              <a:rPr lang="zh-CN" altLang="en-US" sz="2400" dirty="0"/>
              <a:t>那么</a:t>
            </a:r>
            <a:br>
              <a:rPr lang="en-US" altLang="zh-CN" sz="2400" dirty="0"/>
            </a:br>
            <a:r>
              <a:rPr lang="en-US" altLang="zh-CN" sz="2400" dirty="0"/>
              <a:t>    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U</a:t>
            </a:r>
            <a:r>
              <a:rPr lang="zh-CN" altLang="en-US" sz="2400" dirty="0"/>
              <a:t>中包含一个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n</a:t>
            </a:r>
            <a:r>
              <a:rPr lang="zh-CN" altLang="en-US" sz="2400" dirty="0"/>
              <a:t>元子集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S</a:t>
            </a:r>
            <a:r>
              <a:rPr lang="zh-CN" altLang="en-US" sz="2400" dirty="0"/>
              <a:t>使得该集合中元素</a:t>
            </a:r>
            <a:br>
              <a:rPr lang="en-US" altLang="zh-CN" sz="2400" dirty="0"/>
            </a:br>
            <a:r>
              <a:rPr lang="zh-CN" altLang="en-US" sz="2400" dirty="0"/>
              <a:t>相互冲突（即，它们被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h</a:t>
            </a:r>
            <a:r>
              <a:rPr lang="zh-CN" altLang="en-US" sz="2400" dirty="0"/>
              <a:t>映射到同一个值）。</a:t>
            </a:r>
            <a:endParaRPr lang="en-US" altLang="zh-CN" sz="2400" dirty="0"/>
          </a:p>
          <a:p>
            <a:pPr marL="457200" lvl="1" indent="0">
              <a:buNone/>
            </a:pPr>
            <a:r>
              <a:rPr lang="en-US" altLang="zh-CN" sz="2400" dirty="0">
                <a:solidFill>
                  <a:srgbClr val="9933FF"/>
                </a:solidFill>
              </a:rPr>
              <a:t>  </a:t>
            </a:r>
            <a:r>
              <a:rPr lang="zh-CN" altLang="en-US" sz="2400" dirty="0">
                <a:solidFill>
                  <a:srgbClr val="9933FF"/>
                </a:solidFill>
              </a:rPr>
              <a:t>证明：反证法。设不存在。则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|U|≤(n-1)M</a:t>
            </a:r>
            <a:r>
              <a:rPr lang="en-US" altLang="zh-CN" sz="2400" dirty="0">
                <a:solidFill>
                  <a:srgbClr val="9933FF"/>
                </a:solidFill>
              </a:rPr>
              <a:t>.</a:t>
            </a:r>
          </a:p>
          <a:p>
            <a:r>
              <a:rPr lang="zh-CN" altLang="en-US" sz="2800" dirty="0"/>
              <a:t>上面定理说明：若预先指定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h</a:t>
            </a:r>
            <a:r>
              <a:rPr lang="zh-CN" altLang="en-US" sz="2800" dirty="0">
                <a:solidFill>
                  <a:schemeClr val="accent5">
                    <a:lumMod val="25000"/>
                  </a:schemeClr>
                </a:solidFill>
              </a:rPr>
              <a:t>，</a:t>
            </a:r>
            <a:r>
              <a:rPr lang="zh-CN" altLang="en-US" sz="2800" dirty="0"/>
              <a:t>总有某些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S</a:t>
            </a:r>
            <a:r>
              <a:rPr lang="zh-CN" altLang="en-US" sz="2800" dirty="0"/>
              <a:t>使得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h</a:t>
            </a:r>
            <a:r>
              <a:rPr lang="zh-CN" altLang="en-US" sz="2800" dirty="0"/>
              <a:t>的性能很差，也就是说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h</a:t>
            </a:r>
            <a:r>
              <a:rPr lang="zh-CN" altLang="en-US" sz="2800" dirty="0"/>
              <a:t>的最坏性能很差。</a:t>
            </a:r>
            <a:endParaRPr lang="en-US" altLang="zh-CN" sz="2800" dirty="0"/>
          </a:p>
          <a:p>
            <a:pPr>
              <a:spcBef>
                <a:spcPts val="2400"/>
              </a:spcBef>
            </a:pPr>
            <a:r>
              <a:rPr lang="zh-CN" altLang="en-US" sz="2800" dirty="0"/>
              <a:t>一种解决方案：找一个</a:t>
            </a:r>
            <a:r>
              <a:rPr lang="en-US" altLang="zh-CN" sz="2800" dirty="0"/>
              <a:t>hash</a:t>
            </a:r>
            <a:r>
              <a:rPr lang="zh-CN" altLang="en-US" sz="2800" dirty="0"/>
              <a:t>函数，它的</a:t>
            </a:r>
            <a:br>
              <a:rPr lang="en-US" altLang="zh-CN" sz="2800" dirty="0"/>
            </a:br>
            <a:r>
              <a:rPr lang="en-US" altLang="zh-CN" sz="2800" dirty="0"/>
              <a:t>   </a:t>
            </a:r>
            <a:r>
              <a:rPr lang="zh-CN" altLang="en-US" sz="2800" dirty="0"/>
              <a:t>平均性能（即查找的时间）很好。</a:t>
            </a:r>
            <a:endParaRPr lang="en-US" altLang="zh-CN" sz="2800" dirty="0"/>
          </a:p>
          <a:p>
            <a:pPr lvl="1">
              <a:spcBef>
                <a:spcPts val="0"/>
              </a:spcBef>
            </a:pPr>
            <a:r>
              <a:rPr lang="zh-CN" altLang="en-US" sz="2400" i="1" dirty="0"/>
              <a:t>也就是找某个</a:t>
            </a:r>
            <a:r>
              <a:rPr lang="en-US" altLang="zh-CN" sz="2400" i="1" dirty="0">
                <a:solidFill>
                  <a:schemeClr val="accent5">
                    <a:lumMod val="25000"/>
                  </a:schemeClr>
                </a:solidFill>
              </a:rPr>
              <a:t>h</a:t>
            </a:r>
            <a:r>
              <a:rPr lang="zh-CN" altLang="en-US" sz="2400" i="1" dirty="0"/>
              <a:t>，对大多数</a:t>
            </a:r>
            <a:r>
              <a:rPr lang="en-US" altLang="zh-CN" sz="2400" i="1" dirty="0">
                <a:solidFill>
                  <a:schemeClr val="accent5">
                    <a:lumMod val="25000"/>
                  </a:schemeClr>
                </a:solidFill>
              </a:rPr>
              <a:t>S</a:t>
            </a:r>
            <a:r>
              <a:rPr lang="zh-CN" altLang="en-US" sz="2400" i="1" dirty="0"/>
              <a:t>都表现不错。</a:t>
            </a:r>
            <a:endParaRPr lang="en-US" altLang="zh-CN" sz="2400" i="1" dirty="0"/>
          </a:p>
        </p:txBody>
      </p:sp>
    </p:spTree>
    <p:extLst>
      <p:ext uri="{BB962C8B-B14F-4D97-AF65-F5344CB8AC3E}">
        <p14:creationId xmlns:p14="http://schemas.microsoft.com/office/powerpoint/2010/main" val="218543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320BE7-AC42-4C11-AB89-4AD2A33289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664" y="781673"/>
            <a:ext cx="8501062" cy="4831696"/>
          </a:xfrm>
        </p:spPr>
        <p:txBody>
          <a:bodyPr/>
          <a:lstStyle/>
          <a:p>
            <a:r>
              <a:rPr lang="zh-CN" altLang="en-US" dirty="0"/>
              <a:t>第二种解决方案：</a:t>
            </a:r>
            <a:endParaRPr lang="en-US" altLang="zh-CN" dirty="0"/>
          </a:p>
          <a:p>
            <a:pPr lvl="1"/>
            <a:r>
              <a:rPr lang="zh-CN" altLang="en-US" sz="2400" b="0" i="0" u="none" strike="noStrike" baseline="0" dirty="0"/>
              <a:t>预先构造</a:t>
            </a:r>
            <a:r>
              <a:rPr lang="zh-CN" altLang="en-US" sz="2400" b="0" i="0" u="none" strike="noStrike" baseline="0" dirty="0">
                <a:solidFill>
                  <a:srgbClr val="9933FF"/>
                </a:solidFill>
              </a:rPr>
              <a:t>一族</a:t>
            </a:r>
            <a:r>
              <a:rPr lang="en-US" altLang="zh-CN" sz="2400" b="0" i="0" u="none" strike="noStrike" baseline="0" dirty="0">
                <a:solidFill>
                  <a:srgbClr val="9933FF"/>
                </a:solidFill>
              </a:rPr>
              <a:t>Hash</a:t>
            </a:r>
            <a:r>
              <a:rPr lang="zh-CN" altLang="en-US" sz="2400" b="0" i="0" u="none" strike="noStrike" baseline="0" dirty="0">
                <a:solidFill>
                  <a:srgbClr val="9933FF"/>
                </a:solidFill>
              </a:rPr>
              <a:t>函数</a:t>
            </a:r>
            <a:r>
              <a:rPr lang="en-US" altLang="zh-CN" sz="2400" b="0" i="0" u="none" strike="noStrike" baseline="0" dirty="0"/>
              <a:t>(</a:t>
            </a:r>
            <a:r>
              <a:rPr lang="en-US" altLang="zh-CN" sz="2400" b="0" i="0" u="none" strike="noStrike" baseline="0" dirty="0">
                <a:solidFill>
                  <a:srgbClr val="9933FF"/>
                </a:solidFill>
              </a:rPr>
              <a:t>a hash family</a:t>
            </a:r>
            <a:r>
              <a:rPr lang="en-US" altLang="zh-CN" sz="2400" b="0" i="0" u="none" strike="noStrike" baseline="0" dirty="0"/>
              <a:t>)</a:t>
            </a:r>
          </a:p>
          <a:p>
            <a:pPr lvl="2"/>
            <a:r>
              <a:rPr lang="en-US" altLang="zh-CN" sz="2000" b="0" i="0" u="none" strike="noStrike" baseline="0" dirty="0"/>
              <a:t> 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  <a:latin typeface="Brush Script MT" panose="03060802040406070304" pitchFamily="66" charset="0"/>
              </a:rPr>
              <a:t>H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={h</a:t>
            </a:r>
            <a:r>
              <a:rPr lang="en-US" altLang="zh-CN" baseline="-25000" dirty="0">
                <a:solidFill>
                  <a:schemeClr val="accent5">
                    <a:lumMod val="25000"/>
                  </a:schemeClr>
                </a:solidFill>
              </a:rPr>
              <a:t>1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,…,h</a:t>
            </a:r>
            <a:r>
              <a:rPr lang="en-US" altLang="zh-CN" baseline="-25000" dirty="0">
                <a:solidFill>
                  <a:schemeClr val="accent5">
                    <a:lumMod val="25000"/>
                  </a:schemeClr>
                </a:solidFill>
              </a:rPr>
              <a:t>g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}.</a:t>
            </a:r>
          </a:p>
          <a:p>
            <a:pPr lvl="2"/>
            <a:r>
              <a:rPr lang="zh-CN" altLang="en-US" sz="2400" dirty="0"/>
              <a:t>每个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h</a:t>
            </a:r>
            <a:r>
              <a:rPr lang="en-US" altLang="zh-CN" sz="2400" baseline="-25000" dirty="0">
                <a:solidFill>
                  <a:schemeClr val="accent5">
                    <a:lumMod val="25000"/>
                  </a:schemeClr>
                </a:solidFill>
              </a:rPr>
              <a:t>i</a:t>
            </a:r>
            <a:r>
              <a:rPr lang="zh-CN" altLang="en-US" sz="2400" dirty="0"/>
              <a:t>都是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U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sym typeface="Wingdings" panose="05000000000000000000" pitchFamily="2" charset="2"/>
              </a:rPr>
              <a:t>{0,…,M-1}.</a:t>
            </a:r>
            <a:endParaRPr lang="en-US" altLang="zh-CN" dirty="0">
              <a:solidFill>
                <a:schemeClr val="accent5">
                  <a:lumMod val="25000"/>
                </a:schemeClr>
              </a:solidFill>
            </a:endParaRPr>
          </a:p>
          <a:p>
            <a:pPr lvl="1"/>
            <a:r>
              <a:rPr lang="en-US" altLang="zh-CN" sz="2400" b="0" i="1" u="none" strike="noStrike" baseline="0" dirty="0"/>
              <a:t>Start with unknown </a:t>
            </a:r>
            <a:r>
              <a:rPr lang="en-US" altLang="zh-CN" sz="2400" b="0" i="1" u="none" strike="noStrike" baseline="0" dirty="0">
                <a:solidFill>
                  <a:schemeClr val="accent5">
                    <a:lumMod val="25000"/>
                  </a:schemeClr>
                </a:solidFill>
              </a:rPr>
              <a:t>S</a:t>
            </a:r>
            <a:r>
              <a:rPr lang="en-US" altLang="zh-CN" sz="2400" i="1" dirty="0">
                <a:solidFill>
                  <a:schemeClr val="accent5">
                    <a:lumMod val="25000"/>
                  </a:schemeClr>
                </a:solidFill>
              </a:rPr>
              <a:t>,</a:t>
            </a:r>
            <a:endParaRPr lang="en-US" altLang="zh-CN" sz="2400" b="0" i="1" u="none" strike="noStrike" baseline="0" dirty="0">
              <a:solidFill>
                <a:schemeClr val="accent5">
                  <a:lumMod val="25000"/>
                </a:schemeClr>
              </a:solidFill>
            </a:endParaRPr>
          </a:p>
          <a:p>
            <a:pPr lvl="1"/>
            <a:r>
              <a:rPr lang="en-US" altLang="zh-CN" sz="2400" b="0" i="1" u="none" strike="noStrike" baseline="0" dirty="0"/>
              <a:t>Randomly pick </a:t>
            </a:r>
            <a:r>
              <a:rPr lang="en-US" altLang="zh-CN" sz="2400" b="0" i="1" u="none" strike="noStrike" baseline="0" dirty="0">
                <a:solidFill>
                  <a:schemeClr val="accent5">
                    <a:lumMod val="25000"/>
                  </a:schemeClr>
                </a:solidFill>
              </a:rPr>
              <a:t>h</a:t>
            </a:r>
            <a:r>
              <a:rPr lang="en-US" altLang="zh-CN" sz="2400" b="0" i="1" u="none" strike="noStrike" baseline="0" dirty="0"/>
              <a:t> from </a:t>
            </a:r>
            <a:r>
              <a:rPr lang="en-US" altLang="zh-CN" sz="2400" b="0" i="1" u="none" strike="noStrike" baseline="0" dirty="0">
                <a:solidFill>
                  <a:schemeClr val="accent5">
                    <a:lumMod val="25000"/>
                  </a:schemeClr>
                </a:solidFill>
                <a:latin typeface="Brush Script MT" panose="03060802040406070304" pitchFamily="66" charset="0"/>
              </a:rPr>
              <a:t>H</a:t>
            </a:r>
            <a:r>
              <a:rPr lang="en-US" altLang="zh-CN" sz="2400" b="0" i="1" u="none" strike="noStrike" baseline="0" dirty="0"/>
              <a:t> and use </a:t>
            </a:r>
            <a:r>
              <a:rPr lang="en-US" altLang="zh-CN" sz="2400" b="0" i="1" u="none" strike="noStrike" baseline="0" dirty="0">
                <a:solidFill>
                  <a:schemeClr val="accent5">
                    <a:lumMod val="25000"/>
                  </a:schemeClr>
                </a:solidFill>
              </a:rPr>
              <a:t>h</a:t>
            </a:r>
            <a:r>
              <a:rPr lang="en-US" altLang="zh-CN" sz="2400" b="0" i="1" u="none" strike="noStrike" baseline="0" dirty="0"/>
              <a:t> to map </a:t>
            </a:r>
            <a:r>
              <a:rPr lang="en-US" altLang="zh-CN" sz="2400" b="0" i="1" u="none" strike="noStrike" baseline="0" dirty="0">
                <a:solidFill>
                  <a:schemeClr val="accent5">
                    <a:lumMod val="25000"/>
                  </a:schemeClr>
                </a:solidFill>
              </a:rPr>
              <a:t>S</a:t>
            </a:r>
            <a:r>
              <a:rPr lang="en-US" altLang="zh-CN" sz="2400" i="1" dirty="0"/>
              <a:t>.</a:t>
            </a:r>
            <a:r>
              <a:rPr lang="zh-CN" altLang="en-US" sz="2400" b="0" i="1" u="none" strike="noStrike" baseline="0" dirty="0"/>
              <a:t>   </a:t>
            </a:r>
            <a:endParaRPr lang="en-US" altLang="zh-CN" sz="2400" b="0" i="1" u="none" strike="noStrike" baseline="0" dirty="0"/>
          </a:p>
          <a:p>
            <a:pPr lvl="1"/>
            <a:r>
              <a:rPr lang="en-US" altLang="zh-CN" sz="2400" b="0" i="1" u="none" strike="noStrike" baseline="0" dirty="0"/>
              <a:t>Prove that the </a:t>
            </a:r>
            <a:r>
              <a:rPr lang="en-US" altLang="zh-CN" sz="2400" b="0" i="1" u="none" strike="noStrike" baseline="0" dirty="0">
                <a:solidFill>
                  <a:srgbClr val="9933FF"/>
                </a:solidFill>
              </a:rPr>
              <a:t>expected chain length</a:t>
            </a:r>
            <a:r>
              <a:rPr lang="en-US" altLang="zh-CN" sz="2400" b="0" i="1" u="none" strike="noStrike" baseline="0" dirty="0"/>
              <a:t> </a:t>
            </a:r>
            <a:r>
              <a:rPr lang="en-US" altLang="zh-CN" sz="2400" b="0" i="1" u="none" strike="noStrike" baseline="0" dirty="0">
                <a:solidFill>
                  <a:srgbClr val="9933FF"/>
                </a:solidFill>
              </a:rPr>
              <a:t>is a constant</a:t>
            </a:r>
            <a:r>
              <a:rPr lang="en-US" altLang="zh-CN" sz="2400" b="0" i="1" u="none" strike="noStrike" baseline="0" dirty="0"/>
              <a:t>!</a:t>
            </a:r>
          </a:p>
          <a:p>
            <a:pPr lvl="2"/>
            <a:r>
              <a:rPr lang="zh-CN" altLang="en-US" sz="2000" dirty="0"/>
              <a:t>也就是说对用</a:t>
            </a:r>
            <a:r>
              <a:rPr lang="en-US" altLang="zh-CN" sz="2000" dirty="0">
                <a:solidFill>
                  <a:schemeClr val="accent5">
                    <a:lumMod val="25000"/>
                  </a:schemeClr>
                </a:solidFill>
              </a:rPr>
              <a:t>h</a:t>
            </a:r>
            <a:r>
              <a:rPr lang="zh-CN" altLang="en-US" sz="2000" dirty="0"/>
              <a:t>做</a:t>
            </a:r>
            <a:r>
              <a:rPr lang="en-US" altLang="zh-CN" sz="2000" dirty="0">
                <a:solidFill>
                  <a:schemeClr val="accent5">
                    <a:lumMod val="25000"/>
                  </a:schemeClr>
                </a:solidFill>
              </a:rPr>
              <a:t>S</a:t>
            </a:r>
            <a:r>
              <a:rPr lang="zh-CN" altLang="en-US" sz="2000" dirty="0"/>
              <a:t>的哈希函数的表现是很好的。</a:t>
            </a:r>
            <a:endParaRPr lang="en-US" altLang="zh-CN" sz="2000" b="0" i="0" u="none" strike="noStrike" baseline="0" dirty="0"/>
          </a:p>
          <a:p>
            <a:r>
              <a:rPr lang="zh-CN" altLang="en-US" sz="2800" dirty="0"/>
              <a:t>注意区别</a:t>
            </a:r>
            <a:endParaRPr lang="en-US" altLang="zh-CN" sz="2800" b="0" i="0" u="none" strike="noStrike" baseline="0" dirty="0"/>
          </a:p>
          <a:p>
            <a:pPr lvl="1"/>
            <a:r>
              <a:rPr lang="en-US" altLang="zh-CN" sz="2400" b="0" i="0" u="none" strike="noStrike" baseline="0" dirty="0">
                <a:solidFill>
                  <a:srgbClr val="FF0000"/>
                </a:solidFill>
              </a:rPr>
              <a:t>Expectation is over the random choice of </a:t>
            </a:r>
            <a:r>
              <a:rPr lang="en-US" altLang="zh-CN" sz="2400" b="0" i="0" u="none" strike="noStrike" baseline="0" dirty="0">
                <a:solidFill>
                  <a:schemeClr val="accent5">
                    <a:lumMod val="25000"/>
                  </a:schemeClr>
                </a:solidFill>
              </a:rPr>
              <a:t>h</a:t>
            </a:r>
            <a:r>
              <a:rPr lang="en-US" altLang="zh-CN" sz="2400" dirty="0">
                <a:solidFill>
                  <a:srgbClr val="FF0000"/>
                </a:solidFill>
              </a:rPr>
              <a:t> (for all 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S</a:t>
            </a:r>
            <a:r>
              <a:rPr lang="en-US" altLang="zh-CN" sz="2400" dirty="0">
                <a:solidFill>
                  <a:srgbClr val="FF0000"/>
                </a:solidFill>
              </a:rPr>
              <a:t>)</a:t>
            </a:r>
            <a:endParaRPr lang="en-US" altLang="zh-CN" sz="2400" b="0" i="0" u="none" strike="noStrike" baseline="0" dirty="0">
              <a:solidFill>
                <a:srgbClr val="FF0000"/>
              </a:solidFill>
            </a:endParaRPr>
          </a:p>
          <a:p>
            <a:pPr lvl="1"/>
            <a:r>
              <a:rPr lang="zh-CN" altLang="en-US" sz="2400" dirty="0">
                <a:solidFill>
                  <a:srgbClr val="FF0000"/>
                </a:solidFill>
              </a:rPr>
              <a:t>前一种解决方案中：</a:t>
            </a:r>
            <a:r>
              <a:rPr lang="en-US" altLang="zh-CN" sz="2400" dirty="0">
                <a:solidFill>
                  <a:srgbClr val="FF0000"/>
                </a:solidFill>
              </a:rPr>
              <a:t>expectation</a:t>
            </a:r>
            <a:r>
              <a:rPr lang="zh-CN" altLang="en-US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is over choice of S.</a:t>
            </a:r>
            <a:endParaRPr lang="en-US" altLang="zh-CN" sz="2400" b="0" i="0" u="none" strike="noStrike" baseline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0842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7108CD-5F6B-4CD2-BCF4-1A50798E8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/>
              <a:t>如何构造满足上述条件的</a:t>
            </a:r>
            <a:r>
              <a:rPr lang="en-US" altLang="zh-CN" sz="3600" dirty="0">
                <a:latin typeface="Cambria" panose="02040503050406030204" pitchFamily="18" charset="0"/>
                <a:ea typeface="Cambria" panose="02040503050406030204" pitchFamily="18" charset="0"/>
              </a:rPr>
              <a:t>hash family</a:t>
            </a:r>
            <a:endParaRPr lang="zh-CN" altLang="en-US" sz="3600" dirty="0">
              <a:latin typeface="Cambria" panose="020405030504060302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F5A538-04E7-4670-82AD-892120502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8" y="1452563"/>
            <a:ext cx="8501062" cy="5132013"/>
          </a:xfrm>
        </p:spPr>
        <p:txBody>
          <a:bodyPr/>
          <a:lstStyle/>
          <a:p>
            <a:r>
              <a:rPr lang="zh-CN" altLang="en-US" dirty="0"/>
              <a:t>定义：</a:t>
            </a:r>
            <a:endParaRPr lang="en-US" altLang="zh-CN" dirty="0"/>
          </a:p>
          <a:p>
            <a:pPr lvl="1"/>
            <a:r>
              <a:rPr lang="zh-CN" altLang="en-US" dirty="0"/>
              <a:t>我们说一个</a:t>
            </a:r>
            <a:r>
              <a:rPr lang="en-US" altLang="zh-CN" dirty="0"/>
              <a:t>hash family 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  <a:latin typeface="Brush Script MT" panose="03060802040406070304" pitchFamily="66" charset="0"/>
                <a:ea typeface="Cambria" panose="02040503050406030204" pitchFamily="18" charset="0"/>
              </a:rPr>
              <a:t>H</a:t>
            </a:r>
            <a:r>
              <a:rPr lang="en-US" altLang="zh-CN" dirty="0"/>
              <a:t> </a:t>
            </a:r>
            <a:r>
              <a:rPr lang="zh-CN" altLang="en-US" dirty="0"/>
              <a:t>是</a:t>
            </a:r>
            <a:r>
              <a:rPr lang="en-US" altLang="zh-CN" i="1" dirty="0">
                <a:solidFill>
                  <a:srgbClr val="00B0F0"/>
                </a:solidFill>
              </a:rPr>
              <a:t>universal</a:t>
            </a:r>
            <a:r>
              <a:rPr lang="zh-CN" altLang="en-US" dirty="0"/>
              <a:t>的，</a:t>
            </a:r>
            <a:br>
              <a:rPr lang="en-US" altLang="zh-CN" dirty="0"/>
            </a:br>
            <a:r>
              <a:rPr lang="zh-CN" altLang="en-US" dirty="0"/>
              <a:t>如果它满足：</a:t>
            </a:r>
            <a:endParaRPr lang="en-US" altLang="zh-CN" dirty="0"/>
          </a:p>
          <a:p>
            <a:pPr lvl="2"/>
            <a:r>
              <a:rPr lang="zh-CN" altLang="en-US" dirty="0"/>
              <a:t>对于</a:t>
            </a:r>
            <a:r>
              <a:rPr lang="zh-CN" altLang="en-US" dirty="0">
                <a:solidFill>
                  <a:srgbClr val="9933FF"/>
                </a:solidFill>
              </a:rPr>
              <a:t>任意的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u</a:t>
            </a:r>
            <a:r>
              <a:rPr lang="zh-CN" altLang="en-US" dirty="0"/>
              <a:t>和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v</a:t>
            </a:r>
            <a:r>
              <a:rPr lang="zh-CN" altLang="en-US" dirty="0"/>
              <a:t>属于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U</a:t>
            </a:r>
            <a:r>
              <a:rPr lang="zh-CN" altLang="en-US" dirty="0">
                <a:solidFill>
                  <a:schemeClr val="accent5">
                    <a:lumMod val="25000"/>
                  </a:schemeClr>
                </a:solidFill>
              </a:rPr>
              <a:t>（</a:t>
            </a:r>
            <a:r>
              <a:rPr lang="en-US" altLang="zh-CN" dirty="0" err="1">
                <a:solidFill>
                  <a:schemeClr val="accent5">
                    <a:lumMod val="25000"/>
                  </a:schemeClr>
                </a:solidFill>
              </a:rPr>
              <a:t>u≠v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)</a:t>
            </a:r>
            <a:r>
              <a:rPr lang="zh-CN" altLang="en-US" dirty="0"/>
              <a:t>，</a:t>
            </a:r>
            <a:endParaRPr lang="en-US" altLang="zh-CN" dirty="0"/>
          </a:p>
          <a:p>
            <a:pPr marL="1371600" lvl="3" indent="0">
              <a:buNone/>
            </a:pPr>
            <a:r>
              <a:rPr lang="en-US" altLang="zh-CN" sz="2800" dirty="0" err="1">
                <a:solidFill>
                  <a:schemeClr val="accent5">
                    <a:lumMod val="25000"/>
                  </a:schemeClr>
                </a:solidFill>
              </a:rPr>
              <a:t>Pr</a:t>
            </a:r>
            <a:r>
              <a:rPr lang="en-US" altLang="zh-CN" sz="2800" baseline="-25000" dirty="0" err="1">
                <a:solidFill>
                  <a:schemeClr val="accent5">
                    <a:lumMod val="25000"/>
                  </a:schemeClr>
                </a:solidFill>
              </a:rPr>
              <a:t>h</a:t>
            </a:r>
            <a:r>
              <a:rPr lang="en-US" altLang="zh-CN" sz="2800" baseline="-25000" dirty="0" err="1">
                <a:solidFill>
                  <a:schemeClr val="accent5">
                    <a:lumMod val="25000"/>
                  </a:schemeClr>
                </a:solidFill>
                <a:sym typeface="Wingdings" panose="05000000000000000000" pitchFamily="2" charset="2"/>
              </a:rPr>
              <a:t></a:t>
            </a:r>
            <a:r>
              <a:rPr lang="en-US" altLang="zh-CN" sz="2800" baseline="-25000" dirty="0" err="1">
                <a:solidFill>
                  <a:schemeClr val="accent5">
                    <a:lumMod val="25000"/>
                  </a:schemeClr>
                </a:solidFill>
                <a:latin typeface="Brush Script MT" panose="03060802040406070304" pitchFamily="66" charset="0"/>
                <a:sym typeface="Wingdings" panose="05000000000000000000" pitchFamily="2" charset="2"/>
              </a:rPr>
              <a:t>H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sym typeface="Wingdings" panose="05000000000000000000" pitchFamily="2" charset="2"/>
              </a:rPr>
              <a:t> {h(u)=h(v)} </a:t>
            </a:r>
            <a:r>
              <a:rPr lang="zh-CN" altLang="zh-CN" sz="2800" dirty="0">
                <a:solidFill>
                  <a:schemeClr val="accent5">
                    <a:lumMod val="25000"/>
                  </a:schemeClr>
                </a:solidFill>
                <a:sym typeface="Wingdings" panose="05000000000000000000" pitchFamily="2" charset="2"/>
              </a:rPr>
              <a:t>≤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altLang="zh-CN" sz="2800" dirty="0">
                <a:solidFill>
                  <a:srgbClr val="92D050"/>
                </a:solidFill>
                <a:sym typeface="Wingdings" panose="05000000000000000000" pitchFamily="2" charset="2"/>
              </a:rPr>
              <a:t>1/M</a:t>
            </a:r>
            <a:r>
              <a:rPr lang="zh-CN" altLang="en-US" dirty="0">
                <a:sym typeface="Wingdings" panose="05000000000000000000" pitchFamily="2" charset="2"/>
              </a:rPr>
              <a:t>。</a:t>
            </a:r>
            <a:endParaRPr lang="en-US" altLang="zh-CN" dirty="0"/>
          </a:p>
          <a:p>
            <a:pPr>
              <a:spcBef>
                <a:spcPts val="1800"/>
              </a:spcBef>
            </a:pPr>
            <a:r>
              <a:rPr lang="zh-CN" altLang="en-US" sz="2800" dirty="0"/>
              <a:t>我们将证明两个方面：</a:t>
            </a:r>
            <a:endParaRPr lang="en-US" altLang="zh-CN" sz="2800" dirty="0"/>
          </a:p>
          <a:p>
            <a:pPr lvl="1"/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① </a:t>
            </a:r>
            <a:r>
              <a:rPr lang="zh-CN" altLang="en-US" sz="2400" dirty="0"/>
              <a:t>能够找到</a:t>
            </a:r>
            <a:r>
              <a:rPr lang="en-US" altLang="zh-CN" sz="2400" dirty="0"/>
              <a:t>(</a:t>
            </a:r>
            <a:r>
              <a:rPr lang="zh-CN" altLang="en-US" sz="2400" dirty="0"/>
              <a:t>较小的</a:t>
            </a:r>
            <a:r>
              <a:rPr lang="en-US" altLang="zh-CN" sz="2400" dirty="0"/>
              <a:t>) universal hash family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lvl="1"/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② </a:t>
            </a:r>
            <a:r>
              <a:rPr lang="en-US" altLang="zh-CN" sz="2400" dirty="0"/>
              <a:t>universal hash family</a:t>
            </a:r>
            <a:r>
              <a:rPr lang="zh-CN" altLang="en-US" sz="2400" dirty="0"/>
              <a:t>满足前述条件。</a:t>
            </a:r>
            <a:endParaRPr lang="en-US" altLang="zh-CN" sz="2400" dirty="0"/>
          </a:p>
          <a:p>
            <a:pPr>
              <a:spcBef>
                <a:spcPts val="1200"/>
              </a:spcBef>
            </a:pPr>
            <a:r>
              <a:rPr lang="zh-CN" altLang="en-US" sz="2800" dirty="0"/>
              <a:t>首先，我们将给出</a:t>
            </a:r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</a:rPr>
              <a:t>②</a:t>
            </a:r>
            <a:r>
              <a:rPr lang="zh-CN" altLang="en-US" sz="2800" dirty="0">
                <a:latin typeface="+mj-ea"/>
                <a:ea typeface="+mj-ea"/>
              </a:rPr>
              <a:t>的证明。</a:t>
            </a:r>
          </a:p>
        </p:txBody>
      </p:sp>
    </p:spTree>
    <p:extLst>
      <p:ext uri="{BB962C8B-B14F-4D97-AF65-F5344CB8AC3E}">
        <p14:creationId xmlns:p14="http://schemas.microsoft.com/office/powerpoint/2010/main" val="3958455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9D4BB4-4A8A-4652-AEDA-BDFA4A1EBA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150" y="941575"/>
            <a:ext cx="8554850" cy="5405437"/>
          </a:xfrm>
        </p:spPr>
        <p:txBody>
          <a:bodyPr/>
          <a:lstStyle/>
          <a:p>
            <a:r>
              <a:rPr lang="zh-CN" altLang="en-US" b="1" dirty="0"/>
              <a:t>引理</a:t>
            </a:r>
            <a:r>
              <a:rPr lang="en-US" altLang="zh-CN" dirty="0"/>
              <a:t>. </a:t>
            </a:r>
            <a:r>
              <a:rPr lang="zh-CN" altLang="en-US" dirty="0"/>
              <a:t>如果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  <a:latin typeface="Brush Script MT" panose="03060802040406070304" pitchFamily="66" charset="0"/>
                <a:ea typeface="Cambria" panose="02040503050406030204" pitchFamily="18" charset="0"/>
              </a:rPr>
              <a:t>H</a:t>
            </a:r>
            <a:r>
              <a:rPr lang="en-US" altLang="zh-CN" dirty="0"/>
              <a:t> </a:t>
            </a:r>
            <a:r>
              <a:rPr lang="zh-CN" altLang="en-US" dirty="0"/>
              <a:t>是</a:t>
            </a:r>
            <a:r>
              <a:rPr lang="en-US" altLang="zh-CN" dirty="0"/>
              <a:t>universal</a:t>
            </a:r>
            <a:r>
              <a:rPr lang="zh-CN" altLang="en-US" dirty="0"/>
              <a:t>的，那么</a:t>
            </a:r>
            <a:endParaRPr lang="en-US" altLang="zh-CN" dirty="0"/>
          </a:p>
          <a:p>
            <a:pPr lvl="1"/>
            <a:r>
              <a:rPr lang="zh-CN" altLang="en-US" dirty="0"/>
              <a:t>对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U</a:t>
            </a:r>
            <a:r>
              <a:rPr lang="zh-CN" altLang="en-US" dirty="0"/>
              <a:t>的任意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n</a:t>
            </a:r>
            <a:r>
              <a:rPr lang="zh-CN" altLang="en-US" dirty="0"/>
              <a:t>元子集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S</a:t>
            </a:r>
            <a:r>
              <a:rPr lang="zh-CN" altLang="en-US" dirty="0"/>
              <a:t>，和任意的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u</a:t>
            </a:r>
            <a:r>
              <a:rPr lang="zh-CN" altLang="en-US" dirty="0">
                <a:solidFill>
                  <a:schemeClr val="accent5">
                    <a:lumMod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∈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U</a:t>
            </a:r>
            <a:r>
              <a:rPr lang="zh-CN" altLang="en-US" dirty="0"/>
              <a:t>，</a:t>
            </a:r>
            <a:br>
              <a:rPr lang="en-US" altLang="zh-CN" dirty="0"/>
            </a:br>
            <a:r>
              <a:rPr lang="en-US" altLang="zh-CN" dirty="0" err="1">
                <a:solidFill>
                  <a:schemeClr val="accent5">
                    <a:lumMod val="25000"/>
                  </a:schemeClr>
                </a:solidFill>
              </a:rPr>
              <a:t>E</a:t>
            </a:r>
            <a:r>
              <a:rPr lang="en-US" altLang="zh-CN" baseline="-25000" dirty="0" err="1">
                <a:solidFill>
                  <a:schemeClr val="accent5">
                    <a:lumMod val="25000"/>
                  </a:schemeClr>
                </a:solidFill>
              </a:rPr>
              <a:t>h</a:t>
            </a:r>
            <a:r>
              <a:rPr lang="en-US" altLang="zh-CN" baseline="-25000" dirty="0" err="1">
                <a:solidFill>
                  <a:schemeClr val="accent5">
                    <a:lumMod val="25000"/>
                  </a:schemeClr>
                </a:solidFill>
                <a:sym typeface="Wingdings" panose="05000000000000000000" pitchFamily="2" charset="2"/>
              </a:rPr>
              <a:t></a:t>
            </a:r>
            <a:r>
              <a:rPr lang="en-US" altLang="zh-CN" baseline="-25000" dirty="0" err="1">
                <a:solidFill>
                  <a:schemeClr val="accent5">
                    <a:lumMod val="25000"/>
                  </a:schemeClr>
                </a:solidFill>
                <a:latin typeface="Brush Script MT" panose="03060802040406070304" pitchFamily="66" charset="0"/>
                <a:ea typeface="Cambria" panose="02040503050406030204" pitchFamily="18" charset="0"/>
                <a:sym typeface="Wingdings" panose="05000000000000000000" pitchFamily="2" charset="2"/>
              </a:rPr>
              <a:t>H</a:t>
            </a:r>
            <a:r>
              <a:rPr lang="en-US" altLang="zh-CN" baseline="-25000" dirty="0">
                <a:solidFill>
                  <a:schemeClr val="accent5">
                    <a:lumMod val="25000"/>
                  </a:schemeClr>
                </a:solidFill>
                <a:latin typeface="Brush Script MT" panose="03060802040406070304" pitchFamily="66" charset="0"/>
                <a:ea typeface="Cambria" panose="02040503050406030204" pitchFamily="18" charset="0"/>
                <a:sym typeface="Wingdings" panose="05000000000000000000" pitchFamily="2" charset="2"/>
              </a:rPr>
              <a:t> 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  <a:sym typeface="Wingdings" panose="05000000000000000000" pitchFamily="2" charset="2"/>
              </a:rPr>
              <a:t>[# of Collisions between u and S] ≤ n/M.</a:t>
            </a:r>
          </a:p>
          <a:p>
            <a:r>
              <a:rPr lang="zh-CN" altLang="en-US" dirty="0">
                <a:solidFill>
                  <a:srgbClr val="9933FF"/>
                </a:solidFill>
                <a:sym typeface="Wingdings" panose="05000000000000000000" pitchFamily="2" charset="2"/>
              </a:rPr>
              <a:t>证明：</a:t>
            </a:r>
            <a:endParaRPr lang="en-US" altLang="zh-CN" dirty="0">
              <a:solidFill>
                <a:srgbClr val="9933FF"/>
              </a:solidFill>
              <a:sym typeface="Wingdings" panose="05000000000000000000" pitchFamily="2" charset="2"/>
            </a:endParaRPr>
          </a:p>
          <a:p>
            <a:pPr lvl="1"/>
            <a:r>
              <a:rPr lang="zh-CN" altLang="en-US" dirty="0">
                <a:solidFill>
                  <a:srgbClr val="9933FF"/>
                </a:solidFill>
                <a:sym typeface="Wingdings" panose="05000000000000000000" pitchFamily="2" charset="2"/>
              </a:rPr>
              <a:t>对于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  <a:sym typeface="Wingdings" panose="05000000000000000000" pitchFamily="2" charset="2"/>
              </a:rPr>
              <a:t>S</a:t>
            </a:r>
            <a:r>
              <a:rPr lang="zh-CN" altLang="en-US" dirty="0">
                <a:solidFill>
                  <a:srgbClr val="9933FF"/>
                </a:solidFill>
                <a:sym typeface="Wingdings" panose="05000000000000000000" pitchFamily="2" charset="2"/>
              </a:rPr>
              <a:t>的任意元素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  <a:sym typeface="Wingdings" panose="05000000000000000000" pitchFamily="2" charset="2"/>
              </a:rPr>
              <a:t>v</a:t>
            </a:r>
            <a:r>
              <a:rPr lang="zh-CN" altLang="en-US" dirty="0">
                <a:solidFill>
                  <a:srgbClr val="9933FF"/>
                </a:solidFill>
                <a:sym typeface="Wingdings" panose="05000000000000000000" pitchFamily="2" charset="2"/>
              </a:rPr>
              <a:t>，</a:t>
            </a:r>
            <a:r>
              <a:rPr lang="en-US" altLang="zh-CN" dirty="0">
                <a:solidFill>
                  <a:srgbClr val="9933FF"/>
                </a:solidFill>
                <a:sym typeface="Wingdings" panose="05000000000000000000" pitchFamily="2" charset="2"/>
              </a:rPr>
              <a:t>(</a:t>
            </a:r>
            <a:r>
              <a:rPr lang="en-US" altLang="zh-CN" dirty="0" err="1">
                <a:solidFill>
                  <a:schemeClr val="accent5">
                    <a:lumMod val="25000"/>
                  </a:schemeClr>
                </a:solidFill>
                <a:sym typeface="Wingdings" panose="05000000000000000000" pitchFamily="2" charset="2"/>
              </a:rPr>
              <a:t>v≠u</a:t>
            </a:r>
            <a:r>
              <a:rPr lang="en-US" altLang="zh-CN" dirty="0">
                <a:solidFill>
                  <a:srgbClr val="9933FF"/>
                </a:solidFill>
                <a:sym typeface="Wingdings" panose="05000000000000000000" pitchFamily="2" charset="2"/>
              </a:rPr>
              <a:t>)</a:t>
            </a:r>
            <a:br>
              <a:rPr lang="en-US" altLang="zh-CN" dirty="0">
                <a:solidFill>
                  <a:srgbClr val="9933FF"/>
                </a:solidFill>
                <a:sym typeface="Wingdings" panose="05000000000000000000" pitchFamily="2" charset="2"/>
              </a:rPr>
            </a:br>
            <a:r>
              <a:rPr lang="en-US" altLang="zh-CN" dirty="0">
                <a:solidFill>
                  <a:srgbClr val="9933FF"/>
                </a:solidFill>
                <a:sym typeface="Wingdings" panose="05000000000000000000" pitchFamily="2" charset="2"/>
              </a:rPr>
              <a:t>   </a:t>
            </a:r>
            <a:r>
              <a:rPr lang="zh-CN" altLang="en-US" dirty="0">
                <a:solidFill>
                  <a:srgbClr val="9933FF"/>
                </a:solidFill>
                <a:sym typeface="Wingdings" panose="05000000000000000000" pitchFamily="2" charset="2"/>
              </a:rPr>
              <a:t>记</a:t>
            </a:r>
            <a:r>
              <a:rPr lang="en-US" altLang="zh-CN" dirty="0" err="1">
                <a:solidFill>
                  <a:schemeClr val="accent5">
                    <a:lumMod val="25000"/>
                  </a:schemeClr>
                </a:solidFill>
                <a:sym typeface="Wingdings" panose="05000000000000000000" pitchFamily="2" charset="2"/>
              </a:rPr>
              <a:t>X</a:t>
            </a:r>
            <a:r>
              <a:rPr lang="en-US" altLang="zh-CN" baseline="-25000" dirty="0" err="1">
                <a:solidFill>
                  <a:schemeClr val="accent5">
                    <a:lumMod val="25000"/>
                  </a:schemeClr>
                </a:solidFill>
                <a:sym typeface="Wingdings" panose="05000000000000000000" pitchFamily="2" charset="2"/>
              </a:rPr>
              <a:t>u,v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  <a:sym typeface="Wingdings" panose="05000000000000000000" pitchFamily="2" charset="2"/>
              </a:rPr>
              <a:t> = 1 </a:t>
            </a:r>
            <a:r>
              <a:rPr lang="zh-CN" altLang="en-US" dirty="0">
                <a:solidFill>
                  <a:srgbClr val="9933FF"/>
                </a:solidFill>
                <a:sym typeface="Wingdings" panose="05000000000000000000" pitchFamily="2" charset="2"/>
              </a:rPr>
              <a:t>如果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  <a:sym typeface="Wingdings" panose="05000000000000000000" pitchFamily="2" charset="2"/>
              </a:rPr>
              <a:t>u</a:t>
            </a:r>
            <a:r>
              <a:rPr lang="zh-CN" altLang="en-US" dirty="0">
                <a:solidFill>
                  <a:srgbClr val="9933FF"/>
                </a:solidFill>
                <a:sym typeface="Wingdings" panose="05000000000000000000" pitchFamily="2" charset="2"/>
              </a:rPr>
              <a:t>和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  <a:sym typeface="Wingdings" panose="05000000000000000000" pitchFamily="2" charset="2"/>
              </a:rPr>
              <a:t>v</a:t>
            </a:r>
            <a:r>
              <a:rPr lang="en-US" altLang="zh-CN" dirty="0">
                <a:solidFill>
                  <a:srgbClr val="9933FF"/>
                </a:solidFill>
                <a:sym typeface="Wingdings" panose="05000000000000000000" pitchFamily="2" charset="2"/>
              </a:rPr>
              <a:t> </a:t>
            </a:r>
            <a:r>
              <a:rPr lang="zh-CN" altLang="en-US" dirty="0">
                <a:solidFill>
                  <a:srgbClr val="9933FF"/>
                </a:solidFill>
                <a:sym typeface="Wingdings" panose="05000000000000000000" pitchFamily="2" charset="2"/>
              </a:rPr>
              <a:t>冲突了，否则</a:t>
            </a:r>
            <a:r>
              <a:rPr lang="en-US" altLang="zh-CN" dirty="0" err="1">
                <a:solidFill>
                  <a:schemeClr val="accent5">
                    <a:lumMod val="25000"/>
                  </a:schemeClr>
                </a:solidFill>
                <a:sym typeface="Wingdings" panose="05000000000000000000" pitchFamily="2" charset="2"/>
              </a:rPr>
              <a:t>X</a:t>
            </a:r>
            <a:r>
              <a:rPr lang="en-US" altLang="zh-CN" baseline="-25000" dirty="0" err="1">
                <a:solidFill>
                  <a:schemeClr val="accent5">
                    <a:lumMod val="25000"/>
                  </a:schemeClr>
                </a:solidFill>
                <a:sym typeface="Wingdings" panose="05000000000000000000" pitchFamily="2" charset="2"/>
              </a:rPr>
              <a:t>u,v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  <a:sym typeface="Wingdings" panose="05000000000000000000" pitchFamily="2" charset="2"/>
              </a:rPr>
              <a:t>=0</a:t>
            </a:r>
            <a:r>
              <a:rPr lang="zh-CN" altLang="en-US" dirty="0">
                <a:solidFill>
                  <a:srgbClr val="9933FF"/>
                </a:solidFill>
                <a:sym typeface="Wingdings" panose="05000000000000000000" pitchFamily="2" charset="2"/>
              </a:rPr>
              <a:t>。</a:t>
            </a:r>
            <a:endParaRPr lang="en-US" altLang="zh-CN" dirty="0">
              <a:solidFill>
                <a:srgbClr val="9933FF"/>
              </a:solidFill>
              <a:sym typeface="Wingdings" panose="05000000000000000000" pitchFamily="2" charset="2"/>
            </a:endParaRPr>
          </a:p>
          <a:p>
            <a:pPr lvl="1"/>
            <a:r>
              <a:rPr lang="zh-CN" altLang="en-US" dirty="0">
                <a:solidFill>
                  <a:srgbClr val="9933FF"/>
                </a:solidFill>
                <a:sym typeface="Wingdings" panose="05000000000000000000" pitchFamily="2" charset="2"/>
              </a:rPr>
              <a:t>由于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  <a:latin typeface="Brush Script MT" panose="03060802040406070304" pitchFamily="66" charset="0"/>
                <a:ea typeface="Cambria" panose="02040503050406030204" pitchFamily="18" charset="0"/>
              </a:rPr>
              <a:t>H</a:t>
            </a:r>
            <a:r>
              <a:rPr lang="zh-CN" altLang="en-US" dirty="0">
                <a:solidFill>
                  <a:srgbClr val="9933FF"/>
                </a:solidFill>
                <a:latin typeface="+mj-ea"/>
                <a:ea typeface="+mj-ea"/>
              </a:rPr>
              <a:t>是</a:t>
            </a:r>
            <a:r>
              <a:rPr lang="en-US" altLang="zh-CN" dirty="0">
                <a:solidFill>
                  <a:srgbClr val="9933FF"/>
                </a:solidFill>
                <a:ea typeface="+mj-ea"/>
              </a:rPr>
              <a:t>universal</a:t>
            </a:r>
            <a:r>
              <a:rPr lang="zh-CN" altLang="en-US" dirty="0">
                <a:solidFill>
                  <a:srgbClr val="9933FF"/>
                </a:solidFill>
                <a:latin typeface="+mj-ea"/>
                <a:ea typeface="+mj-ea"/>
              </a:rPr>
              <a:t>的，可知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  <a:ea typeface="+mj-ea"/>
              </a:rPr>
              <a:t>E(</a:t>
            </a:r>
            <a:r>
              <a:rPr lang="en-US" altLang="zh-CN" dirty="0" err="1">
                <a:solidFill>
                  <a:schemeClr val="accent5">
                    <a:lumMod val="25000"/>
                  </a:schemeClr>
                </a:solidFill>
                <a:ea typeface="+mj-ea"/>
              </a:rPr>
              <a:t>X</a:t>
            </a:r>
            <a:r>
              <a:rPr lang="en-US" altLang="zh-CN" baseline="-25000" dirty="0" err="1">
                <a:solidFill>
                  <a:schemeClr val="accent5">
                    <a:lumMod val="25000"/>
                  </a:schemeClr>
                </a:solidFill>
                <a:ea typeface="+mj-ea"/>
              </a:rPr>
              <a:t>u,v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  <a:ea typeface="+mj-ea"/>
              </a:rPr>
              <a:t>)</a:t>
            </a:r>
            <a:r>
              <a:rPr lang="zh-CN" altLang="zh-CN" sz="2800" dirty="0">
                <a:solidFill>
                  <a:schemeClr val="accent5">
                    <a:lumMod val="25000"/>
                  </a:schemeClr>
                </a:solidFill>
                <a:sym typeface="Wingdings" panose="05000000000000000000" pitchFamily="2" charset="2"/>
              </a:rPr>
              <a:t> ≤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sym typeface="Wingdings" panose="05000000000000000000" pitchFamily="2" charset="2"/>
              </a:rPr>
              <a:t> 1/M </a:t>
            </a:r>
            <a:r>
              <a:rPr lang="zh-CN" altLang="en-US" dirty="0">
                <a:solidFill>
                  <a:srgbClr val="9933FF"/>
                </a:solidFill>
                <a:latin typeface="+mj-ea"/>
                <a:ea typeface="+mj-ea"/>
              </a:rPr>
              <a:t>。</a:t>
            </a:r>
            <a:endParaRPr lang="en-US" altLang="zh-CN" dirty="0">
              <a:solidFill>
                <a:srgbClr val="9933FF"/>
              </a:solidFill>
              <a:latin typeface="+mj-ea"/>
              <a:ea typeface="+mj-ea"/>
            </a:endParaRPr>
          </a:p>
          <a:p>
            <a:pPr lvl="1"/>
            <a:r>
              <a:rPr lang="zh-CN" altLang="en-US" dirty="0">
                <a:solidFill>
                  <a:srgbClr val="9933FF"/>
                </a:solidFill>
                <a:latin typeface="+mj-ea"/>
                <a:ea typeface="+mj-ea"/>
              </a:rPr>
              <a:t>另一方面，</a:t>
            </a:r>
            <a:br>
              <a:rPr lang="en-US" altLang="zh-CN" dirty="0">
                <a:solidFill>
                  <a:srgbClr val="9933FF"/>
                </a:solidFill>
                <a:latin typeface="+mj-ea"/>
                <a:ea typeface="+mj-ea"/>
              </a:rPr>
            </a:br>
            <a:r>
              <a:rPr lang="zh-CN" altLang="en-US" dirty="0">
                <a:solidFill>
                  <a:schemeClr val="accent5">
                    <a:lumMod val="25000"/>
                  </a:schemeClr>
                </a:solidFill>
                <a:latin typeface="+mj-ea"/>
                <a:ea typeface="+mj-ea"/>
                <a:sym typeface="Wingdings" panose="05000000000000000000" pitchFamily="2" charset="2"/>
              </a:rPr>
              <a:t>（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  <a:sym typeface="Wingdings" panose="05000000000000000000" pitchFamily="2" charset="2"/>
              </a:rPr>
              <a:t># of Collisions between u and S)= ∑</a:t>
            </a:r>
            <a:r>
              <a:rPr lang="en-US" altLang="zh-CN" baseline="-25000" dirty="0" err="1">
                <a:solidFill>
                  <a:schemeClr val="accent5">
                    <a:lumMod val="25000"/>
                  </a:schemeClr>
                </a:solidFill>
                <a:sym typeface="Wingdings" panose="05000000000000000000" pitchFamily="2" charset="2"/>
              </a:rPr>
              <a:t>v</a:t>
            </a:r>
            <a:r>
              <a:rPr lang="en-US" altLang="zh-CN" baseline="-25000" dirty="0" err="1">
                <a:solidFill>
                  <a:schemeClr val="accent5">
                    <a:lumMod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sym typeface="Wingdings" panose="05000000000000000000" pitchFamily="2" charset="2"/>
              </a:rPr>
              <a:t>∈S,v≠u</a:t>
            </a:r>
            <a:r>
              <a:rPr lang="en-US" altLang="zh-CN" dirty="0" err="1">
                <a:solidFill>
                  <a:schemeClr val="accent5">
                    <a:lumMod val="25000"/>
                  </a:schemeClr>
                </a:solidFill>
                <a:sym typeface="Wingdings" panose="05000000000000000000" pitchFamily="2" charset="2"/>
              </a:rPr>
              <a:t>X</a:t>
            </a:r>
            <a:r>
              <a:rPr lang="en-US" altLang="zh-CN" baseline="-25000" dirty="0" err="1">
                <a:solidFill>
                  <a:schemeClr val="accent5">
                    <a:lumMod val="25000"/>
                  </a:schemeClr>
                </a:solidFill>
                <a:sym typeface="Wingdings" panose="05000000000000000000" pitchFamily="2" charset="2"/>
              </a:rPr>
              <a:t>u,v</a:t>
            </a:r>
            <a:endParaRPr lang="en-US" altLang="zh-CN" baseline="-25000" dirty="0">
              <a:solidFill>
                <a:schemeClr val="accent5">
                  <a:lumMod val="25000"/>
                </a:schemeClr>
              </a:solidFill>
              <a:sym typeface="Wingdings" panose="05000000000000000000" pitchFamily="2" charset="2"/>
            </a:endParaRPr>
          </a:p>
          <a:p>
            <a:pPr lvl="1"/>
            <a:r>
              <a:rPr lang="zh-CN" altLang="en-US" dirty="0">
                <a:solidFill>
                  <a:srgbClr val="9933FF"/>
                </a:solidFill>
                <a:latin typeface="+mj-ea"/>
                <a:ea typeface="+mj-ea"/>
                <a:sym typeface="Wingdings" panose="05000000000000000000" pitchFamily="2" charset="2"/>
              </a:rPr>
              <a:t>综合以上两个结论，引理得证。</a:t>
            </a:r>
            <a:endParaRPr lang="zh-CN" altLang="en-US" dirty="0">
              <a:solidFill>
                <a:srgbClr val="9933FF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942367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9D4BB4-4A8A-4652-AEDA-BDFA4A1EBA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150" y="941575"/>
            <a:ext cx="8501062" cy="5405437"/>
          </a:xfrm>
        </p:spPr>
        <p:txBody>
          <a:bodyPr/>
          <a:lstStyle/>
          <a:p>
            <a:r>
              <a:rPr lang="zh-CN" altLang="en-US" b="1" dirty="0"/>
              <a:t>引理</a:t>
            </a:r>
            <a:r>
              <a:rPr lang="en-US" altLang="zh-CN" dirty="0"/>
              <a:t>. </a:t>
            </a:r>
            <a:r>
              <a:rPr lang="zh-CN" altLang="en-US" dirty="0"/>
              <a:t>如果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  <a:latin typeface="Brush Script MT" panose="03060802040406070304" pitchFamily="66" charset="0"/>
                <a:ea typeface="Cambria" panose="02040503050406030204" pitchFamily="18" charset="0"/>
              </a:rPr>
              <a:t>H</a:t>
            </a:r>
            <a:r>
              <a:rPr lang="en-US" altLang="zh-CN" dirty="0"/>
              <a:t> </a:t>
            </a:r>
            <a:r>
              <a:rPr lang="zh-CN" altLang="en-US" dirty="0"/>
              <a:t>是</a:t>
            </a:r>
            <a:r>
              <a:rPr lang="en-US" altLang="zh-CN" dirty="0"/>
              <a:t>universal</a:t>
            </a:r>
            <a:r>
              <a:rPr lang="zh-CN" altLang="en-US" dirty="0"/>
              <a:t>的，那么，</a:t>
            </a:r>
            <a:endParaRPr lang="en-US" altLang="zh-CN" dirty="0"/>
          </a:p>
          <a:p>
            <a:pPr lvl="1"/>
            <a:r>
              <a:rPr lang="zh-CN" altLang="en-US" dirty="0"/>
              <a:t>对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U</a:t>
            </a:r>
            <a:r>
              <a:rPr lang="zh-CN" altLang="en-US" dirty="0"/>
              <a:t>的任意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n</a:t>
            </a:r>
            <a:r>
              <a:rPr lang="zh-CN" altLang="en-US" dirty="0"/>
              <a:t>元子集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S</a:t>
            </a:r>
            <a:r>
              <a:rPr lang="zh-CN" altLang="en-US" dirty="0"/>
              <a:t>，和任意的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u</a:t>
            </a:r>
            <a:r>
              <a:rPr lang="zh-CN" altLang="en-US" dirty="0">
                <a:solidFill>
                  <a:schemeClr val="accent5">
                    <a:lumMod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∈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U</a:t>
            </a:r>
            <a:r>
              <a:rPr lang="zh-CN" altLang="en-US" dirty="0"/>
              <a:t>，</a:t>
            </a:r>
            <a:br>
              <a:rPr lang="en-US" altLang="zh-CN" dirty="0"/>
            </a:br>
            <a:r>
              <a:rPr lang="en-US" altLang="zh-CN" dirty="0" err="1">
                <a:solidFill>
                  <a:schemeClr val="accent5">
                    <a:lumMod val="25000"/>
                  </a:schemeClr>
                </a:solidFill>
              </a:rPr>
              <a:t>E</a:t>
            </a:r>
            <a:r>
              <a:rPr lang="en-US" altLang="zh-CN" baseline="-25000" dirty="0" err="1">
                <a:solidFill>
                  <a:schemeClr val="accent5">
                    <a:lumMod val="25000"/>
                  </a:schemeClr>
                </a:solidFill>
              </a:rPr>
              <a:t>h</a:t>
            </a:r>
            <a:r>
              <a:rPr lang="en-US" altLang="zh-CN" baseline="-25000" dirty="0" err="1">
                <a:solidFill>
                  <a:schemeClr val="accent5">
                    <a:lumMod val="25000"/>
                  </a:schemeClr>
                </a:solidFill>
                <a:sym typeface="Wingdings" panose="05000000000000000000" pitchFamily="2" charset="2"/>
              </a:rPr>
              <a:t></a:t>
            </a:r>
            <a:r>
              <a:rPr lang="en-US" altLang="zh-CN" baseline="-25000" dirty="0" err="1">
                <a:solidFill>
                  <a:schemeClr val="accent5">
                    <a:lumMod val="25000"/>
                  </a:schemeClr>
                </a:solidFill>
                <a:latin typeface="Brush Script MT" panose="03060802040406070304" pitchFamily="66" charset="0"/>
                <a:ea typeface="Cambria" panose="02040503050406030204" pitchFamily="18" charset="0"/>
                <a:sym typeface="Wingdings" panose="05000000000000000000" pitchFamily="2" charset="2"/>
              </a:rPr>
              <a:t>H</a:t>
            </a:r>
            <a:r>
              <a:rPr lang="en-US" altLang="zh-CN" baseline="-25000" dirty="0">
                <a:solidFill>
                  <a:schemeClr val="accent5">
                    <a:lumMod val="25000"/>
                  </a:schemeClr>
                </a:solidFill>
                <a:latin typeface="Brush Script MT" panose="03060802040406070304" pitchFamily="66" charset="0"/>
                <a:ea typeface="Cambria" panose="02040503050406030204" pitchFamily="18" charset="0"/>
                <a:sym typeface="Wingdings" panose="05000000000000000000" pitchFamily="2" charset="2"/>
              </a:rPr>
              <a:t> 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  <a:sym typeface="Wingdings" panose="05000000000000000000" pitchFamily="2" charset="2"/>
              </a:rPr>
              <a:t>[# of Collisions between u and S] ≤ n/M.</a:t>
            </a:r>
          </a:p>
          <a:p>
            <a:endParaRPr lang="en-US" altLang="zh-CN" dirty="0">
              <a:solidFill>
                <a:schemeClr val="accent5">
                  <a:lumMod val="25000"/>
                </a:schemeClr>
              </a:solidFill>
              <a:sym typeface="Wingdings" panose="05000000000000000000" pitchFamily="2" charset="2"/>
            </a:endParaRPr>
          </a:p>
          <a:p>
            <a:r>
              <a:rPr lang="zh-CN" altLang="en-US" sz="2800" dirty="0">
                <a:sym typeface="Wingdings" panose="05000000000000000000" pitchFamily="2" charset="2"/>
              </a:rPr>
              <a:t>注意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sym typeface="Wingdings" panose="05000000000000000000" pitchFamily="2" charset="2"/>
              </a:rPr>
              <a:t>n/M = O(1)</a:t>
            </a:r>
            <a:r>
              <a:rPr lang="en-US" altLang="zh-CN" sz="2800" dirty="0">
                <a:sym typeface="Wingdings" panose="05000000000000000000" pitchFamily="2" charset="2"/>
              </a:rPr>
              <a:t>,</a:t>
            </a:r>
            <a:r>
              <a:rPr lang="zh-CN" altLang="en-US" sz="2800" dirty="0">
                <a:sym typeface="Wingdings" panose="05000000000000000000" pitchFamily="2" charset="2"/>
              </a:rPr>
              <a:t>上述引理蕴含了我们要证的结论：</a:t>
            </a:r>
            <a:endParaRPr lang="en-US" altLang="zh-CN" sz="2800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altLang="zh-CN" sz="2400" dirty="0">
              <a:sym typeface="Wingdings" panose="05000000000000000000" pitchFamily="2" charset="2"/>
            </a:endParaRPr>
          </a:p>
          <a:p>
            <a:r>
              <a:rPr lang="zh-CN" altLang="en-US" sz="2800" b="1" dirty="0">
                <a:sym typeface="Wingdings" panose="05000000000000000000" pitchFamily="2" charset="2"/>
              </a:rPr>
              <a:t>结论</a:t>
            </a:r>
            <a:r>
              <a:rPr lang="en-US" altLang="zh-CN" sz="2800" dirty="0">
                <a:sym typeface="Wingdings" panose="05000000000000000000" pitchFamily="2" charset="2"/>
              </a:rPr>
              <a:t>. </a:t>
            </a:r>
            <a:r>
              <a:rPr lang="zh-CN" altLang="en-US" sz="2800" dirty="0">
                <a:sym typeface="Wingdings" panose="05000000000000000000" pitchFamily="2" charset="2"/>
              </a:rPr>
              <a:t>如果</a:t>
            </a:r>
            <a:r>
              <a:rPr lang="en-US" altLang="zh-CN" sz="2800" dirty="0">
                <a:sym typeface="Wingdings" panose="05000000000000000000" pitchFamily="2" charset="2"/>
              </a:rPr>
              <a:t>H</a:t>
            </a:r>
            <a:r>
              <a:rPr lang="zh-CN" altLang="en-US" sz="2800" dirty="0">
                <a:sym typeface="Wingdings" panose="05000000000000000000" pitchFamily="2" charset="2"/>
              </a:rPr>
              <a:t>是</a:t>
            </a:r>
            <a:r>
              <a:rPr lang="en-US" altLang="zh-CN" sz="2800" dirty="0">
                <a:sym typeface="Wingdings" panose="05000000000000000000" pitchFamily="2" charset="2"/>
              </a:rPr>
              <a:t>universal</a:t>
            </a:r>
            <a:r>
              <a:rPr lang="zh-CN" altLang="en-US" sz="2800" dirty="0">
                <a:sym typeface="Wingdings" panose="05000000000000000000" pitchFamily="2" charset="2"/>
              </a:rPr>
              <a:t>的，那么，</a:t>
            </a:r>
            <a:endParaRPr lang="en-US" altLang="zh-CN" sz="2800" dirty="0">
              <a:sym typeface="Wingdings" panose="05000000000000000000" pitchFamily="2" charset="2"/>
            </a:endParaRPr>
          </a:p>
          <a:p>
            <a:pPr lvl="1"/>
            <a:r>
              <a:rPr lang="zh-CN" altLang="en-US" sz="2400" dirty="0">
                <a:sym typeface="Wingdings" panose="05000000000000000000" pitchFamily="2" charset="2"/>
              </a:rPr>
              <a:t>对于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U</a:t>
            </a:r>
            <a:r>
              <a:rPr lang="zh-CN" altLang="en-US" sz="2400" dirty="0"/>
              <a:t>的任意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n</a:t>
            </a:r>
            <a:r>
              <a:rPr lang="zh-CN" altLang="en-US" sz="2400" dirty="0"/>
              <a:t>元子集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S</a:t>
            </a:r>
          </a:p>
          <a:p>
            <a:pPr lvl="2"/>
            <a:r>
              <a:rPr lang="zh-CN" altLang="en-US" dirty="0">
                <a:solidFill>
                  <a:schemeClr val="accent5">
                    <a:lumMod val="25000"/>
                  </a:schemeClr>
                </a:solidFill>
                <a:sym typeface="Wingdings" panose="05000000000000000000" pitchFamily="2" charset="2"/>
              </a:rPr>
              <a:t>对</a:t>
            </a:r>
            <a:r>
              <a:rPr lang="en-US" altLang="zh-CN" dirty="0" err="1">
                <a:solidFill>
                  <a:schemeClr val="accent5">
                    <a:lumMod val="25000"/>
                  </a:schemeClr>
                </a:solidFill>
              </a:rPr>
              <a:t>h</a:t>
            </a:r>
            <a:r>
              <a:rPr lang="en-US" altLang="zh-CN" dirty="0" err="1">
                <a:solidFill>
                  <a:schemeClr val="accent5">
                    <a:lumMod val="25000"/>
                  </a:schemeClr>
                </a:solidFill>
                <a:sym typeface="Wingdings" panose="05000000000000000000" pitchFamily="2" charset="2"/>
              </a:rPr>
              <a:t></a:t>
            </a:r>
            <a:r>
              <a:rPr lang="en-US" altLang="zh-CN" dirty="0" err="1">
                <a:solidFill>
                  <a:schemeClr val="accent5">
                    <a:lumMod val="25000"/>
                  </a:schemeClr>
                </a:solidFill>
                <a:latin typeface="Brush Script MT" panose="03060802040406070304" pitchFamily="66" charset="0"/>
                <a:ea typeface="Cambria" panose="02040503050406030204" pitchFamily="18" charset="0"/>
                <a:sym typeface="Wingdings" panose="05000000000000000000" pitchFamily="2" charset="2"/>
              </a:rPr>
              <a:t>H</a:t>
            </a:r>
            <a:r>
              <a:rPr lang="zh-CN" altLang="en-US" dirty="0">
                <a:solidFill>
                  <a:schemeClr val="accent5">
                    <a:lumMod val="25000"/>
                  </a:schemeClr>
                </a:solidFill>
                <a:latin typeface="Brush Script MT" panose="03060802040406070304" pitchFamily="66" charset="0"/>
                <a:ea typeface="Cambria" panose="02040503050406030204" pitchFamily="18" charset="0"/>
                <a:sym typeface="Wingdings" panose="05000000000000000000" pitchFamily="2" charset="2"/>
              </a:rPr>
              <a:t>，</a:t>
            </a:r>
            <a:r>
              <a:rPr lang="en-US" altLang="zh-CN" b="0" i="1" u="none" strike="noStrike" baseline="0" dirty="0">
                <a:solidFill>
                  <a:srgbClr val="9933FF"/>
                </a:solidFill>
              </a:rPr>
              <a:t>expected chain length</a:t>
            </a:r>
            <a:r>
              <a:rPr lang="en-US" altLang="zh-CN" b="0" i="1" u="none" strike="noStrike" baseline="0" dirty="0"/>
              <a:t> </a:t>
            </a:r>
            <a:r>
              <a:rPr lang="en-US" altLang="zh-CN" b="0" i="1" u="none" strike="noStrike" baseline="0" dirty="0">
                <a:solidFill>
                  <a:srgbClr val="9933FF"/>
                </a:solidFill>
              </a:rPr>
              <a:t>is a constant</a:t>
            </a:r>
          </a:p>
          <a:p>
            <a:pPr marL="1371600" lvl="3" indent="0">
              <a:buNone/>
            </a:pPr>
            <a:r>
              <a:rPr lang="en-US" altLang="zh-CN" sz="2400" i="1" dirty="0">
                <a:solidFill>
                  <a:srgbClr val="9933FF"/>
                </a:solidFill>
                <a:ea typeface="+mj-ea"/>
                <a:sym typeface="Wingdings" panose="05000000000000000000" pitchFamily="2" charset="2"/>
              </a:rPr>
              <a:t>(for every chain)</a:t>
            </a:r>
            <a:endParaRPr lang="en-US" altLang="zh-CN" sz="2400" dirty="0">
              <a:solidFill>
                <a:srgbClr val="9933FF"/>
              </a:solidFill>
              <a:ea typeface="+mj-ea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022677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C82146-0418-4E62-A9B2-321809062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①</a:t>
            </a:r>
            <a:r>
              <a:rPr lang="zh-CN" altLang="en-US" dirty="0">
                <a:latin typeface="Cambria" panose="02040503050406030204" pitchFamily="18" charset="0"/>
              </a:rPr>
              <a:t>构造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universal hash family</a:t>
            </a:r>
            <a:endParaRPr lang="zh-CN" altLang="en-US" dirty="0">
              <a:latin typeface="Cambria" panose="020405030504060302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3317BD-54A0-44CA-979A-D7C16A8226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8" y="1452563"/>
            <a:ext cx="8098527" cy="5236472"/>
          </a:xfrm>
        </p:spPr>
        <p:txBody>
          <a:bodyPr/>
          <a:lstStyle/>
          <a:p>
            <a:r>
              <a:rPr lang="zh-CN" altLang="en-US" sz="2800" dirty="0"/>
              <a:t>回顾：</a:t>
            </a:r>
            <a:r>
              <a:rPr lang="en-US" altLang="zh-CN" sz="2800" dirty="0"/>
              <a:t>Universal hash family </a:t>
            </a:r>
            <a:r>
              <a:rPr lang="zh-CN" altLang="en-US" sz="2800" dirty="0"/>
              <a:t>的定义：</a:t>
            </a:r>
            <a:endParaRPr lang="en-US" altLang="zh-CN" sz="2800" dirty="0"/>
          </a:p>
          <a:p>
            <a:pPr lvl="1"/>
            <a:r>
              <a:rPr lang="zh-CN" altLang="en-US" sz="2400" dirty="0"/>
              <a:t>对于</a:t>
            </a:r>
            <a:r>
              <a:rPr lang="zh-CN" altLang="en-US" sz="2400" dirty="0">
                <a:solidFill>
                  <a:srgbClr val="9933FF"/>
                </a:solidFill>
              </a:rPr>
              <a:t>任意的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</a:rPr>
              <a:t>u,v</a:t>
            </a:r>
            <a:r>
              <a:rPr lang="zh-CN" altLang="en-US" sz="24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∈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U</a:t>
            </a:r>
            <a:r>
              <a:rPr lang="zh-CN" altLang="en-US" sz="2400" dirty="0"/>
              <a:t>，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(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</a:rPr>
              <a:t>u≠v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), 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</a:rPr>
              <a:t>Pr</a:t>
            </a:r>
            <a:r>
              <a:rPr lang="en-US" altLang="zh-CN" sz="2400" baseline="-25000" dirty="0" err="1">
                <a:solidFill>
                  <a:schemeClr val="accent5">
                    <a:lumMod val="25000"/>
                  </a:schemeClr>
                </a:solidFill>
              </a:rPr>
              <a:t>h</a:t>
            </a:r>
            <a:r>
              <a:rPr lang="en-US" altLang="zh-CN" sz="2400" baseline="-25000" dirty="0" err="1">
                <a:solidFill>
                  <a:schemeClr val="accent5">
                    <a:lumMod val="25000"/>
                  </a:schemeClr>
                </a:solidFill>
                <a:sym typeface="Wingdings" panose="05000000000000000000" pitchFamily="2" charset="2"/>
              </a:rPr>
              <a:t></a:t>
            </a:r>
            <a:r>
              <a:rPr lang="en-US" altLang="zh-CN" sz="2400" baseline="-25000" dirty="0" err="1">
                <a:solidFill>
                  <a:schemeClr val="accent5">
                    <a:lumMod val="25000"/>
                  </a:schemeClr>
                </a:solidFill>
                <a:latin typeface="Brush Script MT" panose="03060802040406070304" pitchFamily="66" charset="0"/>
                <a:sym typeface="Wingdings" panose="05000000000000000000" pitchFamily="2" charset="2"/>
              </a:rPr>
              <a:t>H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sym typeface="Wingdings" panose="05000000000000000000" pitchFamily="2" charset="2"/>
              </a:rPr>
              <a:t> {h(u)=h(v)} </a:t>
            </a:r>
            <a:r>
              <a:rPr lang="zh-CN" altLang="zh-CN" sz="2400" dirty="0">
                <a:solidFill>
                  <a:schemeClr val="accent5">
                    <a:lumMod val="25000"/>
                  </a:schemeClr>
                </a:solidFill>
                <a:sym typeface="Wingdings" panose="05000000000000000000" pitchFamily="2" charset="2"/>
              </a:rPr>
              <a:t>≤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sym typeface="Wingdings" panose="05000000000000000000" pitchFamily="2" charset="2"/>
              </a:rPr>
              <a:t> 1/M</a:t>
            </a:r>
            <a:r>
              <a:rPr lang="zh-CN" altLang="en-US" sz="1800" dirty="0">
                <a:sym typeface="Wingdings" panose="05000000000000000000" pitchFamily="2" charset="2"/>
              </a:rPr>
              <a:t>。</a:t>
            </a:r>
            <a:endParaRPr lang="en-US" altLang="zh-CN" sz="1800" dirty="0">
              <a:sym typeface="Wingdings" panose="05000000000000000000" pitchFamily="2" charset="2"/>
            </a:endParaRPr>
          </a:p>
          <a:p>
            <a:r>
              <a:rPr lang="zh-CN" altLang="en-US" sz="2800" dirty="0"/>
              <a:t>为构造</a:t>
            </a:r>
            <a:r>
              <a:rPr lang="en-US" altLang="zh-CN" sz="2800" dirty="0"/>
              <a:t>universal hash family</a:t>
            </a:r>
            <a:r>
              <a:rPr lang="zh-CN" altLang="en-US" sz="2800" dirty="0"/>
              <a:t>，需要一点点数学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假设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U={0,…,2</a:t>
            </a:r>
            <a:r>
              <a:rPr lang="en-US" altLang="zh-CN" sz="2800" baseline="30000" dirty="0">
                <a:solidFill>
                  <a:schemeClr val="accent5">
                    <a:lumMod val="25000"/>
                  </a:schemeClr>
                </a:solidFill>
              </a:rPr>
              <a:t>a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-1}</a:t>
            </a:r>
            <a:r>
              <a:rPr lang="zh-CN" altLang="en-US" sz="2800" dirty="0">
                <a:solidFill>
                  <a:schemeClr val="accent5">
                    <a:lumMod val="25000"/>
                  </a:schemeClr>
                </a:solidFill>
              </a:rPr>
              <a:t>，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M=2</a:t>
            </a:r>
            <a:r>
              <a:rPr lang="en-US" altLang="zh-CN" sz="2800" baseline="30000" dirty="0">
                <a:solidFill>
                  <a:schemeClr val="accent5">
                    <a:lumMod val="25000"/>
                  </a:schemeClr>
                </a:solidFill>
              </a:rPr>
              <a:t>b </a:t>
            </a:r>
            <a:r>
              <a:rPr lang="en-US" altLang="zh-CN" sz="2800" dirty="0"/>
              <a:t>(</a:t>
            </a:r>
            <a:r>
              <a:rPr lang="en-US" altLang="zh-CN" sz="2800" dirty="0" err="1">
                <a:solidFill>
                  <a:schemeClr val="accent5">
                    <a:lumMod val="25000"/>
                  </a:schemeClr>
                </a:solidFill>
              </a:rPr>
              <a:t>a,b</a:t>
            </a:r>
            <a:r>
              <a:rPr lang="zh-CN" altLang="en-US" sz="2800" dirty="0"/>
              <a:t>是正整数）</a:t>
            </a:r>
            <a:endParaRPr lang="en-US" altLang="zh-CN" sz="2800" dirty="0"/>
          </a:p>
          <a:p>
            <a:r>
              <a:rPr lang="zh-CN" altLang="en-US" sz="2800" dirty="0"/>
              <a:t>我们按如下方法构造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Brush Script MT" panose="03060802040406070304" pitchFamily="66" charset="0"/>
              </a:rPr>
              <a:t>H</a:t>
            </a:r>
            <a:r>
              <a:rPr lang="en-US" altLang="zh-CN" sz="2800" dirty="0"/>
              <a:t>:</a:t>
            </a:r>
          </a:p>
          <a:p>
            <a:pPr lvl="1"/>
            <a:r>
              <a:rPr lang="zh-CN" altLang="en-US" sz="2400" dirty="0"/>
              <a:t>为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b</a:t>
            </a:r>
            <a:r>
              <a:rPr lang="zh-CN" altLang="en-US" sz="2400" dirty="0">
                <a:solidFill>
                  <a:schemeClr val="accent5">
                    <a:lumMod val="25000"/>
                  </a:schemeClr>
                </a:solidFill>
              </a:rPr>
              <a:t>行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a</a:t>
            </a:r>
            <a:r>
              <a:rPr lang="zh-CN" altLang="en-US" sz="2400" dirty="0">
                <a:solidFill>
                  <a:schemeClr val="accent5">
                    <a:lumMod val="25000"/>
                  </a:schemeClr>
                </a:solidFill>
              </a:rPr>
              <a:t>列</a:t>
            </a:r>
            <a:r>
              <a:rPr lang="zh-CN" altLang="en-US" sz="2400" dirty="0"/>
              <a:t>的任何一个</a:t>
            </a:r>
            <a:r>
              <a:rPr lang="en-US" altLang="zh-CN" sz="2400" dirty="0"/>
              <a:t>01</a:t>
            </a:r>
            <a:r>
              <a:rPr lang="zh-CN" altLang="en-US" sz="2400" dirty="0"/>
              <a:t>矩阵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C</a:t>
            </a:r>
            <a:r>
              <a:rPr lang="en-US" altLang="zh-CN" sz="2400" dirty="0"/>
              <a:t>,</a:t>
            </a:r>
          </a:p>
          <a:p>
            <a:pPr marL="457200" lvl="1" indent="0">
              <a:buNone/>
            </a:pPr>
            <a:r>
              <a:rPr lang="zh-CN" altLang="en-US" sz="2400" dirty="0"/>
              <a:t>    构造一个</a:t>
            </a:r>
            <a:r>
              <a:rPr lang="en-US" altLang="zh-CN" sz="2400" dirty="0"/>
              <a:t>hash </a:t>
            </a:r>
            <a:r>
              <a:rPr lang="zh-CN" altLang="en-US" sz="2400" dirty="0"/>
              <a:t>函数</a:t>
            </a:r>
            <a:r>
              <a:rPr lang="en-US" altLang="zh-CN" sz="2400" dirty="0"/>
              <a:t> 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</a:rPr>
              <a:t>h</a:t>
            </a:r>
            <a:r>
              <a:rPr lang="en-US" altLang="zh-CN" sz="2400" baseline="-25000" dirty="0" err="1">
                <a:solidFill>
                  <a:schemeClr val="accent5">
                    <a:lumMod val="25000"/>
                  </a:schemeClr>
                </a:solidFill>
              </a:rPr>
              <a:t>C</a:t>
            </a:r>
            <a:r>
              <a:rPr lang="en-US" altLang="zh-CN" sz="2400" dirty="0"/>
              <a:t>(</a:t>
            </a:r>
            <a:r>
              <a:rPr lang="zh-CN" altLang="en-US" sz="2400" dirty="0"/>
              <a:t>如右图）</a:t>
            </a:r>
            <a:endParaRPr lang="en-US" altLang="zh-CN" sz="2400" dirty="0"/>
          </a:p>
          <a:p>
            <a:pPr marL="457200" lvl="1" indent="0">
              <a:buNone/>
            </a:pPr>
            <a:r>
              <a:rPr lang="en-US" altLang="zh-CN" sz="2400" dirty="0"/>
              <a:t>     </a:t>
            </a:r>
            <a:r>
              <a:rPr lang="en-US" altLang="zh-CN" sz="2600" dirty="0">
                <a:solidFill>
                  <a:schemeClr val="accent5">
                    <a:lumMod val="25000"/>
                  </a:schemeClr>
                </a:solidFill>
              </a:rPr>
              <a:t>Binary[</a:t>
            </a:r>
            <a:r>
              <a:rPr lang="en-US" altLang="zh-CN" sz="2600" dirty="0" err="1">
                <a:solidFill>
                  <a:schemeClr val="accent5">
                    <a:lumMod val="25000"/>
                  </a:schemeClr>
                </a:solidFill>
              </a:rPr>
              <a:t>h</a:t>
            </a:r>
            <a:r>
              <a:rPr lang="en-US" altLang="zh-CN" sz="2600" baseline="-25000" dirty="0" err="1">
                <a:solidFill>
                  <a:schemeClr val="accent5">
                    <a:lumMod val="25000"/>
                  </a:schemeClr>
                </a:solidFill>
              </a:rPr>
              <a:t>C</a:t>
            </a:r>
            <a:r>
              <a:rPr lang="en-US" altLang="zh-CN" sz="2600" dirty="0">
                <a:solidFill>
                  <a:schemeClr val="accent5">
                    <a:lumMod val="25000"/>
                  </a:schemeClr>
                </a:solidFill>
              </a:rPr>
              <a:t>(k)] := C * Binary[k] </a:t>
            </a:r>
          </a:p>
          <a:p>
            <a:pPr lvl="1">
              <a:spcBef>
                <a:spcPts val="1800"/>
              </a:spcBef>
            </a:pPr>
            <a:r>
              <a:rPr lang="zh-CN" altLang="en-US" sz="2400" dirty="0"/>
              <a:t>取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Brush Script MT" panose="03060802040406070304" pitchFamily="66" charset="0"/>
              </a:rPr>
              <a:t>H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 = {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</a:rPr>
              <a:t>h</a:t>
            </a:r>
            <a:r>
              <a:rPr lang="en-US" altLang="zh-CN" sz="2400" baseline="-25000" dirty="0" err="1">
                <a:solidFill>
                  <a:schemeClr val="accent5">
                    <a:lumMod val="25000"/>
                  </a:schemeClr>
                </a:solidFill>
              </a:rPr>
              <a:t>C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}.</a:t>
            </a:r>
            <a:r>
              <a:rPr lang="zh-CN" altLang="en-US" sz="2400" dirty="0">
                <a:solidFill>
                  <a:schemeClr val="accent5">
                    <a:lumMod val="25000"/>
                  </a:schemeClr>
                </a:solidFill>
              </a:rPr>
              <a:t>  </a:t>
            </a:r>
            <a:r>
              <a:rPr lang="zh-CN" altLang="en-US" sz="2400" dirty="0"/>
              <a:t>包含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2</a:t>
            </a:r>
            <a:r>
              <a:rPr lang="en-US" altLang="zh-CN" sz="2400" baseline="30000" dirty="0">
                <a:solidFill>
                  <a:schemeClr val="accent5">
                    <a:lumMod val="25000"/>
                  </a:schemeClr>
                </a:solidFill>
              </a:rPr>
              <a:t>ab</a:t>
            </a:r>
            <a:r>
              <a:rPr lang="zh-CN" altLang="en-US" sz="2400" dirty="0"/>
              <a:t>个元素。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3C8C0234-6AAF-4F2D-B2BE-F86F9EF61F0A}"/>
              </a:ext>
            </a:extLst>
          </p:cNvPr>
          <p:cNvGrpSpPr/>
          <p:nvPr/>
        </p:nvGrpSpPr>
        <p:grpSpPr>
          <a:xfrm>
            <a:off x="6157292" y="4263886"/>
            <a:ext cx="2889800" cy="1985736"/>
            <a:chOff x="6157292" y="4298673"/>
            <a:chExt cx="2889800" cy="1985736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49EA8AB4-267E-4295-8154-31005E8BE1E7}"/>
                </a:ext>
              </a:extLst>
            </p:cNvPr>
            <p:cNvSpPr txBox="1"/>
            <p:nvPr/>
          </p:nvSpPr>
          <p:spPr>
            <a:xfrm>
              <a:off x="6157292" y="4298673"/>
              <a:ext cx="983974" cy="923330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002060"/>
                  </a:solidFill>
                </a:rPr>
                <a:t>1 0 0 0</a:t>
              </a:r>
            </a:p>
            <a:p>
              <a:r>
                <a:rPr lang="en-US" altLang="zh-CN" dirty="0">
                  <a:solidFill>
                    <a:srgbClr val="002060"/>
                  </a:solidFill>
                </a:rPr>
                <a:t>0 1 1 1</a:t>
              </a:r>
            </a:p>
            <a:p>
              <a:r>
                <a:rPr lang="en-US" altLang="zh-CN" dirty="0">
                  <a:solidFill>
                    <a:srgbClr val="002060"/>
                  </a:solidFill>
                </a:rPr>
                <a:t>1 1 0 1</a:t>
              </a:r>
              <a:endParaRPr lang="zh-CN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4FD5E0B5-FA9A-4550-84FA-903672FA7B15}"/>
                </a:ext>
              </a:extLst>
            </p:cNvPr>
            <p:cNvSpPr txBox="1"/>
            <p:nvPr/>
          </p:nvSpPr>
          <p:spPr>
            <a:xfrm>
              <a:off x="7338187" y="4298673"/>
              <a:ext cx="357808" cy="1200329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002060"/>
                  </a:solidFill>
                </a:rPr>
                <a:t>1</a:t>
              </a:r>
            </a:p>
            <a:p>
              <a:r>
                <a:rPr lang="en-US" altLang="zh-CN" dirty="0">
                  <a:solidFill>
                    <a:srgbClr val="002060"/>
                  </a:solidFill>
                </a:rPr>
                <a:t>0</a:t>
              </a:r>
            </a:p>
            <a:p>
              <a:r>
                <a:rPr lang="en-US" altLang="zh-CN" dirty="0">
                  <a:solidFill>
                    <a:srgbClr val="002060"/>
                  </a:solidFill>
                </a:rPr>
                <a:t>0</a:t>
              </a:r>
            </a:p>
            <a:p>
              <a:r>
                <a:rPr lang="en-US" altLang="zh-CN" dirty="0">
                  <a:solidFill>
                    <a:srgbClr val="002060"/>
                  </a:solidFill>
                </a:rPr>
                <a:t>1</a:t>
              </a:r>
              <a:endParaRPr lang="zh-CN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3B01D30A-843E-4133-88F8-CC3561E79DDC}"/>
                </a:ext>
              </a:extLst>
            </p:cNvPr>
            <p:cNvSpPr txBox="1"/>
            <p:nvPr/>
          </p:nvSpPr>
          <p:spPr>
            <a:xfrm>
              <a:off x="8353840" y="4298673"/>
              <a:ext cx="357808" cy="923330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002060"/>
                  </a:solidFill>
                </a:rPr>
                <a:t>1</a:t>
              </a:r>
            </a:p>
            <a:p>
              <a:r>
                <a:rPr lang="en-US" altLang="zh-CN" dirty="0">
                  <a:solidFill>
                    <a:srgbClr val="002060"/>
                  </a:solidFill>
                </a:rPr>
                <a:t>1</a:t>
              </a:r>
            </a:p>
            <a:p>
              <a:r>
                <a:rPr lang="en-US" altLang="zh-CN" dirty="0">
                  <a:solidFill>
                    <a:srgbClr val="002060"/>
                  </a:solidFill>
                </a:rPr>
                <a:t>0</a:t>
              </a: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CEAC6541-7D2F-42A0-8393-15FC8D407E23}"/>
                </a:ext>
              </a:extLst>
            </p:cNvPr>
            <p:cNvSpPr txBox="1"/>
            <p:nvPr/>
          </p:nvSpPr>
          <p:spPr>
            <a:xfrm>
              <a:off x="7832658" y="4550680"/>
              <a:ext cx="35780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=</a:t>
              </a: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AFDE85C6-E5DC-475D-AEF8-D433B6744776}"/>
                </a:ext>
              </a:extLst>
            </p:cNvPr>
            <p:cNvSpPr txBox="1"/>
            <p:nvPr/>
          </p:nvSpPr>
          <p:spPr>
            <a:xfrm>
              <a:off x="6461060" y="5186712"/>
              <a:ext cx="40253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800" dirty="0">
                  <a:solidFill>
                    <a:schemeClr val="accent5">
                      <a:lumMod val="25000"/>
                    </a:schemeClr>
                  </a:solidFill>
                </a:rPr>
                <a:t>C</a:t>
              </a:r>
              <a:endParaRPr lang="zh-CN" altLang="en-US" dirty="0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333EF3F4-85B9-42C4-ABB2-7731CC6A2534}"/>
                </a:ext>
              </a:extLst>
            </p:cNvPr>
            <p:cNvSpPr txBox="1"/>
            <p:nvPr/>
          </p:nvSpPr>
          <p:spPr>
            <a:xfrm>
              <a:off x="6967954" y="5520753"/>
              <a:ext cx="109827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800" dirty="0">
                  <a:solidFill>
                    <a:schemeClr val="accent5">
                      <a:lumMod val="25000"/>
                    </a:schemeClr>
                  </a:solidFill>
                </a:rPr>
                <a:t>Binary[k]</a:t>
              </a:r>
              <a:endParaRPr lang="zh-CN" altLang="en-US" dirty="0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80CFD38D-482A-4EB9-A4CC-3E8DCC54CE09}"/>
                </a:ext>
              </a:extLst>
            </p:cNvPr>
            <p:cNvSpPr txBox="1"/>
            <p:nvPr/>
          </p:nvSpPr>
          <p:spPr>
            <a:xfrm>
              <a:off x="7967454" y="5222003"/>
              <a:ext cx="1047335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800" dirty="0">
                  <a:solidFill>
                    <a:schemeClr val="accent5">
                      <a:lumMod val="25000"/>
                    </a:schemeClr>
                  </a:solidFill>
                </a:rPr>
                <a:t>  Binary</a:t>
              </a:r>
              <a:br>
                <a:rPr lang="en-US" altLang="zh-CN" sz="1800" dirty="0">
                  <a:solidFill>
                    <a:schemeClr val="accent5">
                      <a:lumMod val="25000"/>
                    </a:schemeClr>
                  </a:solidFill>
                </a:rPr>
              </a:br>
              <a:r>
                <a:rPr lang="en-US" altLang="zh-CN" sz="1800" dirty="0">
                  <a:solidFill>
                    <a:schemeClr val="accent5">
                      <a:lumMod val="25000"/>
                    </a:schemeClr>
                  </a:solidFill>
                </a:rPr>
                <a:t>  [</a:t>
              </a:r>
              <a:r>
                <a:rPr lang="en-US" altLang="zh-CN" sz="1800" dirty="0" err="1">
                  <a:solidFill>
                    <a:schemeClr val="accent5">
                      <a:lumMod val="25000"/>
                    </a:schemeClr>
                  </a:solidFill>
                </a:rPr>
                <a:t>h</a:t>
              </a:r>
              <a:r>
                <a:rPr lang="en-US" altLang="zh-CN" sz="1800" baseline="-25000" dirty="0" err="1">
                  <a:solidFill>
                    <a:schemeClr val="accent5">
                      <a:lumMod val="25000"/>
                    </a:schemeClr>
                  </a:solidFill>
                </a:rPr>
                <a:t>C</a:t>
              </a:r>
              <a:r>
                <a:rPr lang="en-US" altLang="zh-CN" sz="1800" dirty="0">
                  <a:solidFill>
                    <a:schemeClr val="accent5">
                      <a:lumMod val="25000"/>
                    </a:schemeClr>
                  </a:solidFill>
                </a:rPr>
                <a:t>(k)]</a:t>
              </a:r>
              <a:endParaRPr lang="zh-CN" altLang="en-US" dirty="0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671D3C70-845D-4369-A5D6-A63CD3ED642A}"/>
                </a:ext>
              </a:extLst>
            </p:cNvPr>
            <p:cNvSpPr txBox="1"/>
            <p:nvPr/>
          </p:nvSpPr>
          <p:spPr>
            <a:xfrm>
              <a:off x="6361741" y="5915077"/>
              <a:ext cx="26853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rgbClr val="FF0000"/>
                  </a:solidFill>
                </a:rPr>
                <a:t>这里向量相乘后需要模</a:t>
              </a:r>
              <a:r>
                <a:rPr lang="en-US" altLang="zh-CN" dirty="0">
                  <a:solidFill>
                    <a:srgbClr val="FF0000"/>
                  </a:solidFill>
                </a:rPr>
                <a:t>2.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85630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D4DFAC-2094-470A-9242-32C768E96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latin typeface="Cambria" panose="02040503050406030204" pitchFamily="18" charset="0"/>
              </a:rPr>
              <a:t>证明上述</a:t>
            </a:r>
            <a:r>
              <a:rPr lang="en-US" altLang="zh-CN" sz="3600" dirty="0">
                <a:latin typeface="Cambria" panose="02040503050406030204" pitchFamily="18" charset="0"/>
                <a:ea typeface="Cambria" panose="02040503050406030204" pitchFamily="18" charset="0"/>
              </a:rPr>
              <a:t>hash family </a:t>
            </a:r>
            <a:r>
              <a:rPr lang="zh-CN" altLang="en-US" sz="3600" dirty="0">
                <a:latin typeface="Cambria" panose="02040503050406030204" pitchFamily="18" charset="0"/>
              </a:rPr>
              <a:t>是</a:t>
            </a:r>
            <a:r>
              <a:rPr lang="en-US" altLang="zh-CN" sz="3600" dirty="0">
                <a:latin typeface="Cambria" panose="02040503050406030204" pitchFamily="18" charset="0"/>
                <a:ea typeface="Cambria" panose="02040503050406030204" pitchFamily="18" charset="0"/>
              </a:rPr>
              <a:t>universal</a:t>
            </a:r>
            <a:r>
              <a:rPr lang="zh-CN" altLang="en-US" sz="3600" dirty="0">
                <a:latin typeface="Cambria" panose="02040503050406030204" pitchFamily="18" charset="0"/>
              </a:rPr>
              <a:t>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88C2E2-3D38-423C-8B67-13C4B28F17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8" y="2955087"/>
            <a:ext cx="7861300" cy="3699161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400" dirty="0"/>
              <a:t>   对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</a:rPr>
              <a:t>u≠v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  <a:ea typeface="等线" panose="02010600030101010101" pitchFamily="2" charset="-122"/>
              </a:rPr>
              <a:t>∈U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,</a:t>
            </a: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zh-CN" altLang="en-US" sz="2400" dirty="0">
                <a:latin typeface="隶书" panose="02010509060101010101" pitchFamily="49" charset="-122"/>
                <a:ea typeface="隶书" panose="02010509060101010101" pitchFamily="49" charset="-122"/>
              </a:rPr>
              <a:t>我们将</a:t>
            </a:r>
            <a:r>
              <a:rPr lang="zh-CN" altLang="en-US" sz="2400" dirty="0"/>
              <a:t>证明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</a:rPr>
              <a:t>Pr</a:t>
            </a:r>
            <a:r>
              <a:rPr lang="en-US" altLang="zh-CN" sz="2400" baseline="-25000" dirty="0" err="1">
                <a:solidFill>
                  <a:schemeClr val="accent5">
                    <a:lumMod val="25000"/>
                  </a:schemeClr>
                </a:solidFill>
              </a:rPr>
              <a:t>C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(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</a:rPr>
              <a:t>h</a:t>
            </a:r>
            <a:r>
              <a:rPr lang="en-US" altLang="zh-CN" sz="2400" baseline="-25000" dirty="0" err="1">
                <a:solidFill>
                  <a:schemeClr val="accent5">
                    <a:lumMod val="25000"/>
                  </a:schemeClr>
                </a:solidFill>
              </a:rPr>
              <a:t>C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(u)=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</a:rPr>
              <a:t>h</a:t>
            </a:r>
            <a:r>
              <a:rPr lang="en-US" altLang="zh-CN" sz="2400" baseline="-25000" dirty="0" err="1">
                <a:solidFill>
                  <a:schemeClr val="accent5">
                    <a:lumMod val="25000"/>
                  </a:schemeClr>
                </a:solidFill>
              </a:rPr>
              <a:t>C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(v))=1/M=1/2</a:t>
            </a:r>
            <a:r>
              <a:rPr lang="en-US" altLang="zh-CN" sz="2400" baseline="30000" dirty="0">
                <a:solidFill>
                  <a:schemeClr val="accent5">
                    <a:lumMod val="25000"/>
                  </a:schemeClr>
                </a:solidFill>
              </a:rPr>
              <a:t>b</a:t>
            </a:r>
            <a:r>
              <a:rPr lang="en-US" altLang="zh-CN" sz="2400" dirty="0"/>
              <a:t>.</a:t>
            </a:r>
          </a:p>
          <a:p>
            <a:pPr marL="0" indent="0">
              <a:buNone/>
            </a:pPr>
            <a:r>
              <a:rPr lang="zh-CN" altLang="en-US" sz="2400" dirty="0">
                <a:solidFill>
                  <a:srgbClr val="9933FF"/>
                </a:solidFill>
              </a:rPr>
              <a:t>证明：记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Binary[u]=(</a:t>
            </a:r>
            <a:r>
              <a:rPr lang="en-US" altLang="zh-CN" sz="2400" dirty="0">
                <a:solidFill>
                  <a:srgbClr val="002060"/>
                </a:solidFill>
              </a:rPr>
              <a:t>u</a:t>
            </a:r>
            <a:r>
              <a:rPr lang="en-US" altLang="zh-CN" sz="2400" baseline="-25000" dirty="0">
                <a:solidFill>
                  <a:srgbClr val="002060"/>
                </a:solidFill>
              </a:rPr>
              <a:t>1</a:t>
            </a:r>
            <a:r>
              <a:rPr lang="en-US" altLang="zh-CN" sz="2400" dirty="0">
                <a:solidFill>
                  <a:srgbClr val="002060"/>
                </a:solidFill>
              </a:rPr>
              <a:t>,…,</a:t>
            </a:r>
            <a:r>
              <a:rPr lang="en-US" altLang="zh-CN" sz="2400" dirty="0" err="1">
                <a:solidFill>
                  <a:srgbClr val="002060"/>
                </a:solidFill>
              </a:rPr>
              <a:t>u</a:t>
            </a:r>
            <a:r>
              <a:rPr lang="en-US" altLang="zh-CN" sz="2400" baseline="-25000" dirty="0" err="1">
                <a:solidFill>
                  <a:srgbClr val="002060"/>
                </a:solidFill>
              </a:rPr>
              <a:t>a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), Binary[v]=(</a:t>
            </a:r>
            <a:r>
              <a:rPr lang="en-US" altLang="zh-CN" sz="2400" dirty="0">
                <a:solidFill>
                  <a:srgbClr val="002060"/>
                </a:solidFill>
              </a:rPr>
              <a:t>v</a:t>
            </a:r>
            <a:r>
              <a:rPr lang="en-US" altLang="zh-CN" sz="2400" baseline="-25000" dirty="0">
                <a:solidFill>
                  <a:srgbClr val="002060"/>
                </a:solidFill>
              </a:rPr>
              <a:t>1</a:t>
            </a:r>
            <a:r>
              <a:rPr lang="en-US" altLang="zh-CN" sz="2400" dirty="0">
                <a:solidFill>
                  <a:srgbClr val="002060"/>
                </a:solidFill>
              </a:rPr>
              <a:t>,…,</a:t>
            </a:r>
            <a:r>
              <a:rPr lang="en-US" altLang="zh-CN" sz="2400" dirty="0" err="1">
                <a:solidFill>
                  <a:srgbClr val="002060"/>
                </a:solidFill>
              </a:rPr>
              <a:t>v</a:t>
            </a:r>
            <a:r>
              <a:rPr lang="en-US" altLang="zh-CN" sz="2400" baseline="-25000" dirty="0" err="1">
                <a:solidFill>
                  <a:srgbClr val="002060"/>
                </a:solidFill>
              </a:rPr>
              <a:t>a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)</a:t>
            </a:r>
            <a:r>
              <a:rPr lang="en-US" altLang="zh-CN" sz="2400" dirty="0">
                <a:solidFill>
                  <a:srgbClr val="9933FF"/>
                </a:solidFill>
              </a:rPr>
              <a:t>.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9933FF"/>
                </a:solidFill>
              </a:rPr>
              <a:t>	</a:t>
            </a:r>
            <a:r>
              <a:rPr lang="zh-CN" altLang="en-US" sz="2400" dirty="0">
                <a:solidFill>
                  <a:srgbClr val="9933FF"/>
                </a:solidFill>
              </a:rPr>
              <a:t>由于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</a:rPr>
              <a:t>u≠v</a:t>
            </a:r>
            <a:r>
              <a:rPr lang="zh-CN" altLang="en-US" sz="2400" dirty="0">
                <a:solidFill>
                  <a:srgbClr val="9933FF"/>
                </a:solidFill>
              </a:rPr>
              <a:t>，存在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</a:rPr>
              <a:t>i</a:t>
            </a:r>
            <a:r>
              <a:rPr lang="zh-CN" altLang="en-US" sz="2400" dirty="0">
                <a:solidFill>
                  <a:srgbClr val="9933FF"/>
                </a:solidFill>
              </a:rPr>
              <a:t>使得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</a:rPr>
              <a:t>u</a:t>
            </a:r>
            <a:r>
              <a:rPr lang="en-US" altLang="zh-CN" sz="2400" baseline="-25000" dirty="0" err="1">
                <a:solidFill>
                  <a:schemeClr val="accent5">
                    <a:lumMod val="25000"/>
                  </a:schemeClr>
                </a:solidFill>
              </a:rPr>
              <a:t>i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</a:rPr>
              <a:t>≠v</a:t>
            </a:r>
            <a:r>
              <a:rPr lang="en-US" altLang="zh-CN" sz="2400" baseline="-25000" dirty="0" err="1">
                <a:solidFill>
                  <a:schemeClr val="accent5">
                    <a:lumMod val="25000"/>
                  </a:schemeClr>
                </a:solidFill>
              </a:rPr>
              <a:t>i</a:t>
            </a:r>
            <a:r>
              <a:rPr lang="zh-CN" altLang="en-US" sz="2400" dirty="0">
                <a:solidFill>
                  <a:srgbClr val="9933FF"/>
                </a:solidFill>
              </a:rPr>
              <a:t>。不妨设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</a:rPr>
              <a:t>u</a:t>
            </a:r>
            <a:r>
              <a:rPr lang="en-US" altLang="zh-CN" sz="2400" baseline="-25000" dirty="0" err="1">
                <a:solidFill>
                  <a:schemeClr val="accent5">
                    <a:lumMod val="25000"/>
                  </a:schemeClr>
                </a:solidFill>
              </a:rPr>
              <a:t>i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=0,v</a:t>
            </a:r>
            <a:r>
              <a:rPr lang="en-US" altLang="zh-CN" sz="2400" baseline="-25000" dirty="0">
                <a:solidFill>
                  <a:schemeClr val="accent5">
                    <a:lumMod val="25000"/>
                  </a:schemeClr>
                </a:solidFill>
              </a:rPr>
              <a:t>i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=1</a:t>
            </a:r>
            <a:r>
              <a:rPr lang="zh-CN" altLang="en-US" sz="2400" dirty="0">
                <a:solidFill>
                  <a:srgbClr val="9933FF"/>
                </a:solidFill>
              </a:rPr>
              <a:t>。 </a:t>
            </a:r>
            <a:endParaRPr lang="en-US" altLang="zh-CN" sz="2400" dirty="0">
              <a:solidFill>
                <a:srgbClr val="9933FF"/>
              </a:solidFill>
            </a:endParaRPr>
          </a:p>
          <a:p>
            <a:pPr marL="0" indent="0">
              <a:buNone/>
            </a:pPr>
            <a:r>
              <a:rPr lang="zh-CN" altLang="en-US" sz="2400" dirty="0">
                <a:solidFill>
                  <a:srgbClr val="9933FF"/>
                </a:solidFill>
              </a:rPr>
              <a:t>           用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C</a:t>
            </a:r>
            <a:r>
              <a:rPr lang="en-US" altLang="zh-CN" sz="2400" baseline="-25000" dirty="0">
                <a:solidFill>
                  <a:schemeClr val="accent5">
                    <a:lumMod val="25000"/>
                  </a:schemeClr>
                </a:solidFill>
              </a:rPr>
              <a:t>i</a:t>
            </a:r>
            <a:r>
              <a:rPr lang="zh-CN" altLang="en-US" sz="2400" dirty="0">
                <a:solidFill>
                  <a:srgbClr val="9933FF"/>
                </a:solidFill>
              </a:rPr>
              <a:t>表示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C</a:t>
            </a:r>
            <a:r>
              <a:rPr lang="zh-CN" altLang="en-US" sz="2400" dirty="0">
                <a:solidFill>
                  <a:srgbClr val="9933FF"/>
                </a:solidFill>
              </a:rPr>
              <a:t>删去第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</a:rPr>
              <a:t>i</a:t>
            </a:r>
            <a:r>
              <a:rPr lang="zh-CN" altLang="en-US" sz="2400" dirty="0">
                <a:solidFill>
                  <a:srgbClr val="9933FF"/>
                </a:solidFill>
              </a:rPr>
              <a:t>列后的子矩阵。注意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C</a:t>
            </a:r>
            <a:r>
              <a:rPr lang="en-US" altLang="zh-CN" sz="2400" baseline="-25000" dirty="0">
                <a:solidFill>
                  <a:schemeClr val="accent5">
                    <a:lumMod val="25000"/>
                  </a:schemeClr>
                </a:solidFill>
              </a:rPr>
              <a:t>i</a:t>
            </a:r>
            <a:r>
              <a:rPr lang="zh-CN" altLang="en-US" sz="2400" dirty="0">
                <a:solidFill>
                  <a:schemeClr val="accent5">
                    <a:lumMod val="25000"/>
                  </a:schemeClr>
                </a:solidFill>
                <a:ea typeface="等线" panose="02010600030101010101" pitchFamily="2" charset="-122"/>
              </a:rPr>
              <a:t>∈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Brush Script MT" panose="03060802040406070304" pitchFamily="66" charset="0"/>
              </a:rPr>
              <a:t>B</a:t>
            </a:r>
            <a:r>
              <a:rPr lang="en-US" altLang="zh-CN" sz="2400" baseline="-25000" dirty="0">
                <a:solidFill>
                  <a:schemeClr val="accent5">
                    <a:lumMod val="25000"/>
                  </a:schemeClr>
                </a:solidFill>
              </a:rPr>
              <a:t>a,b-1</a:t>
            </a:r>
            <a:endParaRPr lang="en-US" altLang="zh-CN" sz="2400" dirty="0">
              <a:solidFill>
                <a:srgbClr val="9933FF"/>
              </a:solidFill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rgbClr val="9933FF"/>
                </a:solidFill>
              </a:rPr>
              <a:t>      </a:t>
            </a:r>
            <a:r>
              <a:rPr lang="zh-CN" altLang="en-US" sz="2400" dirty="0">
                <a:solidFill>
                  <a:srgbClr val="9933FF"/>
                </a:solidFill>
              </a:rPr>
              <a:t>其中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Brush Script MT" panose="03060802040406070304" pitchFamily="66" charset="0"/>
              </a:rPr>
              <a:t>B</a:t>
            </a:r>
            <a:r>
              <a:rPr lang="en-US" altLang="zh-CN" sz="2400" baseline="-25000" dirty="0">
                <a:solidFill>
                  <a:schemeClr val="accent5">
                    <a:lumMod val="25000"/>
                  </a:schemeClr>
                </a:solidFill>
              </a:rPr>
              <a:t>a,b-1</a:t>
            </a:r>
            <a:r>
              <a:rPr lang="zh-CN" altLang="en-US" sz="2400" dirty="0">
                <a:solidFill>
                  <a:srgbClr val="9933FF"/>
                </a:solidFill>
              </a:rPr>
              <a:t>表示所有的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a</a:t>
            </a:r>
            <a:r>
              <a:rPr lang="zh-CN" altLang="en-US" sz="2400" dirty="0">
                <a:solidFill>
                  <a:srgbClr val="9933FF"/>
                </a:solidFill>
              </a:rPr>
              <a:t>行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b-1</a:t>
            </a:r>
            <a:r>
              <a:rPr lang="zh-CN" altLang="en-US" sz="2400" dirty="0">
                <a:solidFill>
                  <a:srgbClr val="9933FF"/>
                </a:solidFill>
              </a:rPr>
              <a:t>列的</a:t>
            </a:r>
            <a:r>
              <a:rPr lang="en-US" altLang="zh-CN" sz="2400" dirty="0">
                <a:solidFill>
                  <a:srgbClr val="9933FF"/>
                </a:solidFill>
              </a:rPr>
              <a:t>01</a:t>
            </a:r>
            <a:r>
              <a:rPr lang="zh-CN" altLang="en-US" sz="2400" dirty="0">
                <a:solidFill>
                  <a:srgbClr val="9933FF"/>
                </a:solidFill>
              </a:rPr>
              <a:t>矩阵的集合。</a:t>
            </a:r>
            <a:endParaRPr lang="en-US" altLang="zh-CN" sz="2400" dirty="0">
              <a:solidFill>
                <a:srgbClr val="9933FF"/>
              </a:solidFill>
            </a:endParaRPr>
          </a:p>
          <a:p>
            <a:pPr marL="0" indent="0">
              <a:buNone/>
            </a:pPr>
            <a:r>
              <a:rPr lang="en-US" altLang="zh-CN" sz="2400" baseline="-25000" dirty="0">
                <a:solidFill>
                  <a:srgbClr val="9933FF"/>
                </a:solidFill>
              </a:rPr>
              <a:t>         </a:t>
            </a:r>
            <a:r>
              <a:rPr lang="zh-CN" altLang="en-US" sz="2400" dirty="0">
                <a:solidFill>
                  <a:srgbClr val="9933FF"/>
                </a:solidFill>
              </a:rPr>
              <a:t>我们将证明，对任意的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A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∈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Brush Script MT" panose="03060802040406070304" pitchFamily="66" charset="0"/>
              </a:rPr>
              <a:t>B</a:t>
            </a:r>
            <a:r>
              <a:rPr lang="en-US" altLang="zh-CN" sz="2400" baseline="-25000" dirty="0">
                <a:solidFill>
                  <a:schemeClr val="accent5">
                    <a:lumMod val="25000"/>
                  </a:schemeClr>
                </a:solidFill>
              </a:rPr>
              <a:t>a,b-1</a:t>
            </a:r>
            <a:r>
              <a:rPr lang="zh-CN" altLang="en-US" sz="2400" dirty="0">
                <a:solidFill>
                  <a:srgbClr val="9933FF"/>
                </a:solidFill>
              </a:rPr>
              <a:t>，</a:t>
            </a:r>
            <a:endParaRPr lang="en-US" altLang="zh-CN" sz="2400" dirty="0">
              <a:solidFill>
                <a:srgbClr val="9933FF"/>
              </a:solidFill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rgbClr val="9933FF"/>
                </a:solidFill>
              </a:rPr>
              <a:t>             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</a:rPr>
              <a:t>Pr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</a:rPr>
              <a:t> (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</a:rPr>
              <a:t>h</a:t>
            </a:r>
            <a:r>
              <a:rPr lang="en-US" altLang="zh-CN" sz="2400" baseline="-25000" dirty="0" err="1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</a:rPr>
              <a:t>C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</a:rPr>
              <a:t>(u)=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</a:rPr>
              <a:t>h</a:t>
            </a:r>
            <a:r>
              <a:rPr lang="en-US" altLang="zh-CN" sz="2400" baseline="-25000" dirty="0" err="1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</a:rPr>
              <a:t>C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</a:rPr>
              <a:t>(v) | C</a:t>
            </a:r>
            <a:r>
              <a:rPr lang="en-US" altLang="zh-CN" sz="2400" baseline="-25000" dirty="0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</a:rPr>
              <a:t>i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</a:rPr>
              <a:t>=A)</a:t>
            </a:r>
            <a:r>
              <a:rPr lang="zh-CN" altLang="en-US" sz="2400" dirty="0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</a:rPr>
              <a:t> 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</a:rPr>
              <a:t>=</a:t>
            </a:r>
            <a:r>
              <a:rPr lang="zh-CN" altLang="en-US" sz="2400" dirty="0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</a:rPr>
              <a:t> 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</a:rPr>
              <a:t>1/2</a:t>
            </a:r>
            <a:r>
              <a:rPr lang="en-US" altLang="zh-CN" sz="2400" baseline="30000" dirty="0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</a:rPr>
              <a:t>b</a:t>
            </a:r>
            <a:r>
              <a:rPr lang="en-US" altLang="zh-CN" sz="2400" dirty="0">
                <a:solidFill>
                  <a:srgbClr val="9933FF"/>
                </a:solidFill>
              </a:rPr>
              <a:t>.</a:t>
            </a:r>
            <a:r>
              <a:rPr lang="zh-CN" altLang="en-US" sz="2400" dirty="0">
                <a:solidFill>
                  <a:srgbClr val="9933FF"/>
                </a:solidFill>
              </a:rPr>
              <a:t> </a:t>
            </a:r>
            <a:r>
              <a:rPr lang="en-US" altLang="zh-CN" sz="2400" dirty="0">
                <a:solidFill>
                  <a:srgbClr val="9933FF"/>
                </a:solidFill>
              </a:rPr>
              <a:t>(</a:t>
            </a:r>
            <a:r>
              <a:rPr lang="zh-CN" altLang="en-US" sz="2400" dirty="0">
                <a:solidFill>
                  <a:srgbClr val="9933FF"/>
                </a:solidFill>
              </a:rPr>
              <a:t>条件概率）</a:t>
            </a:r>
            <a:endParaRPr lang="en-US" altLang="zh-CN" sz="2400" dirty="0">
              <a:solidFill>
                <a:srgbClr val="9933FF"/>
              </a:solidFill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rgbClr val="9933FF"/>
                </a:solidFill>
              </a:rPr>
              <a:t>      </a:t>
            </a:r>
            <a:r>
              <a:rPr lang="zh-CN" altLang="en-US" sz="2400" dirty="0">
                <a:solidFill>
                  <a:srgbClr val="9933FF"/>
                </a:solidFill>
              </a:rPr>
              <a:t>那么可以得出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</a:rPr>
              <a:t>Pr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 (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</a:rPr>
              <a:t>h</a:t>
            </a:r>
            <a:r>
              <a:rPr lang="en-US" altLang="zh-CN" sz="2400" baseline="-25000" dirty="0" err="1">
                <a:solidFill>
                  <a:schemeClr val="accent5">
                    <a:lumMod val="25000"/>
                  </a:schemeClr>
                </a:solidFill>
              </a:rPr>
              <a:t>C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(u)=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</a:rPr>
              <a:t>h</a:t>
            </a:r>
            <a:r>
              <a:rPr lang="en-US" altLang="zh-CN" sz="2400" baseline="-25000" dirty="0" err="1">
                <a:solidFill>
                  <a:schemeClr val="accent5">
                    <a:lumMod val="25000"/>
                  </a:schemeClr>
                </a:solidFill>
              </a:rPr>
              <a:t>C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(v))</a:t>
            </a:r>
            <a:r>
              <a:rPr lang="zh-CN" altLang="en-US" sz="2400" dirty="0">
                <a:solidFill>
                  <a:schemeClr val="accent5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=</a:t>
            </a:r>
            <a:r>
              <a:rPr lang="zh-CN" altLang="en-US" sz="2400" dirty="0">
                <a:solidFill>
                  <a:schemeClr val="accent5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1/2</a:t>
            </a:r>
            <a:r>
              <a:rPr lang="en-US" altLang="zh-CN" sz="2400" baseline="30000" dirty="0">
                <a:solidFill>
                  <a:schemeClr val="accent5">
                    <a:lumMod val="25000"/>
                  </a:schemeClr>
                </a:solidFill>
              </a:rPr>
              <a:t>b</a:t>
            </a:r>
            <a:r>
              <a:rPr lang="en-US" altLang="zh-CN" sz="2400" dirty="0">
                <a:solidFill>
                  <a:srgbClr val="9933FF"/>
                </a:solidFill>
              </a:rPr>
              <a:t>. </a:t>
            </a:r>
            <a:r>
              <a:rPr lang="zh-CN" altLang="en-US" sz="2400" dirty="0">
                <a:solidFill>
                  <a:srgbClr val="9933FF"/>
                </a:solidFill>
              </a:rPr>
              <a:t>（全概率公式）</a:t>
            </a:r>
            <a:endParaRPr lang="en-US" altLang="zh-CN" sz="2400" dirty="0">
              <a:solidFill>
                <a:srgbClr val="9933FF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58ADAFD-A68F-446F-92FF-4B2FCA4EBA58}"/>
              </a:ext>
            </a:extLst>
          </p:cNvPr>
          <p:cNvSpPr txBox="1"/>
          <p:nvPr/>
        </p:nvSpPr>
        <p:spPr>
          <a:xfrm>
            <a:off x="1416327" y="1480933"/>
            <a:ext cx="983974" cy="92333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2060"/>
                </a:solidFill>
              </a:rPr>
              <a:t>1 0 0 0</a:t>
            </a:r>
          </a:p>
          <a:p>
            <a:r>
              <a:rPr lang="en-US" altLang="zh-CN" dirty="0">
                <a:solidFill>
                  <a:srgbClr val="002060"/>
                </a:solidFill>
              </a:rPr>
              <a:t>0 1 1 1</a:t>
            </a:r>
          </a:p>
          <a:p>
            <a:r>
              <a:rPr lang="en-US" altLang="zh-CN" dirty="0">
                <a:solidFill>
                  <a:srgbClr val="002060"/>
                </a:solidFill>
              </a:rPr>
              <a:t>1 1 0 1</a:t>
            </a:r>
            <a:endParaRPr lang="zh-CN" altLang="en-US" dirty="0">
              <a:solidFill>
                <a:srgbClr val="002060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06F0047-8591-4BC7-A761-1B235536E143}"/>
              </a:ext>
            </a:extLst>
          </p:cNvPr>
          <p:cNvSpPr txBox="1"/>
          <p:nvPr/>
        </p:nvSpPr>
        <p:spPr>
          <a:xfrm>
            <a:off x="2597221" y="1480933"/>
            <a:ext cx="494471" cy="1200329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2060"/>
                </a:solidFill>
              </a:rPr>
              <a:t>k</a:t>
            </a:r>
            <a:r>
              <a:rPr lang="en-US" altLang="zh-CN" baseline="-25000" dirty="0">
                <a:solidFill>
                  <a:srgbClr val="002060"/>
                </a:solidFill>
              </a:rPr>
              <a:t>1</a:t>
            </a:r>
          </a:p>
          <a:p>
            <a:r>
              <a:rPr lang="en-US" altLang="zh-CN" dirty="0">
                <a:solidFill>
                  <a:srgbClr val="002060"/>
                </a:solidFill>
              </a:rPr>
              <a:t>k</a:t>
            </a:r>
            <a:r>
              <a:rPr lang="en-US" altLang="zh-CN" baseline="-25000" dirty="0">
                <a:solidFill>
                  <a:srgbClr val="002060"/>
                </a:solidFill>
              </a:rPr>
              <a:t>2</a:t>
            </a:r>
          </a:p>
          <a:p>
            <a:r>
              <a:rPr lang="en-US" altLang="zh-CN" dirty="0">
                <a:solidFill>
                  <a:srgbClr val="002060"/>
                </a:solidFill>
              </a:rPr>
              <a:t>k</a:t>
            </a:r>
            <a:r>
              <a:rPr lang="en-US" altLang="zh-CN" baseline="-25000" dirty="0">
                <a:solidFill>
                  <a:srgbClr val="002060"/>
                </a:solidFill>
              </a:rPr>
              <a:t>3</a:t>
            </a:r>
          </a:p>
          <a:p>
            <a:r>
              <a:rPr lang="en-US" altLang="zh-CN" dirty="0">
                <a:solidFill>
                  <a:srgbClr val="002060"/>
                </a:solidFill>
              </a:rPr>
              <a:t>k</a:t>
            </a:r>
            <a:r>
              <a:rPr lang="en-US" altLang="zh-CN" baseline="-25000" dirty="0">
                <a:solidFill>
                  <a:srgbClr val="002060"/>
                </a:solidFill>
              </a:rPr>
              <a:t>4</a:t>
            </a:r>
            <a:endParaRPr lang="zh-CN" altLang="en-US" baseline="-25000" dirty="0">
              <a:solidFill>
                <a:srgbClr val="002060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F4C7BE4-7415-4363-A3A7-B11F255176CD}"/>
              </a:ext>
            </a:extLst>
          </p:cNvPr>
          <p:cNvSpPr txBox="1"/>
          <p:nvPr/>
        </p:nvSpPr>
        <p:spPr>
          <a:xfrm>
            <a:off x="3612875" y="1480933"/>
            <a:ext cx="357808" cy="92333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2060"/>
                </a:solidFill>
              </a:rPr>
              <a:t>?</a:t>
            </a:r>
            <a:endParaRPr lang="en-US" altLang="zh-CN" baseline="-25000" dirty="0">
              <a:solidFill>
                <a:srgbClr val="002060"/>
              </a:solidFill>
            </a:endParaRPr>
          </a:p>
          <a:p>
            <a:r>
              <a:rPr lang="en-US" altLang="zh-CN" dirty="0">
                <a:solidFill>
                  <a:srgbClr val="002060"/>
                </a:solidFill>
              </a:rPr>
              <a:t>?</a:t>
            </a:r>
          </a:p>
          <a:p>
            <a:r>
              <a:rPr lang="en-US" altLang="zh-CN" dirty="0">
                <a:solidFill>
                  <a:srgbClr val="002060"/>
                </a:solidFill>
              </a:rPr>
              <a:t>?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B4539B6-D0F6-4B4A-9F0F-83844C96AE01}"/>
              </a:ext>
            </a:extLst>
          </p:cNvPr>
          <p:cNvSpPr txBox="1"/>
          <p:nvPr/>
        </p:nvSpPr>
        <p:spPr>
          <a:xfrm>
            <a:off x="3091693" y="1732940"/>
            <a:ext cx="35780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=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F3D8848-70D6-4C29-9C91-27D0AD85F6C6}"/>
              </a:ext>
            </a:extLst>
          </p:cNvPr>
          <p:cNvSpPr txBox="1"/>
          <p:nvPr/>
        </p:nvSpPr>
        <p:spPr>
          <a:xfrm>
            <a:off x="995161" y="1732940"/>
            <a:ext cx="4025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chemeClr val="accent5">
                    <a:lumMod val="25000"/>
                  </a:schemeClr>
                </a:solidFill>
              </a:rPr>
              <a:t>C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0595BC8-F5EB-422E-B7F5-F0B2FC34AD9D}"/>
              </a:ext>
            </a:extLst>
          </p:cNvPr>
          <p:cNvSpPr txBox="1"/>
          <p:nvPr/>
        </p:nvSpPr>
        <p:spPr>
          <a:xfrm>
            <a:off x="3041370" y="2322514"/>
            <a:ext cx="3578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k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F81AA0B-8D1C-453F-838F-05D2BFF84A43}"/>
              </a:ext>
            </a:extLst>
          </p:cNvPr>
          <p:cNvSpPr txBox="1"/>
          <p:nvPr/>
        </p:nvSpPr>
        <p:spPr>
          <a:xfrm>
            <a:off x="3918506" y="1641159"/>
            <a:ext cx="10473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 err="1">
                <a:solidFill>
                  <a:schemeClr val="accent5">
                    <a:lumMod val="25000"/>
                  </a:schemeClr>
                </a:solidFill>
              </a:rPr>
              <a:t>h</a:t>
            </a:r>
            <a:r>
              <a:rPr lang="en-US" altLang="zh-CN" sz="1800" baseline="-25000" dirty="0" err="1">
                <a:solidFill>
                  <a:schemeClr val="accent5">
                    <a:lumMod val="25000"/>
                  </a:schemeClr>
                </a:solidFill>
              </a:rPr>
              <a:t>C</a:t>
            </a:r>
            <a:r>
              <a:rPr lang="en-US" altLang="zh-CN" sz="1800" dirty="0">
                <a:solidFill>
                  <a:schemeClr val="accent5">
                    <a:lumMod val="25000"/>
                  </a:schemeClr>
                </a:solidFill>
              </a:rPr>
              <a:t>(k)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10D0BE0-88A2-49EF-991D-3A135DB84F21}"/>
              </a:ext>
            </a:extLst>
          </p:cNvPr>
          <p:cNvSpPr txBox="1"/>
          <p:nvPr/>
        </p:nvSpPr>
        <p:spPr>
          <a:xfrm>
            <a:off x="6410119" y="1474367"/>
            <a:ext cx="499442" cy="1200329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2060"/>
                </a:solidFill>
              </a:rPr>
              <a:t>u</a:t>
            </a:r>
            <a:r>
              <a:rPr lang="en-US" altLang="zh-CN" baseline="-25000" dirty="0">
                <a:solidFill>
                  <a:srgbClr val="002060"/>
                </a:solidFill>
              </a:rPr>
              <a:t>1</a:t>
            </a:r>
          </a:p>
          <a:p>
            <a:r>
              <a:rPr lang="en-US" altLang="zh-CN" dirty="0">
                <a:solidFill>
                  <a:srgbClr val="002060"/>
                </a:solidFill>
              </a:rPr>
              <a:t>u</a:t>
            </a:r>
            <a:r>
              <a:rPr lang="en-US" altLang="zh-CN" baseline="-25000" dirty="0">
                <a:solidFill>
                  <a:srgbClr val="002060"/>
                </a:solidFill>
              </a:rPr>
              <a:t>2</a:t>
            </a:r>
          </a:p>
          <a:p>
            <a:r>
              <a:rPr lang="en-US" altLang="zh-CN" dirty="0">
                <a:solidFill>
                  <a:srgbClr val="002060"/>
                </a:solidFill>
              </a:rPr>
              <a:t>0</a:t>
            </a:r>
          </a:p>
          <a:p>
            <a:r>
              <a:rPr lang="en-US" altLang="zh-CN" dirty="0">
                <a:solidFill>
                  <a:srgbClr val="002060"/>
                </a:solidFill>
              </a:rPr>
              <a:t>u</a:t>
            </a:r>
            <a:r>
              <a:rPr lang="en-US" altLang="zh-CN" baseline="-25000" dirty="0">
                <a:solidFill>
                  <a:srgbClr val="002060"/>
                </a:solidFill>
              </a:rPr>
              <a:t>4</a:t>
            </a:r>
            <a:endParaRPr lang="zh-CN" altLang="en-US" baseline="-25000" dirty="0">
              <a:solidFill>
                <a:srgbClr val="002060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AEBD755-7FD0-4085-B8E6-18507A31E4B4}"/>
              </a:ext>
            </a:extLst>
          </p:cNvPr>
          <p:cNvSpPr txBox="1"/>
          <p:nvPr/>
        </p:nvSpPr>
        <p:spPr>
          <a:xfrm>
            <a:off x="7181022" y="1474367"/>
            <a:ext cx="499442" cy="1200329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2060"/>
                </a:solidFill>
              </a:rPr>
              <a:t>v</a:t>
            </a:r>
            <a:r>
              <a:rPr lang="en-US" altLang="zh-CN" baseline="-25000" dirty="0">
                <a:solidFill>
                  <a:srgbClr val="002060"/>
                </a:solidFill>
              </a:rPr>
              <a:t>1</a:t>
            </a:r>
          </a:p>
          <a:p>
            <a:r>
              <a:rPr lang="en-US" altLang="zh-CN" dirty="0">
                <a:solidFill>
                  <a:srgbClr val="002060"/>
                </a:solidFill>
              </a:rPr>
              <a:t>v</a:t>
            </a:r>
            <a:r>
              <a:rPr lang="en-US" altLang="zh-CN" baseline="-25000" dirty="0">
                <a:solidFill>
                  <a:srgbClr val="002060"/>
                </a:solidFill>
              </a:rPr>
              <a:t>2</a:t>
            </a:r>
          </a:p>
          <a:p>
            <a:r>
              <a:rPr lang="en-US" altLang="zh-CN" dirty="0">
                <a:solidFill>
                  <a:srgbClr val="002060"/>
                </a:solidFill>
              </a:rPr>
              <a:t>1</a:t>
            </a:r>
          </a:p>
          <a:p>
            <a:r>
              <a:rPr lang="en-US" altLang="zh-CN" dirty="0">
                <a:solidFill>
                  <a:srgbClr val="002060"/>
                </a:solidFill>
              </a:rPr>
              <a:t>v</a:t>
            </a:r>
            <a:r>
              <a:rPr lang="en-US" altLang="zh-CN" baseline="-25000" dirty="0">
                <a:solidFill>
                  <a:srgbClr val="002060"/>
                </a:solidFill>
              </a:rPr>
              <a:t>4</a:t>
            </a:r>
            <a:endParaRPr lang="zh-CN" altLang="en-US" baseline="-25000" dirty="0">
              <a:solidFill>
                <a:srgbClr val="00206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1E9C86D-F3C6-4DC2-AC73-4E8D270CC27C}"/>
              </a:ext>
            </a:extLst>
          </p:cNvPr>
          <p:cNvSpPr txBox="1"/>
          <p:nvPr/>
        </p:nvSpPr>
        <p:spPr>
          <a:xfrm>
            <a:off x="5173319" y="1484309"/>
            <a:ext cx="983974" cy="92333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2060"/>
                </a:solidFill>
              </a:rPr>
              <a:t>1 0 </a:t>
            </a:r>
            <a:r>
              <a:rPr lang="en-US" altLang="zh-CN" dirty="0">
                <a:solidFill>
                  <a:srgbClr val="00B0F0"/>
                </a:solidFill>
              </a:rPr>
              <a:t>X</a:t>
            </a:r>
            <a:r>
              <a:rPr lang="en-US" altLang="zh-CN" dirty="0">
                <a:solidFill>
                  <a:srgbClr val="002060"/>
                </a:solidFill>
              </a:rPr>
              <a:t> 0</a:t>
            </a:r>
          </a:p>
          <a:p>
            <a:r>
              <a:rPr lang="en-US" altLang="zh-CN" dirty="0">
                <a:solidFill>
                  <a:srgbClr val="002060"/>
                </a:solidFill>
              </a:rPr>
              <a:t>0 1 </a:t>
            </a:r>
            <a:r>
              <a:rPr lang="en-US" altLang="zh-CN" dirty="0">
                <a:solidFill>
                  <a:srgbClr val="00B0F0"/>
                </a:solidFill>
              </a:rPr>
              <a:t>X</a:t>
            </a:r>
            <a:r>
              <a:rPr lang="en-US" altLang="zh-CN" dirty="0">
                <a:solidFill>
                  <a:srgbClr val="002060"/>
                </a:solidFill>
              </a:rPr>
              <a:t> 1</a:t>
            </a:r>
          </a:p>
          <a:p>
            <a:r>
              <a:rPr lang="en-US" altLang="zh-CN" dirty="0">
                <a:solidFill>
                  <a:srgbClr val="002060"/>
                </a:solidFill>
              </a:rPr>
              <a:t>1 1 </a:t>
            </a:r>
            <a:r>
              <a:rPr lang="en-US" altLang="zh-CN" dirty="0">
                <a:solidFill>
                  <a:srgbClr val="00B0F0"/>
                </a:solidFill>
              </a:rPr>
              <a:t>X</a:t>
            </a:r>
            <a:r>
              <a:rPr lang="en-US" altLang="zh-CN" dirty="0">
                <a:solidFill>
                  <a:srgbClr val="002060"/>
                </a:solidFill>
              </a:rPr>
              <a:t> 1</a:t>
            </a:r>
            <a:endParaRPr lang="zh-CN" alt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8630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E5163C80-2DC8-4AF2-9A30-CA3DC6D04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latin typeface="Cambria" panose="02040503050406030204" pitchFamily="18" charset="0"/>
              </a:rPr>
              <a:t>什么是</a:t>
            </a:r>
            <a:r>
              <a:rPr lang="zh-CN" altLang="en-US" sz="3200" dirty="0">
                <a:latin typeface="等线" panose="02010600030101010101" pitchFamily="2" charset="-122"/>
                <a:ea typeface="等线" panose="02010600030101010101" pitchFamily="2" charset="-122"/>
              </a:rPr>
              <a:t>哈希查找</a:t>
            </a:r>
            <a:r>
              <a:rPr lang="zh-CN" altLang="en-US" sz="3200" dirty="0">
                <a:latin typeface="Cambria" panose="02040503050406030204" pitchFamily="18" charset="0"/>
              </a:rPr>
              <a:t>？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8D69D28A-F2F6-45E9-AEAE-E1B5E246D8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8" y="1452564"/>
            <a:ext cx="8218674" cy="4418646"/>
          </a:xfrm>
        </p:spPr>
        <p:txBody>
          <a:bodyPr/>
          <a:lstStyle/>
          <a:p>
            <a:pPr eaLnBrk="1" hangingPunct="1"/>
            <a:r>
              <a:rPr lang="zh-CN" altLang="en-US" sz="2800" dirty="0"/>
              <a:t>将记录的关键字与记录的存储地址之间建立一种</a:t>
            </a:r>
            <a:r>
              <a:rPr lang="zh-CN" altLang="en-US" sz="2800" dirty="0">
                <a:solidFill>
                  <a:srgbClr val="00B0F0"/>
                </a:solidFill>
              </a:rPr>
              <a:t>对应关系</a:t>
            </a:r>
            <a:r>
              <a:rPr lang="zh-CN" altLang="en-US" sz="2800" dirty="0"/>
              <a:t>来进行</a:t>
            </a:r>
            <a:r>
              <a:rPr lang="zh-CN" altLang="en-US" sz="2800" b="1" dirty="0"/>
              <a:t>存储</a:t>
            </a:r>
            <a:r>
              <a:rPr lang="zh-CN" altLang="en-US" sz="2800" dirty="0"/>
              <a:t>和</a:t>
            </a:r>
            <a:r>
              <a:rPr lang="zh-CN" altLang="en-US" sz="2800" b="1" dirty="0"/>
              <a:t>查找</a:t>
            </a:r>
            <a:r>
              <a:rPr lang="zh-CN" altLang="en-US" sz="2800" dirty="0"/>
              <a:t>的方式叫</a:t>
            </a:r>
            <a:r>
              <a:rPr lang="zh-CN" altLang="en-US" sz="2800" dirty="0">
                <a:solidFill>
                  <a:srgbClr val="00B0F0"/>
                </a:solidFill>
              </a:rPr>
              <a:t>哈希查找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pPr lvl="1" eaLnBrk="1" hangingPunct="1"/>
            <a:r>
              <a:rPr lang="zh-CN" altLang="en-US" sz="2400" dirty="0"/>
              <a:t>简单的说，</a:t>
            </a:r>
            <a:r>
              <a:rPr lang="zh-CN" altLang="en-US" sz="2400" dirty="0">
                <a:solidFill>
                  <a:srgbClr val="9933FF"/>
                </a:solidFill>
              </a:rPr>
              <a:t>利用</a:t>
            </a:r>
            <a:r>
              <a:rPr lang="en-US" altLang="zh-CN" sz="2400" dirty="0">
                <a:solidFill>
                  <a:srgbClr val="9933FF"/>
                </a:solidFill>
              </a:rPr>
              <a:t>Hash</a:t>
            </a:r>
            <a:r>
              <a:rPr lang="zh-CN" altLang="en-US" sz="2400" dirty="0">
                <a:solidFill>
                  <a:srgbClr val="9933FF"/>
                </a:solidFill>
              </a:rPr>
              <a:t>函数来进行查找的方法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eaLnBrk="1" hangingPunct="1"/>
            <a:r>
              <a:rPr lang="zh-CN" altLang="en-US" sz="2800" dirty="0"/>
              <a:t>举例来说</a:t>
            </a:r>
            <a:endParaRPr lang="en-US" altLang="zh-CN" sz="2800" dirty="0"/>
          </a:p>
          <a:p>
            <a:pPr lvl="1" eaLnBrk="1" hangingPunct="1"/>
            <a:r>
              <a:rPr lang="zh-CN" altLang="en-US" sz="2400" dirty="0"/>
              <a:t>我们要存储有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n</a:t>
            </a:r>
            <a:r>
              <a:rPr lang="zh-CN" altLang="en-US" sz="2400" dirty="0"/>
              <a:t>个数据</a:t>
            </a:r>
            <a:r>
              <a:rPr lang="en-US" altLang="zh-CN" sz="2400" dirty="0"/>
              <a:t>. key</a:t>
            </a:r>
            <a:r>
              <a:rPr lang="zh-CN" altLang="en-US" sz="2400" dirty="0"/>
              <a:t>值在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U</a:t>
            </a:r>
            <a:r>
              <a:rPr lang="zh-CN" altLang="en-US" sz="2400" dirty="0"/>
              <a:t>中。</a:t>
            </a:r>
            <a:endParaRPr lang="en-US" altLang="zh-CN" sz="2400" dirty="0"/>
          </a:p>
          <a:p>
            <a:pPr lvl="1" eaLnBrk="1" hangingPunct="1"/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H:U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sym typeface="Wingdings" panose="05000000000000000000" pitchFamily="2" charset="2"/>
              </a:rPr>
              <a:t>{0,…M-1}</a:t>
            </a:r>
            <a:r>
              <a:rPr lang="zh-CN" altLang="en-US" sz="2400" dirty="0">
                <a:sym typeface="Wingdings" panose="05000000000000000000" pitchFamily="2" charset="2"/>
              </a:rPr>
              <a:t>。</a:t>
            </a:r>
            <a:endParaRPr lang="en-US" altLang="zh-CN" sz="2400" dirty="0"/>
          </a:p>
          <a:p>
            <a:pPr lvl="1"/>
            <a:r>
              <a:rPr lang="zh-CN" altLang="en-US" sz="2400" dirty="0"/>
              <a:t>将</a:t>
            </a:r>
            <a:r>
              <a:rPr lang="en-US" altLang="zh-CN" sz="2400" dirty="0"/>
              <a:t>key</a:t>
            </a:r>
            <a:r>
              <a:rPr lang="zh-CN" altLang="en-US" sz="2400" dirty="0"/>
              <a:t>为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k</a:t>
            </a:r>
            <a:r>
              <a:rPr lang="zh-CN" altLang="en-US" sz="2400" dirty="0"/>
              <a:t>的数据存储在</a:t>
            </a:r>
            <a:r>
              <a:rPr lang="en-US" altLang="zh-CN" sz="3200" dirty="0">
                <a:solidFill>
                  <a:schemeClr val="accent5">
                    <a:lumMod val="25000"/>
                  </a:schemeClr>
                </a:solidFill>
              </a:rPr>
              <a:t>T[H(k)]</a:t>
            </a:r>
            <a:r>
              <a:rPr lang="zh-CN" altLang="en-US" sz="2400" dirty="0"/>
              <a:t>中</a:t>
            </a:r>
            <a:r>
              <a:rPr lang="zh-CN" altLang="en-US" sz="2400" dirty="0">
                <a:solidFill>
                  <a:schemeClr val="accent5">
                    <a:lumMod val="25000"/>
                  </a:schemeClr>
                </a:solidFill>
              </a:rPr>
              <a:t>。</a:t>
            </a:r>
            <a:endParaRPr lang="en-US" altLang="zh-CN" sz="2400" dirty="0"/>
          </a:p>
          <a:p>
            <a:pPr lvl="2"/>
            <a:r>
              <a:rPr lang="zh-CN" altLang="en-US" dirty="0">
                <a:solidFill>
                  <a:schemeClr val="accent3">
                    <a:lumMod val="50000"/>
                  </a:schemeClr>
                </a:solidFill>
              </a:rPr>
              <a:t>这是理想的情况，我们接下来会看到冲突的情况！</a:t>
            </a:r>
            <a:endParaRPr lang="en-US" altLang="zh-CN" dirty="0">
              <a:solidFill>
                <a:schemeClr val="accent3">
                  <a:lumMod val="50000"/>
                </a:schemeClr>
              </a:solidFill>
            </a:endParaRPr>
          </a:p>
          <a:p>
            <a:pPr lvl="1"/>
            <a:r>
              <a:rPr lang="zh-CN" altLang="en-US" sz="2400" dirty="0"/>
              <a:t>查找</a:t>
            </a:r>
            <a:r>
              <a:rPr lang="en-US" altLang="zh-CN" sz="2400" dirty="0"/>
              <a:t>key</a:t>
            </a:r>
            <a:r>
              <a:rPr lang="zh-CN" altLang="en-US" sz="2400" dirty="0"/>
              <a:t>值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k</a:t>
            </a:r>
            <a:r>
              <a:rPr lang="zh-CN" altLang="en-US" sz="2400" dirty="0"/>
              <a:t>时，看</a:t>
            </a:r>
            <a:r>
              <a:rPr lang="en-US" altLang="zh-CN" sz="3200" dirty="0">
                <a:solidFill>
                  <a:schemeClr val="accent5">
                    <a:lumMod val="25000"/>
                  </a:schemeClr>
                </a:solidFill>
              </a:rPr>
              <a:t>T[H(k)]</a:t>
            </a:r>
            <a:r>
              <a:rPr lang="zh-CN" altLang="en-US" sz="2400" dirty="0"/>
              <a:t>的</a:t>
            </a:r>
            <a:r>
              <a:rPr lang="en-US" altLang="zh-CN" sz="2400" dirty="0"/>
              <a:t>key</a:t>
            </a:r>
            <a:r>
              <a:rPr lang="zh-CN" altLang="en-US" sz="2400" dirty="0"/>
              <a:t>值是否为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k</a:t>
            </a:r>
            <a:r>
              <a:rPr lang="zh-CN" altLang="en-US" sz="2400" dirty="0"/>
              <a:t>即可。</a:t>
            </a:r>
          </a:p>
        </p:txBody>
      </p:sp>
    </p:spTree>
    <p:extLst>
      <p:ext uri="{BB962C8B-B14F-4D97-AF65-F5344CB8AC3E}">
        <p14:creationId xmlns:p14="http://schemas.microsoft.com/office/powerpoint/2010/main" val="105178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D4DFAC-2094-470A-9242-32C768E96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latin typeface="Cambria" panose="02040503050406030204" pitchFamily="18" charset="0"/>
              </a:rPr>
              <a:t>证明上述</a:t>
            </a:r>
            <a:r>
              <a:rPr lang="en-US" altLang="zh-CN" sz="3600" dirty="0">
                <a:latin typeface="Cambria" panose="02040503050406030204" pitchFamily="18" charset="0"/>
                <a:ea typeface="Cambria" panose="02040503050406030204" pitchFamily="18" charset="0"/>
              </a:rPr>
              <a:t>hash family </a:t>
            </a:r>
            <a:r>
              <a:rPr lang="zh-CN" altLang="en-US" sz="3600" dirty="0">
                <a:latin typeface="Cambria" panose="02040503050406030204" pitchFamily="18" charset="0"/>
              </a:rPr>
              <a:t>是</a:t>
            </a:r>
            <a:r>
              <a:rPr lang="en-US" altLang="zh-CN" sz="3600" dirty="0">
                <a:latin typeface="Cambria" panose="02040503050406030204" pitchFamily="18" charset="0"/>
                <a:ea typeface="Cambria" panose="02040503050406030204" pitchFamily="18" charset="0"/>
              </a:rPr>
              <a:t>universal</a:t>
            </a:r>
            <a:r>
              <a:rPr lang="zh-CN" altLang="en-US" sz="3600" dirty="0">
                <a:latin typeface="Cambria" panose="02040503050406030204" pitchFamily="18" charset="0"/>
              </a:rPr>
              <a:t>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88C2E2-3D38-423C-8B67-13C4B28F17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8" y="2955087"/>
            <a:ext cx="7861300" cy="3699161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400" dirty="0"/>
              <a:t>   对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</a:rPr>
              <a:t>u≠v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  <a:ea typeface="等线" panose="02010600030101010101" pitchFamily="2" charset="-122"/>
              </a:rPr>
              <a:t>∈U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,</a:t>
            </a: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zh-CN" altLang="en-US" sz="2400" dirty="0">
                <a:latin typeface="隶书" panose="02010509060101010101" pitchFamily="49" charset="-122"/>
                <a:ea typeface="隶书" panose="02010509060101010101" pitchFamily="49" charset="-122"/>
              </a:rPr>
              <a:t>我们将</a:t>
            </a:r>
            <a:r>
              <a:rPr lang="zh-CN" altLang="en-US" sz="2400" dirty="0"/>
              <a:t>证明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</a:rPr>
              <a:t>Pr</a:t>
            </a:r>
            <a:r>
              <a:rPr lang="en-US" altLang="zh-CN" sz="2400" baseline="-25000" dirty="0" err="1">
                <a:solidFill>
                  <a:schemeClr val="accent5">
                    <a:lumMod val="25000"/>
                  </a:schemeClr>
                </a:solidFill>
              </a:rPr>
              <a:t>C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(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</a:rPr>
              <a:t>h</a:t>
            </a:r>
            <a:r>
              <a:rPr lang="en-US" altLang="zh-CN" sz="2400" baseline="-25000" dirty="0" err="1">
                <a:solidFill>
                  <a:schemeClr val="accent5">
                    <a:lumMod val="25000"/>
                  </a:schemeClr>
                </a:solidFill>
              </a:rPr>
              <a:t>C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(u)=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</a:rPr>
              <a:t>h</a:t>
            </a:r>
            <a:r>
              <a:rPr lang="en-US" altLang="zh-CN" sz="2400" baseline="-25000" dirty="0" err="1">
                <a:solidFill>
                  <a:schemeClr val="accent5">
                    <a:lumMod val="25000"/>
                  </a:schemeClr>
                </a:solidFill>
              </a:rPr>
              <a:t>C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(v))=1/M=1/2</a:t>
            </a:r>
            <a:r>
              <a:rPr lang="en-US" altLang="zh-CN" sz="2400" baseline="30000" dirty="0">
                <a:solidFill>
                  <a:schemeClr val="accent5">
                    <a:lumMod val="25000"/>
                  </a:schemeClr>
                </a:solidFill>
              </a:rPr>
              <a:t>b</a:t>
            </a:r>
            <a:r>
              <a:rPr lang="en-US" altLang="zh-CN" sz="2400" dirty="0"/>
              <a:t>.</a:t>
            </a:r>
          </a:p>
          <a:p>
            <a:pPr marL="0" indent="0">
              <a:buNone/>
            </a:pPr>
            <a:r>
              <a:rPr lang="zh-CN" altLang="en-US" sz="2400" dirty="0">
                <a:solidFill>
                  <a:srgbClr val="9933FF"/>
                </a:solidFill>
              </a:rPr>
              <a:t>   转为证明，对任意的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A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∈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Brush Script MT" panose="03060802040406070304" pitchFamily="66" charset="0"/>
              </a:rPr>
              <a:t>B</a:t>
            </a:r>
            <a:r>
              <a:rPr lang="en-US" altLang="zh-CN" sz="2400" baseline="-25000" dirty="0">
                <a:solidFill>
                  <a:schemeClr val="accent5">
                    <a:lumMod val="25000"/>
                  </a:schemeClr>
                </a:solidFill>
              </a:rPr>
              <a:t>a,b-1</a:t>
            </a:r>
            <a:r>
              <a:rPr lang="zh-CN" altLang="en-US" sz="2400" dirty="0">
                <a:solidFill>
                  <a:srgbClr val="9933FF"/>
                </a:solidFill>
              </a:rPr>
              <a:t>，</a:t>
            </a:r>
            <a:endParaRPr lang="en-US" altLang="zh-CN" sz="2400" dirty="0">
              <a:solidFill>
                <a:srgbClr val="9933FF"/>
              </a:solidFill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rgbClr val="9933FF"/>
                </a:solidFill>
              </a:rPr>
              <a:t>             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</a:rPr>
              <a:t>Pr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</a:rPr>
              <a:t> (C*(</a:t>
            </a:r>
            <a:r>
              <a:rPr lang="en-US" altLang="zh-CN" sz="2400" dirty="0">
                <a:solidFill>
                  <a:srgbClr val="002060"/>
                </a:solidFill>
                <a:highlight>
                  <a:srgbClr val="FFFF00"/>
                </a:highlight>
              </a:rPr>
              <a:t>u</a:t>
            </a:r>
            <a:r>
              <a:rPr lang="en-US" altLang="zh-CN" sz="2400" baseline="-25000" dirty="0">
                <a:solidFill>
                  <a:srgbClr val="002060"/>
                </a:solidFill>
                <a:highlight>
                  <a:srgbClr val="FFFF00"/>
                </a:highlight>
              </a:rPr>
              <a:t>1</a:t>
            </a:r>
            <a:r>
              <a:rPr lang="en-US" altLang="zh-CN" sz="2400" dirty="0">
                <a:solidFill>
                  <a:srgbClr val="002060"/>
                </a:solidFill>
                <a:highlight>
                  <a:srgbClr val="FFFF00"/>
                </a:highlight>
              </a:rPr>
              <a:t>,…,</a:t>
            </a:r>
            <a:r>
              <a:rPr lang="en-US" altLang="zh-CN" sz="2400" dirty="0" err="1">
                <a:solidFill>
                  <a:srgbClr val="002060"/>
                </a:solidFill>
                <a:highlight>
                  <a:srgbClr val="FFFF00"/>
                </a:highlight>
              </a:rPr>
              <a:t>u</a:t>
            </a:r>
            <a:r>
              <a:rPr lang="en-US" altLang="zh-CN" sz="2400" baseline="-25000" dirty="0" err="1">
                <a:solidFill>
                  <a:srgbClr val="002060"/>
                </a:solidFill>
                <a:highlight>
                  <a:srgbClr val="FFFF00"/>
                </a:highlight>
              </a:rPr>
              <a:t>a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</a:rPr>
              <a:t>)</a:t>
            </a:r>
            <a:r>
              <a:rPr lang="en-US" altLang="zh-CN" sz="2400" baseline="30000" dirty="0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</a:rPr>
              <a:t>T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</a:rPr>
              <a:t>=C*(</a:t>
            </a:r>
            <a:r>
              <a:rPr lang="en-US" altLang="zh-CN" sz="2400" dirty="0">
                <a:solidFill>
                  <a:srgbClr val="002060"/>
                </a:solidFill>
                <a:highlight>
                  <a:srgbClr val="FFFF00"/>
                </a:highlight>
              </a:rPr>
              <a:t>v</a:t>
            </a:r>
            <a:r>
              <a:rPr lang="en-US" altLang="zh-CN" sz="2400" baseline="-25000" dirty="0">
                <a:solidFill>
                  <a:srgbClr val="002060"/>
                </a:solidFill>
                <a:highlight>
                  <a:srgbClr val="FFFF00"/>
                </a:highlight>
              </a:rPr>
              <a:t>1</a:t>
            </a:r>
            <a:r>
              <a:rPr lang="en-US" altLang="zh-CN" sz="2400" dirty="0">
                <a:solidFill>
                  <a:srgbClr val="002060"/>
                </a:solidFill>
                <a:highlight>
                  <a:srgbClr val="FFFF00"/>
                </a:highlight>
              </a:rPr>
              <a:t>,…,</a:t>
            </a:r>
            <a:r>
              <a:rPr lang="en-US" altLang="zh-CN" sz="2400" dirty="0" err="1">
                <a:solidFill>
                  <a:srgbClr val="002060"/>
                </a:solidFill>
                <a:highlight>
                  <a:srgbClr val="FFFF00"/>
                </a:highlight>
              </a:rPr>
              <a:t>v</a:t>
            </a:r>
            <a:r>
              <a:rPr lang="en-US" altLang="zh-CN" sz="2400" baseline="-25000" dirty="0" err="1">
                <a:solidFill>
                  <a:srgbClr val="002060"/>
                </a:solidFill>
                <a:highlight>
                  <a:srgbClr val="FFFF00"/>
                </a:highlight>
              </a:rPr>
              <a:t>a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</a:rPr>
              <a:t>)</a:t>
            </a:r>
            <a:r>
              <a:rPr lang="en-US" altLang="zh-CN" sz="2400" baseline="30000" dirty="0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</a:rPr>
              <a:t>T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</a:rPr>
              <a:t> | C</a:t>
            </a:r>
            <a:r>
              <a:rPr lang="en-US" altLang="zh-CN" sz="2400" baseline="-25000" dirty="0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</a:rPr>
              <a:t>i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</a:rPr>
              <a:t>=A)</a:t>
            </a:r>
            <a:r>
              <a:rPr lang="zh-CN" altLang="en-US" sz="2400" dirty="0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</a:rPr>
              <a:t> 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</a:rPr>
              <a:t>=</a:t>
            </a:r>
            <a:r>
              <a:rPr lang="zh-CN" altLang="en-US" sz="2400" dirty="0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</a:rPr>
              <a:t> 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</a:rPr>
              <a:t>1/2</a:t>
            </a:r>
            <a:r>
              <a:rPr lang="en-US" altLang="zh-CN" sz="2400" baseline="30000" dirty="0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</a:rPr>
              <a:t>b</a:t>
            </a:r>
            <a:r>
              <a:rPr lang="zh-CN" altLang="en-US" sz="2400" dirty="0">
                <a:solidFill>
                  <a:srgbClr val="9933FF"/>
                </a:solidFill>
                <a:highlight>
                  <a:srgbClr val="FFFF00"/>
                </a:highlight>
              </a:rPr>
              <a:t>。</a:t>
            </a:r>
            <a:endParaRPr lang="en-US" altLang="zh-CN" sz="2400" dirty="0">
              <a:solidFill>
                <a:srgbClr val="9933FF"/>
              </a:solidFill>
            </a:endParaRPr>
          </a:p>
          <a:p>
            <a:pPr marL="0" indent="0">
              <a:buNone/>
            </a:pPr>
            <a:r>
              <a:rPr lang="zh-CN" altLang="en-US" sz="2400" dirty="0">
                <a:solidFill>
                  <a:srgbClr val="9933FF"/>
                </a:solidFill>
              </a:rPr>
              <a:t>      注意</a:t>
            </a:r>
            <a:r>
              <a:rPr lang="en-US" altLang="zh-CN" sz="2400" dirty="0">
                <a:solidFill>
                  <a:srgbClr val="9933FF"/>
                </a:solidFill>
              </a:rPr>
              <a:t>:</a:t>
            </a:r>
            <a:r>
              <a:rPr lang="zh-CN" altLang="en-US" sz="2400" dirty="0">
                <a:solidFill>
                  <a:srgbClr val="9933FF"/>
                </a:solidFill>
              </a:rPr>
              <a:t>当</a:t>
            </a:r>
            <a:r>
              <a:rPr lang="en-US" altLang="zh-CN" sz="2400" dirty="0">
                <a:solidFill>
                  <a:srgbClr val="9933FF"/>
                </a:solidFill>
              </a:rPr>
              <a:t>C</a:t>
            </a:r>
            <a:r>
              <a:rPr lang="en-US" altLang="zh-CN" sz="2400" baseline="-25000" dirty="0">
                <a:solidFill>
                  <a:srgbClr val="9933FF"/>
                </a:solidFill>
              </a:rPr>
              <a:t>i</a:t>
            </a:r>
            <a:r>
              <a:rPr lang="zh-CN" altLang="en-US" sz="2400" dirty="0">
                <a:solidFill>
                  <a:srgbClr val="9933FF"/>
                </a:solidFill>
              </a:rPr>
              <a:t>确定为</a:t>
            </a:r>
            <a:r>
              <a:rPr lang="en-US" altLang="zh-CN" sz="2400" dirty="0">
                <a:solidFill>
                  <a:srgbClr val="9933FF"/>
                </a:solidFill>
              </a:rPr>
              <a:t>A</a:t>
            </a:r>
            <a:r>
              <a:rPr lang="zh-CN" altLang="en-US" sz="2400" dirty="0">
                <a:solidFill>
                  <a:srgbClr val="9933FF"/>
                </a:solidFill>
              </a:rPr>
              <a:t>以后，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C*(</a:t>
            </a:r>
            <a:r>
              <a:rPr lang="en-US" altLang="zh-CN" sz="2400" dirty="0">
                <a:solidFill>
                  <a:srgbClr val="002060"/>
                </a:solidFill>
              </a:rPr>
              <a:t>u</a:t>
            </a:r>
            <a:r>
              <a:rPr lang="en-US" altLang="zh-CN" sz="2400" baseline="-25000" dirty="0">
                <a:solidFill>
                  <a:srgbClr val="002060"/>
                </a:solidFill>
              </a:rPr>
              <a:t>1</a:t>
            </a:r>
            <a:r>
              <a:rPr lang="en-US" altLang="zh-CN" sz="2400" dirty="0">
                <a:solidFill>
                  <a:srgbClr val="002060"/>
                </a:solidFill>
              </a:rPr>
              <a:t>,…,</a:t>
            </a:r>
            <a:r>
              <a:rPr lang="en-US" altLang="zh-CN" sz="2400" dirty="0" err="1">
                <a:solidFill>
                  <a:srgbClr val="002060"/>
                </a:solidFill>
              </a:rPr>
              <a:t>u</a:t>
            </a:r>
            <a:r>
              <a:rPr lang="en-US" altLang="zh-CN" sz="2400" baseline="-25000" dirty="0" err="1">
                <a:solidFill>
                  <a:srgbClr val="002060"/>
                </a:solidFill>
              </a:rPr>
              <a:t>a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)</a:t>
            </a:r>
            <a:r>
              <a:rPr lang="en-US" altLang="zh-CN" sz="2400" baseline="30000" dirty="0">
                <a:solidFill>
                  <a:schemeClr val="accent5">
                    <a:lumMod val="25000"/>
                  </a:schemeClr>
                </a:solidFill>
              </a:rPr>
              <a:t>T</a:t>
            </a:r>
            <a:r>
              <a:rPr lang="zh-CN" altLang="en-US" sz="2400" dirty="0">
                <a:solidFill>
                  <a:srgbClr val="9933FF"/>
                </a:solidFill>
              </a:rPr>
              <a:t>已经确定。</a:t>
            </a:r>
            <a:endParaRPr lang="en-US" altLang="zh-CN" sz="2400" dirty="0">
              <a:solidFill>
                <a:srgbClr val="9933FF"/>
              </a:solidFill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         </a:t>
            </a:r>
            <a:r>
              <a:rPr lang="zh-CN" altLang="en-US" sz="2400" dirty="0">
                <a:solidFill>
                  <a:srgbClr val="9933FF"/>
                </a:solidFill>
              </a:rPr>
              <a:t>设它为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d=(d</a:t>
            </a:r>
            <a:r>
              <a:rPr lang="en-US" altLang="zh-CN" sz="2400" baseline="-25000" dirty="0">
                <a:solidFill>
                  <a:schemeClr val="accent5">
                    <a:lumMod val="25000"/>
                  </a:schemeClr>
                </a:solidFill>
              </a:rPr>
              <a:t>1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,d</a:t>
            </a:r>
            <a:r>
              <a:rPr lang="en-US" altLang="zh-CN" sz="2400" baseline="-25000" dirty="0">
                <a:solidFill>
                  <a:schemeClr val="accent5">
                    <a:lumMod val="25000"/>
                  </a:schemeClr>
                </a:solidFill>
              </a:rPr>
              <a:t>2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,…,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</a:rPr>
              <a:t>d</a:t>
            </a:r>
            <a:r>
              <a:rPr lang="en-US" altLang="zh-CN" sz="2400" baseline="-25000" dirty="0" err="1">
                <a:solidFill>
                  <a:schemeClr val="accent5">
                    <a:lumMod val="25000"/>
                  </a:schemeClr>
                </a:solidFill>
              </a:rPr>
              <a:t>b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)</a:t>
            </a:r>
            <a:r>
              <a:rPr lang="en-US" altLang="zh-CN" sz="2400" baseline="30000" dirty="0">
                <a:solidFill>
                  <a:schemeClr val="accent5">
                    <a:lumMod val="25000"/>
                  </a:schemeClr>
                </a:solidFill>
              </a:rPr>
              <a:t>T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.  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9933FF"/>
                </a:solidFill>
              </a:rPr>
              <a:t>    </a:t>
            </a:r>
            <a:r>
              <a:rPr lang="zh-CN" altLang="en-US" sz="2400" dirty="0">
                <a:solidFill>
                  <a:srgbClr val="9933FF"/>
                </a:solidFill>
              </a:rPr>
              <a:t>转为证明，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</a:rPr>
              <a:t> 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</a:rPr>
              <a:t>Pr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</a:rPr>
              <a:t> (C*(</a:t>
            </a:r>
            <a:r>
              <a:rPr lang="en-US" altLang="zh-CN" sz="2400" dirty="0">
                <a:solidFill>
                  <a:srgbClr val="002060"/>
                </a:solidFill>
                <a:highlight>
                  <a:srgbClr val="FFFF00"/>
                </a:highlight>
              </a:rPr>
              <a:t>v</a:t>
            </a:r>
            <a:r>
              <a:rPr lang="en-US" altLang="zh-CN" sz="2400" baseline="-25000" dirty="0">
                <a:solidFill>
                  <a:srgbClr val="002060"/>
                </a:solidFill>
                <a:highlight>
                  <a:srgbClr val="FFFF00"/>
                </a:highlight>
              </a:rPr>
              <a:t>1</a:t>
            </a:r>
            <a:r>
              <a:rPr lang="en-US" altLang="zh-CN" sz="2400" dirty="0">
                <a:solidFill>
                  <a:srgbClr val="002060"/>
                </a:solidFill>
                <a:highlight>
                  <a:srgbClr val="FFFF00"/>
                </a:highlight>
              </a:rPr>
              <a:t>,…,</a:t>
            </a:r>
            <a:r>
              <a:rPr lang="en-US" altLang="zh-CN" sz="2400" dirty="0" err="1">
                <a:solidFill>
                  <a:srgbClr val="002060"/>
                </a:solidFill>
                <a:highlight>
                  <a:srgbClr val="FFFF00"/>
                </a:highlight>
              </a:rPr>
              <a:t>v</a:t>
            </a:r>
            <a:r>
              <a:rPr lang="en-US" altLang="zh-CN" sz="2400" baseline="-25000" dirty="0" err="1">
                <a:solidFill>
                  <a:srgbClr val="002060"/>
                </a:solidFill>
                <a:highlight>
                  <a:srgbClr val="FFFF00"/>
                </a:highlight>
              </a:rPr>
              <a:t>a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</a:rPr>
              <a:t>)</a:t>
            </a:r>
            <a:r>
              <a:rPr lang="en-US" altLang="zh-CN" sz="2400" baseline="30000" dirty="0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</a:rPr>
              <a:t>T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</a:rPr>
              <a:t>=d | C</a:t>
            </a:r>
            <a:r>
              <a:rPr lang="en-US" altLang="zh-CN" sz="2400" baseline="-25000" dirty="0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</a:rPr>
              <a:t>i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</a:rPr>
              <a:t>=A)</a:t>
            </a:r>
            <a:r>
              <a:rPr lang="zh-CN" altLang="en-US" sz="2400" dirty="0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</a:rPr>
              <a:t> 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</a:rPr>
              <a:t>=</a:t>
            </a:r>
            <a:r>
              <a:rPr lang="zh-CN" altLang="en-US" sz="2400" dirty="0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</a:rPr>
              <a:t> 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</a:rPr>
              <a:t>1/2</a:t>
            </a:r>
            <a:r>
              <a:rPr lang="en-US" altLang="zh-CN" sz="2400" baseline="30000" dirty="0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</a:rPr>
              <a:t>b</a:t>
            </a:r>
            <a:endParaRPr lang="en-US" altLang="zh-CN" sz="2400" dirty="0">
              <a:solidFill>
                <a:schemeClr val="accent5">
                  <a:lumMod val="2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         </a:t>
            </a:r>
            <a:r>
              <a:rPr lang="zh-CN" altLang="en-US" sz="2400" dirty="0">
                <a:solidFill>
                  <a:srgbClr val="9933FF"/>
                </a:solidFill>
              </a:rPr>
              <a:t>观察</a:t>
            </a:r>
            <a:r>
              <a:rPr lang="en-US" altLang="zh-CN" sz="2400" dirty="0">
                <a:solidFill>
                  <a:srgbClr val="9933FF"/>
                </a:solidFill>
              </a:rPr>
              <a:t>:  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C</a:t>
            </a:r>
            <a:r>
              <a:rPr lang="zh-CN" altLang="en-US" sz="2400" dirty="0">
                <a:solidFill>
                  <a:srgbClr val="9933FF"/>
                </a:solidFill>
              </a:rPr>
              <a:t>的第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</a:rPr>
              <a:t>i</a:t>
            </a:r>
            <a:r>
              <a:rPr lang="zh-CN" altLang="en-US" sz="2400" dirty="0">
                <a:solidFill>
                  <a:srgbClr val="9933FF"/>
                </a:solidFill>
              </a:rPr>
              <a:t>列的每一种不同的取值，会使得</a:t>
            </a:r>
            <a:br>
              <a:rPr lang="en-US" altLang="zh-CN" sz="2400" dirty="0">
                <a:solidFill>
                  <a:srgbClr val="9933FF"/>
                </a:solidFill>
              </a:rPr>
            </a:br>
            <a:r>
              <a:rPr lang="en-US" altLang="zh-CN" sz="2400" dirty="0">
                <a:solidFill>
                  <a:srgbClr val="9933FF"/>
                </a:solidFill>
              </a:rPr>
              <a:t>            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C*(</a:t>
            </a:r>
            <a:r>
              <a:rPr lang="en-US" altLang="zh-CN" sz="2400" dirty="0">
                <a:solidFill>
                  <a:srgbClr val="002060"/>
                </a:solidFill>
              </a:rPr>
              <a:t>v</a:t>
            </a:r>
            <a:r>
              <a:rPr lang="en-US" altLang="zh-CN" sz="2400" baseline="-25000" dirty="0">
                <a:solidFill>
                  <a:srgbClr val="002060"/>
                </a:solidFill>
              </a:rPr>
              <a:t>1</a:t>
            </a:r>
            <a:r>
              <a:rPr lang="en-US" altLang="zh-CN" sz="2400" dirty="0">
                <a:solidFill>
                  <a:srgbClr val="002060"/>
                </a:solidFill>
              </a:rPr>
              <a:t>,…,</a:t>
            </a:r>
            <a:r>
              <a:rPr lang="en-US" altLang="zh-CN" sz="2400" dirty="0" err="1">
                <a:solidFill>
                  <a:srgbClr val="002060"/>
                </a:solidFill>
              </a:rPr>
              <a:t>v</a:t>
            </a:r>
            <a:r>
              <a:rPr lang="en-US" altLang="zh-CN" sz="2400" baseline="-25000" dirty="0" err="1">
                <a:solidFill>
                  <a:srgbClr val="002060"/>
                </a:solidFill>
              </a:rPr>
              <a:t>a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)</a:t>
            </a:r>
            <a:r>
              <a:rPr lang="en-US" altLang="zh-CN" sz="2400" baseline="30000" dirty="0">
                <a:solidFill>
                  <a:schemeClr val="accent5">
                    <a:lumMod val="25000"/>
                  </a:schemeClr>
                </a:solidFill>
              </a:rPr>
              <a:t>T</a:t>
            </a:r>
            <a:r>
              <a:rPr lang="zh-CN" altLang="en-US" sz="2400" dirty="0">
                <a:solidFill>
                  <a:srgbClr val="9933FF"/>
                </a:solidFill>
              </a:rPr>
              <a:t>的值各不一样，其中恰好一种为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d</a:t>
            </a:r>
            <a:r>
              <a:rPr lang="zh-CN" altLang="en-US" sz="2400" dirty="0">
                <a:solidFill>
                  <a:srgbClr val="9933FF"/>
                </a:solidFill>
              </a:rPr>
              <a:t>。</a:t>
            </a:r>
            <a:endParaRPr lang="en-US" altLang="zh-CN" sz="2400" dirty="0">
              <a:solidFill>
                <a:srgbClr val="9933FF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58ADAFD-A68F-446F-92FF-4B2FCA4EBA58}"/>
              </a:ext>
            </a:extLst>
          </p:cNvPr>
          <p:cNvSpPr txBox="1"/>
          <p:nvPr/>
        </p:nvSpPr>
        <p:spPr>
          <a:xfrm>
            <a:off x="1416327" y="1480933"/>
            <a:ext cx="983974" cy="92333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2060"/>
                </a:solidFill>
              </a:rPr>
              <a:t>1 0 0 0</a:t>
            </a:r>
          </a:p>
          <a:p>
            <a:r>
              <a:rPr lang="en-US" altLang="zh-CN" dirty="0">
                <a:solidFill>
                  <a:srgbClr val="002060"/>
                </a:solidFill>
              </a:rPr>
              <a:t>0 1 1 1</a:t>
            </a:r>
          </a:p>
          <a:p>
            <a:r>
              <a:rPr lang="en-US" altLang="zh-CN" dirty="0">
                <a:solidFill>
                  <a:srgbClr val="002060"/>
                </a:solidFill>
              </a:rPr>
              <a:t>1 1 0 1</a:t>
            </a:r>
            <a:endParaRPr lang="zh-CN" altLang="en-US" dirty="0">
              <a:solidFill>
                <a:srgbClr val="002060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06F0047-8591-4BC7-A761-1B235536E143}"/>
              </a:ext>
            </a:extLst>
          </p:cNvPr>
          <p:cNvSpPr txBox="1"/>
          <p:nvPr/>
        </p:nvSpPr>
        <p:spPr>
          <a:xfrm>
            <a:off x="2597221" y="1480933"/>
            <a:ext cx="494471" cy="1200329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2060"/>
                </a:solidFill>
              </a:rPr>
              <a:t>k</a:t>
            </a:r>
            <a:r>
              <a:rPr lang="en-US" altLang="zh-CN" baseline="-25000" dirty="0">
                <a:solidFill>
                  <a:srgbClr val="002060"/>
                </a:solidFill>
              </a:rPr>
              <a:t>1</a:t>
            </a:r>
          </a:p>
          <a:p>
            <a:r>
              <a:rPr lang="en-US" altLang="zh-CN" dirty="0">
                <a:solidFill>
                  <a:srgbClr val="002060"/>
                </a:solidFill>
              </a:rPr>
              <a:t>k</a:t>
            </a:r>
            <a:r>
              <a:rPr lang="en-US" altLang="zh-CN" baseline="-25000" dirty="0">
                <a:solidFill>
                  <a:srgbClr val="002060"/>
                </a:solidFill>
              </a:rPr>
              <a:t>2</a:t>
            </a:r>
          </a:p>
          <a:p>
            <a:r>
              <a:rPr lang="en-US" altLang="zh-CN" dirty="0">
                <a:solidFill>
                  <a:srgbClr val="002060"/>
                </a:solidFill>
              </a:rPr>
              <a:t>k</a:t>
            </a:r>
            <a:r>
              <a:rPr lang="en-US" altLang="zh-CN" baseline="-25000" dirty="0">
                <a:solidFill>
                  <a:srgbClr val="002060"/>
                </a:solidFill>
              </a:rPr>
              <a:t>3</a:t>
            </a:r>
          </a:p>
          <a:p>
            <a:r>
              <a:rPr lang="en-US" altLang="zh-CN" dirty="0">
                <a:solidFill>
                  <a:srgbClr val="002060"/>
                </a:solidFill>
              </a:rPr>
              <a:t>k</a:t>
            </a:r>
            <a:r>
              <a:rPr lang="en-US" altLang="zh-CN" baseline="-25000" dirty="0">
                <a:solidFill>
                  <a:srgbClr val="002060"/>
                </a:solidFill>
              </a:rPr>
              <a:t>4</a:t>
            </a:r>
            <a:endParaRPr lang="zh-CN" altLang="en-US" baseline="-25000" dirty="0">
              <a:solidFill>
                <a:srgbClr val="002060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F4C7BE4-7415-4363-A3A7-B11F255176CD}"/>
              </a:ext>
            </a:extLst>
          </p:cNvPr>
          <p:cNvSpPr txBox="1"/>
          <p:nvPr/>
        </p:nvSpPr>
        <p:spPr>
          <a:xfrm>
            <a:off x="3612875" y="1480933"/>
            <a:ext cx="357808" cy="92333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2060"/>
                </a:solidFill>
              </a:rPr>
              <a:t>?</a:t>
            </a:r>
            <a:endParaRPr lang="en-US" altLang="zh-CN" baseline="-25000" dirty="0">
              <a:solidFill>
                <a:srgbClr val="002060"/>
              </a:solidFill>
            </a:endParaRPr>
          </a:p>
          <a:p>
            <a:r>
              <a:rPr lang="en-US" altLang="zh-CN" dirty="0">
                <a:solidFill>
                  <a:srgbClr val="002060"/>
                </a:solidFill>
              </a:rPr>
              <a:t>?</a:t>
            </a:r>
          </a:p>
          <a:p>
            <a:r>
              <a:rPr lang="en-US" altLang="zh-CN" dirty="0">
                <a:solidFill>
                  <a:srgbClr val="002060"/>
                </a:solidFill>
              </a:rPr>
              <a:t>?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B4539B6-D0F6-4B4A-9F0F-83844C96AE01}"/>
              </a:ext>
            </a:extLst>
          </p:cNvPr>
          <p:cNvSpPr txBox="1"/>
          <p:nvPr/>
        </p:nvSpPr>
        <p:spPr>
          <a:xfrm>
            <a:off x="3091693" y="1732940"/>
            <a:ext cx="35780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=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F3D8848-70D6-4C29-9C91-27D0AD85F6C6}"/>
              </a:ext>
            </a:extLst>
          </p:cNvPr>
          <p:cNvSpPr txBox="1"/>
          <p:nvPr/>
        </p:nvSpPr>
        <p:spPr>
          <a:xfrm>
            <a:off x="995161" y="1732940"/>
            <a:ext cx="4025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chemeClr val="accent5">
                    <a:lumMod val="25000"/>
                  </a:schemeClr>
                </a:solidFill>
              </a:rPr>
              <a:t>C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0595BC8-F5EB-422E-B7F5-F0B2FC34AD9D}"/>
              </a:ext>
            </a:extLst>
          </p:cNvPr>
          <p:cNvSpPr txBox="1"/>
          <p:nvPr/>
        </p:nvSpPr>
        <p:spPr>
          <a:xfrm>
            <a:off x="3041370" y="2322514"/>
            <a:ext cx="3578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k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F81AA0B-8D1C-453F-838F-05D2BFF84A43}"/>
              </a:ext>
            </a:extLst>
          </p:cNvPr>
          <p:cNvSpPr txBox="1"/>
          <p:nvPr/>
        </p:nvSpPr>
        <p:spPr>
          <a:xfrm>
            <a:off x="3918506" y="1641159"/>
            <a:ext cx="10473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 err="1">
                <a:solidFill>
                  <a:schemeClr val="accent5">
                    <a:lumMod val="25000"/>
                  </a:schemeClr>
                </a:solidFill>
              </a:rPr>
              <a:t>h</a:t>
            </a:r>
            <a:r>
              <a:rPr lang="en-US" altLang="zh-CN" sz="1800" baseline="-25000" dirty="0" err="1">
                <a:solidFill>
                  <a:schemeClr val="accent5">
                    <a:lumMod val="25000"/>
                  </a:schemeClr>
                </a:solidFill>
              </a:rPr>
              <a:t>C</a:t>
            </a:r>
            <a:r>
              <a:rPr lang="en-US" altLang="zh-CN" sz="1800" dirty="0">
                <a:solidFill>
                  <a:schemeClr val="accent5">
                    <a:lumMod val="25000"/>
                  </a:schemeClr>
                </a:solidFill>
              </a:rPr>
              <a:t>(k)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10D0BE0-88A2-49EF-991D-3A135DB84F21}"/>
              </a:ext>
            </a:extLst>
          </p:cNvPr>
          <p:cNvSpPr txBox="1"/>
          <p:nvPr/>
        </p:nvSpPr>
        <p:spPr>
          <a:xfrm>
            <a:off x="6410119" y="1474367"/>
            <a:ext cx="499442" cy="1200329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2060"/>
                </a:solidFill>
              </a:rPr>
              <a:t>u</a:t>
            </a:r>
            <a:r>
              <a:rPr lang="en-US" altLang="zh-CN" baseline="-25000" dirty="0">
                <a:solidFill>
                  <a:srgbClr val="002060"/>
                </a:solidFill>
              </a:rPr>
              <a:t>1</a:t>
            </a:r>
          </a:p>
          <a:p>
            <a:r>
              <a:rPr lang="en-US" altLang="zh-CN" dirty="0">
                <a:solidFill>
                  <a:srgbClr val="002060"/>
                </a:solidFill>
              </a:rPr>
              <a:t>u</a:t>
            </a:r>
            <a:r>
              <a:rPr lang="en-US" altLang="zh-CN" baseline="-25000" dirty="0">
                <a:solidFill>
                  <a:srgbClr val="002060"/>
                </a:solidFill>
              </a:rPr>
              <a:t>2</a:t>
            </a:r>
          </a:p>
          <a:p>
            <a:r>
              <a:rPr lang="en-US" altLang="zh-CN" dirty="0">
                <a:solidFill>
                  <a:srgbClr val="002060"/>
                </a:solidFill>
              </a:rPr>
              <a:t>0</a:t>
            </a:r>
          </a:p>
          <a:p>
            <a:r>
              <a:rPr lang="en-US" altLang="zh-CN" dirty="0">
                <a:solidFill>
                  <a:srgbClr val="002060"/>
                </a:solidFill>
              </a:rPr>
              <a:t>u</a:t>
            </a:r>
            <a:r>
              <a:rPr lang="en-US" altLang="zh-CN" baseline="-25000" dirty="0">
                <a:solidFill>
                  <a:srgbClr val="002060"/>
                </a:solidFill>
              </a:rPr>
              <a:t>4</a:t>
            </a:r>
            <a:endParaRPr lang="zh-CN" altLang="en-US" baseline="-25000" dirty="0">
              <a:solidFill>
                <a:srgbClr val="002060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AEBD755-7FD0-4085-B8E6-18507A31E4B4}"/>
              </a:ext>
            </a:extLst>
          </p:cNvPr>
          <p:cNvSpPr txBox="1"/>
          <p:nvPr/>
        </p:nvSpPr>
        <p:spPr>
          <a:xfrm>
            <a:off x="7181022" y="1474367"/>
            <a:ext cx="499442" cy="1200329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2060"/>
                </a:solidFill>
              </a:rPr>
              <a:t>v</a:t>
            </a:r>
            <a:r>
              <a:rPr lang="en-US" altLang="zh-CN" baseline="-25000" dirty="0">
                <a:solidFill>
                  <a:srgbClr val="002060"/>
                </a:solidFill>
              </a:rPr>
              <a:t>1</a:t>
            </a:r>
          </a:p>
          <a:p>
            <a:r>
              <a:rPr lang="en-US" altLang="zh-CN" dirty="0">
                <a:solidFill>
                  <a:srgbClr val="002060"/>
                </a:solidFill>
              </a:rPr>
              <a:t>v</a:t>
            </a:r>
            <a:r>
              <a:rPr lang="en-US" altLang="zh-CN" baseline="-25000" dirty="0">
                <a:solidFill>
                  <a:srgbClr val="002060"/>
                </a:solidFill>
              </a:rPr>
              <a:t>2</a:t>
            </a:r>
          </a:p>
          <a:p>
            <a:r>
              <a:rPr lang="en-US" altLang="zh-CN" dirty="0">
                <a:solidFill>
                  <a:srgbClr val="002060"/>
                </a:solidFill>
              </a:rPr>
              <a:t>1</a:t>
            </a:r>
          </a:p>
          <a:p>
            <a:r>
              <a:rPr lang="en-US" altLang="zh-CN" dirty="0">
                <a:solidFill>
                  <a:srgbClr val="002060"/>
                </a:solidFill>
              </a:rPr>
              <a:t>v</a:t>
            </a:r>
            <a:r>
              <a:rPr lang="en-US" altLang="zh-CN" baseline="-25000" dirty="0">
                <a:solidFill>
                  <a:srgbClr val="002060"/>
                </a:solidFill>
              </a:rPr>
              <a:t>4</a:t>
            </a:r>
            <a:endParaRPr lang="zh-CN" altLang="en-US" baseline="-25000" dirty="0">
              <a:solidFill>
                <a:srgbClr val="00206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1E9C86D-F3C6-4DC2-AC73-4E8D270CC27C}"/>
              </a:ext>
            </a:extLst>
          </p:cNvPr>
          <p:cNvSpPr txBox="1"/>
          <p:nvPr/>
        </p:nvSpPr>
        <p:spPr>
          <a:xfrm>
            <a:off x="5173319" y="1484309"/>
            <a:ext cx="983974" cy="92333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2060"/>
                </a:solidFill>
              </a:rPr>
              <a:t>1 0 </a:t>
            </a:r>
            <a:r>
              <a:rPr lang="en-US" altLang="zh-CN" dirty="0">
                <a:solidFill>
                  <a:srgbClr val="00B0F0"/>
                </a:solidFill>
              </a:rPr>
              <a:t>X</a:t>
            </a:r>
            <a:r>
              <a:rPr lang="en-US" altLang="zh-CN" dirty="0">
                <a:solidFill>
                  <a:srgbClr val="002060"/>
                </a:solidFill>
              </a:rPr>
              <a:t> 0</a:t>
            </a:r>
          </a:p>
          <a:p>
            <a:r>
              <a:rPr lang="en-US" altLang="zh-CN" dirty="0">
                <a:solidFill>
                  <a:srgbClr val="002060"/>
                </a:solidFill>
              </a:rPr>
              <a:t>0 1 </a:t>
            </a:r>
            <a:r>
              <a:rPr lang="en-US" altLang="zh-CN" dirty="0">
                <a:solidFill>
                  <a:srgbClr val="00B0F0"/>
                </a:solidFill>
              </a:rPr>
              <a:t>X</a:t>
            </a:r>
            <a:r>
              <a:rPr lang="en-US" altLang="zh-CN" dirty="0">
                <a:solidFill>
                  <a:srgbClr val="002060"/>
                </a:solidFill>
              </a:rPr>
              <a:t> 1</a:t>
            </a:r>
          </a:p>
          <a:p>
            <a:r>
              <a:rPr lang="en-US" altLang="zh-CN" dirty="0">
                <a:solidFill>
                  <a:srgbClr val="002060"/>
                </a:solidFill>
              </a:rPr>
              <a:t>1 1 </a:t>
            </a:r>
            <a:r>
              <a:rPr lang="en-US" altLang="zh-CN" dirty="0">
                <a:solidFill>
                  <a:srgbClr val="00B0F0"/>
                </a:solidFill>
              </a:rPr>
              <a:t>X</a:t>
            </a:r>
            <a:r>
              <a:rPr lang="en-US" altLang="zh-CN" dirty="0">
                <a:solidFill>
                  <a:srgbClr val="002060"/>
                </a:solidFill>
              </a:rPr>
              <a:t> 1</a:t>
            </a:r>
            <a:endParaRPr lang="zh-CN" alt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4435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8E877E-4592-4C23-ABDB-F30F62E5D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latin typeface="Cambria" panose="02040503050406030204" pitchFamily="18" charset="0"/>
                <a:ea typeface="Cambria" panose="02040503050406030204" pitchFamily="18" charset="0"/>
              </a:rPr>
              <a:t>Universal hash family</a:t>
            </a:r>
            <a:r>
              <a:rPr lang="zh-CN" altLang="en-US" sz="3600" dirty="0">
                <a:latin typeface="Cambria" panose="02040503050406030204" pitchFamily="18" charset="0"/>
              </a:rPr>
              <a:t>的</a:t>
            </a:r>
            <a:r>
              <a:rPr lang="zh-CN" altLang="en-US" sz="3600" dirty="0"/>
              <a:t>总结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3BCCD51-43ED-4E4C-AADE-745A93AF4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8" y="1452563"/>
            <a:ext cx="8501062" cy="2344185"/>
          </a:xfrm>
        </p:spPr>
        <p:txBody>
          <a:bodyPr/>
          <a:lstStyle/>
          <a:p>
            <a:r>
              <a:rPr lang="zh-CN" altLang="en-US" dirty="0"/>
              <a:t>存在一个</a:t>
            </a:r>
            <a:r>
              <a:rPr lang="en-US" altLang="zh-CN" dirty="0"/>
              <a:t>hash family  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  <a:latin typeface="Brush Script MT" panose="03060802040406070304" pitchFamily="66" charset="0"/>
              </a:rPr>
              <a:t>H</a:t>
            </a:r>
          </a:p>
          <a:p>
            <a:pPr lvl="1"/>
            <a:r>
              <a:rPr lang="zh-CN" altLang="en-US" dirty="0"/>
              <a:t>对于任意的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S</a:t>
            </a:r>
            <a:r>
              <a:rPr lang="en-US" altLang="zh-CN" dirty="0"/>
              <a:t>,</a:t>
            </a:r>
          </a:p>
          <a:p>
            <a:pPr lvl="2"/>
            <a:r>
              <a:rPr lang="zh-CN" altLang="en-US" dirty="0"/>
              <a:t>如果随机取</a:t>
            </a:r>
            <a:r>
              <a:rPr lang="en-US" altLang="zh-CN" dirty="0" err="1">
                <a:solidFill>
                  <a:schemeClr val="accent5">
                    <a:lumMod val="25000"/>
                  </a:schemeClr>
                </a:solidFill>
              </a:rPr>
              <a:t>h</a:t>
            </a:r>
            <a:r>
              <a:rPr lang="en-US" altLang="zh-CN" dirty="0" err="1">
                <a:solidFill>
                  <a:schemeClr val="accent5">
                    <a:lumMod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∈</a:t>
            </a:r>
            <a:r>
              <a:rPr lang="en-US" altLang="zh-CN" dirty="0" err="1">
                <a:solidFill>
                  <a:schemeClr val="accent5">
                    <a:lumMod val="25000"/>
                  </a:schemeClr>
                </a:solidFill>
                <a:latin typeface="Brush Script MT" panose="03060802040406070304" pitchFamily="66" charset="0"/>
              </a:rPr>
              <a:t>H</a:t>
            </a:r>
            <a:endParaRPr lang="en-US" altLang="zh-CN" dirty="0">
              <a:solidFill>
                <a:schemeClr val="accent5">
                  <a:lumMod val="25000"/>
                </a:schemeClr>
              </a:solidFill>
              <a:latin typeface="Brush Script MT" panose="03060802040406070304" pitchFamily="66" charset="0"/>
            </a:endParaRPr>
          </a:p>
          <a:p>
            <a:pPr lvl="3"/>
            <a:r>
              <a:rPr lang="zh-CN" altLang="en-US" dirty="0"/>
              <a:t>则每一个</a:t>
            </a:r>
            <a:r>
              <a:rPr lang="en-US" altLang="zh-CN" dirty="0"/>
              <a:t>chain</a:t>
            </a:r>
            <a:r>
              <a:rPr lang="zh-CN" altLang="en-US" dirty="0"/>
              <a:t>的平均长度都是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O(1)</a:t>
            </a:r>
            <a:r>
              <a:rPr lang="zh-CN" altLang="en-US" dirty="0"/>
              <a:t>。</a:t>
            </a:r>
            <a:endParaRPr lang="en-US" altLang="zh-CN" dirty="0"/>
          </a:p>
          <a:p>
            <a:pPr lvl="3"/>
            <a:r>
              <a:rPr lang="zh-CN" altLang="en-US" dirty="0"/>
              <a:t>因此插入、删除、查找的复杂度都是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O(1)</a:t>
            </a:r>
            <a:r>
              <a:rPr lang="zh-CN" altLang="en-US" dirty="0"/>
              <a:t>。 （期望）</a:t>
            </a:r>
            <a:endParaRPr lang="en-US" altLang="zh-CN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94278E5B-B331-40CC-8306-5B7A8A2C97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1100439"/>
              </p:ext>
            </p:extLst>
          </p:nvPr>
        </p:nvGraphicFramePr>
        <p:xfrm>
          <a:off x="1774135" y="3851413"/>
          <a:ext cx="6309582" cy="15676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2182">
                  <a:extLst>
                    <a:ext uri="{9D8B030D-6E8A-4147-A177-3AD203B41FA5}">
                      <a16:colId xmlns:a16="http://schemas.microsoft.com/office/drawing/2014/main" val="3710245069"/>
                    </a:ext>
                  </a:extLst>
                </a:gridCol>
                <a:gridCol w="1239350">
                  <a:extLst>
                    <a:ext uri="{9D8B030D-6E8A-4147-A177-3AD203B41FA5}">
                      <a16:colId xmlns:a16="http://schemas.microsoft.com/office/drawing/2014/main" val="2319368066"/>
                    </a:ext>
                  </a:extLst>
                </a:gridCol>
                <a:gridCol w="1239350">
                  <a:extLst>
                    <a:ext uri="{9D8B030D-6E8A-4147-A177-3AD203B41FA5}">
                      <a16:colId xmlns:a16="http://schemas.microsoft.com/office/drawing/2014/main" val="1590350519"/>
                    </a:ext>
                  </a:extLst>
                </a:gridCol>
                <a:gridCol w="1239350">
                  <a:extLst>
                    <a:ext uri="{9D8B030D-6E8A-4147-A177-3AD203B41FA5}">
                      <a16:colId xmlns:a16="http://schemas.microsoft.com/office/drawing/2014/main" val="2270344870"/>
                    </a:ext>
                  </a:extLst>
                </a:gridCol>
                <a:gridCol w="1239350">
                  <a:extLst>
                    <a:ext uri="{9D8B030D-6E8A-4147-A177-3AD203B41FA5}">
                      <a16:colId xmlns:a16="http://schemas.microsoft.com/office/drawing/2014/main" val="2360492534"/>
                    </a:ext>
                  </a:extLst>
                </a:gridCol>
              </a:tblGrid>
              <a:tr h="378929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rgbClr val="002060"/>
                          </a:solidFill>
                        </a:rPr>
                        <a:t>无序线性表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rgbClr val="002060"/>
                          </a:solidFill>
                        </a:rPr>
                        <a:t>有序线性表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rgbClr val="002060"/>
                          </a:solidFill>
                        </a:rPr>
                        <a:t>AVL/Splay</a:t>
                      </a:r>
                      <a:endParaRPr lang="zh-CN" altLang="en-US" sz="16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rgbClr val="FF0000"/>
                          </a:solidFill>
                        </a:rPr>
                        <a:t>哈希表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83286763"/>
                  </a:ext>
                </a:extLst>
              </a:tr>
              <a:tr h="37892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Search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accent5">
                              <a:lumMod val="25000"/>
                            </a:schemeClr>
                          </a:solidFill>
                        </a:rPr>
                        <a:t>O(n)</a:t>
                      </a:r>
                      <a:endParaRPr lang="zh-CN" altLang="en-US" sz="2000" dirty="0">
                        <a:solidFill>
                          <a:schemeClr val="accent5">
                            <a:lumMod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accent5">
                              <a:lumMod val="25000"/>
                            </a:schemeClr>
                          </a:solidFill>
                        </a:rPr>
                        <a:t>O(log n)</a:t>
                      </a:r>
                      <a:endParaRPr lang="zh-CN" altLang="en-US" sz="2000" dirty="0">
                        <a:solidFill>
                          <a:schemeClr val="accent5">
                            <a:lumMod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accent5">
                              <a:lumMod val="25000"/>
                            </a:schemeClr>
                          </a:solidFill>
                        </a:rPr>
                        <a:t>O(log n)</a:t>
                      </a:r>
                      <a:endParaRPr lang="zh-CN" altLang="en-US" sz="2000" dirty="0">
                        <a:solidFill>
                          <a:schemeClr val="accent5">
                            <a:lumMod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FF0000"/>
                          </a:solidFill>
                        </a:rPr>
                        <a:t>O(1)</a:t>
                      </a:r>
                      <a:endParaRPr lang="zh-CN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9894941"/>
                  </a:ext>
                </a:extLst>
              </a:tr>
              <a:tr h="37892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Insert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accent5">
                              <a:lumMod val="25000"/>
                            </a:schemeClr>
                          </a:solidFill>
                        </a:rPr>
                        <a:t>O(1)</a:t>
                      </a:r>
                      <a:endParaRPr lang="zh-CN" altLang="en-US" sz="2000" dirty="0">
                        <a:solidFill>
                          <a:schemeClr val="accent5">
                            <a:lumMod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accent5">
                              <a:lumMod val="25000"/>
                            </a:schemeClr>
                          </a:solidFill>
                        </a:rPr>
                        <a:t>O(n)</a:t>
                      </a:r>
                      <a:endParaRPr lang="zh-CN" altLang="en-US" sz="2000" dirty="0">
                        <a:solidFill>
                          <a:schemeClr val="accent5">
                            <a:lumMod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accent5">
                              <a:lumMod val="25000"/>
                            </a:schemeClr>
                          </a:solidFill>
                        </a:rPr>
                        <a:t>O(log n)</a:t>
                      </a:r>
                      <a:endParaRPr lang="zh-CN" altLang="en-US" sz="2000" dirty="0">
                        <a:solidFill>
                          <a:schemeClr val="accent5">
                            <a:lumMod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FF0000"/>
                          </a:solidFill>
                        </a:rPr>
                        <a:t>O(1)</a:t>
                      </a:r>
                      <a:endParaRPr lang="zh-CN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6682765"/>
                  </a:ext>
                </a:extLst>
              </a:tr>
              <a:tr h="37892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Delete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accent5">
                              <a:lumMod val="25000"/>
                            </a:schemeClr>
                          </a:solidFill>
                        </a:rPr>
                        <a:t>O(1)</a:t>
                      </a:r>
                      <a:endParaRPr lang="zh-CN" altLang="en-US" sz="2000" dirty="0">
                        <a:solidFill>
                          <a:schemeClr val="accent5">
                            <a:lumMod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accent5">
                              <a:lumMod val="25000"/>
                            </a:schemeClr>
                          </a:solidFill>
                        </a:rPr>
                        <a:t>O(n)</a:t>
                      </a:r>
                      <a:endParaRPr lang="zh-CN" altLang="en-US" sz="2000" dirty="0">
                        <a:solidFill>
                          <a:schemeClr val="accent5">
                            <a:lumMod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accent5">
                              <a:lumMod val="25000"/>
                            </a:schemeClr>
                          </a:solidFill>
                        </a:rPr>
                        <a:t>O(log n)</a:t>
                      </a:r>
                      <a:endParaRPr lang="zh-CN" altLang="en-US" sz="2000" dirty="0">
                        <a:solidFill>
                          <a:schemeClr val="accent5">
                            <a:lumMod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FF0000"/>
                          </a:solidFill>
                        </a:rPr>
                        <a:t>O(1)</a:t>
                      </a:r>
                      <a:endParaRPr lang="zh-CN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7530715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D5BD0339-DF10-4657-9D38-75102213E06B}"/>
              </a:ext>
            </a:extLst>
          </p:cNvPr>
          <p:cNvSpPr txBox="1"/>
          <p:nvPr/>
        </p:nvSpPr>
        <p:spPr>
          <a:xfrm>
            <a:off x="1374678" y="5565120"/>
            <a:ext cx="712956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/>
              <a:t>拓展阅读：存在很多的构造</a:t>
            </a:r>
            <a:r>
              <a:rPr lang="en-US" altLang="zh-CN" sz="2000" dirty="0"/>
              <a:t>universal hash family</a:t>
            </a:r>
            <a:r>
              <a:rPr lang="zh-CN" altLang="en-US" sz="2000" dirty="0"/>
              <a:t>的方案。</a:t>
            </a:r>
            <a:endParaRPr lang="en-US" altLang="zh-CN" sz="2000" dirty="0"/>
          </a:p>
          <a:p>
            <a:r>
              <a:rPr lang="zh-CN" altLang="en-US" sz="2000" dirty="0"/>
              <a:t>查看另一种基于取模的构造方案：</a:t>
            </a:r>
            <a:r>
              <a:rPr lang="en-US" altLang="zh-CN" sz="2000" dirty="0">
                <a:hlinkClick r:id="rId3"/>
              </a:rPr>
              <a:t>http://www.cs.toronto.edu/</a:t>
            </a:r>
            <a:br>
              <a:rPr lang="en-US" altLang="zh-CN" sz="2000" dirty="0">
                <a:hlinkClick r:id="rId3"/>
              </a:rPr>
            </a:br>
            <a:r>
              <a:rPr lang="en-US" altLang="zh-CN" sz="2000" dirty="0">
                <a:hlinkClick r:id="rId3"/>
              </a:rPr>
              <a:t>~toni/Courses/263-2015/lectures/lec05-hashing.pdf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70464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9B1C15-5CD8-4C17-A740-EEA6FB4B1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latin typeface="Cambria" panose="02040503050406030204" pitchFamily="18" charset="0"/>
                <a:ea typeface="Cambria" panose="02040503050406030204" pitchFamily="18" charset="0"/>
              </a:rPr>
              <a:t>Perfect hash scheme(**)</a:t>
            </a:r>
            <a:endParaRPr lang="zh-CN" altLang="en-US" sz="3600" dirty="0">
              <a:latin typeface="Cambria" panose="02040503050406030204" pitchFamily="18" charset="0"/>
            </a:endParaRP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53D3B4B9-0392-4F14-88BA-4BA3D11C9742}"/>
              </a:ext>
            </a:extLst>
          </p:cNvPr>
          <p:cNvSpPr txBox="1">
            <a:spLocks/>
          </p:cNvSpPr>
          <p:nvPr/>
        </p:nvSpPr>
        <p:spPr bwMode="auto">
          <a:xfrm>
            <a:off x="682694" y="1565412"/>
            <a:ext cx="8501062" cy="4263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§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v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l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Perfect hash scheme:</a:t>
            </a:r>
          </a:p>
          <a:p>
            <a:pPr lvl="1"/>
            <a:r>
              <a:rPr lang="zh-CN" altLang="en-US" dirty="0"/>
              <a:t>对于任意的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S</a:t>
            </a:r>
            <a:r>
              <a:rPr lang="en-US" altLang="zh-CN" dirty="0"/>
              <a:t>,</a:t>
            </a:r>
          </a:p>
          <a:p>
            <a:pPr lvl="2"/>
            <a:r>
              <a:rPr lang="zh-CN" altLang="en-US" dirty="0"/>
              <a:t>存在</a:t>
            </a:r>
            <a:r>
              <a:rPr lang="en-US" altLang="zh-CN" dirty="0" err="1">
                <a:solidFill>
                  <a:schemeClr val="accent5">
                    <a:lumMod val="25000"/>
                  </a:schemeClr>
                </a:solidFill>
              </a:rPr>
              <a:t>h</a:t>
            </a:r>
            <a:r>
              <a:rPr lang="en-US" altLang="zh-CN" baseline="-25000" dirty="0" err="1">
                <a:solidFill>
                  <a:schemeClr val="accent5">
                    <a:lumMod val="25000"/>
                  </a:schemeClr>
                </a:solidFill>
              </a:rPr>
              <a:t>S</a:t>
            </a:r>
            <a:r>
              <a:rPr lang="en-US" altLang="zh-CN" dirty="0"/>
              <a:t>  (</a:t>
            </a:r>
            <a:r>
              <a:rPr lang="zh-CN" altLang="en-US" dirty="0"/>
              <a:t>并且可以在较短时间内构造出这样的</a:t>
            </a:r>
            <a:r>
              <a:rPr lang="en-US" altLang="zh-CN" dirty="0"/>
              <a:t>h)</a:t>
            </a:r>
          </a:p>
          <a:p>
            <a:pPr lvl="3"/>
            <a:r>
              <a:rPr lang="zh-CN" altLang="en-US" dirty="0"/>
              <a:t>每一个</a:t>
            </a:r>
            <a:r>
              <a:rPr lang="en-US" altLang="zh-CN" dirty="0"/>
              <a:t>chain</a:t>
            </a:r>
            <a:r>
              <a:rPr lang="zh-CN" altLang="en-US" dirty="0"/>
              <a:t>的长度是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O(1)</a:t>
            </a:r>
            <a:r>
              <a:rPr lang="zh-CN" altLang="en-US" dirty="0"/>
              <a:t>的。  （这里不是期望</a:t>
            </a:r>
            <a:r>
              <a:rPr lang="en-US" altLang="zh-CN" dirty="0"/>
              <a:t>O(1))</a:t>
            </a:r>
          </a:p>
          <a:p>
            <a:pPr lvl="3"/>
            <a:r>
              <a:rPr lang="zh-CN" altLang="en-US" dirty="0"/>
              <a:t>因此插入、删除、查找的复杂度都是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O(1)</a:t>
            </a:r>
            <a:r>
              <a:rPr lang="zh-CN" altLang="en-US" dirty="0"/>
              <a:t>的。</a:t>
            </a:r>
            <a:endParaRPr lang="en-US" altLang="zh-CN" dirty="0"/>
          </a:p>
          <a:p>
            <a:r>
              <a:rPr lang="zh-CN" altLang="en-US" dirty="0"/>
              <a:t>可利用</a:t>
            </a:r>
            <a:r>
              <a:rPr lang="en-US" altLang="zh-CN" dirty="0"/>
              <a:t>Universal hash family</a:t>
            </a:r>
            <a:r>
              <a:rPr lang="zh-CN" altLang="en-US" dirty="0"/>
              <a:t>来构造这种</a:t>
            </a:r>
            <a:r>
              <a:rPr lang="en-US" altLang="zh-CN" dirty="0" err="1"/>
              <a:t>h</a:t>
            </a:r>
            <a:r>
              <a:rPr lang="en-US" altLang="zh-CN" baseline="-25000" dirty="0" err="1"/>
              <a:t>S</a:t>
            </a:r>
            <a:endParaRPr lang="en-US" altLang="zh-CN" dirty="0"/>
          </a:p>
          <a:p>
            <a:pPr lvl="1"/>
            <a:r>
              <a:rPr lang="en-US" altLang="zh-CN" sz="2400" dirty="0">
                <a:hlinkClick r:id="rId2"/>
              </a:rPr>
              <a:t>www.cs.cmu.edu/~avrim/451f11/lectures/lect1004.pdf</a:t>
            </a:r>
            <a:endParaRPr lang="en-US" altLang="zh-CN" dirty="0"/>
          </a:p>
          <a:p>
            <a:pPr lvl="1"/>
            <a:r>
              <a:rPr lang="en-US" altLang="zh-CN" dirty="0"/>
              <a:t>perfect hash function</a:t>
            </a:r>
            <a:r>
              <a:rPr lang="zh-CN" altLang="en-US" dirty="0"/>
              <a:t>的构造曾经</a:t>
            </a:r>
            <a:r>
              <a:rPr lang="en-US" altLang="zh-CN" dirty="0"/>
              <a:t>open</a:t>
            </a:r>
            <a:r>
              <a:rPr lang="zh-CN" altLang="en-US" dirty="0"/>
              <a:t>了很久</a:t>
            </a:r>
            <a:endParaRPr lang="en-US" altLang="zh-CN" dirty="0"/>
          </a:p>
          <a:p>
            <a:pPr marL="914400" lvl="2" indent="0">
              <a:buNone/>
            </a:pPr>
            <a:r>
              <a:rPr lang="en-US" altLang="zh-CN" dirty="0"/>
              <a:t>——</a:t>
            </a:r>
            <a:r>
              <a:rPr lang="zh-CN" altLang="en-US" dirty="0"/>
              <a:t>但是最终的解法看上去不是那么难！</a:t>
            </a:r>
            <a:r>
              <a:rPr lang="en-US" altLang="zh-CN" dirty="0"/>
              <a:t>(1</a:t>
            </a:r>
            <a:r>
              <a:rPr lang="zh-CN" altLang="en-US" dirty="0"/>
              <a:t>页）</a:t>
            </a:r>
          </a:p>
        </p:txBody>
      </p:sp>
    </p:spTree>
    <p:extLst>
      <p:ext uri="{BB962C8B-B14F-4D97-AF65-F5344CB8AC3E}">
        <p14:creationId xmlns:p14="http://schemas.microsoft.com/office/powerpoint/2010/main" val="251760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3FC1E8-F390-4A96-8D4B-422D9E05E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4CCC8630-C7A1-41E8-AF54-1854CB8FF3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8" y="1452564"/>
            <a:ext cx="8128345" cy="4779272"/>
          </a:xfrm>
        </p:spPr>
        <p:txBody>
          <a:bodyPr/>
          <a:lstStyle/>
          <a:p>
            <a:r>
              <a:rPr lang="zh-CN" altLang="en-US" sz="2800" dirty="0"/>
              <a:t>实际应用中，我们可以选固定的哈希函数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h</a:t>
            </a:r>
            <a:r>
              <a:rPr lang="zh-CN" altLang="en-US" sz="2800" dirty="0"/>
              <a:t>，表现一般来说也很好，虽然最坏情况很差。</a:t>
            </a:r>
            <a:endParaRPr lang="en-US" altLang="zh-CN" sz="2800" dirty="0"/>
          </a:p>
          <a:p>
            <a:pPr lvl="2"/>
            <a:r>
              <a:rPr lang="en-US" altLang="zh-CN" sz="2000" dirty="0">
                <a:solidFill>
                  <a:srgbClr val="9933FF"/>
                </a:solidFill>
              </a:rPr>
              <a:t>Good in practice but no guarantee</a:t>
            </a:r>
          </a:p>
          <a:p>
            <a:r>
              <a:rPr lang="zh-CN" altLang="en-US" sz="2800" dirty="0"/>
              <a:t>如果我们对性能要求更高，可以用</a:t>
            </a:r>
            <a:endParaRPr lang="en-US" altLang="zh-CN" sz="2800" dirty="0"/>
          </a:p>
          <a:p>
            <a:pPr lvl="1"/>
            <a:r>
              <a:rPr lang="en-US" altLang="zh-CN" sz="2400" dirty="0"/>
              <a:t>Universal hash family(*)</a:t>
            </a:r>
            <a:r>
              <a:rPr lang="zh-CN" altLang="en-US" sz="2400" dirty="0"/>
              <a:t>  </a:t>
            </a:r>
            <a:endParaRPr lang="en-US" altLang="zh-CN" sz="2400" dirty="0"/>
          </a:p>
          <a:p>
            <a:pPr lvl="2"/>
            <a:r>
              <a:rPr lang="zh-CN" altLang="en-US" sz="2000" dirty="0">
                <a:solidFill>
                  <a:srgbClr val="9933FF"/>
                </a:solidFill>
              </a:rPr>
              <a:t>期望复杂度</a:t>
            </a:r>
            <a:r>
              <a:rPr lang="en-US" altLang="zh-CN" sz="2000" dirty="0">
                <a:solidFill>
                  <a:srgbClr val="9933FF"/>
                </a:solidFill>
              </a:rPr>
              <a:t>O(1)</a:t>
            </a:r>
          </a:p>
          <a:p>
            <a:pPr lvl="1"/>
            <a:r>
              <a:rPr lang="en-US" altLang="zh-CN" sz="2400" dirty="0"/>
              <a:t>Perfect hash scheme(**)</a:t>
            </a:r>
            <a:r>
              <a:rPr lang="zh-CN" altLang="en-US" sz="2400" dirty="0"/>
              <a:t> </a:t>
            </a:r>
            <a:endParaRPr lang="en-US" altLang="zh-CN" sz="2400" dirty="0"/>
          </a:p>
          <a:p>
            <a:pPr lvl="2"/>
            <a:r>
              <a:rPr lang="zh-CN" altLang="en-US" sz="2000" dirty="0">
                <a:solidFill>
                  <a:srgbClr val="9933FF"/>
                </a:solidFill>
              </a:rPr>
              <a:t>最坏复杂度</a:t>
            </a:r>
            <a:r>
              <a:rPr lang="en-US" altLang="zh-CN" sz="2000" dirty="0">
                <a:solidFill>
                  <a:srgbClr val="9933FF"/>
                </a:solidFill>
              </a:rPr>
              <a:t>O(1)</a:t>
            </a:r>
            <a:r>
              <a:rPr lang="zh-CN" altLang="en-US" sz="2000" dirty="0">
                <a:solidFill>
                  <a:srgbClr val="9933FF"/>
                </a:solidFill>
              </a:rPr>
              <a:t>，但构造它需要知道</a:t>
            </a:r>
            <a:r>
              <a:rPr lang="en-US" altLang="zh-CN" sz="2000" dirty="0">
                <a:solidFill>
                  <a:srgbClr val="9933FF"/>
                </a:solidFill>
              </a:rPr>
              <a:t>S.</a:t>
            </a:r>
            <a:endParaRPr lang="en-US" altLang="zh-CN" dirty="0">
              <a:solidFill>
                <a:srgbClr val="9933FF"/>
              </a:solidFill>
            </a:endParaRPr>
          </a:p>
          <a:p>
            <a:pPr>
              <a:spcBef>
                <a:spcPts val="1800"/>
              </a:spcBef>
            </a:pPr>
            <a:r>
              <a:rPr lang="zh-CN" altLang="en-US" sz="2800" dirty="0"/>
              <a:t>重点掌握内容</a:t>
            </a:r>
            <a:endParaRPr lang="en-US" altLang="zh-CN" sz="2800" dirty="0"/>
          </a:p>
          <a:p>
            <a:pPr lvl="1"/>
            <a:r>
              <a:rPr lang="zh-CN" altLang="en-US" sz="2400" dirty="0"/>
              <a:t>冲突解决方法</a:t>
            </a:r>
            <a:r>
              <a:rPr lang="en-US" altLang="zh-CN" sz="2400" dirty="0"/>
              <a:t>: </a:t>
            </a:r>
            <a:r>
              <a:rPr lang="zh-CN" altLang="en-US" sz="2400" dirty="0"/>
              <a:t>开放定址法（删除方法）。链地址法。</a:t>
            </a:r>
          </a:p>
        </p:txBody>
      </p:sp>
    </p:spTree>
    <p:extLst>
      <p:ext uri="{BB962C8B-B14F-4D97-AF65-F5344CB8AC3E}">
        <p14:creationId xmlns:p14="http://schemas.microsoft.com/office/powerpoint/2010/main" val="464367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4" name="Oval 4">
            <a:extLst>
              <a:ext uri="{FF2B5EF4-FFF2-40B4-BE49-F238E27FC236}">
                <a16:creationId xmlns:a16="http://schemas.microsoft.com/office/drawing/2014/main" id="{93386350-0742-4F97-BDA1-EB47911D40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0217" y="594625"/>
            <a:ext cx="1322388" cy="10048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dirty="0">
                <a:solidFill>
                  <a:srgbClr val="0066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关键字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dirty="0">
                <a:solidFill>
                  <a:srgbClr val="0066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集合</a:t>
            </a:r>
          </a:p>
        </p:txBody>
      </p:sp>
      <p:sp>
        <p:nvSpPr>
          <p:cNvPr id="66565" name="Oval 5">
            <a:extLst>
              <a:ext uri="{FF2B5EF4-FFF2-40B4-BE49-F238E27FC236}">
                <a16:creationId xmlns:a16="http://schemas.microsoft.com/office/drawing/2014/main" id="{52B11B27-BB8C-4081-99A5-42438C490C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7291" y="618477"/>
            <a:ext cx="1322388" cy="10048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存储地址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集合</a:t>
            </a:r>
            <a:endParaRPr kumimoji="1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6566" name="AutoShape 6">
            <a:extLst>
              <a:ext uri="{FF2B5EF4-FFF2-40B4-BE49-F238E27FC236}">
                <a16:creationId xmlns:a16="http://schemas.microsoft.com/office/drawing/2014/main" id="{D827CA0D-FB53-4D1D-B4FA-AD60CD9659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5316" y="994411"/>
            <a:ext cx="1919194" cy="222714"/>
          </a:xfrm>
          <a:prstGeom prst="rightArrow">
            <a:avLst>
              <a:gd name="adj1" fmla="val 50000"/>
              <a:gd name="adj2" fmla="val 137782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6567" name="Text Box 7">
            <a:extLst>
              <a:ext uri="{FF2B5EF4-FFF2-40B4-BE49-F238E27FC236}">
                <a16:creationId xmlns:a16="http://schemas.microsoft.com/office/drawing/2014/main" id="{16996254-8E03-4019-B7BB-A7C7AA2120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83109" y="702203"/>
            <a:ext cx="1128301" cy="70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Hash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函数</a:t>
            </a:r>
            <a:endParaRPr kumimoji="1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48FDA57-A1E2-43CA-8EA6-148C48D1F9C1}"/>
              </a:ext>
            </a:extLst>
          </p:cNvPr>
          <p:cNvSpPr txBox="1"/>
          <p:nvPr/>
        </p:nvSpPr>
        <p:spPr>
          <a:xfrm>
            <a:off x="1770303" y="1597268"/>
            <a:ext cx="17844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U={0,…,99}</a:t>
            </a:r>
            <a:endParaRPr lang="zh-CN" altLang="en-US" sz="2400" dirty="0">
              <a:solidFill>
                <a:schemeClr val="accent5">
                  <a:lumMod val="25000"/>
                </a:schemeClr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CEFE5E8-9164-46D6-B74D-0DBF69EF4BAA}"/>
              </a:ext>
            </a:extLst>
          </p:cNvPr>
          <p:cNvSpPr txBox="1"/>
          <p:nvPr/>
        </p:nvSpPr>
        <p:spPr>
          <a:xfrm>
            <a:off x="6143906" y="1620915"/>
            <a:ext cx="7072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0~9</a:t>
            </a:r>
            <a:endParaRPr lang="zh-CN" altLang="en-US" sz="2400" dirty="0">
              <a:solidFill>
                <a:schemeClr val="accent5">
                  <a:lumMod val="25000"/>
                </a:schemeClr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861CEBE-F0E6-433C-BA97-FD1210983639}"/>
              </a:ext>
            </a:extLst>
          </p:cNvPr>
          <p:cNvSpPr txBox="1"/>
          <p:nvPr/>
        </p:nvSpPr>
        <p:spPr>
          <a:xfrm>
            <a:off x="3883540" y="1616297"/>
            <a:ext cx="17171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H(k)=k%10</a:t>
            </a:r>
            <a:endParaRPr lang="zh-CN" altLang="en-US" sz="2400" dirty="0">
              <a:solidFill>
                <a:schemeClr val="accent5">
                  <a:lumMod val="25000"/>
                </a:schemeClr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40D4C75-B068-4678-9D60-77D6D05621E4}"/>
              </a:ext>
            </a:extLst>
          </p:cNvPr>
          <p:cNvSpPr txBox="1"/>
          <p:nvPr/>
        </p:nvSpPr>
        <p:spPr>
          <a:xfrm>
            <a:off x="1915490" y="2364866"/>
            <a:ext cx="5617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n=7, Keys={</a:t>
            </a:r>
            <a:r>
              <a:rPr lang="en-US" altLang="zh-CN" sz="2800" dirty="0">
                <a:solidFill>
                  <a:srgbClr val="002060"/>
                </a:solidFill>
              </a:rPr>
              <a:t>11,23,42,56,77,84,95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}</a:t>
            </a:r>
            <a:endParaRPr lang="zh-CN" altLang="en-US" sz="2800" dirty="0">
              <a:solidFill>
                <a:schemeClr val="accent5">
                  <a:lumMod val="25000"/>
                </a:schemeClr>
              </a:solidFill>
            </a:endParaRP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4B04CF59-ACAB-4A19-AAE0-A14F4E68FA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7613614"/>
              </p:ext>
            </p:extLst>
          </p:nvPr>
        </p:nvGraphicFramePr>
        <p:xfrm>
          <a:off x="1676400" y="2962286"/>
          <a:ext cx="6096000" cy="6050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151614784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48944436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59615761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71121672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40801121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5258625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03225313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3768291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15861887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505148455"/>
                    </a:ext>
                  </a:extLst>
                </a:gridCol>
              </a:tblGrid>
              <a:tr h="605048"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rgbClr val="002060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rgbClr val="002060"/>
                          </a:solidFill>
                          <a:latin typeface="+mn-lt"/>
                        </a:rPr>
                        <a:t>11</a:t>
                      </a:r>
                      <a:endParaRPr lang="zh-CN" altLang="en-US" sz="2800" b="0" dirty="0">
                        <a:solidFill>
                          <a:srgbClr val="002060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rgbClr val="002060"/>
                          </a:solidFill>
                          <a:latin typeface="+mn-lt"/>
                        </a:rPr>
                        <a:t>42</a:t>
                      </a:r>
                      <a:endParaRPr lang="zh-CN" altLang="en-US" sz="2800" b="0" dirty="0">
                        <a:solidFill>
                          <a:srgbClr val="002060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rgbClr val="002060"/>
                          </a:solidFill>
                          <a:latin typeface="+mn-lt"/>
                        </a:rPr>
                        <a:t>23</a:t>
                      </a:r>
                      <a:endParaRPr lang="zh-CN" altLang="en-US" sz="2800" b="0" dirty="0">
                        <a:solidFill>
                          <a:srgbClr val="002060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rgbClr val="002060"/>
                          </a:solidFill>
                          <a:latin typeface="+mn-lt"/>
                        </a:rPr>
                        <a:t>84</a:t>
                      </a:r>
                      <a:endParaRPr lang="zh-CN" altLang="en-US" sz="2800" b="0" dirty="0">
                        <a:solidFill>
                          <a:srgbClr val="002060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rgbClr val="002060"/>
                          </a:solidFill>
                          <a:latin typeface="+mn-lt"/>
                        </a:rPr>
                        <a:t>95</a:t>
                      </a:r>
                      <a:endParaRPr lang="zh-CN" altLang="en-US" sz="2800" b="0" dirty="0">
                        <a:solidFill>
                          <a:srgbClr val="002060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rgbClr val="002060"/>
                          </a:solidFill>
                          <a:latin typeface="+mn-lt"/>
                        </a:rPr>
                        <a:t>56</a:t>
                      </a:r>
                      <a:endParaRPr lang="zh-CN" altLang="en-US" sz="2800" b="0" dirty="0">
                        <a:solidFill>
                          <a:srgbClr val="002060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rgbClr val="002060"/>
                          </a:solidFill>
                          <a:latin typeface="+mn-lt"/>
                        </a:rPr>
                        <a:t>77</a:t>
                      </a:r>
                      <a:endParaRPr lang="zh-CN" altLang="en-US" sz="2800" b="0" dirty="0">
                        <a:solidFill>
                          <a:srgbClr val="002060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rgbClr val="002060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rgbClr val="002060"/>
                        </a:solidFill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0313796"/>
                  </a:ext>
                </a:extLst>
              </a:tr>
            </a:tbl>
          </a:graphicData>
        </a:graphic>
      </p:graphicFrame>
      <p:grpSp>
        <p:nvGrpSpPr>
          <p:cNvPr id="6" name="组合 5">
            <a:extLst>
              <a:ext uri="{FF2B5EF4-FFF2-40B4-BE49-F238E27FC236}">
                <a16:creationId xmlns:a16="http://schemas.microsoft.com/office/drawing/2014/main" id="{E4FC10D1-1C00-43C2-9223-9E6369883D9D}"/>
              </a:ext>
            </a:extLst>
          </p:cNvPr>
          <p:cNvGrpSpPr/>
          <p:nvPr/>
        </p:nvGrpSpPr>
        <p:grpSpPr>
          <a:xfrm>
            <a:off x="1859280" y="3567334"/>
            <a:ext cx="5784594" cy="373142"/>
            <a:chOff x="1847850" y="4164330"/>
            <a:chExt cx="5784594" cy="373142"/>
          </a:xfrm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2B4B3BFC-4E3C-4528-9E95-C67CEE2CA78A}"/>
                </a:ext>
              </a:extLst>
            </p:cNvPr>
            <p:cNvSpPr txBox="1"/>
            <p:nvPr/>
          </p:nvSpPr>
          <p:spPr>
            <a:xfrm>
              <a:off x="1847850" y="416433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9933FF"/>
                  </a:solidFill>
                </a:rPr>
                <a:t>0</a:t>
              </a:r>
              <a:endParaRPr lang="zh-CN" altLang="en-US" dirty="0">
                <a:solidFill>
                  <a:srgbClr val="9933FF"/>
                </a:solidFill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524DD56E-24DE-498E-9708-FDC26BF1850B}"/>
                </a:ext>
              </a:extLst>
            </p:cNvPr>
            <p:cNvSpPr txBox="1"/>
            <p:nvPr/>
          </p:nvSpPr>
          <p:spPr>
            <a:xfrm>
              <a:off x="2443615" y="416433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9933FF"/>
                  </a:solidFill>
                </a:rPr>
                <a:t>1</a:t>
              </a:r>
              <a:endParaRPr lang="zh-CN" altLang="en-US" dirty="0">
                <a:solidFill>
                  <a:srgbClr val="9933FF"/>
                </a:solidFill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D1A6C77A-34B8-4E89-BF74-87CF74B7629A}"/>
                </a:ext>
              </a:extLst>
            </p:cNvPr>
            <p:cNvSpPr txBox="1"/>
            <p:nvPr/>
          </p:nvSpPr>
          <p:spPr>
            <a:xfrm>
              <a:off x="3039380" y="416433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9933FF"/>
                  </a:solidFill>
                </a:rPr>
                <a:t>2</a:t>
              </a:r>
              <a:endParaRPr lang="zh-CN" altLang="en-US" dirty="0">
                <a:solidFill>
                  <a:srgbClr val="9933FF"/>
                </a:solidFill>
              </a:endParaRP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6AF6CAB9-B9B1-48B4-800A-0B46BE115AF5}"/>
                </a:ext>
              </a:extLst>
            </p:cNvPr>
            <p:cNvSpPr txBox="1"/>
            <p:nvPr/>
          </p:nvSpPr>
          <p:spPr>
            <a:xfrm>
              <a:off x="3691890" y="416433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9933FF"/>
                  </a:solidFill>
                </a:rPr>
                <a:t>3</a:t>
              </a:r>
              <a:endParaRPr lang="zh-CN" altLang="en-US" dirty="0">
                <a:solidFill>
                  <a:srgbClr val="9933FF"/>
                </a:solidFill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62E5956E-7817-4391-BED0-FC8524B3BF66}"/>
                </a:ext>
              </a:extLst>
            </p:cNvPr>
            <p:cNvSpPr txBox="1"/>
            <p:nvPr/>
          </p:nvSpPr>
          <p:spPr>
            <a:xfrm>
              <a:off x="4287655" y="416433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9933FF"/>
                  </a:solidFill>
                </a:rPr>
                <a:t>4</a:t>
              </a:r>
              <a:endParaRPr lang="zh-CN" altLang="en-US" dirty="0">
                <a:solidFill>
                  <a:srgbClr val="9933FF"/>
                </a:solidFill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68BB9F0F-6C68-4E82-A3E3-0707922F0C86}"/>
                </a:ext>
              </a:extLst>
            </p:cNvPr>
            <p:cNvSpPr txBox="1"/>
            <p:nvPr/>
          </p:nvSpPr>
          <p:spPr>
            <a:xfrm>
              <a:off x="4883420" y="416433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9933FF"/>
                  </a:solidFill>
                </a:rPr>
                <a:t>5</a:t>
              </a:r>
              <a:endParaRPr lang="zh-CN" altLang="en-US" dirty="0">
                <a:solidFill>
                  <a:srgbClr val="9933FF"/>
                </a:solidFill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C831FA98-BC02-49BD-A932-FC1079158CDE}"/>
                </a:ext>
              </a:extLst>
            </p:cNvPr>
            <p:cNvSpPr txBox="1"/>
            <p:nvPr/>
          </p:nvSpPr>
          <p:spPr>
            <a:xfrm>
              <a:off x="5491738" y="416433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9933FF"/>
                  </a:solidFill>
                </a:rPr>
                <a:t>6</a:t>
              </a:r>
              <a:endParaRPr lang="zh-CN" altLang="en-US" dirty="0">
                <a:solidFill>
                  <a:srgbClr val="9933FF"/>
                </a:solidFill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5DB2E401-EBD3-4462-A3D8-9579138A1150}"/>
                </a:ext>
              </a:extLst>
            </p:cNvPr>
            <p:cNvSpPr txBox="1"/>
            <p:nvPr/>
          </p:nvSpPr>
          <p:spPr>
            <a:xfrm>
              <a:off x="6087503" y="416433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9933FF"/>
                  </a:solidFill>
                </a:rPr>
                <a:t>7</a:t>
              </a:r>
              <a:endParaRPr lang="zh-CN" altLang="en-US" dirty="0">
                <a:solidFill>
                  <a:srgbClr val="9933FF"/>
                </a:solidFill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0274FF1D-6D69-419D-A36E-8A796413BC3A}"/>
                </a:ext>
              </a:extLst>
            </p:cNvPr>
            <p:cNvSpPr txBox="1"/>
            <p:nvPr/>
          </p:nvSpPr>
          <p:spPr>
            <a:xfrm>
              <a:off x="6683268" y="416433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9933FF"/>
                  </a:solidFill>
                </a:rPr>
                <a:t>8</a:t>
              </a:r>
              <a:endParaRPr lang="zh-CN" altLang="en-US" dirty="0">
                <a:solidFill>
                  <a:srgbClr val="9933FF"/>
                </a:solidFill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29BA0F9E-0171-4E9D-9C2B-B313F86DA6EC}"/>
                </a:ext>
              </a:extLst>
            </p:cNvPr>
            <p:cNvSpPr txBox="1"/>
            <p:nvPr/>
          </p:nvSpPr>
          <p:spPr>
            <a:xfrm>
              <a:off x="7319538" y="416814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9933FF"/>
                  </a:solidFill>
                </a:rPr>
                <a:t>9</a:t>
              </a:r>
              <a:endParaRPr lang="zh-CN" altLang="en-US" dirty="0">
                <a:solidFill>
                  <a:srgbClr val="9933FF"/>
                </a:solidFill>
              </a:endParaRPr>
            </a:p>
          </p:txBody>
        </p: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C2BF721C-4EEC-45AD-85F1-C7B92BD99A1E}"/>
              </a:ext>
            </a:extLst>
          </p:cNvPr>
          <p:cNvSpPr txBox="1"/>
          <p:nvPr/>
        </p:nvSpPr>
        <p:spPr>
          <a:xfrm>
            <a:off x="975360" y="4874318"/>
            <a:ext cx="72298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注意在实际问题中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|U|</a:t>
            </a:r>
            <a:r>
              <a:rPr lang="zh-CN" altLang="en-US" sz="2400" dirty="0"/>
              <a:t>往往很大；</a:t>
            </a:r>
            <a:r>
              <a:rPr lang="zh-CN" altLang="en-US" sz="2400" dirty="0">
                <a:solidFill>
                  <a:srgbClr val="9933FF"/>
                </a:solidFill>
              </a:rPr>
              <a:t>远远大于</a:t>
            </a:r>
            <a:r>
              <a:rPr lang="en-US" altLang="zh-CN" sz="2400" dirty="0"/>
              <a:t>n</a:t>
            </a:r>
            <a:r>
              <a:rPr lang="zh-CN" altLang="en-US" sz="2400" dirty="0"/>
              <a:t>和</a:t>
            </a:r>
            <a:r>
              <a:rPr lang="en-US" altLang="zh-CN" sz="2400" dirty="0"/>
              <a:t>M</a:t>
            </a:r>
            <a:r>
              <a:rPr lang="zh-CN" altLang="en-US" sz="2400" dirty="0"/>
              <a:t>。</a:t>
            </a:r>
            <a:br>
              <a:rPr lang="en-US" altLang="zh-CN" sz="2400" dirty="0"/>
            </a:br>
            <a:r>
              <a:rPr lang="en-US" altLang="zh-CN" sz="2400" dirty="0"/>
              <a:t>   </a:t>
            </a:r>
            <a:r>
              <a:rPr lang="zh-CN" altLang="en-US" sz="2400" dirty="0"/>
              <a:t>例如考虑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66</a:t>
            </a:r>
            <a:r>
              <a:rPr lang="zh-CN" altLang="en-US" sz="2400" dirty="0"/>
              <a:t>个学生</a:t>
            </a:r>
            <a:r>
              <a:rPr lang="en-US" altLang="zh-CN" sz="2400" dirty="0"/>
              <a:t>;</a:t>
            </a:r>
            <a:r>
              <a:rPr lang="zh-CN" altLang="en-US" sz="2400" dirty="0"/>
              <a:t>身份证号码（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18</a:t>
            </a:r>
            <a:r>
              <a:rPr lang="zh-CN" altLang="en-US" sz="2400" dirty="0">
                <a:solidFill>
                  <a:schemeClr val="accent5">
                    <a:lumMod val="25000"/>
                  </a:schemeClr>
                </a:solidFill>
              </a:rPr>
              <a:t>位</a:t>
            </a:r>
            <a:r>
              <a:rPr lang="zh-CN" altLang="en-US" sz="2400" dirty="0"/>
              <a:t>）为</a:t>
            </a:r>
            <a:r>
              <a:rPr lang="en-US" altLang="zh-CN" sz="2400" dirty="0"/>
              <a:t>key</a:t>
            </a:r>
            <a:r>
              <a:rPr lang="zh-CN" altLang="en-US" sz="2400" dirty="0"/>
              <a:t>值。</a:t>
            </a:r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14276C6E-3AC8-4C05-982D-6B1D4AE82ED1}"/>
              </a:ext>
            </a:extLst>
          </p:cNvPr>
          <p:cNvSpPr txBox="1"/>
          <p:nvPr/>
        </p:nvSpPr>
        <p:spPr>
          <a:xfrm>
            <a:off x="1676400" y="4045765"/>
            <a:ext cx="5673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如果要查找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84</a:t>
            </a:r>
            <a:r>
              <a:rPr lang="en-US" altLang="zh-CN" sz="2400" dirty="0"/>
              <a:t>.</a:t>
            </a:r>
            <a:r>
              <a:rPr lang="zh-CN" altLang="en-US" sz="2400" dirty="0"/>
              <a:t>就在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T</a:t>
            </a:r>
            <a:r>
              <a:rPr lang="zh-CN" altLang="en-US" sz="2400" dirty="0"/>
              <a:t>中找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T[4]</a:t>
            </a:r>
            <a:r>
              <a:rPr lang="zh-CN" altLang="en-US" sz="2400" dirty="0"/>
              <a:t>是否为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84</a:t>
            </a:r>
            <a:r>
              <a:rPr lang="zh-CN" altLang="en-US" sz="2400" dirty="0"/>
              <a:t>。</a:t>
            </a:r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982FDD45-488E-4AB4-BA05-A71EDD40DCE2}"/>
              </a:ext>
            </a:extLst>
          </p:cNvPr>
          <p:cNvSpPr txBox="1"/>
          <p:nvPr/>
        </p:nvSpPr>
        <p:spPr>
          <a:xfrm>
            <a:off x="1273767" y="2970313"/>
            <a:ext cx="3290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T</a:t>
            </a:r>
            <a:endParaRPr lang="zh-CN" altLang="en-US" sz="2800" dirty="0">
              <a:solidFill>
                <a:schemeClr val="accent5">
                  <a:lumMod val="25000"/>
                </a:schemeClr>
              </a:solidFill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97F2DC32-6275-422F-B246-70E323A00EEE}"/>
              </a:ext>
            </a:extLst>
          </p:cNvPr>
          <p:cNvSpPr txBox="1"/>
          <p:nvPr/>
        </p:nvSpPr>
        <p:spPr>
          <a:xfrm>
            <a:off x="1227074" y="1415966"/>
            <a:ext cx="3290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chemeClr val="tx2"/>
                </a:solidFill>
              </a:rPr>
              <a:t>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  <p:bldP spid="9" grpId="0"/>
      <p:bldP spid="3" grpId="0"/>
      <p:bldP spid="26" grpId="0"/>
      <p:bldP spid="2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683B97-8C2B-49A0-B5C4-9DD95E10C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/>
              <a:t>比较哈希查找与之前的查找方法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7164B4-0539-488A-BD7C-BA6D76D9C8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8" y="1452563"/>
            <a:ext cx="7861300" cy="1270317"/>
          </a:xfrm>
        </p:spPr>
        <p:txBody>
          <a:bodyPr/>
          <a:lstStyle/>
          <a:p>
            <a:r>
              <a:rPr lang="zh-CN" altLang="en-US" sz="2800" dirty="0"/>
              <a:t>回顾：用无序线性表、有序线性表、</a:t>
            </a:r>
            <a:r>
              <a:rPr lang="en-US" altLang="zh-CN" sz="2800" dirty="0"/>
              <a:t>AVL</a:t>
            </a:r>
            <a:r>
              <a:rPr lang="zh-CN" altLang="en-US" sz="2800" dirty="0"/>
              <a:t>树、</a:t>
            </a:r>
            <a:r>
              <a:rPr lang="en-US" altLang="zh-CN" sz="2800" dirty="0"/>
              <a:t>splay</a:t>
            </a:r>
            <a:r>
              <a:rPr lang="zh-CN" altLang="en-US" sz="2800" dirty="0"/>
              <a:t>树维护集合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S</a:t>
            </a:r>
            <a:r>
              <a:rPr lang="zh-CN" altLang="en-US" sz="2800" dirty="0"/>
              <a:t>，支持插入、删除、查找。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F0B46BDB-B0E5-4EF0-98C7-3C72AF504C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6866909"/>
              </p:ext>
            </p:extLst>
          </p:nvPr>
        </p:nvGraphicFramePr>
        <p:xfrm>
          <a:off x="1046480" y="2722880"/>
          <a:ext cx="7101840" cy="23726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1968">
                  <a:extLst>
                    <a:ext uri="{9D8B030D-6E8A-4147-A177-3AD203B41FA5}">
                      <a16:colId xmlns:a16="http://schemas.microsoft.com/office/drawing/2014/main" val="3710245069"/>
                    </a:ext>
                  </a:extLst>
                </a:gridCol>
                <a:gridCol w="1394968">
                  <a:extLst>
                    <a:ext uri="{9D8B030D-6E8A-4147-A177-3AD203B41FA5}">
                      <a16:colId xmlns:a16="http://schemas.microsoft.com/office/drawing/2014/main" val="2319368066"/>
                    </a:ext>
                  </a:extLst>
                </a:gridCol>
                <a:gridCol w="1394968">
                  <a:extLst>
                    <a:ext uri="{9D8B030D-6E8A-4147-A177-3AD203B41FA5}">
                      <a16:colId xmlns:a16="http://schemas.microsoft.com/office/drawing/2014/main" val="1590350519"/>
                    </a:ext>
                  </a:extLst>
                </a:gridCol>
                <a:gridCol w="1394968">
                  <a:extLst>
                    <a:ext uri="{9D8B030D-6E8A-4147-A177-3AD203B41FA5}">
                      <a16:colId xmlns:a16="http://schemas.microsoft.com/office/drawing/2014/main" val="2270344870"/>
                    </a:ext>
                  </a:extLst>
                </a:gridCol>
                <a:gridCol w="1394968">
                  <a:extLst>
                    <a:ext uri="{9D8B030D-6E8A-4147-A177-3AD203B41FA5}">
                      <a16:colId xmlns:a16="http://schemas.microsoft.com/office/drawing/2014/main" val="2360492534"/>
                    </a:ext>
                  </a:extLst>
                </a:gridCol>
              </a:tblGrid>
              <a:tr h="593169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rgbClr val="002060"/>
                          </a:solidFill>
                        </a:rPr>
                        <a:t>无序线性表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rgbClr val="002060"/>
                          </a:solidFill>
                        </a:rPr>
                        <a:t>有序线性表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AVL/Splay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rgbClr val="FF0000"/>
                          </a:solidFill>
                        </a:rPr>
                        <a:t>哈希表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83286763"/>
                  </a:ext>
                </a:extLst>
              </a:tr>
              <a:tr h="59316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Search(</a:t>
                      </a:r>
                      <a:r>
                        <a:rPr lang="en-US" altLang="zh-CN" sz="2000" dirty="0" err="1"/>
                        <a:t>S,x</a:t>
                      </a:r>
                      <a:r>
                        <a:rPr lang="en-US" altLang="zh-CN" sz="2000" dirty="0"/>
                        <a:t>)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accent5">
                              <a:lumMod val="25000"/>
                            </a:schemeClr>
                          </a:solidFill>
                        </a:rPr>
                        <a:t>O(n)</a:t>
                      </a:r>
                      <a:endParaRPr lang="zh-CN" altLang="en-US" sz="2400" dirty="0">
                        <a:solidFill>
                          <a:schemeClr val="accent5">
                            <a:lumMod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accent5">
                              <a:lumMod val="25000"/>
                            </a:schemeClr>
                          </a:solidFill>
                        </a:rPr>
                        <a:t>O(log n)</a:t>
                      </a:r>
                      <a:endParaRPr lang="zh-CN" altLang="en-US" sz="2400" dirty="0">
                        <a:solidFill>
                          <a:schemeClr val="accent5">
                            <a:lumMod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accent5">
                              <a:lumMod val="25000"/>
                            </a:schemeClr>
                          </a:solidFill>
                        </a:rPr>
                        <a:t>O(log n)</a:t>
                      </a:r>
                      <a:endParaRPr lang="zh-CN" altLang="en-US" sz="2400" dirty="0">
                        <a:solidFill>
                          <a:schemeClr val="accent5">
                            <a:lumMod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FF0000"/>
                          </a:solidFill>
                        </a:rPr>
                        <a:t>O(1)</a:t>
                      </a:r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9894941"/>
                  </a:ext>
                </a:extLst>
              </a:tr>
              <a:tr h="59316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Insert(</a:t>
                      </a:r>
                      <a:r>
                        <a:rPr lang="en-US" altLang="zh-CN" sz="2000" dirty="0" err="1"/>
                        <a:t>S,x</a:t>
                      </a:r>
                      <a:r>
                        <a:rPr lang="en-US" altLang="zh-CN" sz="2000" dirty="0"/>
                        <a:t>)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accent5">
                              <a:lumMod val="25000"/>
                            </a:schemeClr>
                          </a:solidFill>
                        </a:rPr>
                        <a:t>O(1)</a:t>
                      </a:r>
                      <a:endParaRPr lang="zh-CN" altLang="en-US" sz="2400" dirty="0">
                        <a:solidFill>
                          <a:schemeClr val="accent5">
                            <a:lumMod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accent5">
                              <a:lumMod val="25000"/>
                            </a:schemeClr>
                          </a:solidFill>
                        </a:rPr>
                        <a:t>O(n)</a:t>
                      </a:r>
                      <a:endParaRPr lang="zh-CN" altLang="en-US" sz="2400" dirty="0">
                        <a:solidFill>
                          <a:schemeClr val="accent5">
                            <a:lumMod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accent5">
                              <a:lumMod val="25000"/>
                            </a:schemeClr>
                          </a:solidFill>
                        </a:rPr>
                        <a:t>O(log n)</a:t>
                      </a:r>
                      <a:endParaRPr lang="zh-CN" altLang="en-US" sz="2400" dirty="0">
                        <a:solidFill>
                          <a:schemeClr val="accent5">
                            <a:lumMod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FF0000"/>
                          </a:solidFill>
                        </a:rPr>
                        <a:t>O(1)</a:t>
                      </a:r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6682765"/>
                  </a:ext>
                </a:extLst>
              </a:tr>
              <a:tr h="59316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Delete(</a:t>
                      </a:r>
                      <a:r>
                        <a:rPr lang="en-US" altLang="zh-CN" sz="2000" dirty="0" err="1"/>
                        <a:t>S,x</a:t>
                      </a:r>
                      <a:r>
                        <a:rPr lang="en-US" altLang="zh-CN" sz="2000" dirty="0"/>
                        <a:t>)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accent5">
                              <a:lumMod val="25000"/>
                            </a:schemeClr>
                          </a:solidFill>
                        </a:rPr>
                        <a:t>O(1)</a:t>
                      </a:r>
                      <a:endParaRPr lang="zh-CN" altLang="en-US" sz="2400" dirty="0">
                        <a:solidFill>
                          <a:schemeClr val="accent5">
                            <a:lumMod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accent5">
                              <a:lumMod val="25000"/>
                            </a:schemeClr>
                          </a:solidFill>
                        </a:rPr>
                        <a:t>O(n)</a:t>
                      </a:r>
                      <a:endParaRPr lang="zh-CN" altLang="en-US" sz="2400" dirty="0">
                        <a:solidFill>
                          <a:schemeClr val="accent5">
                            <a:lumMod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accent5">
                              <a:lumMod val="25000"/>
                            </a:schemeClr>
                          </a:solidFill>
                        </a:rPr>
                        <a:t>O(log n)</a:t>
                      </a:r>
                      <a:endParaRPr lang="zh-CN" altLang="en-US" sz="2400" dirty="0">
                        <a:solidFill>
                          <a:schemeClr val="accent5">
                            <a:lumMod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FF0000"/>
                          </a:solidFill>
                        </a:rPr>
                        <a:t>O(1)</a:t>
                      </a:r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7530715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753138CB-A7CD-46C3-89C3-9FF34076846F}"/>
              </a:ext>
            </a:extLst>
          </p:cNvPr>
          <p:cNvSpPr txBox="1"/>
          <p:nvPr/>
        </p:nvSpPr>
        <p:spPr>
          <a:xfrm>
            <a:off x="916781" y="5456234"/>
            <a:ext cx="7488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哈希表的</a:t>
            </a:r>
            <a:r>
              <a:rPr lang="en-US" altLang="zh-CN" sz="2400" dirty="0"/>
              <a:t>O(1)</a:t>
            </a:r>
            <a:r>
              <a:rPr lang="zh-CN" altLang="en-US" sz="2400" dirty="0"/>
              <a:t>指的</a:t>
            </a:r>
            <a:r>
              <a:rPr lang="zh-CN" altLang="en-US" sz="2400" dirty="0">
                <a:solidFill>
                  <a:srgbClr val="9933FF"/>
                </a:solidFill>
              </a:rPr>
              <a:t>平均情况</a:t>
            </a:r>
            <a:r>
              <a:rPr lang="zh-CN" altLang="en-US" sz="2400" dirty="0"/>
              <a:t>（如果我们按正确方法做）</a:t>
            </a:r>
          </a:p>
        </p:txBody>
      </p:sp>
    </p:spTree>
    <p:extLst>
      <p:ext uri="{BB962C8B-B14F-4D97-AF65-F5344CB8AC3E}">
        <p14:creationId xmlns:p14="http://schemas.microsoft.com/office/powerpoint/2010/main" val="2460150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22FF5C-8535-4AA8-A978-987E5EFC6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latin typeface="Cambria" panose="02040503050406030204" pitchFamily="18" charset="0"/>
                <a:ea typeface="Cambria" panose="02040503050406030204" pitchFamily="18" charset="0"/>
              </a:rPr>
              <a:t>2. Collision</a:t>
            </a:r>
            <a:r>
              <a:rPr lang="zh-CN" altLang="en-US" sz="3600" dirty="0">
                <a:latin typeface="Cambria" panose="02040503050406030204" pitchFamily="18" charset="0"/>
              </a:rPr>
              <a:t>及两种解决方式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D65D9D-45F6-4E21-9F0D-EC56A31E5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1891" y="1416705"/>
            <a:ext cx="7362544" cy="4567536"/>
          </a:xfrm>
        </p:spPr>
        <p:txBody>
          <a:bodyPr/>
          <a:lstStyle/>
          <a:p>
            <a:pPr lvl="1" eaLnBrk="1" hangingPunct="1"/>
            <a:r>
              <a:rPr lang="zh-CN" altLang="en-US" dirty="0"/>
              <a:t>前面介绍的哈希查找考虑的仅是理想的情况：</a:t>
            </a:r>
            <a:r>
              <a:rPr lang="zh-CN" altLang="en-US" dirty="0">
                <a:solidFill>
                  <a:srgbClr val="00B0F0"/>
                </a:solidFill>
              </a:rPr>
              <a:t>要求</a:t>
            </a:r>
            <a:r>
              <a:rPr lang="en-US" altLang="zh-CN" dirty="0">
                <a:solidFill>
                  <a:srgbClr val="00B0F0"/>
                </a:solidFill>
              </a:rPr>
              <a:t>S</a:t>
            </a:r>
            <a:r>
              <a:rPr lang="zh-CN" altLang="en-US" dirty="0">
                <a:solidFill>
                  <a:srgbClr val="00B0F0"/>
                </a:solidFill>
              </a:rPr>
              <a:t>中任意两个元素的</a:t>
            </a:r>
            <a:r>
              <a:rPr lang="en-US" altLang="zh-CN" dirty="0">
                <a:solidFill>
                  <a:srgbClr val="00B0F0"/>
                </a:solidFill>
              </a:rPr>
              <a:t>key</a:t>
            </a:r>
            <a:r>
              <a:rPr lang="zh-CN" altLang="en-US" dirty="0">
                <a:solidFill>
                  <a:srgbClr val="00B0F0"/>
                </a:solidFill>
              </a:rPr>
              <a:t>值的哈希值不同</a:t>
            </a:r>
            <a:r>
              <a:rPr lang="en-US" altLang="zh-CN" dirty="0">
                <a:solidFill>
                  <a:srgbClr val="00B0F0"/>
                </a:solidFill>
              </a:rPr>
              <a:t>! </a:t>
            </a:r>
            <a:r>
              <a:rPr lang="zh-CN" altLang="en-US" dirty="0">
                <a:solidFill>
                  <a:srgbClr val="00B0F0"/>
                </a:solidFill>
              </a:rPr>
              <a:t>即，没有两个</a:t>
            </a:r>
            <a:r>
              <a:rPr lang="en-US" altLang="zh-CN" dirty="0">
                <a:solidFill>
                  <a:srgbClr val="00B0F0"/>
                </a:solidFill>
              </a:rPr>
              <a:t>keys</a:t>
            </a:r>
            <a:r>
              <a:rPr lang="zh-CN" altLang="en-US" dirty="0">
                <a:solidFill>
                  <a:srgbClr val="00B0F0"/>
                </a:solidFill>
              </a:rPr>
              <a:t>占用同地址。</a:t>
            </a:r>
            <a:endParaRPr lang="en-US" altLang="zh-CN" dirty="0">
              <a:solidFill>
                <a:srgbClr val="00B0F0"/>
              </a:solidFill>
            </a:endParaRPr>
          </a:p>
          <a:p>
            <a:pPr lvl="1" eaLnBrk="1" hangingPunct="1"/>
            <a:r>
              <a:rPr lang="zh-CN" altLang="en-US" dirty="0"/>
              <a:t>在实际上</a:t>
            </a:r>
            <a:r>
              <a:rPr lang="en-US" altLang="zh-CN" dirty="0"/>
              <a:t>S</a:t>
            </a:r>
            <a:r>
              <a:rPr lang="zh-CN" altLang="en-US" dirty="0"/>
              <a:t>中可能有不同</a:t>
            </a:r>
            <a:r>
              <a:rPr lang="en-US" altLang="zh-CN" dirty="0"/>
              <a:t>keys</a:t>
            </a:r>
            <a:r>
              <a:rPr lang="zh-CN" altLang="en-US" dirty="0"/>
              <a:t>占相同地址。</a:t>
            </a:r>
            <a:endParaRPr lang="en-US" altLang="zh-CN" dirty="0"/>
          </a:p>
          <a:p>
            <a:pPr lvl="2" eaLnBrk="1" hangingPunct="1"/>
            <a:r>
              <a:rPr lang="zh-CN" altLang="en-US" dirty="0"/>
              <a:t>例如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S</a:t>
            </a:r>
            <a:r>
              <a:rPr lang="en-US" altLang="zh-CN" dirty="0"/>
              <a:t>={</a:t>
            </a:r>
            <a:r>
              <a:rPr lang="en-US" altLang="zh-CN" dirty="0">
                <a:solidFill>
                  <a:srgbClr val="002060"/>
                </a:solidFill>
              </a:rPr>
              <a:t>1,11,21,31, …,91</a:t>
            </a:r>
            <a:r>
              <a:rPr lang="en-US" altLang="zh-CN" dirty="0"/>
              <a:t>}</a:t>
            </a:r>
            <a:r>
              <a:rPr lang="zh-CN" altLang="en-US" dirty="0"/>
              <a:t>。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H(k)=k% 10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如果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k</a:t>
            </a:r>
            <a:r>
              <a:rPr lang="en-US" altLang="zh-CN" baseline="-25000" dirty="0">
                <a:solidFill>
                  <a:schemeClr val="accent5">
                    <a:lumMod val="25000"/>
                  </a:schemeClr>
                </a:solidFill>
              </a:rPr>
              <a:t>1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  <a:sym typeface="Symbol" panose="05050102010706020507" pitchFamily="18" charset="2"/>
              </a:rPr>
              <a:t>k</a:t>
            </a:r>
            <a:r>
              <a:rPr lang="en-US" altLang="zh-CN" baseline="-25000" dirty="0">
                <a:solidFill>
                  <a:schemeClr val="accent5">
                    <a:lumMod val="25000"/>
                  </a:schemeClr>
                </a:solidFill>
                <a:sym typeface="Symbol" panose="05050102010706020507" pitchFamily="18" charset="2"/>
              </a:rPr>
              <a:t>2</a:t>
            </a:r>
            <a:r>
              <a:rPr lang="zh-CN" altLang="zh-CN" dirty="0">
                <a:sym typeface="Symbol" panose="05050102010706020507" pitchFamily="18" charset="2"/>
              </a:rPr>
              <a:t>但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  <a:sym typeface="Symbol" panose="05050102010706020507" pitchFamily="18" charset="2"/>
              </a:rPr>
              <a:t>H(k</a:t>
            </a:r>
            <a:r>
              <a:rPr lang="en-US" altLang="zh-CN" baseline="-25000" dirty="0">
                <a:solidFill>
                  <a:schemeClr val="accent5">
                    <a:lumMod val="25000"/>
                  </a:schemeClr>
                </a:solidFill>
                <a:sym typeface="Symbol" panose="05050102010706020507" pitchFamily="18" charset="2"/>
              </a:rPr>
              <a:t>1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  <a:sym typeface="Symbol" panose="05050102010706020507" pitchFamily="18" charset="2"/>
              </a:rPr>
              <a:t>)=H(k</a:t>
            </a:r>
            <a:r>
              <a:rPr lang="en-US" altLang="zh-CN" baseline="-25000" dirty="0">
                <a:solidFill>
                  <a:schemeClr val="accent5">
                    <a:lumMod val="25000"/>
                  </a:schemeClr>
                </a:solidFill>
                <a:sym typeface="Symbol" panose="05050102010706020507" pitchFamily="18" charset="2"/>
              </a:rPr>
              <a:t>2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  <a:sym typeface="Symbol" panose="05050102010706020507" pitchFamily="18" charset="2"/>
              </a:rPr>
              <a:t>)</a:t>
            </a:r>
            <a:r>
              <a:rPr lang="zh-CN" altLang="en-US" dirty="0">
                <a:sym typeface="Symbol" panose="05050102010706020507" pitchFamily="18" charset="2"/>
              </a:rPr>
              <a:t>，</a:t>
            </a:r>
            <a:br>
              <a:rPr lang="en-US" altLang="zh-CN" dirty="0">
                <a:sym typeface="Symbol" panose="05050102010706020507" pitchFamily="18" charset="2"/>
              </a:rPr>
            </a:br>
            <a:r>
              <a:rPr lang="zh-CN" altLang="en-US" dirty="0">
                <a:sym typeface="Symbol" panose="05050102010706020507" pitchFamily="18" charset="2"/>
              </a:rPr>
              <a:t>我们称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  <a:sym typeface="Symbol" panose="05050102010706020507" pitchFamily="18" charset="2"/>
              </a:rPr>
              <a:t>k</a:t>
            </a:r>
            <a:r>
              <a:rPr lang="en-US" altLang="zh-CN" baseline="-25000" dirty="0">
                <a:solidFill>
                  <a:schemeClr val="accent5">
                    <a:lumMod val="25000"/>
                  </a:schemeClr>
                </a:solidFill>
                <a:sym typeface="Symbol" panose="05050102010706020507" pitchFamily="18" charset="2"/>
              </a:rPr>
              <a:t>1</a:t>
            </a:r>
            <a:r>
              <a:rPr lang="zh-CN" altLang="en-US" dirty="0">
                <a:sym typeface="Symbol" panose="05050102010706020507" pitchFamily="18" charset="2"/>
              </a:rPr>
              <a:t>和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  <a:sym typeface="Symbol" panose="05050102010706020507" pitchFamily="18" charset="2"/>
              </a:rPr>
              <a:t>k</a:t>
            </a:r>
            <a:r>
              <a:rPr lang="en-US" altLang="zh-CN" baseline="-25000" dirty="0">
                <a:solidFill>
                  <a:schemeClr val="accent5">
                    <a:lumMod val="25000"/>
                  </a:schemeClr>
                </a:solidFill>
                <a:sym typeface="Symbol" panose="05050102010706020507" pitchFamily="18" charset="2"/>
              </a:rPr>
              <a:t>2</a:t>
            </a:r>
            <a:r>
              <a:rPr lang="zh-CN" altLang="en-US" dirty="0">
                <a:solidFill>
                  <a:srgbClr val="00B0F0"/>
                </a:solidFill>
                <a:sym typeface="Symbol" panose="05050102010706020507" pitchFamily="18" charset="2"/>
              </a:rPr>
              <a:t>冲突</a:t>
            </a:r>
            <a:r>
              <a:rPr lang="zh-CN" altLang="en-US" dirty="0">
                <a:sym typeface="Symbol" panose="05050102010706020507" pitchFamily="18" charset="2"/>
              </a:rPr>
              <a:t>（</a:t>
            </a:r>
            <a:r>
              <a:rPr lang="en-US" altLang="zh-CN" dirty="0">
                <a:solidFill>
                  <a:srgbClr val="00B0F0"/>
                </a:solidFill>
                <a:sym typeface="Symbol" panose="05050102010706020507" pitchFamily="18" charset="2"/>
              </a:rPr>
              <a:t>collision</a:t>
            </a:r>
            <a:r>
              <a:rPr lang="en-US" altLang="zh-CN" dirty="0">
                <a:sym typeface="Symbol" panose="05050102010706020507" pitchFamily="18" charset="2"/>
              </a:rPr>
              <a:t>)</a:t>
            </a:r>
            <a:r>
              <a:rPr lang="zh-CN" altLang="en-US" dirty="0">
                <a:sym typeface="Symbol" panose="05050102010706020507" pitchFamily="18" charset="2"/>
              </a:rPr>
              <a:t>。</a:t>
            </a:r>
            <a:endParaRPr lang="en-US" altLang="zh-CN" dirty="0"/>
          </a:p>
          <a:p>
            <a:pPr lvl="1" eaLnBrk="1" hangingPunct="1"/>
            <a:r>
              <a:rPr lang="zh-CN" altLang="en-US" dirty="0">
                <a:solidFill>
                  <a:srgbClr val="FF0000"/>
                </a:solidFill>
              </a:rPr>
              <a:t>冲突是不可避免</a:t>
            </a:r>
            <a:r>
              <a:rPr lang="zh-CN" altLang="en-US" dirty="0"/>
              <a:t>，只能尽量减少；</a:t>
            </a:r>
            <a:endParaRPr lang="en-US" altLang="zh-CN" dirty="0"/>
          </a:p>
          <a:p>
            <a:pPr lvl="1" eaLnBrk="1" hangingPunct="1"/>
            <a:r>
              <a:rPr lang="zh-CN" altLang="en-US" dirty="0">
                <a:solidFill>
                  <a:srgbClr val="FF0000"/>
                </a:solidFill>
              </a:rPr>
              <a:t>冲突发生后，应该有</a:t>
            </a:r>
            <a:r>
              <a:rPr lang="zh-CN" altLang="en-US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处理冲突的方法</a:t>
            </a:r>
            <a:r>
              <a:rPr lang="zh-CN" altLang="en-US" dirty="0">
                <a:solidFill>
                  <a:srgbClr val="FF0000"/>
                </a:solidFill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496573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09680D-0496-477B-930D-67CCDE9E6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latin typeface="Cambria" panose="02040503050406030204" pitchFamily="18" charset="0"/>
                <a:ea typeface="Cambria" panose="02040503050406030204" pitchFamily="18" charset="0"/>
              </a:rPr>
              <a:t>2.1 </a:t>
            </a:r>
            <a:r>
              <a:rPr lang="zh-CN" altLang="en-US" sz="3600" dirty="0">
                <a:latin typeface="Cambria" panose="02040503050406030204" pitchFamily="18" charset="0"/>
              </a:rPr>
              <a:t>处理冲突的方法</a:t>
            </a:r>
            <a:r>
              <a:rPr lang="en-US" altLang="zh-CN" sz="3600" dirty="0">
                <a:latin typeface="Cambria" panose="02040503050406030204" pitchFamily="18" charset="0"/>
                <a:ea typeface="Cambria" panose="02040503050406030204" pitchFamily="18" charset="0"/>
              </a:rPr>
              <a:t>:  </a:t>
            </a:r>
            <a:r>
              <a:rPr lang="zh-CN" altLang="en-US" sz="3600" dirty="0">
                <a:latin typeface="Cambria" panose="02040503050406030204" pitchFamily="18" charset="0"/>
              </a:rPr>
              <a:t>开放定址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2AC8DD-6A6A-4DE9-98FD-4008D8DB99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8" y="1452563"/>
            <a:ext cx="7591144" cy="4267517"/>
          </a:xfrm>
        </p:spPr>
        <p:txBody>
          <a:bodyPr/>
          <a:lstStyle/>
          <a:p>
            <a:pPr lvl="2" eaLnBrk="1" hangingPunct="1"/>
            <a:r>
              <a:rPr lang="zh-CN" altLang="en-US" dirty="0"/>
              <a:t>找一个</a:t>
            </a:r>
            <a:r>
              <a:rPr lang="zh-CN" altLang="en-US" dirty="0">
                <a:solidFill>
                  <a:srgbClr val="9933FF"/>
                </a:solidFill>
              </a:rPr>
              <a:t>探查</a:t>
            </a:r>
            <a:r>
              <a:rPr lang="zh-CN" altLang="en-US" dirty="0"/>
              <a:t>（</a:t>
            </a:r>
            <a:r>
              <a:rPr lang="en-US" altLang="zh-CN" dirty="0" err="1">
                <a:solidFill>
                  <a:srgbClr val="9933FF"/>
                </a:solidFill>
              </a:rPr>
              <a:t>probo</a:t>
            </a:r>
            <a:r>
              <a:rPr lang="zh-CN" altLang="en-US" dirty="0"/>
              <a:t>）序列；沿此序列逐个地址探查，直到找到一个空位置（开放的地址），将发生冲突的记录放到该地址中，即</a:t>
            </a:r>
            <a:endParaRPr lang="en-US" altLang="zh-CN" dirty="0"/>
          </a:p>
          <a:p>
            <a:pPr marL="914400" lvl="2" indent="0" eaLnBrk="1" hangingPunct="1">
              <a:buNone/>
            </a:pP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	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H</a:t>
            </a:r>
            <a:r>
              <a:rPr lang="en-US" altLang="zh-CN" sz="1600" dirty="0">
                <a:solidFill>
                  <a:schemeClr val="accent5">
                    <a:lumMod val="25000"/>
                  </a:schemeClr>
                </a:solidFill>
              </a:rPr>
              <a:t>i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=(H(key)+</a:t>
            </a:r>
            <a:r>
              <a:rPr lang="en-US" altLang="zh-CN" sz="2800" dirty="0">
                <a:solidFill>
                  <a:srgbClr val="9933FF"/>
                </a:solidFill>
              </a:rPr>
              <a:t>d</a:t>
            </a:r>
            <a:r>
              <a:rPr lang="en-US" altLang="zh-CN" sz="1600" dirty="0">
                <a:solidFill>
                  <a:srgbClr val="9933FF"/>
                </a:solidFill>
              </a:rPr>
              <a:t>i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) % M</a:t>
            </a:r>
            <a:r>
              <a:rPr lang="zh-CN" altLang="en-US" sz="2800" dirty="0">
                <a:solidFill>
                  <a:schemeClr val="accent5">
                    <a:lumMod val="25000"/>
                  </a:schemeClr>
                </a:solidFill>
              </a:rPr>
              <a:t>，</a:t>
            </a:r>
            <a:r>
              <a:rPr lang="en-US" altLang="zh-CN" sz="2800" dirty="0" err="1">
                <a:solidFill>
                  <a:schemeClr val="accent5">
                    <a:lumMod val="25000"/>
                  </a:schemeClr>
                </a:solidFill>
              </a:rPr>
              <a:t>i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=1,2,…</a:t>
            </a:r>
            <a:br>
              <a:rPr lang="en-US" altLang="zh-CN" dirty="0"/>
            </a:br>
            <a:r>
              <a:rPr lang="en-US" altLang="zh-CN" dirty="0"/>
              <a:t>	</a:t>
            </a:r>
            <a:r>
              <a:rPr lang="zh-CN" altLang="zh-CN" dirty="0">
                <a:sym typeface="Symbol" panose="05050102010706020507" pitchFamily="18" charset="2"/>
              </a:rPr>
              <a:t>   </a:t>
            </a:r>
            <a:r>
              <a:rPr lang="en-US" altLang="zh-CN" dirty="0">
                <a:solidFill>
                  <a:srgbClr val="9933FF"/>
                </a:solidFill>
                <a:sym typeface="Symbol" panose="05050102010706020507" pitchFamily="18" charset="2"/>
              </a:rPr>
              <a:t>d</a:t>
            </a:r>
            <a:r>
              <a:rPr lang="en-US" altLang="zh-CN" sz="1400" dirty="0">
                <a:solidFill>
                  <a:srgbClr val="9933FF"/>
                </a:solidFill>
                <a:sym typeface="Symbol" panose="05050102010706020507" pitchFamily="18" charset="2"/>
              </a:rPr>
              <a:t>i </a:t>
            </a:r>
            <a:r>
              <a:rPr lang="en-US" altLang="zh-CN" dirty="0">
                <a:sym typeface="Symbol" panose="05050102010706020507" pitchFamily="18" charset="2"/>
              </a:rPr>
              <a:t>—— </a:t>
            </a:r>
            <a:r>
              <a:rPr lang="zh-CN" altLang="zh-CN" dirty="0">
                <a:solidFill>
                  <a:srgbClr val="0066FF"/>
                </a:solidFill>
                <a:sym typeface="Symbol" panose="05050102010706020507" pitchFamily="18" charset="2"/>
              </a:rPr>
              <a:t>增量序列</a:t>
            </a:r>
          </a:p>
          <a:p>
            <a:pPr lvl="3" eaLnBrk="1" hangingPunct="1">
              <a:spcBef>
                <a:spcPts val="1200"/>
              </a:spcBef>
            </a:pPr>
            <a:r>
              <a:rPr lang="zh-CN" altLang="en-US" sz="2400" dirty="0">
                <a:sym typeface="Symbol" panose="05050102010706020507" pitchFamily="18" charset="2"/>
              </a:rPr>
              <a:t>三种常用的增量序列</a:t>
            </a:r>
          </a:p>
          <a:p>
            <a:pPr lvl="4" eaLnBrk="1" hangingPunct="1"/>
            <a:r>
              <a:rPr lang="zh-CN" altLang="en-US" sz="2400" dirty="0">
                <a:sym typeface="Symbol" panose="05050102010706020507" pitchFamily="18" charset="2"/>
              </a:rPr>
              <a:t>线性探测：</a:t>
            </a:r>
            <a:r>
              <a:rPr lang="en-US" altLang="zh-CN" sz="2400" dirty="0">
                <a:solidFill>
                  <a:srgbClr val="9933FF"/>
                </a:solidFill>
                <a:sym typeface="Symbol" panose="05050102010706020507" pitchFamily="18" charset="2"/>
              </a:rPr>
              <a:t>d</a:t>
            </a:r>
            <a:r>
              <a:rPr lang="en-US" altLang="zh-CN" sz="1600" dirty="0">
                <a:solidFill>
                  <a:srgbClr val="9933FF"/>
                </a:solidFill>
                <a:sym typeface="Symbol" panose="05050102010706020507" pitchFamily="18" charset="2"/>
              </a:rPr>
              <a:t>i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sym typeface="Symbol" panose="05050102010706020507" pitchFamily="18" charset="2"/>
              </a:rPr>
              <a:t>=1,2,3,……m-1</a:t>
            </a:r>
          </a:p>
          <a:p>
            <a:pPr lvl="4" eaLnBrk="1" hangingPunct="1"/>
            <a:r>
              <a:rPr lang="zh-CN" altLang="zh-CN" sz="2400" dirty="0">
                <a:sym typeface="Symbol" panose="05050102010706020507" pitchFamily="18" charset="2"/>
              </a:rPr>
              <a:t>二次探测：</a:t>
            </a:r>
            <a:r>
              <a:rPr lang="en-US" altLang="zh-CN" sz="2400" dirty="0">
                <a:solidFill>
                  <a:srgbClr val="9933FF"/>
                </a:solidFill>
                <a:sym typeface="Symbol" panose="05050102010706020507" pitchFamily="18" charset="2"/>
              </a:rPr>
              <a:t>d</a:t>
            </a:r>
            <a:r>
              <a:rPr lang="en-US" altLang="zh-CN" sz="1600" dirty="0">
                <a:solidFill>
                  <a:srgbClr val="9933FF"/>
                </a:solidFill>
                <a:sym typeface="Symbol" panose="05050102010706020507" pitchFamily="18" charset="2"/>
              </a:rPr>
              <a:t>i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sym typeface="Symbol" panose="05050102010706020507" pitchFamily="18" charset="2"/>
              </a:rPr>
              <a:t>=1², -1², 2²,-2², …, j², -j</a:t>
            </a:r>
            <a:r>
              <a:rPr lang="en-US" altLang="zh-CN" sz="2400" baseline="30000" dirty="0">
                <a:solidFill>
                  <a:schemeClr val="accent5">
                    <a:lumMod val="25000"/>
                  </a:schemeClr>
                </a:solidFill>
                <a:sym typeface="Symbol" panose="05050102010706020507" pitchFamily="18" charset="2"/>
              </a:rPr>
              <a:t>2</a:t>
            </a:r>
            <a:endParaRPr lang="en-US" altLang="zh-CN" sz="2400" dirty="0">
              <a:solidFill>
                <a:schemeClr val="accent5">
                  <a:lumMod val="25000"/>
                </a:schemeClr>
              </a:solidFill>
              <a:sym typeface="Symbol" panose="05050102010706020507" pitchFamily="18" charset="2"/>
            </a:endParaRPr>
          </a:p>
          <a:p>
            <a:pPr lvl="4" eaLnBrk="1" hangingPunct="1"/>
            <a:r>
              <a:rPr lang="zh-CN" altLang="zh-CN" sz="2400" dirty="0">
                <a:sym typeface="Symbol" panose="05050102010706020507" pitchFamily="18" charset="2"/>
              </a:rPr>
              <a:t>伪随机探测</a:t>
            </a:r>
            <a:r>
              <a:rPr lang="zh-CN" altLang="en-US" sz="2400" dirty="0">
                <a:sym typeface="Symbol" panose="05050102010706020507" pitchFamily="18" charset="2"/>
              </a:rPr>
              <a:t>（</a:t>
            </a:r>
            <a:r>
              <a:rPr lang="en-US" altLang="zh-CN" sz="2400" dirty="0">
                <a:sym typeface="Symbol" panose="05050102010706020507" pitchFamily="18" charset="2"/>
              </a:rPr>
              <a:t>*)</a:t>
            </a:r>
            <a:r>
              <a:rPr lang="zh-CN" altLang="zh-CN" sz="2400" dirty="0">
                <a:sym typeface="Symbol" panose="05050102010706020507" pitchFamily="18" charset="2"/>
              </a:rPr>
              <a:t>：</a:t>
            </a:r>
            <a:r>
              <a:rPr lang="en-US" altLang="zh-CN" sz="2400" dirty="0">
                <a:solidFill>
                  <a:srgbClr val="9933FF"/>
                </a:solidFill>
                <a:sym typeface="Symbol" panose="05050102010706020507" pitchFamily="18" charset="2"/>
              </a:rPr>
              <a:t>d</a:t>
            </a:r>
            <a:r>
              <a:rPr lang="en-US" altLang="zh-CN" sz="1600" dirty="0">
                <a:solidFill>
                  <a:srgbClr val="9933FF"/>
                </a:solidFill>
                <a:sym typeface="Symbol" panose="05050102010706020507" pitchFamily="18" charset="2"/>
              </a:rPr>
              <a:t>i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sym typeface="Symbol" panose="05050102010706020507" pitchFamily="18" charset="2"/>
              </a:rPr>
              <a:t>=</a:t>
            </a:r>
            <a:r>
              <a:rPr lang="zh-CN" altLang="zh-CN" sz="2400" dirty="0">
                <a:solidFill>
                  <a:schemeClr val="accent5">
                    <a:lumMod val="25000"/>
                  </a:schemeClr>
                </a:solidFill>
                <a:sym typeface="Symbol" panose="05050102010706020507" pitchFamily="18" charset="2"/>
              </a:rPr>
              <a:t>伪随机数序列</a:t>
            </a:r>
            <a:endParaRPr lang="zh-CN" altLang="en-US" sz="2400" dirty="0">
              <a:solidFill>
                <a:schemeClr val="accent5">
                  <a:lumMod val="25000"/>
                </a:schemeClr>
              </a:solidFill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833206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2">
            <a:extLst>
              <a:ext uri="{FF2B5EF4-FFF2-40B4-BE49-F238E27FC236}">
                <a16:creationId xmlns:a16="http://schemas.microsoft.com/office/drawing/2014/main" id="{2B88344F-78CD-4D3B-9209-FD6761C17F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5700" y="596900"/>
            <a:ext cx="7302499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例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M=11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。</a:t>
            </a:r>
            <a:r>
              <a:rPr kumimoji="1" lang="en-US" altLang="zh-CN" sz="2400" b="0" i="0" u="none" strike="noStrike" kern="1200" cap="none" spc="0" normalizeH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已填有关键字为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17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，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60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，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29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的记录。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H(k)=k  %  11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。</a:t>
            </a:r>
            <a:r>
              <a:rPr kumimoji="1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现有第4个记录，其关键字为</a:t>
            </a:r>
            <a:r>
              <a:rPr kumimoji="1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38</a:t>
            </a:r>
            <a:r>
              <a:rPr kumimoji="1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，</a:t>
            </a:r>
            <a:b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</a:br>
            <a:r>
              <a:rPr kumimoji="1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按三种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探测</a:t>
            </a:r>
            <a:r>
              <a:rPr kumimoji="1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方法，将它填入表中</a:t>
            </a:r>
            <a:endParaRPr kumimoji="1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grpSp>
        <p:nvGrpSpPr>
          <p:cNvPr id="29721" name="Group 25">
            <a:extLst>
              <a:ext uri="{FF2B5EF4-FFF2-40B4-BE49-F238E27FC236}">
                <a16:creationId xmlns:a16="http://schemas.microsoft.com/office/drawing/2014/main" id="{FD4B287A-097F-4EB9-8DA3-DC968922AD30}"/>
              </a:ext>
            </a:extLst>
          </p:cNvPr>
          <p:cNvGrpSpPr>
            <a:grpSpLocks/>
          </p:cNvGrpSpPr>
          <p:nvPr/>
        </p:nvGrpSpPr>
        <p:grpSpPr bwMode="auto">
          <a:xfrm>
            <a:off x="2443956" y="1983582"/>
            <a:ext cx="4256087" cy="690562"/>
            <a:chOff x="1261" y="1173"/>
            <a:chExt cx="2681" cy="435"/>
          </a:xfrm>
        </p:grpSpPr>
        <p:sp>
          <p:nvSpPr>
            <p:cNvPr id="76810" name="Text Box 5">
              <a:extLst>
                <a:ext uri="{FF2B5EF4-FFF2-40B4-BE49-F238E27FC236}">
                  <a16:creationId xmlns:a16="http://schemas.microsoft.com/office/drawing/2014/main" id="{D2FEC71F-5E8F-4AD9-B698-45B2661E9D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5" y="1173"/>
              <a:ext cx="26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0    1    2    3    4    5    6    7    8    9   10</a:t>
              </a:r>
            </a:p>
          </p:txBody>
        </p:sp>
        <p:sp>
          <p:nvSpPr>
            <p:cNvPr id="76811" name="Rectangle 7">
              <a:extLst>
                <a:ext uri="{FF2B5EF4-FFF2-40B4-BE49-F238E27FC236}">
                  <a16:creationId xmlns:a16="http://schemas.microsoft.com/office/drawing/2014/main" id="{80B33D91-B506-4908-8A48-460276865C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1" y="1366"/>
              <a:ext cx="2681" cy="2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6812" name="Line 8">
              <a:extLst>
                <a:ext uri="{FF2B5EF4-FFF2-40B4-BE49-F238E27FC236}">
                  <a16:creationId xmlns:a16="http://schemas.microsoft.com/office/drawing/2014/main" id="{CF44CC72-EEF8-4682-85F4-543A7F8539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98" y="1366"/>
              <a:ext cx="0" cy="2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6813" name="Line 9">
              <a:extLst>
                <a:ext uri="{FF2B5EF4-FFF2-40B4-BE49-F238E27FC236}">
                  <a16:creationId xmlns:a16="http://schemas.microsoft.com/office/drawing/2014/main" id="{BEF1B657-7573-4E84-ADC1-9AA3A29E51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41" y="1366"/>
              <a:ext cx="0" cy="2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6814" name="Line 10">
              <a:extLst>
                <a:ext uri="{FF2B5EF4-FFF2-40B4-BE49-F238E27FC236}">
                  <a16:creationId xmlns:a16="http://schemas.microsoft.com/office/drawing/2014/main" id="{252B0498-208A-454B-929C-703981BBEC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85" y="1366"/>
              <a:ext cx="0" cy="2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6815" name="Line 11">
              <a:extLst>
                <a:ext uri="{FF2B5EF4-FFF2-40B4-BE49-F238E27FC236}">
                  <a16:creationId xmlns:a16="http://schemas.microsoft.com/office/drawing/2014/main" id="{D72289ED-1156-4E8A-9BB8-EA0D86DD61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29" y="1366"/>
              <a:ext cx="0" cy="2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6816" name="Line 12">
              <a:extLst>
                <a:ext uri="{FF2B5EF4-FFF2-40B4-BE49-F238E27FC236}">
                  <a16:creationId xmlns:a16="http://schemas.microsoft.com/office/drawing/2014/main" id="{3AC8E679-3B4A-451F-B226-D3C42C40CA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73" y="1366"/>
              <a:ext cx="0" cy="2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6817" name="Line 13">
              <a:extLst>
                <a:ext uri="{FF2B5EF4-FFF2-40B4-BE49-F238E27FC236}">
                  <a16:creationId xmlns:a16="http://schemas.microsoft.com/office/drawing/2014/main" id="{B6004F4E-70CA-4F4F-BCF1-DD4C8D6D6E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16" y="1366"/>
              <a:ext cx="0" cy="2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6818" name="Line 14">
              <a:extLst>
                <a:ext uri="{FF2B5EF4-FFF2-40B4-BE49-F238E27FC236}">
                  <a16:creationId xmlns:a16="http://schemas.microsoft.com/office/drawing/2014/main" id="{9FAC9F19-5344-40D2-BE77-CBBE85E808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60" y="1366"/>
              <a:ext cx="0" cy="2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6819" name="Line 15">
              <a:extLst>
                <a:ext uri="{FF2B5EF4-FFF2-40B4-BE49-F238E27FC236}">
                  <a16:creationId xmlns:a16="http://schemas.microsoft.com/office/drawing/2014/main" id="{88CB3BAA-EA33-452B-90F2-FFC4704D0C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04" y="1366"/>
              <a:ext cx="0" cy="2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6820" name="Line 16">
              <a:extLst>
                <a:ext uri="{FF2B5EF4-FFF2-40B4-BE49-F238E27FC236}">
                  <a16:creationId xmlns:a16="http://schemas.microsoft.com/office/drawing/2014/main" id="{B7F6B5F5-B29F-4B3E-873E-ECF1819276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48" y="1366"/>
              <a:ext cx="0" cy="2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6821" name="Line 17">
              <a:extLst>
                <a:ext uri="{FF2B5EF4-FFF2-40B4-BE49-F238E27FC236}">
                  <a16:creationId xmlns:a16="http://schemas.microsoft.com/office/drawing/2014/main" id="{E131E324-2067-45F4-A2D7-088115E252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2" y="1366"/>
              <a:ext cx="0" cy="2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6822" name="Text Box 18">
              <a:extLst>
                <a:ext uri="{FF2B5EF4-FFF2-40B4-BE49-F238E27FC236}">
                  <a16:creationId xmlns:a16="http://schemas.microsoft.com/office/drawing/2014/main" id="{D9EEB1D8-B6D1-4729-9E14-8BE631A944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54" y="1358"/>
              <a:ext cx="75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60  17  29</a:t>
              </a:r>
            </a:p>
          </p:txBody>
        </p:sp>
      </p:grpSp>
      <p:sp>
        <p:nvSpPr>
          <p:cNvPr id="29715" name="Text Box 19">
            <a:extLst>
              <a:ext uri="{FF2B5EF4-FFF2-40B4-BE49-F238E27FC236}">
                <a16:creationId xmlns:a16="http://schemas.microsoft.com/office/drawing/2014/main" id="{50239C42-E418-4689-BD99-E33E147310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280" y="3088660"/>
            <a:ext cx="3933825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  H(38)=38 MOD 11=5    </a:t>
            </a:r>
            <a:r>
              <a:rPr kumimoji="1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冲突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H</a:t>
            </a:r>
            <a:r>
              <a:rPr kumimoji="1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=(5+1) MOD 11=6    </a:t>
            </a:r>
            <a:r>
              <a:rPr kumimoji="1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冲突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H</a:t>
            </a:r>
            <a:r>
              <a:rPr kumimoji="1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=(5+2) MOD 11=7    </a:t>
            </a:r>
            <a:r>
              <a:rPr kumimoji="1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冲突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H</a:t>
            </a:r>
            <a:r>
              <a:rPr kumimoji="1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=(5+3) MOD 11=8    </a:t>
            </a:r>
            <a:r>
              <a:rPr kumimoji="1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不冲突 </a:t>
            </a:r>
            <a:endParaRPr kumimoji="1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716" name="Text Box 20">
            <a:extLst>
              <a:ext uri="{FF2B5EF4-FFF2-40B4-BE49-F238E27FC236}">
                <a16:creationId xmlns:a16="http://schemas.microsoft.com/office/drawing/2014/main" id="{493ECCD8-2E3C-4E22-AA3F-DB55E4D06B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2118" y="2278857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66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38</a:t>
            </a:r>
            <a:endParaRPr kumimoji="1" lang="en-US" altLang="zh-CN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717" name="Text Box 21">
            <a:extLst>
              <a:ext uri="{FF2B5EF4-FFF2-40B4-BE49-F238E27FC236}">
                <a16:creationId xmlns:a16="http://schemas.microsoft.com/office/drawing/2014/main" id="{A966DB8A-FBA1-4FB7-970F-87C5E1E94B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7918" y="3156309"/>
            <a:ext cx="3995133" cy="1138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  H(38)=38 MOD 11=5      </a:t>
            </a:r>
            <a:r>
              <a:rPr kumimoji="1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冲突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H</a:t>
            </a:r>
            <a:r>
              <a:rPr kumimoji="1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=(5+1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²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 MOD 11=6    </a:t>
            </a:r>
            <a:r>
              <a:rPr kumimoji="1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冲突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H</a:t>
            </a:r>
            <a:r>
              <a:rPr kumimoji="1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=(5-1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²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 MOD 11=4     </a:t>
            </a:r>
            <a:r>
              <a:rPr kumimoji="1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不冲突</a:t>
            </a:r>
          </a:p>
        </p:txBody>
      </p:sp>
      <p:sp>
        <p:nvSpPr>
          <p:cNvPr id="29718" name="Text Box 22">
            <a:extLst>
              <a:ext uri="{FF2B5EF4-FFF2-40B4-BE49-F238E27FC236}">
                <a16:creationId xmlns:a16="http://schemas.microsoft.com/office/drawing/2014/main" id="{DA19611D-06AF-4D54-A513-DC14F38DEE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6368" y="2283619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66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38</a:t>
            </a:r>
          </a:p>
        </p:txBody>
      </p:sp>
      <p:sp>
        <p:nvSpPr>
          <p:cNvPr id="29719" name="Text Box 23">
            <a:extLst>
              <a:ext uri="{FF2B5EF4-FFF2-40B4-BE49-F238E27FC236}">
                <a16:creationId xmlns:a16="http://schemas.microsoft.com/office/drawing/2014/main" id="{3CC3549F-9328-4EEB-B7D4-2A3DE3FB6E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3517" y="4684891"/>
            <a:ext cx="387032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  H(38)=38 MOD 11=5    </a:t>
            </a:r>
            <a:r>
              <a:rPr kumimoji="1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冲突</a:t>
            </a:r>
            <a:endParaRPr kumimoji="1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设伪随机数序列为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9</a:t>
            </a: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，则：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H</a:t>
            </a:r>
            <a:r>
              <a:rPr kumimoji="1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=(5+9) MOD 11=3    </a:t>
            </a:r>
            <a:r>
              <a:rPr kumimoji="1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不冲突</a:t>
            </a:r>
            <a:endParaRPr kumimoji="1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720" name="Text Box 24">
            <a:extLst>
              <a:ext uri="{FF2B5EF4-FFF2-40B4-BE49-F238E27FC236}">
                <a16:creationId xmlns:a16="http://schemas.microsoft.com/office/drawing/2014/main" id="{1A84A1BF-0FD8-4200-8A84-E90355B150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5843" y="2272507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66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38</a:t>
            </a:r>
            <a:endParaRPr kumimoji="1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0711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6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6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7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7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9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9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9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9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9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97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97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97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97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97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97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97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97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97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97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97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97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97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97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97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97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97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97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8" grpId="0" autoUpdateAnimBg="0"/>
      <p:bldP spid="29715" grpId="0" build="p" autoUpdateAnimBg="0"/>
      <p:bldP spid="29716" grpId="0" autoUpdateAnimBg="0"/>
      <p:bldP spid="29717" grpId="0" build="p" autoUpdateAnimBg="0"/>
      <p:bldP spid="29718" grpId="0" autoUpdateAnimBg="0"/>
      <p:bldP spid="29719" grpId="0" build="p" autoUpdateAnimBg="0"/>
      <p:bldP spid="29720" grpId="0" autoUpdateAnimBg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aiyun">
  <a:themeElements>
    <a:clrScheme name="caiyun 2">
      <a:dk1>
        <a:srgbClr val="660066"/>
      </a:dk1>
      <a:lt1>
        <a:srgbClr val="FFFFFF"/>
      </a:lt1>
      <a:dk2>
        <a:srgbClr val="FF00FF"/>
      </a:dk2>
      <a:lt2>
        <a:srgbClr val="FFCC99"/>
      </a:lt2>
      <a:accent1>
        <a:srgbClr val="99FF99"/>
      </a:accent1>
      <a:accent2>
        <a:srgbClr val="CC66FF"/>
      </a:accent2>
      <a:accent3>
        <a:srgbClr val="FFFFFF"/>
      </a:accent3>
      <a:accent4>
        <a:srgbClr val="560056"/>
      </a:accent4>
      <a:accent5>
        <a:srgbClr val="CAFFCA"/>
      </a:accent5>
      <a:accent6>
        <a:srgbClr val="B95CE7"/>
      </a:accent6>
      <a:hlink>
        <a:srgbClr val="FF99CC"/>
      </a:hlink>
      <a:folHlink>
        <a:srgbClr val="006600"/>
      </a:folHlink>
    </a:clrScheme>
    <a:fontScheme name="caiyun">
      <a:majorFont>
        <a:latin typeface="Impact"/>
        <a:ea typeface="隶书"/>
        <a:cs typeface=""/>
      </a:majorFont>
      <a:minorFont>
        <a:latin typeface="Arial"/>
        <a:ea typeface="隶书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caiyun 1">
        <a:dk1>
          <a:srgbClr val="000000"/>
        </a:dk1>
        <a:lt1>
          <a:srgbClr val="FFFFFF"/>
        </a:lt1>
        <a:dk2>
          <a:srgbClr val="6600CC"/>
        </a:dk2>
        <a:lt2>
          <a:srgbClr val="CCECFF"/>
        </a:lt2>
        <a:accent1>
          <a:srgbClr val="00FFCC"/>
        </a:accent1>
        <a:accent2>
          <a:srgbClr val="9933FF"/>
        </a:accent2>
        <a:accent3>
          <a:srgbClr val="B8AAE2"/>
        </a:accent3>
        <a:accent4>
          <a:srgbClr val="DADADA"/>
        </a:accent4>
        <a:accent5>
          <a:srgbClr val="AAFFE2"/>
        </a:accent5>
        <a:accent6>
          <a:srgbClr val="8A2DE7"/>
        </a:accent6>
        <a:hlink>
          <a:srgbClr val="660066"/>
        </a:hlink>
        <a:folHlink>
          <a:srgbClr val="00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iyun 2">
        <a:dk1>
          <a:srgbClr val="660066"/>
        </a:dk1>
        <a:lt1>
          <a:srgbClr val="FFFFFF"/>
        </a:lt1>
        <a:dk2>
          <a:srgbClr val="FF00FF"/>
        </a:dk2>
        <a:lt2>
          <a:srgbClr val="FFCC99"/>
        </a:lt2>
        <a:accent1>
          <a:srgbClr val="99FF99"/>
        </a:accent1>
        <a:accent2>
          <a:srgbClr val="CC66FF"/>
        </a:accent2>
        <a:accent3>
          <a:srgbClr val="FFFFFF"/>
        </a:accent3>
        <a:accent4>
          <a:srgbClr val="560056"/>
        </a:accent4>
        <a:accent5>
          <a:srgbClr val="CAFFCA"/>
        </a:accent5>
        <a:accent6>
          <a:srgbClr val="B95CE7"/>
        </a:accent6>
        <a:hlink>
          <a:srgbClr val="FF99CC"/>
        </a:hlink>
        <a:folHlink>
          <a:srgbClr val="00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iyun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iyun 4">
        <a:dk1>
          <a:srgbClr val="000000"/>
        </a:dk1>
        <a:lt1>
          <a:srgbClr val="FFFFFF"/>
        </a:lt1>
        <a:dk2>
          <a:srgbClr val="CC0099"/>
        </a:dk2>
        <a:lt2>
          <a:srgbClr val="FFCCFF"/>
        </a:lt2>
        <a:accent1>
          <a:srgbClr val="00FF00"/>
        </a:accent1>
        <a:accent2>
          <a:srgbClr val="9933FF"/>
        </a:accent2>
        <a:accent3>
          <a:srgbClr val="E2AACA"/>
        </a:accent3>
        <a:accent4>
          <a:srgbClr val="DADADA"/>
        </a:accent4>
        <a:accent5>
          <a:srgbClr val="AAFFAA"/>
        </a:accent5>
        <a:accent6>
          <a:srgbClr val="8A2DE7"/>
        </a:accent6>
        <a:hlink>
          <a:srgbClr val="660066"/>
        </a:hlink>
        <a:folHlink>
          <a:srgbClr val="006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caiyun">
  <a:themeElements>
    <a:clrScheme name="caiyun 2">
      <a:dk1>
        <a:srgbClr val="660066"/>
      </a:dk1>
      <a:lt1>
        <a:srgbClr val="FFFFFF"/>
      </a:lt1>
      <a:dk2>
        <a:srgbClr val="FF00FF"/>
      </a:dk2>
      <a:lt2>
        <a:srgbClr val="FFCC99"/>
      </a:lt2>
      <a:accent1>
        <a:srgbClr val="99FF99"/>
      </a:accent1>
      <a:accent2>
        <a:srgbClr val="CC66FF"/>
      </a:accent2>
      <a:accent3>
        <a:srgbClr val="FFFFFF"/>
      </a:accent3>
      <a:accent4>
        <a:srgbClr val="560056"/>
      </a:accent4>
      <a:accent5>
        <a:srgbClr val="CAFFCA"/>
      </a:accent5>
      <a:accent6>
        <a:srgbClr val="B95CE7"/>
      </a:accent6>
      <a:hlink>
        <a:srgbClr val="FF99CC"/>
      </a:hlink>
      <a:folHlink>
        <a:srgbClr val="006600"/>
      </a:folHlink>
    </a:clrScheme>
    <a:fontScheme name="caiyun">
      <a:majorFont>
        <a:latin typeface="Impact"/>
        <a:ea typeface="隶书"/>
        <a:cs typeface=""/>
      </a:majorFont>
      <a:minorFont>
        <a:latin typeface="Arial"/>
        <a:ea typeface="隶书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38100" cap="flat" cmpd="sng" algn="ctr">
          <a:solidFill>
            <a:srgbClr val="33CCCC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隶书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38100" cap="flat" cmpd="sng" algn="ctr">
          <a:solidFill>
            <a:srgbClr val="33CCCC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隶书" pitchFamily="49" charset="-122"/>
          </a:defRPr>
        </a:defPPr>
      </a:lstStyle>
    </a:lnDef>
  </a:objectDefaults>
  <a:extraClrSchemeLst>
    <a:extraClrScheme>
      <a:clrScheme name="caiyun 1">
        <a:dk1>
          <a:srgbClr val="000000"/>
        </a:dk1>
        <a:lt1>
          <a:srgbClr val="FFFFFF"/>
        </a:lt1>
        <a:dk2>
          <a:srgbClr val="6600CC"/>
        </a:dk2>
        <a:lt2>
          <a:srgbClr val="CCECFF"/>
        </a:lt2>
        <a:accent1>
          <a:srgbClr val="00FFCC"/>
        </a:accent1>
        <a:accent2>
          <a:srgbClr val="9933FF"/>
        </a:accent2>
        <a:accent3>
          <a:srgbClr val="B8AAE2"/>
        </a:accent3>
        <a:accent4>
          <a:srgbClr val="DADADA"/>
        </a:accent4>
        <a:accent5>
          <a:srgbClr val="AAFFE2"/>
        </a:accent5>
        <a:accent6>
          <a:srgbClr val="8A2DE7"/>
        </a:accent6>
        <a:hlink>
          <a:srgbClr val="660066"/>
        </a:hlink>
        <a:folHlink>
          <a:srgbClr val="00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iyun 2">
        <a:dk1>
          <a:srgbClr val="660066"/>
        </a:dk1>
        <a:lt1>
          <a:srgbClr val="FFFFFF"/>
        </a:lt1>
        <a:dk2>
          <a:srgbClr val="FF00FF"/>
        </a:dk2>
        <a:lt2>
          <a:srgbClr val="FFCC99"/>
        </a:lt2>
        <a:accent1>
          <a:srgbClr val="99FF99"/>
        </a:accent1>
        <a:accent2>
          <a:srgbClr val="CC66FF"/>
        </a:accent2>
        <a:accent3>
          <a:srgbClr val="FFFFFF"/>
        </a:accent3>
        <a:accent4>
          <a:srgbClr val="560056"/>
        </a:accent4>
        <a:accent5>
          <a:srgbClr val="CAFFCA"/>
        </a:accent5>
        <a:accent6>
          <a:srgbClr val="B95CE7"/>
        </a:accent6>
        <a:hlink>
          <a:srgbClr val="FF99CC"/>
        </a:hlink>
        <a:folHlink>
          <a:srgbClr val="00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iyun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iyun 4">
        <a:dk1>
          <a:srgbClr val="000000"/>
        </a:dk1>
        <a:lt1>
          <a:srgbClr val="FFFFFF"/>
        </a:lt1>
        <a:dk2>
          <a:srgbClr val="CC0099"/>
        </a:dk2>
        <a:lt2>
          <a:srgbClr val="FFCCFF"/>
        </a:lt2>
        <a:accent1>
          <a:srgbClr val="00FF00"/>
        </a:accent1>
        <a:accent2>
          <a:srgbClr val="9933FF"/>
        </a:accent2>
        <a:accent3>
          <a:srgbClr val="E2AACA"/>
        </a:accent3>
        <a:accent4>
          <a:srgbClr val="DADADA"/>
        </a:accent4>
        <a:accent5>
          <a:srgbClr val="AAFFAA"/>
        </a:accent5>
        <a:accent6>
          <a:srgbClr val="8A2DE7"/>
        </a:accent6>
        <a:hlink>
          <a:srgbClr val="660066"/>
        </a:hlink>
        <a:folHlink>
          <a:srgbClr val="006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aiyun 2">
    <a:dk1>
      <a:srgbClr val="660066"/>
    </a:dk1>
    <a:lt1>
      <a:srgbClr val="FFFFFF"/>
    </a:lt1>
    <a:dk2>
      <a:srgbClr val="FF00FF"/>
    </a:dk2>
    <a:lt2>
      <a:srgbClr val="FFCC99"/>
    </a:lt2>
    <a:accent1>
      <a:srgbClr val="99FF99"/>
    </a:accent1>
    <a:accent2>
      <a:srgbClr val="CC66FF"/>
    </a:accent2>
    <a:accent3>
      <a:srgbClr val="FFFFFF"/>
    </a:accent3>
    <a:accent4>
      <a:srgbClr val="560056"/>
    </a:accent4>
    <a:accent5>
      <a:srgbClr val="CAFFCA"/>
    </a:accent5>
    <a:accent6>
      <a:srgbClr val="B95CE7"/>
    </a:accent6>
    <a:hlink>
      <a:srgbClr val="FF99CC"/>
    </a:hlink>
    <a:folHlink>
      <a:srgbClr val="0066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599</TotalTime>
  <Words>5530</Words>
  <Application>Microsoft Office PowerPoint</Application>
  <PresentationFormat>全屏显示(4:3)</PresentationFormat>
  <Paragraphs>644</Paragraphs>
  <Slides>43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43</vt:i4>
      </vt:variant>
    </vt:vector>
  </HeadingPairs>
  <TitlesOfParts>
    <vt:vector size="58" baseType="lpstr">
      <vt:lpstr>等线</vt:lpstr>
      <vt:lpstr>隶书</vt:lpstr>
      <vt:lpstr>幼圆</vt:lpstr>
      <vt:lpstr>Arial</vt:lpstr>
      <vt:lpstr>Brush Script MT</vt:lpstr>
      <vt:lpstr>Calibri</vt:lpstr>
      <vt:lpstr>Calibri Light</vt:lpstr>
      <vt:lpstr>Cambria</vt:lpstr>
      <vt:lpstr>Cambria Math</vt:lpstr>
      <vt:lpstr>Impact</vt:lpstr>
      <vt:lpstr>Times New Roman</vt:lpstr>
      <vt:lpstr>Wingdings</vt:lpstr>
      <vt:lpstr>Office 主题​​</vt:lpstr>
      <vt:lpstr>caiyun</vt:lpstr>
      <vt:lpstr>1_caiyun</vt:lpstr>
      <vt:lpstr>第九章 查找（4）  哈希查找(Hash)  1 哈希函数及哈希查找的含义  2 冲突(Collision)及两种解决方式  3 如何设计哈希函数？  4 哈希查找及哈希函数的应用  5 universal hash family</vt:lpstr>
      <vt:lpstr>1.1. 什么是哈希函数?</vt:lpstr>
      <vt:lpstr>哈希函数举例</vt:lpstr>
      <vt:lpstr>什么是哈希查找？</vt:lpstr>
      <vt:lpstr>PowerPoint 演示文稿</vt:lpstr>
      <vt:lpstr>比较哈希查找与之前的查找方法</vt:lpstr>
      <vt:lpstr>2. Collision及两种解决方式</vt:lpstr>
      <vt:lpstr>2.1 处理冲突的方法:  开放定址</vt:lpstr>
      <vt:lpstr>PowerPoint 演示文稿</vt:lpstr>
      <vt:lpstr>开放定址的实现（无delete情况）</vt:lpstr>
      <vt:lpstr>开放定址的实现（有delete情况）</vt:lpstr>
      <vt:lpstr>待删除的开放定址的类c实现</vt:lpstr>
      <vt:lpstr>分析</vt:lpstr>
      <vt:lpstr>2.2 处理冲突的方法:  链地址法</vt:lpstr>
      <vt:lpstr>PowerPoint 演示文稿</vt:lpstr>
      <vt:lpstr>评价哈希查找效率的ASL分析</vt:lpstr>
      <vt:lpstr>PowerPoint 演示文稿</vt:lpstr>
      <vt:lpstr>PowerPoint 演示文稿</vt:lpstr>
      <vt:lpstr>3. 如何设计 合适的 哈希函数？</vt:lpstr>
      <vt:lpstr>PowerPoint 演示文稿</vt:lpstr>
      <vt:lpstr>PowerPoint 演示文稿</vt:lpstr>
      <vt:lpstr>PowerPoint 演示文稿</vt:lpstr>
      <vt:lpstr>Outline</vt:lpstr>
      <vt:lpstr>4. Hash函数及Hash查找的应用</vt:lpstr>
      <vt:lpstr>Hash查找的应用1：记忆化搜索</vt:lpstr>
      <vt:lpstr>Hash查找的应用2：四数之和</vt:lpstr>
      <vt:lpstr>Hash函数的一个不太完美的应用</vt:lpstr>
      <vt:lpstr>算法框架</vt:lpstr>
      <vt:lpstr>如何判断L[i]≥j?</vt:lpstr>
      <vt:lpstr>如何计算某个子串W[i,j]的Hash值？</vt:lpstr>
      <vt:lpstr>课后练习</vt:lpstr>
      <vt:lpstr>5. 如何设计更好的hash函数——                     Universal hash  family (*)</vt:lpstr>
      <vt:lpstr>Bad news</vt:lpstr>
      <vt:lpstr>PowerPoint 演示文稿</vt:lpstr>
      <vt:lpstr>如何构造满足上述条件的hash family</vt:lpstr>
      <vt:lpstr>PowerPoint 演示文稿</vt:lpstr>
      <vt:lpstr>PowerPoint 演示文稿</vt:lpstr>
      <vt:lpstr>①构造universal hash family</vt:lpstr>
      <vt:lpstr>证明上述hash family 是universal的</vt:lpstr>
      <vt:lpstr>证明上述hash family 是universal的</vt:lpstr>
      <vt:lpstr>Universal hash family的总结</vt:lpstr>
      <vt:lpstr>Perfect hash scheme(**)</vt:lpstr>
      <vt:lpstr>总结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knight davion</dc:creator>
  <cp:lastModifiedBy>金 恺</cp:lastModifiedBy>
  <cp:revision>608</cp:revision>
  <dcterms:created xsi:type="dcterms:W3CDTF">2020-08-23T09:26:37Z</dcterms:created>
  <dcterms:modified xsi:type="dcterms:W3CDTF">2020-12-21T14:41:21Z</dcterms:modified>
</cp:coreProperties>
</file>