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7" r:id="rId9"/>
    <p:sldId id="366" r:id="rId10"/>
    <p:sldId id="369" r:id="rId11"/>
    <p:sldId id="370" r:id="rId12"/>
    <p:sldId id="371" r:id="rId13"/>
    <p:sldId id="368" r:id="rId14"/>
    <p:sldId id="372" r:id="rId15"/>
    <p:sldId id="373" r:id="rId16"/>
    <p:sldId id="374" r:id="rId17"/>
    <p:sldId id="375" r:id="rId18"/>
    <p:sldId id="376" r:id="rId19"/>
    <p:sldId id="378" r:id="rId20"/>
    <p:sldId id="379" r:id="rId21"/>
    <p:sldId id="377" r:id="rId22"/>
    <p:sldId id="380" r:id="rId23"/>
    <p:sldId id="381" r:id="rId24"/>
    <p:sldId id="3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933FF"/>
    <a:srgbClr val="FFEFDF"/>
    <a:srgbClr val="2C05BB"/>
    <a:srgbClr val="DEFFDE"/>
    <a:srgbClr val="CA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52" autoAdjust="0"/>
  </p:normalViewPr>
  <p:slideViewPr>
    <p:cSldViewPr snapToGrid="0">
      <p:cViewPr varScale="1">
        <p:scale>
          <a:sx n="72" d="100"/>
          <a:sy n="72" d="100"/>
        </p:scale>
        <p:origin x="17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782E-9A5C-4C9A-9657-E919E3D3C9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AA67-909D-49A9-9476-B9DF401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质因数分解： 输入如果是</a:t>
            </a:r>
            <a:r>
              <a:rPr lang="en-US" altLang="zh-CN" dirty="0"/>
              <a:t>n</a:t>
            </a:r>
            <a:r>
              <a:rPr lang="zh-CN" altLang="en-US" dirty="0"/>
              <a:t>的话。是有</a:t>
            </a:r>
            <a:r>
              <a:rPr lang="en-US" altLang="zh-CN" dirty="0"/>
              <a:t>O(n)</a:t>
            </a:r>
            <a:r>
              <a:rPr lang="zh-CN" altLang="en-US" dirty="0"/>
              <a:t>的  算法的。但是这个算法不是多项式时间。</a:t>
            </a:r>
            <a:endParaRPr lang="en-US" altLang="zh-CN" dirty="0"/>
          </a:p>
          <a:p>
            <a:r>
              <a:rPr lang="zh-CN" altLang="en-US" dirty="0"/>
              <a:t>  输入的规模为   </a:t>
            </a:r>
            <a:r>
              <a:rPr lang="en-US" altLang="zh-CN" dirty="0"/>
              <a:t>log(n)</a:t>
            </a:r>
            <a:r>
              <a:rPr lang="zh-CN" altLang="en-US" dirty="0"/>
              <a:t>。       运行的时间是  </a:t>
            </a:r>
            <a:r>
              <a:rPr lang="en-US" altLang="zh-CN" dirty="0"/>
              <a:t>O(2^log(n)) </a:t>
            </a:r>
            <a:r>
              <a:rPr lang="zh-CN" altLang="en-US" dirty="0"/>
              <a:t>是指数级别的。      </a:t>
            </a:r>
            <a:r>
              <a:rPr lang="en-US" altLang="zh-CN" dirty="0"/>
              <a:t>O(</a:t>
            </a:r>
            <a:r>
              <a:rPr lang="en-US" altLang="zh-CN" dirty="0" err="1"/>
              <a:t>log^k</a:t>
            </a:r>
            <a:r>
              <a:rPr lang="en-US" altLang="zh-CN" dirty="0"/>
              <a:t> n)</a:t>
            </a:r>
            <a:r>
              <a:rPr lang="zh-CN" altLang="en-US" dirty="0"/>
              <a:t>的算法才认为是多项式时间。  （多项式指的是 输入的长度的多项式）。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其是应该去记住一些常见的被证明是</a:t>
            </a:r>
            <a:r>
              <a:rPr lang="en-US" altLang="zh-CN" dirty="0"/>
              <a:t>NPC</a:t>
            </a:r>
            <a:r>
              <a:rPr lang="zh-CN" altLang="en-US" dirty="0"/>
              <a:t>的问题</a:t>
            </a:r>
            <a:r>
              <a:rPr lang="en-US" altLang="zh-CN" dirty="0"/>
              <a:t>!   </a:t>
            </a:r>
            <a:r>
              <a:rPr lang="zh-CN" altLang="en-US" dirty="0"/>
              <a:t>你大概就了解哪种类型的问题是比较难的了。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停机问题是 </a:t>
            </a:r>
            <a:r>
              <a:rPr lang="en-US" altLang="zh-CN" dirty="0"/>
              <a:t>Turing </a:t>
            </a:r>
            <a:r>
              <a:rPr lang="zh-CN" altLang="en-US" dirty="0"/>
              <a:t>给出来的。  研究</a:t>
            </a:r>
            <a:r>
              <a:rPr lang="en-US" altLang="zh-CN" dirty="0"/>
              <a:t>decidability</a:t>
            </a:r>
            <a:r>
              <a:rPr lang="zh-CN" altLang="en-US" dirty="0"/>
              <a:t>问题时。   它不仅仅不可以多项式时间验证。  实际上，它还是不可解决的问题。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NP</a:t>
            </a:r>
            <a:r>
              <a:rPr lang="zh-CN" altLang="en-US" dirty="0"/>
              <a:t>的， 那么总是可以解决的（我们可以尝试所有的</a:t>
            </a:r>
            <a:r>
              <a:rPr lang="en-US" altLang="zh-CN" dirty="0"/>
              <a:t>certificate)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比如说：什么结构适合用来做二分查找？ 各种结构插入删除的复杂度？   如</a:t>
            </a:r>
            <a:r>
              <a:rPr lang="en-US" altLang="zh-CN" dirty="0"/>
              <a:t>DFS,BFS</a:t>
            </a:r>
            <a:r>
              <a:rPr lang="zh-CN" altLang="en-US" dirty="0"/>
              <a:t>。  二叉树的 前、中、后遍历。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复杂度比较特殊的是并查集。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2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了解堆、并查集等结构如何应用到上述算法中来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我们不仅应该学到前人的成果，最好还能 理解 前人成果中精妙的思想。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学习这些  数据结构和算法   能帮助我们解决更多的问题。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学完这门课的学生应该有能力 </a:t>
            </a:r>
            <a:r>
              <a:rPr lang="zh-CN" altLang="en-US" b="1" dirty="0"/>
              <a:t>较为轻松的</a:t>
            </a:r>
            <a:r>
              <a:rPr lang="zh-CN" altLang="en-US" dirty="0"/>
              <a:t> 阅读上面这两本书</a:t>
            </a:r>
            <a:r>
              <a:rPr lang="en-US" altLang="zh-CN" dirty="0"/>
              <a:t>95%</a:t>
            </a:r>
            <a:r>
              <a:rPr lang="zh-CN" altLang="en-US" dirty="0"/>
              <a:t>的内容了。</a:t>
            </a:r>
            <a:r>
              <a:rPr lang="en-US" altLang="zh-CN" dirty="0"/>
              <a:t>  </a:t>
            </a:r>
            <a:r>
              <a:rPr lang="zh-CN" altLang="en-US" dirty="0"/>
              <a:t>但是要根据自己的情况，做恰当的取舍。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3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7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3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既然要讲一些前沿的东西，那么部分内容自然会难一点（相对之前这门课而言）。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容易的东西其实是不太需要老师教的，看书即可。  难一点的东西老师教一下学起来就简单了。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对比一下：如果你不了解</a:t>
            </a:r>
            <a:r>
              <a:rPr lang="en-US" altLang="zh-CN" dirty="0"/>
              <a:t>universal hash, perfect hash</a:t>
            </a:r>
            <a:r>
              <a:rPr lang="zh-CN" altLang="en-US" dirty="0"/>
              <a:t>，光学个最普通的</a:t>
            </a:r>
            <a:r>
              <a:rPr lang="en-US" altLang="zh-CN" dirty="0"/>
              <a:t>hash</a:t>
            </a:r>
            <a:r>
              <a:rPr lang="zh-CN" altLang="en-US" dirty="0"/>
              <a:t>。你只是知道它实际上可以用。此时，你的上限是个比较蔡的工程师。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普遍相信</a:t>
            </a:r>
            <a:r>
              <a:rPr lang="en-US" altLang="zh-CN" dirty="0"/>
              <a:t>  NPC != P</a:t>
            </a:r>
            <a:r>
              <a:rPr lang="zh-CN" altLang="en-US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类问题 </a:t>
            </a:r>
            <a:r>
              <a:rPr lang="en-US" altLang="zh-CN" dirty="0">
                <a:sym typeface="Wingdings" panose="05000000000000000000" pitchFamily="2" charset="2"/>
              </a:rPr>
              <a:t> </a:t>
            </a:r>
            <a:r>
              <a:rPr lang="zh-CN" altLang="en-US" dirty="0">
                <a:sym typeface="Wingdings" panose="05000000000000000000" pitchFamily="2" charset="2"/>
              </a:rPr>
              <a:t>可以有效解决的 判定性问题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的简单理解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有多项式时间的验证程序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(validator.cpp)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的问题。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，而且能确保 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就能就验证这一点。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的全称叫做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 polytime time solvable.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 “在非确定性图灵机上能够 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（上课时不必介绍）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指出了非确定性图灵机每步怎么走。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注：如果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NP:=Not 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。上述猜想是显然成立的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 所以千万不要搞错了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的定义。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要讨论的这个子类，可能也是为了研究</a:t>
            </a:r>
            <a:r>
              <a:rPr lang="en-US" altLang="zh-CN" dirty="0"/>
              <a:t>P </a:t>
            </a:r>
            <a:r>
              <a:rPr lang="zh-CN" altLang="en-US" dirty="0"/>
              <a:t>是否 </a:t>
            </a:r>
            <a:r>
              <a:rPr lang="en-US" altLang="zh-CN" dirty="0"/>
              <a:t>= NP </a:t>
            </a:r>
            <a:r>
              <a:rPr lang="zh-CN" altLang="en-US" dirty="0"/>
              <a:t>而提出的 ：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  找到</a:t>
            </a:r>
            <a:r>
              <a:rPr lang="en-US" altLang="zh-CN" dirty="0"/>
              <a:t>NP</a:t>
            </a:r>
            <a:r>
              <a:rPr lang="zh-CN" altLang="en-US" dirty="0"/>
              <a:t>中最难的一类问题。证明它不能有效解决解，则</a:t>
            </a:r>
            <a:r>
              <a:rPr lang="en-US" altLang="zh-CN" dirty="0"/>
              <a:t>NP</a:t>
            </a:r>
            <a:r>
              <a:rPr lang="zh-CN" altLang="en-US" dirty="0"/>
              <a:t>！</a:t>
            </a:r>
            <a:r>
              <a:rPr lang="en-US" altLang="zh-CN" dirty="0"/>
              <a:t>=P</a:t>
            </a:r>
            <a:r>
              <a:rPr lang="zh-CN" altLang="en-US" dirty="0"/>
              <a:t>；若它可以，则</a:t>
            </a:r>
            <a:r>
              <a:rPr lang="en-US" altLang="zh-CN" dirty="0"/>
              <a:t>NP=P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Note 1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：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We pay for time to write down instances of </a:t>
            </a: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FPVBOR+Times-Italic"/>
              </a:rPr>
              <a:t>Y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sent to oracle ⇒ instances of </a:t>
            </a:r>
            <a:r>
              <a:rPr lang="en-US" altLang="zh-CN" sz="1200" b="0" i="1" u="none" strike="noStrike" baseline="0" dirty="0">
                <a:solidFill>
                  <a:srgbClr val="000000"/>
                </a:solidFill>
                <a:latin typeface="FPVBOR+Times-Italic"/>
              </a:rPr>
              <a:t>Y 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must be of polynomial size.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baseline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Side note:  </a:t>
            </a:r>
            <a:r>
              <a:rPr lang="zh-CN" altLang="en-US" dirty="0"/>
              <a:t>几乎需要用到的规约 都 只用到  </a:t>
            </a:r>
            <a:r>
              <a:rPr lang="en-US" altLang="zh-CN" dirty="0"/>
              <a:t>1</a:t>
            </a:r>
            <a:r>
              <a:rPr lang="zh-CN" altLang="en-US" dirty="0"/>
              <a:t>次 </a:t>
            </a:r>
            <a:r>
              <a:rPr lang="en-US" altLang="zh-CN" dirty="0"/>
              <a:t>call of oracle</a:t>
            </a:r>
            <a:r>
              <a:rPr lang="zh-CN" altLang="en-US" dirty="0"/>
              <a:t>，而不需要多次。           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Side note:  </a:t>
            </a:r>
            <a:r>
              <a:rPr lang="zh-CN" altLang="en-US" dirty="0"/>
              <a:t>即使，</a:t>
            </a:r>
            <a:r>
              <a:rPr lang="en-US" altLang="zh-CN" dirty="0"/>
              <a:t>X &lt;=P  Y </a:t>
            </a:r>
            <a:r>
              <a:rPr lang="zh-CN" altLang="en-US" dirty="0"/>
              <a:t>，  有可能</a:t>
            </a:r>
            <a:r>
              <a:rPr lang="en-US" altLang="zh-CN" dirty="0"/>
              <a:t>X</a:t>
            </a:r>
            <a:r>
              <a:rPr lang="zh-CN" altLang="en-US" dirty="0"/>
              <a:t>的复杂度比  </a:t>
            </a:r>
            <a:r>
              <a:rPr lang="en-US" altLang="zh-CN" dirty="0"/>
              <a:t>Y</a:t>
            </a:r>
            <a:r>
              <a:rPr lang="zh-CN" altLang="en-US" dirty="0"/>
              <a:t>的高。   如</a:t>
            </a:r>
            <a:r>
              <a:rPr lang="en-US" altLang="zh-CN" dirty="0"/>
              <a:t>O(n^4) </a:t>
            </a:r>
            <a:r>
              <a:rPr lang="en-US" altLang="zh-CN" dirty="0" err="1"/>
              <a:t>v.s</a:t>
            </a:r>
            <a:r>
              <a:rPr lang="en-US" altLang="zh-CN" dirty="0"/>
              <a:t>. O(n^2)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Cook </a:t>
            </a:r>
            <a:r>
              <a:rPr lang="zh-CN" altLang="en-US" dirty="0"/>
              <a:t>定理的证明 需要学习图灵机  （非确定性图灵机）。  本门课上不会讲。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前面说过了普遍认为</a:t>
            </a:r>
            <a:r>
              <a:rPr lang="en-US" altLang="zh-CN" dirty="0"/>
              <a:t>NP!=P</a:t>
            </a:r>
            <a:r>
              <a:rPr lang="zh-CN" altLang="en-US" dirty="0"/>
              <a:t>，  因此，普遍认为</a:t>
            </a:r>
            <a:r>
              <a:rPr lang="en-US" altLang="zh-CN" dirty="0"/>
              <a:t>Boolean satisfiability</a:t>
            </a:r>
            <a:r>
              <a:rPr lang="zh-CN" altLang="en-US" dirty="0"/>
              <a:t>问题是不存在多项式时间解法的。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由构造方法可知，</a:t>
            </a:r>
            <a:r>
              <a:rPr lang="en-US" altLang="zh-CN" dirty="0"/>
              <a:t>1. f </a:t>
            </a:r>
            <a:r>
              <a:rPr lang="zh-CN" altLang="en-US" dirty="0"/>
              <a:t>能够被满足 当且仅当 </a:t>
            </a:r>
            <a:r>
              <a:rPr lang="en-US" altLang="zh-CN" dirty="0"/>
              <a:t>g</a:t>
            </a:r>
            <a:r>
              <a:rPr lang="zh-CN" altLang="en-US" dirty="0"/>
              <a:t>能够被满足。  </a:t>
            </a:r>
            <a:r>
              <a:rPr lang="en-US" altLang="zh-CN" dirty="0"/>
              <a:t>2. g</a:t>
            </a:r>
            <a:r>
              <a:rPr lang="zh-CN" altLang="en-US" dirty="0"/>
              <a:t>的</a:t>
            </a:r>
            <a:r>
              <a:rPr lang="en-US" altLang="zh-CN" dirty="0"/>
              <a:t>size </a:t>
            </a:r>
            <a:r>
              <a:rPr lang="zh-CN" altLang="en-US" dirty="0"/>
              <a:t> </a:t>
            </a:r>
            <a:r>
              <a:rPr lang="en-US" altLang="zh-CN" dirty="0"/>
              <a:t>= O( f</a:t>
            </a:r>
            <a:r>
              <a:rPr lang="zh-CN" altLang="en-US" dirty="0"/>
              <a:t>的</a:t>
            </a:r>
            <a:r>
              <a:rPr lang="en-US" altLang="zh-CN" dirty="0"/>
              <a:t>size)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变量数稍微增加了一些）        </a:t>
            </a:r>
            <a:r>
              <a:rPr lang="en-US" altLang="zh-CN" dirty="0"/>
              <a:t>3. g </a:t>
            </a:r>
            <a:r>
              <a:rPr lang="zh-CN" altLang="en-US" dirty="0"/>
              <a:t>的每个</a:t>
            </a:r>
            <a:r>
              <a:rPr lang="en-US" altLang="zh-CN" dirty="0"/>
              <a:t>clause </a:t>
            </a:r>
            <a:r>
              <a:rPr lang="zh-CN" altLang="en-US" dirty="0"/>
              <a:t>的变量数</a:t>
            </a:r>
            <a:r>
              <a:rPr lang="en-US" altLang="zh-CN" dirty="0"/>
              <a:t>&lt;=3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通过这个例子， 容易看到   对任何的</a:t>
            </a:r>
            <a:r>
              <a:rPr lang="en-US" altLang="zh-CN" dirty="0"/>
              <a:t>CNF,</a:t>
            </a:r>
            <a:r>
              <a:rPr lang="zh-CN" altLang="en-US" dirty="0"/>
              <a:t>都能找到 等价的</a:t>
            </a:r>
            <a:r>
              <a:rPr lang="en-US" altLang="zh-CN" dirty="0"/>
              <a:t>CNF</a:t>
            </a:r>
            <a:r>
              <a:rPr lang="zh-CN" altLang="en-US" dirty="0"/>
              <a:t> </a:t>
            </a:r>
            <a:r>
              <a:rPr lang="en-US" altLang="zh-CN" dirty="0"/>
              <a:t>g </a:t>
            </a:r>
            <a:r>
              <a:rPr lang="zh-CN" altLang="en-US" dirty="0"/>
              <a:t>满足上面</a:t>
            </a:r>
            <a:r>
              <a:rPr lang="en-US" altLang="zh-CN" dirty="0"/>
              <a:t>3</a:t>
            </a:r>
            <a:r>
              <a:rPr lang="zh-CN" altLang="en-US" dirty="0"/>
              <a:t>个条件。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7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71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952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2021/1/5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3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50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22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471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879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65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51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96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341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rp%27s_21_NP-complete_proble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2-satisfiability" TargetMode="External"/><Relationship Id="rId4" Type="http://schemas.openxmlformats.org/officeDocument/2006/relationships/hyperlink" Target="https://oi-wiki.org/graph/2-sa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junctive_normal_form" TargetMode="External"/><Relationship Id="rId2" Type="http://schemas.openxmlformats.org/officeDocument/2006/relationships/hyperlink" Target="https://en.wikipedia.org/wiki/Karp%27s_21_NP-complete_problem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6664751" cy="4381781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2400"/>
              </a:spcBef>
            </a:pP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理论入门</a:t>
            </a:r>
            <a:endParaRPr lang="en-US" b="1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5EB9C-709A-483A-8A68-6CC438FB8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52" y="776177"/>
            <a:ext cx="8185265" cy="55492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另外，</a:t>
            </a:r>
            <a:r>
              <a:rPr lang="en-US" altLang="zh-CN" sz="2800" dirty="0"/>
              <a:t>Karp</a:t>
            </a:r>
            <a:r>
              <a:rPr lang="zh-CN" altLang="en-US" sz="2800" dirty="0"/>
              <a:t>证明许多</a:t>
            </a:r>
            <a:r>
              <a:rPr lang="en-US" altLang="zh-CN" sz="2800" dirty="0"/>
              <a:t>(21</a:t>
            </a:r>
            <a:r>
              <a:rPr lang="zh-CN" altLang="en-US" sz="2800" dirty="0"/>
              <a:t>个</a:t>
            </a:r>
            <a:r>
              <a:rPr lang="en-US" altLang="zh-CN" sz="2800" dirty="0"/>
              <a:t>)</a:t>
            </a:r>
            <a:r>
              <a:rPr lang="zh-CN" altLang="en-US" sz="2800" dirty="0"/>
              <a:t>常见组合问题是</a:t>
            </a:r>
            <a:r>
              <a:rPr lang="en-US" altLang="zh-CN" sz="2800" dirty="0"/>
              <a:t>NPC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SAT</a:t>
            </a:r>
            <a:r>
              <a:rPr lang="zh-CN" altLang="en-US" sz="2400" dirty="0">
                <a:solidFill>
                  <a:srgbClr val="9933FF"/>
                </a:solidFill>
              </a:rPr>
              <a:t>问题   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类似</a:t>
            </a:r>
            <a:r>
              <a:rPr lang="en-US" altLang="zh-CN" sz="2000" dirty="0"/>
              <a:t>Boolean </a:t>
            </a:r>
            <a:r>
              <a:rPr lang="en-US" altLang="zh-CN" sz="2000" b="0" dirty="0">
                <a:effectLst/>
                <a:latin typeface="Arial" panose="020B0604020202020204" pitchFamily="34" charset="0"/>
              </a:rPr>
              <a:t>satisfiability</a:t>
            </a:r>
            <a:r>
              <a:rPr lang="zh-CN" altLang="en-US" sz="2000" dirty="0">
                <a:latin typeface="Arial" panose="020B0604020202020204" pitchFamily="34" charset="0"/>
              </a:rPr>
              <a:t>，但对输入有如下规定：</a:t>
            </a:r>
            <a:endParaRPr lang="en-US" altLang="zh-CN" sz="2000" b="0" dirty="0">
              <a:effectLst/>
              <a:latin typeface="Arial" panose="020B0604020202020204" pitchFamily="34" charset="0"/>
            </a:endParaRPr>
          </a:p>
          <a:p>
            <a:pPr lvl="3"/>
            <a:r>
              <a:rPr lang="en-US" altLang="zh-CN" sz="1800" b="0" dirty="0">
                <a:effectLst/>
                <a:latin typeface="Arial" panose="020B0604020202020204" pitchFamily="34" charset="0"/>
              </a:rPr>
              <a:t>Conjunctive </a:t>
            </a:r>
            <a:r>
              <a:rPr lang="en-US" altLang="zh-CN" sz="1800" dirty="0">
                <a:latin typeface="Arial" panose="020B0604020202020204" pitchFamily="34" charset="0"/>
              </a:rPr>
              <a:t>of </a:t>
            </a:r>
            <a:r>
              <a:rPr lang="en-US" altLang="zh-CN" sz="1800" b="0" dirty="0">
                <a:effectLst/>
                <a:latin typeface="Arial" panose="020B0604020202020204" pitchFamily="34" charset="0"/>
              </a:rPr>
              <a:t>disjunctive clauses. </a:t>
            </a:r>
            <a:r>
              <a:rPr lang="zh-CN" altLang="en-US" sz="1800" b="0" i="0" dirty="0">
                <a:effectLst/>
                <a:latin typeface="Arial" panose="020B0604020202020204" pitchFamily="34" charset="0"/>
              </a:rPr>
              <a:t>析取</a:t>
            </a:r>
            <a:r>
              <a:rPr lang="zh-CN" altLang="en-US" sz="1800" dirty="0">
                <a:latin typeface="Arial" panose="020B0604020202020204" pitchFamily="34" charset="0"/>
              </a:rPr>
              <a:t>式</a:t>
            </a:r>
            <a:r>
              <a:rPr lang="zh-CN" altLang="en-US" sz="1800" b="0" i="0" dirty="0">
                <a:effectLst/>
                <a:latin typeface="Arial" panose="020B0604020202020204" pitchFamily="34" charset="0"/>
              </a:rPr>
              <a:t>的合取</a:t>
            </a:r>
            <a:r>
              <a:rPr lang="en-US" altLang="zh-CN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(aka. 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CNF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  <a:br>
              <a:rPr lang="en-US" altLang="zh-CN" sz="1800" dirty="0">
                <a:latin typeface="Arial" panose="020B0604020202020204" pitchFamily="34" charset="0"/>
              </a:rPr>
            </a:br>
            <a:r>
              <a:rPr lang="zh-CN" altLang="en-US" sz="1800" dirty="0">
                <a:latin typeface="Arial" panose="020B0604020202020204" pitchFamily="34" charset="0"/>
              </a:rPr>
              <a:t>例</a:t>
            </a:r>
            <a:r>
              <a:rPr lang="en-US" altLang="zh-CN" sz="1800" dirty="0">
                <a:latin typeface="Arial" panose="020B0604020202020204" pitchFamily="34" charset="0"/>
              </a:rPr>
              <a:t>:</a:t>
            </a:r>
            <a:r>
              <a:rPr lang="en-US" altLang="zh-CN" sz="1800" b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(X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 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^ (~X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^ (~X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 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| ~X</a:t>
            </a:r>
            <a:r>
              <a:rPr lang="en-US" altLang="zh-CN" sz="18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altLang="zh-CN" sz="18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</a:t>
            </a:r>
            <a:endParaRPr lang="en-US" altLang="zh-CN" sz="1800" b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3-SAT</a:t>
            </a:r>
            <a:r>
              <a:rPr lang="zh-CN" altLang="en-US" sz="2400" dirty="0">
                <a:solidFill>
                  <a:srgbClr val="9933FF"/>
                </a:solidFill>
              </a:rPr>
              <a:t>问题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dirty="0"/>
              <a:t>输入类似</a:t>
            </a:r>
            <a:r>
              <a:rPr lang="en-US" altLang="zh-CN" sz="2000" dirty="0"/>
              <a:t>SAT</a:t>
            </a:r>
            <a:r>
              <a:rPr lang="zh-CN" altLang="en-US" sz="2000" dirty="0"/>
              <a:t>，且每个</a:t>
            </a:r>
            <a:r>
              <a:rPr lang="en-US" altLang="zh-CN" sz="2000" dirty="0"/>
              <a:t>disjunctive clauses</a:t>
            </a:r>
            <a:r>
              <a:rPr lang="zh-CN" altLang="en-US" sz="2000" dirty="0"/>
              <a:t>仅含</a:t>
            </a:r>
            <a:r>
              <a:rPr lang="en-US" altLang="zh-CN" sz="2000" dirty="0"/>
              <a:t>3</a:t>
            </a:r>
            <a:r>
              <a:rPr lang="zh-CN" altLang="en-US" sz="2000" dirty="0"/>
              <a:t>个变量。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k</a:t>
            </a:r>
            <a:r>
              <a:rPr lang="zh-CN" altLang="en-US" sz="2400" dirty="0">
                <a:solidFill>
                  <a:srgbClr val="9933FF"/>
                </a:solidFill>
              </a:rPr>
              <a:t>染色问题</a:t>
            </a:r>
            <a:r>
              <a:rPr lang="en-US" altLang="zh-CN" sz="2400" dirty="0">
                <a:solidFill>
                  <a:srgbClr val="9933FF"/>
                </a:solidFill>
              </a:rPr>
              <a:t>(k≥3)</a:t>
            </a:r>
            <a:r>
              <a:rPr lang="zh-CN" altLang="en-US" sz="2400" dirty="0">
                <a:solidFill>
                  <a:srgbClr val="9933FF"/>
                </a:solidFill>
              </a:rPr>
              <a:t>、</a:t>
            </a:r>
            <a:r>
              <a:rPr lang="en-US" altLang="zh-CN" sz="2400" dirty="0">
                <a:solidFill>
                  <a:srgbClr val="9933FF"/>
                </a:solidFill>
              </a:rPr>
              <a:t>Hamilton</a:t>
            </a:r>
            <a:r>
              <a:rPr lang="zh-CN" altLang="en-US" sz="2400" dirty="0">
                <a:solidFill>
                  <a:srgbClr val="9933FF"/>
                </a:solidFill>
              </a:rPr>
              <a:t>路径问题、背包问题，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2"/>
            <a:r>
              <a:rPr lang="en-US" altLang="zh-CN" sz="1800" dirty="0">
                <a:hlinkClick r:id="rId3"/>
              </a:rPr>
              <a:t>en.wikipedia.org/wiki/Karp%27s_21_NP-complete_problems</a:t>
            </a:r>
            <a:r>
              <a:rPr lang="en-US" altLang="zh-CN" sz="1800" dirty="0"/>
              <a:t> 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特别注意</a:t>
            </a:r>
            <a:r>
              <a:rPr lang="en-US" altLang="zh-CN" sz="2800" dirty="0"/>
              <a:t>:  2-SAT</a:t>
            </a:r>
            <a:r>
              <a:rPr lang="zh-CN" altLang="en-US" sz="2800" dirty="0"/>
              <a:t>不是</a:t>
            </a:r>
            <a:r>
              <a:rPr lang="en-US" altLang="zh-CN" sz="2800" dirty="0"/>
              <a:t>NPC</a:t>
            </a:r>
            <a:r>
              <a:rPr lang="zh-CN" altLang="en-US" sz="2800" dirty="0"/>
              <a:t>的，而是</a:t>
            </a:r>
            <a:r>
              <a:rPr lang="en-US" altLang="zh-CN" sz="2800" dirty="0"/>
              <a:t>P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pPr lvl="1"/>
            <a:r>
              <a:rPr lang="zh-CN" altLang="en-US" sz="2400" dirty="0"/>
              <a:t>可转化为</a:t>
            </a:r>
            <a:r>
              <a:rPr lang="en-US" altLang="zh-CN" sz="2400" dirty="0"/>
              <a:t>SCC</a:t>
            </a:r>
            <a:r>
              <a:rPr lang="zh-CN" altLang="en-US" sz="2400" dirty="0"/>
              <a:t>问题，并用</a:t>
            </a:r>
            <a:r>
              <a:rPr lang="en-US" altLang="zh-CN" sz="2400" dirty="0" err="1"/>
              <a:t>tarjan’s</a:t>
            </a:r>
            <a:r>
              <a:rPr lang="en-US" altLang="zh-CN" sz="2400" dirty="0"/>
              <a:t> SCC</a:t>
            </a:r>
            <a:r>
              <a:rPr lang="zh-CN" altLang="en-US" sz="2400" dirty="0"/>
              <a:t>算法解决。  </a:t>
            </a:r>
            <a:endParaRPr lang="en-US" altLang="zh-CN" sz="2400" dirty="0"/>
          </a:p>
          <a:p>
            <a:pPr lvl="2"/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  <a:hlinkClick r:id="rId4"/>
              </a:rPr>
              <a:t>oi-wiki.org/graph/2-sat/</a:t>
            </a:r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  <a:hlinkClick r:id="rId5"/>
              </a:rPr>
              <a:t>en.wikipedia.org/wiki/2-satisfiability</a:t>
            </a:r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zh-CN" alt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A5E4D-8B9D-4589-90BD-9407B836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SAT ≤</a:t>
            </a:r>
            <a:r>
              <a:rPr lang="en-US" altLang="zh-CN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3-SAT </a:t>
            </a:r>
            <a:r>
              <a:rPr lang="zh-CN" altLang="en-US" sz="3600" dirty="0"/>
              <a:t>的证明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13C42-0794-407A-8CCA-38F44976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>
                <a:effectLst/>
                <a:latin typeface="Arial" panose="020B0604020202020204" pitchFamily="34" charset="0"/>
              </a:rPr>
              <a:t>我们将设计一个方法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r>
              <a:rPr lang="zh-CN" altLang="en-US" sz="2800" dirty="0"/>
              <a:t>对</a:t>
            </a:r>
            <a:r>
              <a:rPr lang="en-US" altLang="zh-CN" sz="2800" dirty="0"/>
              <a:t>SAT</a:t>
            </a:r>
            <a:r>
              <a:rPr lang="zh-CN" altLang="en-US" sz="2800" dirty="0"/>
              <a:t>的任何一个输入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f</a:t>
            </a:r>
            <a:r>
              <a:rPr lang="en-US" altLang="zh-CN" sz="2800" dirty="0"/>
              <a:t>,</a:t>
            </a:r>
          </a:p>
          <a:p>
            <a:pPr lvl="1"/>
            <a:r>
              <a:rPr lang="zh-CN" altLang="en-US" sz="2400" b="0" dirty="0">
                <a:effectLst/>
                <a:latin typeface="Arial" panose="020B0604020202020204" pitchFamily="34" charset="0"/>
              </a:rPr>
              <a:t>在多项式步数内</a:t>
            </a:r>
            <a:r>
              <a:rPr lang="zh-CN" altLang="en-US" sz="2400" dirty="0">
                <a:latin typeface="Arial" panose="020B0604020202020204" pitchFamily="34" charset="0"/>
              </a:rPr>
              <a:t>将“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f</a:t>
            </a:r>
            <a:r>
              <a:rPr lang="zh-CN" altLang="en-US" sz="2400" dirty="0">
                <a:latin typeface="Arial" panose="020B0604020202020204" pitchFamily="34" charset="0"/>
              </a:rPr>
              <a:t>可否被满足（即可否为真）”转化为“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g</a:t>
            </a:r>
            <a:r>
              <a:rPr lang="zh-CN" altLang="en-US" sz="2400" i="1" dirty="0">
                <a:latin typeface="Arial" panose="020B0604020202020204" pitchFamily="34" charset="0"/>
              </a:rPr>
              <a:t>可否</a:t>
            </a:r>
            <a:r>
              <a:rPr lang="zh-CN" altLang="en-US" sz="2400" dirty="0">
                <a:latin typeface="Arial" panose="020B0604020202020204" pitchFamily="34" charset="0"/>
              </a:rPr>
              <a:t>被满足”（且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g</a:t>
            </a:r>
            <a:r>
              <a:rPr lang="zh-CN" altLang="en-US" sz="2400" dirty="0">
                <a:latin typeface="Arial" panose="020B0604020202020204" pitchFamily="34" charset="0"/>
              </a:rPr>
              <a:t>的每个</a:t>
            </a:r>
            <a:r>
              <a:rPr lang="en-US" altLang="zh-CN" sz="2400" dirty="0">
                <a:latin typeface="Arial" panose="020B0604020202020204" pitchFamily="34" charset="0"/>
              </a:rPr>
              <a:t>clause</a:t>
            </a:r>
            <a:r>
              <a:rPr lang="zh-CN" altLang="en-US" sz="2400" dirty="0">
                <a:latin typeface="Arial" panose="020B0604020202020204" pitchFamily="34" charset="0"/>
              </a:rPr>
              <a:t>变量数</a:t>
            </a:r>
            <a:r>
              <a:rPr lang="en-US" altLang="zh-CN" sz="2400" dirty="0">
                <a:latin typeface="Arial" panose="020B0604020202020204" pitchFamily="34" charset="0"/>
              </a:rPr>
              <a:t>≤3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举例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f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(X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 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^ (~X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^ (~X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|~X</a:t>
            </a:r>
            <a:r>
              <a:rPr lang="en-US" altLang="zh-CN" sz="2400" b="0" baseline="-2500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altLang="zh-CN" sz="2400" b="0" dirty="0">
                <a:solidFill>
                  <a:schemeClr val="accent5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/>
              <a:t>引入一个 变量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Z = 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baseline="-25000" dirty="0"/>
              <a:t>.</a:t>
            </a:r>
          </a:p>
          <a:p>
            <a:pPr lvl="1"/>
            <a:r>
              <a:rPr lang="zh-CN" altLang="en-US" sz="2400" dirty="0"/>
              <a:t>为了保证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Z=X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/>
              <a:t>, </a:t>
            </a:r>
            <a:r>
              <a:rPr lang="zh-CN" altLang="en-US" sz="2400" dirty="0"/>
              <a:t>只需往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f’</a:t>
            </a:r>
            <a:r>
              <a:rPr lang="zh-CN" altLang="en-US" sz="2400" dirty="0"/>
              <a:t>中添加如下模块：</a:t>
            </a:r>
            <a:endParaRPr lang="en-US" altLang="zh-CN" sz="2400" dirty="0"/>
          </a:p>
          <a:p>
            <a:pPr lvl="2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(~X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Z) ^ (~X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Z) ^(X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X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~Z)</a:t>
            </a:r>
          </a:p>
          <a:p>
            <a:pPr lvl="3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说明：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Z,  X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Z,  ~(X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|X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  ~Z.</a:t>
            </a:r>
          </a:p>
          <a:p>
            <a:r>
              <a:rPr lang="zh-CN" altLang="en-US" sz="2800" dirty="0">
                <a:sym typeface="Wingdings" panose="05000000000000000000" pitchFamily="2" charset="2"/>
              </a:rPr>
              <a:t>最终</a:t>
            </a:r>
            <a:r>
              <a:rPr lang="en-US" altLang="zh-CN" sz="2800" dirty="0">
                <a:sym typeface="Wingdings" panose="05000000000000000000" pitchFamily="2" charset="2"/>
              </a:rPr>
              <a:t>,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g =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(Z|X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) ^ (~X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) ^ (~X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|Z’)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       ^ [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保证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Z=X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的模块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] ^ [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保证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Z’=~X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|~X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的模块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6316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E4F79-AFCA-4BDE-A166-90372C2D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87" y="1580229"/>
            <a:ext cx="7772400" cy="825500"/>
          </a:xfrm>
        </p:spPr>
        <p:txBody>
          <a:bodyPr/>
          <a:lstStyle/>
          <a:p>
            <a:r>
              <a:rPr lang="zh-CN" altLang="en-US" sz="3600" dirty="0"/>
              <a:t>课后阅读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6E212-1811-4CA7-A49E-7161C2AC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68" y="2503968"/>
            <a:ext cx="8501062" cy="3710762"/>
          </a:xfrm>
        </p:spPr>
        <p:txBody>
          <a:bodyPr/>
          <a:lstStyle/>
          <a:p>
            <a:r>
              <a:rPr lang="en-US" altLang="zh-CN" dirty="0"/>
              <a:t>1. Cook &amp; Levin </a:t>
            </a:r>
            <a:r>
              <a:rPr lang="zh-CN" altLang="en-US" dirty="0"/>
              <a:t>定理证明</a:t>
            </a:r>
            <a:r>
              <a:rPr lang="en-US" altLang="zh-CN" dirty="0"/>
              <a:t>(**)</a:t>
            </a:r>
          </a:p>
          <a:p>
            <a:pPr lvl="1"/>
            <a:r>
              <a:rPr lang="en-US" altLang="zh-CN" sz="1800" dirty="0">
                <a:hlinkClick r:id="rId2"/>
              </a:rPr>
              <a:t>en.wikipedia.org/wiki/Karp%27s_21_NP-complete_problems</a:t>
            </a:r>
            <a:r>
              <a:rPr lang="en-US" altLang="zh-CN" sz="1800" dirty="0"/>
              <a:t> </a:t>
            </a:r>
          </a:p>
          <a:p>
            <a:pPr lvl="1"/>
            <a:r>
              <a:rPr lang="zh-CN" altLang="en-US" sz="1800" dirty="0"/>
              <a:t>需要一些预备知识，如</a:t>
            </a:r>
            <a:r>
              <a:rPr lang="en-US" altLang="zh-CN" sz="1800" i="1" dirty="0">
                <a:solidFill>
                  <a:srgbClr val="00B0F0"/>
                </a:solidFill>
              </a:rPr>
              <a:t>Turing machine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dirty="0"/>
              <a:t>2. </a:t>
            </a:r>
            <a:r>
              <a:rPr lang="zh-CN" altLang="en-US" dirty="0"/>
              <a:t>请阅读</a:t>
            </a:r>
            <a:r>
              <a:rPr lang="en-US" altLang="zh-CN" sz="3200" b="0" dirty="0">
                <a:effectLst/>
                <a:latin typeface="Arial" panose="020B0604020202020204" pitchFamily="34" charset="0"/>
              </a:rPr>
              <a:t>Boolean satisfiability ≤</a:t>
            </a:r>
            <a:r>
              <a:rPr lang="en-US" altLang="zh-CN" sz="3200" b="0" baseline="-25000" dirty="0">
                <a:effectLst/>
                <a:latin typeface="Arial" panose="020B0604020202020204" pitchFamily="34" charset="0"/>
              </a:rPr>
              <a:t>P</a:t>
            </a:r>
            <a:r>
              <a:rPr lang="en-US" altLang="zh-CN" sz="3200" b="0" dirty="0">
                <a:effectLst/>
                <a:latin typeface="Arial" panose="020B0604020202020204" pitchFamily="34" charset="0"/>
              </a:rPr>
              <a:t> SAT</a:t>
            </a:r>
          </a:p>
          <a:p>
            <a:pPr lvl="1"/>
            <a:r>
              <a:rPr lang="en-US" altLang="zh-CN" sz="2000" b="0" dirty="0">
                <a:effectLst/>
                <a:latin typeface="Arial" panose="020B0604020202020204" pitchFamily="34" charset="0"/>
                <a:hlinkClick r:id="rId3"/>
              </a:rPr>
              <a:t>en.wikipedia.org/wiki/</a:t>
            </a:r>
            <a:r>
              <a:rPr lang="en-US" altLang="zh-CN" sz="2000" b="0" dirty="0" err="1">
                <a:effectLst/>
                <a:latin typeface="Arial" panose="020B0604020202020204" pitchFamily="34" charset="0"/>
                <a:hlinkClick r:id="rId3"/>
              </a:rPr>
              <a:t>Conjunctive_normal_form</a:t>
            </a:r>
            <a:r>
              <a:rPr lang="en-US" altLang="zh-CN" sz="2000" b="0" dirty="0">
                <a:effectLst/>
                <a:latin typeface="Arial" panose="020B0604020202020204" pitchFamily="34" charset="0"/>
              </a:rPr>
              <a:t> </a:t>
            </a:r>
            <a:br>
              <a:rPr lang="en-US" altLang="zh-CN" sz="2400" b="0" dirty="0">
                <a:effectLst/>
                <a:latin typeface="Arial" panose="020B0604020202020204" pitchFamily="34" charset="0"/>
              </a:rPr>
            </a:br>
            <a:r>
              <a:rPr lang="en-US" altLang="zh-CN" sz="1800" b="0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sz="1800" b="0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800" b="0" dirty="0">
                <a:effectLst/>
                <a:latin typeface="Arial" panose="020B0604020202020204" pitchFamily="34" charset="0"/>
              </a:rPr>
              <a:t>conversion into CNF</a:t>
            </a:r>
            <a:r>
              <a:rPr lang="zh-CN" altLang="en-US" sz="1800" b="0" dirty="0">
                <a:effectLst/>
                <a:latin typeface="Arial" panose="020B0604020202020204" pitchFamily="34" charset="0"/>
              </a:rPr>
              <a:t>部分</a:t>
            </a:r>
            <a:r>
              <a:rPr lang="en-US" altLang="zh-CN" sz="1800" b="0" dirty="0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</a:rPr>
              <a:t>阅读</a:t>
            </a:r>
            <a:r>
              <a:rPr lang="en-US" altLang="zh-CN" dirty="0">
                <a:latin typeface="Arial" panose="020B0604020202020204" pitchFamily="34" charset="0"/>
              </a:rPr>
              <a:t>Karp</a:t>
            </a:r>
            <a:r>
              <a:rPr lang="zh-CN" altLang="en-US" dirty="0">
                <a:latin typeface="Arial" panose="020B0604020202020204" pitchFamily="34" charset="0"/>
              </a:rPr>
              <a:t>的某些结果的证明 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推荐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/>
              <a:t>如 </a:t>
            </a:r>
            <a:r>
              <a:rPr lang="en-US" altLang="zh-CN" dirty="0"/>
              <a:t>3-SAT </a:t>
            </a:r>
            <a:r>
              <a:rPr lang="en-US" altLang="zh-CN" sz="2800" b="0" dirty="0">
                <a:effectLst/>
                <a:latin typeface="Arial" panose="020B0604020202020204" pitchFamily="34" charset="0"/>
              </a:rPr>
              <a:t>≤</a:t>
            </a:r>
            <a:r>
              <a:rPr lang="en-US" altLang="zh-CN" sz="2800" b="0" baseline="-25000" dirty="0">
                <a:effectLst/>
                <a:latin typeface="Arial" panose="020B0604020202020204" pitchFamily="34" charset="0"/>
              </a:rPr>
              <a:t>P</a:t>
            </a:r>
            <a:r>
              <a:rPr lang="en-US" altLang="zh-CN" dirty="0"/>
              <a:t>  k</a:t>
            </a:r>
            <a:r>
              <a:rPr lang="zh-CN" altLang="en-US" dirty="0"/>
              <a:t>着色。 </a:t>
            </a:r>
            <a:r>
              <a:rPr lang="en-US" altLang="zh-CN" dirty="0"/>
              <a:t>&lt;Algorithm Design 8.7&gt;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D3C44E6-074F-43DE-9615-F9A997E5FB36}"/>
              </a:ext>
            </a:extLst>
          </p:cNvPr>
          <p:cNvSpPr txBox="1">
            <a:spLocks/>
          </p:cNvSpPr>
          <p:nvPr/>
        </p:nvSpPr>
        <p:spPr bwMode="auto">
          <a:xfrm>
            <a:off x="912592" y="797442"/>
            <a:ext cx="7827371" cy="60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任意两个</a:t>
            </a: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NPC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问题都是可以互相</a:t>
            </a:r>
            <a:r>
              <a:rPr lang="en-US" altLang="zh-CN" sz="2800" b="1" kern="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ptime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规约的。</a:t>
            </a:r>
          </a:p>
        </p:txBody>
      </p:sp>
    </p:spTree>
    <p:extLst>
      <p:ext uri="{BB962C8B-B14F-4D97-AF65-F5344CB8AC3E}">
        <p14:creationId xmlns:p14="http://schemas.microsoft.com/office/powerpoint/2010/main" val="63784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9B35-3F34-4536-8F6B-F1249D8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FB5A5-75ED-43B8-B817-C3BD01B7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r>
              <a:rPr lang="zh-CN" altLang="en-US" sz="2800" dirty="0"/>
              <a:t>这节课我们主要学习了</a:t>
            </a:r>
            <a:r>
              <a:rPr lang="en-US" altLang="zh-CN" sz="2800" dirty="0"/>
              <a:t>P</a:t>
            </a:r>
            <a:r>
              <a:rPr lang="zh-CN" altLang="en-US" sz="2800" dirty="0"/>
              <a:t>，</a:t>
            </a:r>
            <a:r>
              <a:rPr lang="en-US" altLang="zh-CN" sz="2800" dirty="0"/>
              <a:t>NP</a:t>
            </a:r>
            <a:r>
              <a:rPr lang="zh-CN" altLang="en-US" sz="2800" dirty="0"/>
              <a:t>，</a:t>
            </a:r>
            <a:r>
              <a:rPr lang="en-US" altLang="zh-CN" sz="2800" dirty="0"/>
              <a:t>NPC </a:t>
            </a:r>
            <a:r>
              <a:rPr lang="zh-CN" altLang="en-US" sz="2800" dirty="0"/>
              <a:t>概念。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P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 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可有效解决。  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NP  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可有效验证。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一个问题是</a:t>
            </a:r>
            <a:r>
              <a:rPr lang="en-US" altLang="zh-CN" sz="2400" dirty="0">
                <a:solidFill>
                  <a:srgbClr val="FF0000"/>
                </a:solidFill>
              </a:rPr>
              <a:t>NPC</a:t>
            </a:r>
            <a:r>
              <a:rPr lang="zh-CN" altLang="en-US" sz="2400" dirty="0">
                <a:solidFill>
                  <a:srgbClr val="FF0000"/>
                </a:solidFill>
              </a:rPr>
              <a:t>的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 </a:t>
            </a:r>
            <a:r>
              <a:rPr lang="zh-CN" altLang="en-US" sz="2400" dirty="0">
                <a:solidFill>
                  <a:srgbClr val="FF0000"/>
                </a:solidFill>
              </a:rPr>
              <a:t>所有</a:t>
            </a:r>
            <a:r>
              <a:rPr lang="en-US" altLang="zh-CN" sz="2400" dirty="0">
                <a:solidFill>
                  <a:srgbClr val="FF0000"/>
                </a:solidFill>
              </a:rPr>
              <a:t>NP</a:t>
            </a:r>
            <a:r>
              <a:rPr lang="zh-CN" altLang="en-US" sz="2400" dirty="0">
                <a:solidFill>
                  <a:srgbClr val="FF0000"/>
                </a:solidFill>
              </a:rPr>
              <a:t>问题都 </a:t>
            </a:r>
            <a:r>
              <a:rPr lang="en-US" altLang="zh-CN" sz="2400" dirty="0">
                <a:solidFill>
                  <a:srgbClr val="FF0000"/>
                </a:solidFill>
              </a:rPr>
              <a:t>≤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P </a:t>
            </a:r>
            <a:r>
              <a:rPr lang="zh-CN" altLang="en-US" sz="2400" dirty="0">
                <a:solidFill>
                  <a:srgbClr val="FF0000"/>
                </a:solidFill>
              </a:rPr>
              <a:t>它。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普遍认为</a:t>
            </a:r>
            <a:r>
              <a:rPr lang="en-US" altLang="zh-CN" sz="2400" dirty="0">
                <a:solidFill>
                  <a:srgbClr val="FF0000"/>
                </a:solidFill>
              </a:rPr>
              <a:t>NPC</a:t>
            </a:r>
            <a:r>
              <a:rPr lang="zh-CN" altLang="en-US" sz="2400" dirty="0">
                <a:solidFill>
                  <a:srgbClr val="FF0000"/>
                </a:solidFill>
              </a:rPr>
              <a:t>问题是没有多项式时间解法的。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/>
              <a:t>现实：成千上万个问题已被证明是</a:t>
            </a:r>
            <a:r>
              <a:rPr lang="en-US" altLang="zh-CN" sz="2800" dirty="0"/>
              <a:t>NPC</a:t>
            </a:r>
            <a:r>
              <a:rPr lang="zh-CN" altLang="en-US" sz="2800" dirty="0"/>
              <a:t>的   </a:t>
            </a:r>
            <a:r>
              <a:rPr lang="en-US" altLang="zh-CN" sz="2800" dirty="0"/>
              <a:t>:o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对我们的帮助。如果我们遇到一个</a:t>
            </a:r>
            <a:r>
              <a:rPr lang="en-US" altLang="zh-CN" sz="2800" dirty="0"/>
              <a:t>NP</a:t>
            </a:r>
            <a:r>
              <a:rPr lang="zh-CN" altLang="en-US" sz="2800" dirty="0"/>
              <a:t>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，可尝试证明某个</a:t>
            </a:r>
            <a:r>
              <a:rPr lang="en-US" altLang="zh-CN" sz="2800" dirty="0"/>
              <a:t>NPC</a:t>
            </a:r>
            <a:r>
              <a:rPr lang="zh-CN" altLang="en-US" sz="2800" dirty="0"/>
              <a:t>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归约到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，那么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也是</a:t>
            </a:r>
            <a:r>
              <a:rPr lang="en-US" altLang="zh-CN" sz="2800" dirty="0"/>
              <a:t>NPC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此时不必去寻找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的多项式时间解法！ 很难找到！</a:t>
            </a:r>
            <a:endParaRPr lang="en-US" altLang="zh-CN" sz="2400" dirty="0"/>
          </a:p>
          <a:p>
            <a:pPr lvl="2"/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万一你不小心找到了，这意味着你证明出了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NP=P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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amazing!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要快速则可能要牺牲掉一点正确性； 见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近似算法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5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D15BA-53EE-424D-850D-AA817EB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What is beyond NP?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1C7F6-87FC-40B8-BC72-9D4BF0446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501062" cy="4395343"/>
              </a:xfrm>
            </p:spPr>
            <p:txBody>
              <a:bodyPr/>
              <a:lstStyle/>
              <a:p>
                <a:r>
                  <a:rPr lang="zh-CN" altLang="en-US" sz="2800" dirty="0"/>
                  <a:t>一个不属于</a:t>
                </a:r>
                <a:r>
                  <a:rPr lang="en-US" altLang="zh-CN" sz="2800" dirty="0"/>
                  <a:t>NP</a:t>
                </a:r>
                <a:r>
                  <a:rPr lang="zh-CN" altLang="en-US" sz="2800" dirty="0"/>
                  <a:t>的例子：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>
                    <a:solidFill>
                      <a:srgbClr val="00B0F0"/>
                    </a:solidFill>
                  </a:rPr>
                  <a:t>停机问题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: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 </a:t>
                </a:r>
                <a:r>
                  <a:rPr lang="zh-CN" altLang="en-US" sz="2400" dirty="0"/>
                  <a:t>输入某程序。判断它是否会终止。</a:t>
                </a:r>
                <a:endParaRPr lang="en-US" altLang="zh-CN" sz="2400" dirty="0"/>
              </a:p>
              <a:p>
                <a:r>
                  <a:rPr lang="en-US" altLang="zh-CN" sz="2800" dirty="0"/>
                  <a:t>NP-hard</a:t>
                </a:r>
                <a:r>
                  <a:rPr lang="zh-CN" altLang="en-US" sz="2800" dirty="0"/>
                  <a:t>问题</a:t>
                </a:r>
                <a:r>
                  <a:rPr lang="en-US" altLang="zh-CN" sz="2800" dirty="0"/>
                  <a:t>.</a:t>
                </a:r>
              </a:p>
              <a:p>
                <a:pPr lvl="1"/>
                <a:r>
                  <a:rPr lang="en-US" altLang="zh-CN" sz="2400" i="1" dirty="0"/>
                  <a:t>at least as hard as the hardest problems in NP.</a:t>
                </a:r>
              </a:p>
              <a:p>
                <a:pPr lvl="1"/>
                <a:r>
                  <a:rPr lang="zh-CN" altLang="en-US" sz="2400" dirty="0"/>
                  <a:t>对于问题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zh-CN" altLang="en-US" sz="2400" dirty="0"/>
                  <a:t>，如果你证明了 某个</a:t>
                </a:r>
                <a:r>
                  <a:rPr lang="en-US" altLang="zh-CN" sz="2400" dirty="0"/>
                  <a:t>NPC</a:t>
                </a:r>
                <a:r>
                  <a:rPr lang="zh-CN" altLang="en-US" sz="2400" dirty="0"/>
                  <a:t>问题可以多项式时间归约到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zh-CN" altLang="en-US" sz="2400" dirty="0"/>
                  <a:t>，那么我们说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NP-hard</a:t>
                </a:r>
                <a:r>
                  <a:rPr lang="zh-CN" altLang="en-US" sz="2400" dirty="0"/>
                  <a:t>的。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注：</a:t>
                </a:r>
                <a:r>
                  <a:rPr lang="en-US" altLang="zh-CN" sz="2400" dirty="0"/>
                  <a:t>NP-hard</a:t>
                </a:r>
                <a:r>
                  <a:rPr lang="zh-CN" altLang="en-US" sz="2400" dirty="0"/>
                  <a:t>不要求是</a:t>
                </a:r>
                <a:r>
                  <a:rPr lang="en-US" altLang="zh-CN" sz="2400" dirty="0"/>
                  <a:t>NP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 </a:t>
                </a:r>
                <a:r>
                  <a:rPr lang="en-US" altLang="zh-CN" sz="2400" dirty="0"/>
                  <a:t>NP-hard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400" dirty="0"/>
                  <a:t> NP = NPC.</a:t>
                </a:r>
                <a:br>
                  <a:rPr lang="en-US" altLang="zh-CN" sz="2400" dirty="0"/>
                </a:br>
                <a:r>
                  <a:rPr lang="en-US" altLang="zh-CN" sz="2400" dirty="0"/>
                  <a:t>   </a:t>
                </a:r>
                <a:r>
                  <a:rPr lang="zh-CN" altLang="en-US" sz="2400" dirty="0"/>
                  <a:t>（根据</a:t>
                </a:r>
                <a:r>
                  <a:rPr lang="en-US" altLang="zh-CN" sz="2400" dirty="0"/>
                  <a:t>NPC</a:t>
                </a:r>
                <a:r>
                  <a:rPr lang="zh-CN" altLang="en-US" sz="2400" dirty="0"/>
                  <a:t>定义）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B1C7F6-87FC-40B8-BC72-9D4BF0446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501062" cy="4395343"/>
              </a:xfrm>
              <a:blipFill>
                <a:blip r:embed="rId3"/>
                <a:stretch>
                  <a:fillRect l="-1004" t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52EA9CAE-F307-4683-A16B-955B302D9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4377" y="4423145"/>
            <a:ext cx="3554819" cy="22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7ED20-FEED-4A12-9D49-1E04427A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常见的问题，它们是否能有效解决。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0B971-90D9-4661-9113-F74F3ABB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82" y="1496527"/>
            <a:ext cx="6399619" cy="46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53977A-0620-466E-9566-41D022B47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7871" y="2370730"/>
            <a:ext cx="3200400" cy="1143000"/>
          </a:xfrm>
        </p:spPr>
        <p:txBody>
          <a:bodyPr/>
          <a:lstStyle/>
          <a:p>
            <a:r>
              <a:rPr lang="zh-CN" altLang="en-US" sz="5400" dirty="0"/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169046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DE2B-B682-427A-8B4C-1BA0E9A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主要知识点回顾</a:t>
            </a:r>
            <a:r>
              <a:rPr lang="en-US" altLang="zh-CN" sz="3600" dirty="0"/>
              <a:t>- </a:t>
            </a:r>
            <a:r>
              <a:rPr lang="zh-CN" altLang="en-US" sz="3600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1EBC2-3069-477F-9E80-0FD99F5A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56513" cy="4969502"/>
          </a:xfrm>
        </p:spPr>
        <p:txBody>
          <a:bodyPr/>
          <a:lstStyle/>
          <a:p>
            <a:r>
              <a:rPr lang="zh-CN" altLang="en-US" sz="2800" dirty="0"/>
              <a:t>逻辑结构</a:t>
            </a:r>
            <a:endParaRPr lang="en-US" altLang="zh-CN" sz="2800" dirty="0"/>
          </a:p>
          <a:p>
            <a:pPr lvl="1"/>
            <a:r>
              <a:rPr lang="zh-CN" altLang="en-US" sz="2400" dirty="0"/>
              <a:t>线性</a:t>
            </a:r>
            <a:r>
              <a:rPr lang="en-US" altLang="zh-CN" sz="2400" dirty="0"/>
              <a:t>(</a:t>
            </a:r>
            <a:r>
              <a:rPr lang="zh-CN" altLang="en-US" sz="2400" dirty="0"/>
              <a:t>栈、队列、循环队列</a:t>
            </a:r>
            <a:r>
              <a:rPr lang="en-US" altLang="zh-CN" sz="2400" dirty="0"/>
              <a:t>)</a:t>
            </a:r>
            <a:r>
              <a:rPr lang="zh-CN" altLang="en-US" sz="2400" dirty="0"/>
              <a:t>、树和二叉树、图</a:t>
            </a:r>
            <a:r>
              <a:rPr lang="en-US" altLang="zh-CN" sz="2400" dirty="0"/>
              <a:t>.</a:t>
            </a:r>
          </a:p>
          <a:p>
            <a:r>
              <a:rPr lang="zh-CN" altLang="en-US" sz="2800" dirty="0"/>
              <a:t>存储结构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数组、链表、二叉链表、邻接表、邻接矩阵。</a:t>
            </a:r>
            <a:endParaRPr lang="en-US" altLang="zh-CN" sz="2400" dirty="0"/>
          </a:p>
          <a:p>
            <a:r>
              <a:rPr lang="zh-CN" altLang="en-US" sz="2800" dirty="0"/>
              <a:t>高级一点的数据结构：  </a:t>
            </a:r>
            <a:endParaRPr lang="en-US" altLang="zh-CN" sz="2800" dirty="0"/>
          </a:p>
          <a:p>
            <a:pPr lvl="1"/>
            <a:r>
              <a:rPr lang="zh-CN" altLang="en-US" sz="2400" dirty="0"/>
              <a:t>最小堆、最大堆</a:t>
            </a:r>
            <a:endParaRPr lang="en-US" altLang="zh-CN" sz="2400" dirty="0"/>
          </a:p>
          <a:p>
            <a:pPr lvl="1"/>
            <a:r>
              <a:rPr lang="zh-CN" altLang="en-US" sz="2400" dirty="0"/>
              <a:t>并查集</a:t>
            </a:r>
            <a:endParaRPr lang="en-US" altLang="zh-CN" sz="2400" dirty="0"/>
          </a:p>
          <a:p>
            <a:pPr lvl="1"/>
            <a:r>
              <a:rPr lang="zh-CN" altLang="en-US" sz="2400" dirty="0"/>
              <a:t>前缀树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AVL</a:t>
            </a:r>
            <a:r>
              <a:rPr lang="zh-CN" altLang="en-US" sz="2400" dirty="0"/>
              <a:t>树</a:t>
            </a:r>
            <a:endParaRPr lang="en-US" altLang="zh-CN" sz="2400" dirty="0"/>
          </a:p>
          <a:p>
            <a:pPr lvl="1"/>
            <a:r>
              <a:rPr lang="en-US" altLang="zh-CN" sz="2400" dirty="0"/>
              <a:t>Splay</a:t>
            </a:r>
            <a:r>
              <a:rPr lang="zh-CN" altLang="en-US" sz="2400" dirty="0"/>
              <a:t>树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Hash</a:t>
            </a:r>
            <a:r>
              <a:rPr lang="zh-CN" altLang="en-US" sz="2400" dirty="0">
                <a:solidFill>
                  <a:srgbClr val="0070C0"/>
                </a:solidFill>
              </a:rPr>
              <a:t>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CB0C70-E7D7-4CA1-B166-32434030A0F9}"/>
              </a:ext>
            </a:extLst>
          </p:cNvPr>
          <p:cNvSpPr txBox="1"/>
          <p:nvPr/>
        </p:nvSpPr>
        <p:spPr>
          <a:xfrm>
            <a:off x="4572000" y="3893630"/>
            <a:ext cx="37905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牢固掌握它们的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结构特点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操作过程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（如何调整）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掌握它们的各种操作（如查找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插入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删除）的复杂度。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532249-E418-4410-AC77-670BE6772EEB}"/>
              </a:ext>
            </a:extLst>
          </p:cNvPr>
          <p:cNvSpPr txBox="1"/>
          <p:nvPr/>
        </p:nvSpPr>
        <p:spPr>
          <a:xfrm>
            <a:off x="4816881" y="2278311"/>
            <a:ext cx="379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掌握遍历方法。优缺点。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8B75FB-6673-44D2-8376-AB63F3092036}"/>
              </a:ext>
            </a:extLst>
          </p:cNvPr>
          <p:cNvSpPr txBox="1"/>
          <p:nvPr/>
        </p:nvSpPr>
        <p:spPr>
          <a:xfrm>
            <a:off x="4566348" y="5960401"/>
            <a:ext cx="379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初步掌握它们的应用。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A3363-B1ED-4ED0-9103-9D692EA479ED}"/>
              </a:ext>
            </a:extLst>
          </p:cNvPr>
          <p:cNvSpPr txBox="1"/>
          <p:nvPr/>
        </p:nvSpPr>
        <p:spPr>
          <a:xfrm>
            <a:off x="678675" y="3952108"/>
            <a:ext cx="4412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E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在哪棵树上吊死</a:t>
            </a:r>
            <a:endParaRPr lang="en-US" altLang="zh-CN" dirty="0">
              <a:solidFill>
                <a:srgbClr val="FFEF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E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788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DE2B-B682-427A-8B4C-1BA0E9A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主要知识点回顾</a:t>
            </a:r>
            <a:r>
              <a:rPr lang="en-US" altLang="zh-CN" sz="3600" dirty="0"/>
              <a:t>- </a:t>
            </a:r>
            <a:r>
              <a:rPr lang="zh-CN" altLang="en-US" sz="3600" dirty="0"/>
              <a:t>经典问题及常用算法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1EBC2-3069-477F-9E80-0FD99F5A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113581"/>
          </a:xfrm>
        </p:spPr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</a:rPr>
              <a:t>凸包问题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Graham-scan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C00000"/>
                </a:solidFill>
              </a:rPr>
              <a:t>模式串匹配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KMP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最小带权路径长度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Huffman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最小生成树</a:t>
            </a:r>
            <a:r>
              <a:rPr lang="en-US" altLang="zh-CN" sz="2800" dirty="0">
                <a:solidFill>
                  <a:srgbClr val="C00000"/>
                </a:solidFill>
              </a:rPr>
              <a:t>(MST)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Prim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9933FF"/>
                </a:solidFill>
              </a:rPr>
              <a:t>Kruskal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最短路径</a:t>
            </a:r>
            <a:r>
              <a:rPr lang="zh-CN" altLang="en-US" sz="2800" dirty="0"/>
              <a:t>三大算法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Dijkstra, Bellman-Ford, Floyd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拓扑序列和关键路径</a:t>
            </a:r>
            <a:r>
              <a:rPr lang="zh-CN" altLang="en-US" sz="2800" dirty="0"/>
              <a:t>的算法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C00000"/>
                </a:solidFill>
              </a:rPr>
              <a:t>排序算法</a:t>
            </a:r>
            <a:r>
              <a:rPr lang="zh-CN" altLang="en-US" sz="2800" dirty="0"/>
              <a:t>（冒泡</a:t>
            </a:r>
            <a:r>
              <a:rPr lang="en-US" altLang="zh-CN" sz="2800" dirty="0"/>
              <a:t>/</a:t>
            </a:r>
            <a:r>
              <a:rPr lang="zh-CN" altLang="en-US" sz="2800" dirty="0"/>
              <a:t>堆</a:t>
            </a:r>
            <a:r>
              <a:rPr lang="en-US" altLang="zh-CN" sz="2800" dirty="0"/>
              <a:t>/</a:t>
            </a:r>
            <a:r>
              <a:rPr lang="zh-CN" altLang="en-US" sz="2800" dirty="0"/>
              <a:t>归并</a:t>
            </a:r>
            <a:r>
              <a:rPr lang="en-US" altLang="zh-CN" sz="2800" dirty="0"/>
              <a:t>/</a:t>
            </a:r>
            <a:r>
              <a:rPr lang="zh-CN" altLang="en-US" sz="2800" dirty="0">
                <a:solidFill>
                  <a:srgbClr val="9933FF"/>
                </a:solidFill>
              </a:rPr>
              <a:t>快排</a:t>
            </a:r>
            <a:r>
              <a:rPr lang="en-US" altLang="zh-CN" sz="2800" dirty="0"/>
              <a:t>/</a:t>
            </a:r>
            <a:r>
              <a:rPr lang="zh-CN" altLang="en-US" sz="2800" dirty="0"/>
              <a:t>基数） </a:t>
            </a:r>
            <a:r>
              <a:rPr lang="en-US" altLang="zh-CN" sz="2800" dirty="0"/>
              <a:t>(* </a:t>
            </a:r>
            <a:r>
              <a:rPr lang="zh-CN" altLang="en-US" sz="2800" dirty="0"/>
              <a:t>第</a:t>
            </a:r>
            <a:r>
              <a:rPr lang="en-US" altLang="zh-CN" sz="2800" dirty="0"/>
              <a:t>k</a:t>
            </a:r>
            <a:r>
              <a:rPr lang="zh-CN" altLang="en-US" sz="2800" dirty="0"/>
              <a:t>小数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* </a:t>
            </a:r>
            <a:r>
              <a:rPr lang="zh-CN" altLang="en-US" sz="2400" dirty="0">
                <a:solidFill>
                  <a:srgbClr val="C00000"/>
                </a:solidFill>
              </a:rPr>
              <a:t>最优判定树</a:t>
            </a:r>
            <a:r>
              <a:rPr lang="en-US" altLang="zh-CN" sz="2400" dirty="0"/>
              <a:t>(DP) </a:t>
            </a:r>
            <a:r>
              <a:rPr lang="zh-CN" altLang="en-US" sz="2400" dirty="0">
                <a:solidFill>
                  <a:srgbClr val="C00000"/>
                </a:solidFill>
              </a:rPr>
              <a:t>找强连通分量</a:t>
            </a:r>
            <a:r>
              <a:rPr lang="en-US" altLang="zh-CN" sz="2400" dirty="0"/>
              <a:t>(DFS) </a:t>
            </a:r>
            <a:r>
              <a:rPr lang="zh-CN" altLang="en-US" sz="2400" dirty="0">
                <a:solidFill>
                  <a:srgbClr val="C00000"/>
                </a:solidFill>
              </a:rPr>
              <a:t>求</a:t>
            </a:r>
            <a:r>
              <a:rPr lang="en-US" altLang="zh-CN" sz="2400" dirty="0">
                <a:solidFill>
                  <a:srgbClr val="C00000"/>
                </a:solidFill>
              </a:rPr>
              <a:t>NCA</a:t>
            </a:r>
            <a:r>
              <a:rPr lang="zh-CN" altLang="en-US" sz="2400" dirty="0"/>
              <a:t> </a:t>
            </a:r>
            <a:r>
              <a:rPr lang="en-US" altLang="zh-CN" sz="2400" dirty="0"/>
              <a:t>(Preorder)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4C330-A5AD-4BF5-B16B-1D471967EE70}"/>
              </a:ext>
            </a:extLst>
          </p:cNvPr>
          <p:cNvSpPr txBox="1"/>
          <p:nvPr/>
        </p:nvSpPr>
        <p:spPr>
          <a:xfrm>
            <a:off x="731838" y="5729398"/>
            <a:ext cx="783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理解适用条件、正确性。掌握具体实现。能分析复杂度。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0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13BE3-0168-410C-BF5F-C8C0E25F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2288"/>
            <a:ext cx="8045339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回顾：我们学到了什么思想和概念？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EF365-164C-4D45-8C24-8B955E20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613310"/>
          </a:xfrm>
        </p:spPr>
        <p:txBody>
          <a:bodyPr/>
          <a:lstStyle/>
          <a:p>
            <a:r>
              <a:rPr lang="zh-CN" altLang="en-US" sz="2800" dirty="0">
                <a:solidFill>
                  <a:srgbClr val="9933FF"/>
                </a:solidFill>
              </a:rPr>
              <a:t>通用的算法设计的思想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递归、分治、动态规划、贪心（</a:t>
            </a:r>
            <a:r>
              <a:rPr lang="en-US" altLang="zh-CN" sz="2400" dirty="0"/>
              <a:t>exchange)</a:t>
            </a:r>
            <a:r>
              <a:rPr lang="zh-CN" altLang="en-US" sz="2400" dirty="0"/>
              <a:t>、规约思想。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9933FF"/>
                </a:solidFill>
              </a:rPr>
              <a:t>时间复杂度的重要概念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最坏复杂度。平均复杂度。（势函数和均摊复杂度 </a:t>
            </a:r>
            <a:r>
              <a:rPr lang="en-US" altLang="zh-CN" sz="2400" dirty="0"/>
              <a:t>*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9933FF"/>
                </a:solidFill>
              </a:rPr>
              <a:t>数据结构在各种算法中的灵活使用方法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en-US" altLang="zh-CN" sz="2800" dirty="0">
                <a:solidFill>
                  <a:srgbClr val="9933FF"/>
                </a:solidFill>
              </a:rPr>
              <a:t>** </a:t>
            </a:r>
            <a:r>
              <a:rPr lang="zh-CN" altLang="en-US" sz="2800" dirty="0">
                <a:solidFill>
                  <a:srgbClr val="9933FF"/>
                </a:solidFill>
              </a:rPr>
              <a:t>随机算法</a:t>
            </a:r>
            <a:r>
              <a:rPr lang="zh-CN" altLang="en-US" sz="2800" dirty="0"/>
              <a:t>（尤其是</a:t>
            </a:r>
            <a:r>
              <a:rPr lang="en-US" altLang="zh-CN" sz="2800" dirty="0"/>
              <a:t>Las Vegas</a:t>
            </a:r>
            <a:r>
              <a:rPr lang="zh-CN" altLang="en-US" sz="2800" dirty="0"/>
              <a:t>算法）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初步了解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/>
              <a:t>Randomized-Quicksort,  Universal Hash Family</a:t>
            </a:r>
          </a:p>
          <a:p>
            <a:r>
              <a:rPr lang="en-US" altLang="zh-CN" sz="2800" dirty="0">
                <a:solidFill>
                  <a:srgbClr val="9933FF"/>
                </a:solidFill>
              </a:rPr>
              <a:t>** </a:t>
            </a:r>
            <a:r>
              <a:rPr lang="zh-CN" altLang="en-US" sz="2800" dirty="0">
                <a:solidFill>
                  <a:srgbClr val="9933FF"/>
                </a:solidFill>
              </a:rPr>
              <a:t>问题的下界 </a:t>
            </a:r>
            <a:r>
              <a:rPr lang="en-US" altLang="zh-CN" sz="2800" dirty="0"/>
              <a:t>(</a:t>
            </a:r>
            <a:r>
              <a:rPr lang="zh-CN" altLang="en-US" sz="2800" dirty="0"/>
              <a:t>基于比较的排序</a:t>
            </a:r>
            <a:r>
              <a:rPr lang="en-US" altLang="zh-CN" sz="2800" dirty="0"/>
              <a:t>)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初步了解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rgbClr val="9933FF"/>
                </a:solidFill>
              </a:rPr>
              <a:t>** NPC</a:t>
            </a:r>
            <a:r>
              <a:rPr lang="zh-CN" altLang="en-US" sz="2800" dirty="0">
                <a:solidFill>
                  <a:srgbClr val="9933FF"/>
                </a:solidFill>
              </a:rPr>
              <a:t>理论 </a:t>
            </a:r>
            <a:r>
              <a:rPr lang="en-US" altLang="zh-CN" sz="2800" dirty="0">
                <a:solidFill>
                  <a:srgbClr val="9933FF"/>
                </a:solidFill>
              </a:rPr>
              <a:t>   </a:t>
            </a:r>
            <a:r>
              <a:rPr lang="zh-CN" altLang="en-US" sz="2800" dirty="0"/>
              <a:t>许多实际问题可能无法有效解决。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AD8BBE-A254-4656-8BB8-1464D8AD643C}"/>
              </a:ext>
            </a:extLst>
          </p:cNvPr>
          <p:cNvSpPr txBox="1"/>
          <p:nvPr/>
        </p:nvSpPr>
        <p:spPr>
          <a:xfrm>
            <a:off x="731838" y="6023343"/>
            <a:ext cx="784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Indeed, we learned to be a computer scientist, not just a programmer.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2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FBA79-19D6-4FD8-9D16-0DF4A1A3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1 </a:t>
            </a:r>
            <a:r>
              <a:rPr lang="zh-CN" altLang="en-US" sz="3600" dirty="0">
                <a:latin typeface="Cambria" panose="02040503050406030204" pitchFamily="18" charset="0"/>
              </a:rPr>
              <a:t>背景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E68239B-47E6-40A1-BA04-16CCDFBB099F}"/>
              </a:ext>
            </a:extLst>
          </p:cNvPr>
          <p:cNvSpPr txBox="1">
            <a:spLocks/>
          </p:cNvSpPr>
          <p:nvPr/>
        </p:nvSpPr>
        <p:spPr bwMode="auto">
          <a:xfrm>
            <a:off x="639762" y="1588416"/>
            <a:ext cx="7943343" cy="440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dirty="0"/>
              <a:t>一般认为，对某个问题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	Q</a:t>
            </a:r>
            <a:r>
              <a:rPr lang="zh-CN" altLang="en-US" sz="2400" dirty="0">
                <a:solidFill>
                  <a:srgbClr val="00B0F0"/>
                </a:solidFill>
              </a:rPr>
              <a:t>可有效解决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 polynomial time solvable</a:t>
            </a:r>
            <a:r>
              <a:rPr lang="zh-CN" alt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例如：</a:t>
            </a:r>
            <a:r>
              <a:rPr lang="zh-CN" altLang="en-US" sz="2400" dirty="0"/>
              <a:t>排序、最优判定树、最小生成树问题。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>
                <a:highlight>
                  <a:srgbClr val="FFFF00"/>
                </a:highlight>
              </a:rPr>
              <a:t>实际上，我们本学期讨论的问题大多都可有效解决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实际中，许多问题可能找不到多项式时间解法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例如：</a:t>
            </a:r>
            <a:r>
              <a:rPr lang="zh-CN" altLang="en-US" sz="2400" dirty="0"/>
              <a:t>背包、</a:t>
            </a:r>
            <a:r>
              <a:rPr lang="zh-CN" altLang="en-US" sz="2400" dirty="0">
                <a:solidFill>
                  <a:srgbClr val="9933FF"/>
                </a:solidFill>
              </a:rPr>
              <a:t>质因数分解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9933FF"/>
                </a:solidFill>
              </a:rPr>
              <a:t>最大独立集</a:t>
            </a:r>
            <a:r>
              <a:rPr lang="zh-CN" altLang="en-US" sz="2400" dirty="0"/>
              <a:t>问题</a:t>
            </a:r>
            <a:r>
              <a:rPr lang="en-US" altLang="zh-CN" sz="2400" dirty="0"/>
              <a:t>. 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请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wiki</a:t>
            </a:r>
            <a:r>
              <a:rPr lang="en-US" altLang="zh-CN" sz="2400" dirty="0"/>
              <a:t>)</a:t>
            </a:r>
          </a:p>
          <a:p>
            <a:pPr lvl="2">
              <a:spcBef>
                <a:spcPts val="12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:1.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背包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O(2</a:t>
            </a:r>
            <a:r>
              <a:rPr lang="en-US" altLang="zh-CN" sz="2000" baseline="300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 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质因数分解的输入规模是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O(log n)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spcBef>
                <a:spcPts val="1200"/>
              </a:spcBef>
            </a:pP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</a:rPr>
              <a:t>人们普遍相信它们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在传统计算机上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</a:rPr>
              <a:t>不能被多项式时间解决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273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9CA12-B66E-4A2F-AC70-DF13505F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有哪些更深入的知识没有学习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6E03F-320E-4253-8E74-3468385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3959408"/>
          </a:xfrm>
        </p:spPr>
        <p:txBody>
          <a:bodyPr/>
          <a:lstStyle/>
          <a:p>
            <a:r>
              <a:rPr lang="zh-CN" altLang="en-US" sz="2800" dirty="0"/>
              <a:t>许多有趣且实用的数据结构</a:t>
            </a:r>
            <a:endParaRPr lang="en-US" altLang="zh-CN" sz="2800" dirty="0"/>
          </a:p>
          <a:p>
            <a:pPr lvl="1"/>
            <a:r>
              <a:rPr lang="zh-CN" altLang="en-US" sz="2000" dirty="0"/>
              <a:t>树状数组、</a:t>
            </a:r>
            <a:r>
              <a:rPr lang="en-US" altLang="zh-CN" sz="2000" dirty="0"/>
              <a:t>Treap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比较容易且挺常用）、二项堆、</a:t>
            </a:r>
            <a:r>
              <a:rPr lang="en-US" altLang="zh-CN" sz="2000" dirty="0"/>
              <a:t>Fibonacci</a:t>
            </a:r>
            <a:r>
              <a:rPr lang="zh-CN" altLang="en-US" sz="2000" dirty="0"/>
              <a:t>堆、</a:t>
            </a:r>
            <a:r>
              <a:rPr lang="en-US" altLang="zh-CN" sz="2000" dirty="0"/>
              <a:t>Red-Black Tree</a:t>
            </a:r>
            <a:r>
              <a:rPr lang="zh-CN" altLang="en-US" sz="2000" dirty="0"/>
              <a:t>、</a:t>
            </a:r>
            <a:r>
              <a:rPr lang="en-US" altLang="zh-CN" sz="2000" dirty="0"/>
              <a:t>B-tree</a:t>
            </a:r>
            <a:r>
              <a:rPr lang="zh-CN" altLang="en-US" sz="2000" dirty="0"/>
              <a:t>、</a:t>
            </a:r>
            <a:r>
              <a:rPr lang="en-US" altLang="zh-CN" sz="2000" dirty="0"/>
              <a:t>PQ-tree</a:t>
            </a:r>
            <a:r>
              <a:rPr lang="zh-CN" altLang="en-US" sz="2000" dirty="0"/>
              <a:t>、</a:t>
            </a:r>
            <a:r>
              <a:rPr lang="en-US" altLang="zh-CN" sz="2000" dirty="0"/>
              <a:t>van </a:t>
            </a:r>
            <a:r>
              <a:rPr lang="en-US" altLang="zh-CN" sz="2000" dirty="0" err="1"/>
              <a:t>Emde</a:t>
            </a:r>
            <a:r>
              <a:rPr lang="en-US" altLang="zh-CN" sz="2000" dirty="0"/>
              <a:t> Boas Tree **</a:t>
            </a:r>
          </a:p>
          <a:p>
            <a:r>
              <a:rPr lang="zh-CN" altLang="en-US" sz="2800" dirty="0"/>
              <a:t>许多经典问题的标准解法</a:t>
            </a:r>
            <a:endParaRPr lang="en-US" altLang="zh-CN" sz="2800" dirty="0"/>
          </a:p>
          <a:p>
            <a:pPr lvl="1"/>
            <a:r>
              <a:rPr lang="en-US" altLang="zh-CN" sz="2000" dirty="0"/>
              <a:t>NCA</a:t>
            </a:r>
            <a:r>
              <a:rPr lang="zh-CN" altLang="en-US" sz="2000" dirty="0"/>
              <a:t>的</a:t>
            </a:r>
            <a:r>
              <a:rPr lang="en-US" altLang="zh-CN" sz="2000" dirty="0"/>
              <a:t>O(1)</a:t>
            </a:r>
            <a:r>
              <a:rPr lang="zh-CN" altLang="en-US" sz="2000" dirty="0"/>
              <a:t>时间算法、</a:t>
            </a:r>
            <a:r>
              <a:rPr lang="en-US" altLang="zh-CN" sz="2000" dirty="0">
                <a:solidFill>
                  <a:srgbClr val="FF0000"/>
                </a:solidFill>
              </a:rPr>
              <a:t>FFT</a:t>
            </a:r>
            <a:r>
              <a:rPr lang="zh-CN" altLang="en-US" sz="2000" dirty="0">
                <a:solidFill>
                  <a:srgbClr val="FF0000"/>
                </a:solidFill>
              </a:rPr>
              <a:t>和大数相乘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串的最小表示、循环同构的判定、最长回文子串、</a:t>
            </a:r>
            <a:r>
              <a:rPr lang="en-US" altLang="zh-CN" sz="2000" dirty="0"/>
              <a:t>Lyndon</a:t>
            </a:r>
            <a:r>
              <a:rPr lang="zh-CN" altLang="en-US" sz="2000" dirty="0"/>
              <a:t>分解等。</a:t>
            </a:r>
            <a:endParaRPr lang="en-US" altLang="zh-CN" sz="1800" dirty="0"/>
          </a:p>
          <a:p>
            <a:pPr lvl="1"/>
            <a:r>
              <a:rPr lang="zh-CN" altLang="en-US" sz="2000" dirty="0"/>
              <a:t>最小树形图、桥、玄图判定、</a:t>
            </a:r>
            <a:r>
              <a:rPr lang="zh-CN" altLang="en-US" sz="2000" dirty="0">
                <a:solidFill>
                  <a:srgbClr val="FF0000"/>
                </a:solidFill>
              </a:rPr>
              <a:t>匹配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网络流</a:t>
            </a:r>
            <a:r>
              <a:rPr lang="zh-CN" altLang="en-US" sz="2000" dirty="0"/>
              <a:t>。 </a:t>
            </a:r>
            <a:r>
              <a:rPr lang="en-US" altLang="zh-CN" sz="2000" dirty="0">
                <a:solidFill>
                  <a:srgbClr val="969696"/>
                </a:solidFill>
              </a:rPr>
              <a:t>&lt;</a:t>
            </a:r>
            <a:r>
              <a:rPr lang="zh-CN" altLang="en-US" sz="2000" dirty="0">
                <a:solidFill>
                  <a:srgbClr val="969696"/>
                </a:solidFill>
              </a:rPr>
              <a:t>高等算法</a:t>
            </a:r>
            <a:r>
              <a:rPr lang="en-US" altLang="zh-CN" sz="2000" dirty="0">
                <a:solidFill>
                  <a:srgbClr val="969696"/>
                </a:solidFill>
              </a:rPr>
              <a:t>&gt;</a:t>
            </a:r>
            <a:r>
              <a:rPr lang="zh-CN" altLang="en-US" sz="2000" dirty="0">
                <a:solidFill>
                  <a:srgbClr val="969696"/>
                </a:solidFill>
              </a:rPr>
              <a:t>课传授</a:t>
            </a:r>
            <a:endParaRPr lang="en-US" altLang="zh-CN" sz="2000" dirty="0"/>
          </a:p>
          <a:p>
            <a:r>
              <a:rPr lang="en-US" altLang="zh-CN" sz="2800" dirty="0"/>
              <a:t>* </a:t>
            </a:r>
            <a:r>
              <a:rPr lang="zh-CN" altLang="en-US" sz="2800" dirty="0"/>
              <a:t>近似算法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可用来快速解决许多</a:t>
            </a:r>
            <a:r>
              <a:rPr lang="en-US" altLang="zh-CN" sz="2400" dirty="0"/>
              <a:t>NPC</a:t>
            </a:r>
            <a:r>
              <a:rPr lang="zh-CN" altLang="en-US" sz="2400" dirty="0"/>
              <a:t>问题。但是不是最优解。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1D8218-0A2D-4D6F-AF7B-5C94B987C57B}"/>
              </a:ext>
            </a:extLst>
          </p:cNvPr>
          <p:cNvSpPr txBox="1"/>
          <p:nvPr/>
        </p:nvSpPr>
        <p:spPr>
          <a:xfrm>
            <a:off x="505047" y="5479534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阅读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&lt;introduction to algorithms&gt;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&lt;algorithm design&gt;</a:t>
            </a:r>
          </a:p>
        </p:txBody>
      </p:sp>
    </p:spTree>
    <p:extLst>
      <p:ext uri="{BB962C8B-B14F-4D97-AF65-F5344CB8AC3E}">
        <p14:creationId xmlns:p14="http://schemas.microsoft.com/office/powerpoint/2010/main" val="25287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E7A8A-88C8-46BC-BBF5-977ABC68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如何准备期末考试？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35DC5-273B-4449-A9F8-D3A3FB9F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192718" cy="4767484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重点：复习</a:t>
            </a:r>
            <a:r>
              <a:rPr lang="en-US" altLang="zh-CN" sz="2800" dirty="0">
                <a:solidFill>
                  <a:srgbClr val="FF0000"/>
                </a:solidFill>
              </a:rPr>
              <a:t>ppt</a:t>
            </a:r>
            <a:r>
              <a:rPr lang="zh-CN" altLang="en-US" sz="2800" dirty="0">
                <a:solidFill>
                  <a:srgbClr val="FF0000"/>
                </a:solidFill>
              </a:rPr>
              <a:t>内容 </a:t>
            </a:r>
            <a:r>
              <a:rPr lang="en-US" altLang="zh-CN" sz="2800" dirty="0">
                <a:solidFill>
                  <a:srgbClr val="FF0000"/>
                </a:solidFill>
              </a:rPr>
              <a:t>+ </a:t>
            </a:r>
            <a:r>
              <a:rPr lang="zh-CN" altLang="en-US" sz="2800" dirty="0">
                <a:solidFill>
                  <a:srgbClr val="FF0000"/>
                </a:solidFill>
              </a:rPr>
              <a:t>作业题</a:t>
            </a:r>
            <a:endParaRPr lang="en-US" altLang="zh-CN" sz="2800" dirty="0"/>
          </a:p>
          <a:p>
            <a:pPr lvl="1"/>
            <a:r>
              <a:rPr lang="zh-CN" altLang="en-US" dirty="0"/>
              <a:t>彻底理解关键算法和数据结构。</a:t>
            </a:r>
            <a:endParaRPr lang="en-US" altLang="zh-CN" dirty="0"/>
          </a:p>
          <a:p>
            <a:pPr lvl="1"/>
            <a:r>
              <a:rPr lang="zh-CN" altLang="en-US" dirty="0"/>
              <a:t>考试难度 </a:t>
            </a:r>
            <a:r>
              <a:rPr lang="en-US" altLang="zh-CN" dirty="0"/>
              <a:t>&lt;&lt; ppt</a:t>
            </a:r>
            <a:r>
              <a:rPr lang="zh-CN" altLang="en-US" dirty="0"/>
              <a:t>难度。</a:t>
            </a:r>
            <a:endParaRPr lang="en-US" altLang="zh-CN" dirty="0"/>
          </a:p>
          <a:p>
            <a:r>
              <a:rPr lang="en-US" altLang="zh-CN" sz="2800" dirty="0"/>
              <a:t>To make your life easier</a:t>
            </a:r>
          </a:p>
          <a:p>
            <a:pPr lvl="1"/>
            <a:r>
              <a:rPr lang="en-US" altLang="zh-CN" sz="2400" dirty="0"/>
              <a:t>Hint 1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期中之后的内容为主。必考</a:t>
            </a:r>
            <a:r>
              <a:rPr lang="en-US" altLang="zh-CN" sz="2400" dirty="0">
                <a:solidFill>
                  <a:srgbClr val="9933FF"/>
                </a:solidFill>
              </a:rPr>
              <a:t>AVL/Splay</a:t>
            </a:r>
            <a:r>
              <a:rPr lang="zh-CN" altLang="en-US" sz="2400" dirty="0">
                <a:solidFill>
                  <a:srgbClr val="9933FF"/>
                </a:solidFill>
              </a:rPr>
              <a:t>插入。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Hint 2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题型同期中考试；有一定的计算量。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Hint 3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不考 线索二叉树 </a:t>
            </a:r>
            <a:r>
              <a:rPr lang="en-US" altLang="zh-CN" sz="2400" dirty="0">
                <a:solidFill>
                  <a:srgbClr val="9933FF"/>
                </a:solidFill>
              </a:rPr>
              <a:t>/ </a:t>
            </a:r>
            <a:r>
              <a:rPr lang="zh-CN" altLang="en-US" sz="2400" dirty="0">
                <a:solidFill>
                  <a:srgbClr val="9933FF"/>
                </a:solidFill>
              </a:rPr>
              <a:t>广义表 </a:t>
            </a:r>
            <a:r>
              <a:rPr lang="en-US" altLang="zh-CN" sz="2400" dirty="0">
                <a:solidFill>
                  <a:srgbClr val="9933FF"/>
                </a:solidFill>
              </a:rPr>
              <a:t>/ </a:t>
            </a:r>
            <a:r>
              <a:rPr lang="zh-CN" altLang="en-US" sz="2400" dirty="0">
                <a:solidFill>
                  <a:srgbClr val="9933FF"/>
                </a:solidFill>
              </a:rPr>
              <a:t>有向图的十字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链表法、无向图的邻接多重表。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Hint 4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打</a:t>
            </a:r>
            <a:r>
              <a:rPr lang="en-US" altLang="zh-CN" sz="2400" dirty="0">
                <a:solidFill>
                  <a:srgbClr val="9933FF"/>
                </a:solidFill>
              </a:rPr>
              <a:t>*</a:t>
            </a:r>
            <a:r>
              <a:rPr lang="zh-CN" altLang="en-US" sz="2400" dirty="0">
                <a:solidFill>
                  <a:srgbClr val="9933FF"/>
                </a:solidFill>
              </a:rPr>
              <a:t>号的内容。了解结论；不必掌握用法。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如有问题请在 微信群 里提出。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9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60F25-FB70-43AF-9EA8-5308021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本学期课程设计上 新的变化 </a:t>
            </a:r>
            <a:r>
              <a:rPr lang="en-US" altLang="zh-CN" sz="3600" dirty="0">
                <a:latin typeface="Cambria" panose="02040503050406030204" pitchFamily="18" charset="0"/>
              </a:rPr>
              <a:t>(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zh-CN" altLang="en-US" sz="3600" dirty="0">
                <a:latin typeface="Cambria" panose="02040503050406030204" pitchFamily="18" charset="0"/>
              </a:rPr>
              <a:t>*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8513F-C5D3-4A96-A212-E2AA579C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362839" cy="4964185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加强了各种能力上的训练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分析能力（数据结构 </a:t>
            </a:r>
            <a:r>
              <a:rPr lang="en-US" altLang="zh-CN" sz="2400" dirty="0">
                <a:solidFill>
                  <a:srgbClr val="9933FF"/>
                </a:solidFill>
              </a:rPr>
              <a:t>/ </a:t>
            </a:r>
            <a:r>
              <a:rPr lang="zh-CN" altLang="en-US" sz="2400" dirty="0">
                <a:solidFill>
                  <a:srgbClr val="9933FF"/>
                </a:solidFill>
              </a:rPr>
              <a:t>算法正确性、复杂度）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en-US" altLang="zh-CN" sz="2000" dirty="0"/>
              <a:t>Prim/Kruskal/Huffman/</a:t>
            </a:r>
            <a:r>
              <a:rPr lang="zh-CN" altLang="en-US" sz="2000" dirty="0"/>
              <a:t>的正确性、</a:t>
            </a:r>
            <a:r>
              <a:rPr lang="en-US" altLang="zh-CN" sz="2000" dirty="0"/>
              <a:t>Universal hash </a:t>
            </a:r>
            <a:r>
              <a:rPr lang="zh-CN" altLang="en-US" sz="2000" dirty="0"/>
              <a:t>的设计、</a:t>
            </a:r>
            <a:r>
              <a:rPr lang="en-US" altLang="zh-CN" sz="2000" dirty="0"/>
              <a:t> Quicksort/Selection</a:t>
            </a:r>
            <a:r>
              <a:rPr lang="zh-CN" altLang="en-US" sz="2000" dirty="0"/>
              <a:t>的时间分析、</a:t>
            </a:r>
            <a:r>
              <a:rPr lang="en-US" altLang="zh-CN" sz="2000" dirty="0"/>
              <a:t>Splay</a:t>
            </a:r>
            <a:r>
              <a:rPr lang="zh-CN" altLang="en-US" sz="2000" dirty="0"/>
              <a:t>的分析 （之前空白）</a:t>
            </a:r>
            <a:endParaRPr lang="en-US" altLang="zh-CN" sz="20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动手能力（编程）上的训练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小幅增加了编程题。推荐了一些</a:t>
            </a:r>
            <a:r>
              <a:rPr lang="en-US" altLang="zh-CN" sz="2000" dirty="0" err="1"/>
              <a:t>leetcode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luogu</a:t>
            </a:r>
            <a:r>
              <a:rPr lang="zh-CN" altLang="en-US" sz="2000" dirty="0"/>
              <a:t>题。</a:t>
            </a:r>
            <a:endParaRPr lang="en-US" altLang="zh-CN" sz="20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科研能力（探索、思维）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设有</a:t>
            </a:r>
            <a:r>
              <a:rPr lang="en-US" altLang="zh-CN" sz="2000" dirty="0"/>
              <a:t>bonus</a:t>
            </a:r>
            <a:r>
              <a:rPr lang="zh-CN" altLang="en-US" sz="2000" dirty="0"/>
              <a:t>、思考题、</a:t>
            </a:r>
            <a:r>
              <a:rPr lang="en-US" altLang="zh-CN" sz="2000" dirty="0"/>
              <a:t>related links</a:t>
            </a:r>
            <a:r>
              <a:rPr lang="zh-CN" altLang="en-US" sz="2000" dirty="0"/>
              <a:t>（穿插在</a:t>
            </a:r>
            <a:r>
              <a:rPr lang="en-US" altLang="zh-CN" sz="2000" dirty="0"/>
              <a:t>slides</a:t>
            </a:r>
            <a:r>
              <a:rPr lang="zh-CN" altLang="en-US" sz="2000" dirty="0"/>
              <a:t>中）</a:t>
            </a:r>
            <a:endParaRPr lang="en-US" altLang="zh-CN" sz="20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开拓视野。了解学科前沿动态。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增加了</a:t>
            </a:r>
            <a:r>
              <a:rPr lang="en-US" altLang="zh-CN" sz="2400" dirty="0"/>
              <a:t>NPC</a:t>
            </a:r>
            <a:r>
              <a:rPr lang="zh-CN" altLang="en-US" sz="2400" dirty="0"/>
              <a:t>、随机算法、多种算法设计思想的讲解。</a:t>
            </a:r>
            <a:endParaRPr lang="en-US" altLang="zh-CN" sz="2400" dirty="0"/>
          </a:p>
          <a:p>
            <a:pPr lvl="1"/>
            <a:r>
              <a:rPr lang="zh-CN" altLang="en-US" sz="2400" dirty="0"/>
              <a:t>增加了</a:t>
            </a:r>
            <a:r>
              <a:rPr lang="en-US" altLang="zh-CN" sz="2400" dirty="0">
                <a:solidFill>
                  <a:srgbClr val="00B0F0"/>
                </a:solidFill>
              </a:rPr>
              <a:t>18</a:t>
            </a:r>
            <a:r>
              <a:rPr lang="zh-CN" altLang="en-US" sz="2400" dirty="0">
                <a:solidFill>
                  <a:srgbClr val="00B0F0"/>
                </a:solidFill>
              </a:rPr>
              <a:t>个</a:t>
            </a:r>
            <a:r>
              <a:rPr lang="en-US" altLang="zh-CN" sz="2400" dirty="0">
                <a:solidFill>
                  <a:srgbClr val="00B0F0"/>
                </a:solidFill>
              </a:rPr>
              <a:t>reading tasks</a:t>
            </a:r>
            <a:r>
              <a:rPr lang="zh-CN" altLang="en-US" sz="2400" dirty="0"/>
              <a:t>（推荐寒假读两个感兴趣的）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9046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6F330-C169-4851-BA5E-109E105F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缺陷和未来任务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(**)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E46A4-B34D-4B51-A0F0-C232F779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40564" cy="4815330"/>
          </a:xfrm>
        </p:spPr>
        <p:txBody>
          <a:bodyPr/>
          <a:lstStyle/>
          <a:p>
            <a:r>
              <a:rPr lang="zh-CN" altLang="en-US" sz="2800" dirty="0"/>
              <a:t>第一次讲授。有很多不足。感谢同学们包含。</a:t>
            </a:r>
          </a:p>
          <a:p>
            <a:pPr lvl="1"/>
            <a:r>
              <a:rPr lang="zh-CN" altLang="en-US" sz="2400" dirty="0"/>
              <a:t>本学期有限时间内非常尽力的改良了</a:t>
            </a:r>
            <a:r>
              <a:rPr lang="en-US" altLang="zh-CN" sz="2400" dirty="0"/>
              <a:t>slides</a:t>
            </a:r>
            <a:r>
              <a:rPr lang="zh-CN" altLang="en-US" sz="2400" dirty="0"/>
              <a:t>和习题。</a:t>
            </a:r>
            <a:endParaRPr lang="en-US" altLang="zh-CN" sz="2400" dirty="0"/>
          </a:p>
          <a:p>
            <a:r>
              <a:rPr lang="zh-CN" altLang="en-US" sz="2800" dirty="0"/>
              <a:t>未来任务：</a:t>
            </a:r>
            <a:endParaRPr lang="en-US" altLang="zh-CN" sz="2800" dirty="0"/>
          </a:p>
          <a:p>
            <a:pPr lvl="1"/>
            <a:r>
              <a:rPr lang="zh-CN" altLang="en-US" sz="2400" dirty="0"/>
              <a:t>优化和补充习题。将</a:t>
            </a:r>
            <a:r>
              <a:rPr lang="en-US" altLang="zh-CN" sz="2400" dirty="0">
                <a:solidFill>
                  <a:srgbClr val="0070C0"/>
                </a:solidFill>
              </a:rPr>
              <a:t>HW1~HW3</a:t>
            </a:r>
            <a:r>
              <a:rPr lang="zh-CN" altLang="en-US" sz="2400" dirty="0"/>
              <a:t>分成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部分编程题改成代码填空。</a:t>
            </a:r>
            <a:r>
              <a:rPr lang="en-US" altLang="zh-CN" sz="2000" dirty="0">
                <a:solidFill>
                  <a:srgbClr val="9933FF"/>
                </a:solidFill>
              </a:rPr>
              <a:t>bonus</a:t>
            </a:r>
            <a:r>
              <a:rPr lang="zh-CN" altLang="en-US" sz="2000" dirty="0">
                <a:solidFill>
                  <a:srgbClr val="9933FF"/>
                </a:solidFill>
              </a:rPr>
              <a:t>扩充到</a:t>
            </a:r>
            <a:r>
              <a:rPr lang="en-US" altLang="zh-CN" sz="2000" dirty="0">
                <a:solidFill>
                  <a:srgbClr val="9933FF"/>
                </a:solidFill>
              </a:rPr>
              <a:t>5</a:t>
            </a:r>
            <a:r>
              <a:rPr lang="zh-CN" altLang="en-US" sz="2000" dirty="0">
                <a:solidFill>
                  <a:srgbClr val="9933FF"/>
                </a:solidFill>
              </a:rPr>
              <a:t>*</a:t>
            </a:r>
            <a:r>
              <a:rPr lang="en-US" altLang="zh-CN" sz="2000" dirty="0">
                <a:solidFill>
                  <a:srgbClr val="9933FF"/>
                </a:solidFill>
              </a:rPr>
              <a:t>2=10</a:t>
            </a:r>
            <a:r>
              <a:rPr lang="zh-CN" altLang="en-US" sz="2000" dirty="0">
                <a:solidFill>
                  <a:srgbClr val="9933FF"/>
                </a:solidFill>
              </a:rPr>
              <a:t>题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优化</a:t>
            </a:r>
            <a:r>
              <a:rPr lang="en-US" altLang="zh-CN" sz="2400" dirty="0"/>
              <a:t>slides</a:t>
            </a:r>
            <a:r>
              <a:rPr lang="zh-CN" altLang="en-US" sz="2400" dirty="0"/>
              <a:t>及课程大纲</a:t>
            </a:r>
            <a:endParaRPr lang="en-US" altLang="zh-CN" sz="2400" dirty="0"/>
          </a:p>
          <a:p>
            <a:pPr lvl="2"/>
            <a:r>
              <a:rPr lang="zh-CN" altLang="en-US" dirty="0"/>
              <a:t>淘汰一些罕用的知识点（如前文</a:t>
            </a:r>
            <a:r>
              <a:rPr lang="en-US" altLang="zh-CN" dirty="0"/>
              <a:t>Hint 3</a:t>
            </a:r>
            <a:r>
              <a:rPr lang="zh-CN" altLang="en-US" dirty="0"/>
              <a:t>中内容）。</a:t>
            </a:r>
            <a:endParaRPr lang="en-US" altLang="zh-CN" dirty="0"/>
          </a:p>
          <a:p>
            <a:pPr lvl="2"/>
            <a:r>
              <a:rPr lang="zh-CN" altLang="en-US" dirty="0"/>
              <a:t>某些比较难的知识点，需把</a:t>
            </a:r>
            <a:r>
              <a:rPr lang="en-US" altLang="zh-CN" dirty="0"/>
              <a:t>slide</a:t>
            </a:r>
            <a:r>
              <a:rPr lang="zh-CN" altLang="en-US" dirty="0"/>
              <a:t>做得更精良易懂。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969696"/>
                </a:solidFill>
              </a:rPr>
              <a:t>但大学的教授面更广，有些细节本就不能在课上全面展开</a:t>
            </a:r>
            <a:endParaRPr lang="en-US" altLang="zh-CN" dirty="0">
              <a:solidFill>
                <a:srgbClr val="969696"/>
              </a:solidFill>
            </a:endParaRPr>
          </a:p>
          <a:p>
            <a:pPr lvl="2"/>
            <a:r>
              <a:rPr lang="zh-CN" altLang="en-US" dirty="0"/>
              <a:t>时间复杂度分析这部分还要加强讲解和练习。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3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9924-EE6C-4ADD-ABF2-7E0018C2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未来学习上的一些建议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E9B91-305B-4747-AED2-13126827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75" y="1621464"/>
            <a:ext cx="8378788" cy="46623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1</a:t>
            </a:r>
            <a:r>
              <a:rPr lang="en-US" altLang="zh-CN" sz="2800" dirty="0"/>
              <a:t> </a:t>
            </a:r>
            <a:r>
              <a:rPr lang="zh-CN" altLang="en-US" sz="2800" dirty="0"/>
              <a:t>学</a:t>
            </a:r>
            <a:r>
              <a:rPr lang="zh-CN" altLang="en-US" sz="3600" dirty="0">
                <a:solidFill>
                  <a:srgbClr val="9933FF"/>
                </a:solidFill>
              </a:rPr>
              <a:t>方法思想</a:t>
            </a:r>
            <a:r>
              <a:rPr lang="zh-CN" altLang="en-US" sz="3600" dirty="0"/>
              <a:t>。</a:t>
            </a:r>
            <a:r>
              <a:rPr lang="zh-CN" altLang="en-US" sz="2800" dirty="0"/>
              <a:t>举一反三融会贯通。</a:t>
            </a:r>
            <a:r>
              <a:rPr lang="en-US" altLang="zh-CN" sz="2800" dirty="0">
                <a:solidFill>
                  <a:srgbClr val="00B0F0"/>
                </a:solidFill>
              </a:rPr>
              <a:t>2</a:t>
            </a:r>
            <a:r>
              <a:rPr lang="en-US" altLang="zh-CN" sz="2800" dirty="0"/>
              <a:t> </a:t>
            </a:r>
            <a:r>
              <a:rPr lang="zh-CN" altLang="en-US" sz="2800" dirty="0"/>
              <a:t>多</a:t>
            </a:r>
            <a:r>
              <a:rPr lang="zh-CN" altLang="en-US" sz="3600" dirty="0">
                <a:solidFill>
                  <a:srgbClr val="9933FF"/>
                </a:solidFill>
              </a:rPr>
              <a:t>实践</a:t>
            </a:r>
            <a:r>
              <a:rPr lang="zh-CN" altLang="en-US" sz="2800" dirty="0">
                <a:solidFill>
                  <a:srgbClr val="9933FF"/>
                </a:solidFill>
              </a:rPr>
              <a:t>。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3</a:t>
            </a:r>
            <a:r>
              <a:rPr lang="en-US" altLang="zh-CN" sz="2800" dirty="0"/>
              <a:t> </a:t>
            </a:r>
            <a:r>
              <a:rPr lang="zh-CN" altLang="en-US" sz="2800" dirty="0"/>
              <a:t>注意有选择性的</a:t>
            </a:r>
            <a:r>
              <a:rPr lang="zh-CN" altLang="en-US" sz="3600" dirty="0">
                <a:solidFill>
                  <a:srgbClr val="9933FF"/>
                </a:solidFill>
              </a:rPr>
              <a:t>成体系</a:t>
            </a:r>
            <a:r>
              <a:rPr lang="zh-CN" altLang="en-US" sz="2800" dirty="0"/>
              <a:t>的学。本科先学通用的。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当我们所知越多，未知也会更多。（我们只是学完了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数据结构和算法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的基础知识）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4</a:t>
            </a:r>
            <a:r>
              <a:rPr lang="en-US" altLang="zh-CN" sz="2800" dirty="0"/>
              <a:t> </a:t>
            </a:r>
            <a:r>
              <a:rPr lang="zh-CN" altLang="en-US" sz="2800" dirty="0"/>
              <a:t>注重</a:t>
            </a:r>
            <a:r>
              <a:rPr lang="zh-CN" altLang="en-US" sz="3600" dirty="0">
                <a:solidFill>
                  <a:srgbClr val="9933FF"/>
                </a:solidFill>
              </a:rPr>
              <a:t>数学</a:t>
            </a:r>
            <a:r>
              <a:rPr lang="zh-CN" altLang="en-US" sz="2800" dirty="0"/>
              <a:t>。不仅是本门课也是</a:t>
            </a:r>
            <a:r>
              <a:rPr lang="en-US" altLang="zh-CN" sz="2800" dirty="0"/>
              <a:t>CS/AI</a:t>
            </a:r>
            <a:r>
              <a:rPr lang="zh-CN" altLang="en-US" sz="2800" dirty="0"/>
              <a:t>的基础。</a:t>
            </a:r>
            <a:r>
              <a:rPr lang="en-US" altLang="zh-CN" sz="2800" dirty="0">
                <a:solidFill>
                  <a:srgbClr val="00B0F0"/>
                </a:solidFill>
              </a:rPr>
              <a:t>5</a:t>
            </a:r>
            <a:r>
              <a:rPr lang="en-US" altLang="zh-CN" sz="2800" dirty="0"/>
              <a:t> </a:t>
            </a:r>
            <a:r>
              <a:rPr lang="zh-CN" altLang="en-US" sz="3600" dirty="0">
                <a:solidFill>
                  <a:srgbClr val="9933FF"/>
                </a:solidFill>
              </a:rPr>
              <a:t>大局观</a:t>
            </a:r>
            <a:r>
              <a:rPr lang="zh-CN" altLang="en-US" sz="2800" dirty="0"/>
              <a:t>非常重要。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  本课程努力帮大家了解了一些前沿的东西。使你知道什么问题是重要的、被人关注的、值得思考的。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部分内容会难一点，尤其对不喜欢数学的人来说，且考试基本不会考到，</a:t>
            </a:r>
            <a:r>
              <a:rPr lang="zh-CN" altLang="en-US" sz="2800" dirty="0">
                <a:solidFill>
                  <a:srgbClr val="FF0000"/>
                </a:solidFill>
              </a:rPr>
              <a:t>但学习的最终目的不是考试。</a:t>
            </a:r>
          </a:p>
        </p:txBody>
      </p:sp>
    </p:spTree>
    <p:extLst>
      <p:ext uri="{BB962C8B-B14F-4D97-AF65-F5344CB8AC3E}">
        <p14:creationId xmlns:p14="http://schemas.microsoft.com/office/powerpoint/2010/main" val="3539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DF69-DF90-499C-BE97-7BB0BF1D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64" y="783258"/>
            <a:ext cx="8411891" cy="5094351"/>
          </a:xfrm>
        </p:spPr>
        <p:txBody>
          <a:bodyPr/>
          <a:lstStyle/>
          <a:p>
            <a:r>
              <a:rPr lang="zh-CN" altLang="en-US" sz="2800" dirty="0"/>
              <a:t>工作中，拿到一个陌生问题，首先要判断它是否能被有效解决，即是否有多项式时间算法解决？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>
                <a:solidFill>
                  <a:schemeClr val="tx2"/>
                </a:solidFill>
              </a:rPr>
              <a:t>例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000" dirty="0"/>
              <a:t>个城市的图，寻找一条路径经过一个城市恰好一次？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chemeClr val="tx2"/>
                </a:solidFill>
              </a:rPr>
              <a:t>例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000" dirty="0"/>
              <a:t>个人，有些相熟。可否分成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000" dirty="0"/>
              <a:t>组每组成员彼此相熟？</a:t>
            </a:r>
            <a:endParaRPr lang="en-US" altLang="zh-CN" sz="2000" dirty="0"/>
          </a:p>
          <a:p>
            <a:pPr>
              <a:spcBef>
                <a:spcPts val="2400"/>
              </a:spcBef>
            </a:pPr>
            <a:r>
              <a:rPr lang="zh-CN" altLang="en-US" sz="2800" dirty="0"/>
              <a:t>我们希望有一套</a:t>
            </a:r>
            <a:r>
              <a:rPr lang="zh-CN" altLang="en-US" sz="2800" b="1" dirty="0"/>
              <a:t>通用的</a:t>
            </a:r>
            <a:r>
              <a:rPr lang="zh-CN" altLang="en-US" sz="2800" dirty="0"/>
              <a:t>方法</a:t>
            </a:r>
            <a:r>
              <a:rPr lang="zh-CN" altLang="en-US" sz="2800" dirty="0">
                <a:solidFill>
                  <a:srgbClr val="9933FF"/>
                </a:solidFill>
              </a:rPr>
              <a:t>快速帮我们筛选出一批难以被有效解决的问题</a:t>
            </a:r>
            <a:r>
              <a:rPr lang="zh-CN" altLang="en-US" sz="2800" dirty="0"/>
              <a:t>，从而</a:t>
            </a:r>
            <a:r>
              <a:rPr lang="zh-CN" altLang="en-US" sz="2800" dirty="0">
                <a:solidFill>
                  <a:srgbClr val="FF0000"/>
                </a:solidFill>
              </a:rPr>
              <a:t>避免无畏探索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pPr lvl="2">
              <a:spcBef>
                <a:spcPts val="600"/>
              </a:spcBef>
            </a:pPr>
            <a:r>
              <a:rPr lang="zh-CN" altLang="en-US" sz="2000" dirty="0">
                <a:solidFill>
                  <a:schemeClr val="tx2"/>
                </a:solidFill>
              </a:rPr>
              <a:t>类比</a:t>
            </a:r>
            <a:r>
              <a:rPr lang="zh-CN" altLang="en-US" sz="2000" dirty="0"/>
              <a:t>：基比较排序的下届为</a:t>
            </a:r>
            <a:r>
              <a:rPr lang="el-GR" altLang="zh-CN" sz="20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(n log n) 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ym typeface="Wingdings" panose="05000000000000000000" pitchFamily="2" charset="2"/>
              </a:rPr>
              <a:t> </a:t>
            </a:r>
            <a:r>
              <a:rPr lang="zh-CN" altLang="en-US" sz="2000" dirty="0"/>
              <a:t>放弃寻找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000" dirty="0"/>
              <a:t>算法</a:t>
            </a:r>
            <a:r>
              <a:rPr lang="en-US" altLang="zh-CN" sz="2000" dirty="0"/>
              <a:t>.</a:t>
            </a:r>
            <a:endParaRPr lang="en-US" altLang="zh-CN" sz="1200" dirty="0"/>
          </a:p>
          <a:p>
            <a:pPr lvl="2">
              <a:spcBef>
                <a:spcPts val="600"/>
              </a:spcBef>
            </a:pPr>
            <a:r>
              <a:rPr lang="zh-CN" altLang="en-US" sz="2000" dirty="0"/>
              <a:t>如果被这个筛子筛出来，避免尝试设计它的多项式时间算法。</a:t>
            </a:r>
            <a:endParaRPr lang="en-US" altLang="zh-CN" sz="2000" dirty="0"/>
          </a:p>
          <a:p>
            <a:pPr>
              <a:spcBef>
                <a:spcPts val="24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今天要讲的“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NPC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理论” 提供了这样的方法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定义了一类问题，有较强的理由相信它们无法有效解决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zh-CN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2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FA1AF-EBBD-48A9-8456-9AA7D31E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2 </a:t>
            </a:r>
            <a:r>
              <a:rPr lang="zh-CN" altLang="en-US" sz="3600" dirty="0">
                <a:latin typeface="Cambria" panose="02040503050406030204" pitchFamily="18" charset="0"/>
              </a:rPr>
              <a:t>基本概念  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zh-CN" altLang="en-US" sz="3600" dirty="0">
                <a:latin typeface="Cambria" panose="02040503050406030204" pitchFamily="18" charset="0"/>
              </a:rPr>
              <a:t>类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3600" dirty="0">
                <a:latin typeface="Cambria" panose="02040503050406030204" pitchFamily="18" charset="0"/>
              </a:rPr>
              <a:t>和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NP</a:t>
            </a:r>
            <a:r>
              <a:rPr lang="zh-CN" altLang="en-US" sz="3600" dirty="0">
                <a:latin typeface="Cambria" panose="02040503050406030204" pitchFamily="18" charset="0"/>
              </a:rPr>
              <a:t>类 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5E543-D527-4146-88DC-8501DCA2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87214"/>
            <a:ext cx="8312526" cy="4071546"/>
          </a:xfrm>
        </p:spPr>
        <p:txBody>
          <a:bodyPr/>
          <a:lstStyle/>
          <a:p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判定性问题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回答是</a:t>
            </a:r>
            <a:r>
              <a:rPr lang="en-US" altLang="zh-CN" sz="2400" dirty="0">
                <a:solidFill>
                  <a:srgbClr val="2C05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2400" dirty="0">
                <a:solidFill>
                  <a:srgbClr val="2C05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的问题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个城市，有些有道路相连。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有路径经过每个城市恰好一次？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可分成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组每组城市彼此相连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这种问题可用一个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来描述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问题：输入一个字符串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，需要回答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定义为所有的回答为</a:t>
            </a:r>
            <a:r>
              <a:rPr lang="en-US" altLang="zh-CN" sz="2400" dirty="0">
                <a:solidFill>
                  <a:srgbClr val="2C05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的输入的集合。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对于一个判定性问题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我们说它是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polynomial time solvable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即，存在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一个算法在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p(|s|)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时间内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判定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D5C12F-77A0-47D2-9261-7672F7373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763569"/>
                <a:ext cx="8402081" cy="5297863"/>
              </a:xfrm>
            </p:spPr>
            <p:txBody>
              <a:bodyPr/>
              <a:lstStyle/>
              <a:p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NP(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多项式时间可验证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的问题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例如：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有路径经过每个城市恰好一次？”和“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可分成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组每组城市彼此相连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给定一条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路径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，能在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ptime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验证它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经过每个城市恰好一次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给定一个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分组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，能在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ptime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验证它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内部所有城市彼此相连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严格定义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：我们说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  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NP(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问题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∈ L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存在字符串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certificate)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|t|=O(q(|s|)),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O(p(|s|))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时间内能够确定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∈ 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的帮助之下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lvl="1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NP 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≠ 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“Not P”—— 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很多初学者搞错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相反，根据定义直接可得    </a:t>
                </a:r>
                <a:r>
                  <a:rPr lang="en-US" altLang="zh-CN" sz="40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40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40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NP. 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（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取空即可）</a:t>
                </a:r>
                <a:endParaRPr lang="en-US" altLang="zh-CN" sz="44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D5C12F-77A0-47D2-9261-7672F7373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763569"/>
                <a:ext cx="8402081" cy="5297863"/>
              </a:xfrm>
              <a:blipFill>
                <a:blip r:embed="rId3"/>
                <a:stretch>
                  <a:fillRect l="-1015" t="-1496" r="-290" b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9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D99DC-1BCD-439F-8BBD-42280B0C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 versus NP </a:t>
            </a:r>
            <a:r>
              <a:rPr lang="zh-CN" altLang="en-US" sz="3600" dirty="0">
                <a:latin typeface="Cambria" panose="02040503050406030204" pitchFamily="18" charset="0"/>
              </a:rPr>
              <a:t>问题。</a:t>
            </a:r>
            <a:r>
              <a:rPr lang="en-US" altLang="zh-CN" sz="360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3600" dirty="0">
              <a:solidFill>
                <a:schemeClr val="tx2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906DD-D081-4DF3-B94B-2B12CBD7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692112"/>
            <a:ext cx="8501062" cy="4425884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P=NP or P ⊊ NP</a:t>
            </a:r>
            <a:r>
              <a:rPr lang="zh-CN" altLang="en-US" sz="2800" dirty="0">
                <a:solidFill>
                  <a:srgbClr val="FF0000"/>
                </a:solidFill>
              </a:rPr>
              <a:t>？复杂度理论的 最核心的问题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It is widely conjectured P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≠</a:t>
            </a:r>
            <a:r>
              <a:rPr lang="en-US" altLang="zh-CN" sz="2800" dirty="0">
                <a:solidFill>
                  <a:srgbClr val="FF0000"/>
                </a:solidFill>
              </a:rPr>
              <a:t>NP </a:t>
            </a:r>
            <a:r>
              <a:rPr lang="zh-CN" altLang="en-US" sz="2800" dirty="0">
                <a:solidFill>
                  <a:srgbClr val="FF0000"/>
                </a:solidFill>
              </a:rPr>
              <a:t>即</a:t>
            </a:r>
            <a:r>
              <a:rPr lang="en-US" altLang="zh-CN" sz="2800" dirty="0">
                <a:solidFill>
                  <a:srgbClr val="FF0000"/>
                </a:solidFill>
              </a:rPr>
              <a:t>P ⊊ NP.</a:t>
            </a:r>
            <a:endParaRPr lang="en-US" altLang="zh-CN" sz="2800" dirty="0"/>
          </a:p>
          <a:p>
            <a:r>
              <a:rPr lang="en-US" altLang="zh-CN" sz="2800" dirty="0"/>
              <a:t>open</a:t>
            </a:r>
            <a:r>
              <a:rPr lang="zh-CN" altLang="en-US" sz="2800" dirty="0"/>
              <a:t>了半个世纪了，很可惜基本无实质性进展    </a:t>
            </a:r>
            <a:r>
              <a:rPr lang="en-US" altLang="zh-CN" sz="2800" dirty="0"/>
              <a:t>:’(</a:t>
            </a:r>
          </a:p>
          <a:p>
            <a:r>
              <a:rPr lang="en-US" altLang="zh-CN" sz="2800" dirty="0">
                <a:solidFill>
                  <a:srgbClr val="9933FF"/>
                </a:solidFill>
              </a:rPr>
              <a:t>7</a:t>
            </a:r>
            <a:r>
              <a:rPr lang="zh-CN" altLang="en-US" sz="2800" dirty="0">
                <a:solidFill>
                  <a:srgbClr val="9933FF"/>
                </a:solidFill>
              </a:rPr>
              <a:t>大千禧年问题之一</a:t>
            </a:r>
            <a:r>
              <a:rPr lang="zh-CN" altLang="en-US" sz="2800" dirty="0"/>
              <a:t>！ 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远比你想象的难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说明一个问题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ptime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不可解很困难。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有无数人声称它们解决了这个问题，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unfortunately…</a:t>
            </a:r>
          </a:p>
          <a:p>
            <a:pPr lvl="1"/>
            <a:r>
              <a:rPr lang="zh-CN" altLang="en-US" sz="2400" dirty="0"/>
              <a:t>学习更深时，你会看到许多有趣结论中假定</a:t>
            </a:r>
            <a:r>
              <a:rPr lang="en-US" altLang="zh-CN" dirty="0"/>
              <a:t>NP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≠</a:t>
            </a:r>
            <a:r>
              <a:rPr lang="en-US" altLang="zh-CN" dirty="0"/>
              <a:t>P</a:t>
            </a:r>
            <a:r>
              <a:rPr lang="zh-CN" altLang="en-US" dirty="0"/>
              <a:t>。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接下来将讨论</a:t>
            </a:r>
            <a:r>
              <a:rPr lang="en-US" altLang="zh-CN" sz="2800" dirty="0">
                <a:solidFill>
                  <a:srgbClr val="FF0000"/>
                </a:solidFill>
              </a:rPr>
              <a:t>NP</a:t>
            </a:r>
            <a:r>
              <a:rPr lang="zh-CN" altLang="en-US" sz="2800" dirty="0">
                <a:solidFill>
                  <a:srgbClr val="FF0000"/>
                </a:solidFill>
              </a:rPr>
              <a:t>（类）问题中</a:t>
            </a:r>
            <a:r>
              <a:rPr lang="zh-CN" altLang="en-US" sz="2800" dirty="0">
                <a:solidFill>
                  <a:srgbClr val="C00000"/>
                </a:solidFill>
              </a:rPr>
              <a:t>最难的一个子类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1927D-B85B-4C86-A95D-68431103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2288"/>
            <a:ext cx="8247193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en-US" altLang="zh-CN" sz="3600" dirty="0" err="1">
                <a:latin typeface="Cambria" panose="02040503050406030204" pitchFamily="18" charset="0"/>
              </a:rPr>
              <a:t>ptime</a:t>
            </a:r>
            <a:r>
              <a:rPr lang="en-US" altLang="zh-CN" sz="3600" dirty="0">
                <a:latin typeface="Cambria" panose="02040503050406030204" pitchFamily="18" charset="0"/>
              </a:rPr>
              <a:t> reduction (</a:t>
            </a:r>
            <a:r>
              <a:rPr lang="zh-CN" altLang="en-US" sz="3600" dirty="0">
                <a:latin typeface="Cambria" panose="02040503050406030204" pitchFamily="18" charset="0"/>
              </a:rPr>
              <a:t>多项式时间规约</a:t>
            </a:r>
            <a:r>
              <a:rPr lang="en-US" altLang="zh-CN" sz="3600" dirty="0">
                <a:latin typeface="Cambria" panose="02040503050406030204" pitchFamily="18" charset="0"/>
              </a:rPr>
              <a:t>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3CF73-E46F-46E7-8ED2-B136A55D8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632439"/>
          </a:xfrm>
        </p:spPr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slide7</a:t>
            </a:r>
            <a:r>
              <a:rPr lang="zh-CN" altLang="en-US" sz="2800" dirty="0"/>
              <a:t>中学过规约</a:t>
            </a:r>
            <a:r>
              <a:rPr lang="en-US" altLang="zh-CN" sz="2800" dirty="0"/>
              <a:t>:</a:t>
            </a:r>
            <a:r>
              <a:rPr lang="zh-CN" altLang="en-US" sz="2800" dirty="0"/>
              <a:t>将一个问题转化为另一个问题</a:t>
            </a:r>
            <a:r>
              <a:rPr lang="en-US" altLang="zh-CN" sz="2800" dirty="0"/>
              <a:t>.</a:t>
            </a:r>
          </a:p>
          <a:p>
            <a:pPr lvl="1"/>
            <a:r>
              <a:rPr lang="zh-CN" altLang="en-US" sz="2400" dirty="0"/>
              <a:t>举了栗子：将</a:t>
            </a:r>
            <a:r>
              <a:rPr lang="zh-CN" altLang="en-US" sz="2400" dirty="0">
                <a:solidFill>
                  <a:srgbClr val="00B050"/>
                </a:solidFill>
              </a:rPr>
              <a:t>单调上升路径 </a:t>
            </a:r>
            <a:r>
              <a:rPr lang="zh-CN" altLang="en-US" sz="2400" dirty="0"/>
              <a:t>问题规约成了</a:t>
            </a:r>
            <a:r>
              <a:rPr lang="zh-CN" altLang="en-US" sz="2400" dirty="0">
                <a:solidFill>
                  <a:srgbClr val="00B050"/>
                </a:solidFill>
              </a:rPr>
              <a:t>赛程安排问题</a:t>
            </a:r>
            <a:r>
              <a:rPr lang="en-US" altLang="zh-CN" sz="2400" dirty="0">
                <a:solidFill>
                  <a:srgbClr val="00B050"/>
                </a:solidFill>
              </a:rPr>
              <a:t>,</a:t>
            </a:r>
            <a:r>
              <a:rPr lang="zh-CN" altLang="en-US" sz="2400" dirty="0"/>
              <a:t>继而又规约成了</a:t>
            </a:r>
            <a:r>
              <a:rPr lang="zh-CN" altLang="en-US" sz="2400" dirty="0">
                <a:solidFill>
                  <a:srgbClr val="00B050"/>
                </a:solidFill>
              </a:rPr>
              <a:t>构造偶数阶的对称拉丁方的问题</a:t>
            </a:r>
            <a:r>
              <a:rPr lang="zh-CN" altLang="en-US" sz="2400" dirty="0"/>
              <a:t>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Problem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ptime</a:t>
            </a:r>
            <a:r>
              <a:rPr lang="en-US" altLang="zh-CN" sz="2800" dirty="0">
                <a:solidFill>
                  <a:srgbClr val="00B0F0"/>
                </a:solidFill>
              </a:rPr>
              <a:t>-reduces-to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X</a:t>
            </a:r>
            <a:r>
              <a:rPr lang="zh-CN" altLang="en-US" sz="2800" dirty="0">
                <a:solidFill>
                  <a:srgbClr val="00B0F0"/>
                </a:solidFill>
              </a:rPr>
              <a:t>≤</a:t>
            </a:r>
            <a:r>
              <a:rPr lang="en-US" altLang="zh-CN" sz="2800" baseline="-25000" dirty="0">
                <a:solidFill>
                  <a:srgbClr val="00B0F0"/>
                </a:solidFill>
              </a:rPr>
              <a:t>P</a:t>
            </a:r>
            <a:r>
              <a:rPr lang="en-US" altLang="zh-CN" sz="2800" dirty="0">
                <a:solidFill>
                  <a:srgbClr val="00B0F0"/>
                </a:solidFill>
              </a:rPr>
              <a:t>Y</a:t>
            </a:r>
            <a:r>
              <a:rPr lang="en-US" altLang="zh-CN" sz="2800" dirty="0"/>
              <a:t>) if an arbitrary instance of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en-US" altLang="zh-CN" sz="2800" dirty="0"/>
              <a:t> can be solved using:</a:t>
            </a:r>
          </a:p>
          <a:p>
            <a:pPr lvl="1"/>
            <a:r>
              <a:rPr lang="en-US" altLang="zh-CN" sz="2400" dirty="0"/>
              <a:t>Polynomial number of computational steps, plus</a:t>
            </a:r>
          </a:p>
          <a:p>
            <a:pPr lvl="1"/>
            <a:r>
              <a:rPr lang="en-US" altLang="zh-CN" sz="2400" dirty="0"/>
              <a:t>Polynomial number of calls to </a:t>
            </a:r>
            <a:r>
              <a:rPr lang="en-US" altLang="zh-CN" sz="2400" dirty="0">
                <a:solidFill>
                  <a:srgbClr val="9933FF"/>
                </a:solidFill>
              </a:rPr>
              <a:t>oracle that solves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en-US" altLang="zh-CN" sz="2400" dirty="0"/>
              <a:t>.  </a:t>
            </a:r>
            <a:r>
              <a:rPr lang="en-US" altLang="zh-CN" sz="2400" baseline="30000" dirty="0">
                <a:solidFill>
                  <a:srgbClr val="FF0000"/>
                </a:solidFill>
              </a:rPr>
              <a:t>1</a:t>
            </a:r>
          </a:p>
          <a:p>
            <a:pPr>
              <a:spcBef>
                <a:spcPts val="2400"/>
              </a:spcBef>
            </a:pP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≤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 </a:t>
            </a:r>
            <a:r>
              <a:rPr lang="zh-CN" altLang="en-US" sz="2800" dirty="0"/>
              <a:t>且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有</a:t>
            </a:r>
            <a:r>
              <a:rPr lang="en-US" altLang="zh-CN" sz="2800" dirty="0" err="1"/>
              <a:t>ptime</a:t>
            </a:r>
            <a:r>
              <a:rPr lang="zh-CN" altLang="en-US" sz="2800" dirty="0"/>
              <a:t>解法，则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亦然。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X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≤</a:t>
            </a:r>
            <a:r>
              <a:rPr lang="en-US" altLang="zh-CN" sz="2400" baseline="-25000" dirty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含义：在</a:t>
            </a:r>
            <a:r>
              <a:rPr lang="en-US" altLang="zh-CN" sz="2400" dirty="0" err="1">
                <a:solidFill>
                  <a:schemeClr val="accent3">
                    <a:lumMod val="50000"/>
                  </a:schemeClr>
                </a:solidFill>
              </a:rPr>
              <a:t>ptime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可解这点上，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X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不比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更难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!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CB699A-63B7-4291-AFBB-E2DC6263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59" y="1929253"/>
            <a:ext cx="7973980" cy="2999494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1F47E51-C052-46CD-9712-42752D87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课后练习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zh-CN" altLang="en-US" sz="3600" dirty="0">
                <a:latin typeface="Cambria" panose="02040503050406030204" pitchFamily="18" charset="0"/>
              </a:rPr>
              <a:t>检验你是否理解了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zh-CN" altLang="en-US" sz="3600" dirty="0">
                <a:latin typeface="Cambria" panose="02040503050406030204" pitchFamily="18" charset="0"/>
              </a:rPr>
              <a:t>≤</a:t>
            </a:r>
            <a:r>
              <a:rPr lang="en-US" altLang="zh-CN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Y 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4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57AA-97A9-4C23-89C9-F49B3AFC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5 Cook–Levin </a:t>
            </a:r>
            <a:r>
              <a:rPr lang="zh-CN" altLang="en-US" sz="3600" dirty="0">
                <a:latin typeface="Cambria" panose="02040503050406030204" pitchFamily="18" charset="0"/>
              </a:rPr>
              <a:t>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82DE8-F562-4DB5-9B8D-59E8B692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96" y="1603391"/>
            <a:ext cx="8501062" cy="4787981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/>
              <a:t>定义</a:t>
            </a:r>
            <a:r>
              <a:rPr lang="en-US" altLang="zh-CN" sz="2800" dirty="0"/>
              <a:t>. </a:t>
            </a:r>
            <a:r>
              <a:rPr lang="zh-CN" altLang="en-US" sz="2800" dirty="0"/>
              <a:t>某个</a:t>
            </a:r>
            <a:r>
              <a:rPr lang="en-US" altLang="zh-CN" sz="2800" dirty="0"/>
              <a:t>NP</a:t>
            </a:r>
            <a:r>
              <a:rPr lang="zh-CN" altLang="en-US" sz="2800" dirty="0"/>
              <a:t>问题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00B0F0"/>
                </a:solidFill>
              </a:rPr>
              <a:t>NP</a:t>
            </a:r>
            <a:r>
              <a:rPr lang="zh-CN" altLang="en-US" sz="2800" dirty="0">
                <a:solidFill>
                  <a:srgbClr val="00B0F0"/>
                </a:solidFill>
              </a:rPr>
              <a:t>完全</a:t>
            </a:r>
            <a:r>
              <a:rPr lang="zh-CN" altLang="en-US" sz="2800" dirty="0"/>
              <a:t>的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NP-</a:t>
            </a:r>
            <a:r>
              <a:rPr lang="en-US" altLang="zh-CN" sz="2800" dirty="0" err="1">
                <a:solidFill>
                  <a:srgbClr val="00B0F0"/>
                </a:solidFill>
              </a:rPr>
              <a:t>Complete</a:t>
            </a:r>
            <a:r>
              <a:rPr lang="en-US" altLang="zh-CN" sz="2800" dirty="0" err="1"/>
              <a:t>,</a:t>
            </a:r>
            <a:r>
              <a:rPr lang="en-US" altLang="zh-CN" sz="2800" dirty="0" err="1">
                <a:solidFill>
                  <a:srgbClr val="00B0F0"/>
                </a:solidFill>
              </a:rPr>
              <a:t>NPC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如果对任何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dirty="0"/>
              <a:t>，都有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X≤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Y.</a:t>
            </a:r>
            <a:r>
              <a:rPr lang="zh-CN" altLang="en-US" dirty="0"/>
              <a:t> </a:t>
            </a:r>
            <a:endParaRPr lang="en-US" altLang="zh-CN" sz="3200" dirty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注意：</a:t>
            </a:r>
            <a:r>
              <a:rPr lang="zh-CN" altLang="en-US" sz="2800" dirty="0"/>
              <a:t>若某个</a:t>
            </a:r>
            <a:r>
              <a:rPr lang="en-US" altLang="zh-CN" sz="2800" dirty="0"/>
              <a:t>NP</a:t>
            </a:r>
            <a:r>
              <a:rPr lang="zh-CN" altLang="en-US" sz="2800" dirty="0"/>
              <a:t>完全问题可有效解决，</a:t>
            </a:r>
            <a:r>
              <a:rPr lang="en-US" altLang="zh-CN" sz="2800" dirty="0"/>
              <a:t>NP=P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/>
              <a:t>定理</a:t>
            </a:r>
            <a:r>
              <a:rPr lang="en-US" altLang="zh-CN" sz="2800" dirty="0"/>
              <a:t>. [</a:t>
            </a:r>
            <a:r>
              <a:rPr lang="en-US" altLang="zh-CN" sz="2800" dirty="0" err="1"/>
              <a:t>Cook&amp;Levin</a:t>
            </a:r>
            <a:r>
              <a:rPr lang="en-US" altLang="zh-CN" sz="2800" dirty="0"/>
              <a:t>]</a:t>
            </a:r>
            <a:r>
              <a:rPr lang="en-US" altLang="zh-CN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下面的这个</a:t>
            </a:r>
            <a:r>
              <a:rPr lang="zh-CN" altLang="en-US" sz="2800" b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问题是</a:t>
            </a:r>
            <a:r>
              <a:rPr lang="en-US" altLang="zh-CN" sz="2800" b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NPC</a:t>
            </a:r>
            <a:r>
              <a:rPr lang="zh-CN" altLang="en-US" sz="2800" b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sz="2800" b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zh-CN" sz="28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输入一布尔表达式</a:t>
            </a:r>
            <a:r>
              <a:rPr lang="en-US" altLang="zh-CN" sz="2400" dirty="0">
                <a:latin typeface="Arial" panose="020B0604020202020204" pitchFamily="34" charset="0"/>
              </a:rPr>
              <a:t>    (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</a:rPr>
              <a:t>true/false</a:t>
            </a:r>
            <a:r>
              <a:rPr lang="zh-CN" altLang="en-US" sz="2400" dirty="0">
                <a:latin typeface="Arial" panose="020B0604020202020204" pitchFamily="34" charset="0"/>
              </a:rPr>
              <a:t>变量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</a:rPr>
              <a:t>；</a:t>
            </a:r>
            <a:r>
              <a:rPr lang="zh-CN" altLang="en-US" sz="2400" dirty="0">
                <a:latin typeface="Arial" panose="020B0604020202020204" pitchFamily="34" charset="0"/>
              </a:rPr>
              <a:t>运算符</a:t>
            </a:r>
            <a:r>
              <a:rPr lang="en-US" altLang="zh-CN" sz="2400" dirty="0">
                <a:latin typeface="Arial" panose="020B0604020202020204" pitchFamily="34" charset="0"/>
              </a:rPr>
              <a:t>: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400" dirty="0"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</a:rPr>
              <a:t>非</a:t>
            </a:r>
            <a:r>
              <a:rPr lang="en-US" altLang="zh-CN" sz="2400" dirty="0">
                <a:latin typeface="Arial" panose="020B0604020202020204" pitchFamily="34" charset="0"/>
              </a:rPr>
              <a:t>.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判定是否有一组赋值使得该表达式为真。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举例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</a:p>
          <a:p>
            <a:pPr lvl="2"/>
            <a:r>
              <a:rPr lang="zh-CN" altLang="en-US" sz="2000" dirty="0">
                <a:latin typeface="Arial" panose="020B0604020202020204" pitchFamily="34" charset="0"/>
              </a:rPr>
              <a:t>输入 </a:t>
            </a:r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</a:rPr>
              <a:t>(a | b) ^ (~a | ~b)  </a:t>
            </a:r>
            <a:r>
              <a:rPr lang="zh-CN" altLang="en-US" sz="2000" dirty="0">
                <a:latin typeface="Arial" panose="020B0604020202020204" pitchFamily="34" charset="0"/>
              </a:rPr>
              <a:t>输出</a:t>
            </a:r>
            <a:r>
              <a:rPr lang="en-US" altLang="zh-CN" sz="2000" dirty="0">
                <a:solidFill>
                  <a:srgbClr val="2C05BB"/>
                </a:solidFill>
                <a:latin typeface="Arial" panose="020B0604020202020204" pitchFamily="34" charset="0"/>
              </a:rPr>
              <a:t>Yes</a:t>
            </a:r>
            <a:r>
              <a:rPr lang="en-US" altLang="zh-CN" sz="2000" dirty="0">
                <a:latin typeface="Arial" panose="020B0604020202020204" pitchFamily="34" charset="0"/>
              </a:rPr>
              <a:t>  (</a:t>
            </a:r>
            <a:r>
              <a:rPr lang="en-US" altLang="zh-CN" sz="2000" dirty="0" err="1">
                <a:solidFill>
                  <a:srgbClr val="002060"/>
                </a:solidFill>
                <a:latin typeface="Arial" panose="020B0604020202020204" pitchFamily="34" charset="0"/>
              </a:rPr>
              <a:t>a,b</a:t>
            </a:r>
            <a:r>
              <a:rPr lang="zh-CN" alt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一真一假即可</a:t>
            </a:r>
            <a:r>
              <a:rPr lang="zh-CN" altLang="en-US" sz="2000" dirty="0">
                <a:latin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b="0" dirty="0">
                <a:effectLst/>
                <a:latin typeface="Arial" panose="020B0604020202020204" pitchFamily="34" charset="0"/>
              </a:rPr>
              <a:t>该问题称作</a:t>
            </a:r>
            <a:r>
              <a:rPr lang="en-US" altLang="zh-CN" sz="2400" b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Boolean satisfiability</a:t>
            </a:r>
            <a:r>
              <a:rPr lang="zh-CN" altLang="en-US" sz="2400" b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问题。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871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3415</Words>
  <Application>Microsoft Office PowerPoint</Application>
  <PresentationFormat>全屏显示(4:3)</PresentationFormat>
  <Paragraphs>256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FPVBOR+Times-Italic</vt:lpstr>
      <vt:lpstr>等线</vt:lpstr>
      <vt:lpstr>Arial</vt:lpstr>
      <vt:lpstr>Calibri</vt:lpstr>
      <vt:lpstr>Cambria</vt:lpstr>
      <vt:lpstr>Cambria Math</vt:lpstr>
      <vt:lpstr>Impact</vt:lpstr>
      <vt:lpstr>Lucida Sans</vt:lpstr>
      <vt:lpstr>Times New Roman</vt:lpstr>
      <vt:lpstr>Wingdings</vt:lpstr>
      <vt:lpstr>caiyun</vt:lpstr>
      <vt:lpstr>NPC理论入门</vt:lpstr>
      <vt:lpstr>1 背景</vt:lpstr>
      <vt:lpstr>PowerPoint 演示文稿</vt:lpstr>
      <vt:lpstr>2 基本概念   P类 和 NP类 问题</vt:lpstr>
      <vt:lpstr>PowerPoint 演示文稿</vt:lpstr>
      <vt:lpstr>3 P versus NP 问题。 </vt:lpstr>
      <vt:lpstr>4 ptime reduction (多项式时间规约)</vt:lpstr>
      <vt:lpstr>课后练习: 检验你是否理解了X≤PY </vt:lpstr>
      <vt:lpstr>5 Cook–Levin 定理</vt:lpstr>
      <vt:lpstr>PowerPoint 演示文稿</vt:lpstr>
      <vt:lpstr>SAT ≤P 3-SAT 的证明</vt:lpstr>
      <vt:lpstr>课后阅读</vt:lpstr>
      <vt:lpstr>总结</vt:lpstr>
      <vt:lpstr>What is beyond NP?</vt:lpstr>
      <vt:lpstr>常见的问题，它们是否能有效解决。</vt:lpstr>
      <vt:lpstr>课程总结</vt:lpstr>
      <vt:lpstr>主要知识点回顾- 数据结构</vt:lpstr>
      <vt:lpstr>主要知识点回顾- 经典问题及常用算法</vt:lpstr>
      <vt:lpstr>回顾：我们学到了什么思想和概念？</vt:lpstr>
      <vt:lpstr>有哪些更深入的知识没有学习?</vt:lpstr>
      <vt:lpstr>如何准备期末考试？</vt:lpstr>
      <vt:lpstr>本学期课程设计上 新的变化 (**)</vt:lpstr>
      <vt:lpstr>缺陷和未来任务 (**)</vt:lpstr>
      <vt:lpstr>未来学习上的一些建议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排序  插入排序 交换排序 选择排序</dc:title>
  <dc:creator>knight davion</dc:creator>
  <cp:lastModifiedBy>金 恺</cp:lastModifiedBy>
  <cp:revision>1595</cp:revision>
  <dcterms:created xsi:type="dcterms:W3CDTF">2020-08-23T09:31:00Z</dcterms:created>
  <dcterms:modified xsi:type="dcterms:W3CDTF">2021-01-05T02:31:51Z</dcterms:modified>
</cp:coreProperties>
</file>