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notesMasterIdLst>
    <p:notesMasterId r:id="rId53"/>
  </p:notesMasterIdLst>
  <p:sldIdLst>
    <p:sldId id="359" r:id="rId4"/>
    <p:sldId id="257" r:id="rId5"/>
    <p:sldId id="360" r:id="rId6"/>
    <p:sldId id="361" r:id="rId7"/>
    <p:sldId id="362" r:id="rId8"/>
    <p:sldId id="374" r:id="rId9"/>
    <p:sldId id="375" r:id="rId10"/>
    <p:sldId id="376" r:id="rId11"/>
    <p:sldId id="366" r:id="rId12"/>
    <p:sldId id="371" r:id="rId13"/>
    <p:sldId id="363" r:id="rId14"/>
    <p:sldId id="364" r:id="rId15"/>
    <p:sldId id="365" r:id="rId16"/>
    <p:sldId id="367" r:id="rId17"/>
    <p:sldId id="377" r:id="rId18"/>
    <p:sldId id="368" r:id="rId19"/>
    <p:sldId id="370" r:id="rId20"/>
    <p:sldId id="373" r:id="rId21"/>
    <p:sldId id="378" r:id="rId22"/>
    <p:sldId id="369" r:id="rId23"/>
    <p:sldId id="379" r:id="rId24"/>
    <p:sldId id="380" r:id="rId25"/>
    <p:sldId id="381" r:id="rId26"/>
    <p:sldId id="382" r:id="rId27"/>
    <p:sldId id="383" r:id="rId28"/>
    <p:sldId id="384" r:id="rId29"/>
    <p:sldId id="386" r:id="rId30"/>
    <p:sldId id="385" r:id="rId31"/>
    <p:sldId id="387" r:id="rId32"/>
    <p:sldId id="388" r:id="rId33"/>
    <p:sldId id="389" r:id="rId34"/>
    <p:sldId id="391" r:id="rId35"/>
    <p:sldId id="390" r:id="rId36"/>
    <p:sldId id="392" r:id="rId37"/>
    <p:sldId id="393" r:id="rId38"/>
    <p:sldId id="395" r:id="rId39"/>
    <p:sldId id="398" r:id="rId40"/>
    <p:sldId id="400" r:id="rId41"/>
    <p:sldId id="399" r:id="rId42"/>
    <p:sldId id="397" r:id="rId43"/>
    <p:sldId id="402" r:id="rId44"/>
    <p:sldId id="403" r:id="rId45"/>
    <p:sldId id="404" r:id="rId46"/>
    <p:sldId id="289" r:id="rId47"/>
    <p:sldId id="290" r:id="rId48"/>
    <p:sldId id="291" r:id="rId49"/>
    <p:sldId id="405" r:id="rId50"/>
    <p:sldId id="401" r:id="rId51"/>
    <p:sldId id="406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  <a:srgbClr val="2C05BB"/>
    <a:srgbClr val="969696"/>
    <a:srgbClr val="FFEFDF"/>
    <a:srgbClr val="DEFFDE"/>
    <a:srgbClr val="CAFF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440" autoAdjust="0"/>
  </p:normalViewPr>
  <p:slideViewPr>
    <p:cSldViewPr snapToGrid="0">
      <p:cViewPr varScale="1">
        <p:scale>
          <a:sx n="81" d="100"/>
          <a:sy n="81" d="100"/>
        </p:scale>
        <p:origin x="144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ableStyles" Target="tableStyle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7782E-9A5C-4C9A-9657-E919E3D3C98D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CAA67-909D-49A9-9476-B9DF401F7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5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E3D53EBF-83CB-4FAE-9CA1-546E9F74B7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1EDC827B-6B11-411B-B558-C4E4D61AD5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indent="-12700" eaLnBrk="1" hangingPunct="1">
              <a:lnSpc>
                <a:spcPct val="110000"/>
              </a:lnSpc>
            </a:pPr>
            <a:endParaRPr lang="zh-CN" altLang="en-US" dirty="0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15CF9F26-B67F-443D-8D6F-C5989EE33D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A309F8-A251-4782-B965-A20D903B0E0F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51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我们要分析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  <a:r>
              <a:rPr lang="en-US" altLang="zh-CN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和值</a:t>
            </a:r>
            <a:r>
              <a:rPr lang="en-US" altLang="zh-CN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被比较的概率是多少。  为此，需要一个引理，并且先需要引入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Wp,q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这个定义。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W6,7=7.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33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上述引理的直观描述：区间内任何值</a:t>
            </a:r>
            <a:r>
              <a:rPr lang="zh-CN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等概率的</a:t>
            </a:r>
            <a:r>
              <a:rPr lang="zh-CN" alt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成为此区间的胜利者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/>
          </a:p>
          <a:p>
            <a:r>
              <a:rPr lang="zh-CN" altLang="en-US" dirty="0"/>
              <a:t>注：如果学生没听懂上述这个等概率引理的证明，关系不大。暂时记住这个结论即可（它并不反直觉）。课下再去看懂证明。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71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推论中使用了：  区间</a:t>
            </a:r>
            <a:r>
              <a:rPr lang="en-US" altLang="zh-CN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2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US" altLang="zh-CN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内每个值，如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，或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成为此区间的胜利者的概率为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1/(q-p+1)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726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20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红色表示数字表示</a:t>
            </a:r>
            <a:r>
              <a:rPr lang="en-US" altLang="zh-CN" dirty="0"/>
              <a:t>pivot</a:t>
            </a:r>
            <a:r>
              <a:rPr lang="zh-CN" altLang="en-US" dirty="0"/>
              <a:t>。 注意</a:t>
            </a:r>
            <a:r>
              <a:rPr lang="en-US" altLang="zh-CN" dirty="0"/>
              <a:t>pivot</a:t>
            </a:r>
            <a:r>
              <a:rPr lang="zh-CN" altLang="en-US" dirty="0"/>
              <a:t>先要和</a:t>
            </a:r>
            <a:r>
              <a:rPr lang="en-US" altLang="zh-CN" dirty="0"/>
              <a:t>a[r]</a:t>
            </a:r>
            <a:r>
              <a:rPr lang="zh-CN" altLang="en-US" dirty="0"/>
              <a:t> 那个数交换。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214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</a:t>
            </a:r>
            <a:r>
              <a:rPr lang="en-US" altLang="zh-CN" dirty="0"/>
              <a:t>pivot</a:t>
            </a:r>
            <a:r>
              <a:rPr lang="zh-CN" altLang="en-US" dirty="0"/>
              <a:t>选的靠中间，很快就进入下一个阶段了。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234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还有</a:t>
            </a:r>
            <a:r>
              <a:rPr lang="en-US" altLang="zh-CN" dirty="0"/>
              <a:t>universal hash</a:t>
            </a:r>
            <a:r>
              <a:rPr lang="zh-CN" altLang="en-US" dirty="0"/>
              <a:t>来做哈希查找，也是</a:t>
            </a:r>
            <a:r>
              <a:rPr lang="en-US" altLang="zh-CN" dirty="0"/>
              <a:t>Las </a:t>
            </a:r>
            <a:r>
              <a:rPr lang="en-US" altLang="zh-CN" dirty="0" err="1"/>
              <a:t>vegas</a:t>
            </a:r>
            <a:r>
              <a:rPr lang="zh-CN" altLang="en-US" dirty="0"/>
              <a:t>算法。能保证正确，但是时间不定；根据不同的</a:t>
            </a:r>
            <a:r>
              <a:rPr lang="en-US" altLang="zh-CN" dirty="0"/>
              <a:t>h</a:t>
            </a:r>
            <a:r>
              <a:rPr lang="zh-CN" altLang="en-US" dirty="0"/>
              <a:t>，有时冲突多、慢；有时冲突少、快。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131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但是，如果我们把</a:t>
            </a:r>
            <a:r>
              <a:rPr lang="en-US" altLang="zh-CN" dirty="0"/>
              <a:t>Partition</a:t>
            </a:r>
            <a:r>
              <a:rPr lang="zh-CN" altLang="en-US" dirty="0"/>
              <a:t>过程换一种写法，是可以将</a:t>
            </a:r>
            <a:r>
              <a:rPr lang="en-US" altLang="zh-CN" dirty="0" err="1"/>
              <a:t>Qsort</a:t>
            </a:r>
            <a:r>
              <a:rPr lang="zh-CN" altLang="en-US" dirty="0"/>
              <a:t>变成稳定排序的。只是会变慢一点点（因为常数变大）。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883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AVL</a:t>
            </a:r>
            <a:r>
              <a:rPr lang="zh-CN" altLang="en-US" dirty="0"/>
              <a:t>树也是可以排序的，而且也是基于比较的。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50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和计算第</a:t>
            </a:r>
            <a:r>
              <a:rPr lang="en-US" altLang="zh-CN" dirty="0"/>
              <a:t>k</a:t>
            </a:r>
            <a:r>
              <a:rPr lang="zh-CN" altLang="en-US" dirty="0"/>
              <a:t>小的数的算法非常类似。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720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random access</a:t>
            </a:r>
            <a:r>
              <a:rPr lang="zh-CN" altLang="en-US" dirty="0"/>
              <a:t>，可以做到</a:t>
            </a:r>
            <a:r>
              <a:rPr lang="en-US" altLang="zh-CN" dirty="0"/>
              <a:t>O(1)</a:t>
            </a:r>
            <a:r>
              <a:rPr lang="zh-CN" altLang="en-US" dirty="0"/>
              <a:t>。 没有</a:t>
            </a:r>
            <a:r>
              <a:rPr lang="en-US" altLang="zh-CN" dirty="0"/>
              <a:t>random access</a:t>
            </a:r>
            <a:r>
              <a:rPr lang="zh-CN" altLang="en-US" dirty="0"/>
              <a:t>，目前已知</a:t>
            </a:r>
            <a:r>
              <a:rPr lang="en-US" altLang="zh-CN" dirty="0"/>
              <a:t>O(log </a:t>
            </a:r>
            <a:r>
              <a:rPr lang="en-US" altLang="zh-CN" dirty="0" err="1"/>
              <a:t>log</a:t>
            </a:r>
            <a:r>
              <a:rPr lang="en-US" altLang="zh-CN" dirty="0"/>
              <a:t> n)</a:t>
            </a:r>
            <a:r>
              <a:rPr lang="zh-CN" altLang="en-US" dirty="0"/>
              <a:t>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101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>
            <a:extLst>
              <a:ext uri="{FF2B5EF4-FFF2-40B4-BE49-F238E27FC236}">
                <a16:creationId xmlns:a16="http://schemas.microsoft.com/office/drawing/2014/main" id="{34D36E9C-56A1-413F-B756-B1B55A2287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备注占位符 2">
            <a:extLst>
              <a:ext uri="{FF2B5EF4-FFF2-40B4-BE49-F238E27FC236}">
                <a16:creationId xmlns:a16="http://schemas.microsoft.com/office/drawing/2014/main" id="{E04752B3-5C5B-47C0-B1D5-50369D6915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88068" name="灯片编号占位符 3">
            <a:extLst>
              <a:ext uri="{FF2B5EF4-FFF2-40B4-BE49-F238E27FC236}">
                <a16:creationId xmlns:a16="http://schemas.microsoft.com/office/drawing/2014/main" id="{B7DAE697-FA3E-4672-9182-47A26D401A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58B096-417C-4CAA-B76D-0097EDE67558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桶排序适合于</a:t>
            </a:r>
            <a:r>
              <a:rPr lang="en-US" altLang="zh-CN" dirty="0"/>
              <a:t>a1~an </a:t>
            </a:r>
            <a:r>
              <a:rPr lang="zh-CN" altLang="en-US" dirty="0"/>
              <a:t>在 一个较小范围内的情况。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711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总结的时候可以提下：</a:t>
            </a:r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 err="1"/>
              <a:t>Qsort</a:t>
            </a:r>
            <a:r>
              <a:rPr lang="zh-CN" altLang="en-US" dirty="0"/>
              <a:t>是</a:t>
            </a:r>
            <a:r>
              <a:rPr lang="en-US" altLang="zh-CN" dirty="0"/>
              <a:t>in-place</a:t>
            </a:r>
            <a:r>
              <a:rPr lang="zh-CN" altLang="en-US" dirty="0"/>
              <a:t>的，而且无需额外的数据结构。 原始的归并排序和堆排序都需要； 但后来有改良版本不需要用到额外空间（常数更大</a:t>
            </a:r>
            <a:r>
              <a:rPr lang="zh-CN" altLang="en-US"/>
              <a:t>）。  </a:t>
            </a:r>
            <a:r>
              <a:rPr lang="en-US" altLang="zh-CN"/>
              <a:t>  </a:t>
            </a:r>
            <a:r>
              <a:rPr lang="en-US" altLang="zh-CN" dirty="0"/>
              <a:t>2. Merge Sort </a:t>
            </a:r>
            <a:r>
              <a:rPr lang="zh-CN" altLang="en-US" dirty="0"/>
              <a:t>有非递归的写法；    </a:t>
            </a:r>
            <a:r>
              <a:rPr lang="en-US" altLang="zh-CN" dirty="0" err="1"/>
              <a:t>Qsort</a:t>
            </a:r>
            <a:r>
              <a:rPr lang="en-US" altLang="zh-CN" dirty="0"/>
              <a:t> </a:t>
            </a:r>
            <a:r>
              <a:rPr lang="zh-CN" altLang="en-US" dirty="0"/>
              <a:t>很难写成非递归形式。考虑到递归的栈的消耗，大约是</a:t>
            </a:r>
            <a:r>
              <a:rPr lang="en-US" altLang="zh-CN" dirty="0"/>
              <a:t>O(log n)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37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注意：这不是唯一的</a:t>
            </a:r>
            <a:r>
              <a:rPr lang="en-US" altLang="zh-CN" dirty="0"/>
              <a:t>partition</a:t>
            </a:r>
            <a:r>
              <a:rPr lang="zh-CN" altLang="en-US" dirty="0"/>
              <a:t>方法。而且</a:t>
            </a:r>
            <a:r>
              <a:rPr lang="zh-CN" altLang="en-US" b="1" dirty="0"/>
              <a:t>不是前面那个例子中使用的</a:t>
            </a:r>
            <a:r>
              <a:rPr lang="en-US" altLang="zh-CN" b="1" dirty="0"/>
              <a:t>partition</a:t>
            </a:r>
            <a:r>
              <a:rPr lang="zh-CN" altLang="en-US" b="1" dirty="0"/>
              <a:t>方法！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09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实际上</a:t>
            </a:r>
            <a:r>
              <a:rPr lang="en-US" altLang="zh-CN" dirty="0"/>
              <a:t>partition</a:t>
            </a:r>
            <a:r>
              <a:rPr lang="zh-CN" altLang="en-US" dirty="0"/>
              <a:t>至少有</a:t>
            </a:r>
            <a:r>
              <a:rPr lang="en-US" altLang="zh-CN" dirty="0"/>
              <a:t>4</a:t>
            </a:r>
            <a:r>
              <a:rPr lang="zh-CN" altLang="en-US" dirty="0"/>
              <a:t>种不同的写法。不同的</a:t>
            </a:r>
            <a:r>
              <a:rPr lang="en-US" altLang="zh-CN" dirty="0"/>
              <a:t>Partition</a:t>
            </a:r>
            <a:r>
              <a:rPr lang="zh-CN" altLang="en-US" dirty="0"/>
              <a:t>方法会造成差异。例如</a:t>
            </a:r>
            <a:r>
              <a:rPr lang="en-US" altLang="zh-CN" dirty="0"/>
              <a:t>9657 </a:t>
            </a:r>
            <a:r>
              <a:rPr lang="zh-CN" altLang="en-US" dirty="0"/>
              <a:t>或者</a:t>
            </a:r>
            <a:r>
              <a:rPr lang="en-US" altLang="zh-CN" dirty="0"/>
              <a:t>9675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但是只要求掌握这一种最简单的即可。这种是</a:t>
            </a:r>
            <a:r>
              <a:rPr lang="en-US" altLang="zh-CN" dirty="0"/>
              <a:t> </a:t>
            </a:r>
            <a:r>
              <a:rPr lang="zh-CN" altLang="en-US" dirty="0"/>
              <a:t>算法导论上的。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3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由于</a:t>
            </a:r>
            <a:r>
              <a:rPr lang="en-US" altLang="zh-CN" dirty="0"/>
              <a:t>Partition</a:t>
            </a:r>
            <a:r>
              <a:rPr lang="zh-CN" altLang="en-US" dirty="0"/>
              <a:t>的不同，</a:t>
            </a:r>
            <a:r>
              <a:rPr lang="en-US" altLang="zh-CN" dirty="0" err="1"/>
              <a:t>Qsort</a:t>
            </a:r>
            <a:r>
              <a:rPr lang="zh-CN" altLang="en-US" dirty="0"/>
              <a:t>有很多不同的版本。  而这种标准</a:t>
            </a:r>
            <a:r>
              <a:rPr lang="en-US" altLang="zh-CN" dirty="0" err="1"/>
              <a:t>Qsort</a:t>
            </a:r>
            <a:r>
              <a:rPr lang="zh-CN" altLang="en-US" dirty="0"/>
              <a:t>的优点是： </a:t>
            </a:r>
            <a:endParaRPr lang="en-US" altLang="zh-CN" dirty="0"/>
          </a:p>
          <a:p>
            <a:r>
              <a:rPr lang="en-US" altLang="zh-CN" dirty="0"/>
              <a:t>         1. </a:t>
            </a:r>
            <a:r>
              <a:rPr lang="zh-CN" altLang="en-US" dirty="0"/>
              <a:t>不需要额外数组。 </a:t>
            </a:r>
            <a:r>
              <a:rPr lang="en-US" altLang="zh-CN" dirty="0"/>
              <a:t>2. </a:t>
            </a:r>
            <a:r>
              <a:rPr lang="zh-CN" altLang="en-US" dirty="0"/>
              <a:t>它的常数因子比较小</a:t>
            </a:r>
            <a:r>
              <a:rPr lang="en-US" altLang="zh-CN" dirty="0"/>
              <a:t>——</a:t>
            </a:r>
            <a:r>
              <a:rPr lang="zh-CN" altLang="en-US" dirty="0"/>
              <a:t>即它比较快。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为简便</a:t>
            </a:r>
            <a:r>
              <a:rPr lang="en-US" altLang="zh-CN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zh-CN" altLang="en-US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仅讨论标准</a:t>
            </a:r>
            <a:r>
              <a:rPr lang="en-US" altLang="zh-CN" sz="12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Qsort</a:t>
            </a:r>
            <a:r>
              <a:rPr lang="zh-CN" altLang="en-US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39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I=(1,2,3)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T(I)=3+2+1=6</a:t>
            </a:r>
            <a:r>
              <a:rPr lang="zh-CN" altLang="en-US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  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I=(1,3,2)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en-US" altLang="zh-CN" sz="12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(I)=3+1+1=5.</a:t>
            </a:r>
          </a:p>
          <a:p>
            <a:pPr lvl="2"/>
            <a:r>
              <a:rPr lang="en-US" altLang="zh-CN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/>
            <a:r>
              <a:rPr lang="zh-CN" altLang="en-US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一般来说</a:t>
            </a:r>
            <a:r>
              <a:rPr lang="en-US" altLang="zh-CN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</a:t>
            </a:r>
            <a:r>
              <a:rPr lang="zh-CN" altLang="en-US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指的是 </a:t>
            </a:r>
            <a:r>
              <a:rPr lang="en-US" altLang="zh-CN" sz="12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T_worstcase</a:t>
            </a:r>
            <a:r>
              <a:rPr lang="en-US" altLang="zh-CN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  <a:r>
              <a:rPr lang="zh-CN" altLang="en-US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200" dirty="0">
              <a:solidFill>
                <a:schemeClr val="accent5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3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虽然都是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  <a:r>
              <a:rPr lang="zh-CN" altLang="en-US" dirty="0"/>
              <a:t>。但是快排  平均情况下更快。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6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注意：输入数据未必是</a:t>
            </a:r>
            <a:r>
              <a:rPr lang="en-US" altLang="zh-CN" dirty="0"/>
              <a:t>1~n</a:t>
            </a:r>
            <a:r>
              <a:rPr lang="zh-CN" altLang="en-US" dirty="0"/>
              <a:t>。但是</a:t>
            </a:r>
            <a:r>
              <a:rPr lang="en-US" altLang="zh-CN" dirty="0"/>
              <a:t>Sn</a:t>
            </a:r>
            <a:r>
              <a:rPr lang="zh-CN" altLang="en-US" dirty="0"/>
              <a:t>这个假设显然是合理的。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63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762FD-E49F-4EA8-89C6-DF72B65A8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B65830-33BC-4C72-A29D-11A3F361C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F21685-2967-4837-BDAF-0D63CA9D7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C021-FC4C-4F20-90EA-C41ABCB185C7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268E1D-35CA-4E7B-9107-FE5F89EF5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03495B-FBD7-4359-9FE0-81FFFA086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118C-31BB-4C44-A38C-CEA1E5FAA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17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6B7E9C-DCDF-416F-AE5B-820966EE2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C15B7F-3F5C-4439-968B-DEB23717A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1E1EDF-192E-4E02-A1A5-10ED9823B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C021-FC4C-4F20-90EA-C41ABCB185C7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2909FA-30FA-4372-B32A-858BE9F86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A276FF-BE27-471B-8038-A41FB80FA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118C-31BB-4C44-A38C-CEA1E5FAA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31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A734F6-7056-48E5-AF21-4F3C3D9B91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463A08-815F-41E9-A493-5A3041115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8988F-D0C5-4996-AA75-2B4857EA9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C021-FC4C-4F20-90EA-C41ABCB185C7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1A048D-36EE-48B5-A1E7-F5E4DCDF6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A8F10-21CA-4D09-BC23-823821237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118C-31BB-4C44-A38C-CEA1E5FAA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25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6FC065F9-0730-4D72-8CFA-5A9B4EC55EE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081FB26E-EAC2-4A05-825D-C8AD1CD257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E1E637CC-BCA3-4D9B-BDFE-F0CD7D2F3249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0"/>
                <a:ext cx="5760" cy="1600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0E282225-D2AF-445B-A8A3-1628BA15D4DE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1600"/>
                <a:ext cx="5760" cy="2720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</p:grpSp>
        <p:pic>
          <p:nvPicPr>
            <p:cNvPr id="6" name="Picture 6" descr="grapes">
              <a:extLst>
                <a:ext uri="{FF2B5EF4-FFF2-40B4-BE49-F238E27FC236}">
                  <a16:creationId xmlns:a16="http://schemas.microsoft.com/office/drawing/2014/main" id="{647FB717-DCC7-4F5F-86FA-2460FA143B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163" y="0"/>
              <a:ext cx="680" cy="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91807A9F-5EF7-4B5F-81D4-C2791BB98E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0"/>
              <a:ext cx="97" cy="3613"/>
              <a:chOff x="226" y="0"/>
              <a:chExt cx="80" cy="361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833D624-D85C-4A44-873B-B4A22467F29C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0"/>
                <a:ext cx="80" cy="853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12A6A19-1DEF-4341-A4D9-962E07F562F2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840"/>
                <a:ext cx="80" cy="2773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7BF44B58-299E-49D6-B411-C21C17AE976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0" y="1536"/>
              <a:ext cx="4294" cy="16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</p:grpSp>
      <p:sp>
        <p:nvSpPr>
          <p:cNvPr id="3482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71600" y="11001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24DD3C8C-64C2-4D9B-AAAD-7F6CCCAF57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316A2FBD-2EB9-49BB-9B33-4C8B9F9886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CB053563-8B8E-43C6-85E4-FCC2A720C0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Impact" panose="020B0806030902050204" pitchFamily="34" charset="0"/>
                <a:ea typeface="宋体" panose="02010600030101010101" pitchFamily="2" charset="-122"/>
              </a:defRPr>
            </a:lvl1pPr>
          </a:lstStyle>
          <a:p>
            <a:fld id="{3AD91769-2F5A-44F7-8C97-23F6221EF4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1774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98383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35509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2938" y="1452563"/>
            <a:ext cx="4173537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68875" y="1452563"/>
            <a:ext cx="4175125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62299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94715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87931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96559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08511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C901D-BF7B-4A8B-8688-C9762D250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61D0FB-8170-489B-BEFE-B7BF4E6BC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8387E1-1464-4016-B8D6-BB7E1C481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C021-FC4C-4F20-90EA-C41ABCB185C7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BDEB3F-5C7F-45D6-ADC5-8C287E51C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EFEDD2-C50C-4B67-AD9F-C8F1700C2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118C-31BB-4C44-A38C-CEA1E5FAA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09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129667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171826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9925" y="522288"/>
            <a:ext cx="2124075" cy="63357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38" y="522288"/>
            <a:ext cx="6224587" cy="63357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695283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07BF37-0D34-41A9-B1A9-5A2D8D8FDD99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B6FF1A-B61D-43CC-8A5C-41CC1404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50191-85BA-400D-97EB-67C0B3A00C79}" type="datetimeFigureOut">
              <a:rPr lang="zh-CN" altLang="en-US"/>
              <a:pPr>
                <a:defRPr/>
              </a:pPr>
              <a:t>2020/12/28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0E7D14-854D-41D4-BA96-4105642F0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22A2E6-89BB-4A68-B32A-997FEC66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AAEF719-2896-4C46-8378-45C8F51A827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64427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DBB4A4C-4818-4252-AAEC-C47F5D88FD63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E806CD58-FEA7-4D36-9225-3FEC1D8214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438D3478-C28B-45AA-931A-13125789DCDF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0"/>
                <a:ext cx="5760" cy="1600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B6701DB0-A31F-463A-B69D-C7DCD32F0065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1600"/>
                <a:ext cx="5760" cy="2720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</p:grpSp>
        <p:pic>
          <p:nvPicPr>
            <p:cNvPr id="6" name="Picture 6" descr="grapes">
              <a:extLst>
                <a:ext uri="{FF2B5EF4-FFF2-40B4-BE49-F238E27FC236}">
                  <a16:creationId xmlns:a16="http://schemas.microsoft.com/office/drawing/2014/main" id="{DDA033D0-56A9-43FB-B4A7-6B058D32F9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163" y="0"/>
              <a:ext cx="680" cy="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EFA2D351-BD18-4060-9A79-55FEFE1C14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0"/>
              <a:ext cx="97" cy="3613"/>
              <a:chOff x="226" y="0"/>
              <a:chExt cx="80" cy="361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739426A-0433-4D4C-852D-74455DCFB981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0"/>
                <a:ext cx="80" cy="853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9605369-710F-401C-96C8-E2B10DAD229C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840"/>
                <a:ext cx="80" cy="2773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</p:grp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C4C40827-8C51-4496-AB22-E4F7ADB0AE4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0" y="1536"/>
              <a:ext cx="4294" cy="16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/>
            </a:p>
          </p:txBody>
        </p:sp>
      </p:grpSp>
      <p:sp>
        <p:nvSpPr>
          <p:cNvPr id="9227" name="Rectangle 11">
            <a:extLst>
              <a:ext uri="{FF2B5EF4-FFF2-40B4-BE49-F238E27FC236}">
                <a16:creationId xmlns:a16="http://schemas.microsoft.com/office/drawing/2014/main" id="{309A494C-8E41-451B-AF43-F617F0E41B0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71600" y="11001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C235D3C2-2828-4974-867A-181118E9DF7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492897D3-4318-4B33-80F0-1CB96F7F02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A4DF64D8-7328-4EEE-AADE-279AABBD60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75064EB2-68B2-4F96-AF96-86819D5DCF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Impact" panose="020B0806030902050204" pitchFamily="34" charset="0"/>
              </a:defRPr>
            </a:lvl1pPr>
          </a:lstStyle>
          <a:p>
            <a:fld id="{E013CC3C-F9A1-4B26-9265-60904FE12D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00001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75B4AA-99D5-4165-9630-7967D5310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B0316F-3EAE-48EE-80FF-5417D0359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414447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7AB48F-4AEF-43BC-880D-03DA676E5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BF9DDC-8EC3-445A-89BE-2BDBBF7F5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930552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8EDC5-1644-45AA-8F38-BA6A55A18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146394-BFF3-49D6-BA7F-F2DCCE935F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2938" y="1452563"/>
            <a:ext cx="4173537" cy="54054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607EB7-0F5C-4563-9737-685040C5C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68875" y="1452563"/>
            <a:ext cx="4175125" cy="54054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369815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E04DB9-8415-418A-9598-FE691A5E9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EDF75C-F50C-4291-A72E-4D4A052A9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2039E6-5E70-45EC-8A0F-BF8628132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82D194-9C24-42C8-A66B-C3E734F537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E3B5FD-304D-4DB6-A889-B7BFCEC182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276369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5801A-B317-48D9-905C-8CE12A44F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1258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54D57-12B7-418C-80B5-9FC8B3AC7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72DB86-0695-4004-B980-B555CCB1A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0F0263-F750-4E0D-980E-7F979B671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C021-FC4C-4F20-90EA-C41ABCB185C7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DFEE78-2ADB-4CDA-8F07-51F15FF00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092560-AAD2-4345-ADFC-629B274E2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118C-31BB-4C44-A38C-CEA1E5FAA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621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73879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641D2-7DD7-40B3-AAD5-FA1425C2B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38A1E5-69D6-4F92-99FF-9E320D482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F85036-F274-407F-B223-4D919D11C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71483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E9AF55-ACBC-4A14-9786-70C27F85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2489EB-9AF0-4F7E-B69A-E5914043EF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DEF81C-FCF2-40D9-A808-54BF6E363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173816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5E6E0-DF92-4570-8B85-050CD4225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54BD52-4846-4CEA-A638-4A9C246D5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401374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1E5C5E-BB38-433D-B515-E1E0AB7AE0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19925" y="522288"/>
            <a:ext cx="2124075" cy="63357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6F8033-74B3-47B2-B4DB-22D63B0EE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2938" y="522288"/>
            <a:ext cx="6224587" cy="633571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92680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502A2E-49CD-4AB1-96F5-FF6AEDDB9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92E697-E80E-4D0B-A83E-2BB02C9873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73BF60-C840-48D0-8CF5-45CE8106B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28FDC6-FC28-4139-ADF4-E97E2B613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C021-FC4C-4F20-90EA-C41ABCB185C7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C06FB1-022D-47B4-9101-A6B528BA2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BAF183-8C5D-4519-936E-F71A0DFA4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118C-31BB-4C44-A38C-CEA1E5FAA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13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B205ED-3347-4B6F-A027-7A47E77C4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0391AE-C9D8-4D59-82FD-76B7153F4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62C277-E072-4523-9A36-1AB0C80D2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08EC65-749C-498A-8CAB-2D027FC58B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E052BB-194A-4655-9D35-FE0E8970C5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C75EC0-7C8E-41AF-AE13-BC224B18F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C021-FC4C-4F20-90EA-C41ABCB185C7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CBFFD8-66A8-4E41-B024-DD2C32416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3C09AC-CD1B-4321-8EB4-700FD208C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118C-31BB-4C44-A38C-CEA1E5FAA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4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A541F-8D11-450F-9AB4-964138457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26B578-C9A3-4210-945B-A4E8436E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C021-FC4C-4F20-90EA-C41ABCB185C7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592676-F50D-43AD-955C-828A3C70F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8CA4D5-2B39-4624-9F96-8D52BDED6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118C-31BB-4C44-A38C-CEA1E5FAA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85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C3EF1F-13DE-42DB-9C74-5FC23402F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C021-FC4C-4F20-90EA-C41ABCB185C7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78028F-4BC3-4189-8567-F231DC6A9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C7B55A-1315-4CEB-8269-7F9480B05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118C-31BB-4C44-A38C-CEA1E5FAA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71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43CAA-C378-400A-B2E4-7354D9693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D510E0-EC54-4BFB-8673-E2318B7FF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9672BE-D6FA-4022-B937-989F21303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BDFBA8-D05C-488F-942A-EF542441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C021-FC4C-4F20-90EA-C41ABCB185C7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0DCD74-5B48-4127-AFE4-71D7E61E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83891E-2166-43FD-9A10-F0349AB3D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118C-31BB-4C44-A38C-CEA1E5FAA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32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EE0B1-AA9D-4DB9-A478-409420DB5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DEA24CC-AF5A-4650-AB91-914F3A542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4FD852-5511-47A1-AC92-0FC9B6D24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2A62AB-5020-4748-B0CC-91134FA89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C021-FC4C-4F20-90EA-C41ABCB185C7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FC1561-4CCE-47ED-AE71-5B8B49A2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C1EE09-E859-4401-A92D-A3A601142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118C-31BB-4C44-A38C-CEA1E5FAA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1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BDA75-E491-412D-B346-CA8032679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ED5B14-B34C-4356-AC7B-6D6947032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BA9381-1C36-4103-A836-F6465B8BEC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8C021-FC4C-4F20-90EA-C41ABCB185C7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7FB7A0-EA9E-40FB-8475-1521B0B7A8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D1D038-05D1-48CB-886E-39CB3A52A2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1118C-31BB-4C44-A38C-CEA1E5FAA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5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A9781D36-592B-46DC-BFD7-B69FAA0DD32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34" name="Rectangle 3">
              <a:extLst>
                <a:ext uri="{FF2B5EF4-FFF2-40B4-BE49-F238E27FC236}">
                  <a16:creationId xmlns:a16="http://schemas.microsoft.com/office/drawing/2014/main" id="{31E3450C-DABC-44C7-9745-38EDA47D0633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0"/>
              <a:ext cx="5760" cy="384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5" name="Rectangle 4">
              <a:extLst>
                <a:ext uri="{FF2B5EF4-FFF2-40B4-BE49-F238E27FC236}">
                  <a16:creationId xmlns:a16="http://schemas.microsoft.com/office/drawing/2014/main" id="{A71F929D-75F6-46B2-8B4F-BC6EA87A5BC6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384"/>
              <a:ext cx="5760" cy="393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1027" name="Picture 5" descr="grapes">
            <a:extLst>
              <a:ext uri="{FF2B5EF4-FFF2-40B4-BE49-F238E27FC236}">
                <a16:creationId xmlns:a16="http://schemas.microsoft.com/office/drawing/2014/main" id="{1E70DDD2-E702-4908-A85A-937D63608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503238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8" name="Group 6">
            <a:extLst>
              <a:ext uri="{FF2B5EF4-FFF2-40B4-BE49-F238E27FC236}">
                <a16:creationId xmlns:a16="http://schemas.microsoft.com/office/drawing/2014/main" id="{64CBE9AC-333D-4F1C-9115-EAAC0B972843}"/>
              </a:ext>
            </a:extLst>
          </p:cNvPr>
          <p:cNvGrpSpPr>
            <a:grpSpLocks/>
          </p:cNvGrpSpPr>
          <p:nvPr/>
        </p:nvGrpSpPr>
        <p:grpSpPr bwMode="auto">
          <a:xfrm>
            <a:off x="52388" y="0"/>
            <a:ext cx="127000" cy="5735638"/>
            <a:chOff x="226" y="0"/>
            <a:chExt cx="80" cy="3613"/>
          </a:xfrm>
        </p:grpSpPr>
        <p:sp>
          <p:nvSpPr>
            <p:cNvPr id="1032" name="Rectangle 7">
              <a:extLst>
                <a:ext uri="{FF2B5EF4-FFF2-40B4-BE49-F238E27FC236}">
                  <a16:creationId xmlns:a16="http://schemas.microsoft.com/office/drawing/2014/main" id="{4024E5DB-27CD-401C-B390-65B019CF467A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0"/>
              <a:ext cx="80" cy="85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033" name="Rectangle 8">
              <a:extLst>
                <a:ext uri="{FF2B5EF4-FFF2-40B4-BE49-F238E27FC236}">
                  <a16:creationId xmlns:a16="http://schemas.microsoft.com/office/drawing/2014/main" id="{673FCCF5-6131-4F87-871A-25467E5DAD91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840"/>
              <a:ext cx="80" cy="277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</p:grpSp>
      <p:sp>
        <p:nvSpPr>
          <p:cNvPr id="1029" name="Rectangle 9">
            <a:extLst>
              <a:ext uri="{FF2B5EF4-FFF2-40B4-BE49-F238E27FC236}">
                <a16:creationId xmlns:a16="http://schemas.microsoft.com/office/drawing/2014/main" id="{69DCA790-8958-4231-8CE5-C76F056E3C5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303213"/>
            <a:ext cx="2646363" cy="1270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1030" name="Rectangle 10">
            <a:extLst>
              <a:ext uri="{FF2B5EF4-FFF2-40B4-BE49-F238E27FC236}">
                <a16:creationId xmlns:a16="http://schemas.microsoft.com/office/drawing/2014/main" id="{5D855551-8237-4C0E-B7EB-A434EECCE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1838" y="522288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A37BBEF3-3209-4D5B-B9B9-8B2FB6D03D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2938" y="1452563"/>
            <a:ext cx="8501062" cy="540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3418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FF"/>
        </a:buClr>
        <a:buFont typeface="Wingdings" panose="05000000000000000000" pitchFamily="2" charset="2"/>
        <a:buChar char="«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v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9D357F60-F64E-4F02-8F7C-7FA8D86BC1D8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34" name="Rectangle 3">
              <a:extLst>
                <a:ext uri="{FF2B5EF4-FFF2-40B4-BE49-F238E27FC236}">
                  <a16:creationId xmlns:a16="http://schemas.microsoft.com/office/drawing/2014/main" id="{8CD162EE-871C-44CF-98FB-F0147F126899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0"/>
              <a:ext cx="5760" cy="384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1035" name="Rectangle 4">
              <a:extLst>
                <a:ext uri="{FF2B5EF4-FFF2-40B4-BE49-F238E27FC236}">
                  <a16:creationId xmlns:a16="http://schemas.microsoft.com/office/drawing/2014/main" id="{44939CED-1180-4534-8298-DC4999C98B12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384"/>
              <a:ext cx="5760" cy="393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</a:endParaRPr>
            </a:p>
          </p:txBody>
        </p:sp>
      </p:grpSp>
      <p:pic>
        <p:nvPicPr>
          <p:cNvPr id="1027" name="Picture 5" descr="grapes">
            <a:extLst>
              <a:ext uri="{FF2B5EF4-FFF2-40B4-BE49-F238E27FC236}">
                <a16:creationId xmlns:a16="http://schemas.microsoft.com/office/drawing/2014/main" id="{784374D0-C297-43F7-829C-1735BA179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503238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8" name="Group 6">
            <a:extLst>
              <a:ext uri="{FF2B5EF4-FFF2-40B4-BE49-F238E27FC236}">
                <a16:creationId xmlns:a16="http://schemas.microsoft.com/office/drawing/2014/main" id="{2B5E2E60-D7F1-4A60-A20C-CB9DF8261496}"/>
              </a:ext>
            </a:extLst>
          </p:cNvPr>
          <p:cNvGrpSpPr>
            <a:grpSpLocks/>
          </p:cNvGrpSpPr>
          <p:nvPr/>
        </p:nvGrpSpPr>
        <p:grpSpPr bwMode="auto">
          <a:xfrm>
            <a:off x="52388" y="0"/>
            <a:ext cx="127000" cy="5735638"/>
            <a:chOff x="226" y="0"/>
            <a:chExt cx="80" cy="3613"/>
          </a:xfrm>
        </p:grpSpPr>
        <p:sp>
          <p:nvSpPr>
            <p:cNvPr id="1032" name="Rectangle 7">
              <a:extLst>
                <a:ext uri="{FF2B5EF4-FFF2-40B4-BE49-F238E27FC236}">
                  <a16:creationId xmlns:a16="http://schemas.microsoft.com/office/drawing/2014/main" id="{1516206C-A173-422D-AC0B-B67383821BD6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0"/>
              <a:ext cx="80" cy="85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/>
            </a:p>
          </p:txBody>
        </p:sp>
        <p:sp>
          <p:nvSpPr>
            <p:cNvPr id="1033" name="Rectangle 8">
              <a:extLst>
                <a:ext uri="{FF2B5EF4-FFF2-40B4-BE49-F238E27FC236}">
                  <a16:creationId xmlns:a16="http://schemas.microsoft.com/office/drawing/2014/main" id="{2BB6CC96-6D54-444B-96D2-17BD4DC08487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840"/>
              <a:ext cx="80" cy="277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/>
            </a:p>
          </p:txBody>
        </p:sp>
      </p:grpSp>
      <p:sp>
        <p:nvSpPr>
          <p:cNvPr id="1029" name="Rectangle 9">
            <a:extLst>
              <a:ext uri="{FF2B5EF4-FFF2-40B4-BE49-F238E27FC236}">
                <a16:creationId xmlns:a16="http://schemas.microsoft.com/office/drawing/2014/main" id="{6E30513E-4BC0-40A5-954D-630BB032658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303213"/>
            <a:ext cx="2646363" cy="1270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/>
          </a:p>
        </p:txBody>
      </p:sp>
      <p:sp>
        <p:nvSpPr>
          <p:cNvPr id="1030" name="Rectangle 10">
            <a:extLst>
              <a:ext uri="{FF2B5EF4-FFF2-40B4-BE49-F238E27FC236}">
                <a16:creationId xmlns:a16="http://schemas.microsoft.com/office/drawing/2014/main" id="{0DF053B8-72CC-4169-BA0A-AA540E1C66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1838" y="522288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27536E70-A279-4B1B-B8B3-2030CA6A3A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2938" y="1452563"/>
            <a:ext cx="8501062" cy="540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0006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§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FF"/>
        </a:buClr>
        <a:buFont typeface="Wingdings" panose="05000000000000000000" pitchFamily="2" charset="2"/>
        <a:buChar char="«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v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u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cs.toronto.edu/~toni/Courses/263-2015/lectures/lecture-quicksort.pdf" TargetMode="Externa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8A93A-04C6-42D2-AA78-D17684031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100137"/>
            <a:ext cx="7772400" cy="4381781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2400"/>
              </a:spcBef>
            </a:pPr>
            <a:r>
              <a:rPr lang="zh-CN" alt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第八章 排序</a:t>
            </a:r>
            <a:b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36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冒泡</a:t>
            </a:r>
            <a:r>
              <a:rPr lang="en-US" altLang="zh-CN" sz="36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36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归并</a:t>
            </a:r>
            <a:r>
              <a:rPr lang="en-US" altLang="zh-CN" sz="36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36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堆 排序（回顾）</a:t>
            </a:r>
            <a:br>
              <a:rPr lang="en-US" altLang="zh-CN" sz="36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</a:br>
            <a:r>
              <a:rPr lang="en-US" altLang="zh-CN" sz="36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6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快速排序和效率分析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★</a:t>
            </a:r>
            <a:br>
              <a:rPr lang="en-US" altLang="zh-CN" sz="36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</a:br>
            <a:r>
              <a:rPr lang="en-US" altLang="zh-CN" sz="36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  Selection</a:t>
            </a:r>
            <a:r>
              <a:rPr lang="zh-CN" altLang="en-US" sz="36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问题的分析</a:t>
            </a:r>
            <a:r>
              <a:rPr lang="en-US" altLang="zh-CN" sz="36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6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★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sz="36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</a:br>
            <a:r>
              <a:rPr lang="en-US" altLang="zh-CN" sz="36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36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其他排序算法 （如基数排序）</a:t>
            </a:r>
            <a:endParaRPr lang="en-US" b="1" dirty="0"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761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15F32-4C7A-42AC-AACD-BD4B8A4D4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Cambria" panose="02040503050406030204" pitchFamily="18" charset="0"/>
              </a:rPr>
              <a:t>预备知识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F8D1F1-CCB8-46AD-926E-6F15CFDA5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828" y="1452564"/>
            <a:ext cx="8334807" cy="4493482"/>
          </a:xfrm>
        </p:spPr>
        <p:txBody>
          <a:bodyPr/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I=(a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,…,a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是规模为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的一个输入。</a:t>
            </a: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aseline="30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(I)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标准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运行的总步数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注意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(I)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不单单依赖于输入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的规模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！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endParaRPr lang="en-US" altLang="zh-CN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T((1,2,3))=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≠ 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=T((1,3,2))</a:t>
            </a:r>
          </a:p>
          <a:p>
            <a:pPr>
              <a:spcBef>
                <a:spcPts val="1800"/>
              </a:spcBef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回顾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:《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绪论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》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中说到，若执行时间依赖于特定的输入，则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按最坏情况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考虑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worstcase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(n)=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|I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|=n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T(I)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24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另一个重要指标是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平均复杂度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(n)=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|I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|=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(I)</a:t>
            </a:r>
            <a:r>
              <a:rPr lang="en-US" altLang="zh-CN" sz="2400" dirty="0"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4FACE9-ED19-4BB6-9781-218DC922D496}"/>
              </a:ext>
            </a:extLst>
          </p:cNvPr>
          <p:cNvSpPr txBox="1"/>
          <p:nvPr/>
        </p:nvSpPr>
        <p:spPr>
          <a:xfrm>
            <a:off x="1559859" y="3357872"/>
            <a:ext cx="66795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同等规模，步数不同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  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下面会看到差别可以很大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8984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A2050-C410-443A-89CE-DDF313676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>
                <a:latin typeface="Cambria" panose="02040503050406030204" pitchFamily="18" charset="0"/>
              </a:rPr>
              <a:t>Qsort</a:t>
            </a:r>
            <a:r>
              <a:rPr lang="zh-CN" altLang="en-US" sz="3600" dirty="0">
                <a:latin typeface="Cambria" panose="02040503050406030204" pitchFamily="18" charset="0"/>
              </a:rPr>
              <a:t>的</a:t>
            </a:r>
            <a:r>
              <a:rPr lang="zh-CN" altLang="en-US" sz="3600" dirty="0">
                <a:latin typeface="+mj-ea"/>
              </a:rPr>
              <a:t>最坏复杂度是多少？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FFF5D3-FA99-462A-8D42-905A15655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989" y="1672324"/>
            <a:ext cx="7695045" cy="442530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引理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对任何输入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(I)=O(n</a:t>
            </a:r>
            <a:r>
              <a:rPr lang="en-US" altLang="zh-CN" sz="2800" baseline="30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（即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T(I)≤Cn</a:t>
            </a:r>
            <a:r>
              <a:rPr lang="en-US" altLang="zh-CN" sz="2800" baseline="30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证明：假设我们对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使用快速排序，</a:t>
            </a:r>
            <a:endParaRPr lang="en-US" altLang="zh-CN" sz="28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观察</a:t>
            </a:r>
            <a:r>
              <a:rPr lang="en-US" altLang="zh-CN" sz="24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每个元素最多被选作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一次。</a:t>
            </a:r>
            <a:endParaRPr lang="en-US" altLang="zh-CN" sz="24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观察</a:t>
            </a:r>
            <a:r>
              <a:rPr lang="en-US" altLang="zh-CN" sz="24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比较是在某个元素与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之间进行的。</a:t>
            </a:r>
            <a:endParaRPr lang="en-US" altLang="zh-CN" sz="24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结论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任意两个元素</a:t>
            </a:r>
            <a:r>
              <a:rPr lang="en-US" altLang="zh-CN" sz="2400" i="1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a,a</a:t>
            </a:r>
            <a:r>
              <a:rPr lang="en-US" altLang="zh-CN" sz="24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之间会被比较最多一次</a:t>
            </a:r>
            <a:endParaRPr lang="en-US" altLang="zh-CN" sz="24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a'</a:t>
            </a:r>
            <a:r>
              <a:rPr lang="zh-CN" altLang="en-US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被比较时</a:t>
            </a:r>
            <a:br>
              <a:rPr lang="en-US" altLang="zh-CN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其中一个必然是</a:t>
            </a:r>
            <a:r>
              <a:rPr lang="en-US" altLang="zh-CN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br>
              <a:rPr lang="en-US" altLang="zh-CN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比较完之后 这个</a:t>
            </a:r>
            <a:r>
              <a:rPr lang="en-US" altLang="zh-CN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lang="zh-CN" altLang="en-US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已经 </a:t>
            </a:r>
            <a:r>
              <a:rPr lang="en-US" altLang="zh-CN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 of market.</a:t>
            </a:r>
          </a:p>
          <a:p>
            <a:pPr lvl="1"/>
            <a:r>
              <a:rPr lang="en-US" altLang="zh-CN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注： 比较次数 ≤ 运行次数 </a:t>
            </a:r>
            <a:r>
              <a:rPr lang="en-US" altLang="zh-CN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2*</a:t>
            </a:r>
            <a:r>
              <a:rPr lang="zh-CN" altLang="en-US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比较次数）</a:t>
            </a:r>
            <a:endParaRPr lang="en-US" altLang="zh-CN" dirty="0">
              <a:solidFill>
                <a:srgbClr val="9696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22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2F9D3-400E-4BDD-8871-5BDBD54A4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另一方面，有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使得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T(I)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达到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altLang="zh-CN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量级？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8DA699-C250-4B12-A2B8-64B04E1B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218" y="1452564"/>
            <a:ext cx="7474196" cy="4238222"/>
          </a:xfrm>
        </p:spPr>
        <p:txBody>
          <a:bodyPr/>
          <a:lstStyle/>
          <a:p>
            <a:pPr marL="0" indent="0">
              <a:spcBef>
                <a:spcPts val="24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观察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I=(a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,…,a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&lt;…&lt;a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T(n)≥n+(n-1)+…+1 =  n(n+1)/2 ≥ 0.5 n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略带讽刺的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最坏情况竟然是当输入已经排好序时发生。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A23D197-3B9F-4708-BAA0-73BD7697EE07}"/>
              </a:ext>
            </a:extLst>
          </p:cNvPr>
          <p:cNvSpPr txBox="1"/>
          <p:nvPr/>
        </p:nvSpPr>
        <p:spPr>
          <a:xfrm>
            <a:off x="1956377" y="3664059"/>
            <a:ext cx="58033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但并不奇怪。</a:t>
            </a:r>
            <a:br>
              <a:rPr lang="en-US" altLang="zh-CN" sz="2800" dirty="0">
                <a:solidFill>
                  <a:srgbClr val="FF0000"/>
                </a:solidFill>
              </a:rPr>
            </a:br>
            <a:r>
              <a:rPr lang="en-US" altLang="zh-CN" sz="2800" dirty="0">
                <a:solidFill>
                  <a:srgbClr val="FF0000"/>
                </a:solidFill>
              </a:rPr>
              <a:t>  </a:t>
            </a:r>
            <a:r>
              <a:rPr lang="zh-CN" altLang="en-US" sz="2800" dirty="0">
                <a:solidFill>
                  <a:srgbClr val="FF0000"/>
                </a:solidFill>
              </a:rPr>
              <a:t>直观上，如果</a:t>
            </a:r>
            <a:r>
              <a:rPr lang="en-US" altLang="zh-CN" sz="2800" dirty="0">
                <a:solidFill>
                  <a:srgbClr val="FF0000"/>
                </a:solidFill>
              </a:rPr>
              <a:t>pivot</a:t>
            </a:r>
            <a:r>
              <a:rPr lang="zh-CN" altLang="en-US" sz="2800" dirty="0">
                <a:solidFill>
                  <a:srgbClr val="FF0000"/>
                </a:solidFill>
              </a:rPr>
              <a:t>选的偏，那么</a:t>
            </a:r>
            <a:r>
              <a:rPr lang="en-US" altLang="zh-CN" sz="2800" dirty="0">
                <a:solidFill>
                  <a:srgbClr val="FF0000"/>
                </a:solidFill>
              </a:rPr>
              <a:t>partition</a:t>
            </a:r>
            <a:r>
              <a:rPr lang="zh-CN" altLang="en-US" sz="2800" dirty="0">
                <a:solidFill>
                  <a:srgbClr val="FF0000"/>
                </a:solidFill>
              </a:rPr>
              <a:t>效果差，总步数应当大</a:t>
            </a:r>
            <a:r>
              <a:rPr lang="en-US" altLang="zh-CN" sz="2800" dirty="0">
                <a:solidFill>
                  <a:srgbClr val="FF0000"/>
                </a:solidFill>
              </a:rPr>
              <a:t>!</a:t>
            </a:r>
          </a:p>
          <a:p>
            <a:r>
              <a:rPr lang="en-US" altLang="zh-CN" sz="2800" dirty="0">
                <a:solidFill>
                  <a:srgbClr val="FF0000"/>
                </a:solidFill>
              </a:rPr>
              <a:t>  </a:t>
            </a:r>
            <a:r>
              <a:rPr lang="zh-CN" altLang="en-US" sz="2800" dirty="0">
                <a:solidFill>
                  <a:srgbClr val="FF0000"/>
                </a:solidFill>
              </a:rPr>
              <a:t>而当输入已经排好序时，</a:t>
            </a:r>
            <a:r>
              <a:rPr lang="en-US" altLang="zh-CN" sz="2800" dirty="0">
                <a:solidFill>
                  <a:srgbClr val="FF0000"/>
                </a:solidFill>
              </a:rPr>
              <a:t>pivot</a:t>
            </a:r>
            <a:r>
              <a:rPr lang="zh-CN" altLang="en-US" sz="2800" dirty="0">
                <a:solidFill>
                  <a:srgbClr val="FF0000"/>
                </a:solidFill>
              </a:rPr>
              <a:t>偏。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6FA8E0C-A95A-4D7A-9E16-E2BA3673C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5120" y="2639539"/>
            <a:ext cx="1095324" cy="96724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FBEAF0C-67C0-4E5F-952A-D9F7A8850A1A}"/>
              </a:ext>
            </a:extLst>
          </p:cNvPr>
          <p:cNvSpPr txBox="1"/>
          <p:nvPr/>
        </p:nvSpPr>
        <p:spPr>
          <a:xfrm>
            <a:off x="1064763" y="5690786"/>
            <a:ext cx="68665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对快速排序来说，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worstcase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(n)=O(n</a:t>
            </a:r>
            <a:r>
              <a:rPr lang="en-US" altLang="zh-CN" sz="2800" baseline="30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3EA99EB-F4FD-4434-8B71-CA0CD629C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3249" y="4268830"/>
            <a:ext cx="1033677" cy="90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17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BF84A-5758-4B0F-B435-99FC0043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最坏复杂度</a:t>
            </a:r>
            <a:r>
              <a:rPr lang="en-US" altLang="zh-CN" dirty="0"/>
              <a:t>vs </a:t>
            </a:r>
            <a:r>
              <a:rPr lang="zh-CN" altLang="en-US" dirty="0"/>
              <a:t>平均复杂度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F1136C-F15D-4CD7-B3A3-2F3847388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279532" cy="4816210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pPr>
              <a:spcBef>
                <a:spcPts val="2400"/>
              </a:spcBef>
            </a:pPr>
            <a:r>
              <a:rPr lang="zh-CN" altLang="en-US" dirty="0"/>
              <a:t>快速排序真的很快吗？</a:t>
            </a:r>
            <a:endParaRPr lang="en-US" altLang="zh-CN" dirty="0"/>
          </a:p>
          <a:p>
            <a:r>
              <a:rPr lang="en-US" altLang="zh-CN" dirty="0"/>
              <a:t>Yes, in average-case.</a:t>
            </a:r>
          </a:p>
          <a:p>
            <a:pPr lvl="1"/>
            <a:r>
              <a:rPr lang="zh-CN" altLang="en-US" dirty="0"/>
              <a:t>我们将证明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(n)=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|I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|=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(I) = </a:t>
            </a:r>
            <a:r>
              <a:rPr lang="en-US" altLang="zh-CN" sz="2800" dirty="0">
                <a:solidFill>
                  <a:srgbClr val="00B050"/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O(n log n)</a:t>
            </a:r>
            <a:r>
              <a:rPr lang="en-US" altLang="zh-CN" dirty="0">
                <a:solidFill>
                  <a:srgbClr val="00B050"/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800" dirty="0">
              <a:solidFill>
                <a:srgbClr val="00B050"/>
              </a:solidFill>
              <a:highlight>
                <a:srgbClr val="FFEFD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平均复杂度也是衡量算法的重要指标。</a:t>
            </a:r>
            <a:endParaRPr lang="en-US" altLang="zh-CN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原因：更符合实际情况；最坏情况很少发生！</a:t>
            </a:r>
            <a:endParaRPr lang="en-US" altLang="zh-CN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注</a:t>
            </a:r>
            <a:r>
              <a:rPr lang="en-US" altLang="zh-CN" dirty="0">
                <a:solidFill>
                  <a:srgbClr val="FF0000"/>
                </a:solidFill>
              </a:rPr>
              <a:t>: </a:t>
            </a:r>
            <a:r>
              <a:rPr lang="zh-CN" altLang="en-US" dirty="0">
                <a:solidFill>
                  <a:srgbClr val="FF0000"/>
                </a:solidFill>
              </a:rPr>
              <a:t>平均复杂度不同于前面见到的均摊复杂度。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FC861F7-0CC4-47A6-A389-DF0308C609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111116"/>
              </p:ext>
            </p:extLst>
          </p:nvPr>
        </p:nvGraphicFramePr>
        <p:xfrm>
          <a:off x="1193120" y="1511177"/>
          <a:ext cx="6955874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274">
                  <a:extLst>
                    <a:ext uri="{9D8B030D-6E8A-4147-A177-3AD203B41FA5}">
                      <a16:colId xmlns:a16="http://schemas.microsoft.com/office/drawing/2014/main" val="2775427539"/>
                    </a:ext>
                  </a:extLst>
                </a:gridCol>
                <a:gridCol w="1328650">
                  <a:extLst>
                    <a:ext uri="{9D8B030D-6E8A-4147-A177-3AD203B41FA5}">
                      <a16:colId xmlns:a16="http://schemas.microsoft.com/office/drawing/2014/main" val="2102049452"/>
                    </a:ext>
                  </a:extLst>
                </a:gridCol>
                <a:gridCol w="1328650">
                  <a:extLst>
                    <a:ext uri="{9D8B030D-6E8A-4147-A177-3AD203B41FA5}">
                      <a16:colId xmlns:a16="http://schemas.microsoft.com/office/drawing/2014/main" val="2774587645"/>
                    </a:ext>
                  </a:extLst>
                </a:gridCol>
                <a:gridCol w="1328650">
                  <a:extLst>
                    <a:ext uri="{9D8B030D-6E8A-4147-A177-3AD203B41FA5}">
                      <a16:colId xmlns:a16="http://schemas.microsoft.com/office/drawing/2014/main" val="213827348"/>
                    </a:ext>
                  </a:extLst>
                </a:gridCol>
                <a:gridCol w="1328650">
                  <a:extLst>
                    <a:ext uri="{9D8B030D-6E8A-4147-A177-3AD203B41FA5}">
                      <a16:colId xmlns:a16="http://schemas.microsoft.com/office/drawing/2014/main" val="2824752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算法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冒泡排序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归并排序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堆排序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快速排序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77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>
                          <a:solidFill>
                            <a:schemeClr val="accent5">
                              <a:lumMod val="25000"/>
                            </a:schemeClr>
                          </a:solidFill>
                          <a:highlight>
                            <a:srgbClr val="FFEFD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2000" b="1" baseline="-25000" dirty="0" err="1">
                          <a:solidFill>
                            <a:schemeClr val="accent5">
                              <a:lumMod val="25000"/>
                            </a:schemeClr>
                          </a:solidFill>
                          <a:highlight>
                            <a:srgbClr val="FFEFD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worstcase</a:t>
                      </a:r>
                      <a:r>
                        <a:rPr lang="en-US" altLang="zh-CN" sz="2000" b="1" dirty="0">
                          <a:solidFill>
                            <a:schemeClr val="accent5">
                              <a:lumMod val="25000"/>
                            </a:schemeClr>
                          </a:solidFill>
                          <a:highlight>
                            <a:srgbClr val="FFEFD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(n)</a:t>
                      </a:r>
                      <a:endParaRPr lang="zh-CN" altLang="en-US" sz="2000" b="1" dirty="0"/>
                    </a:p>
                  </a:txBody>
                  <a:tcPr>
                    <a:solidFill>
                      <a:srgbClr val="CAFF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O(n</a:t>
                      </a:r>
                      <a:r>
                        <a:rPr lang="en-US" altLang="zh-CN" sz="2000" baseline="30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2</a:t>
                      </a:r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zh-CN" altLang="en-US" sz="20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O(n log n)</a:t>
                      </a:r>
                      <a:endParaRPr lang="zh-CN" altLang="en-US" sz="20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O(n log n)</a:t>
                      </a:r>
                      <a:endParaRPr lang="zh-CN" altLang="en-US" sz="20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O(n</a:t>
                      </a:r>
                      <a:r>
                        <a:rPr lang="en-US" altLang="zh-CN" sz="2000" baseline="30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2</a:t>
                      </a:r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zh-CN" altLang="en-US" sz="20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911365"/>
                  </a:ext>
                </a:extLst>
              </a:tr>
            </a:tbl>
          </a:graphicData>
        </a:graphic>
      </p:graphicFrame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8DBDE5D4-0894-4DDC-B6CB-A08A41EF39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843754"/>
              </p:ext>
            </p:extLst>
          </p:nvPr>
        </p:nvGraphicFramePr>
        <p:xfrm>
          <a:off x="1193120" y="2332964"/>
          <a:ext cx="695587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274">
                  <a:extLst>
                    <a:ext uri="{9D8B030D-6E8A-4147-A177-3AD203B41FA5}">
                      <a16:colId xmlns:a16="http://schemas.microsoft.com/office/drawing/2014/main" val="2775427539"/>
                    </a:ext>
                  </a:extLst>
                </a:gridCol>
                <a:gridCol w="1328650">
                  <a:extLst>
                    <a:ext uri="{9D8B030D-6E8A-4147-A177-3AD203B41FA5}">
                      <a16:colId xmlns:a16="http://schemas.microsoft.com/office/drawing/2014/main" val="2102049452"/>
                    </a:ext>
                  </a:extLst>
                </a:gridCol>
                <a:gridCol w="1328650">
                  <a:extLst>
                    <a:ext uri="{9D8B030D-6E8A-4147-A177-3AD203B41FA5}">
                      <a16:colId xmlns:a16="http://schemas.microsoft.com/office/drawing/2014/main" val="2774587645"/>
                    </a:ext>
                  </a:extLst>
                </a:gridCol>
                <a:gridCol w="1328650">
                  <a:extLst>
                    <a:ext uri="{9D8B030D-6E8A-4147-A177-3AD203B41FA5}">
                      <a16:colId xmlns:a16="http://schemas.microsoft.com/office/drawing/2014/main" val="213827348"/>
                    </a:ext>
                  </a:extLst>
                </a:gridCol>
                <a:gridCol w="1328650">
                  <a:extLst>
                    <a:ext uri="{9D8B030D-6E8A-4147-A177-3AD203B41FA5}">
                      <a16:colId xmlns:a16="http://schemas.microsoft.com/office/drawing/2014/main" val="2824752255"/>
                    </a:ext>
                  </a:extLst>
                </a:gridCol>
              </a:tblGrid>
              <a:tr h="3930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solidFill>
                            <a:schemeClr val="accent5">
                              <a:lumMod val="25000"/>
                            </a:schemeClr>
                          </a:solidFill>
                          <a:highlight>
                            <a:srgbClr val="FFEFD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2000" baseline="-25000" dirty="0" err="1">
                          <a:solidFill>
                            <a:schemeClr val="accent5">
                              <a:lumMod val="25000"/>
                            </a:schemeClr>
                          </a:solidFill>
                          <a:highlight>
                            <a:srgbClr val="FFEFD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</a:t>
                      </a:r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  <a:highlight>
                            <a:srgbClr val="FFEFD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(n)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AFF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O(n</a:t>
                      </a:r>
                      <a:r>
                        <a:rPr lang="en-US" altLang="zh-CN" sz="2000" b="0" baseline="30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2</a:t>
                      </a:r>
                      <a:r>
                        <a:rPr lang="en-US" altLang="zh-CN" sz="2000" b="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zh-CN" altLang="en-US" sz="2000" b="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DEFF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O(n log n)</a:t>
                      </a:r>
                      <a:endParaRPr lang="zh-CN" altLang="en-US" sz="2000" b="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DEFF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O(n log n)</a:t>
                      </a:r>
                      <a:endParaRPr lang="zh-CN" altLang="en-US" sz="2000" b="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DEFF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B050"/>
                          </a:solidFill>
                        </a:rPr>
                        <a:t>O(n</a:t>
                      </a:r>
                      <a:r>
                        <a:rPr lang="en-US" altLang="zh-CN" sz="2000" b="0" baseline="300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2000" b="0" baseline="0" dirty="0">
                          <a:solidFill>
                            <a:srgbClr val="00B050"/>
                          </a:solidFill>
                        </a:rPr>
                        <a:t>log n</a:t>
                      </a:r>
                      <a:r>
                        <a:rPr lang="en-US" altLang="zh-CN" sz="2000" b="0" dirty="0">
                          <a:solidFill>
                            <a:srgbClr val="00B050"/>
                          </a:solidFill>
                        </a:rPr>
                        <a:t>)</a:t>
                      </a:r>
                      <a:endParaRPr lang="zh-CN" altLang="en-US" sz="20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DEFF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911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62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ED84F-DD92-4711-ABFC-AF81DAE1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如何分析平均复杂度</a:t>
            </a:r>
            <a:r>
              <a:rPr lang="en-US" altLang="zh-CN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4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E90477-0902-4D09-8D67-D40B97D88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276129" cy="4962907"/>
          </a:xfrm>
        </p:spPr>
        <p:txBody>
          <a:bodyPr/>
          <a:lstStyle/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1,…,n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的所有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n!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个排列；例如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={(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1,2,3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),(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1,3,2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),(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2,1,3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),(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2,3,1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),(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3,1,2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),(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3,2,1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</a:p>
          <a:p>
            <a:pPr marL="457200" lvl="1" indent="0"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等价问题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24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i="1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中等概率生成，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24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T(I)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的期望值是多少？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对输入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输入为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标准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多少次比较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等价问题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24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i="1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中等概率生成，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24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X</a:t>
            </a:r>
            <a:r>
              <a:rPr lang="en-US" altLang="zh-CN" sz="2400" i="1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的期望值是多少？</a:t>
            </a:r>
            <a:br>
              <a:rPr lang="en-US" altLang="zh-CN" sz="24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457200" lvl="1" indent="0">
              <a:buNone/>
            </a:pPr>
            <a:r>
              <a:rPr lang="en-US" altLang="zh-CN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T(I)</a:t>
            </a:r>
            <a:r>
              <a:rPr lang="zh-CN" altLang="en-US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同量级（</a:t>
            </a:r>
            <a:r>
              <a:rPr lang="en-US" altLang="zh-CN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≤T(I)≤2X</a:t>
            </a:r>
            <a:r>
              <a:rPr lang="en-US" altLang="zh-CN" sz="2400" baseline="-250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分析容易（定义精确）</a:t>
            </a:r>
            <a:r>
              <a:rPr lang="en-US" altLang="zh-CN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709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24A1C8-7F9B-41F2-ADB2-A7063D49F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A64F9-63A2-4429-B1E3-D5C25395E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62" y="1286308"/>
            <a:ext cx="4730996" cy="3173225"/>
          </a:xfrm>
        </p:spPr>
        <p:txBody>
          <a:bodyPr/>
          <a:lstStyle/>
          <a:p>
            <a:pPr lvl="2"/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1,2,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2,1,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2,3,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3,2,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1,3,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3,1,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9830154-5C8D-4EA5-93B2-84DE7B31F192}"/>
                  </a:ext>
                </a:extLst>
              </p:cNvPr>
              <p:cNvSpPr txBox="1"/>
              <p:nvPr/>
            </p:nvSpPr>
            <p:spPr>
              <a:xfrm>
                <a:off x="1415089" y="4755442"/>
                <a:ext cx="4586878" cy="14241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b="0" i="0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8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altLang="zh-CN" sz="280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[</m:t>
                    </m:r>
                    <m:r>
                      <m:rPr>
                        <m:sty m:val="p"/>
                      </m:rPr>
                      <a:rPr lang="en-US" altLang="zh-CN" sz="2800" i="0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X</m:t>
                    </m:r>
                    <m:r>
                      <m:rPr>
                        <m:sty m:val="p"/>
                      </m:rPr>
                      <a:rPr lang="en-US" altLang="zh-CN" sz="2800" b="0" i="0" baseline="-25000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I</m:t>
                    </m:r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] </m:t>
                    </m:r>
                  </m:oMath>
                </a14:m>
                <a:endParaRPr lang="en-US" altLang="zh-CN" sz="2800" dirty="0">
                  <a:solidFill>
                    <a:schemeClr val="accent5">
                      <a:lumMod val="25000"/>
                    </a:schemeClr>
                  </a:solidFill>
                </a:endParaRPr>
              </a:p>
              <a:p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   =  (3 * 4 + 2 * 2)/6 </a:t>
                </a:r>
                <a:b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</a:b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   = 2.6666666…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9830154-5C8D-4EA5-93B2-84DE7B31F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089" y="4755442"/>
                <a:ext cx="4586878" cy="1424172"/>
              </a:xfrm>
              <a:prstGeom prst="rect">
                <a:avLst/>
              </a:prstGeom>
              <a:blipFill>
                <a:blip r:embed="rId2"/>
                <a:stretch>
                  <a:fillRect b="-10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E469F81B-4574-4291-BCCF-702836F8B04C}"/>
              </a:ext>
            </a:extLst>
          </p:cNvPr>
          <p:cNvSpPr txBox="1"/>
          <p:nvPr/>
        </p:nvSpPr>
        <p:spPr>
          <a:xfrm>
            <a:off x="5121376" y="5205918"/>
            <a:ext cx="34697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简记为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[X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或者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E[X]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49604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1A539-FBFC-4E50-AFFE-425D73B66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如何分析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E[X]?</a:t>
            </a:r>
            <a:endParaRPr lang="zh-CN" altLang="en-US" sz="3600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BCD6401-C703-433C-9419-D9AF51D094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2938" y="1452563"/>
                <a:ext cx="8265392" cy="4883149"/>
              </a:xfrm>
            </p:spPr>
            <p:txBody>
              <a:bodyPr/>
              <a:lstStyle/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对于</a:t>
                </a:r>
                <a:r>
                  <a:rPr lang="en-US" altLang="zh-CN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p,q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(1≤p≤q≤n)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定义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CN" altLang="en-US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若</m:t>
                              </m:r>
                              <m:r>
                                <a:rPr lang="zh-CN" altLang="en-US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值</m:t>
                              </m:r>
                              <m:r>
                                <a:rPr lang="en-US" altLang="zh-CN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zh-CN" altLang="en-US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和</m:t>
                              </m:r>
                              <m:r>
                                <a:rPr lang="zh-CN" altLang="en-US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值</m:t>
                              </m:r>
                              <m:r>
                                <a:rPr lang="en-US" altLang="zh-CN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zh-CN" altLang="en-US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在</m:t>
                              </m:r>
                              <m:r>
                                <a:rPr lang="zh-CN" altLang="en-US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快排</m:t>
                              </m:r>
                              <m:r>
                                <a:rPr lang="zh-CN" altLang="en-US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中</m:t>
                              </m:r>
                              <m:r>
                                <a:rPr lang="zh-CN" altLang="en-US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被</m:t>
                              </m:r>
                              <m:r>
                                <a:rPr lang="zh-CN" altLang="en-US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比较</m:t>
                              </m:r>
                              <m:r>
                                <a:rPr lang="zh-CN" altLang="en-US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了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否则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3000"/>
                  </a:spcAft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根据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的定义可知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altLang="zh-CN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altLang="zh-CN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zh-CN" b="0" i="1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e>
                          <m:r>
                            <a:rPr lang="en-US" altLang="zh-CN" b="0" i="1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e>
                          <m:nary>
                            <m:naryPr>
                              <m:chr m:val="∑"/>
                              <m:ctrlPr>
                                <a:rPr lang="en-US" altLang="zh-CN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dirty="0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b="0" i="1" dirty="0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CN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altLang="zh-CN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dirty="0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 dirty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dirty="0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US" altLang="zh-CN" i="1" dirty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b="0" i="1" dirty="0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mr>
                      <m:mr>
                        <m:e/>
                        <m:e>
                          <m:r>
                            <a:rPr lang="en-US" altLang="zh-CN" b="0" i="1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e>
                          <m:nary>
                            <m:naryPr>
                              <m:chr m:val="∑"/>
                              <m:ctrlPr>
                                <a:rPr lang="en-US" altLang="zh-CN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dirty="0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b="0" i="1" dirty="0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CN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altLang="zh-CN" b="0" i="1" dirty="0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𝑃𝑟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值</m:t>
                                      </m:r>
                                      <m:r>
                                        <a:rPr lang="en-US" altLang="zh-CN" b="0" i="1" dirty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CN" b="0" i="1" dirty="0" smtClean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zh-CN" altLang="en-US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和</m:t>
                                      </m:r>
                                      <m:r>
                                        <a:rPr lang="zh-CN" altLang="en-US" i="1" dirty="0" smtClean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值</m:t>
                                      </m:r>
                                      <m:r>
                                        <a:rPr lang="en-US" altLang="zh-CN" b="0" i="1" dirty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altLang="zh-CN" b="0" i="1" dirty="0" smtClean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zh-CN" altLang="en-US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被</m:t>
                                      </m:r>
                                      <m:r>
                                        <a:rPr lang="zh-CN" altLang="en-US" i="1" dirty="0" smtClean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比较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mr>
                    </m:m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Qsort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中，值</a:t>
                </a:r>
                <a:r>
                  <a:rPr lang="en-US" altLang="zh-CN" i="1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i="1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被比较的概率是多少？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BCD6401-C703-433C-9419-D9AF51D094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938" y="1452563"/>
                <a:ext cx="8265392" cy="4883149"/>
              </a:xfrm>
              <a:blipFill>
                <a:blip r:embed="rId3"/>
                <a:stretch>
                  <a:fillRect l="-1401" t="-2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711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59768D-D8A3-4628-84C0-95F2D7573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211" y="622295"/>
            <a:ext cx="8243539" cy="2695075"/>
          </a:xfrm>
        </p:spPr>
        <p:txBody>
          <a:bodyPr/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固定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满足 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≤p≤q≤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对输入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∈S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区间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的胜者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为：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调用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(I)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p,p+1,…,q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最先被选作</a:t>
            </a:r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的那个值。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记作</a:t>
            </a:r>
            <a:r>
              <a:rPr lang="en-US" altLang="zh-CN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，或</a:t>
            </a:r>
            <a:r>
              <a:rPr lang="en-US" altLang="zh-CN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 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(W is short for Winner)</a:t>
            </a:r>
          </a:p>
          <a:p>
            <a:pPr marL="0" indent="0">
              <a:buNone/>
            </a:pPr>
            <a:endParaRPr lang="en-US" altLang="zh-CN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524C9DE-F720-4460-801C-30379607F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453886"/>
              </p:ext>
            </p:extLst>
          </p:nvPr>
        </p:nvGraphicFramePr>
        <p:xfrm>
          <a:off x="3306272" y="4727428"/>
          <a:ext cx="3209368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2C2E332-1A4F-4A09-B068-8501E5B23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671867"/>
              </p:ext>
            </p:extLst>
          </p:nvPr>
        </p:nvGraphicFramePr>
        <p:xfrm>
          <a:off x="3306272" y="4113467"/>
          <a:ext cx="3209368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71B2027-733C-4FFD-9F64-A9FB3015C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188751"/>
              </p:ext>
            </p:extLst>
          </p:nvPr>
        </p:nvGraphicFramePr>
        <p:xfrm>
          <a:off x="3306272" y="5360235"/>
          <a:ext cx="3209368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17" name="表格 4">
            <a:extLst>
              <a:ext uri="{FF2B5EF4-FFF2-40B4-BE49-F238E27FC236}">
                <a16:creationId xmlns:a16="http://schemas.microsoft.com/office/drawing/2014/main" id="{FDADFB45-E13B-4FF1-9F0E-9DCE20FC6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443598"/>
              </p:ext>
            </p:extLst>
          </p:nvPr>
        </p:nvGraphicFramePr>
        <p:xfrm>
          <a:off x="3306272" y="3508944"/>
          <a:ext cx="3209368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9ECC101F-FD85-4DAB-88F0-FAA9758B3464}"/>
              </a:ext>
            </a:extLst>
          </p:cNvPr>
          <p:cNvSpPr txBox="1"/>
          <p:nvPr/>
        </p:nvSpPr>
        <p:spPr>
          <a:xfrm>
            <a:off x="2902046" y="3465793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2400" dirty="0">
              <a:solidFill>
                <a:schemeClr val="accent5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C80C055-6A94-4D94-BCA8-A1369CF8ABF8}"/>
              </a:ext>
            </a:extLst>
          </p:cNvPr>
          <p:cNvSpPr txBox="1"/>
          <p:nvPr/>
        </p:nvSpPr>
        <p:spPr>
          <a:xfrm>
            <a:off x="1769771" y="3425729"/>
            <a:ext cx="943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2"/>
                </a:solidFill>
              </a:rPr>
              <a:t>例：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C43D5D6-4CF9-4422-8FCB-55DC14A05D6D}"/>
              </a:ext>
            </a:extLst>
          </p:cNvPr>
          <p:cNvSpPr txBox="1"/>
          <p:nvPr/>
        </p:nvSpPr>
        <p:spPr>
          <a:xfrm>
            <a:off x="1264948" y="5911345"/>
            <a:ext cx="1289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8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5,7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=5</a:t>
            </a:r>
            <a:endParaRPr lang="zh-CN" alt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831CA2-E678-4660-8A27-11DD7888BDFB}"/>
              </a:ext>
            </a:extLst>
          </p:cNvPr>
          <p:cNvSpPr txBox="1"/>
          <p:nvPr/>
        </p:nvSpPr>
        <p:spPr>
          <a:xfrm>
            <a:off x="6867427" y="5865178"/>
            <a:ext cx="12019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8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6,7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=?</a:t>
            </a:r>
            <a:endParaRPr lang="zh-CN" altLang="en-US" sz="28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3020D76-2D87-44E4-9B98-0440FF4A301B}"/>
              </a:ext>
            </a:extLst>
          </p:cNvPr>
          <p:cNvSpPr txBox="1"/>
          <p:nvPr/>
        </p:nvSpPr>
        <p:spPr>
          <a:xfrm>
            <a:off x="5007990" y="5911345"/>
            <a:ext cx="12512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8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1,8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</a:t>
            </a:r>
            <a:endParaRPr lang="zh-CN" altLang="en-US" sz="28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790EFED-DFA0-45AD-8E05-AA9702A129F5}"/>
              </a:ext>
            </a:extLst>
          </p:cNvPr>
          <p:cNvSpPr txBox="1"/>
          <p:nvPr/>
        </p:nvSpPr>
        <p:spPr>
          <a:xfrm>
            <a:off x="3045675" y="5911345"/>
            <a:ext cx="1354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8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1,3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9342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11" grpId="0"/>
      <p:bldP spid="13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8542E3-7CE5-4953-9231-AB1B5BBDF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777767"/>
            <a:ext cx="8501062" cy="2170808"/>
          </a:xfrm>
        </p:spPr>
        <p:txBody>
          <a:bodyPr/>
          <a:lstStyle/>
          <a:p>
            <a:r>
              <a:rPr lang="zh-CN" altLang="en-US" sz="2800" b="1" dirty="0"/>
              <a:t>引理</a:t>
            </a:r>
            <a:r>
              <a:rPr lang="en-US" altLang="zh-CN" sz="2800" dirty="0"/>
              <a:t>.  </a:t>
            </a:r>
            <a:r>
              <a:rPr lang="zh-CN" altLang="en-US" sz="2800" dirty="0"/>
              <a:t>当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[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p,q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]</a:t>
            </a:r>
            <a:r>
              <a:rPr lang="zh-CN" altLang="en-US" sz="2800" dirty="0"/>
              <a:t>之外的值的位置都已经确定了</a:t>
            </a:r>
            <a:r>
              <a:rPr lang="en-US" altLang="zh-CN" sz="2800" dirty="0"/>
              <a:t>——</a:t>
            </a:r>
            <a:br>
              <a:rPr lang="en-US" altLang="zh-CN" sz="2800" dirty="0"/>
            </a:br>
            <a:r>
              <a:rPr lang="en-US" altLang="zh-CN" sz="2800" dirty="0"/>
              <a:t> </a:t>
            </a:r>
            <a:r>
              <a:rPr lang="zh-CN" altLang="en-US" sz="2800" dirty="0"/>
              <a:t>比如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1,…,p-1,q+1,…,n</a:t>
            </a:r>
            <a:r>
              <a:rPr lang="zh-CN" altLang="en-US" sz="2800" dirty="0"/>
              <a:t>分别在</a:t>
            </a:r>
            <a:r>
              <a:rPr lang="en-US" altLang="zh-CN" sz="2800" dirty="0">
                <a:solidFill>
                  <a:srgbClr val="00B050"/>
                </a:solidFill>
              </a:rPr>
              <a:t>u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1</a:t>
            </a:r>
            <a:r>
              <a:rPr lang="en-US" altLang="zh-CN" sz="2800" dirty="0">
                <a:solidFill>
                  <a:srgbClr val="00B050"/>
                </a:solidFill>
              </a:rPr>
              <a:t>,…,u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p-1</a:t>
            </a:r>
            <a:r>
              <a:rPr lang="en-US" altLang="zh-CN" sz="2800" dirty="0">
                <a:solidFill>
                  <a:srgbClr val="00B050"/>
                </a:solidFill>
              </a:rPr>
              <a:t>,u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q+1</a:t>
            </a:r>
            <a:r>
              <a:rPr lang="en-US" altLang="zh-CN" sz="2800" dirty="0">
                <a:solidFill>
                  <a:srgbClr val="00B050"/>
                </a:solidFill>
              </a:rPr>
              <a:t>,…,u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n</a:t>
            </a:r>
            <a:r>
              <a:rPr lang="zh-CN" altLang="en-US" sz="2800" dirty="0"/>
              <a:t>，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    那么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 {1,…,n} \ {</a:t>
            </a:r>
            <a:r>
              <a:rPr lang="en-US" altLang="zh-CN" sz="2800" dirty="0">
                <a:solidFill>
                  <a:srgbClr val="00B050"/>
                </a:solidFill>
              </a:rPr>
              <a:t>u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1</a:t>
            </a:r>
            <a:r>
              <a:rPr lang="en-US" altLang="zh-CN" sz="2800" dirty="0">
                <a:solidFill>
                  <a:srgbClr val="00B050"/>
                </a:solidFill>
              </a:rPr>
              <a:t>,…,u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p-1</a:t>
            </a:r>
            <a:r>
              <a:rPr lang="en-US" altLang="zh-CN" sz="2800" dirty="0">
                <a:solidFill>
                  <a:srgbClr val="00B050"/>
                </a:solidFill>
              </a:rPr>
              <a:t>,u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q+1</a:t>
            </a:r>
            <a:r>
              <a:rPr lang="en-US" altLang="zh-CN" sz="2800" dirty="0">
                <a:solidFill>
                  <a:srgbClr val="00B050"/>
                </a:solidFill>
              </a:rPr>
              <a:t>,…,u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n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}</a:t>
            </a:r>
            <a:r>
              <a:rPr lang="en-US" altLang="zh-CN" sz="2800" dirty="0"/>
              <a:t> </a:t>
            </a:r>
            <a:r>
              <a:rPr lang="zh-CN" altLang="en-US" sz="2800" dirty="0"/>
              <a:t>存在一个数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r</a:t>
            </a:r>
            <a:r>
              <a:rPr lang="zh-CN" altLang="en-US" sz="2800" dirty="0"/>
              <a:t>，     </a:t>
            </a:r>
            <a:br>
              <a:rPr lang="en-US" altLang="zh-CN" sz="2800" dirty="0"/>
            </a:br>
            <a:r>
              <a:rPr lang="en-US" altLang="zh-CN" sz="2800" dirty="0"/>
              <a:t>      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a</a:t>
            </a:r>
            <a:r>
              <a:rPr lang="en-US" altLang="zh-CN" sz="2800" baseline="-25000" dirty="0" err="1">
                <a:solidFill>
                  <a:schemeClr val="accent5">
                    <a:lumMod val="50000"/>
                  </a:schemeClr>
                </a:solidFill>
              </a:rPr>
              <a:t>r</a:t>
            </a:r>
            <a:r>
              <a:rPr lang="zh-CN" altLang="en-US" sz="2800" dirty="0"/>
              <a:t>是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[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p,q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]</a:t>
            </a:r>
            <a:r>
              <a:rPr lang="zh-CN" altLang="en-US" sz="2800" dirty="0"/>
              <a:t>的胜者 ；这个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r</a:t>
            </a:r>
            <a:r>
              <a:rPr lang="zh-CN" altLang="en-US" sz="2800" dirty="0"/>
              <a:t>与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p,…,q</a:t>
            </a:r>
            <a:r>
              <a:rPr lang="zh-CN" altLang="en-US" sz="2800" dirty="0"/>
              <a:t>的位置无关</a:t>
            </a:r>
            <a:r>
              <a:rPr lang="en-US" altLang="zh-CN" sz="2800" dirty="0"/>
              <a:t>!</a:t>
            </a:r>
            <a:r>
              <a:rPr lang="zh-CN" altLang="en-US" sz="2800" dirty="0"/>
              <a:t>。</a:t>
            </a:r>
            <a:endParaRPr lang="en-US" altLang="zh-CN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EA30A3B-483F-46F0-909E-03740655AD60}"/>
              </a:ext>
            </a:extLst>
          </p:cNvPr>
          <p:cNvSpPr txBox="1"/>
          <p:nvPr/>
        </p:nvSpPr>
        <p:spPr>
          <a:xfrm>
            <a:off x="1169072" y="3266262"/>
            <a:ext cx="914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2"/>
                </a:solidFill>
              </a:rPr>
              <a:t>例</a:t>
            </a:r>
            <a:r>
              <a:rPr lang="en-US" altLang="zh-CN" sz="2800" dirty="0">
                <a:solidFill>
                  <a:schemeClr val="tx2"/>
                </a:solidFill>
              </a:rPr>
              <a:t>:</a:t>
            </a:r>
          </a:p>
          <a:p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p=5</a:t>
            </a:r>
          </a:p>
          <a:p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q=7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5742FB6-A9D8-4883-8B4E-7A76E7469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706726"/>
              </p:ext>
            </p:extLst>
          </p:nvPr>
        </p:nvGraphicFramePr>
        <p:xfrm>
          <a:off x="2247691" y="3909426"/>
          <a:ext cx="3209368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z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DEEC1AF-27A2-48D7-BDDB-74C72C3548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802096"/>
              </p:ext>
            </p:extLst>
          </p:nvPr>
        </p:nvGraphicFramePr>
        <p:xfrm>
          <a:off x="2247691" y="4531518"/>
          <a:ext cx="3209368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z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06DAD4D-C915-4996-891B-12BABAA17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676615"/>
              </p:ext>
            </p:extLst>
          </p:nvPr>
        </p:nvGraphicFramePr>
        <p:xfrm>
          <a:off x="2247691" y="5153610"/>
          <a:ext cx="3209368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z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4DFE23C-74EB-4FCF-A4A0-9AACDCDCF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889530"/>
              </p:ext>
            </p:extLst>
          </p:nvPr>
        </p:nvGraphicFramePr>
        <p:xfrm>
          <a:off x="2247691" y="5775702"/>
          <a:ext cx="3209368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z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FB4F069D-55F0-43A0-9AA5-109B037FB99F}"/>
              </a:ext>
            </a:extLst>
          </p:cNvPr>
          <p:cNvSpPr txBox="1"/>
          <p:nvPr/>
        </p:nvSpPr>
        <p:spPr>
          <a:xfrm>
            <a:off x="5785496" y="3429000"/>
            <a:ext cx="290175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可以看到不论</a:t>
            </a:r>
            <a:endParaRPr lang="en-US" altLang="zh-CN" sz="2400" dirty="0"/>
          </a:p>
          <a:p>
            <a:r>
              <a:rPr lang="en-US" altLang="zh-CN" sz="2400" dirty="0"/>
              <a:t>  </a:t>
            </a:r>
            <a:r>
              <a:rPr lang="en-US" altLang="zh-CN" sz="2400" dirty="0">
                <a:solidFill>
                  <a:srgbClr val="002060"/>
                </a:solidFill>
              </a:rPr>
              <a:t>5,6,7</a:t>
            </a:r>
            <a:r>
              <a:rPr lang="zh-CN" altLang="en-US" sz="2400" dirty="0"/>
              <a:t>是怎样</a:t>
            </a:r>
            <a:endParaRPr lang="en-US" altLang="zh-CN" sz="2400" dirty="0"/>
          </a:p>
          <a:p>
            <a:r>
              <a:rPr lang="zh-CN" altLang="en-US" sz="2400" dirty="0"/>
              <a:t>安排到</a:t>
            </a:r>
            <a:r>
              <a:rPr lang="en-US" altLang="zh-CN" sz="2400" dirty="0" err="1">
                <a:solidFill>
                  <a:srgbClr val="FF0000"/>
                </a:solidFill>
              </a:rPr>
              <a:t>x,y,z</a:t>
            </a:r>
            <a:r>
              <a:rPr lang="zh-CN" altLang="en-US" sz="2400" dirty="0"/>
              <a:t>中的，</a:t>
            </a:r>
            <a:endParaRPr lang="en-US" altLang="zh-CN" sz="2400" dirty="0"/>
          </a:p>
          <a:p>
            <a:r>
              <a:rPr lang="zh-CN" altLang="en-US" sz="2400" dirty="0"/>
              <a:t> 获胜的总是</a:t>
            </a:r>
            <a:r>
              <a:rPr lang="en-US" altLang="zh-CN" sz="2400" dirty="0">
                <a:solidFill>
                  <a:srgbClr val="FF0000"/>
                </a:solidFill>
              </a:rPr>
              <a:t>y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  </a:t>
            </a:r>
          </a:p>
          <a:p>
            <a:r>
              <a:rPr lang="zh-CN" altLang="en-US" sz="2400" dirty="0"/>
              <a:t>在有胜者之前，</a:t>
            </a:r>
            <a:endParaRPr lang="en-US" altLang="zh-CN" sz="2400" dirty="0"/>
          </a:p>
          <a:p>
            <a:r>
              <a:rPr lang="en-US" altLang="zh-CN" sz="2400" dirty="0"/>
              <a:t>  </a:t>
            </a:r>
            <a:r>
              <a:rPr lang="zh-CN" altLang="en-US" sz="2400" dirty="0"/>
              <a:t>比较结果是确定的</a:t>
            </a:r>
            <a:r>
              <a:rPr lang="en-US" altLang="zh-CN" sz="2400" dirty="0"/>
              <a:t>!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364586D-B495-4225-8544-34F1F6D42B20}"/>
              </a:ext>
            </a:extLst>
          </p:cNvPr>
          <p:cNvSpPr txBox="1"/>
          <p:nvPr/>
        </p:nvSpPr>
        <p:spPr>
          <a:xfrm>
            <a:off x="2432847" y="3338058"/>
            <a:ext cx="3352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假定</a:t>
            </a:r>
            <a:r>
              <a:rPr lang="en-US" altLang="zh-CN" sz="2400" dirty="0"/>
              <a:t>{</a:t>
            </a:r>
            <a:r>
              <a:rPr lang="en-US" altLang="zh-CN" sz="2400" dirty="0" err="1">
                <a:solidFill>
                  <a:srgbClr val="FF0000"/>
                </a:solidFill>
              </a:rPr>
              <a:t>x,y,z</a:t>
            </a:r>
            <a:r>
              <a:rPr lang="en-US" altLang="zh-CN" sz="2400" dirty="0"/>
              <a:t>}={</a:t>
            </a:r>
            <a:r>
              <a:rPr lang="en-US" altLang="zh-CN" sz="2400" dirty="0">
                <a:solidFill>
                  <a:srgbClr val="002060"/>
                </a:solidFill>
              </a:rPr>
              <a:t>5,6,7</a:t>
            </a:r>
            <a:r>
              <a:rPr lang="en-US" altLang="zh-C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412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05C6324-7BFC-4E15-8781-892B7FD959C5}"/>
              </a:ext>
            </a:extLst>
          </p:cNvPr>
          <p:cNvSpPr txBox="1"/>
          <p:nvPr/>
        </p:nvSpPr>
        <p:spPr>
          <a:xfrm>
            <a:off x="839891" y="2745932"/>
            <a:ext cx="76892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引理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对整数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p≤k≤q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Sn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=k] = 1/(q-p+1)</a:t>
            </a:r>
            <a:r>
              <a:rPr lang="en-US" altLang="zh-CN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6E5316B-BF38-4133-9480-D4D733EADFA6}"/>
              </a:ext>
            </a:extLst>
          </p:cNvPr>
          <p:cNvSpPr txBox="1"/>
          <p:nvPr/>
        </p:nvSpPr>
        <p:spPr>
          <a:xfrm>
            <a:off x="882311" y="582480"/>
            <a:ext cx="768927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推论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之外的数的位置确定了，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但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的未知，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那么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中任何值成为胜者的概率相等。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066BE9-C4C9-4D42-880A-97EC3D0CC384}"/>
              </a:ext>
            </a:extLst>
          </p:cNvPr>
          <p:cNvSpPr txBox="1"/>
          <p:nvPr/>
        </p:nvSpPr>
        <p:spPr>
          <a:xfrm>
            <a:off x="1179255" y="1636892"/>
            <a:ext cx="76892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24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中每个值落在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的概率都是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1/(q-p+1)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A787393-7969-4030-BED9-83EC01B32CB9}"/>
              </a:ext>
            </a:extLst>
          </p:cNvPr>
          <p:cNvSpPr txBox="1"/>
          <p:nvPr/>
        </p:nvSpPr>
        <p:spPr>
          <a:xfrm>
            <a:off x="1179255" y="3527981"/>
            <a:ext cx="7689273" cy="2262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24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,…,A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代表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的位置的各种可能性。</a:t>
            </a:r>
            <a:endParaRPr lang="en-US" altLang="zh-CN" sz="24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表示事件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=k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。根据全概率公式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1800"/>
              </a:spcBef>
            </a:pP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(Y)=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(Y|A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)+…+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Y|A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(Am)</a:t>
            </a:r>
          </a:p>
          <a:p>
            <a:pPr>
              <a:spcBef>
                <a:spcPts val="1800"/>
              </a:spcBef>
            </a:pP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=(1/q-p+1) [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(A1)+…+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(Am)]=1/(q-p+1)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273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>
            <a:extLst>
              <a:ext uri="{FF2B5EF4-FFF2-40B4-BE49-F238E27FC236}">
                <a16:creationId xmlns:a16="http://schemas.microsoft.com/office/drawing/2014/main" id="{5CEEACE8-840B-446A-A52C-7F0A4E187E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1938" y="1040744"/>
            <a:ext cx="8501062" cy="5199062"/>
          </a:xfrm>
        </p:spPr>
        <p:txBody>
          <a:bodyPr/>
          <a:lstStyle/>
          <a:p>
            <a:pPr lvl="1" eaLnBrk="1" hangingPunct="1"/>
            <a:r>
              <a:rPr lang="zh-CN" altLang="en-US" dirty="0">
                <a:solidFill>
                  <a:schemeClr val="tx2"/>
                </a:solidFill>
              </a:rPr>
              <a:t>排序定义</a:t>
            </a:r>
            <a:endParaRPr lang="en-US" altLang="zh-CN" dirty="0">
              <a:solidFill>
                <a:schemeClr val="tx2"/>
              </a:solidFill>
            </a:endParaRPr>
          </a:p>
          <a:p>
            <a:pPr lvl="2" eaLnBrk="1" hangingPunct="1"/>
            <a:r>
              <a:rPr lang="zh-CN" altLang="en-US" dirty="0"/>
              <a:t>将一个数据元素（或记录）集合中的元素排列成按关键字有序的序列叫</a:t>
            </a:r>
            <a:r>
              <a:rPr lang="zh-CN" altLang="en-US" dirty="0">
                <a:solidFill>
                  <a:srgbClr val="00B0F0"/>
                </a:solidFill>
              </a:rPr>
              <a:t>排序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给定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dirty="0"/>
              <a:t>个数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a</a:t>
            </a: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,…,a</a:t>
            </a: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en-US" altLang="zh-CN" dirty="0"/>
              <a:t>.</a:t>
            </a:r>
            <a:r>
              <a:rPr lang="zh-CN" altLang="en-US" dirty="0"/>
              <a:t> 重新排列使关键字从小大达排列。</a:t>
            </a:r>
            <a:endParaRPr lang="en-US" altLang="zh-CN" dirty="0"/>
          </a:p>
          <a:p>
            <a:pPr lvl="1" eaLnBrk="1" hangingPunct="1">
              <a:spcBef>
                <a:spcPts val="1200"/>
              </a:spcBef>
            </a:pPr>
            <a:r>
              <a:rPr lang="zh-CN" altLang="en-US" dirty="0">
                <a:solidFill>
                  <a:schemeClr val="tx2"/>
                </a:solidFill>
              </a:rPr>
              <a:t>已学过的排序算法回顾</a:t>
            </a:r>
            <a:endParaRPr lang="en-US" altLang="zh-CN" dirty="0">
              <a:solidFill>
                <a:schemeClr val="tx2"/>
              </a:solidFill>
            </a:endParaRPr>
          </a:p>
          <a:p>
            <a:pPr lvl="2" eaLnBrk="1" hangingPunct="1"/>
            <a:r>
              <a:rPr lang="zh-CN" altLang="en-US" dirty="0">
                <a:solidFill>
                  <a:srgbClr val="00B0F0"/>
                </a:solidFill>
              </a:rPr>
              <a:t>冒泡排序</a:t>
            </a:r>
            <a:r>
              <a:rPr lang="en-US" altLang="zh-CN" dirty="0">
                <a:solidFill>
                  <a:srgbClr val="00B0F0"/>
                </a:solidFill>
              </a:rPr>
              <a:t>(bubble sort)</a:t>
            </a:r>
          </a:p>
          <a:p>
            <a:pPr lvl="3" eaLnBrk="1" hangingPunct="1"/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for</a:t>
            </a:r>
            <a:r>
              <a:rPr lang="en-US" altLang="zh-CN" dirty="0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 (</a:t>
            </a:r>
            <a:r>
              <a:rPr lang="en-US" altLang="zh-CN" dirty="0" err="1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=n; </a:t>
            </a:r>
            <a:r>
              <a:rPr lang="en-US" altLang="zh-CN" dirty="0" err="1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&gt;=2; --</a:t>
            </a:r>
            <a:r>
              <a:rPr lang="en-US" altLang="zh-CN" dirty="0" err="1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)</a:t>
            </a:r>
            <a:br>
              <a:rPr lang="en-US" altLang="zh-CN" dirty="0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    </a:t>
            </a:r>
            <a:r>
              <a:rPr lang="en-US" altLang="zh-CN" b="1" dirty="0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for</a:t>
            </a:r>
            <a:r>
              <a:rPr lang="en-US" altLang="zh-CN" dirty="0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 (j=1; j&lt;</a:t>
            </a:r>
            <a:r>
              <a:rPr lang="en-US" altLang="zh-CN" dirty="0" err="1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; ++j)</a:t>
            </a:r>
            <a:br>
              <a:rPr lang="en-US" altLang="zh-CN" dirty="0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</a:br>
            <a:r>
              <a:rPr lang="zh-CN" altLang="en-US" dirty="0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　    </a:t>
            </a:r>
            <a:r>
              <a:rPr lang="en-US" altLang="zh-CN" b="1" dirty="0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if</a:t>
            </a:r>
            <a:r>
              <a:rPr lang="en-US" altLang="zh-CN" dirty="0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 (a[j] &gt; a[j+1]) </a:t>
            </a:r>
            <a:r>
              <a:rPr lang="en-US" altLang="zh-CN" b="1" dirty="0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{</a:t>
            </a:r>
            <a:r>
              <a:rPr lang="zh-CN" altLang="en-US" b="1" dirty="0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交换</a:t>
            </a:r>
            <a:r>
              <a:rPr lang="en-US" altLang="zh-CN" dirty="0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a[j]</a:t>
            </a:r>
            <a:r>
              <a:rPr lang="zh-CN" altLang="en-US" dirty="0">
                <a:solidFill>
                  <a:srgbClr val="0070C0"/>
                </a:solidFill>
                <a:latin typeface=""/>
                <a:ea typeface="宋体" panose="02010600030101010101" pitchFamily="2" charset="-122"/>
                <a:sym typeface="Wingdings" panose="05000000000000000000" pitchFamily="2" charset="2"/>
              </a:rPr>
              <a:t>、</a:t>
            </a:r>
            <a:r>
              <a:rPr lang="en-US" altLang="zh-CN" dirty="0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a[j+1];</a:t>
            </a:r>
            <a:r>
              <a:rPr lang="en-US" altLang="zh-CN" b="1" dirty="0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}</a:t>
            </a:r>
            <a:endParaRPr lang="en-US" altLang="zh-CN" dirty="0">
              <a:solidFill>
                <a:srgbClr val="0070C0"/>
              </a:solidFill>
            </a:endParaRPr>
          </a:p>
          <a:p>
            <a:pPr lvl="2" eaLnBrk="1" hangingPunct="1"/>
            <a:r>
              <a:rPr lang="zh-CN" altLang="en-US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★</a:t>
            </a:r>
            <a:r>
              <a:rPr lang="zh-CN" altLang="en-US" dirty="0">
                <a:solidFill>
                  <a:srgbClr val="00B0F0"/>
                </a:solidFill>
              </a:rPr>
              <a:t>归并排序</a:t>
            </a:r>
            <a:r>
              <a:rPr lang="en-US" altLang="zh-CN" dirty="0">
                <a:solidFill>
                  <a:srgbClr val="00B0F0"/>
                </a:solidFill>
              </a:rPr>
              <a:t>(merge sort)</a:t>
            </a:r>
            <a:r>
              <a:rPr lang="zh-CN" altLang="en-US" dirty="0">
                <a:solidFill>
                  <a:srgbClr val="00B0F0"/>
                </a:solidFill>
              </a:rPr>
              <a:t> </a:t>
            </a:r>
            <a:r>
              <a:rPr lang="zh-CN" altLang="en-US" dirty="0"/>
              <a:t>（分治思想</a:t>
            </a:r>
            <a:r>
              <a:rPr lang="en-US" altLang="zh-CN" dirty="0"/>
              <a:t>;</a:t>
            </a:r>
            <a:r>
              <a:rPr lang="zh-CN" altLang="en-US" dirty="0"/>
              <a:t>子问题</a:t>
            </a:r>
            <a:r>
              <a:rPr lang="en-US" altLang="zh-CN" dirty="0"/>
              <a:t>;merge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 eaLnBrk="1" hangingPunct="1"/>
            <a:r>
              <a:rPr lang="zh-CN" altLang="en-US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★</a:t>
            </a:r>
            <a:r>
              <a:rPr lang="zh-CN" altLang="en-US" dirty="0">
                <a:solidFill>
                  <a:srgbClr val="00B0F0"/>
                </a:solidFill>
              </a:rPr>
              <a:t>堆排序</a:t>
            </a:r>
            <a:r>
              <a:rPr lang="en-US" altLang="zh-CN" dirty="0">
                <a:solidFill>
                  <a:srgbClr val="00B0F0"/>
                </a:solidFill>
              </a:rPr>
              <a:t>(heap sort)</a:t>
            </a:r>
            <a:r>
              <a:rPr lang="zh-CN" altLang="en-US" dirty="0">
                <a:solidFill>
                  <a:srgbClr val="7030A0"/>
                </a:solidFill>
              </a:rPr>
              <a:t>  </a:t>
            </a:r>
            <a:r>
              <a:rPr lang="zh-CN" altLang="en-US" dirty="0"/>
              <a:t>（建堆；每次找最小元素；删除）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bldLvl="5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E1F41-1669-4C4E-8CF4-9272CA733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回到问题：值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和值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</a:t>
            </a:r>
            <a:r>
              <a:rPr lang="zh-CN" altLang="en-US" sz="3600" dirty="0"/>
              <a:t>比较的概率？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21665D-E0E3-4170-A803-9C9865118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588" y="1510397"/>
            <a:ext cx="7364692" cy="205764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观察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I∈Sn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。在对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  <a:r>
              <a:rPr lang="en-US" altLang="zh-CN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和值</a:t>
            </a:r>
            <a:r>
              <a:rPr lang="en-US" altLang="zh-CN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被比较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  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p,q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或 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p,q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=q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推论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ISn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值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和值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在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Qsort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中被比较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 =               </a:t>
            </a:r>
            <a:b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  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p,q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=p]+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p,q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=q]=2/(q-p+1).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0EA14704-033E-42B7-BAC2-4E17AC8ACEC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401794" y="3716269"/>
                <a:ext cx="6856086" cy="27128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§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Tx/>
                  <a:buNone/>
                </a:pPr>
                <a:r>
                  <a:rPr lang="zh-CN" altLang="en-US" sz="2400" b="1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证明上述观察</a:t>
                </a:r>
                <a:r>
                  <a:rPr lang="en-US" altLang="zh-CN" sz="2400" b="1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 marL="0" indent="0">
                  <a:buFontTx/>
                  <a:buNone/>
                </a:pPr>
                <a: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如果</a:t>
                </a:r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CN" sz="2400" baseline="-250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p,q</a:t>
                </a:r>
                <a:r>
                  <a:rPr lang="en-US" altLang="zh-CN" sz="2400" baseline="-250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=k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en-US" altLang="zh-CN" sz="2400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</m:oMath>
                </a14:m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p,q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，那么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作为</a:t>
                </a:r>
                <a: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pivot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时将</a:t>
                </a:r>
                <a:r>
                  <a:rPr lang="en-US" altLang="zh-CN" sz="2400" dirty="0" err="1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p,q</a:t>
                </a:r>
                <a: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partition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到两侧。因此，</a:t>
                </a:r>
                <a:r>
                  <a:rPr lang="en-US" altLang="zh-CN" sz="2400" u="sng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400" u="sng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400" u="sng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zh-CN" altLang="en-US" sz="2400" u="sng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不会被比较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。（注：</a:t>
                </a:r>
                <a:b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zh-CN" altLang="en-US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作</a:t>
                </a:r>
                <a:r>
                  <a:rPr lang="en-US" altLang="zh-CN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pivot</a:t>
                </a:r>
                <a:r>
                  <a:rPr lang="zh-CN" altLang="en-US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之前，</a:t>
                </a:r>
                <a:r>
                  <a:rPr lang="en-US" altLang="zh-CN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p,…,q</a:t>
                </a:r>
                <a:r>
                  <a:rPr lang="zh-CN" altLang="en-US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未有</a:t>
                </a:r>
                <a:r>
                  <a:rPr lang="en-US" altLang="zh-CN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pivot</a:t>
                </a:r>
                <a:r>
                  <a:rPr lang="zh-CN" altLang="en-US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，它们在一起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en-US" altLang="zh-CN" sz="2400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FontTx/>
                  <a:buNone/>
                </a:pPr>
                <a: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CN" sz="2400" baseline="-250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p,q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=p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当选</a:t>
                </a:r>
                <a: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pivot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时会与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p,q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中其他值比较；特别的，</a:t>
                </a:r>
                <a:r>
                  <a:rPr lang="en-US" altLang="zh-CN" sz="2400" u="sng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400" u="sng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会和</a:t>
                </a:r>
                <a:r>
                  <a:rPr lang="en-US" altLang="zh-CN" sz="2400" u="sng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zh-CN" altLang="en-US" sz="2400" u="sng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比较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。若</a:t>
                </a:r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CN" sz="2400" baseline="-250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p,q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=q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，类似。</a:t>
                </a:r>
                <a:endParaRPr lang="en-US" altLang="zh-CN" sz="2400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0EA14704-033E-42B7-BAC2-4E17AC8AC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1794" y="3716269"/>
                <a:ext cx="6856086" cy="2712811"/>
              </a:xfrm>
              <a:prstGeom prst="rect">
                <a:avLst/>
              </a:prstGeom>
              <a:blipFill>
                <a:blip r:embed="rId3"/>
                <a:stretch>
                  <a:fillRect l="-1422" t="-2472" r="-8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865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872160-6BFE-4BDF-87CF-36F4AC16D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Cambria" panose="02040503050406030204" pitchFamily="18" charset="0"/>
              </a:rPr>
              <a:t>回到问题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: X</a:t>
            </a:r>
            <a:r>
              <a:rPr lang="en-US" altLang="zh-CN" sz="36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zh-CN" altLang="en-US" sz="3600" dirty="0">
                <a:latin typeface="Cambria" panose="02040503050406030204" pitchFamily="18" charset="0"/>
              </a:rPr>
              <a:t>的期望值是多少？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47E8F549-8F9B-4996-A2E0-F06041BBEE7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62810" y="1688234"/>
                <a:ext cx="8501062" cy="1740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§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/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altLang="zh-CN" sz="28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zh-CN" sz="28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800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altLang="zh-CN" sz="28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e>
                          <m:r>
                            <a:rPr lang="en-US" altLang="zh-CN" sz="28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e>
                          <m:nary>
                            <m:naryPr>
                              <m:chr m:val="∑"/>
                              <m:ctrlP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𝑃𝑟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800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800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值</m:t>
                                      </m:r>
                                      <m:r>
                                        <a:rPr lang="en-US" altLang="zh-CN" sz="2800" i="1" dirty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CN" sz="2800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zh-CN" altLang="en-US" sz="2800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和值</m:t>
                                      </m:r>
                                      <m:r>
                                        <a:rPr lang="en-US" altLang="zh-CN" sz="2800" i="1" dirty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altLang="zh-CN" sz="2800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zh-CN" altLang="en-US" sz="2800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被比较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mr>
                      <m:mr>
                        <m:e/>
                        <m:e>
                          <m:r>
                            <a:rPr lang="en-US" altLang="zh-CN" sz="28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e>
                          <m:nary>
                            <m:naryPr>
                              <m:chr m:val="∑"/>
                              <m:ctrlP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2/(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e>
                              </m:nary>
                            </m:e>
                          </m:nary>
                        </m:e>
                      </m:mr>
                      <m:mr>
                        <m:e/>
                        <m:e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≤</m:t>
                          </m:r>
                        </m:e>
                        <m:e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2 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(1+1/2+1/3+…+1/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 = 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O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 </m:t>
                          </m:r>
                        </m:e>
                      </m:mr>
                    </m:m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47E8F549-8F9B-4996-A2E0-F06041BBE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2810" y="1688234"/>
                <a:ext cx="8501062" cy="17407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6DCFC0A-84C5-4F46-A1B1-F6C60083C4EA}"/>
                  </a:ext>
                </a:extLst>
              </p:cNvPr>
              <p:cNvSpPr txBox="1"/>
              <p:nvPr/>
            </p:nvSpPr>
            <p:spPr>
              <a:xfrm>
                <a:off x="867265" y="3498858"/>
                <a:ext cx="563251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>
                    <a:latin typeface="Cambria" panose="02040503050406030204" pitchFamily="18" charset="0"/>
                  </a:rPr>
                  <a:t>公式</a:t>
                </a:r>
                <a:r>
                  <a:rPr lang="en-US" altLang="zh-CN" sz="2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1+1/2+1/3+…+1/</m:t>
                    </m:r>
                    <m:r>
                      <m:rPr>
                        <m:nor/>
                      </m:rPr>
                      <a:rPr lang="en-US" altLang="zh-CN" sz="2800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800" b="0" i="0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≤ 1+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log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n</m:t>
                    </m:r>
                  </m:oMath>
                </a14:m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.</a:t>
                </a:r>
                <a:endParaRPr lang="zh-CN" altLang="en-US" sz="2800" dirty="0">
                  <a:solidFill>
                    <a:schemeClr val="accent5">
                      <a:lumMod val="25000"/>
                    </a:schemeClr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6DCFC0A-84C5-4F46-A1B1-F6C60083C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65" y="3498858"/>
                <a:ext cx="5632515" cy="523220"/>
              </a:xfrm>
              <a:prstGeom prst="rect">
                <a:avLst/>
              </a:prstGeom>
              <a:blipFill>
                <a:blip r:embed="rId3"/>
                <a:stretch>
                  <a:fillRect l="-2165" t="-16279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738C3315-E222-4D17-A21D-543CC5E5CBEA}"/>
              </a:ext>
            </a:extLst>
          </p:cNvPr>
          <p:cNvSpPr txBox="1"/>
          <p:nvPr/>
        </p:nvSpPr>
        <p:spPr>
          <a:xfrm>
            <a:off x="1107649" y="4091936"/>
            <a:ext cx="323810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分成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n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组： </a:t>
            </a:r>
            <a:endParaRPr lang="en-US" altLang="zh-CN" sz="24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1</a:t>
            </a: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1/2+1/3</a:t>
            </a: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1/4+1/5+1/6+1/7</a:t>
            </a: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…</a:t>
            </a: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1/2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+…+1/n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CF7D1DE-F448-4E84-B335-7C8B24393C0F}"/>
              </a:ext>
            </a:extLst>
          </p:cNvPr>
          <p:cNvSpPr txBox="1"/>
          <p:nvPr/>
        </p:nvSpPr>
        <p:spPr>
          <a:xfrm>
            <a:off x="3583446" y="5733689"/>
            <a:ext cx="23425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每组的和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≤1</a:t>
            </a:r>
          </a:p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组数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≤1+log n </a:t>
            </a:r>
            <a:endParaRPr lang="zh-CN" altLang="en-US" sz="24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03DD331-E53C-423A-9959-137295D39C87}"/>
              </a:ext>
            </a:extLst>
          </p:cNvPr>
          <p:cNvSpPr txBox="1"/>
          <p:nvPr/>
        </p:nvSpPr>
        <p:spPr>
          <a:xfrm>
            <a:off x="5759778" y="4261825"/>
            <a:ext cx="3179354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快速排序的</a:t>
            </a: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平均复杂度为</a:t>
            </a: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 log n)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solidFill>
                <a:schemeClr val="accent5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当各排列等概率）</a:t>
            </a:r>
          </a:p>
        </p:txBody>
      </p:sp>
    </p:spTree>
    <p:extLst>
      <p:ext uri="{BB962C8B-B14F-4D97-AF65-F5344CB8AC3E}">
        <p14:creationId xmlns:p14="http://schemas.microsoft.com/office/powerpoint/2010/main" val="2821422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1" grpId="0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302B7-3AD8-4CF2-9F93-073BA957A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Randomized-Quicksort  </a:t>
            </a:r>
            <a:r>
              <a:rPr lang="zh-CN" altLang="en-US" sz="3600" dirty="0">
                <a:latin typeface="+mj-ea"/>
              </a:rPr>
              <a:t>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D2559B-A63B-4492-8D5B-E7803DAB8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7162456" cy="4689000"/>
          </a:xfrm>
        </p:spPr>
        <p:txBody>
          <a:bodyPr/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快速排序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的平均效率虽好，但对于某些输入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，时间复杂度为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altLang="zh-CN" sz="2800" baseline="30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可被针对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！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我们将描述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的变种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Randomized-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它是一个随机算法，每次运行所花时间不定。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对任意的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，运行时间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T(I)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的期望为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 log n)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1800" b="1" i="0" u="none" strike="noStrike" baseline="0" dirty="0">
                <a:solidFill>
                  <a:srgbClr val="00B0F0"/>
                </a:solidFill>
                <a:latin typeface="Arial-BoldMT"/>
              </a:rPr>
              <a:t>术语：</a:t>
            </a:r>
            <a:r>
              <a:rPr lang="en-US" altLang="zh-CN" sz="1800" b="1" i="0" u="none" strike="noStrike" baseline="0" dirty="0">
                <a:solidFill>
                  <a:srgbClr val="00B0F0"/>
                </a:solidFill>
                <a:latin typeface="Arial-BoldMT"/>
              </a:rPr>
              <a:t>worst-case expected time bound</a:t>
            </a:r>
          </a:p>
          <a:p>
            <a:pPr lvl="2"/>
            <a:r>
              <a:rPr lang="zh-CN" altLang="en-US" sz="20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某次</a:t>
            </a:r>
            <a:r>
              <a:rPr lang="en-US" altLang="zh-CN" sz="20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T(I)</a:t>
            </a:r>
            <a:r>
              <a:rPr lang="zh-CN" altLang="en-US" sz="20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仍然有可能会退化到</a:t>
            </a:r>
            <a:r>
              <a:rPr lang="en-US" altLang="zh-CN" sz="20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altLang="zh-CN" sz="2000" baseline="300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，但是概率很低。</a:t>
            </a:r>
            <a:endParaRPr lang="en-US" altLang="zh-CN" sz="2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不易被针对。优点类似于</a:t>
            </a:r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universal hash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固定一个</a:t>
            </a:r>
            <a:r>
              <a:rPr lang="en-US" altLang="zh-CN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lang="zh-CN" altLang="en-U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可被针对</a:t>
            </a:r>
            <a:r>
              <a:rPr lang="en-US" altLang="zh-CN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v.s</a:t>
            </a:r>
            <a:r>
              <a:rPr lang="en-US" altLang="zh-CN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固定</a:t>
            </a:r>
            <a:r>
              <a:rPr lang="en-US" altLang="zh-CN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lang="zh-CN" altLang="en-U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的选法可被针对</a:t>
            </a:r>
          </a:p>
        </p:txBody>
      </p:sp>
    </p:spTree>
    <p:extLst>
      <p:ext uri="{BB962C8B-B14F-4D97-AF65-F5344CB8AC3E}">
        <p14:creationId xmlns:p14="http://schemas.microsoft.com/office/powerpoint/2010/main" val="62233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CBB9E-1E76-4DF2-BD4C-960D393F6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Randomized-Quicksort  </a:t>
            </a:r>
            <a:r>
              <a:rPr lang="zh-CN" altLang="en-US" sz="3600" dirty="0">
                <a:latin typeface="Cambria" panose="02040503050406030204" pitchFamily="18" charset="0"/>
              </a:rPr>
              <a:t>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C8785F-A718-443E-92B5-3C8B95A15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293672" cy="1531021"/>
          </a:xfrm>
        </p:spPr>
        <p:txBody>
          <a:bodyPr/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Partition(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</a:t>
            </a:r>
            <a:r>
              <a:rPr lang="en-US" altLang="zh-CN" sz="28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过程做如下修改：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原本每次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时选最后元素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a[r]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变种：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随机选一个元素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a[k]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作为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l,r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4960E88-9A70-4951-A5C0-9180CF300951}"/>
              </a:ext>
            </a:extLst>
          </p:cNvPr>
          <p:cNvGrpSpPr/>
          <p:nvPr/>
        </p:nvGrpSpPr>
        <p:grpSpPr>
          <a:xfrm>
            <a:off x="1266758" y="3159462"/>
            <a:ext cx="7438321" cy="3403540"/>
            <a:chOff x="1266758" y="3159462"/>
            <a:chExt cx="7438321" cy="340354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D5E4BE54-1906-41F2-B14D-C1A2F81887E7}"/>
                </a:ext>
              </a:extLst>
            </p:cNvPr>
            <p:cNvGrpSpPr/>
            <p:nvPr/>
          </p:nvGrpSpPr>
          <p:grpSpPr>
            <a:xfrm>
              <a:off x="1266758" y="3159462"/>
              <a:ext cx="6269972" cy="3108543"/>
              <a:chOff x="1266758" y="3159462"/>
              <a:chExt cx="6269972" cy="3108543"/>
            </a:xfrm>
          </p:grpSpPr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CF4FB3D-71B8-4CF8-B9B8-6E96261C3AB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266758" y="3159462"/>
                <a:ext cx="6269972" cy="310854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§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0"/>
                  </a:spcBef>
                  <a:buFontTx/>
                  <a:buNone/>
                </a:pPr>
                <a:r>
                  <a:rPr lang="en-US" altLang="zh-CN" sz="2800" i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exchange</a:t>
                </a:r>
                <a:r>
                  <a:rPr lang="en-US" altLang="zh-CN" sz="2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(a[l + rand() % (r – l + 1)], a[r])</a:t>
                </a:r>
                <a:r>
                  <a:rPr lang="en-US" altLang="zh-CN" sz="28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 p = a[r];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:r>
                  <a:rPr lang="en-US" altLang="zh-CN" sz="24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zh-CN" sz="24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;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:r>
                  <a:rPr lang="en-US" altLang="zh-CN" sz="24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(int j = l; j&lt;r; </a:t>
                </a:r>
                <a:r>
                  <a:rPr lang="en-US" altLang="zh-CN" sz="24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j++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:r>
                  <a:rPr lang="en-US" altLang="zh-CN" sz="24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if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altLang="zh-CN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a[j] &lt;= p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:r>
                  <a:rPr lang="en-US" altLang="zh-CN" sz="24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exchange 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(a[</a:t>
                </a:r>
                <a:r>
                  <a:rPr lang="en-US" altLang="zh-CN" sz="24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++], A[j]);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:r>
                  <a:rPr lang="en-US" altLang="zh-CN" sz="24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exchange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(A[</a:t>
                </a:r>
                <a:r>
                  <a:rPr lang="en-US" altLang="zh-CN" sz="24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], a[r]);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US" altLang="zh-CN" sz="24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return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</p:txBody>
          </p: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FE5997D-5192-4EDB-9BB7-FEA008B7976A}"/>
                  </a:ext>
                </a:extLst>
              </p:cNvPr>
              <p:cNvSpPr txBox="1"/>
              <p:nvPr/>
            </p:nvSpPr>
            <p:spPr>
              <a:xfrm>
                <a:off x="5072768" y="4100992"/>
                <a:ext cx="292231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/>
                  <a:t>保持不变</a:t>
                </a:r>
              </a:p>
            </p:txBody>
          </p:sp>
          <p:sp>
            <p:nvSpPr>
              <p:cNvPr id="6" name="右大括号 5">
                <a:extLst>
                  <a:ext uri="{FF2B5EF4-FFF2-40B4-BE49-F238E27FC236}">
                    <a16:creationId xmlns:a16="http://schemas.microsoft.com/office/drawing/2014/main" id="{713E5764-A68A-4315-AFBC-8E67E74B8750}"/>
                  </a:ext>
                </a:extLst>
              </p:cNvPr>
              <p:cNvSpPr/>
              <p:nvPr/>
            </p:nvSpPr>
            <p:spPr bwMode="auto">
              <a:xfrm>
                <a:off x="4854804" y="3773689"/>
                <a:ext cx="169683" cy="2366128"/>
              </a:xfrm>
              <a:prstGeom prst="rightBrac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470E194-4864-4FB7-B760-C4D91D35E998}"/>
                  </a:ext>
                </a:extLst>
              </p:cNvPr>
              <p:cNvSpPr txBox="1"/>
              <p:nvPr/>
            </p:nvSpPr>
            <p:spPr>
              <a:xfrm>
                <a:off x="5567675" y="3590381"/>
                <a:ext cx="19690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随机选</a:t>
                </a:r>
                <a:r>
                  <a:rPr lang="en-US" altLang="zh-CN" sz="2400" dirty="0"/>
                  <a:t>pivot</a:t>
                </a:r>
                <a:endParaRPr lang="zh-CN" altLang="en-US" sz="2400" dirty="0"/>
              </a:p>
            </p:txBody>
          </p: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39F645E-55A1-414C-A3DA-13A0580451E8}"/>
                </a:ext>
              </a:extLst>
            </p:cNvPr>
            <p:cNvSpPr txBox="1"/>
            <p:nvPr/>
          </p:nvSpPr>
          <p:spPr>
            <a:xfrm>
              <a:off x="6552202" y="5732005"/>
              <a:ext cx="21528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Randomized-partition(</a:t>
              </a:r>
              <a:r>
                <a:rPr lang="en-US" altLang="zh-CN" sz="2400" dirty="0" err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a,</a:t>
              </a:r>
              <a:r>
                <a:rPr lang="en-US" altLang="zh-CN" sz="2400" i="1" dirty="0" err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zh-CN" sz="2400" dirty="0" err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en-US" altLang="zh-CN" sz="2400" i="1" dirty="0" err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369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4D060-1156-4A54-AB20-D75A020F6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Expected running time</a:t>
            </a:r>
            <a:r>
              <a:rPr lang="zh-CN" altLang="en-US" sz="3600" dirty="0">
                <a:latin typeface="Cambria" panose="02040503050406030204" pitchFamily="18" charset="0"/>
              </a:rPr>
              <a:t>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A1D2171-84AD-45C1-9B58-E6EEC69D5E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假设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I=(a</a:t>
                </a:r>
                <a:r>
                  <a:rPr lang="en-US" altLang="zh-CN" sz="2800" baseline="-250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,…,a</a:t>
                </a:r>
                <a:r>
                  <a:rPr lang="en-US" altLang="zh-CN" sz="2800" baseline="-250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是给定的一个输入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(fixed)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X:=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随机快排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(randomized-</a:t>
                </a:r>
                <a:r>
                  <a:rPr lang="en-US" altLang="zh-CN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Qsort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8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</a:t>
                </a:r>
                <a:r>
                  <a:rPr lang="en-US" altLang="zh-CN" sz="28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8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排序时</a:t>
                </a:r>
                <a:br>
                  <a:rPr lang="en-US" altLang="zh-CN" sz="28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zh-CN" sz="28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总共用了多少次比较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注意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T(I)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仍然和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保持线性关系。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T(I)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都是随机变量，都取决于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pivot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的选择。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800"/>
                  </a:spcBef>
                </a:pP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我们希望分析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E[X]</a:t>
                </a:r>
              </a:p>
              <a:p>
                <a:pPr lvl="1"/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注意现在期望是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over all choices of the pivots</a:t>
                </a:r>
                <a:b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而之前期望是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over all choices of the input I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仍然有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altLang="zh-CN" sz="2800" dirty="0"/>
                  <a:t> 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E[X]=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8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8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8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𝑃𝑟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值</m:t>
                                </m:r>
                                <m:r>
                                  <a:rPr lang="en-US" altLang="zh-CN" sz="28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sz="2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CN" altLang="en-US" sz="2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和值</m:t>
                                </m:r>
                                <m:r>
                                  <a:rPr lang="en-US" altLang="zh-CN" sz="28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sz="2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CN" altLang="en-US" sz="2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被比较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altLang="zh-CN" sz="28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A1D2171-84AD-45C1-9B58-E6EEC69D5E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4" t="-14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780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AD84BD-46FB-434A-88C8-7DC7B1D8D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Cambria" panose="02040503050406030204" pitchFamily="18" charset="0"/>
              </a:rPr>
              <a:t>𝑃𝑟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[</a:t>
            </a:r>
            <a:r>
              <a:rPr lang="zh-CN" altLang="en-US" sz="3600" dirty="0">
                <a:latin typeface="Cambria" panose="02040503050406030204" pitchFamily="18" charset="0"/>
              </a:rPr>
              <a:t>值𝑝 和值𝑞 被比较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]=?</a:t>
            </a:r>
            <a:endParaRPr lang="zh-CN" altLang="en-US" sz="3600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FF36E5-67B9-4181-BE41-BA5F39114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501062" cy="696747"/>
          </a:xfrm>
        </p:spPr>
        <p:txBody>
          <a:bodyPr/>
          <a:lstStyle/>
          <a:p>
            <a:pPr lvl="1"/>
            <a:r>
              <a:rPr lang="zh-CN" altLang="en-US" dirty="0"/>
              <a:t>仍转化为计算 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Pr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[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W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</a:rPr>
              <a:t>p,q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=p]</a:t>
            </a:r>
            <a:r>
              <a:rPr lang="en-US" altLang="zh-CN" dirty="0"/>
              <a:t> + 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Pr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[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W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</a:rPr>
              <a:t>p,q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=q].</a:t>
            </a:r>
            <a:endParaRPr lang="zh-CN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3282E1A-FBFD-4A42-9DE1-C1A3F88E1769}"/>
              </a:ext>
            </a:extLst>
          </p:cNvPr>
          <p:cNvSpPr txBox="1"/>
          <p:nvPr/>
        </p:nvSpPr>
        <p:spPr>
          <a:xfrm>
            <a:off x="933254" y="2389696"/>
            <a:ext cx="76639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/>
              <a:t>引理</a:t>
            </a:r>
            <a:r>
              <a:rPr lang="en-US" altLang="zh-CN" sz="2800" dirty="0"/>
              <a:t>. 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[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p,q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]</a:t>
            </a:r>
            <a:r>
              <a:rPr lang="zh-CN" altLang="en-US" sz="2800" dirty="0"/>
              <a:t>中任何数是该区间胜者的概率均等。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96FE5E-093B-4C03-8791-33B4D1B25984}"/>
              </a:ext>
            </a:extLst>
          </p:cNvPr>
          <p:cNvSpPr txBox="1"/>
          <p:nvPr/>
        </p:nvSpPr>
        <p:spPr>
          <a:xfrm>
            <a:off x="1173637" y="3030685"/>
            <a:ext cx="703239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</a:rPr>
              <a:t>证明。考虑如下游戏： 开始时，有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sz="2400" dirty="0">
                <a:solidFill>
                  <a:srgbClr val="9933FF"/>
                </a:solidFill>
              </a:rPr>
              <a:t>个靶子</a:t>
            </a:r>
            <a:r>
              <a:rPr lang="en-US" altLang="zh-CN" sz="2400" dirty="0">
                <a:solidFill>
                  <a:srgbClr val="9933FF"/>
                </a:solidFill>
              </a:rPr>
              <a:t>(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1~n</a:t>
            </a:r>
            <a:r>
              <a:rPr lang="en-US" altLang="zh-CN" sz="2400" dirty="0">
                <a:solidFill>
                  <a:srgbClr val="9933FF"/>
                </a:solidFill>
              </a:rPr>
              <a:t>)</a:t>
            </a:r>
            <a:r>
              <a:rPr lang="zh-CN" altLang="en-US" sz="2400" dirty="0">
                <a:solidFill>
                  <a:srgbClr val="9933FF"/>
                </a:solidFill>
              </a:rPr>
              <a:t>。</a:t>
            </a:r>
            <a:endParaRPr lang="en-US" altLang="zh-CN" sz="2400" dirty="0">
              <a:solidFill>
                <a:srgbClr val="9933FF"/>
              </a:solidFill>
            </a:endParaRPr>
          </a:p>
          <a:p>
            <a:r>
              <a:rPr lang="en-US" altLang="zh-CN" sz="2400" dirty="0">
                <a:solidFill>
                  <a:srgbClr val="9933FF"/>
                </a:solidFill>
              </a:rPr>
              <a:t>     </a:t>
            </a:r>
            <a:r>
              <a:rPr lang="zh-CN" altLang="en-US" sz="2400" dirty="0">
                <a:solidFill>
                  <a:srgbClr val="9933FF"/>
                </a:solidFill>
              </a:rPr>
              <a:t>每一轮，投标会射中一个靶子</a:t>
            </a:r>
            <a:r>
              <a:rPr lang="en-US" altLang="zh-CN" sz="2400" dirty="0">
                <a:solidFill>
                  <a:srgbClr val="9933FF"/>
                </a:solidFill>
              </a:rPr>
              <a:t>(pivot)</a:t>
            </a:r>
            <a:r>
              <a:rPr lang="zh-CN" altLang="en-US" sz="2400" dirty="0">
                <a:solidFill>
                  <a:srgbClr val="9933FF"/>
                </a:solidFill>
              </a:rPr>
              <a:t>，</a:t>
            </a:r>
            <a:endParaRPr lang="en-US" altLang="zh-CN" sz="2400" dirty="0">
              <a:solidFill>
                <a:srgbClr val="9933FF"/>
              </a:solidFill>
            </a:endParaRPr>
          </a:p>
          <a:p>
            <a:r>
              <a:rPr lang="en-US" altLang="zh-CN" sz="2400" dirty="0">
                <a:solidFill>
                  <a:srgbClr val="9933FF"/>
                </a:solidFill>
              </a:rPr>
              <a:t>	</a:t>
            </a:r>
            <a:r>
              <a:rPr lang="zh-CN" altLang="en-US" sz="2400" dirty="0">
                <a:solidFill>
                  <a:srgbClr val="9933FF"/>
                </a:solidFill>
              </a:rPr>
              <a:t>如果选中了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[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p,q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]</a:t>
            </a:r>
            <a:r>
              <a:rPr lang="zh-CN" altLang="en-US" sz="2400" dirty="0">
                <a:solidFill>
                  <a:srgbClr val="9933FF"/>
                </a:solidFill>
              </a:rPr>
              <a:t>这里面的靶子则停下来。</a:t>
            </a:r>
            <a:endParaRPr lang="en-US" altLang="zh-CN" sz="2400" dirty="0">
              <a:solidFill>
                <a:srgbClr val="9933FF"/>
              </a:solidFill>
            </a:endParaRPr>
          </a:p>
          <a:p>
            <a:r>
              <a:rPr lang="en-US" altLang="zh-CN" sz="2400" dirty="0">
                <a:solidFill>
                  <a:srgbClr val="9933FF"/>
                </a:solidFill>
              </a:rPr>
              <a:t>     </a:t>
            </a:r>
            <a:r>
              <a:rPr lang="zh-CN" altLang="en-US" sz="2400" dirty="0">
                <a:solidFill>
                  <a:srgbClr val="9933FF"/>
                </a:solidFill>
              </a:rPr>
              <a:t>若没中，去掉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[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p,q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]</a:t>
            </a:r>
            <a:r>
              <a:rPr lang="zh-CN" altLang="en-US" sz="2400" dirty="0">
                <a:solidFill>
                  <a:srgbClr val="9933FF"/>
                </a:solidFill>
              </a:rPr>
              <a:t>外的某些靶子然后继续下一轮。</a:t>
            </a:r>
            <a:endParaRPr lang="en-US" altLang="zh-CN" sz="2400" dirty="0">
              <a:solidFill>
                <a:srgbClr val="9933FF"/>
              </a:solidFill>
            </a:endParaRPr>
          </a:p>
          <a:p>
            <a:endParaRPr lang="en-US" altLang="zh-CN" sz="2400" dirty="0">
              <a:solidFill>
                <a:srgbClr val="9933FF"/>
              </a:solidFill>
            </a:endParaRPr>
          </a:p>
          <a:p>
            <a:r>
              <a:rPr lang="en-US" altLang="zh-CN" sz="2400" dirty="0">
                <a:solidFill>
                  <a:srgbClr val="9933FF"/>
                </a:solidFill>
              </a:rPr>
              <a:t>     </a:t>
            </a:r>
            <a:r>
              <a:rPr lang="zh-CN" altLang="en-US" sz="2400" dirty="0">
                <a:solidFill>
                  <a:srgbClr val="9933FF"/>
                </a:solidFill>
              </a:rPr>
              <a:t>可以知道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[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p,q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]</a:t>
            </a:r>
            <a:r>
              <a:rPr lang="zh-CN" altLang="en-US" sz="2400" dirty="0">
                <a:solidFill>
                  <a:srgbClr val="9933FF"/>
                </a:solidFill>
              </a:rPr>
              <a:t>中任何数成为该区间胜者的概率是相等的，因为每一轮它们被射中的概率是相等的。</a:t>
            </a:r>
          </a:p>
        </p:txBody>
      </p:sp>
    </p:spTree>
    <p:extLst>
      <p:ext uri="{BB962C8B-B14F-4D97-AF65-F5344CB8AC3E}">
        <p14:creationId xmlns:p14="http://schemas.microsoft.com/office/powerpoint/2010/main" val="151971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B33AB-448B-45CC-92AA-7BDB3BDE2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总结及另一个证明方法。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83CBA84-958B-4767-93FB-CBC5A2E966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altLang="zh-CN" sz="280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nor/>
                            </m:rPr>
                            <a:rPr lang="en-US" altLang="zh-CN" sz="2800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E</m:t>
                          </m:r>
                          <m:r>
                            <m:rPr>
                              <m:nor/>
                            </m:rPr>
                            <a:rPr lang="en-US" altLang="zh-CN" sz="2800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m:rPr>
                              <m:nor/>
                            </m:rPr>
                            <a:rPr lang="en-US" altLang="zh-CN" sz="2800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altLang="zh-CN" sz="2800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  <m:e>
                          <m:r>
                            <a:rPr lang="en-US" altLang="zh-CN" sz="2800" i="1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e>
                          <m:nary>
                            <m:naryPr>
                              <m:chr m:val="∑"/>
                              <m:ctrlP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𝑃𝑟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800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800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值</m:t>
                                      </m:r>
                                      <m:r>
                                        <a:rPr lang="en-US" altLang="zh-CN" sz="2800" i="1" dirty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CN" sz="2800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zh-CN" altLang="en-US" sz="2800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和值</m:t>
                                      </m:r>
                                      <m:r>
                                        <a:rPr lang="en-US" altLang="zh-CN" sz="2800" i="1" dirty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altLang="zh-CN" sz="2800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zh-CN" altLang="en-US" sz="2800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被比较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mr>
                      <m:mr>
                        <m:e/>
                        <m:e>
                          <m:r>
                            <a:rPr lang="en-US" altLang="zh-CN" sz="2800" i="1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e>
                          <m:nary>
                            <m:naryPr>
                              <m:chr m:val="∑"/>
                              <m:ctrlP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altLang="zh-CN" sz="2800" i="1" dirty="0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800" i="1" dirty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altLang="zh-CN" sz="2800" b="0" i="1" dirty="0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altLang="zh-CN" sz="2800" b="0" i="1" dirty="0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800" b="0" i="1" dirty="0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CN" sz="2800" b="0" i="1" dirty="0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den>
                                  </m:f>
                                </m:e>
                              </m:nary>
                            </m:e>
                          </m:nary>
                          <m:r>
                            <a:rPr lang="en-US" altLang="zh-CN" sz="2800" b="0" i="1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altLang="zh-CN" sz="28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US" altLang="zh-CN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800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  <m:r>
                            <a:rPr lang="en-US" altLang="zh-CN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mr>
                    </m:m>
                  </m:oMath>
                </a14:m>
                <a:endParaRPr lang="en-US" altLang="zh-CN" sz="2800" dirty="0">
                  <a:solidFill>
                    <a:schemeClr val="accent5">
                      <a:lumMod val="25000"/>
                    </a:schemeClr>
                  </a:solidFill>
                </a:endParaRPr>
              </a:p>
              <a:p>
                <a:endParaRPr lang="en-US" altLang="zh-CN" sz="2800" dirty="0">
                  <a:solidFill>
                    <a:schemeClr val="accent5">
                      <a:lumMod val="25000"/>
                    </a:schemeClr>
                  </a:solidFill>
                </a:endParaRPr>
              </a:p>
              <a:p>
                <a:r>
                  <a:rPr lang="zh-CN" altLang="en-US" sz="2800" dirty="0"/>
                  <a:t>另一个</a:t>
                </a:r>
                <a:r>
                  <a:rPr lang="en-US" altLang="zh-CN" sz="2800" dirty="0"/>
                  <a:t>(Less clever</a:t>
                </a:r>
                <a:r>
                  <a:rPr lang="zh-CN" altLang="en-US" sz="2800" dirty="0"/>
                  <a:t>的）分析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E[X]</a:t>
                </a:r>
                <a:r>
                  <a:rPr lang="zh-CN" altLang="en-US" sz="2800" dirty="0"/>
                  <a:t>的方法</a:t>
                </a:r>
                <a:r>
                  <a:rPr lang="en-US" altLang="zh-CN" sz="280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4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4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d>
                              <m:dPr>
                                <m:ctrlPr>
                                  <a:rPr lang="en-US" altLang="zh-CN" sz="24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−1)</m:t>
                            </m:r>
                          </m:e>
                        </m:d>
                      </m:e>
                    </m:nary>
                  </m:oMath>
                </a14:m>
                <a:endParaRPr lang="en-US" altLang="zh-CN" sz="2400" dirty="0">
                  <a:solidFill>
                    <a:schemeClr val="accent5">
                      <a:lumMod val="25000"/>
                    </a:schemeClr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4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4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</m:oMath>
                </a14:m>
                <a:endParaRPr lang="en-US" altLang="zh-CN" sz="2400" dirty="0">
                  <a:solidFill>
                    <a:schemeClr val="accent5">
                      <a:lumMod val="25000"/>
                    </a:schemeClr>
                  </a:solidFill>
                </a:endParaRPr>
              </a:p>
              <a:p>
                <a:r>
                  <a:rPr lang="zh-CN" altLang="en-US" sz="2800" dirty="0"/>
                  <a:t>解此递推式即可。解法参见 </a:t>
                </a:r>
                <a:r>
                  <a:rPr lang="en-US" altLang="zh-CN" sz="2400" dirty="0">
                    <a:solidFill>
                      <a:srgbClr val="FF99CC"/>
                    </a:solidFill>
                    <a:hlinkClick r:id="rId2"/>
                  </a:rPr>
                  <a:t>www.cs.toronto.edu/</a:t>
                </a:r>
                <a:br>
                  <a:rPr lang="en-US" altLang="zh-CN" sz="2400" dirty="0">
                    <a:solidFill>
                      <a:srgbClr val="FF99CC"/>
                    </a:solidFill>
                    <a:hlinkClick r:id="rId2"/>
                  </a:rPr>
                </a:br>
                <a:r>
                  <a:rPr lang="en-US" altLang="zh-CN" sz="2400" dirty="0">
                    <a:solidFill>
                      <a:srgbClr val="FF99CC"/>
                    </a:solidFill>
                    <a:hlinkClick r:id="rId2"/>
                  </a:rPr>
                  <a:t> ~</a:t>
                </a:r>
                <a:r>
                  <a:rPr lang="en-US" altLang="zh-CN" sz="2400" dirty="0" err="1">
                    <a:solidFill>
                      <a:srgbClr val="FF99CC"/>
                    </a:solidFill>
                    <a:hlinkClick r:id="rId2"/>
                  </a:rPr>
                  <a:t>toni</a:t>
                </a:r>
                <a:r>
                  <a:rPr lang="en-US" altLang="zh-CN" sz="2400" dirty="0">
                    <a:solidFill>
                      <a:srgbClr val="FF99CC"/>
                    </a:solidFill>
                    <a:hlinkClick r:id="rId2"/>
                  </a:rPr>
                  <a:t>/Courses/263-2015/lectures/lecture-quicksort.pdf</a:t>
                </a:r>
                <a:r>
                  <a:rPr lang="en-US" altLang="zh-CN" sz="2400" dirty="0">
                    <a:solidFill>
                      <a:srgbClr val="FF99CC"/>
                    </a:solidFill>
                  </a:rPr>
                  <a:t> </a:t>
                </a:r>
                <a:endParaRPr lang="en-US" altLang="zh-CN" sz="2400" dirty="0"/>
              </a:p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83CBA84-958B-4767-93FB-CBC5A2E966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408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DFCD9-DC8F-450D-B163-7BA203EE6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Outline</a:t>
            </a:r>
            <a:endParaRPr lang="zh-CN" altLang="en-US" sz="3600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64FE35-E17A-4FD6-AC59-A39E7FDA8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29" y="1414857"/>
            <a:ext cx="8501062" cy="438262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2"/>
                </a:solidFill>
                <a:latin typeface="Cambria" panose="02040503050406030204" pitchFamily="18" charset="0"/>
                <a:ea typeface="+mj-ea"/>
              </a:rPr>
              <a:t>    ②</a:t>
            </a:r>
            <a:r>
              <a:rPr lang="en-US" altLang="zh-CN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Random-Selection</a:t>
            </a:r>
            <a:r>
              <a:rPr lang="zh-CN" altLang="en-US" dirty="0">
                <a:solidFill>
                  <a:schemeClr val="tx2"/>
                </a:solidFill>
                <a:latin typeface="Cambria" panose="02040503050406030204" pitchFamily="18" charset="0"/>
                <a:ea typeface="+mj-ea"/>
              </a:rPr>
              <a:t>算法求第</a:t>
            </a:r>
            <a:r>
              <a:rPr lang="en-US" altLang="zh-CN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zh-CN" altLang="en-US" dirty="0">
                <a:solidFill>
                  <a:schemeClr val="tx2"/>
                </a:solidFill>
                <a:latin typeface="Cambria" panose="02040503050406030204" pitchFamily="18" charset="0"/>
                <a:ea typeface="+mj-ea"/>
              </a:rPr>
              <a:t>小的数</a:t>
            </a:r>
            <a:endParaRPr lang="en-US" altLang="zh-CN" dirty="0">
              <a:solidFill>
                <a:schemeClr val="tx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zh-CN" altLang="en-US" dirty="0">
                <a:solidFill>
                  <a:schemeClr val="tx2"/>
                </a:solidFill>
                <a:latin typeface="Cambria" panose="02040503050406030204" pitchFamily="18" charset="0"/>
                <a:ea typeface="+mj-ea"/>
              </a:rPr>
              <a:t>分析它的期望运行时间</a:t>
            </a:r>
            <a:r>
              <a:rPr lang="en-US" altLang="zh-CN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(Expected running time)</a:t>
            </a:r>
            <a:r>
              <a:rPr lang="zh-CN" altLang="en-US" dirty="0">
                <a:solidFill>
                  <a:schemeClr val="tx2"/>
                </a:solidFill>
                <a:latin typeface="Cambria" panose="02040503050406030204" pitchFamily="18" charset="0"/>
                <a:ea typeface="+mj-ea"/>
              </a:rPr>
              <a:t>的复杂度。  </a:t>
            </a:r>
            <a:r>
              <a:rPr lang="en-US" altLang="zh-CN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Slide7 </a:t>
            </a:r>
            <a:r>
              <a:rPr lang="zh-CN" altLang="en-US" dirty="0">
                <a:solidFill>
                  <a:schemeClr val="tx2"/>
                </a:solidFill>
                <a:latin typeface="Cambria" panose="02040503050406030204" pitchFamily="18" charset="0"/>
                <a:ea typeface="+mj-ea"/>
              </a:rPr>
              <a:t>说过</a:t>
            </a:r>
            <a:r>
              <a:rPr lang="en-US" altLang="zh-CN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O(n)</a:t>
            </a:r>
            <a:r>
              <a:rPr lang="zh-CN" altLang="en-US" dirty="0">
                <a:solidFill>
                  <a:schemeClr val="tx2"/>
                </a:solidFill>
                <a:latin typeface="+mj-ea"/>
                <a:ea typeface="+mj-ea"/>
              </a:rPr>
              <a:t>但</a:t>
            </a:r>
            <a:r>
              <a:rPr lang="zh-CN" altLang="en-US" dirty="0">
                <a:solidFill>
                  <a:schemeClr val="tx2"/>
                </a:solidFill>
                <a:latin typeface="Cambria" panose="02040503050406030204" pitchFamily="18" charset="0"/>
                <a:ea typeface="+mj-ea"/>
              </a:rPr>
              <a:t>未证明。</a:t>
            </a:r>
            <a:endParaRPr lang="en-US" altLang="zh-CN" dirty="0">
              <a:solidFill>
                <a:schemeClr val="tx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zh-CN" altLang="en-US" dirty="0">
                <a:solidFill>
                  <a:schemeClr val="tx2"/>
                </a:solidFill>
                <a:latin typeface="Cambria" panose="02040503050406030204" pitchFamily="18" charset="0"/>
                <a:ea typeface="+mj-ea"/>
              </a:rPr>
              <a:t>    ③简介 </a:t>
            </a:r>
            <a:r>
              <a:rPr lang="zh-CN" altLang="en-US" b="1" dirty="0">
                <a:solidFill>
                  <a:schemeClr val="tx2"/>
                </a:solidFill>
                <a:latin typeface="Cambria" panose="02040503050406030204" pitchFamily="18" charset="0"/>
                <a:ea typeface="+mj-ea"/>
              </a:rPr>
              <a:t>随机算法</a:t>
            </a:r>
            <a:r>
              <a:rPr lang="zh-CN" altLang="en-US" dirty="0">
                <a:solidFill>
                  <a:schemeClr val="tx2"/>
                </a:solidFill>
                <a:latin typeface="Cambria" panose="02040503050406030204" pitchFamily="18" charset="0"/>
                <a:ea typeface="+mj-ea"/>
              </a:rPr>
              <a:t>的相关概念</a:t>
            </a:r>
            <a:r>
              <a:rPr lang="en-US" altLang="zh-CN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zh-CN" altLang="en-US" dirty="0">
                <a:solidFill>
                  <a:schemeClr val="tx2"/>
                </a:solidFill>
                <a:latin typeface="Cambria" panose="02040503050406030204" pitchFamily="18" charset="0"/>
                <a:ea typeface="+mj-ea"/>
              </a:rPr>
              <a:t>    ④简介 更多的排序算法</a:t>
            </a:r>
            <a:endParaRPr lang="en-US" altLang="zh-CN" dirty="0">
              <a:solidFill>
                <a:schemeClr val="tx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zh-CN" altLang="en-US" dirty="0">
                <a:solidFill>
                  <a:schemeClr val="tx2"/>
                </a:solidFill>
                <a:latin typeface="Cambria" panose="02040503050406030204" pitchFamily="18" charset="0"/>
                <a:ea typeface="+mj-ea"/>
              </a:rPr>
              <a:t>选择排序  </a:t>
            </a:r>
            <a:r>
              <a:rPr lang="en-US" altLang="zh-CN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/  </a:t>
            </a:r>
            <a:r>
              <a:rPr lang="zh-CN" altLang="en-US" dirty="0">
                <a:solidFill>
                  <a:schemeClr val="tx2"/>
                </a:solidFill>
                <a:latin typeface="Cambria" panose="02040503050406030204" pitchFamily="18" charset="0"/>
                <a:ea typeface="+mj-ea"/>
              </a:rPr>
              <a:t>插入排序   （都是</a:t>
            </a:r>
            <a:r>
              <a:rPr lang="en-US" altLang="zh-CN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O(n</a:t>
            </a:r>
            <a:r>
              <a:rPr lang="en-US" altLang="zh-CN" baseline="3000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altLang="zh-CN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zh-CN" altLang="en-US" dirty="0">
                <a:solidFill>
                  <a:schemeClr val="tx2"/>
                </a:solidFill>
                <a:latin typeface="Cambria" panose="02040503050406030204" pitchFamily="18" charset="0"/>
                <a:ea typeface="+mj-ea"/>
              </a:rPr>
              <a:t>的）</a:t>
            </a:r>
            <a:endParaRPr lang="en-US" altLang="zh-CN" dirty="0">
              <a:solidFill>
                <a:schemeClr val="tx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zh-CN" altLang="en-US" dirty="0">
                <a:solidFill>
                  <a:schemeClr val="tx2"/>
                </a:solidFill>
                <a:latin typeface="Cambria" panose="02040503050406030204" pitchFamily="18" charset="0"/>
                <a:ea typeface="+mj-ea"/>
              </a:rPr>
              <a:t>基数排序   </a:t>
            </a:r>
            <a:r>
              <a:rPr lang="en-US" altLang="zh-CN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zh-CN" altLang="en-US" dirty="0">
                <a:solidFill>
                  <a:schemeClr val="tx2"/>
                </a:solidFill>
                <a:latin typeface="Cambria" panose="02040503050406030204" pitchFamily="18" charset="0"/>
                <a:ea typeface="+mj-ea"/>
              </a:rPr>
              <a:t>不是基于比较的排序）</a:t>
            </a:r>
          </a:p>
        </p:txBody>
      </p:sp>
    </p:spTree>
    <p:extLst>
      <p:ext uri="{BB962C8B-B14F-4D97-AF65-F5344CB8AC3E}">
        <p14:creationId xmlns:p14="http://schemas.microsoft.com/office/powerpoint/2010/main" val="131457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012147-DD27-44B3-A1C2-3B2D455F3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zh-CN" altLang="en-US" sz="3600" dirty="0">
                <a:latin typeface="Cambria" panose="02040503050406030204" pitchFamily="18" charset="0"/>
              </a:rPr>
              <a:t>回顾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Selection</a:t>
            </a:r>
            <a:r>
              <a:rPr lang="zh-CN" altLang="en-US" sz="3600" dirty="0">
                <a:latin typeface="Cambria" panose="02040503050406030204" pitchFamily="18" charset="0"/>
              </a:rPr>
              <a:t>问题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zh-CN" altLang="en-US" sz="3600" dirty="0">
                <a:latin typeface="Cambria" panose="02040503050406030204" pitchFamily="18" charset="0"/>
              </a:rPr>
              <a:t>找第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zh-CN" altLang="en-US" sz="3600" dirty="0">
                <a:latin typeface="Cambria" panose="02040503050406030204" pitchFamily="18" charset="0"/>
              </a:rPr>
              <a:t>小元素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0278EC1-8A39-4953-8D35-8AACF5A08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833" y="1452563"/>
            <a:ext cx="7252010" cy="270620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Randomized-Selection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(KEY a[], int 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int 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r,</a:t>
            </a:r>
            <a:r>
              <a:rPr lang="zh-CN" altLang="en-US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457200" lvl="1" indent="0"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Randomized-Partition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  <a:endParaRPr lang="en-US" altLang="zh-CN" sz="2400" dirty="0">
              <a:solidFill>
                <a:srgbClr val="9696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(j==k)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a[k];</a:t>
            </a:r>
          </a:p>
          <a:p>
            <a:pPr marL="457200" lvl="1" indent="0"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j&gt;k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Randomized-Selection(a, 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-1, k);</a:t>
            </a:r>
          </a:p>
          <a:p>
            <a:pPr marL="457200" lvl="1" indent="0"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j&lt;k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Randomized-Selection(a, 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+1, 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r, k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0D9352F-2C1A-4284-A57F-F7091F77F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726443"/>
              </p:ext>
            </p:extLst>
          </p:nvPr>
        </p:nvGraphicFramePr>
        <p:xfrm>
          <a:off x="2784499" y="4096155"/>
          <a:ext cx="2974656" cy="37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32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13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12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17357DC8-6F39-42D9-B02A-AF6B67F8475D}"/>
              </a:ext>
            </a:extLst>
          </p:cNvPr>
          <p:cNvSpPr txBox="1"/>
          <p:nvPr/>
        </p:nvSpPr>
        <p:spPr>
          <a:xfrm>
            <a:off x="1810520" y="4051940"/>
            <a:ext cx="2152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k=4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7422132-8386-45B1-8763-1E7C3204B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333840"/>
              </p:ext>
            </p:extLst>
          </p:nvPr>
        </p:nvGraphicFramePr>
        <p:xfrm>
          <a:off x="2784499" y="4723038"/>
          <a:ext cx="2974656" cy="37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32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12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13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F9E966F-9186-4ECC-9C8D-3B5432EDA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101876"/>
              </p:ext>
            </p:extLst>
          </p:nvPr>
        </p:nvGraphicFramePr>
        <p:xfrm>
          <a:off x="2784499" y="5349921"/>
          <a:ext cx="2974656" cy="37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32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12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13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4B2D7FA6-495A-481B-A60C-45343E35DD1E}"/>
              </a:ext>
            </a:extLst>
          </p:cNvPr>
          <p:cNvSpPr txBox="1"/>
          <p:nvPr/>
        </p:nvSpPr>
        <p:spPr>
          <a:xfrm>
            <a:off x="6123284" y="4634610"/>
            <a:ext cx="645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j=2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3BE4098-4E74-414D-9F26-5CD064F7E8E8}"/>
              </a:ext>
            </a:extLst>
          </p:cNvPr>
          <p:cNvSpPr txBox="1"/>
          <p:nvPr/>
        </p:nvSpPr>
        <p:spPr>
          <a:xfrm>
            <a:off x="6123284" y="5305706"/>
            <a:ext cx="645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j=5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146A844F-F717-41CD-9B6F-3B8233E9B0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855871"/>
              </p:ext>
            </p:extLst>
          </p:nvPr>
        </p:nvGraphicFramePr>
        <p:xfrm>
          <a:off x="2784499" y="6019224"/>
          <a:ext cx="2974656" cy="37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32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12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13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D62977C6-FB4E-4C93-A3BC-CE245A614141}"/>
              </a:ext>
            </a:extLst>
          </p:cNvPr>
          <p:cNvSpPr txBox="1"/>
          <p:nvPr/>
        </p:nvSpPr>
        <p:spPr>
          <a:xfrm>
            <a:off x="6123284" y="5945143"/>
            <a:ext cx="711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j=4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DECA993-DF08-4457-B752-B1D71D9E0749}"/>
              </a:ext>
            </a:extLst>
          </p:cNvPr>
          <p:cNvSpPr txBox="1"/>
          <p:nvPr/>
        </p:nvSpPr>
        <p:spPr>
          <a:xfrm>
            <a:off x="6978292" y="5930796"/>
            <a:ext cx="1525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答案是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76908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3306CD-F028-42B1-8102-BA77BD0AE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如何分析它的平均复杂度？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5C4D718-16C6-4AEC-AAFD-D0695F331D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2938" y="1452564"/>
                <a:ext cx="7963734" cy="3821734"/>
              </a:xfrm>
            </p:spPr>
            <p:txBody>
              <a:bodyPr/>
              <a:lstStyle/>
              <a:p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对任何给定的输入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I=(a</a:t>
                </a:r>
                <a:r>
                  <a:rPr lang="en-US" altLang="zh-CN" sz="2800" baseline="-250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aseline="-250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,k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，我们将证明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Randomized-selection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平均只会运行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O(n)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步。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800"/>
                  </a:spcBef>
                </a:pP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当区间长度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+1∈(</m:t>
                    </m:r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8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8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zh-CN" sz="2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8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sz="2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b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我们说算法当前处在</a:t>
                </a:r>
                <a:r>
                  <a:rPr lang="zh-CN" altLang="en-US" sz="2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第</a:t>
                </a:r>
                <a:r>
                  <a:rPr lang="en-US" altLang="zh-CN" sz="2800" dirty="0" err="1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个阶段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比方说，第一次调用处在第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个阶段的。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5C4D718-16C6-4AEC-AAFD-D0695F331D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938" y="1452564"/>
                <a:ext cx="7963734" cy="3821734"/>
              </a:xfrm>
              <a:blipFill>
                <a:blip r:embed="rId3"/>
                <a:stretch>
                  <a:fillRect l="-1071" t="-20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3F77FBF2-868C-4EBE-B67F-08F66CF6FEC0}"/>
              </a:ext>
            </a:extLst>
          </p:cNvPr>
          <p:cNvGrpSpPr/>
          <p:nvPr/>
        </p:nvGrpSpPr>
        <p:grpSpPr>
          <a:xfrm>
            <a:off x="1885361" y="4638673"/>
            <a:ext cx="4911364" cy="1399710"/>
            <a:chOff x="1885361" y="4638673"/>
            <a:chExt cx="4911364" cy="1399710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331EDA92-B4AC-43A4-8729-0AEB83E1C526}"/>
                </a:ext>
              </a:extLst>
            </p:cNvPr>
            <p:cNvCxnSpPr/>
            <p:nvPr/>
          </p:nvCxnSpPr>
          <p:spPr bwMode="auto">
            <a:xfrm>
              <a:off x="1989056" y="5175315"/>
              <a:ext cx="447301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9A023B9C-3C6A-4745-820F-B3BAA823E180}"/>
                    </a:ext>
                  </a:extLst>
                </p:cNvPr>
                <p:cNvSpPr txBox="1"/>
                <p:nvPr/>
              </p:nvSpPr>
              <p:spPr>
                <a:xfrm>
                  <a:off x="3899750" y="5260156"/>
                  <a:ext cx="1102936" cy="76880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1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180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18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8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18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9A023B9C-3C6A-4745-820F-B3BAA823E1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9750" y="5260156"/>
                  <a:ext cx="1102936" cy="7688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841ECDE2-97F6-4A56-B2EA-DD56071C3920}"/>
                    </a:ext>
                  </a:extLst>
                </p:cNvPr>
                <p:cNvSpPr txBox="1"/>
                <p:nvPr/>
              </p:nvSpPr>
              <p:spPr>
                <a:xfrm>
                  <a:off x="5026843" y="5207794"/>
                  <a:ext cx="1102936" cy="76880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1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180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18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8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18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841ECDE2-97F6-4A56-B2EA-DD56071C39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6843" y="5207794"/>
                  <a:ext cx="1102936" cy="7688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0090DA5A-C471-4558-8EAC-602872F8A723}"/>
                </a:ext>
              </a:extLst>
            </p:cNvPr>
            <p:cNvSpPr/>
            <p:nvPr/>
          </p:nvSpPr>
          <p:spPr bwMode="auto">
            <a:xfrm>
              <a:off x="1885361" y="5081048"/>
              <a:ext cx="179108" cy="17910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184E30FF-FE05-47F6-BB47-9967D899819C}"/>
                </a:ext>
              </a:extLst>
            </p:cNvPr>
            <p:cNvSpPr/>
            <p:nvPr/>
          </p:nvSpPr>
          <p:spPr bwMode="auto">
            <a:xfrm>
              <a:off x="6386661" y="5081048"/>
              <a:ext cx="179108" cy="17910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624F04A5-9027-4D8B-A3E0-4142A4C66626}"/>
                    </a:ext>
                  </a:extLst>
                </p:cNvPr>
                <p:cNvSpPr txBox="1"/>
                <p:nvPr/>
              </p:nvSpPr>
              <p:spPr>
                <a:xfrm>
                  <a:off x="6245257" y="5207794"/>
                  <a:ext cx="55146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624F04A5-9027-4D8B-A3E0-4142A4C666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5257" y="5207794"/>
                  <a:ext cx="55146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8FF9A99E-F66A-411A-A3FF-F81940385F62}"/>
                </a:ext>
              </a:extLst>
            </p:cNvPr>
            <p:cNvSpPr/>
            <p:nvPr/>
          </p:nvSpPr>
          <p:spPr bwMode="auto">
            <a:xfrm>
              <a:off x="5302578" y="5081048"/>
              <a:ext cx="179108" cy="17910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B4B1187D-19CD-4991-BED8-52798F277FE5}"/>
                </a:ext>
              </a:extLst>
            </p:cNvPr>
            <p:cNvSpPr/>
            <p:nvPr/>
          </p:nvSpPr>
          <p:spPr bwMode="auto">
            <a:xfrm>
              <a:off x="4397603" y="5081048"/>
              <a:ext cx="179108" cy="17910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F3400D-4929-42D9-BBC9-8E47B6C9C9D9}"/>
                </a:ext>
              </a:extLst>
            </p:cNvPr>
            <p:cNvSpPr/>
            <p:nvPr/>
          </p:nvSpPr>
          <p:spPr bwMode="auto">
            <a:xfrm>
              <a:off x="3696484" y="5081048"/>
              <a:ext cx="179108" cy="17910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8924AC00-D73E-4556-8E6A-1933F0E0142E}"/>
                    </a:ext>
                  </a:extLst>
                </p:cNvPr>
                <p:cNvSpPr txBox="1"/>
                <p:nvPr/>
              </p:nvSpPr>
              <p:spPr>
                <a:xfrm>
                  <a:off x="3015481" y="5269583"/>
                  <a:ext cx="1102936" cy="76880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1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180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18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8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b="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8924AC00-D73E-4556-8E6A-1933F0E014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5481" y="5269583"/>
                  <a:ext cx="1102936" cy="7688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CECEA60-483F-4A61-BF08-E5C2B324F3F4}"/>
                </a:ext>
              </a:extLst>
            </p:cNvPr>
            <p:cNvSpPr txBox="1"/>
            <p:nvPr/>
          </p:nvSpPr>
          <p:spPr>
            <a:xfrm>
              <a:off x="5564171" y="4690917"/>
              <a:ext cx="9002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阶段</a:t>
              </a:r>
              <a:r>
                <a:rPr lang="en-US" altLang="zh-CN" sz="18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A9D2306-F807-4A82-ADF4-FF1D86ADF606}"/>
                </a:ext>
              </a:extLst>
            </p:cNvPr>
            <p:cNvSpPr txBox="1"/>
            <p:nvPr/>
          </p:nvSpPr>
          <p:spPr>
            <a:xfrm>
              <a:off x="4576711" y="4701189"/>
              <a:ext cx="9002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阶段</a:t>
              </a:r>
              <a:r>
                <a:rPr lang="en-US" altLang="zh-CN" sz="18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09D9A434-4004-4BCC-8DA4-D0BBF3D37CEE}"/>
                </a:ext>
              </a:extLst>
            </p:cNvPr>
            <p:cNvSpPr txBox="1"/>
            <p:nvPr/>
          </p:nvSpPr>
          <p:spPr>
            <a:xfrm>
              <a:off x="3786038" y="4700344"/>
              <a:ext cx="9002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阶段</a:t>
              </a:r>
              <a:r>
                <a:rPr lang="en-US" altLang="zh-CN" sz="18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AF203064-2636-43C2-832F-E87B25F0415A}"/>
                </a:ext>
              </a:extLst>
            </p:cNvPr>
            <p:cNvSpPr txBox="1"/>
            <p:nvPr/>
          </p:nvSpPr>
          <p:spPr>
            <a:xfrm>
              <a:off x="2812718" y="4638673"/>
              <a:ext cx="9002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8519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51C75-22B2-4BFF-878A-7B30BDBBB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Cambria" panose="02040503050406030204" pitchFamily="18" charset="0"/>
              </a:rPr>
              <a:t>快速排序 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(quick sort)</a:t>
            </a:r>
            <a:endParaRPr lang="zh-CN" altLang="en-US" sz="3600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E47B23-B159-485D-A567-2DA6F82F4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501062" cy="2853413"/>
          </a:xfrm>
        </p:spPr>
        <p:txBody>
          <a:bodyPr/>
          <a:lstStyle/>
          <a:p>
            <a:r>
              <a:rPr lang="zh-CN" altLang="en-US" sz="2800" dirty="0"/>
              <a:t>背景</a:t>
            </a:r>
            <a:endParaRPr lang="en-US" altLang="zh-CN" sz="2800" dirty="0"/>
          </a:p>
          <a:p>
            <a:pPr lvl="1"/>
            <a:r>
              <a:rPr lang="en-US" altLang="zh-CN" sz="2400" dirty="0"/>
              <a:t>Invented by Tony Hoare in 1960</a:t>
            </a:r>
          </a:p>
          <a:p>
            <a:pPr lvl="1"/>
            <a:r>
              <a:rPr lang="zh-CN" altLang="en-US" sz="2400" dirty="0"/>
              <a:t>最广泛使用的排序算法</a:t>
            </a:r>
            <a:r>
              <a:rPr lang="en-US" altLang="zh-CN" sz="2400" dirty="0"/>
              <a:t>. </a:t>
            </a:r>
          </a:p>
          <a:p>
            <a:pPr lvl="2"/>
            <a:r>
              <a:rPr lang="zh-CN" altLang="en-US" sz="2000" dirty="0"/>
              <a:t>当实现良好时，比归并排序</a:t>
            </a:r>
            <a:r>
              <a:rPr lang="en-US" altLang="zh-CN" sz="2000" dirty="0"/>
              <a:t>/</a:t>
            </a:r>
            <a:r>
              <a:rPr lang="zh-CN" altLang="en-US" sz="2000" dirty="0"/>
              <a:t>堆排序快</a:t>
            </a:r>
            <a:r>
              <a:rPr lang="en-US" altLang="zh-CN" sz="2000" dirty="0"/>
              <a:t>2-3</a:t>
            </a:r>
            <a:r>
              <a:rPr lang="zh-CN" altLang="en-US" sz="2000" dirty="0"/>
              <a:t>倍。</a:t>
            </a:r>
            <a:endParaRPr lang="en-US" altLang="zh-CN" sz="2000" dirty="0"/>
          </a:p>
          <a:p>
            <a:pPr lvl="1"/>
            <a:r>
              <a:rPr lang="zh-CN" altLang="en-US" sz="2400" dirty="0"/>
              <a:t>分析要稍微复杂一点点</a:t>
            </a:r>
            <a:endParaRPr lang="en-US" altLang="zh-CN" sz="2400" dirty="0"/>
          </a:p>
          <a:p>
            <a:r>
              <a:rPr lang="zh-CN" altLang="en-US" sz="2800" dirty="0"/>
              <a:t>基本想法</a:t>
            </a:r>
            <a:endParaRPr lang="en-US" altLang="zh-CN" sz="2800" dirty="0"/>
          </a:p>
          <a:p>
            <a:pPr marL="457200" lvl="1" indent="0">
              <a:buNone/>
            </a:pPr>
            <a:endParaRPr lang="en-US" altLang="zh-CN" sz="2400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0587A2E-2A40-4F45-9A01-98EF475B5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494457"/>
              </p:ext>
            </p:extLst>
          </p:nvPr>
        </p:nvGraphicFramePr>
        <p:xfrm>
          <a:off x="1352854" y="4463464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4CB7C49-5A6F-478A-AB12-7A683A427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941225"/>
              </p:ext>
            </p:extLst>
          </p:nvPr>
        </p:nvGraphicFramePr>
        <p:xfrm>
          <a:off x="1352854" y="5229409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F587E6A-80AD-4346-90F3-979F97F56E1A}"/>
              </a:ext>
            </a:extLst>
          </p:cNvPr>
          <p:cNvSpPr txBox="1"/>
          <p:nvPr/>
        </p:nvSpPr>
        <p:spPr>
          <a:xfrm>
            <a:off x="4498649" y="3732719"/>
            <a:ext cx="2997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Pivot (</a:t>
            </a:r>
            <a:r>
              <a:rPr lang="zh-CN" altLang="en-US" sz="2400" dirty="0"/>
              <a:t>最后一个元素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9F2CA2F-F022-48E4-BE4F-197555C3DD99}"/>
              </a:ext>
            </a:extLst>
          </p:cNvPr>
          <p:cNvSpPr txBox="1"/>
          <p:nvPr/>
        </p:nvSpPr>
        <p:spPr>
          <a:xfrm>
            <a:off x="691464" y="5906185"/>
            <a:ext cx="2537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小于</a:t>
            </a:r>
            <a:r>
              <a:rPr lang="en-US" altLang="zh-CN" sz="2400" dirty="0"/>
              <a:t>pivot</a:t>
            </a:r>
            <a:r>
              <a:rPr lang="zh-CN" altLang="en-US" sz="2400" dirty="0"/>
              <a:t>的部分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D5AB13-9995-4DD7-B525-2BE39B6A51D1}"/>
              </a:ext>
            </a:extLst>
          </p:cNvPr>
          <p:cNvSpPr txBox="1"/>
          <p:nvPr/>
        </p:nvSpPr>
        <p:spPr>
          <a:xfrm>
            <a:off x="3277816" y="5906185"/>
            <a:ext cx="2643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大于</a:t>
            </a:r>
            <a:r>
              <a:rPr lang="en-US" altLang="zh-CN" sz="2400" dirty="0"/>
              <a:t>pivot</a:t>
            </a:r>
            <a:r>
              <a:rPr lang="zh-CN" altLang="en-US" sz="2400" dirty="0"/>
              <a:t>的部分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DA637B4-41DF-43B8-B5A4-5385F2A015F4}"/>
              </a:ext>
            </a:extLst>
          </p:cNvPr>
          <p:cNvSpPr txBox="1"/>
          <p:nvPr/>
        </p:nvSpPr>
        <p:spPr>
          <a:xfrm>
            <a:off x="6040213" y="4805272"/>
            <a:ext cx="2643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为了简单起见，我们暂时假设输入的</a:t>
            </a:r>
            <a:r>
              <a:rPr lang="en-US" altLang="zh-CN" sz="2400" dirty="0">
                <a:solidFill>
                  <a:srgbClr val="FF0000"/>
                </a:solidFill>
              </a:rPr>
              <a:t>n</a:t>
            </a:r>
            <a:r>
              <a:rPr lang="zh-CN" altLang="en-US" sz="2400" dirty="0">
                <a:solidFill>
                  <a:srgbClr val="FF0000"/>
                </a:solidFill>
              </a:rPr>
              <a:t>个数各不相同</a:t>
            </a:r>
            <a:r>
              <a:rPr lang="en-US" altLang="zh-CN" sz="2400" dirty="0">
                <a:solidFill>
                  <a:srgbClr val="FF0000"/>
                </a:solidFill>
              </a:rPr>
              <a:t>!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5BB8CEC-E0F2-4459-A6A5-C3136C9DFFE8}"/>
              </a:ext>
            </a:extLst>
          </p:cNvPr>
          <p:cNvCxnSpPr/>
          <p:nvPr/>
        </p:nvCxnSpPr>
        <p:spPr bwMode="auto">
          <a:xfrm>
            <a:off x="5090323" y="4155281"/>
            <a:ext cx="53788" cy="4396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D7433CD5-972F-46BE-B68F-BFAF5769D54F}"/>
              </a:ext>
            </a:extLst>
          </p:cNvPr>
          <p:cNvSpPr/>
          <p:nvPr/>
        </p:nvSpPr>
        <p:spPr bwMode="auto">
          <a:xfrm rot="-5400000">
            <a:off x="2010496" y="5136953"/>
            <a:ext cx="177751" cy="1493033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40871902-4E80-484C-AB8A-BA427DB7EDF6}"/>
              </a:ext>
            </a:extLst>
          </p:cNvPr>
          <p:cNvSpPr/>
          <p:nvPr/>
        </p:nvSpPr>
        <p:spPr bwMode="auto">
          <a:xfrm rot="-5400000">
            <a:off x="4283455" y="4876977"/>
            <a:ext cx="177751" cy="201298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454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3" grpId="0" animBg="1"/>
      <p:bldP spid="1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2E383BB-BA68-4BC3-92D6-B3591A0FF2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03574" y="966249"/>
                <a:ext cx="7798765" cy="123019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设在阶段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呆了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800" baseline="-250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次（随机变量）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即有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800" baseline="-250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次调用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Randomized-Selection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时长度在</a:t>
                </a:r>
                <a14:m>
                  <m:oMath xmlns:m="http://schemas.openxmlformats.org/officeDocument/2006/math">
                    <m:d>
                      <m:dPr>
                        <m:endChr m:val="]"/>
                        <m:ctrlPr>
                          <a:rPr lang="en-US" altLang="zh-CN" sz="20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0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00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0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20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2000" b="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  <m:r>
                              <a:rPr lang="en-US" altLang="zh-CN" sz="20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 </m:t>
                        </m:r>
                        <m:r>
                          <a:rPr lang="en-US" altLang="zh-CN" sz="20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altLang="zh-CN" sz="200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0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20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0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2E383BB-BA68-4BC3-92D6-B3591A0FF2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3574" y="966249"/>
                <a:ext cx="7798765" cy="1230198"/>
              </a:xfrm>
              <a:blipFill>
                <a:blip r:embed="rId2"/>
                <a:stretch>
                  <a:fillRect l="-1563" t="-69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534566F-A214-4E49-AAC3-1D87A849322A}"/>
              </a:ext>
            </a:extLst>
          </p:cNvPr>
          <p:cNvSpPr txBox="1">
            <a:spLocks/>
          </p:cNvSpPr>
          <p:nvPr/>
        </p:nvSpPr>
        <p:spPr bwMode="auto">
          <a:xfrm>
            <a:off x="903574" y="2450971"/>
            <a:ext cx="7610229" cy="575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800" b="1" dirty="0"/>
              <a:t>引理</a:t>
            </a:r>
            <a:r>
              <a:rPr lang="en-US" altLang="zh-CN" sz="2800" b="1" dirty="0"/>
              <a:t>.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E(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)≤2</a:t>
            </a:r>
            <a:r>
              <a:rPr lang="en-US" altLang="zh-CN" sz="2800" dirty="0"/>
              <a:t>.   </a:t>
            </a:r>
            <a:r>
              <a:rPr lang="zh-CN" altLang="en-US" sz="2800" dirty="0"/>
              <a:t>（这个引理我们下页再证明）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E36AD69-48FC-45CC-99AF-5FABF223CE5B}"/>
              </a:ext>
            </a:extLst>
          </p:cNvPr>
          <p:cNvSpPr txBox="1">
            <a:spLocks/>
          </p:cNvSpPr>
          <p:nvPr/>
        </p:nvSpPr>
        <p:spPr bwMode="auto">
          <a:xfrm>
            <a:off x="903574" y="3429000"/>
            <a:ext cx="7610229" cy="575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800" b="1" dirty="0"/>
              <a:t>推论</a:t>
            </a:r>
            <a:r>
              <a:rPr lang="en-US" altLang="zh-CN" sz="2800" b="1" dirty="0"/>
              <a:t>. </a:t>
            </a:r>
            <a:r>
              <a:rPr lang="zh-CN" altLang="en-US" sz="2800" dirty="0"/>
              <a:t>运行时间的期望值为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O(n)</a:t>
            </a:r>
            <a:r>
              <a:rPr lang="en-US" altLang="zh-CN" sz="28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2EBB93D-0F48-4375-8B6D-5A1781481985}"/>
                  </a:ext>
                </a:extLst>
              </p:cNvPr>
              <p:cNvSpPr txBox="1"/>
              <p:nvPr/>
            </p:nvSpPr>
            <p:spPr>
              <a:xfrm>
                <a:off x="1098222" y="4161932"/>
                <a:ext cx="7220932" cy="19498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证明：阶段</a:t>
                </a:r>
                <a:r>
                  <a:rPr lang="en-US" altLang="zh-CN" sz="2400" dirty="0" err="1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中用</a:t>
                </a:r>
                <a: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Randomized-Selection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O(n (3/4)</a:t>
                </a:r>
                <a:r>
                  <a:rPr lang="en-US" altLang="zh-CN" sz="2400" baseline="300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因此，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总时间</m:t>
                    </m:r>
                    <m:r>
                      <a:rPr lang="en-US" altLang="zh-CN" sz="24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24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  <m:sup/>
                      <m:e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4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24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因此，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总时间</m:t>
                        </m:r>
                      </m:e>
                    </m:d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0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24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  <m:sup/>
                      <m:e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sz="2400" i="1" dirty="0">
                                            <a:solidFill>
                                              <a:schemeClr val="accent5">
                                                <a:lumMod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400" i="1" dirty="0">
                                            <a:solidFill>
                                              <a:schemeClr val="accent5">
                                                <a:lumMod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en-US" altLang="zh-CN" sz="2400" i="1" dirty="0">
                                            <a:solidFill>
                                              <a:schemeClr val="accent5">
                                                <a:lumMod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zh-CN" sz="2400" b="0" i="1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2400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2EBB93D-0F48-4375-8B6D-5A1781481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222" y="4161932"/>
                <a:ext cx="7220932" cy="1949893"/>
              </a:xfrm>
              <a:prstGeom prst="rect">
                <a:avLst/>
              </a:prstGeom>
              <a:blipFill>
                <a:blip r:embed="rId3"/>
                <a:stretch>
                  <a:fillRect l="-1266" t="-34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956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A2773-AF9D-4246-9FA4-DEE794FA2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Cambria" panose="02040503050406030204" pitchFamily="18" charset="0"/>
              </a:rPr>
              <a:t>如何证明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E(</a:t>
            </a:r>
            <a:r>
              <a:rPr lang="en-US" altLang="zh-CN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US" altLang="zh-CN" sz="3600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j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)≤2</a:t>
            </a:r>
            <a:endParaRPr lang="zh-CN" altLang="en-US" sz="3600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1671FB-1709-4E27-BB6F-AF00EA39E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405" y="1457277"/>
            <a:ext cx="6691116" cy="136605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/>
              <a:t>引理</a:t>
            </a:r>
            <a:r>
              <a:rPr lang="en-US" altLang="zh-CN" sz="2800" dirty="0"/>
              <a:t>. </a:t>
            </a:r>
            <a:r>
              <a:rPr lang="zh-CN" altLang="en-US" sz="2800" dirty="0"/>
              <a:t>如果某个实验成功的概率是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en-US" altLang="zh-CN" sz="2800" dirty="0"/>
              <a:t>&gt;0</a:t>
            </a:r>
            <a:r>
              <a:rPr lang="zh-CN" altLang="en-US" sz="2800" dirty="0"/>
              <a:t>，</a:t>
            </a:r>
            <a:br>
              <a:rPr lang="en-US" altLang="zh-CN" sz="2800" dirty="0"/>
            </a:br>
            <a:r>
              <a:rPr lang="en-US" altLang="zh-CN" sz="2800" dirty="0"/>
              <a:t>  </a:t>
            </a:r>
            <a:r>
              <a:rPr lang="zh-CN" altLang="en-US" sz="2800" dirty="0"/>
              <a:t>我们不断的重复该实验直到成功，</a:t>
            </a:r>
            <a:br>
              <a:rPr lang="en-US" altLang="zh-CN" sz="2800" dirty="0"/>
            </a:br>
            <a:r>
              <a:rPr lang="en-US" altLang="zh-CN" sz="2800" dirty="0"/>
              <a:t>     </a:t>
            </a:r>
            <a:r>
              <a:rPr lang="zh-CN" altLang="en-US" sz="2800" dirty="0"/>
              <a:t>所需花费的实验次数的期望是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1/p</a:t>
            </a:r>
            <a:r>
              <a:rPr lang="en-US" altLang="zh-CN" sz="28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B6A0C151-00D2-4D95-A94B-EDE995EED00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201779" y="2970278"/>
                <a:ext cx="6832517" cy="13660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§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400" dirty="0">
                    <a:solidFill>
                      <a:srgbClr val="9933FF"/>
                    </a:solidFill>
                  </a:rPr>
                  <a:t>证明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.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240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  <m:sup/>
                      <m:e>
                        <m: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en-US" altLang="zh-CN" sz="240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zh-CN" sz="2400" b="0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400" b="0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nary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240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sz="2400" b="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  <m:sup/>
                      <m:e>
                        <m: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zh-CN" sz="2400" b="0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400" b="0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2400" dirty="0">
                  <a:solidFill>
                    <a:schemeClr val="accent5">
                      <a:lumMod val="25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sSup>
                        <m:sSupPr>
                          <m:ctrlPr>
                            <a:rPr lang="en-US" altLang="zh-CN" sz="240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altLang="zh-CN" sz="2400" i="1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altLang="zh-CN" sz="2400" b="0" i="1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b="0" i="1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≥1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zh-CN" sz="2400" i="1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(1−</m:t>
                                      </m:r>
                                      <m:r>
                                        <a:rPr lang="en-US" altLang="zh-CN" sz="2400" b="0" i="1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CN" sz="2400" b="0" i="1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400" b="0" i="1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altLang="zh-CN" sz="2400" b="0" i="1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400" i="1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altLang="zh-CN" sz="2400" dirty="0">
                  <a:solidFill>
                    <a:srgbClr val="9933FF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9933FF"/>
                    </a:solidFill>
                  </a:rPr>
                  <a:t>   </a:t>
                </a:r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B6A0C151-00D2-4D95-A94B-EDE995EED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01779" y="2970278"/>
                <a:ext cx="6832517" cy="1366051"/>
              </a:xfrm>
              <a:prstGeom prst="rect">
                <a:avLst/>
              </a:prstGeom>
              <a:blipFill>
                <a:blip r:embed="rId2"/>
                <a:stretch>
                  <a:fillRect l="-1338" t="-401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内容占位符 2">
            <a:extLst>
              <a:ext uri="{FF2B5EF4-FFF2-40B4-BE49-F238E27FC236}">
                <a16:creationId xmlns:a16="http://schemas.microsoft.com/office/drawing/2014/main" id="{E8A8B6F4-5458-48FD-BFA2-3550A0DA6696}"/>
              </a:ext>
            </a:extLst>
          </p:cNvPr>
          <p:cNvSpPr txBox="1">
            <a:spLocks/>
          </p:cNvSpPr>
          <p:nvPr/>
        </p:nvSpPr>
        <p:spPr bwMode="auto">
          <a:xfrm>
            <a:off x="1267904" y="4529580"/>
            <a:ext cx="2540662" cy="575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800" b="1" dirty="0"/>
              <a:t>引理</a:t>
            </a:r>
            <a:r>
              <a:rPr lang="en-US" altLang="zh-CN" sz="2800" b="1" dirty="0"/>
              <a:t>.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E(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)≤2</a:t>
            </a:r>
            <a:r>
              <a:rPr lang="en-US" altLang="zh-CN" sz="2800" dirty="0"/>
              <a:t>.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E2E6210-840F-4DF9-A0AD-8915251554A7}"/>
                  </a:ext>
                </a:extLst>
              </p:cNvPr>
              <p:cNvSpPr txBox="1"/>
              <p:nvPr/>
            </p:nvSpPr>
            <p:spPr>
              <a:xfrm>
                <a:off x="1140642" y="4979089"/>
                <a:ext cx="7447176" cy="13697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solidFill>
                      <a:srgbClr val="9933FF"/>
                    </a:solidFill>
                  </a:rPr>
                  <a:t>Hint. 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若当前在阶段</a:t>
                </a:r>
                <a:r>
                  <a:rPr lang="en-US" altLang="zh-CN" sz="2400" dirty="0" err="1">
                    <a:solidFill>
                      <a:srgbClr val="9933FF"/>
                    </a:solidFill>
                  </a:rPr>
                  <a:t>i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。长度至多为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zh-CN" sz="24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2400" dirty="0"/>
                  <a:t>。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有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p=1/2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的概率长度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&lt;</a:t>
                </a:r>
                <a:r>
                  <a:rPr lang="en-US" altLang="zh-CN" sz="2400" dirty="0">
                    <a:solidFill>
                      <a:srgbClr val="9933FF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4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——</m:t>
                    </m:r>
                  </m:oMath>
                </a14:m>
                <a:r>
                  <a:rPr lang="zh-CN" altLang="en-US" sz="2400" dirty="0">
                    <a:solidFill>
                      <a:srgbClr val="9933FF"/>
                    </a:solidFill>
                  </a:rPr>
                  <a:t>只要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pivot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取在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[1/4,3/4]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范围内。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E2E6210-840F-4DF9-A0AD-891525155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642" y="4979089"/>
                <a:ext cx="7447176" cy="1369734"/>
              </a:xfrm>
              <a:prstGeom prst="rect">
                <a:avLst/>
              </a:prstGeom>
              <a:blipFill>
                <a:blip r:embed="rId3"/>
                <a:stretch>
                  <a:fillRect l="-1227" r="-327"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048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BE110-8C2B-4F4D-A9AB-33F55B434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Cambria" panose="02040503050406030204" pitchFamily="18" charset="0"/>
              </a:rPr>
              <a:t>最坏情况为线性时间的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Selection</a:t>
            </a:r>
            <a:r>
              <a:rPr lang="zh-CN" altLang="en-US" sz="3600" dirty="0">
                <a:latin typeface="Cambria" panose="02040503050406030204" pitchFamily="18" charset="0"/>
              </a:rPr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047C65-BDEC-49E3-88AB-2F8F765CA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222971" cy="4330781"/>
          </a:xfrm>
        </p:spPr>
        <p:txBody>
          <a:bodyPr/>
          <a:lstStyle/>
          <a:p>
            <a:r>
              <a:rPr lang="zh-CN" altLang="en-US" sz="2800" dirty="0"/>
              <a:t>上述</a:t>
            </a:r>
            <a:r>
              <a:rPr lang="en-US" altLang="zh-CN" sz="2800" dirty="0"/>
              <a:t>Randomized-selection</a:t>
            </a:r>
            <a:r>
              <a:rPr lang="zh-CN" altLang="en-US" sz="2800" dirty="0"/>
              <a:t>算法的</a:t>
            </a:r>
            <a:br>
              <a:rPr lang="en-US" altLang="zh-CN" sz="2800" dirty="0"/>
            </a:br>
            <a:r>
              <a:rPr lang="en-US" altLang="zh-CN" sz="2800" dirty="0"/>
              <a:t>  </a:t>
            </a:r>
            <a:r>
              <a:rPr lang="zh-CN" altLang="en-US" sz="2800" dirty="0"/>
              <a:t>平均复杂度为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O(n)</a:t>
            </a:r>
            <a:r>
              <a:rPr lang="zh-CN" altLang="en-US" sz="2800" dirty="0"/>
              <a:t>，但最坏复杂度为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O(n</a:t>
            </a:r>
            <a:r>
              <a:rPr lang="en-US" altLang="zh-CN" sz="2800" baseline="30000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).</a:t>
            </a:r>
          </a:p>
          <a:p>
            <a:endParaRPr lang="en-US" altLang="zh-CN" sz="2800" dirty="0"/>
          </a:p>
          <a:p>
            <a:r>
              <a:rPr lang="zh-CN" altLang="en-US" sz="2800" dirty="0"/>
              <a:t>能否找到一个</a:t>
            </a:r>
            <a:r>
              <a:rPr lang="zh-CN" altLang="en-US" sz="2800" dirty="0">
                <a:solidFill>
                  <a:srgbClr val="9933FF"/>
                </a:solidFill>
              </a:rPr>
              <a:t>最坏情况复杂度为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O(n)</a:t>
            </a:r>
            <a:r>
              <a:rPr lang="zh-CN" altLang="en-US" sz="2800" dirty="0">
                <a:solidFill>
                  <a:srgbClr val="9933FF"/>
                </a:solidFill>
              </a:rPr>
              <a:t>的算法</a:t>
            </a:r>
            <a:r>
              <a:rPr lang="zh-CN" altLang="en-US" sz="2800" dirty="0"/>
              <a:t>？</a:t>
            </a:r>
            <a:endParaRPr lang="en-US" altLang="zh-CN" sz="2800" dirty="0"/>
          </a:p>
          <a:p>
            <a:pPr lvl="1"/>
            <a:r>
              <a:rPr lang="en-US" altLang="zh-CN" sz="2400" dirty="0"/>
              <a:t>Open</a:t>
            </a:r>
            <a:r>
              <a:rPr lang="zh-CN" altLang="en-US" sz="2400" dirty="0"/>
              <a:t>了挺长时间。</a:t>
            </a:r>
            <a:endParaRPr lang="en-US" altLang="zh-CN" sz="2400" dirty="0"/>
          </a:p>
          <a:p>
            <a:pPr lvl="1"/>
            <a:r>
              <a:rPr lang="zh-CN" altLang="en-US" sz="2400" dirty="0"/>
              <a:t>直到</a:t>
            </a:r>
            <a:r>
              <a:rPr lang="en-US" altLang="zh-CN" sz="2400" dirty="0"/>
              <a:t>1973</a:t>
            </a:r>
            <a:r>
              <a:rPr lang="zh-CN" altLang="en-US" sz="2400" dirty="0"/>
              <a:t>年被</a:t>
            </a:r>
            <a:r>
              <a:rPr lang="sv-SE" altLang="zh-CN" sz="2400" dirty="0"/>
              <a:t>Blum  Floyd Pratt  Rivest Tarjan </a:t>
            </a:r>
            <a:r>
              <a:rPr lang="zh-CN" altLang="en-US" sz="2400" dirty="0"/>
              <a:t>解决。</a:t>
            </a:r>
            <a:endParaRPr lang="en-US" altLang="zh-CN" sz="2400" dirty="0"/>
          </a:p>
          <a:p>
            <a:pPr lvl="1"/>
            <a:r>
              <a:rPr lang="zh-CN" altLang="en-US" sz="2400" dirty="0"/>
              <a:t>它们给出</a:t>
            </a:r>
            <a:r>
              <a:rPr lang="en-US" altLang="zh-CN" sz="2400" dirty="0"/>
              <a:t>Median of Median</a:t>
            </a:r>
            <a:r>
              <a:rPr lang="zh-CN" altLang="en-US" sz="2400" dirty="0"/>
              <a:t>算法</a:t>
            </a:r>
            <a:endParaRPr lang="en-US" altLang="zh-CN" sz="2400" dirty="0"/>
          </a:p>
          <a:p>
            <a:pPr lvl="2"/>
            <a:r>
              <a:rPr lang="zh-CN" altLang="en-US" sz="2000" dirty="0"/>
              <a:t>实际上是找出了一个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O(n)</a:t>
            </a:r>
            <a:r>
              <a:rPr lang="zh-CN" altLang="en-US" sz="2000" dirty="0"/>
              <a:t>的算法找到</a:t>
            </a:r>
            <a:r>
              <a:rPr lang="en-US" altLang="zh-CN" sz="2000" dirty="0">
                <a:solidFill>
                  <a:srgbClr val="00B0F0"/>
                </a:solidFill>
              </a:rPr>
              <a:t>[1/5,4/5]</a:t>
            </a:r>
            <a:r>
              <a:rPr lang="zh-CN" altLang="en-US" sz="2000" dirty="0"/>
              <a:t>的一个</a:t>
            </a:r>
            <a:r>
              <a:rPr lang="en-US" altLang="zh-CN" sz="2000" dirty="0"/>
              <a:t>pivot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2"/>
            <a:r>
              <a:rPr lang="zh-CN" altLang="en-US" sz="2000" dirty="0"/>
              <a:t>参见</a:t>
            </a:r>
            <a:r>
              <a:rPr lang="en-US" altLang="zh-CN" sz="2000" dirty="0"/>
              <a:t>《Reading assignment Task 14.》</a:t>
            </a:r>
          </a:p>
        </p:txBody>
      </p:sp>
    </p:spTree>
    <p:extLst>
      <p:ext uri="{BB962C8B-B14F-4D97-AF65-F5344CB8AC3E}">
        <p14:creationId xmlns:p14="http://schemas.microsoft.com/office/powerpoint/2010/main" val="74225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0E43DC-0B8D-4272-94F3-E4CCFC6B6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522288"/>
            <a:ext cx="8365028" cy="825500"/>
          </a:xfrm>
        </p:spPr>
        <p:txBody>
          <a:bodyPr/>
          <a:lstStyle/>
          <a:p>
            <a:r>
              <a:rPr lang="zh-CN" altLang="en-US" sz="3600" dirty="0">
                <a:latin typeface="Cambria" panose="02040503050406030204" pitchFamily="18" charset="0"/>
              </a:rPr>
              <a:t>③ 随机算法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(randomized-algorithm)</a:t>
            </a:r>
            <a:r>
              <a:rPr lang="zh-CN" altLang="en-US" sz="3600" dirty="0">
                <a:latin typeface="Cambria" panose="02040503050406030204" pitchFamily="18" charset="0"/>
              </a:rPr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2483CA-2E49-4E01-B94C-5B5DDFAAE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501062" cy="4429763"/>
          </a:xfrm>
        </p:spPr>
        <p:txBody>
          <a:bodyPr/>
          <a:lstStyle/>
          <a:p>
            <a:r>
              <a:rPr lang="zh-CN" altLang="en-US" dirty="0">
                <a:solidFill>
                  <a:srgbClr val="00B0F0"/>
                </a:solidFill>
              </a:rPr>
              <a:t>无随机</a:t>
            </a:r>
            <a:r>
              <a:rPr lang="en-US" altLang="zh-CN" dirty="0">
                <a:solidFill>
                  <a:srgbClr val="00B0F0"/>
                </a:solidFill>
              </a:rPr>
              <a:t>:</a:t>
            </a:r>
            <a:r>
              <a:rPr lang="zh-CN" altLang="en-US" dirty="0">
                <a:solidFill>
                  <a:srgbClr val="00B0F0"/>
                </a:solidFill>
              </a:rPr>
              <a:t>确定性算法</a:t>
            </a:r>
            <a:r>
              <a:rPr lang="en-US" altLang="zh-CN" dirty="0">
                <a:solidFill>
                  <a:srgbClr val="00B0F0"/>
                </a:solidFill>
              </a:rPr>
              <a:t>=deterministic algorithm</a:t>
            </a:r>
          </a:p>
          <a:p>
            <a:r>
              <a:rPr lang="zh-CN" altLang="en-US" dirty="0"/>
              <a:t>两类随机算法：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00B0F0"/>
                </a:solidFill>
              </a:rPr>
              <a:t>Las Vegas</a:t>
            </a:r>
            <a:r>
              <a:rPr lang="zh-CN" altLang="en-US" dirty="0">
                <a:solidFill>
                  <a:srgbClr val="00B0F0"/>
                </a:solidFill>
              </a:rPr>
              <a:t>算法：</a:t>
            </a:r>
            <a:r>
              <a:rPr lang="zh-CN" altLang="en-US" dirty="0">
                <a:solidFill>
                  <a:srgbClr val="FF0000"/>
                </a:solidFill>
              </a:rPr>
              <a:t>确定性答案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zh-CN" altLang="en-US" dirty="0">
                <a:solidFill>
                  <a:srgbClr val="FF0000"/>
                </a:solidFill>
              </a:rPr>
              <a:t>随机的运行时间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sz="2200" dirty="0"/>
              <a:t>例如  快速排序、</a:t>
            </a:r>
            <a:r>
              <a:rPr lang="en-US" altLang="zh-CN" sz="2200" dirty="0"/>
              <a:t>Randomized-selection</a:t>
            </a:r>
            <a:r>
              <a:rPr lang="zh-CN" altLang="en-US" sz="2200" dirty="0"/>
              <a:t>。</a:t>
            </a:r>
            <a:endParaRPr lang="en-US" altLang="zh-CN" sz="2200" dirty="0"/>
          </a:p>
          <a:p>
            <a:pPr marL="914400" lvl="2" indent="0">
              <a:buNone/>
            </a:pPr>
            <a:r>
              <a:rPr lang="zh-CN" altLang="en-US" sz="2200" i="0" u="none" strike="noStrike" baseline="0" dirty="0">
                <a:solidFill>
                  <a:srgbClr val="969696"/>
                </a:solidFill>
              </a:rPr>
              <a:t>还有</a:t>
            </a:r>
            <a:r>
              <a:rPr lang="en-US" altLang="zh-CN" sz="2200" i="0" u="none" strike="noStrike" baseline="0" dirty="0">
                <a:solidFill>
                  <a:srgbClr val="969696"/>
                </a:solidFill>
              </a:rPr>
              <a:t>Randomized incremental algorithm</a:t>
            </a:r>
            <a:r>
              <a:rPr lang="en-US" altLang="zh-CN" sz="2200" b="1" i="0" u="none" strike="noStrike" baseline="0" dirty="0">
                <a:solidFill>
                  <a:srgbClr val="969696"/>
                </a:solidFill>
              </a:rPr>
              <a:t> </a:t>
            </a:r>
            <a:r>
              <a:rPr lang="en-US" altLang="zh-CN" sz="2200" dirty="0">
                <a:solidFill>
                  <a:srgbClr val="969696"/>
                </a:solidFill>
              </a:rPr>
              <a:t>(HW4 Task 15).</a:t>
            </a:r>
          </a:p>
          <a:p>
            <a:pPr lvl="2"/>
            <a:r>
              <a:rPr lang="zh-CN" altLang="en-US" sz="2200" b="1" i="0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MT"/>
              </a:rPr>
              <a:t>引入随机的目的：</a:t>
            </a:r>
            <a:r>
              <a:rPr lang="en-US" altLang="zh-CN" sz="2200" b="1" i="0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MT"/>
              </a:rPr>
              <a:t>less vulnerable to malicious inputs</a:t>
            </a:r>
            <a:endParaRPr lang="en-US" altLang="zh-CN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zh-CN" dirty="0">
                <a:solidFill>
                  <a:srgbClr val="00B0F0"/>
                </a:solidFill>
              </a:rPr>
              <a:t>Monte Carlo</a:t>
            </a:r>
            <a:r>
              <a:rPr lang="zh-CN" altLang="en-US" dirty="0">
                <a:solidFill>
                  <a:srgbClr val="00B0F0"/>
                </a:solidFill>
              </a:rPr>
              <a:t>算法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FF0000"/>
                </a:solidFill>
              </a:rPr>
              <a:t>确定的运行时间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zh-CN" altLang="en-US" dirty="0">
                <a:solidFill>
                  <a:srgbClr val="FF0000"/>
                </a:solidFill>
              </a:rPr>
              <a:t>随机答案</a:t>
            </a:r>
            <a:endParaRPr lang="en-US" altLang="zh-CN" dirty="0"/>
          </a:p>
          <a:p>
            <a:pPr lvl="2"/>
            <a:r>
              <a:rPr lang="zh-CN" altLang="en-US" sz="2200" dirty="0"/>
              <a:t>例如  </a:t>
            </a:r>
            <a:r>
              <a:rPr lang="en-US" altLang="zh-CN" sz="2200" dirty="0"/>
              <a:t>slide23</a:t>
            </a:r>
            <a:r>
              <a:rPr lang="zh-CN" altLang="en-US" sz="2200" dirty="0"/>
              <a:t>中最长回文串问题</a:t>
            </a:r>
            <a:r>
              <a:rPr lang="en-US" altLang="zh-CN" sz="2200" dirty="0"/>
              <a:t>+universal hash</a:t>
            </a:r>
            <a:r>
              <a:rPr lang="zh-CN" altLang="en-US" sz="2200" dirty="0"/>
              <a:t>。</a:t>
            </a:r>
            <a:endParaRPr lang="en-US" altLang="zh-CN" sz="2200" dirty="0"/>
          </a:p>
          <a:p>
            <a:pPr lvl="2"/>
            <a:r>
              <a:rPr lang="zh-CN" altLang="en-US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引入随机的目的：加快速度，但牺牲一点点正确性。</a:t>
            </a:r>
            <a:endParaRPr lang="en-US" altLang="zh-CN" sz="2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768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DEC29-8777-4715-88F0-49379CC1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Monte Carlo</a:t>
            </a:r>
            <a:r>
              <a:rPr lang="zh-CN" altLang="en-US" sz="3600" dirty="0">
                <a:latin typeface="Cambria" panose="02040503050406030204" pitchFamily="18" charset="0"/>
              </a:rPr>
              <a:t>算法的应用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932DEE-C3FF-4D2E-9264-788B3BA21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501062" cy="4883149"/>
          </a:xfrm>
        </p:spPr>
        <p:txBody>
          <a:bodyPr/>
          <a:lstStyle/>
          <a:p>
            <a:r>
              <a:rPr lang="zh-CN" altLang="en-US" dirty="0"/>
              <a:t>恒等式判定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F(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u,v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)  =  G(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u,v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)?</a:t>
            </a:r>
          </a:p>
          <a:p>
            <a:pPr lvl="1"/>
            <a:r>
              <a:rPr lang="en-US" altLang="zh-CN" dirty="0"/>
              <a:t>Monte Carlo</a:t>
            </a:r>
            <a:r>
              <a:rPr lang="zh-CN" altLang="en-US" dirty="0"/>
              <a:t>算法：随机生成若干数据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,v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zh-CN" altLang="en-US" dirty="0"/>
              <a:t>，</a:t>
            </a:r>
            <a:endParaRPr lang="en-US" altLang="zh-CN" dirty="0"/>
          </a:p>
          <a:p>
            <a:pPr lvl="2"/>
            <a:r>
              <a:rPr lang="zh-CN" altLang="en-US" dirty="0"/>
              <a:t>如果其中一个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F(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,v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) ≠ G(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,v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zh-CN" altLang="en-US" dirty="0"/>
              <a:t>，则回答不相等。</a:t>
            </a:r>
            <a:br>
              <a:rPr lang="en-US" altLang="zh-CN" dirty="0"/>
            </a:br>
            <a:r>
              <a:rPr lang="zh-CN" altLang="en-US" dirty="0"/>
              <a:t>否则回答相等（但是此时有一定概率出错）。</a:t>
            </a:r>
            <a:endParaRPr lang="en-US" altLang="zh-CN" dirty="0"/>
          </a:p>
          <a:p>
            <a:r>
              <a:rPr lang="zh-CN" altLang="en-US" dirty="0"/>
              <a:t>计算某个图形的面积。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分析经常与大数定理有关。</a:t>
            </a:r>
            <a:br>
              <a:rPr lang="en-US" altLang="zh-CN" dirty="0"/>
            </a:br>
            <a:r>
              <a:rPr lang="en-US" altLang="zh-CN" dirty="0"/>
              <a:t>   Sample</a:t>
            </a:r>
            <a:r>
              <a:rPr lang="zh-CN" altLang="en-US" dirty="0"/>
              <a:t>数越多，越大概率接近正确解</a:t>
            </a:r>
            <a:r>
              <a:rPr lang="en-US" altLang="zh-CN" dirty="0"/>
              <a:t>!</a:t>
            </a:r>
            <a:endParaRPr lang="zh-CN" altLang="en-US" dirty="0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5177C7A0-4887-4D2F-9F32-A64ADBACDA13}"/>
              </a:ext>
            </a:extLst>
          </p:cNvPr>
          <p:cNvSpPr/>
          <p:nvPr/>
        </p:nvSpPr>
        <p:spPr bwMode="auto">
          <a:xfrm>
            <a:off x="5590096" y="3986555"/>
            <a:ext cx="1696824" cy="929525"/>
          </a:xfrm>
          <a:custGeom>
            <a:avLst/>
            <a:gdLst>
              <a:gd name="connsiteX0" fmla="*/ 0 w 2003196"/>
              <a:gd name="connsiteY0" fmla="*/ 599586 h 924811"/>
              <a:gd name="connsiteX1" fmla="*/ 702297 w 2003196"/>
              <a:gd name="connsiteY1" fmla="*/ 203660 h 924811"/>
              <a:gd name="connsiteX2" fmla="*/ 999241 w 2003196"/>
              <a:gd name="connsiteY2" fmla="*/ 651433 h 924811"/>
              <a:gd name="connsiteX3" fmla="*/ 1343320 w 2003196"/>
              <a:gd name="connsiteY3" fmla="*/ 302642 h 924811"/>
              <a:gd name="connsiteX4" fmla="*/ 1381027 w 2003196"/>
              <a:gd name="connsiteY4" fmla="*/ 984 h 924811"/>
              <a:gd name="connsiteX5" fmla="*/ 1701538 w 2003196"/>
              <a:gd name="connsiteY5" fmla="*/ 217800 h 924811"/>
              <a:gd name="connsiteX6" fmla="*/ 1805233 w 2003196"/>
              <a:gd name="connsiteY6" fmla="*/ 538312 h 924811"/>
              <a:gd name="connsiteX7" fmla="*/ 1800520 w 2003196"/>
              <a:gd name="connsiteY7" fmla="*/ 806976 h 924811"/>
              <a:gd name="connsiteX8" fmla="*/ 2003196 w 2003196"/>
              <a:gd name="connsiteY8" fmla="*/ 924811 h 924811"/>
              <a:gd name="connsiteX0" fmla="*/ 0 w 1833513"/>
              <a:gd name="connsiteY0" fmla="*/ 849397 h 924811"/>
              <a:gd name="connsiteX1" fmla="*/ 532614 w 1833513"/>
              <a:gd name="connsiteY1" fmla="*/ 203660 h 924811"/>
              <a:gd name="connsiteX2" fmla="*/ 829558 w 1833513"/>
              <a:gd name="connsiteY2" fmla="*/ 651433 h 924811"/>
              <a:gd name="connsiteX3" fmla="*/ 1173637 w 1833513"/>
              <a:gd name="connsiteY3" fmla="*/ 302642 h 924811"/>
              <a:gd name="connsiteX4" fmla="*/ 1211344 w 1833513"/>
              <a:gd name="connsiteY4" fmla="*/ 984 h 924811"/>
              <a:gd name="connsiteX5" fmla="*/ 1531855 w 1833513"/>
              <a:gd name="connsiteY5" fmla="*/ 217800 h 924811"/>
              <a:gd name="connsiteX6" fmla="*/ 1635550 w 1833513"/>
              <a:gd name="connsiteY6" fmla="*/ 538312 h 924811"/>
              <a:gd name="connsiteX7" fmla="*/ 1630837 w 1833513"/>
              <a:gd name="connsiteY7" fmla="*/ 806976 h 924811"/>
              <a:gd name="connsiteX8" fmla="*/ 1833513 w 1833513"/>
              <a:gd name="connsiteY8" fmla="*/ 924811 h 924811"/>
              <a:gd name="connsiteX0" fmla="*/ 0 w 1710964"/>
              <a:gd name="connsiteY0" fmla="*/ 901245 h 924811"/>
              <a:gd name="connsiteX1" fmla="*/ 410065 w 1710964"/>
              <a:gd name="connsiteY1" fmla="*/ 203660 h 924811"/>
              <a:gd name="connsiteX2" fmla="*/ 707009 w 1710964"/>
              <a:gd name="connsiteY2" fmla="*/ 651433 h 924811"/>
              <a:gd name="connsiteX3" fmla="*/ 1051088 w 1710964"/>
              <a:gd name="connsiteY3" fmla="*/ 302642 h 924811"/>
              <a:gd name="connsiteX4" fmla="*/ 1088795 w 1710964"/>
              <a:gd name="connsiteY4" fmla="*/ 984 h 924811"/>
              <a:gd name="connsiteX5" fmla="*/ 1409306 w 1710964"/>
              <a:gd name="connsiteY5" fmla="*/ 217800 h 924811"/>
              <a:gd name="connsiteX6" fmla="*/ 1513001 w 1710964"/>
              <a:gd name="connsiteY6" fmla="*/ 538312 h 924811"/>
              <a:gd name="connsiteX7" fmla="*/ 1508288 w 1710964"/>
              <a:gd name="connsiteY7" fmla="*/ 806976 h 924811"/>
              <a:gd name="connsiteX8" fmla="*/ 1710964 w 1710964"/>
              <a:gd name="connsiteY8" fmla="*/ 924811 h 924811"/>
              <a:gd name="connsiteX0" fmla="*/ 0 w 1696824"/>
              <a:gd name="connsiteY0" fmla="*/ 929525 h 929525"/>
              <a:gd name="connsiteX1" fmla="*/ 395925 w 1696824"/>
              <a:gd name="connsiteY1" fmla="*/ 203660 h 929525"/>
              <a:gd name="connsiteX2" fmla="*/ 692869 w 1696824"/>
              <a:gd name="connsiteY2" fmla="*/ 651433 h 929525"/>
              <a:gd name="connsiteX3" fmla="*/ 1036948 w 1696824"/>
              <a:gd name="connsiteY3" fmla="*/ 302642 h 929525"/>
              <a:gd name="connsiteX4" fmla="*/ 1074655 w 1696824"/>
              <a:gd name="connsiteY4" fmla="*/ 984 h 929525"/>
              <a:gd name="connsiteX5" fmla="*/ 1395166 w 1696824"/>
              <a:gd name="connsiteY5" fmla="*/ 217800 h 929525"/>
              <a:gd name="connsiteX6" fmla="*/ 1498861 w 1696824"/>
              <a:gd name="connsiteY6" fmla="*/ 538312 h 929525"/>
              <a:gd name="connsiteX7" fmla="*/ 1494148 w 1696824"/>
              <a:gd name="connsiteY7" fmla="*/ 806976 h 929525"/>
              <a:gd name="connsiteX8" fmla="*/ 1696824 w 1696824"/>
              <a:gd name="connsiteY8" fmla="*/ 924811 h 929525"/>
              <a:gd name="connsiteX0" fmla="*/ 0 w 1696824"/>
              <a:gd name="connsiteY0" fmla="*/ 929525 h 929525"/>
              <a:gd name="connsiteX1" fmla="*/ 395925 w 1696824"/>
              <a:gd name="connsiteY1" fmla="*/ 203660 h 929525"/>
              <a:gd name="connsiteX2" fmla="*/ 692869 w 1696824"/>
              <a:gd name="connsiteY2" fmla="*/ 651433 h 929525"/>
              <a:gd name="connsiteX3" fmla="*/ 1036948 w 1696824"/>
              <a:gd name="connsiteY3" fmla="*/ 302642 h 929525"/>
              <a:gd name="connsiteX4" fmla="*/ 1074655 w 1696824"/>
              <a:gd name="connsiteY4" fmla="*/ 984 h 929525"/>
              <a:gd name="connsiteX5" fmla="*/ 1395166 w 1696824"/>
              <a:gd name="connsiteY5" fmla="*/ 217800 h 929525"/>
              <a:gd name="connsiteX6" fmla="*/ 1498861 w 1696824"/>
              <a:gd name="connsiteY6" fmla="*/ 538312 h 929525"/>
              <a:gd name="connsiteX7" fmla="*/ 1574276 w 1696824"/>
              <a:gd name="connsiteY7" fmla="*/ 802262 h 929525"/>
              <a:gd name="connsiteX8" fmla="*/ 1696824 w 1696824"/>
              <a:gd name="connsiteY8" fmla="*/ 924811 h 92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96824" h="929525">
                <a:moveTo>
                  <a:pt x="0" y="929525"/>
                </a:moveTo>
                <a:cubicBezTo>
                  <a:pt x="267878" y="727241"/>
                  <a:pt x="280447" y="250009"/>
                  <a:pt x="395925" y="203660"/>
                </a:cubicBezTo>
                <a:cubicBezTo>
                  <a:pt x="511403" y="157311"/>
                  <a:pt x="586032" y="634936"/>
                  <a:pt x="692869" y="651433"/>
                </a:cubicBezTo>
                <a:cubicBezTo>
                  <a:pt x="799706" y="667930"/>
                  <a:pt x="973317" y="411050"/>
                  <a:pt x="1036948" y="302642"/>
                </a:cubicBezTo>
                <a:cubicBezTo>
                  <a:pt x="1100579" y="194234"/>
                  <a:pt x="1014952" y="15124"/>
                  <a:pt x="1074655" y="984"/>
                </a:cubicBezTo>
                <a:cubicBezTo>
                  <a:pt x="1134358" y="-13156"/>
                  <a:pt x="1324465" y="128245"/>
                  <a:pt x="1395166" y="217800"/>
                </a:cubicBezTo>
                <a:cubicBezTo>
                  <a:pt x="1465867" y="307355"/>
                  <a:pt x="1469009" y="440902"/>
                  <a:pt x="1498861" y="538312"/>
                </a:cubicBezTo>
                <a:cubicBezTo>
                  <a:pt x="1528713" y="635722"/>
                  <a:pt x="1541282" y="737846"/>
                  <a:pt x="1574276" y="802262"/>
                </a:cubicBezTo>
                <a:cubicBezTo>
                  <a:pt x="1607270" y="866679"/>
                  <a:pt x="1611983" y="898102"/>
                  <a:pt x="1696824" y="924811"/>
                </a:cubicBezTo>
              </a:path>
            </a:pathLst>
          </a:cu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489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C0C53-D7D6-4078-B473-FBB1FAFEC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+mj-ea"/>
              </a:rPr>
              <a:t>④ 其他排序算法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C4017D-1E69-4E64-AEED-EE2AF8979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646" y="1494206"/>
            <a:ext cx="7025767" cy="467486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00B0F0"/>
                </a:solidFill>
              </a:rPr>
              <a:t>插入排序</a:t>
            </a:r>
            <a:endParaRPr lang="en-US" altLang="zh-CN" dirty="0">
              <a:solidFill>
                <a:srgbClr val="00B0F0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Text Box 40">
            <a:extLst>
              <a:ext uri="{FF2B5EF4-FFF2-40B4-BE49-F238E27FC236}">
                <a16:creationId xmlns:a16="http://schemas.microsoft.com/office/drawing/2014/main" id="{B1713B4A-3996-44FB-88FB-333E31B26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1717" y="2037761"/>
            <a:ext cx="33041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49)  38   65   97   76   13   27</a:t>
            </a:r>
          </a:p>
        </p:txBody>
      </p:sp>
      <p:sp>
        <p:nvSpPr>
          <p:cNvPr id="6" name="Text Box 41">
            <a:extLst>
              <a:ext uri="{FF2B5EF4-FFF2-40B4-BE49-F238E27FC236}">
                <a16:creationId xmlns:a16="http://schemas.microsoft.com/office/drawing/2014/main" id="{18D8118C-0230-48CB-9705-2FA296959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9530" y="2623549"/>
            <a:ext cx="42659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(38   49)   65   97   76   13   27</a:t>
            </a:r>
          </a:p>
        </p:txBody>
      </p:sp>
      <p:sp>
        <p:nvSpPr>
          <p:cNvPr id="7" name="Text Box 42">
            <a:extLst>
              <a:ext uri="{FF2B5EF4-FFF2-40B4-BE49-F238E27FC236}">
                <a16:creationId xmlns:a16="http://schemas.microsoft.com/office/drawing/2014/main" id="{7F3BCE7A-7A17-4587-9517-46FAFA7ED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9530" y="3183936"/>
            <a:ext cx="42659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(38   49   65)   97   76   13   27</a:t>
            </a:r>
          </a:p>
        </p:txBody>
      </p:sp>
      <p:sp>
        <p:nvSpPr>
          <p:cNvPr id="8" name="Text Box 43">
            <a:extLst>
              <a:ext uri="{FF2B5EF4-FFF2-40B4-BE49-F238E27FC236}">
                <a16:creationId xmlns:a16="http://schemas.microsoft.com/office/drawing/2014/main" id="{E81F7F56-C5FA-4EBD-9F46-5E367409D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9530" y="3744324"/>
            <a:ext cx="42659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(38   49   65   97)   76   13   27</a:t>
            </a:r>
          </a:p>
        </p:txBody>
      </p:sp>
      <p:sp>
        <p:nvSpPr>
          <p:cNvPr id="9" name="Text Box 44">
            <a:extLst>
              <a:ext uri="{FF2B5EF4-FFF2-40B4-BE49-F238E27FC236}">
                <a16:creationId xmlns:a16="http://schemas.microsoft.com/office/drawing/2014/main" id="{1C7531E7-8F3E-4869-9E0C-0196FFA68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9530" y="4304711"/>
            <a:ext cx="42659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(38   49   65   76   97)   13   27</a:t>
            </a:r>
          </a:p>
        </p:txBody>
      </p:sp>
      <p:sp>
        <p:nvSpPr>
          <p:cNvPr id="10" name="Text Box 45">
            <a:extLst>
              <a:ext uri="{FF2B5EF4-FFF2-40B4-BE49-F238E27FC236}">
                <a16:creationId xmlns:a16="http://schemas.microsoft.com/office/drawing/2014/main" id="{785C4A40-8C06-4A20-8B47-AA857490B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9530" y="4865099"/>
            <a:ext cx="42659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(13   38   49   65   76   97)   27</a:t>
            </a:r>
          </a:p>
        </p:txBody>
      </p:sp>
      <p:grpSp>
        <p:nvGrpSpPr>
          <p:cNvPr id="11" name="Group 47">
            <a:extLst>
              <a:ext uri="{FF2B5EF4-FFF2-40B4-BE49-F238E27FC236}">
                <a16:creationId xmlns:a16="http://schemas.microsoft.com/office/drawing/2014/main" id="{7D191E50-C882-4958-BB14-A07FB195932F}"/>
              </a:ext>
            </a:extLst>
          </p:cNvPr>
          <p:cNvGrpSpPr>
            <a:grpSpLocks/>
          </p:cNvGrpSpPr>
          <p:nvPr/>
        </p:nvGrpSpPr>
        <p:grpSpPr bwMode="auto">
          <a:xfrm>
            <a:off x="3592692" y="2371136"/>
            <a:ext cx="541338" cy="328613"/>
            <a:chOff x="1986" y="1986"/>
            <a:chExt cx="341" cy="207"/>
          </a:xfrm>
        </p:grpSpPr>
        <p:sp>
          <p:nvSpPr>
            <p:cNvPr id="12" name="Line 48">
              <a:extLst>
                <a:ext uri="{FF2B5EF4-FFF2-40B4-BE49-F238E27FC236}">
                  <a16:creationId xmlns:a16="http://schemas.microsoft.com/office/drawing/2014/main" id="{1755CD6B-8018-4F30-B3E7-1E232A041D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7" y="1986"/>
              <a:ext cx="0" cy="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Line 49">
              <a:extLst>
                <a:ext uri="{FF2B5EF4-FFF2-40B4-BE49-F238E27FC236}">
                  <a16:creationId xmlns:a16="http://schemas.microsoft.com/office/drawing/2014/main" id="{1CD5DFE2-626A-401E-8847-C93816E9ED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86" y="2079"/>
              <a:ext cx="3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Line 50">
              <a:extLst>
                <a:ext uri="{FF2B5EF4-FFF2-40B4-BE49-F238E27FC236}">
                  <a16:creationId xmlns:a16="http://schemas.microsoft.com/office/drawing/2014/main" id="{A1CDAAB2-5A5B-4CEB-B368-BB0356A098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86" y="2089"/>
              <a:ext cx="0" cy="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5" name="Line 51">
            <a:extLst>
              <a:ext uri="{FF2B5EF4-FFF2-40B4-BE49-F238E27FC236}">
                <a16:creationId xmlns:a16="http://schemas.microsoft.com/office/drawing/2014/main" id="{DF66185B-9EA0-42C8-9A98-6932298C2EA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8530" y="2929936"/>
            <a:ext cx="0" cy="32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Line 52">
            <a:extLst>
              <a:ext uri="{FF2B5EF4-FFF2-40B4-BE49-F238E27FC236}">
                <a16:creationId xmlns:a16="http://schemas.microsoft.com/office/drawing/2014/main" id="{E3C7E952-DA37-444C-BA7B-D74E6340047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8105" y="3471274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7" name="Group 53">
            <a:extLst>
              <a:ext uri="{FF2B5EF4-FFF2-40B4-BE49-F238E27FC236}">
                <a16:creationId xmlns:a16="http://schemas.microsoft.com/office/drawing/2014/main" id="{54A34087-5BEF-481F-8D9F-5412D23076AB}"/>
              </a:ext>
            </a:extLst>
          </p:cNvPr>
          <p:cNvGrpSpPr>
            <a:grpSpLocks/>
          </p:cNvGrpSpPr>
          <p:nvPr/>
        </p:nvGrpSpPr>
        <p:grpSpPr bwMode="auto">
          <a:xfrm>
            <a:off x="4961117" y="4084049"/>
            <a:ext cx="541338" cy="328612"/>
            <a:chOff x="1986" y="1986"/>
            <a:chExt cx="341" cy="207"/>
          </a:xfrm>
        </p:grpSpPr>
        <p:sp>
          <p:nvSpPr>
            <p:cNvPr id="18" name="Line 54">
              <a:extLst>
                <a:ext uri="{FF2B5EF4-FFF2-40B4-BE49-F238E27FC236}">
                  <a16:creationId xmlns:a16="http://schemas.microsoft.com/office/drawing/2014/main" id="{F4479D9E-8124-43DD-95D8-7E2D77EC16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7" y="1986"/>
              <a:ext cx="0" cy="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Line 55">
              <a:extLst>
                <a:ext uri="{FF2B5EF4-FFF2-40B4-BE49-F238E27FC236}">
                  <a16:creationId xmlns:a16="http://schemas.microsoft.com/office/drawing/2014/main" id="{69D528CC-1F04-4EDB-A457-4C08C1E303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86" y="2079"/>
              <a:ext cx="3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Line 56">
              <a:extLst>
                <a:ext uri="{FF2B5EF4-FFF2-40B4-BE49-F238E27FC236}">
                  <a16:creationId xmlns:a16="http://schemas.microsoft.com/office/drawing/2014/main" id="{E4A7AEC5-8DF7-4679-84A5-175AA22990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86" y="2089"/>
              <a:ext cx="0" cy="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1" name="Group 57">
            <a:extLst>
              <a:ext uri="{FF2B5EF4-FFF2-40B4-BE49-F238E27FC236}">
                <a16:creationId xmlns:a16="http://schemas.microsoft.com/office/drawing/2014/main" id="{1900C7E3-D4C1-487B-AA34-CC0723DED11B}"/>
              </a:ext>
            </a:extLst>
          </p:cNvPr>
          <p:cNvGrpSpPr>
            <a:grpSpLocks/>
          </p:cNvGrpSpPr>
          <p:nvPr/>
        </p:nvGrpSpPr>
        <p:grpSpPr bwMode="auto">
          <a:xfrm>
            <a:off x="3641905" y="4636499"/>
            <a:ext cx="2298700" cy="312737"/>
            <a:chOff x="2017" y="3413"/>
            <a:chExt cx="1448" cy="197"/>
          </a:xfrm>
        </p:grpSpPr>
        <p:sp>
          <p:nvSpPr>
            <p:cNvPr id="22" name="Line 58">
              <a:extLst>
                <a:ext uri="{FF2B5EF4-FFF2-40B4-BE49-F238E27FC236}">
                  <a16:creationId xmlns:a16="http://schemas.microsoft.com/office/drawing/2014/main" id="{19FC7772-EBB8-49F0-9B28-0E8538AF75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64" y="3413"/>
              <a:ext cx="1" cy="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Line 59">
              <a:extLst>
                <a:ext uri="{FF2B5EF4-FFF2-40B4-BE49-F238E27FC236}">
                  <a16:creationId xmlns:a16="http://schemas.microsoft.com/office/drawing/2014/main" id="{BB80AC9F-CD53-4A30-AB60-AC1F27D326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7" y="3517"/>
              <a:ext cx="1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Line 60">
              <a:extLst>
                <a:ext uri="{FF2B5EF4-FFF2-40B4-BE49-F238E27FC236}">
                  <a16:creationId xmlns:a16="http://schemas.microsoft.com/office/drawing/2014/main" id="{0F54EE02-703B-4109-BA15-760B99570D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7" y="3517"/>
              <a:ext cx="0" cy="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5" name="Group 61">
            <a:extLst>
              <a:ext uri="{FF2B5EF4-FFF2-40B4-BE49-F238E27FC236}">
                <a16:creationId xmlns:a16="http://schemas.microsoft.com/office/drawing/2014/main" id="{676F5B10-6D10-4823-9F14-6FE9D21842A6}"/>
              </a:ext>
            </a:extLst>
          </p:cNvPr>
          <p:cNvGrpSpPr>
            <a:grpSpLocks/>
          </p:cNvGrpSpPr>
          <p:nvPr/>
        </p:nvGrpSpPr>
        <p:grpSpPr bwMode="auto">
          <a:xfrm>
            <a:off x="4021317" y="5161961"/>
            <a:ext cx="2298700" cy="312738"/>
            <a:chOff x="2017" y="3413"/>
            <a:chExt cx="1448" cy="197"/>
          </a:xfrm>
        </p:grpSpPr>
        <p:sp>
          <p:nvSpPr>
            <p:cNvPr id="26" name="Line 62">
              <a:extLst>
                <a:ext uri="{FF2B5EF4-FFF2-40B4-BE49-F238E27FC236}">
                  <a16:creationId xmlns:a16="http://schemas.microsoft.com/office/drawing/2014/main" id="{6B6F6CE7-C944-435D-B943-6975D9ABE4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64" y="3413"/>
              <a:ext cx="1" cy="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Line 63">
              <a:extLst>
                <a:ext uri="{FF2B5EF4-FFF2-40B4-BE49-F238E27FC236}">
                  <a16:creationId xmlns:a16="http://schemas.microsoft.com/office/drawing/2014/main" id="{D7547846-399C-4753-8531-AA68CC9F22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7" y="3517"/>
              <a:ext cx="1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Line 64">
              <a:extLst>
                <a:ext uri="{FF2B5EF4-FFF2-40B4-BE49-F238E27FC236}">
                  <a16:creationId xmlns:a16="http://schemas.microsoft.com/office/drawing/2014/main" id="{AF08DCE7-E62F-494A-B12D-F4ADFA508E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7" y="3517"/>
              <a:ext cx="0" cy="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0" name="Text Box 66">
            <a:extLst>
              <a:ext uri="{FF2B5EF4-FFF2-40B4-BE49-F238E27FC236}">
                <a16:creationId xmlns:a16="http://schemas.microsoft.com/office/drawing/2014/main" id="{D6CDDF8C-7E28-4EC5-B75D-E337DDCCD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3655" y="5490574"/>
            <a:ext cx="42659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(13   27</a:t>
            </a:r>
            <a:r>
              <a:rPr kumimoji="1" lang="en-US" altLang="zh-CN" sz="2000" b="0" i="0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38   49   65   76   97)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0160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9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 autoUpdateAnimBg="0"/>
      <p:bldP spid="6" grpId="0" build="p" autoUpdateAnimBg="0"/>
      <p:bldP spid="7" grpId="0" build="p" autoUpdateAnimBg="0"/>
      <p:bldP spid="8" grpId="0" build="p" autoUpdateAnimBg="0"/>
      <p:bldP spid="9" grpId="0" build="p" autoUpdateAnimBg="0"/>
      <p:bldP spid="10" grpId="0" build="p" autoUpdateAnimBg="0"/>
      <p:bldP spid="30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02A0B6-1A7C-4490-972D-6DE3D4640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419" y="260593"/>
            <a:ext cx="2587682" cy="74388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00B0F0"/>
                </a:solidFill>
              </a:rPr>
              <a:t>   选择排序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D546EDC3-64F8-40B6-B8F9-6F84B8964E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6675" y="1049025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93D54782-D967-4448-B224-5D9436230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9763" y="1239525"/>
            <a:ext cx="5114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初始：   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[ 49     38     65     97     76     13     27 ]</a:t>
            </a:r>
          </a:p>
        </p:txBody>
      </p:sp>
      <p:sp>
        <p:nvSpPr>
          <p:cNvPr id="35" name="Text Box 37">
            <a:extLst>
              <a:ext uri="{FF2B5EF4-FFF2-40B4-BE49-F238E27FC236}">
                <a16:creationId xmlns:a16="http://schemas.microsoft.com/office/drawing/2014/main" id="{F838AFBF-6867-443E-8253-D7F70C6AE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9588" y="1232425"/>
            <a:ext cx="438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13</a:t>
            </a:r>
          </a:p>
        </p:txBody>
      </p:sp>
      <p:sp>
        <p:nvSpPr>
          <p:cNvPr id="36" name="Text Box 38">
            <a:extLst>
              <a:ext uri="{FF2B5EF4-FFF2-40B4-BE49-F238E27FC236}">
                <a16:creationId xmlns:a16="http://schemas.microsoft.com/office/drawing/2014/main" id="{99521237-7A58-40DD-A967-520AB81EC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0575" y="1279213"/>
            <a:ext cx="438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49</a:t>
            </a:r>
          </a:p>
        </p:txBody>
      </p:sp>
      <p:sp>
        <p:nvSpPr>
          <p:cNvPr id="37" name="Text Box 40">
            <a:extLst>
              <a:ext uri="{FF2B5EF4-FFF2-40B4-BE49-F238E27FC236}">
                <a16:creationId xmlns:a16="http://schemas.microsoft.com/office/drawing/2014/main" id="{854D4F03-F0AE-4D6B-B258-BD9007D7D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7213" y="2122487"/>
            <a:ext cx="5114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一趟：    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13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[38     65     97     76     49     27 ]</a:t>
            </a:r>
          </a:p>
        </p:txBody>
      </p:sp>
      <p:sp>
        <p:nvSpPr>
          <p:cNvPr id="40" name="Line 46">
            <a:extLst>
              <a:ext uri="{FF2B5EF4-FFF2-40B4-BE49-F238E27FC236}">
                <a16:creationId xmlns:a16="http://schemas.microsoft.com/office/drawing/2014/main" id="{23793A7E-490D-4F0E-8AFC-15EADCDE567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050" y="2320925"/>
            <a:ext cx="0" cy="282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" name="Text Box 66">
            <a:extLst>
              <a:ext uri="{FF2B5EF4-FFF2-40B4-BE49-F238E27FC236}">
                <a16:creationId xmlns:a16="http://schemas.microsoft.com/office/drawing/2014/main" id="{3C73E05C-FBEC-4BFE-87B6-CE01A19F3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0288" y="2152650"/>
            <a:ext cx="438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27</a:t>
            </a:r>
          </a:p>
        </p:txBody>
      </p:sp>
      <p:sp>
        <p:nvSpPr>
          <p:cNvPr id="61" name="Text Box 67">
            <a:extLst>
              <a:ext uri="{FF2B5EF4-FFF2-40B4-BE49-F238E27FC236}">
                <a16:creationId xmlns:a16="http://schemas.microsoft.com/office/drawing/2014/main" id="{66863F58-93AD-4FC4-9FFE-5192B47D2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8088" y="2135187"/>
            <a:ext cx="438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38</a:t>
            </a:r>
          </a:p>
        </p:txBody>
      </p:sp>
      <p:grpSp>
        <p:nvGrpSpPr>
          <p:cNvPr id="62" name="Group 68">
            <a:extLst>
              <a:ext uri="{FF2B5EF4-FFF2-40B4-BE49-F238E27FC236}">
                <a16:creationId xmlns:a16="http://schemas.microsoft.com/office/drawing/2014/main" id="{CE637019-828C-4D06-96E5-8685030EB5E0}"/>
              </a:ext>
            </a:extLst>
          </p:cNvPr>
          <p:cNvGrpSpPr>
            <a:grpSpLocks/>
          </p:cNvGrpSpPr>
          <p:nvPr/>
        </p:nvGrpSpPr>
        <p:grpSpPr bwMode="auto">
          <a:xfrm>
            <a:off x="1802450" y="2844721"/>
            <a:ext cx="5178425" cy="558800"/>
            <a:chOff x="1173" y="1506"/>
            <a:chExt cx="3262" cy="352"/>
          </a:xfrm>
        </p:grpSpPr>
        <p:sp>
          <p:nvSpPr>
            <p:cNvPr id="63" name="Text Box 69">
              <a:extLst>
                <a:ext uri="{FF2B5EF4-FFF2-40B4-BE49-F238E27FC236}">
                  <a16:creationId xmlns:a16="http://schemas.microsoft.com/office/drawing/2014/main" id="{66CB47B5-5142-4B22-88E1-53662DC7F5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3" y="1506"/>
              <a:ext cx="32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二趟：    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13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27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[65     97     76     49     38 ]</a:t>
              </a:r>
            </a:p>
          </p:txBody>
        </p:sp>
        <p:sp>
          <p:nvSpPr>
            <p:cNvPr id="64" name="Line 70">
              <a:extLst>
                <a:ext uri="{FF2B5EF4-FFF2-40B4-BE49-F238E27FC236}">
                  <a16:creationId xmlns:a16="http://schemas.microsoft.com/office/drawing/2014/main" id="{48E6B5FA-C8D3-41CE-847A-6D8AACA099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3" y="1714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Line 71">
              <a:extLst>
                <a:ext uri="{FF2B5EF4-FFF2-40B4-BE49-F238E27FC236}">
                  <a16:creationId xmlns:a16="http://schemas.microsoft.com/office/drawing/2014/main" id="{2C1DA230-1B75-4220-A151-AA491A4C6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74" y="1696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Line 72">
              <a:extLst>
                <a:ext uri="{FF2B5EF4-FFF2-40B4-BE49-F238E27FC236}">
                  <a16:creationId xmlns:a16="http://schemas.microsoft.com/office/drawing/2014/main" id="{2ADF5264-8183-4429-B0F2-3CE72B4A2B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9" y="1822"/>
              <a:ext cx="13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7" name="Group 73">
            <a:extLst>
              <a:ext uri="{FF2B5EF4-FFF2-40B4-BE49-F238E27FC236}">
                <a16:creationId xmlns:a16="http://schemas.microsoft.com/office/drawing/2014/main" id="{D91D24F7-C006-4179-92E1-256254AE8918}"/>
              </a:ext>
            </a:extLst>
          </p:cNvPr>
          <p:cNvGrpSpPr>
            <a:grpSpLocks/>
          </p:cNvGrpSpPr>
          <p:nvPr/>
        </p:nvGrpSpPr>
        <p:grpSpPr bwMode="auto">
          <a:xfrm>
            <a:off x="1802450" y="3578146"/>
            <a:ext cx="5178425" cy="504825"/>
            <a:chOff x="1169" y="1902"/>
            <a:chExt cx="3262" cy="318"/>
          </a:xfrm>
        </p:grpSpPr>
        <p:sp>
          <p:nvSpPr>
            <p:cNvPr id="68" name="Text Box 74">
              <a:extLst>
                <a:ext uri="{FF2B5EF4-FFF2-40B4-BE49-F238E27FC236}">
                  <a16:creationId xmlns:a16="http://schemas.microsoft.com/office/drawing/2014/main" id="{1D9ECD4E-A007-4547-ABD6-72E6ADA668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9" y="1902"/>
              <a:ext cx="32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三趟：    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13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27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38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[97     76     49     65 ]</a:t>
              </a:r>
            </a:p>
          </p:txBody>
        </p:sp>
        <p:sp>
          <p:nvSpPr>
            <p:cNvPr id="69" name="Line 75">
              <a:extLst>
                <a:ext uri="{FF2B5EF4-FFF2-40B4-BE49-F238E27FC236}">
                  <a16:creationId xmlns:a16="http://schemas.microsoft.com/office/drawing/2014/main" id="{D9F6722E-1483-411E-89B2-F93BF8B249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1" y="2076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Line 76">
              <a:extLst>
                <a:ext uri="{FF2B5EF4-FFF2-40B4-BE49-F238E27FC236}">
                  <a16:creationId xmlns:a16="http://schemas.microsoft.com/office/drawing/2014/main" id="{35D7740B-5E27-4F46-AF8A-57F4C3CC33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03" y="2081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Line 77">
              <a:extLst>
                <a:ext uri="{FF2B5EF4-FFF2-40B4-BE49-F238E27FC236}">
                  <a16:creationId xmlns:a16="http://schemas.microsoft.com/office/drawing/2014/main" id="{B4B56677-998B-4E52-9615-31AF4190CE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2" y="2211"/>
              <a:ext cx="6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2" name="Group 78">
            <a:extLst>
              <a:ext uri="{FF2B5EF4-FFF2-40B4-BE49-F238E27FC236}">
                <a16:creationId xmlns:a16="http://schemas.microsoft.com/office/drawing/2014/main" id="{EEE4013C-FF80-4EE4-A6A0-1646A05C7B41}"/>
              </a:ext>
            </a:extLst>
          </p:cNvPr>
          <p:cNvGrpSpPr>
            <a:grpSpLocks/>
          </p:cNvGrpSpPr>
          <p:nvPr/>
        </p:nvGrpSpPr>
        <p:grpSpPr bwMode="auto">
          <a:xfrm>
            <a:off x="1802450" y="4100434"/>
            <a:ext cx="5178425" cy="539750"/>
            <a:chOff x="1154" y="2298"/>
            <a:chExt cx="3262" cy="340"/>
          </a:xfrm>
        </p:grpSpPr>
        <p:sp>
          <p:nvSpPr>
            <p:cNvPr id="73" name="Text Box 79">
              <a:extLst>
                <a:ext uri="{FF2B5EF4-FFF2-40B4-BE49-F238E27FC236}">
                  <a16:creationId xmlns:a16="http://schemas.microsoft.com/office/drawing/2014/main" id="{5609E4C1-0E11-46B5-A92F-D679F0E2E0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4" y="2298"/>
              <a:ext cx="32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四趟：    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13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27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38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49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[76     97     65 ]</a:t>
              </a:r>
            </a:p>
          </p:txBody>
        </p:sp>
        <p:sp>
          <p:nvSpPr>
            <p:cNvPr id="74" name="Line 80">
              <a:extLst>
                <a:ext uri="{FF2B5EF4-FFF2-40B4-BE49-F238E27FC236}">
                  <a16:creationId xmlns:a16="http://schemas.microsoft.com/office/drawing/2014/main" id="{A2755927-97E1-4B49-BAA5-A5231152FC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0" y="2494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" name="Line 81">
              <a:extLst>
                <a:ext uri="{FF2B5EF4-FFF2-40B4-BE49-F238E27FC236}">
                  <a16:creationId xmlns:a16="http://schemas.microsoft.com/office/drawing/2014/main" id="{95715F5B-F958-4F51-8457-5D6D407FD3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2" y="2499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" name="Line 82">
              <a:extLst>
                <a:ext uri="{FF2B5EF4-FFF2-40B4-BE49-F238E27FC236}">
                  <a16:creationId xmlns:a16="http://schemas.microsoft.com/office/drawing/2014/main" id="{B476C6DD-5A50-4A5A-BE9F-0C9E92E822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1" y="2629"/>
              <a:ext cx="6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7" name="Group 83">
            <a:extLst>
              <a:ext uri="{FF2B5EF4-FFF2-40B4-BE49-F238E27FC236}">
                <a16:creationId xmlns:a16="http://schemas.microsoft.com/office/drawing/2014/main" id="{4BDACBD8-1476-4676-B609-2612788EC46B}"/>
              </a:ext>
            </a:extLst>
          </p:cNvPr>
          <p:cNvGrpSpPr>
            <a:grpSpLocks/>
          </p:cNvGrpSpPr>
          <p:nvPr/>
        </p:nvGrpSpPr>
        <p:grpSpPr bwMode="auto">
          <a:xfrm>
            <a:off x="1802450" y="4657646"/>
            <a:ext cx="5178425" cy="539750"/>
            <a:chOff x="1139" y="2683"/>
            <a:chExt cx="3262" cy="340"/>
          </a:xfrm>
        </p:grpSpPr>
        <p:sp>
          <p:nvSpPr>
            <p:cNvPr id="78" name="Text Box 84">
              <a:extLst>
                <a:ext uri="{FF2B5EF4-FFF2-40B4-BE49-F238E27FC236}">
                  <a16:creationId xmlns:a16="http://schemas.microsoft.com/office/drawing/2014/main" id="{F24EBC21-0BE0-470E-A6DF-D90A585B88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9" y="2683"/>
              <a:ext cx="32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五趟：    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13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27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38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49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65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[97     76 ]</a:t>
              </a:r>
            </a:p>
          </p:txBody>
        </p:sp>
        <p:sp>
          <p:nvSpPr>
            <p:cNvPr id="79" name="Line 85">
              <a:extLst>
                <a:ext uri="{FF2B5EF4-FFF2-40B4-BE49-F238E27FC236}">
                  <a16:creationId xmlns:a16="http://schemas.microsoft.com/office/drawing/2014/main" id="{06738D76-36F3-458A-A4B0-2DEAFD4B8C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5" y="2879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" name="Line 86">
              <a:extLst>
                <a:ext uri="{FF2B5EF4-FFF2-40B4-BE49-F238E27FC236}">
                  <a16:creationId xmlns:a16="http://schemas.microsoft.com/office/drawing/2014/main" id="{66A25C71-0157-4C52-A015-F8045FE921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17" y="2884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" name="Line 87">
              <a:extLst>
                <a:ext uri="{FF2B5EF4-FFF2-40B4-BE49-F238E27FC236}">
                  <a16:creationId xmlns:a16="http://schemas.microsoft.com/office/drawing/2014/main" id="{1D3FCE5F-FA7E-47E0-A7A7-68E881AC0E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2" y="3000"/>
              <a:ext cx="3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2" name="Text Box 88">
            <a:extLst>
              <a:ext uri="{FF2B5EF4-FFF2-40B4-BE49-F238E27FC236}">
                <a16:creationId xmlns:a16="http://schemas.microsoft.com/office/drawing/2014/main" id="{071A06D2-94C4-4373-B70D-47F8CC0E6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2450" y="5301939"/>
            <a:ext cx="5178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六趟： 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13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27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38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49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65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76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[97 ]</a:t>
            </a:r>
          </a:p>
        </p:txBody>
      </p:sp>
    </p:spTree>
    <p:extLst>
      <p:ext uri="{BB962C8B-B14F-4D97-AF65-F5344CB8AC3E}">
        <p14:creationId xmlns:p14="http://schemas.microsoft.com/office/powerpoint/2010/main" val="76345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35" grpId="0" animBg="1" autoUpdateAnimBg="0"/>
      <p:bldP spid="36" grpId="0" animBg="1" autoUpdateAnimBg="0"/>
      <p:bldP spid="37" grpId="0" build="p" autoUpdateAnimBg="0"/>
      <p:bldP spid="60" grpId="0" animBg="1" autoUpdateAnimBg="0"/>
      <p:bldP spid="61" grpId="0" animBg="1" autoUpdateAnimBg="0"/>
      <p:bldP spid="82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F7E4D-2726-45EC-B054-7B931F247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Stability in sorting </a:t>
            </a:r>
            <a:r>
              <a:rPr lang="zh-CN" altLang="en-US" sz="3600" dirty="0">
                <a:latin typeface="+mj-ea"/>
              </a:rPr>
              <a:t>排序算法的</a:t>
            </a:r>
            <a:r>
              <a:rPr lang="zh-CN" altLang="en-US" sz="3600" dirty="0">
                <a:latin typeface="Cambria" panose="02040503050406030204" pitchFamily="18" charset="0"/>
              </a:rPr>
              <a:t>稳定性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E3562D-BBFA-4FDC-8638-5BE411C26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501062" cy="1453548"/>
          </a:xfrm>
        </p:spPr>
        <p:txBody>
          <a:bodyPr/>
          <a:lstStyle/>
          <a:p>
            <a:r>
              <a:rPr lang="zh-CN" altLang="en-US" sz="2800" dirty="0"/>
              <a:t>我们说一个排序方法是</a:t>
            </a:r>
            <a:r>
              <a:rPr lang="zh-CN" altLang="en-US" sz="2800" dirty="0">
                <a:solidFill>
                  <a:srgbClr val="00B0F0"/>
                </a:solidFill>
              </a:rPr>
              <a:t>稳定的</a:t>
            </a:r>
            <a:r>
              <a:rPr lang="en-US" altLang="zh-CN" sz="2800" dirty="0"/>
              <a:t>(</a:t>
            </a:r>
            <a:r>
              <a:rPr lang="en-US" altLang="zh-CN" sz="2800" dirty="0">
                <a:solidFill>
                  <a:srgbClr val="00B0F0"/>
                </a:solidFill>
              </a:rPr>
              <a:t>stable</a:t>
            </a:r>
            <a:r>
              <a:rPr lang="en-US" altLang="zh-CN" sz="2800" dirty="0"/>
              <a:t>)</a:t>
            </a:r>
            <a:r>
              <a:rPr lang="zh-CN" altLang="en-US" sz="2800" dirty="0"/>
              <a:t>，如果：</a:t>
            </a:r>
            <a:endParaRPr lang="en-US" altLang="zh-CN" sz="2800" dirty="0"/>
          </a:p>
          <a:p>
            <a:pPr lvl="1"/>
            <a:r>
              <a:rPr lang="zh-CN" altLang="en-US" sz="2400" i="1" dirty="0"/>
              <a:t>对于两个关键字相等的记录，它们在序列中的</a:t>
            </a:r>
            <a:r>
              <a:rPr lang="zh-CN" altLang="en-US" sz="2400" i="1" dirty="0">
                <a:solidFill>
                  <a:srgbClr val="9933FF"/>
                </a:solidFill>
              </a:rPr>
              <a:t>相对</a:t>
            </a:r>
            <a:br>
              <a:rPr lang="en-US" altLang="zh-CN" sz="2400" i="1" dirty="0">
                <a:solidFill>
                  <a:srgbClr val="9933FF"/>
                </a:solidFill>
              </a:rPr>
            </a:br>
            <a:r>
              <a:rPr lang="en-US" altLang="zh-CN" sz="2400" i="1" dirty="0">
                <a:solidFill>
                  <a:srgbClr val="9933FF"/>
                </a:solidFill>
              </a:rPr>
              <a:t>  </a:t>
            </a:r>
            <a:r>
              <a:rPr lang="zh-CN" altLang="en-US" sz="2400" i="1" dirty="0">
                <a:solidFill>
                  <a:srgbClr val="9933FF"/>
                </a:solidFill>
              </a:rPr>
              <a:t>位置</a:t>
            </a:r>
            <a:r>
              <a:rPr lang="zh-CN" altLang="en-US" sz="2400" i="1" dirty="0"/>
              <a:t>在排序之前和经过排序之后</a:t>
            </a:r>
            <a:r>
              <a:rPr lang="zh-CN" altLang="en-US" sz="2400" i="1" dirty="0">
                <a:solidFill>
                  <a:srgbClr val="9933FF"/>
                </a:solidFill>
              </a:rPr>
              <a:t>没有改变</a:t>
            </a:r>
            <a:r>
              <a:rPr lang="zh-CN" altLang="en-US" sz="2400" i="1" dirty="0"/>
              <a:t>。</a:t>
            </a:r>
            <a:endParaRPr lang="en-US" altLang="zh-CN" sz="2800" i="1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8CFF661-4F8F-4EFC-895F-D6B5A663E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22342"/>
              </p:ext>
            </p:extLst>
          </p:nvPr>
        </p:nvGraphicFramePr>
        <p:xfrm>
          <a:off x="2453146" y="3403076"/>
          <a:ext cx="3209368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C00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2C05BB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2C05BB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84A9DC8-C296-4C5E-8B60-41F3E1DC0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04611"/>
              </p:ext>
            </p:extLst>
          </p:nvPr>
        </p:nvGraphicFramePr>
        <p:xfrm>
          <a:off x="2453146" y="4354576"/>
          <a:ext cx="3209368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2C05BB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2C05BB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C00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22855886-7614-4CAC-9BD3-80D99AC1EF30}"/>
              </a:ext>
            </a:extLst>
          </p:cNvPr>
          <p:cNvSpPr txBox="1"/>
          <p:nvPr/>
        </p:nvSpPr>
        <p:spPr>
          <a:xfrm>
            <a:off x="5896467" y="4392890"/>
            <a:ext cx="206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9933FF"/>
                </a:solidFill>
              </a:rPr>
              <a:t>相对位置没有改变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B5284D98-CB6E-4602-A069-F0989CCBC5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042894"/>
              </p:ext>
            </p:extLst>
          </p:nvPr>
        </p:nvGraphicFramePr>
        <p:xfrm>
          <a:off x="2453146" y="5078808"/>
          <a:ext cx="3209368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2C05BB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2C05BB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C00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50C98F0-3E92-409B-976E-623B7DD787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510976"/>
              </p:ext>
            </p:extLst>
          </p:nvPr>
        </p:nvGraphicFramePr>
        <p:xfrm>
          <a:off x="2453146" y="5586270"/>
          <a:ext cx="3209368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2C05BB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2C05BB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C00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6B1A613-BBF3-4F4E-AC2B-6FB0AEFA5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081175"/>
              </p:ext>
            </p:extLst>
          </p:nvPr>
        </p:nvGraphicFramePr>
        <p:xfrm>
          <a:off x="2453146" y="6093732"/>
          <a:ext cx="3209368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2C05BB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2C05BB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C00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5F4FBE94-B835-454C-AF50-55860624635D}"/>
              </a:ext>
            </a:extLst>
          </p:cNvPr>
          <p:cNvSpPr txBox="1"/>
          <p:nvPr/>
        </p:nvSpPr>
        <p:spPr>
          <a:xfrm>
            <a:off x="1036949" y="3370022"/>
            <a:ext cx="1239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待排序</a:t>
            </a:r>
          </a:p>
        </p:txBody>
      </p:sp>
      <p:sp>
        <p:nvSpPr>
          <p:cNvPr id="13" name="右大括号 12">
            <a:extLst>
              <a:ext uri="{FF2B5EF4-FFF2-40B4-BE49-F238E27FC236}">
                <a16:creationId xmlns:a16="http://schemas.microsoft.com/office/drawing/2014/main" id="{4CF3F3D2-7295-4320-A793-575E0195B303}"/>
              </a:ext>
            </a:extLst>
          </p:cNvPr>
          <p:cNvSpPr/>
          <p:nvPr/>
        </p:nvSpPr>
        <p:spPr bwMode="auto">
          <a:xfrm>
            <a:off x="5835192" y="5078808"/>
            <a:ext cx="136688" cy="1417611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5F95C89-DD3F-4ABB-AFD2-0580D0DD1360}"/>
              </a:ext>
            </a:extLst>
          </p:cNvPr>
          <p:cNvSpPr txBox="1"/>
          <p:nvPr/>
        </p:nvSpPr>
        <p:spPr>
          <a:xfrm>
            <a:off x="6122709" y="5619625"/>
            <a:ext cx="206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9933FF"/>
                </a:solidFill>
              </a:rPr>
              <a:t>相对位置发生改变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2F3878E-B54C-47EF-9CF6-368D4CEC2E89}"/>
              </a:ext>
            </a:extLst>
          </p:cNvPr>
          <p:cNvSpPr txBox="1"/>
          <p:nvPr/>
        </p:nvSpPr>
        <p:spPr>
          <a:xfrm>
            <a:off x="565608" y="5019830"/>
            <a:ext cx="14705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排序结果</a:t>
            </a:r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9FA35ED2-09A9-413A-B3B0-EDD85C4AFE65}"/>
              </a:ext>
            </a:extLst>
          </p:cNvPr>
          <p:cNvSpPr/>
          <p:nvPr/>
        </p:nvSpPr>
        <p:spPr bwMode="auto">
          <a:xfrm>
            <a:off x="2139887" y="4354576"/>
            <a:ext cx="136688" cy="2141843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82697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B30D1F-94C0-46A3-8177-36DC0FA0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快速排序是不稳定的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A2E3EE3-408E-4C05-8687-E85B27ACC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950"/>
              </p:ext>
            </p:extLst>
          </p:nvPr>
        </p:nvGraphicFramePr>
        <p:xfrm>
          <a:off x="1819939" y="1785434"/>
          <a:ext cx="1203513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2C05BB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2C05BB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EFF44EB-0D89-482B-969F-2995D25E1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561106"/>
              </p:ext>
            </p:extLst>
          </p:nvPr>
        </p:nvGraphicFramePr>
        <p:xfrm>
          <a:off x="1819935" y="2361461"/>
          <a:ext cx="1203513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2C05BB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2C05BB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8" name="内容占位符 3">
            <a:extLst>
              <a:ext uri="{FF2B5EF4-FFF2-40B4-BE49-F238E27FC236}">
                <a16:creationId xmlns:a16="http://schemas.microsoft.com/office/drawing/2014/main" id="{787B6E74-C53C-4E11-9F62-DD555280FD7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718647" y="1675975"/>
            <a:ext cx="5425353" cy="4659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Partition(Key a[], int 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int 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Key p = a[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(int j = 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j&lt;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a[j] &lt;= p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 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(a[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++], A[j]);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(A[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], a[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84FB3493-15BE-4F70-BFF9-1BB89BC1D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632333"/>
              </p:ext>
            </p:extLst>
          </p:nvPr>
        </p:nvGraphicFramePr>
        <p:xfrm>
          <a:off x="1819935" y="2937488"/>
          <a:ext cx="1203513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2C05BB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2C05BB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65CF2D8D-EC0C-40A8-BF22-A31C1A7D0C58}"/>
              </a:ext>
            </a:extLst>
          </p:cNvPr>
          <p:cNvSpPr txBox="1"/>
          <p:nvPr/>
        </p:nvSpPr>
        <p:spPr>
          <a:xfrm>
            <a:off x="1855470" y="1364766"/>
            <a:ext cx="1239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待排序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23C5E8D-1F72-419B-9C64-4D44DE007035}"/>
              </a:ext>
            </a:extLst>
          </p:cNvPr>
          <p:cNvSpPr txBox="1"/>
          <p:nvPr/>
        </p:nvSpPr>
        <p:spPr>
          <a:xfrm>
            <a:off x="2013979" y="3224571"/>
            <a:ext cx="1239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输出</a:t>
            </a:r>
          </a:p>
        </p:txBody>
      </p:sp>
      <p:sp>
        <p:nvSpPr>
          <p:cNvPr id="12" name="箭头: 左弧形 11">
            <a:extLst>
              <a:ext uri="{FF2B5EF4-FFF2-40B4-BE49-F238E27FC236}">
                <a16:creationId xmlns:a16="http://schemas.microsoft.com/office/drawing/2014/main" id="{BBE8BBE3-5F07-4B33-A632-87FB11DADFDD}"/>
              </a:ext>
            </a:extLst>
          </p:cNvPr>
          <p:cNvSpPr/>
          <p:nvPr/>
        </p:nvSpPr>
        <p:spPr bwMode="auto">
          <a:xfrm>
            <a:off x="1341640" y="2096520"/>
            <a:ext cx="306371" cy="402688"/>
          </a:xfrm>
          <a:prstGeom prst="curvedRightArrow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箭头: 左弧形 13">
            <a:extLst>
              <a:ext uri="{FF2B5EF4-FFF2-40B4-BE49-F238E27FC236}">
                <a16:creationId xmlns:a16="http://schemas.microsoft.com/office/drawing/2014/main" id="{A99179AD-D048-4176-94FF-29B4118BAB17}"/>
              </a:ext>
            </a:extLst>
          </p:cNvPr>
          <p:cNvSpPr/>
          <p:nvPr/>
        </p:nvSpPr>
        <p:spPr bwMode="auto">
          <a:xfrm>
            <a:off x="1341640" y="2640917"/>
            <a:ext cx="306371" cy="402688"/>
          </a:xfrm>
          <a:prstGeom prst="curvedRightArrow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54A6352B-F4FD-4854-94EC-F61A4E8FE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724159"/>
              </p:ext>
            </p:extLst>
          </p:nvPr>
        </p:nvGraphicFramePr>
        <p:xfrm>
          <a:off x="1649239" y="4214240"/>
          <a:ext cx="1604684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C00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9ADD80C8-51E5-4CB3-B62C-F323827C4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44043"/>
              </p:ext>
            </p:extLst>
          </p:nvPr>
        </p:nvGraphicFramePr>
        <p:xfrm>
          <a:off x="1640692" y="4793029"/>
          <a:ext cx="1604684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C00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17" name="箭头: 左弧形 16">
            <a:extLst>
              <a:ext uri="{FF2B5EF4-FFF2-40B4-BE49-F238E27FC236}">
                <a16:creationId xmlns:a16="http://schemas.microsoft.com/office/drawing/2014/main" id="{E9E6802D-9C64-4DCA-BD35-5728F0F25F22}"/>
              </a:ext>
            </a:extLst>
          </p:cNvPr>
          <p:cNvSpPr/>
          <p:nvPr/>
        </p:nvSpPr>
        <p:spPr bwMode="auto">
          <a:xfrm>
            <a:off x="1184515" y="4544551"/>
            <a:ext cx="306371" cy="402688"/>
          </a:xfrm>
          <a:prstGeom prst="curvedRightArrow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C9102B8C-3068-4838-8ED0-E3ABFA5AE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127294"/>
              </p:ext>
            </p:extLst>
          </p:nvPr>
        </p:nvGraphicFramePr>
        <p:xfrm>
          <a:off x="1640692" y="5366294"/>
          <a:ext cx="1604684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C00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CFB3496E-25BA-4EA1-90B3-88D8DA2AD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30360"/>
              </p:ext>
            </p:extLst>
          </p:nvPr>
        </p:nvGraphicFramePr>
        <p:xfrm>
          <a:off x="1637724" y="5951428"/>
          <a:ext cx="1604684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C00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20" name="箭头: 左弧形 19">
            <a:extLst>
              <a:ext uri="{FF2B5EF4-FFF2-40B4-BE49-F238E27FC236}">
                <a16:creationId xmlns:a16="http://schemas.microsoft.com/office/drawing/2014/main" id="{BFA11055-EC00-4034-A203-3CAA17FA6DD8}"/>
              </a:ext>
            </a:extLst>
          </p:cNvPr>
          <p:cNvSpPr/>
          <p:nvPr/>
        </p:nvSpPr>
        <p:spPr bwMode="auto">
          <a:xfrm>
            <a:off x="1184515" y="5132726"/>
            <a:ext cx="306371" cy="402688"/>
          </a:xfrm>
          <a:prstGeom prst="curvedRightArrow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" name="箭头: 左弧形 20">
            <a:extLst>
              <a:ext uri="{FF2B5EF4-FFF2-40B4-BE49-F238E27FC236}">
                <a16:creationId xmlns:a16="http://schemas.microsoft.com/office/drawing/2014/main" id="{7BFD925D-DCC9-4491-B824-20C0D4B191CC}"/>
              </a:ext>
            </a:extLst>
          </p:cNvPr>
          <p:cNvSpPr/>
          <p:nvPr/>
        </p:nvSpPr>
        <p:spPr bwMode="auto">
          <a:xfrm>
            <a:off x="1159429" y="5669967"/>
            <a:ext cx="306371" cy="402688"/>
          </a:xfrm>
          <a:prstGeom prst="curvedRightArrow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1B757FA-34ED-455F-9FD5-46E0C5F53614}"/>
              </a:ext>
            </a:extLst>
          </p:cNvPr>
          <p:cNvSpPr txBox="1"/>
          <p:nvPr/>
        </p:nvSpPr>
        <p:spPr>
          <a:xfrm>
            <a:off x="2040316" y="6285049"/>
            <a:ext cx="1239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输出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CC293B0-3934-45C1-ADAB-C2F14E0C9E04}"/>
              </a:ext>
            </a:extLst>
          </p:cNvPr>
          <p:cNvSpPr txBox="1"/>
          <p:nvPr/>
        </p:nvSpPr>
        <p:spPr>
          <a:xfrm>
            <a:off x="1894789" y="3806845"/>
            <a:ext cx="1239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待排序</a:t>
            </a:r>
          </a:p>
        </p:txBody>
      </p:sp>
    </p:spTree>
    <p:extLst>
      <p:ext uri="{BB962C8B-B14F-4D97-AF65-F5344CB8AC3E}">
        <p14:creationId xmlns:p14="http://schemas.microsoft.com/office/powerpoint/2010/main" val="51491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4" grpId="0" animBg="1"/>
      <p:bldP spid="17" grpId="0" animBg="1"/>
      <p:bldP spid="20" grpId="0" animBg="1"/>
      <p:bldP spid="21" grpId="0" animBg="1"/>
      <p:bldP spid="22" grpId="0"/>
      <p:bldP spid="2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314D8BF-CAAE-4D59-8A85-9F3BA7EE9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4251" y="1196095"/>
            <a:ext cx="2944373" cy="1755604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buildHeap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() {</a:t>
            </a:r>
          </a:p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	for (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= Size/2; </a:t>
            </a:r>
            <a:b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</a:b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&gt; 0;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-- )</a:t>
            </a:r>
          </a:p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	   </a:t>
            </a:r>
            <a:r>
              <a:rPr lang="zh-CN" altLang="en-US" sz="1800" b="1" dirty="0">
                <a:solidFill>
                  <a:srgbClr val="00B0F0"/>
                </a:solidFill>
                <a:latin typeface="Courier New" panose="02070309020205020404" pitchFamily="49" charset="0"/>
              </a:rPr>
              <a:t>往下调整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(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);</a:t>
            </a:r>
          </a:p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74293974-80DA-4D83-BD60-69B6DDED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522288"/>
            <a:ext cx="7772400" cy="825500"/>
          </a:xfrm>
        </p:spPr>
        <p:txBody>
          <a:bodyPr/>
          <a:lstStyle/>
          <a:p>
            <a:r>
              <a:rPr lang="zh-CN" altLang="en-US" sz="3600" dirty="0">
                <a:latin typeface="+mj-ea"/>
              </a:rPr>
              <a:t>堆排序也是不稳定的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6F17A743-915F-4605-9144-9B0544BAE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473847"/>
              </p:ext>
            </p:extLst>
          </p:nvPr>
        </p:nvGraphicFramePr>
        <p:xfrm>
          <a:off x="907326" y="1958355"/>
          <a:ext cx="1604684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C00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2C05BB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2C05BB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pSp>
        <p:nvGrpSpPr>
          <p:cNvPr id="7" name="组合 6">
            <a:extLst>
              <a:ext uri="{FF2B5EF4-FFF2-40B4-BE49-F238E27FC236}">
                <a16:creationId xmlns:a16="http://schemas.microsoft.com/office/drawing/2014/main" id="{61C631FB-A137-4754-B1A6-2B232E74E30B}"/>
              </a:ext>
            </a:extLst>
          </p:cNvPr>
          <p:cNvGrpSpPr/>
          <p:nvPr/>
        </p:nvGrpSpPr>
        <p:grpSpPr>
          <a:xfrm>
            <a:off x="2672090" y="1682685"/>
            <a:ext cx="1362582" cy="1333892"/>
            <a:chOff x="2672090" y="1682685"/>
            <a:chExt cx="1362582" cy="1333892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BBAEABB6-5A2C-4EA4-9BD4-85F20022086C}"/>
                </a:ext>
              </a:extLst>
            </p:cNvPr>
            <p:cNvSpPr/>
            <p:nvPr/>
          </p:nvSpPr>
          <p:spPr bwMode="auto">
            <a:xfrm>
              <a:off x="3267445" y="1682685"/>
              <a:ext cx="391212" cy="39121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FFC000"/>
                  </a:solidFill>
                  <a:effectLst/>
                  <a:ea typeface="宋体" panose="02010600030101010101" pitchFamily="2" charset="-122"/>
                </a:rPr>
                <a:t>5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ea typeface="宋体" panose="02010600030101010101" pitchFamily="2" charset="-122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B18A9FF3-8D3F-4F3F-8B18-E5CAA13BCC19}"/>
                </a:ext>
              </a:extLst>
            </p:cNvPr>
            <p:cNvSpPr/>
            <p:nvPr/>
          </p:nvSpPr>
          <p:spPr bwMode="auto">
            <a:xfrm>
              <a:off x="2962169" y="2154025"/>
              <a:ext cx="391212" cy="39121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ea typeface="宋体" panose="02010600030101010101" pitchFamily="2" charset="-122"/>
                </a:rPr>
                <a:t>5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ea typeface="宋体" panose="02010600030101010101" pitchFamily="2" charset="-122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8F2A1DF-6353-4A25-8607-0848B14AEB1F}"/>
                </a:ext>
              </a:extLst>
            </p:cNvPr>
            <p:cNvSpPr/>
            <p:nvPr/>
          </p:nvSpPr>
          <p:spPr bwMode="auto">
            <a:xfrm>
              <a:off x="3643460" y="2154025"/>
              <a:ext cx="391212" cy="39121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ea typeface="宋体" panose="02010600030101010101" pitchFamily="2" charset="-122"/>
                </a:rPr>
                <a:t>1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宋体" panose="02010600030101010101" pitchFamily="2" charset="-122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A83BC3F9-D5D8-4EF4-8CC1-62E2B69B3875}"/>
                </a:ext>
              </a:extLst>
            </p:cNvPr>
            <p:cNvSpPr/>
            <p:nvPr/>
          </p:nvSpPr>
          <p:spPr bwMode="auto">
            <a:xfrm>
              <a:off x="2672090" y="2625365"/>
              <a:ext cx="391212" cy="39121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2C05BB"/>
                  </a:solidFill>
                  <a:effectLst/>
                  <a:ea typeface="宋体" panose="02010600030101010101" pitchFamily="2" charset="-122"/>
                </a:rPr>
                <a:t>1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2C05BB"/>
                </a:solidFill>
                <a:effectLst/>
                <a:ea typeface="宋体" panose="02010600030101010101" pitchFamily="2" charset="-122"/>
              </a:endParaRP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7B97796C-1DED-48A6-98F3-2C87F84031E8}"/>
                </a:ext>
              </a:extLst>
            </p:cNvPr>
            <p:cNvCxnSpPr>
              <a:stCxn id="11" idx="3"/>
              <a:endCxn id="14" idx="0"/>
            </p:cNvCxnSpPr>
            <p:nvPr/>
          </p:nvCxnSpPr>
          <p:spPr bwMode="auto">
            <a:xfrm flipH="1">
              <a:off x="3157775" y="2016605"/>
              <a:ext cx="166962" cy="13742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89607CB0-E851-4591-B19D-FF4C59ED7BBC}"/>
                </a:ext>
              </a:extLst>
            </p:cNvPr>
            <p:cNvCxnSpPr>
              <a:stCxn id="15" idx="0"/>
              <a:endCxn id="11" idx="5"/>
            </p:cNvCxnSpPr>
            <p:nvPr/>
          </p:nvCxnSpPr>
          <p:spPr bwMode="auto">
            <a:xfrm flipH="1" flipV="1">
              <a:off x="3601365" y="2016605"/>
              <a:ext cx="237701" cy="13742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25547C43-BD9C-492D-B77C-E2999A959A53}"/>
                </a:ext>
              </a:extLst>
            </p:cNvPr>
            <p:cNvCxnSpPr>
              <a:stCxn id="16" idx="0"/>
              <a:endCxn id="14" idx="3"/>
            </p:cNvCxnSpPr>
            <p:nvPr/>
          </p:nvCxnSpPr>
          <p:spPr bwMode="auto">
            <a:xfrm flipV="1">
              <a:off x="2867696" y="2487945"/>
              <a:ext cx="151765" cy="13742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70D26E98-79AB-46F7-9580-B4355BAF5978}"/>
              </a:ext>
            </a:extLst>
          </p:cNvPr>
          <p:cNvGrpSpPr/>
          <p:nvPr/>
        </p:nvGrpSpPr>
        <p:grpSpPr>
          <a:xfrm>
            <a:off x="4259456" y="1682685"/>
            <a:ext cx="1362582" cy="1333892"/>
            <a:chOff x="4259456" y="1682685"/>
            <a:chExt cx="1362582" cy="1333892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72A918B7-6AAA-4668-BEEE-0168B557D82F}"/>
                </a:ext>
              </a:extLst>
            </p:cNvPr>
            <p:cNvSpPr/>
            <p:nvPr/>
          </p:nvSpPr>
          <p:spPr bwMode="auto">
            <a:xfrm>
              <a:off x="4854811" y="1682685"/>
              <a:ext cx="391212" cy="39121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2C05BB"/>
                  </a:solidFill>
                  <a:effectLst/>
                  <a:ea typeface="宋体" panose="02010600030101010101" pitchFamily="2" charset="-122"/>
                </a:rPr>
                <a:t>1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2C05BB"/>
                </a:solidFill>
                <a:effectLst/>
                <a:ea typeface="宋体" panose="02010600030101010101" pitchFamily="2" charset="-122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69E58C52-12A3-43FB-BDB0-EC7E584D08FE}"/>
                </a:ext>
              </a:extLst>
            </p:cNvPr>
            <p:cNvSpPr/>
            <p:nvPr/>
          </p:nvSpPr>
          <p:spPr bwMode="auto">
            <a:xfrm>
              <a:off x="4549535" y="2154025"/>
              <a:ext cx="391212" cy="39121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FFC000"/>
                  </a:solidFill>
                  <a:effectLst/>
                  <a:ea typeface="宋体" panose="02010600030101010101" pitchFamily="2" charset="-122"/>
                </a:rPr>
                <a:t>5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ea typeface="宋体" panose="02010600030101010101" pitchFamily="2" charset="-122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882E73CA-3346-4EA5-87C6-106DD8E8FA9F}"/>
                </a:ext>
              </a:extLst>
            </p:cNvPr>
            <p:cNvSpPr/>
            <p:nvPr/>
          </p:nvSpPr>
          <p:spPr bwMode="auto">
            <a:xfrm>
              <a:off x="5230826" y="2154025"/>
              <a:ext cx="391212" cy="39121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ea typeface="宋体" panose="02010600030101010101" pitchFamily="2" charset="-122"/>
                </a:rPr>
                <a:t>1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宋体" panose="02010600030101010101" pitchFamily="2" charset="-122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77A536FB-F2B4-40C7-9FC5-E43BC8930989}"/>
                </a:ext>
              </a:extLst>
            </p:cNvPr>
            <p:cNvSpPr/>
            <p:nvPr/>
          </p:nvSpPr>
          <p:spPr bwMode="auto">
            <a:xfrm>
              <a:off x="4259456" y="2625365"/>
              <a:ext cx="391212" cy="39121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ea typeface="宋体" panose="02010600030101010101" pitchFamily="2" charset="-122"/>
                </a:rPr>
                <a:t>5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ea typeface="宋体" panose="02010600030101010101" pitchFamily="2" charset="-122"/>
              </a:endParaRPr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2F3F8747-74E0-4660-B60A-506B0F587D50}"/>
                </a:ext>
              </a:extLst>
            </p:cNvPr>
            <p:cNvCxnSpPr>
              <a:stCxn id="25" idx="3"/>
              <a:endCxn id="26" idx="0"/>
            </p:cNvCxnSpPr>
            <p:nvPr/>
          </p:nvCxnSpPr>
          <p:spPr bwMode="auto">
            <a:xfrm flipH="1">
              <a:off x="4745141" y="2016605"/>
              <a:ext cx="166962" cy="13742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8AB6607C-EBB6-4F87-BEA3-5A05CC537804}"/>
                </a:ext>
              </a:extLst>
            </p:cNvPr>
            <p:cNvCxnSpPr>
              <a:stCxn id="27" idx="0"/>
              <a:endCxn id="25" idx="5"/>
            </p:cNvCxnSpPr>
            <p:nvPr/>
          </p:nvCxnSpPr>
          <p:spPr bwMode="auto">
            <a:xfrm flipH="1" flipV="1">
              <a:off x="5188731" y="2016605"/>
              <a:ext cx="237701" cy="13742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A742475C-BABF-4703-9704-3685ADFE709A}"/>
                </a:ext>
              </a:extLst>
            </p:cNvPr>
            <p:cNvCxnSpPr>
              <a:stCxn id="28" idx="0"/>
              <a:endCxn id="26" idx="3"/>
            </p:cNvCxnSpPr>
            <p:nvPr/>
          </p:nvCxnSpPr>
          <p:spPr bwMode="auto">
            <a:xfrm flipV="1">
              <a:off x="4455062" y="2487945"/>
              <a:ext cx="151765" cy="13742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F56459FB-E636-4853-B334-B317FFFC0D88}"/>
              </a:ext>
            </a:extLst>
          </p:cNvPr>
          <p:cNvSpPr txBox="1"/>
          <p:nvPr/>
        </p:nvSpPr>
        <p:spPr>
          <a:xfrm>
            <a:off x="931509" y="3429000"/>
            <a:ext cx="29782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Delete_min();</a:t>
            </a:r>
            <a:r>
              <a:rPr lang="zh-CN" altLang="en-US" sz="2400" dirty="0"/>
              <a:t>输出</a:t>
            </a:r>
            <a:r>
              <a:rPr lang="en-US" altLang="zh-CN" sz="2400" dirty="0">
                <a:solidFill>
                  <a:srgbClr val="2C05BB"/>
                </a:solidFill>
              </a:rPr>
              <a:t>1</a:t>
            </a:r>
            <a:endParaRPr lang="zh-CN" altLang="en-US" sz="2400" dirty="0">
              <a:solidFill>
                <a:srgbClr val="2C05BB"/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CE4F1F8-1A27-4723-9A3F-DBDF76F6D25E}"/>
              </a:ext>
            </a:extLst>
          </p:cNvPr>
          <p:cNvGrpSpPr/>
          <p:nvPr/>
        </p:nvGrpSpPr>
        <p:grpSpPr>
          <a:xfrm>
            <a:off x="4166485" y="3223719"/>
            <a:ext cx="1072503" cy="862552"/>
            <a:chOff x="4166485" y="3223719"/>
            <a:chExt cx="1072503" cy="862552"/>
          </a:xfrm>
        </p:grpSpPr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74C9EB01-0739-4C19-9633-14B2163988D0}"/>
                </a:ext>
              </a:extLst>
            </p:cNvPr>
            <p:cNvSpPr/>
            <p:nvPr/>
          </p:nvSpPr>
          <p:spPr bwMode="auto">
            <a:xfrm>
              <a:off x="4471761" y="3223719"/>
              <a:ext cx="391212" cy="39121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ea typeface="宋体" panose="02010600030101010101" pitchFamily="2" charset="-122"/>
                </a:rPr>
                <a:t>5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ea typeface="宋体" panose="02010600030101010101" pitchFamily="2" charset="-122"/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B61A6A6C-6560-42BA-ADD8-F06B2014EF8C}"/>
                </a:ext>
              </a:extLst>
            </p:cNvPr>
            <p:cNvSpPr/>
            <p:nvPr/>
          </p:nvSpPr>
          <p:spPr bwMode="auto">
            <a:xfrm>
              <a:off x="4166485" y="3695059"/>
              <a:ext cx="391212" cy="39121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FFC000"/>
                  </a:solidFill>
                  <a:effectLst/>
                  <a:ea typeface="宋体" panose="02010600030101010101" pitchFamily="2" charset="-122"/>
                </a:rPr>
                <a:t>5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ea typeface="宋体" panose="02010600030101010101" pitchFamily="2" charset="-122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18EA59A3-4DDF-4FC0-9DCD-16C2F8171B4C}"/>
                </a:ext>
              </a:extLst>
            </p:cNvPr>
            <p:cNvSpPr/>
            <p:nvPr/>
          </p:nvSpPr>
          <p:spPr bwMode="auto">
            <a:xfrm>
              <a:off x="4847776" y="3695059"/>
              <a:ext cx="391212" cy="39121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ea typeface="宋体" panose="02010600030101010101" pitchFamily="2" charset="-122"/>
                </a:rPr>
                <a:t>1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宋体" panose="02010600030101010101" pitchFamily="2" charset="-122"/>
              </a:endParaRPr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8E4E14C0-4D66-45CB-8053-CA9DC3FA0662}"/>
                </a:ext>
              </a:extLst>
            </p:cNvPr>
            <p:cNvCxnSpPr>
              <a:stCxn id="43" idx="3"/>
              <a:endCxn id="44" idx="0"/>
            </p:cNvCxnSpPr>
            <p:nvPr/>
          </p:nvCxnSpPr>
          <p:spPr bwMode="auto">
            <a:xfrm flipH="1">
              <a:off x="4362091" y="3557639"/>
              <a:ext cx="166962" cy="13742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01283DA1-6212-40A5-BC53-EB02C419F1A3}"/>
                </a:ext>
              </a:extLst>
            </p:cNvPr>
            <p:cNvCxnSpPr>
              <a:cxnSpLocks/>
              <a:stCxn id="45" idx="0"/>
              <a:endCxn id="43" idx="5"/>
            </p:cNvCxnSpPr>
            <p:nvPr/>
          </p:nvCxnSpPr>
          <p:spPr bwMode="auto">
            <a:xfrm flipH="1" flipV="1">
              <a:off x="4805681" y="3557639"/>
              <a:ext cx="237701" cy="13742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116DDA48-F855-49FD-A074-46F9505D7271}"/>
              </a:ext>
            </a:extLst>
          </p:cNvPr>
          <p:cNvGrpSpPr/>
          <p:nvPr/>
        </p:nvGrpSpPr>
        <p:grpSpPr>
          <a:xfrm>
            <a:off x="5674774" y="3223719"/>
            <a:ext cx="1072503" cy="862552"/>
            <a:chOff x="5674774" y="3223719"/>
            <a:chExt cx="1072503" cy="862552"/>
          </a:xfrm>
        </p:grpSpPr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09B0BE97-FFD0-450C-81B1-CCB7A8A512CA}"/>
                </a:ext>
              </a:extLst>
            </p:cNvPr>
            <p:cNvSpPr/>
            <p:nvPr/>
          </p:nvSpPr>
          <p:spPr bwMode="auto">
            <a:xfrm>
              <a:off x="5980050" y="3223719"/>
              <a:ext cx="391212" cy="39121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ea typeface="宋体" panose="02010600030101010101" pitchFamily="2" charset="-122"/>
                </a:rPr>
                <a:t>1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宋体" panose="02010600030101010101" pitchFamily="2" charset="-122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56501AF5-0C1A-49A6-BA50-5159FE474092}"/>
                </a:ext>
              </a:extLst>
            </p:cNvPr>
            <p:cNvSpPr/>
            <p:nvPr/>
          </p:nvSpPr>
          <p:spPr bwMode="auto">
            <a:xfrm>
              <a:off x="5674774" y="3695059"/>
              <a:ext cx="391212" cy="39121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FFC000"/>
                  </a:solidFill>
                  <a:effectLst/>
                  <a:ea typeface="宋体" panose="02010600030101010101" pitchFamily="2" charset="-122"/>
                </a:rPr>
                <a:t>5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ea typeface="宋体" panose="02010600030101010101" pitchFamily="2" charset="-122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EF6ADA99-29D5-4735-8892-E31117FE33F9}"/>
                </a:ext>
              </a:extLst>
            </p:cNvPr>
            <p:cNvSpPr/>
            <p:nvPr/>
          </p:nvSpPr>
          <p:spPr bwMode="auto">
            <a:xfrm>
              <a:off x="6356065" y="3695059"/>
              <a:ext cx="391212" cy="39121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ea typeface="宋体" panose="02010600030101010101" pitchFamily="2" charset="-122"/>
                </a:rPr>
                <a:t>5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ea typeface="宋体" panose="02010600030101010101" pitchFamily="2" charset="-122"/>
              </a:endParaRPr>
            </a:p>
          </p:txBody>
        </p: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F847632C-DF29-4E66-9986-576501542800}"/>
                </a:ext>
              </a:extLst>
            </p:cNvPr>
            <p:cNvCxnSpPr>
              <a:stCxn id="51" idx="3"/>
              <a:endCxn id="52" idx="0"/>
            </p:cNvCxnSpPr>
            <p:nvPr/>
          </p:nvCxnSpPr>
          <p:spPr bwMode="auto">
            <a:xfrm flipH="1">
              <a:off x="5870380" y="3557639"/>
              <a:ext cx="166962" cy="13742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D57794C2-4095-4826-888C-64FBF159A734}"/>
                </a:ext>
              </a:extLst>
            </p:cNvPr>
            <p:cNvCxnSpPr>
              <a:cxnSpLocks/>
              <a:stCxn id="53" idx="0"/>
              <a:endCxn id="51" idx="5"/>
            </p:cNvCxnSpPr>
            <p:nvPr/>
          </p:nvCxnSpPr>
          <p:spPr bwMode="auto">
            <a:xfrm flipH="1" flipV="1">
              <a:off x="6313970" y="3557639"/>
              <a:ext cx="237701" cy="13742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73C77604-4322-424E-87B4-587A11C0D2F0}"/>
              </a:ext>
            </a:extLst>
          </p:cNvPr>
          <p:cNvSpPr txBox="1"/>
          <p:nvPr/>
        </p:nvSpPr>
        <p:spPr>
          <a:xfrm>
            <a:off x="931509" y="4395616"/>
            <a:ext cx="29782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Delete_min();</a:t>
            </a:r>
            <a:r>
              <a:rPr lang="zh-CN" altLang="en-US" sz="2400" dirty="0"/>
              <a:t>输出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4107BE2-F22F-453A-8BEF-2F6CB69EF4AC}"/>
              </a:ext>
            </a:extLst>
          </p:cNvPr>
          <p:cNvGrpSpPr/>
          <p:nvPr/>
        </p:nvGrpSpPr>
        <p:grpSpPr>
          <a:xfrm>
            <a:off x="4109193" y="4373541"/>
            <a:ext cx="696488" cy="862552"/>
            <a:chOff x="4109193" y="4373541"/>
            <a:chExt cx="696488" cy="862552"/>
          </a:xfrm>
        </p:grpSpPr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5EE7C9A3-CE58-4FED-8893-EBBECE1B5CF6}"/>
                </a:ext>
              </a:extLst>
            </p:cNvPr>
            <p:cNvSpPr/>
            <p:nvPr/>
          </p:nvSpPr>
          <p:spPr bwMode="auto">
            <a:xfrm>
              <a:off x="4414469" y="4373541"/>
              <a:ext cx="391212" cy="39121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ea typeface="宋体" panose="02010600030101010101" pitchFamily="2" charset="-122"/>
                </a:rPr>
                <a:t>5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ea typeface="宋体" panose="02010600030101010101" pitchFamily="2" charset="-122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3B55A2B7-86F3-48FE-93DB-DB1790F2353F}"/>
                </a:ext>
              </a:extLst>
            </p:cNvPr>
            <p:cNvSpPr/>
            <p:nvPr/>
          </p:nvSpPr>
          <p:spPr bwMode="auto">
            <a:xfrm>
              <a:off x="4109193" y="4844881"/>
              <a:ext cx="391212" cy="39121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FFC000"/>
                  </a:solidFill>
                  <a:effectLst/>
                  <a:ea typeface="宋体" panose="02010600030101010101" pitchFamily="2" charset="-122"/>
                </a:rPr>
                <a:t>5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ea typeface="宋体" panose="02010600030101010101" pitchFamily="2" charset="-122"/>
              </a:endParaRPr>
            </a:p>
          </p:txBody>
        </p: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56A9C288-A143-409F-B85D-D003BEFC68B0}"/>
                </a:ext>
              </a:extLst>
            </p:cNvPr>
            <p:cNvCxnSpPr>
              <a:stCxn id="60" idx="3"/>
              <a:endCxn id="61" idx="0"/>
            </p:cNvCxnSpPr>
            <p:nvPr/>
          </p:nvCxnSpPr>
          <p:spPr bwMode="auto">
            <a:xfrm flipH="1">
              <a:off x="4304799" y="4707461"/>
              <a:ext cx="166962" cy="13742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4" name="文本框 63">
            <a:extLst>
              <a:ext uri="{FF2B5EF4-FFF2-40B4-BE49-F238E27FC236}">
                <a16:creationId xmlns:a16="http://schemas.microsoft.com/office/drawing/2014/main" id="{ACB04E30-B0A7-4BB8-BA23-4270D8D3BB54}"/>
              </a:ext>
            </a:extLst>
          </p:cNvPr>
          <p:cNvSpPr txBox="1"/>
          <p:nvPr/>
        </p:nvSpPr>
        <p:spPr>
          <a:xfrm>
            <a:off x="937279" y="5391260"/>
            <a:ext cx="29782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Delete_min();</a:t>
            </a:r>
            <a:r>
              <a:rPr lang="zh-CN" altLang="en-US" sz="2400" dirty="0"/>
              <a:t>输出</a:t>
            </a:r>
            <a:r>
              <a:rPr lang="en-US" altLang="zh-CN" sz="2400" dirty="0">
                <a:solidFill>
                  <a:srgbClr val="00B050"/>
                </a:solidFill>
              </a:rPr>
              <a:t>5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2A89E63F-2B6D-496D-9CE8-0465D8FD9DAA}"/>
              </a:ext>
            </a:extLst>
          </p:cNvPr>
          <p:cNvSpPr/>
          <p:nvPr/>
        </p:nvSpPr>
        <p:spPr bwMode="auto">
          <a:xfrm>
            <a:off x="4422432" y="5426487"/>
            <a:ext cx="391212" cy="39121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ea typeface="宋体" panose="02010600030101010101" pitchFamily="2" charset="-122"/>
              </a:rPr>
              <a:t>5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1F2DD9FE-B8F7-43F5-8840-F1A16D733543}"/>
              </a:ext>
            </a:extLst>
          </p:cNvPr>
          <p:cNvSpPr txBox="1"/>
          <p:nvPr/>
        </p:nvSpPr>
        <p:spPr>
          <a:xfrm>
            <a:off x="931509" y="5925239"/>
            <a:ext cx="29782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Delete_min();</a:t>
            </a:r>
            <a:r>
              <a:rPr lang="zh-CN" altLang="en-US" sz="2400" dirty="0"/>
              <a:t>输出</a:t>
            </a:r>
            <a:r>
              <a:rPr lang="en-US" altLang="zh-CN" sz="2400" dirty="0">
                <a:solidFill>
                  <a:srgbClr val="FFC000"/>
                </a:solidFill>
              </a:rPr>
              <a:t>5</a:t>
            </a:r>
            <a:endParaRPr lang="zh-CN" altLang="en-US" sz="2400" dirty="0">
              <a:solidFill>
                <a:srgbClr val="FFC000"/>
              </a:solidFill>
            </a:endParaRPr>
          </a:p>
        </p:txBody>
      </p:sp>
      <p:graphicFrame>
        <p:nvGraphicFramePr>
          <p:cNvPr id="68" name="表格 67">
            <a:extLst>
              <a:ext uri="{FF2B5EF4-FFF2-40B4-BE49-F238E27FC236}">
                <a16:creationId xmlns:a16="http://schemas.microsoft.com/office/drawing/2014/main" id="{C349388B-DFC8-4F03-B5CB-74316D8EA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68925"/>
              </p:ext>
            </p:extLst>
          </p:nvPr>
        </p:nvGraphicFramePr>
        <p:xfrm>
          <a:off x="5460296" y="5933025"/>
          <a:ext cx="1604684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2C05BB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2C05BB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C00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69" name="文本框 68">
            <a:extLst>
              <a:ext uri="{FF2B5EF4-FFF2-40B4-BE49-F238E27FC236}">
                <a16:creationId xmlns:a16="http://schemas.microsoft.com/office/drawing/2014/main" id="{A103DD43-3775-407D-9AD0-8EE1A9389FE0}"/>
              </a:ext>
            </a:extLst>
          </p:cNvPr>
          <p:cNvSpPr txBox="1"/>
          <p:nvPr/>
        </p:nvSpPr>
        <p:spPr>
          <a:xfrm>
            <a:off x="4162965" y="1350942"/>
            <a:ext cx="7000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建堆</a:t>
            </a:r>
            <a:br>
              <a:rPr lang="en-US" altLang="zh-CN" sz="2000" dirty="0"/>
            </a:br>
            <a:r>
              <a:rPr lang="zh-CN" altLang="en-US" sz="2000" dirty="0"/>
              <a:t>完毕</a:t>
            </a:r>
          </a:p>
        </p:txBody>
      </p:sp>
    </p:spTree>
    <p:extLst>
      <p:ext uri="{BB962C8B-B14F-4D97-AF65-F5344CB8AC3E}">
        <p14:creationId xmlns:p14="http://schemas.microsoft.com/office/powerpoint/2010/main" val="173475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6" grpId="0"/>
      <p:bldP spid="64" grpId="0"/>
      <p:bldP spid="66" grpId="0" animBg="1"/>
      <p:bldP spid="67" grpId="0"/>
      <p:bldP spid="6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3113084-443C-4664-B791-6D55ECE18B66}"/>
              </a:ext>
            </a:extLst>
          </p:cNvPr>
          <p:cNvSpPr txBox="1"/>
          <p:nvPr/>
        </p:nvSpPr>
        <p:spPr>
          <a:xfrm>
            <a:off x="1336551" y="797044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然后递归下去。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C0C9961-DC49-4560-AD22-5901D1828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389952"/>
              </p:ext>
            </p:extLst>
          </p:nvPr>
        </p:nvGraphicFramePr>
        <p:xfrm>
          <a:off x="2497077" y="2912376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B3D5CFFA-CD6D-423E-9E95-79C8BD7F9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871543"/>
              </p:ext>
            </p:extLst>
          </p:nvPr>
        </p:nvGraphicFramePr>
        <p:xfrm>
          <a:off x="2497077" y="1850775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8CC6FFB7-5711-4DE6-A1D9-B261AB341C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820000"/>
              </p:ext>
            </p:extLst>
          </p:nvPr>
        </p:nvGraphicFramePr>
        <p:xfrm>
          <a:off x="2497077" y="3973977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10" name="左大括号 9">
            <a:extLst>
              <a:ext uri="{FF2B5EF4-FFF2-40B4-BE49-F238E27FC236}">
                <a16:creationId xmlns:a16="http://schemas.microsoft.com/office/drawing/2014/main" id="{41D397AC-87ED-4755-B7F9-8D0CBF745696}"/>
              </a:ext>
            </a:extLst>
          </p:cNvPr>
          <p:cNvSpPr/>
          <p:nvPr/>
        </p:nvSpPr>
        <p:spPr bwMode="auto">
          <a:xfrm rot="-5400000">
            <a:off x="3154718" y="1757940"/>
            <a:ext cx="177751" cy="1493033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045E72C0-C969-4622-ABE4-CB664693546D}"/>
              </a:ext>
            </a:extLst>
          </p:cNvPr>
          <p:cNvSpPr/>
          <p:nvPr/>
        </p:nvSpPr>
        <p:spPr bwMode="auto">
          <a:xfrm rot="-5400000">
            <a:off x="5427677" y="1497964"/>
            <a:ext cx="177751" cy="201298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720EE982-1C76-4EE4-A305-7AE2A48079C5}"/>
              </a:ext>
            </a:extLst>
          </p:cNvPr>
          <p:cNvSpPr/>
          <p:nvPr/>
        </p:nvSpPr>
        <p:spPr bwMode="auto">
          <a:xfrm rot="-5400000">
            <a:off x="4921580" y="4155592"/>
            <a:ext cx="192419" cy="1015458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EF2F8019-750B-4B98-965C-AC8BE95ADC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813683"/>
              </p:ext>
            </p:extLst>
          </p:nvPr>
        </p:nvGraphicFramePr>
        <p:xfrm>
          <a:off x="2497077" y="5035578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14" name="左大括号 13">
            <a:extLst>
              <a:ext uri="{FF2B5EF4-FFF2-40B4-BE49-F238E27FC236}">
                <a16:creationId xmlns:a16="http://schemas.microsoft.com/office/drawing/2014/main" id="{2C7C159B-90EA-4119-89FA-167D00AC86B6}"/>
              </a:ext>
            </a:extLst>
          </p:cNvPr>
          <p:cNvSpPr/>
          <p:nvPr/>
        </p:nvSpPr>
        <p:spPr bwMode="auto">
          <a:xfrm rot="-5400000">
            <a:off x="2645755" y="3268846"/>
            <a:ext cx="207929" cy="50528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94111503-7C68-4AEC-B653-68D423DC03AF}"/>
              </a:ext>
            </a:extLst>
          </p:cNvPr>
          <p:cNvSpPr/>
          <p:nvPr/>
        </p:nvSpPr>
        <p:spPr bwMode="auto">
          <a:xfrm rot="-5400000">
            <a:off x="3633504" y="3283935"/>
            <a:ext cx="207929" cy="50528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D4E6C9B6-EF11-4B35-889F-F2A34BF8E5D2}"/>
              </a:ext>
            </a:extLst>
          </p:cNvPr>
          <p:cNvSpPr/>
          <p:nvPr/>
        </p:nvSpPr>
        <p:spPr bwMode="auto">
          <a:xfrm rot="-5400000">
            <a:off x="6166439" y="4398565"/>
            <a:ext cx="207929" cy="50528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F7E9A63E-AD78-4657-92D0-30BD03157EEE}"/>
              </a:ext>
            </a:extLst>
          </p:cNvPr>
          <p:cNvSpPr/>
          <p:nvPr/>
        </p:nvSpPr>
        <p:spPr bwMode="auto">
          <a:xfrm rot="-5400000">
            <a:off x="5159946" y="5433269"/>
            <a:ext cx="207929" cy="50528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350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EAB20-4B80-4164-A4EC-A30B23FED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基数排序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2AAF84-76A6-4BAB-8B48-1569D987D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7861300" cy="4495750"/>
          </a:xfrm>
        </p:spPr>
        <p:txBody>
          <a:bodyPr/>
          <a:lstStyle/>
          <a:p>
            <a:r>
              <a:rPr lang="zh-CN" altLang="en-US" sz="2800" dirty="0"/>
              <a:t>在讲解基数排序之前，先了解如下概念：</a:t>
            </a:r>
            <a:endParaRPr lang="en-US" altLang="zh-CN" sz="2800" dirty="0"/>
          </a:p>
          <a:p>
            <a:r>
              <a:rPr lang="zh-CN" altLang="en-US" sz="2800" dirty="0">
                <a:solidFill>
                  <a:srgbClr val="00B0F0"/>
                </a:solidFill>
              </a:rPr>
              <a:t>基于比较的排序</a:t>
            </a:r>
            <a:endParaRPr lang="en-US" altLang="zh-CN" sz="2800" dirty="0">
              <a:solidFill>
                <a:srgbClr val="00B0F0"/>
              </a:solidFill>
            </a:endParaRPr>
          </a:p>
          <a:p>
            <a:pPr lvl="1"/>
            <a:r>
              <a:rPr lang="zh-CN" altLang="en-US" sz="2400" dirty="0"/>
              <a:t>假设我们要给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sz="2400" dirty="0"/>
              <a:t>个数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a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sz="2400" dirty="0"/>
              <a:t>~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a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sz="2400" dirty="0"/>
              <a:t>排序，但是</a:t>
            </a:r>
            <a:r>
              <a:rPr lang="zh-CN" altLang="en-US" sz="2400" dirty="0">
                <a:solidFill>
                  <a:srgbClr val="FF0000"/>
                </a:solidFill>
              </a:rPr>
              <a:t>不允许查看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a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en-US" sz="2400" dirty="0">
                <a:solidFill>
                  <a:srgbClr val="FF0000"/>
                </a:solidFill>
              </a:rPr>
              <a:t>的值</a:t>
            </a:r>
            <a:r>
              <a:rPr lang="zh-CN" altLang="en-US" sz="2400" dirty="0"/>
              <a:t>，而只允许</a:t>
            </a:r>
            <a:r>
              <a:rPr lang="zh-CN" altLang="en-US" sz="2400" dirty="0">
                <a:solidFill>
                  <a:srgbClr val="9933FF"/>
                </a:solidFill>
              </a:rPr>
              <a:t>比较</a:t>
            </a:r>
            <a:r>
              <a:rPr lang="zh-CN" altLang="en-US" sz="2400" dirty="0"/>
              <a:t>某两个数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a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en-US" sz="2400" dirty="0"/>
              <a:t>和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a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j</a:t>
            </a:r>
            <a:r>
              <a:rPr lang="zh-CN" altLang="en-US" sz="2400" dirty="0"/>
              <a:t>的大小关系</a:t>
            </a:r>
            <a:r>
              <a:rPr lang="en-US" altLang="zh-CN" sz="2400" dirty="0"/>
              <a:t>.</a:t>
            </a:r>
          </a:p>
          <a:p>
            <a:pPr lvl="2"/>
            <a:r>
              <a:rPr lang="zh-CN" altLang="en-US" sz="2000" dirty="0"/>
              <a:t>想象：有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sz="2000" dirty="0"/>
              <a:t>个秤砣，还有一个天平。</a:t>
            </a:r>
            <a:endParaRPr lang="en-US" altLang="zh-CN" sz="2000" dirty="0"/>
          </a:p>
          <a:p>
            <a:pPr lvl="1"/>
            <a:r>
              <a:rPr lang="zh-CN" altLang="en-US" sz="2400" dirty="0"/>
              <a:t>如果说某个算法是基于若干次这样的比较最终得到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a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~a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sz="2400" dirty="0"/>
              <a:t>的顺序，那这个算法就叫做</a:t>
            </a:r>
            <a:r>
              <a:rPr lang="zh-CN" altLang="en-US" sz="2400" dirty="0">
                <a:solidFill>
                  <a:srgbClr val="00B0F0"/>
                </a:solidFill>
              </a:rPr>
              <a:t>基于比较的排序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所有当前已经学过的排序算法都是基于比较的</a:t>
            </a:r>
            <a:r>
              <a:rPr lang="en-US" altLang="zh-CN" sz="2400" dirty="0">
                <a:solidFill>
                  <a:srgbClr val="FF0000"/>
                </a:solidFill>
              </a:rPr>
              <a:t>!</a:t>
            </a:r>
          </a:p>
          <a:p>
            <a:pPr lvl="2"/>
            <a:r>
              <a:rPr lang="zh-CN" altLang="en-US" sz="2000" dirty="0"/>
              <a:t>冒泡、归并、快速、堆、选择、插入、基于</a:t>
            </a:r>
            <a:r>
              <a:rPr lang="en-US" altLang="zh-CN" sz="2000" dirty="0"/>
              <a:t>AVL</a:t>
            </a:r>
            <a:r>
              <a:rPr lang="zh-CN" altLang="en-US" sz="2000" dirty="0"/>
              <a:t>的排序。</a:t>
            </a:r>
            <a:endParaRPr lang="en-US" altLang="zh-CN" sz="2000" dirty="0"/>
          </a:p>
          <a:p>
            <a:pPr lvl="1"/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就算值修改，相对顺序不变则排序过程不变。</a:t>
            </a:r>
          </a:p>
        </p:txBody>
      </p:sp>
    </p:spTree>
    <p:extLst>
      <p:ext uri="{BB962C8B-B14F-4D97-AF65-F5344CB8AC3E}">
        <p14:creationId xmlns:p14="http://schemas.microsoft.com/office/powerpoint/2010/main" val="1885057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B113A-C3CF-4A5D-9D64-D6CED2955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Cambria" panose="02040503050406030204" pitchFamily="18" charset="0"/>
              </a:rPr>
              <a:t>基于比较的排序算法的复杂度下界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(*)</a:t>
            </a:r>
            <a:endParaRPr lang="zh-CN" altLang="en-US" sz="3600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71A0F3-3171-4A79-A5ED-1C2626F2A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187" y="1457276"/>
            <a:ext cx="7723351" cy="4679573"/>
          </a:xfrm>
        </p:spPr>
        <p:txBody>
          <a:bodyPr/>
          <a:lstStyle/>
          <a:p>
            <a:r>
              <a:rPr lang="zh-CN" altLang="en-US" sz="2800" dirty="0"/>
              <a:t>由于一共可能有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n!</a:t>
            </a:r>
            <a:r>
              <a:rPr lang="zh-CN" altLang="en-US" sz="2800" dirty="0"/>
              <a:t>种顺序，而一次比较有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r>
              <a:rPr lang="zh-CN" altLang="en-US" sz="2800" dirty="0"/>
              <a:t>种结果。（利用最基本的信息论知识）可得：</a:t>
            </a:r>
            <a:endParaRPr lang="en-US" altLang="zh-CN" sz="2800" dirty="0"/>
          </a:p>
          <a:p>
            <a:pPr lvl="1"/>
            <a:r>
              <a:rPr lang="zh-CN" altLang="en-US" sz="2400" dirty="0"/>
              <a:t>对任何基于比较的排序算法，</a:t>
            </a:r>
            <a:endParaRPr lang="en-US" altLang="zh-CN" sz="2400" dirty="0"/>
          </a:p>
          <a:p>
            <a:pPr marL="914400" lvl="2" indent="0">
              <a:buNone/>
            </a:pPr>
            <a:r>
              <a:rPr lang="zh-CN" altLang="en-US" dirty="0"/>
              <a:t>它的最坏情况比较次数</a:t>
            </a:r>
            <a:r>
              <a:rPr lang="en-US" altLang="zh-CN" dirty="0"/>
              <a:t>≥ 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Log</a:t>
            </a: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(n!) </a:t>
            </a:r>
            <a:r>
              <a:rPr lang="zh-CN" altLang="en-US" dirty="0"/>
              <a:t>的。</a:t>
            </a:r>
            <a:endParaRPr lang="en-US" altLang="zh-CN" dirty="0"/>
          </a:p>
          <a:p>
            <a:pPr lvl="1"/>
            <a:r>
              <a:rPr lang="zh-CN" altLang="en-US" sz="2400" dirty="0"/>
              <a:t>注意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log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(n!)</a:t>
            </a:r>
            <a:r>
              <a:rPr lang="en-US" altLang="zh-CN" sz="2400" dirty="0"/>
              <a:t> ≥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Cn log n</a:t>
            </a:r>
            <a:r>
              <a:rPr lang="zh-CN" altLang="en-US" sz="2400" dirty="0"/>
              <a:t>的（使用</a:t>
            </a:r>
            <a:r>
              <a:rPr lang="en-US" altLang="zh-CN" sz="2400" dirty="0"/>
              <a:t>Stirling</a:t>
            </a:r>
            <a:r>
              <a:rPr lang="zh-CN" altLang="en-US" sz="2400" dirty="0"/>
              <a:t>公式）</a:t>
            </a:r>
            <a:br>
              <a:rPr lang="en-US" altLang="zh-CN" sz="2400" dirty="0"/>
            </a:br>
            <a:r>
              <a:rPr lang="zh-CN" altLang="en-US" sz="2400" dirty="0"/>
              <a:t>所以最坏情况是 </a:t>
            </a:r>
            <a:r>
              <a:rPr lang="el-GR" altLang="zh-CN" sz="2400" dirty="0">
                <a:solidFill>
                  <a:schemeClr val="accent5">
                    <a:lumMod val="25000"/>
                  </a:schemeClr>
                </a:solidFill>
              </a:rPr>
              <a:t>Ω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(n log n)</a:t>
            </a:r>
            <a:r>
              <a:rPr lang="zh-CN" altLang="en-US" sz="2400" dirty="0"/>
              <a:t>的。</a:t>
            </a:r>
            <a:r>
              <a:rPr lang="el-GR" altLang="zh-CN" sz="2400" dirty="0">
                <a:solidFill>
                  <a:srgbClr val="00B0F0"/>
                </a:solidFill>
              </a:rPr>
              <a:t>Ω</a:t>
            </a:r>
            <a:r>
              <a:rPr lang="en-US" altLang="zh-CN" sz="2400" dirty="0">
                <a:solidFill>
                  <a:srgbClr val="00B0F0"/>
                </a:solidFill>
              </a:rPr>
              <a:t> (omega)</a:t>
            </a:r>
            <a:r>
              <a:rPr lang="zh-CN" altLang="en-US" sz="2400" dirty="0"/>
              <a:t>类似于大</a:t>
            </a:r>
            <a:r>
              <a:rPr lang="en-US" altLang="zh-CN" sz="2400" dirty="0">
                <a:solidFill>
                  <a:srgbClr val="00B0F0"/>
                </a:solidFill>
              </a:rPr>
              <a:t>O</a:t>
            </a:r>
            <a:r>
              <a:rPr lang="zh-CN" altLang="en-US" sz="2400" dirty="0"/>
              <a:t>记号，是描述下界的。</a:t>
            </a:r>
            <a:r>
              <a:rPr lang="el-GR" altLang="zh-CN" sz="2400" dirty="0"/>
              <a:t> </a:t>
            </a:r>
            <a:r>
              <a:rPr lang="el-GR" altLang="zh-CN" sz="2400" dirty="0">
                <a:solidFill>
                  <a:schemeClr val="accent5">
                    <a:lumMod val="25000"/>
                  </a:schemeClr>
                </a:solidFill>
              </a:rPr>
              <a:t>Ω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(f(n))</a:t>
            </a:r>
            <a:r>
              <a:rPr lang="zh-CN" altLang="en-US" sz="2400" dirty="0"/>
              <a:t>表示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≥ C f(n).</a:t>
            </a:r>
            <a:endParaRPr lang="en-US" altLang="zh-CN" dirty="0">
              <a:solidFill>
                <a:schemeClr val="accent5">
                  <a:lumMod val="25000"/>
                </a:schemeClr>
              </a:solidFill>
            </a:endParaRPr>
          </a:p>
          <a:p>
            <a:pPr lvl="1"/>
            <a:r>
              <a:rPr lang="zh-CN" altLang="en-US" sz="2400" dirty="0">
                <a:latin typeface="Arial" panose="020B0604020202020204" pitchFamily="34" charset="0"/>
              </a:rPr>
              <a:t>称为</a:t>
            </a:r>
            <a:r>
              <a:rPr lang="zh-CN" altLang="en-US" sz="2400" dirty="0">
                <a:solidFill>
                  <a:srgbClr val="9933FF"/>
                </a:solidFill>
                <a:latin typeface="Arial" panose="020B0604020202020204" pitchFamily="34" charset="0"/>
              </a:rPr>
              <a:t>排序的 </a:t>
            </a:r>
            <a:r>
              <a:rPr lang="en-US" altLang="zh-CN" sz="2600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Information-theoretic lower bound</a:t>
            </a:r>
            <a:r>
              <a:rPr lang="en-US" altLang="zh-CN" sz="2400" dirty="0">
                <a:solidFill>
                  <a:srgbClr val="00B0F0"/>
                </a:solidFill>
                <a:latin typeface="Arial" panose="020B0604020202020204" pitchFamily="34" charset="0"/>
              </a:rPr>
              <a:t>.</a:t>
            </a:r>
            <a:endParaRPr lang="en-US" altLang="zh-CN" sz="2400" b="0" i="0" dirty="0">
              <a:effectLst/>
              <a:latin typeface="Arial" panose="020B0604020202020204" pitchFamily="34" charset="0"/>
            </a:endParaRPr>
          </a:p>
          <a:p>
            <a:pPr lvl="1"/>
            <a:endParaRPr lang="en-US" altLang="zh-CN" sz="2400" dirty="0">
              <a:latin typeface="Arial" panose="020B0604020202020204" pitchFamily="34" charset="0"/>
            </a:endParaRPr>
          </a:p>
          <a:p>
            <a:pPr lvl="1"/>
            <a:r>
              <a:rPr lang="zh-CN" altLang="en-US" sz="2400" dirty="0">
                <a:latin typeface="Arial" panose="020B0604020202020204" pitchFamily="34" charset="0"/>
              </a:rPr>
              <a:t>归并排序、堆排序、快排都达到下界。不可能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Arial" panose="020B0604020202020204" pitchFamily="34" charset="0"/>
              </a:rPr>
              <a:t>O(n)</a:t>
            </a:r>
            <a:r>
              <a:rPr lang="en-US" altLang="zh-CN" sz="2400" dirty="0">
                <a:latin typeface="Arial" panose="020B0604020202020204" pitchFamily="34" charset="0"/>
              </a:rPr>
              <a:t>!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17966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BE338-991B-4FB6-BB6E-CB1ABDCBB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Cambria" panose="02040503050406030204" pitchFamily="18" charset="0"/>
              </a:rPr>
              <a:t>真的不能比 </a:t>
            </a:r>
            <a:r>
              <a:rPr lang="el-GR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Ω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(n log n)</a:t>
            </a:r>
            <a:r>
              <a:rPr lang="zh-CN" altLang="en-US" sz="3600" dirty="0">
                <a:latin typeface="Cambria" panose="02040503050406030204" pitchFamily="18" charset="0"/>
              </a:rPr>
              <a:t>更快吗？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FEED20-1F88-4C7A-B445-7843A0585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020295" cy="4651293"/>
          </a:xfrm>
        </p:spPr>
        <p:txBody>
          <a:bodyPr/>
          <a:lstStyle/>
          <a:p>
            <a:r>
              <a:rPr lang="el-GR" altLang="zh-CN" sz="2800" dirty="0">
                <a:solidFill>
                  <a:schemeClr val="accent5">
                    <a:lumMod val="25000"/>
                  </a:schemeClr>
                </a:solidFill>
              </a:rPr>
              <a:t>Ω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(n log n)</a:t>
            </a:r>
            <a:r>
              <a:rPr lang="zh-CN" altLang="en-US" sz="2800" dirty="0"/>
              <a:t>这个下界只对基于比较排序有效。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   如果我们允许查看</a:t>
            </a:r>
            <a:r>
              <a:rPr lang="en-US" altLang="zh-CN" sz="2800" dirty="0">
                <a:solidFill>
                  <a:srgbClr val="FF0000"/>
                </a:solidFill>
              </a:rPr>
              <a:t>a</a:t>
            </a:r>
            <a:r>
              <a:rPr lang="en-US" altLang="zh-CN" sz="2800" baseline="-25000" dirty="0">
                <a:solidFill>
                  <a:srgbClr val="FF0000"/>
                </a:solidFill>
              </a:rPr>
              <a:t>i</a:t>
            </a:r>
            <a:r>
              <a:rPr lang="zh-CN" altLang="en-US" sz="2800" dirty="0">
                <a:solidFill>
                  <a:srgbClr val="FF0000"/>
                </a:solidFill>
              </a:rPr>
              <a:t>，完全可能突破这一下界</a:t>
            </a:r>
            <a:r>
              <a:rPr lang="en-US" altLang="zh-CN" sz="2800" dirty="0"/>
              <a:t>!</a:t>
            </a:r>
          </a:p>
          <a:p>
            <a:pPr>
              <a:spcBef>
                <a:spcPts val="2400"/>
              </a:spcBef>
            </a:pPr>
            <a:r>
              <a:rPr lang="zh-CN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计算模型的能力增强了，速度就可能变快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lvl="1"/>
            <a:r>
              <a:rPr lang="zh-CN" altLang="en-US" sz="2400" dirty="0">
                <a:solidFill>
                  <a:schemeClr val="tx2"/>
                </a:solidFill>
              </a:rPr>
              <a:t>例如</a:t>
            </a:r>
            <a:r>
              <a:rPr lang="zh-CN" altLang="en-US" sz="2400" dirty="0"/>
              <a:t> 量子计算机可能对某些问题比传统计算机更快</a:t>
            </a:r>
            <a:r>
              <a:rPr lang="en-US" altLang="zh-CN" sz="2400" dirty="0"/>
              <a:t>.</a:t>
            </a:r>
          </a:p>
          <a:p>
            <a:pPr lvl="1"/>
            <a:r>
              <a:rPr lang="zh-CN" altLang="en-US" sz="2400" dirty="0">
                <a:solidFill>
                  <a:schemeClr val="tx2"/>
                </a:solidFill>
              </a:rPr>
              <a:t>例如</a:t>
            </a:r>
            <a:r>
              <a:rPr lang="en-US" altLang="zh-CN" sz="2400" dirty="0"/>
              <a:t> </a:t>
            </a:r>
            <a:r>
              <a:rPr lang="zh-CN" altLang="en-US" sz="2400" dirty="0"/>
              <a:t>允许</a:t>
            </a:r>
            <a:r>
              <a:rPr lang="en-US" altLang="zh-CN" sz="2400" dirty="0"/>
              <a:t>random access NCA(nearest common ancestor) </a:t>
            </a:r>
            <a:r>
              <a:rPr lang="zh-CN" altLang="en-US" sz="2400" dirty="0"/>
              <a:t>比 不允许</a:t>
            </a:r>
            <a:r>
              <a:rPr lang="en-US" altLang="zh-CN" sz="2400" dirty="0"/>
              <a:t>random access </a:t>
            </a:r>
            <a:r>
              <a:rPr lang="zh-CN" altLang="en-US" sz="2400" dirty="0"/>
              <a:t>的</a:t>
            </a:r>
            <a:r>
              <a:rPr lang="en-US" altLang="zh-CN" sz="2400" dirty="0"/>
              <a:t>NCA </a:t>
            </a:r>
            <a:r>
              <a:rPr lang="zh-CN" altLang="en-US" sz="2400" dirty="0"/>
              <a:t>要快</a:t>
            </a:r>
            <a:r>
              <a:rPr lang="en-US" altLang="zh-CN" sz="2400" dirty="0"/>
              <a:t>.</a:t>
            </a:r>
          </a:p>
          <a:p>
            <a:endParaRPr lang="en-US" altLang="zh-CN" sz="2800" dirty="0"/>
          </a:p>
          <a:p>
            <a:r>
              <a:rPr lang="zh-CN" altLang="en-US" sz="2800" dirty="0"/>
              <a:t>如果排序算法要查看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a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en-US" sz="2800" dirty="0"/>
              <a:t>的具体数值，叫</a:t>
            </a:r>
            <a:r>
              <a:rPr lang="zh-CN" altLang="en-US" sz="2800" dirty="0">
                <a:solidFill>
                  <a:srgbClr val="00B0F0"/>
                </a:solidFill>
              </a:rPr>
              <a:t>基数排序</a:t>
            </a:r>
            <a:endParaRPr lang="en-US" altLang="zh-CN" sz="2800" dirty="0">
              <a:solidFill>
                <a:srgbClr val="00B0F0"/>
              </a:solidFill>
            </a:endParaRPr>
          </a:p>
          <a:p>
            <a:r>
              <a:rPr lang="zh-CN" altLang="en-US" sz="2800" dirty="0"/>
              <a:t>狭义上的基数排序是指的</a:t>
            </a:r>
            <a:r>
              <a:rPr kumimoji="1" lang="en-US" altLang="zh-CN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radixsort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sz="2800" dirty="0"/>
              <a:t>（下面介绍）</a:t>
            </a:r>
          </a:p>
        </p:txBody>
      </p:sp>
    </p:spTree>
    <p:extLst>
      <p:ext uri="{BB962C8B-B14F-4D97-AF65-F5344CB8AC3E}">
        <p14:creationId xmlns:p14="http://schemas.microsoft.com/office/powerpoint/2010/main" val="53089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EE7DD-CB67-46BC-9E5F-65FCC59FE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Radixsort</a:t>
            </a:r>
            <a:endParaRPr lang="zh-CN" altLang="en-US" sz="3600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3BFEEF-45F8-4385-A64F-4B3DA8ECF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501062" cy="4566451"/>
          </a:xfrm>
        </p:spPr>
        <p:txBody>
          <a:bodyPr/>
          <a:lstStyle/>
          <a:p>
            <a:r>
              <a:rPr lang="zh-CN" altLang="en-US" sz="2800" dirty="0"/>
              <a:t>假设一个关键字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zh-CN" altLang="en-US" sz="2800" dirty="0"/>
              <a:t>可以表示成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…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</a:rPr>
              <a:t>d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en-US" altLang="zh-CN" sz="2800" dirty="0" err="1"/>
              <a:t>Radixsort</a:t>
            </a:r>
            <a:r>
              <a:rPr lang="zh-CN" altLang="en-US" sz="2800" dirty="0"/>
              <a:t>有两种。</a:t>
            </a:r>
            <a:endParaRPr lang="en-US" altLang="zh-CN" sz="2800" dirty="0"/>
          </a:p>
          <a:p>
            <a:pPr lvl="1"/>
            <a:r>
              <a:rPr lang="en-US" altLang="zh-CN" sz="2400" dirty="0">
                <a:solidFill>
                  <a:srgbClr val="00B0F0"/>
                </a:solidFill>
              </a:rPr>
              <a:t>MSD (</a:t>
            </a:r>
            <a:r>
              <a:rPr lang="zh-CN" altLang="en-US" sz="2400" dirty="0">
                <a:solidFill>
                  <a:srgbClr val="00B0F0"/>
                </a:solidFill>
              </a:rPr>
              <a:t>最高位优先法）</a:t>
            </a:r>
            <a:endParaRPr lang="en-US" altLang="zh-CN" sz="2400" dirty="0">
              <a:solidFill>
                <a:srgbClr val="00B0F0"/>
              </a:solidFill>
            </a:endParaRPr>
          </a:p>
          <a:p>
            <a:pPr lvl="2"/>
            <a:r>
              <a:rPr lang="zh-CN" altLang="en-US" sz="2000" dirty="0"/>
              <a:t>基本思想：先按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en-US" altLang="zh-CN" sz="20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zh-CN" altLang="en-US" sz="2000" dirty="0"/>
              <a:t>排，再按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en-US" altLang="zh-CN" sz="2000" baseline="-25000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r>
              <a:rPr lang="zh-CN" altLang="en-US" sz="2000" dirty="0"/>
              <a:t>排，以此类推，最后按</a:t>
            </a:r>
            <a:r>
              <a:rPr lang="en-US" altLang="zh-CN" sz="2000" dirty="0" err="1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en-US" altLang="zh-CN" sz="2000" baseline="-25000" dirty="0" err="1">
                <a:solidFill>
                  <a:schemeClr val="accent5">
                    <a:lumMod val="25000"/>
                  </a:schemeClr>
                </a:solidFill>
              </a:rPr>
              <a:t>d</a:t>
            </a:r>
            <a:r>
              <a:rPr lang="zh-CN" altLang="en-US" sz="2000" dirty="0"/>
              <a:t>排。</a:t>
            </a:r>
            <a:endParaRPr lang="en-US" altLang="zh-CN" sz="2000" dirty="0"/>
          </a:p>
          <a:p>
            <a:pPr lvl="1"/>
            <a:r>
              <a:rPr lang="en-US" altLang="zh-CN" sz="2400" dirty="0">
                <a:solidFill>
                  <a:srgbClr val="00B0F0"/>
                </a:solidFill>
              </a:rPr>
              <a:t>LSD</a:t>
            </a:r>
            <a:r>
              <a:rPr lang="zh-CN" altLang="en-US" sz="2400" dirty="0">
                <a:solidFill>
                  <a:srgbClr val="00B0F0"/>
                </a:solidFill>
              </a:rPr>
              <a:t>（</a:t>
            </a:r>
            <a:r>
              <a:rPr lang="zh-CN" altLang="en-US" sz="2400">
                <a:solidFill>
                  <a:srgbClr val="00B0F0"/>
                </a:solidFill>
              </a:rPr>
              <a:t>最低位优先法）</a:t>
            </a:r>
            <a:endParaRPr lang="en-US" altLang="zh-CN" sz="2400" dirty="0">
              <a:solidFill>
                <a:srgbClr val="00B0F0"/>
              </a:solidFill>
            </a:endParaRPr>
          </a:p>
          <a:p>
            <a:pPr lvl="2"/>
            <a:r>
              <a:rPr lang="zh-CN" altLang="en-US" sz="2000" dirty="0"/>
              <a:t>基本思想：先按</a:t>
            </a:r>
            <a:r>
              <a:rPr lang="en-US" altLang="zh-CN" sz="2000" dirty="0" err="1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en-US" altLang="zh-CN" sz="2000" baseline="-25000" dirty="0" err="1">
                <a:solidFill>
                  <a:schemeClr val="accent5">
                    <a:lumMod val="25000"/>
                  </a:schemeClr>
                </a:solidFill>
              </a:rPr>
              <a:t>d</a:t>
            </a:r>
            <a:r>
              <a:rPr lang="zh-CN" altLang="en-US" sz="2000" dirty="0"/>
              <a:t>排，再按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en-US" altLang="zh-CN" sz="2000" baseline="-25000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r>
              <a:rPr lang="zh-CN" altLang="en-US" sz="2000" dirty="0"/>
              <a:t>排，以此类推，最后按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en-US" altLang="zh-CN" sz="20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zh-CN" altLang="en-US" sz="2000" dirty="0"/>
              <a:t>排。</a:t>
            </a:r>
            <a:endParaRPr lang="en-US" altLang="zh-CN" sz="2000" dirty="0"/>
          </a:p>
          <a:p>
            <a:endParaRPr lang="en-US" altLang="zh-CN" sz="2800" dirty="0"/>
          </a:p>
          <a:p>
            <a:r>
              <a:rPr lang="zh-CN" altLang="en-US" sz="2800" dirty="0"/>
              <a:t>接下来，我们用一个例子来讲解</a:t>
            </a:r>
            <a:r>
              <a:rPr lang="en-US" altLang="zh-CN" sz="2800" dirty="0"/>
              <a:t>LSD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en-US" altLang="zh-CN" sz="2800" dirty="0"/>
              <a:t>MSD</a:t>
            </a:r>
            <a:r>
              <a:rPr lang="zh-CN" altLang="en-US" sz="2800" dirty="0"/>
              <a:t>有一些区别，不要求掌握。参考教材</a:t>
            </a:r>
            <a:r>
              <a:rPr lang="en-US" altLang="zh-CN" sz="2800" dirty="0"/>
              <a:t>/</a:t>
            </a:r>
            <a:r>
              <a:rPr lang="zh-CN" altLang="en-US" sz="2800" dirty="0"/>
              <a:t>知乎。</a:t>
            </a:r>
          </a:p>
        </p:txBody>
      </p:sp>
    </p:spTree>
    <p:extLst>
      <p:ext uri="{BB962C8B-B14F-4D97-AF65-F5344CB8AC3E}">
        <p14:creationId xmlns:p14="http://schemas.microsoft.com/office/powerpoint/2010/main" val="128749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114" name="Group 5">
            <a:extLst>
              <a:ext uri="{FF2B5EF4-FFF2-40B4-BE49-F238E27FC236}">
                <a16:creationId xmlns:a16="http://schemas.microsoft.com/office/drawing/2014/main" id="{B290596C-3409-47EA-9B92-DA44937B9F6F}"/>
              </a:ext>
            </a:extLst>
          </p:cNvPr>
          <p:cNvGrpSpPr>
            <a:grpSpLocks/>
          </p:cNvGrpSpPr>
          <p:nvPr/>
        </p:nvGrpSpPr>
        <p:grpSpPr bwMode="auto">
          <a:xfrm>
            <a:off x="525463" y="1165224"/>
            <a:ext cx="8370887" cy="406400"/>
            <a:chOff x="354" y="1045"/>
            <a:chExt cx="5273" cy="256"/>
          </a:xfrm>
        </p:grpSpPr>
        <p:grpSp>
          <p:nvGrpSpPr>
            <p:cNvPr id="86115" name="Group 6">
              <a:extLst>
                <a:ext uri="{FF2B5EF4-FFF2-40B4-BE49-F238E27FC236}">
                  <a16:creationId xmlns:a16="http://schemas.microsoft.com/office/drawing/2014/main" id="{25184CEE-9347-4B63-8807-6D3B9B5C6E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4" y="1045"/>
              <a:ext cx="542" cy="256"/>
              <a:chOff x="1133" y="1389"/>
              <a:chExt cx="542" cy="256"/>
            </a:xfrm>
          </p:grpSpPr>
          <p:sp>
            <p:nvSpPr>
              <p:cNvPr id="86143" name="Rectangle 7">
                <a:extLst>
                  <a:ext uri="{FF2B5EF4-FFF2-40B4-BE49-F238E27FC236}">
                    <a16:creationId xmlns:a16="http://schemas.microsoft.com/office/drawing/2014/main" id="{C6322A69-7FD5-4FA1-BCA1-12015B3F6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278</a:t>
                </a:r>
              </a:p>
            </p:txBody>
          </p:sp>
          <p:sp>
            <p:nvSpPr>
              <p:cNvPr id="86144" name="Line 8">
                <a:extLst>
                  <a:ext uri="{FF2B5EF4-FFF2-40B4-BE49-F238E27FC236}">
                    <a16:creationId xmlns:a16="http://schemas.microsoft.com/office/drawing/2014/main" id="{8FE33E27-982C-471D-B2A5-F37617C0DE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6116" name="Group 9">
              <a:extLst>
                <a:ext uri="{FF2B5EF4-FFF2-40B4-BE49-F238E27FC236}">
                  <a16:creationId xmlns:a16="http://schemas.microsoft.com/office/drawing/2014/main" id="{3DD3B547-81E1-4CCA-835E-C8BB6E3291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0" y="1045"/>
              <a:ext cx="542" cy="256"/>
              <a:chOff x="1133" y="1389"/>
              <a:chExt cx="542" cy="256"/>
            </a:xfrm>
          </p:grpSpPr>
          <p:sp>
            <p:nvSpPr>
              <p:cNvPr id="86141" name="Rectangle 10">
                <a:extLst>
                  <a:ext uri="{FF2B5EF4-FFF2-40B4-BE49-F238E27FC236}">
                    <a16:creationId xmlns:a16="http://schemas.microsoft.com/office/drawing/2014/main" id="{E829FA42-C41B-4ED7-B460-FBF6A89091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109</a:t>
                </a:r>
              </a:p>
            </p:txBody>
          </p:sp>
          <p:sp>
            <p:nvSpPr>
              <p:cNvPr id="86142" name="Line 11">
                <a:extLst>
                  <a:ext uri="{FF2B5EF4-FFF2-40B4-BE49-F238E27FC236}">
                    <a16:creationId xmlns:a16="http://schemas.microsoft.com/office/drawing/2014/main" id="{D3C92427-C994-4CA0-BF04-F52319C01A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6117" name="Group 12">
              <a:extLst>
                <a:ext uri="{FF2B5EF4-FFF2-40B4-BE49-F238E27FC236}">
                  <a16:creationId xmlns:a16="http://schemas.microsoft.com/office/drawing/2014/main" id="{62ADAB78-9BFD-449E-9683-7BFD181DFC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6" y="1045"/>
              <a:ext cx="542" cy="256"/>
              <a:chOff x="1133" y="1389"/>
              <a:chExt cx="542" cy="256"/>
            </a:xfrm>
          </p:grpSpPr>
          <p:sp>
            <p:nvSpPr>
              <p:cNvPr id="86139" name="Rectangle 13">
                <a:extLst>
                  <a:ext uri="{FF2B5EF4-FFF2-40B4-BE49-F238E27FC236}">
                    <a16:creationId xmlns:a16="http://schemas.microsoft.com/office/drawing/2014/main" id="{144C7A7C-1498-47DF-841F-AA4D22EA3D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063</a:t>
                </a:r>
              </a:p>
            </p:txBody>
          </p:sp>
          <p:sp>
            <p:nvSpPr>
              <p:cNvPr id="86140" name="Line 14">
                <a:extLst>
                  <a:ext uri="{FF2B5EF4-FFF2-40B4-BE49-F238E27FC236}">
                    <a16:creationId xmlns:a16="http://schemas.microsoft.com/office/drawing/2014/main" id="{116B9496-702D-47EB-A6BB-88644DBF7E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6118" name="Group 15">
              <a:extLst>
                <a:ext uri="{FF2B5EF4-FFF2-40B4-BE49-F238E27FC236}">
                  <a16:creationId xmlns:a16="http://schemas.microsoft.com/office/drawing/2014/main" id="{0ED03C34-1A94-4A2D-BCD6-26D781B9E3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1" y="1045"/>
              <a:ext cx="542" cy="256"/>
              <a:chOff x="1133" y="1389"/>
              <a:chExt cx="542" cy="256"/>
            </a:xfrm>
          </p:grpSpPr>
          <p:sp>
            <p:nvSpPr>
              <p:cNvPr id="86137" name="Rectangle 16">
                <a:extLst>
                  <a:ext uri="{FF2B5EF4-FFF2-40B4-BE49-F238E27FC236}">
                    <a16:creationId xmlns:a16="http://schemas.microsoft.com/office/drawing/2014/main" id="{75F669AA-24D5-47A8-B177-8000089AFD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930</a:t>
                </a:r>
              </a:p>
            </p:txBody>
          </p:sp>
          <p:sp>
            <p:nvSpPr>
              <p:cNvPr id="86138" name="Line 17">
                <a:extLst>
                  <a:ext uri="{FF2B5EF4-FFF2-40B4-BE49-F238E27FC236}">
                    <a16:creationId xmlns:a16="http://schemas.microsoft.com/office/drawing/2014/main" id="{2783F951-248B-46D7-BFAA-307710D0CE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6119" name="Group 18">
              <a:extLst>
                <a:ext uri="{FF2B5EF4-FFF2-40B4-BE49-F238E27FC236}">
                  <a16:creationId xmlns:a16="http://schemas.microsoft.com/office/drawing/2014/main" id="{73B6B8EE-A47F-49EC-B863-B2DCCE096E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57" y="1045"/>
              <a:ext cx="542" cy="256"/>
              <a:chOff x="1133" y="1389"/>
              <a:chExt cx="542" cy="256"/>
            </a:xfrm>
          </p:grpSpPr>
          <p:sp>
            <p:nvSpPr>
              <p:cNvPr id="86135" name="Rectangle 19">
                <a:extLst>
                  <a:ext uri="{FF2B5EF4-FFF2-40B4-BE49-F238E27FC236}">
                    <a16:creationId xmlns:a16="http://schemas.microsoft.com/office/drawing/2014/main" id="{9F79145E-0801-4A5F-A48D-1F5C08E45F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589</a:t>
                </a:r>
              </a:p>
            </p:txBody>
          </p:sp>
          <p:sp>
            <p:nvSpPr>
              <p:cNvPr id="86136" name="Line 20">
                <a:extLst>
                  <a:ext uri="{FF2B5EF4-FFF2-40B4-BE49-F238E27FC236}">
                    <a16:creationId xmlns:a16="http://schemas.microsoft.com/office/drawing/2014/main" id="{A0FED6C0-4D31-4883-9F71-C30CAB4155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6120" name="Group 21">
              <a:extLst>
                <a:ext uri="{FF2B5EF4-FFF2-40B4-BE49-F238E27FC236}">
                  <a16:creationId xmlns:a16="http://schemas.microsoft.com/office/drawing/2014/main" id="{62C04575-DBB4-49AC-AA84-7A77BF64F5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3" y="1045"/>
              <a:ext cx="542" cy="256"/>
              <a:chOff x="1133" y="1389"/>
              <a:chExt cx="542" cy="256"/>
            </a:xfrm>
          </p:grpSpPr>
          <p:sp>
            <p:nvSpPr>
              <p:cNvPr id="86133" name="Rectangle 22">
                <a:extLst>
                  <a:ext uri="{FF2B5EF4-FFF2-40B4-BE49-F238E27FC236}">
                    <a16:creationId xmlns:a16="http://schemas.microsoft.com/office/drawing/2014/main" id="{C26A1C0F-4FC0-4E76-9D38-739F728CD2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184</a:t>
                </a:r>
              </a:p>
            </p:txBody>
          </p:sp>
          <p:sp>
            <p:nvSpPr>
              <p:cNvPr id="86134" name="Line 23">
                <a:extLst>
                  <a:ext uri="{FF2B5EF4-FFF2-40B4-BE49-F238E27FC236}">
                    <a16:creationId xmlns:a16="http://schemas.microsoft.com/office/drawing/2014/main" id="{304DC528-BBA2-4908-BB38-E27CAB15F1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6121" name="Group 24">
              <a:extLst>
                <a:ext uri="{FF2B5EF4-FFF2-40B4-BE49-F238E27FC236}">
                  <a16:creationId xmlns:a16="http://schemas.microsoft.com/office/drawing/2014/main" id="{5351251C-B271-4CDA-AA9C-7AED61649E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8" y="1045"/>
              <a:ext cx="542" cy="256"/>
              <a:chOff x="1133" y="1389"/>
              <a:chExt cx="542" cy="256"/>
            </a:xfrm>
          </p:grpSpPr>
          <p:sp>
            <p:nvSpPr>
              <p:cNvPr id="86131" name="Rectangle 25">
                <a:extLst>
                  <a:ext uri="{FF2B5EF4-FFF2-40B4-BE49-F238E27FC236}">
                    <a16:creationId xmlns:a16="http://schemas.microsoft.com/office/drawing/2014/main" id="{86F2E2D7-12EF-445B-9BF2-F6B9C6150C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505</a:t>
                </a:r>
              </a:p>
            </p:txBody>
          </p:sp>
          <p:sp>
            <p:nvSpPr>
              <p:cNvPr id="86132" name="Line 26">
                <a:extLst>
                  <a:ext uri="{FF2B5EF4-FFF2-40B4-BE49-F238E27FC236}">
                    <a16:creationId xmlns:a16="http://schemas.microsoft.com/office/drawing/2014/main" id="{A72EC6C8-2B7A-4D3E-A0D6-2899D5DDCB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6122" name="Group 27">
              <a:extLst>
                <a:ext uri="{FF2B5EF4-FFF2-40B4-BE49-F238E27FC236}">
                  <a16:creationId xmlns:a16="http://schemas.microsoft.com/office/drawing/2014/main" id="{7CE5B123-DAD9-4BE4-901B-619D715F13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4" y="1045"/>
              <a:ext cx="542" cy="256"/>
              <a:chOff x="1133" y="1389"/>
              <a:chExt cx="542" cy="256"/>
            </a:xfrm>
          </p:grpSpPr>
          <p:sp>
            <p:nvSpPr>
              <p:cNvPr id="86129" name="Rectangle 28">
                <a:extLst>
                  <a:ext uri="{FF2B5EF4-FFF2-40B4-BE49-F238E27FC236}">
                    <a16:creationId xmlns:a16="http://schemas.microsoft.com/office/drawing/2014/main" id="{9F79BDE5-94C4-4D5D-9B17-7F7C5C86A8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269</a:t>
                </a:r>
              </a:p>
            </p:txBody>
          </p:sp>
          <p:sp>
            <p:nvSpPr>
              <p:cNvPr id="86130" name="Line 29">
                <a:extLst>
                  <a:ext uri="{FF2B5EF4-FFF2-40B4-BE49-F238E27FC236}">
                    <a16:creationId xmlns:a16="http://schemas.microsoft.com/office/drawing/2014/main" id="{7BD7FDC2-4D62-45AA-8A2B-69376EBE3C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6123" name="Group 30">
              <a:extLst>
                <a:ext uri="{FF2B5EF4-FFF2-40B4-BE49-F238E27FC236}">
                  <a16:creationId xmlns:a16="http://schemas.microsoft.com/office/drawing/2014/main" id="{CBA8FB45-1034-492F-8FD8-82A8B3E455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0" y="1045"/>
              <a:ext cx="542" cy="256"/>
              <a:chOff x="1133" y="1389"/>
              <a:chExt cx="542" cy="256"/>
            </a:xfrm>
          </p:grpSpPr>
          <p:sp>
            <p:nvSpPr>
              <p:cNvPr id="86127" name="Rectangle 31">
                <a:extLst>
                  <a:ext uri="{FF2B5EF4-FFF2-40B4-BE49-F238E27FC236}">
                    <a16:creationId xmlns:a16="http://schemas.microsoft.com/office/drawing/2014/main" id="{2068E1ED-6C58-4237-BA90-DE5A7E1009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008</a:t>
                </a:r>
              </a:p>
            </p:txBody>
          </p:sp>
          <p:sp>
            <p:nvSpPr>
              <p:cNvPr id="86128" name="Line 32">
                <a:extLst>
                  <a:ext uri="{FF2B5EF4-FFF2-40B4-BE49-F238E27FC236}">
                    <a16:creationId xmlns:a16="http://schemas.microsoft.com/office/drawing/2014/main" id="{255D620A-D21D-499A-B963-3592046EF6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6124" name="Group 33">
              <a:extLst>
                <a:ext uri="{FF2B5EF4-FFF2-40B4-BE49-F238E27FC236}">
                  <a16:creationId xmlns:a16="http://schemas.microsoft.com/office/drawing/2014/main" id="{4336B937-E9A2-4AFF-B311-5A7A3D37E2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5" y="1045"/>
              <a:ext cx="542" cy="256"/>
              <a:chOff x="1133" y="1389"/>
              <a:chExt cx="542" cy="256"/>
            </a:xfrm>
          </p:grpSpPr>
          <p:sp>
            <p:nvSpPr>
              <p:cNvPr id="86125" name="Rectangle 34">
                <a:extLst>
                  <a:ext uri="{FF2B5EF4-FFF2-40B4-BE49-F238E27FC236}">
                    <a16:creationId xmlns:a16="http://schemas.microsoft.com/office/drawing/2014/main" id="{28289B43-1E05-4FF5-A8F6-575DC0DF18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083</a:t>
                </a:r>
              </a:p>
            </p:txBody>
          </p:sp>
          <p:sp>
            <p:nvSpPr>
              <p:cNvPr id="86126" name="Line 35">
                <a:extLst>
                  <a:ext uri="{FF2B5EF4-FFF2-40B4-BE49-F238E27FC236}">
                    <a16:creationId xmlns:a16="http://schemas.microsoft.com/office/drawing/2014/main" id="{B2627469-0FA7-4A34-936B-E0723227BC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43130" name="Group 122">
            <a:extLst>
              <a:ext uri="{FF2B5EF4-FFF2-40B4-BE49-F238E27FC236}">
                <a16:creationId xmlns:a16="http://schemas.microsoft.com/office/drawing/2014/main" id="{22E2B1B2-6688-4F9A-9D0A-38D8B6D33109}"/>
              </a:ext>
            </a:extLst>
          </p:cNvPr>
          <p:cNvGrpSpPr>
            <a:grpSpLocks/>
          </p:cNvGrpSpPr>
          <p:nvPr/>
        </p:nvGrpSpPr>
        <p:grpSpPr bwMode="auto">
          <a:xfrm>
            <a:off x="8277208" y="3578013"/>
            <a:ext cx="582612" cy="717550"/>
            <a:chOff x="5195" y="2337"/>
            <a:chExt cx="367" cy="452"/>
          </a:xfrm>
        </p:grpSpPr>
        <p:sp>
          <p:nvSpPr>
            <p:cNvPr id="86111" name="Text Box 69">
              <a:extLst>
                <a:ext uri="{FF2B5EF4-FFF2-40B4-BE49-F238E27FC236}">
                  <a16:creationId xmlns:a16="http://schemas.microsoft.com/office/drawing/2014/main" id="{176ABDC2-2F65-439E-9D7B-D4C02648C2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5" y="2337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109</a:t>
              </a:r>
            </a:p>
          </p:txBody>
        </p:sp>
        <p:sp>
          <p:nvSpPr>
            <p:cNvPr id="86112" name="Line 71">
              <a:extLst>
                <a:ext uri="{FF2B5EF4-FFF2-40B4-BE49-F238E27FC236}">
                  <a16:creationId xmlns:a16="http://schemas.microsoft.com/office/drawing/2014/main" id="{2CE087F3-5E06-416C-B144-813C84021D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368" y="2588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3133" name="Group 125">
            <a:extLst>
              <a:ext uri="{FF2B5EF4-FFF2-40B4-BE49-F238E27FC236}">
                <a16:creationId xmlns:a16="http://schemas.microsoft.com/office/drawing/2014/main" id="{B393B898-46F4-4403-9587-22608173ED45}"/>
              </a:ext>
            </a:extLst>
          </p:cNvPr>
          <p:cNvGrpSpPr>
            <a:grpSpLocks/>
          </p:cNvGrpSpPr>
          <p:nvPr/>
        </p:nvGrpSpPr>
        <p:grpSpPr bwMode="auto">
          <a:xfrm>
            <a:off x="8277208" y="2984288"/>
            <a:ext cx="582612" cy="587375"/>
            <a:chOff x="5195" y="1963"/>
            <a:chExt cx="367" cy="370"/>
          </a:xfrm>
        </p:grpSpPr>
        <p:sp>
          <p:nvSpPr>
            <p:cNvPr id="86109" name="Text Box 68">
              <a:extLst>
                <a:ext uri="{FF2B5EF4-FFF2-40B4-BE49-F238E27FC236}">
                  <a16:creationId xmlns:a16="http://schemas.microsoft.com/office/drawing/2014/main" id="{40C2C9A5-4E10-4B51-9BE1-2D03D8EB2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5" y="1963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589</a:t>
              </a:r>
            </a:p>
          </p:txBody>
        </p:sp>
        <p:sp>
          <p:nvSpPr>
            <p:cNvPr id="86110" name="Line 72">
              <a:extLst>
                <a:ext uri="{FF2B5EF4-FFF2-40B4-BE49-F238E27FC236}">
                  <a16:creationId xmlns:a16="http://schemas.microsoft.com/office/drawing/2014/main" id="{B9DB8DAE-9C5C-4946-A550-0855F33FB2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68" y="2222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3138" name="Group 130">
            <a:extLst>
              <a:ext uri="{FF2B5EF4-FFF2-40B4-BE49-F238E27FC236}">
                <a16:creationId xmlns:a16="http://schemas.microsoft.com/office/drawing/2014/main" id="{D20960E4-CE77-4D85-9F7B-216EBFE3AA3A}"/>
              </a:ext>
            </a:extLst>
          </p:cNvPr>
          <p:cNvGrpSpPr>
            <a:grpSpLocks/>
          </p:cNvGrpSpPr>
          <p:nvPr/>
        </p:nvGrpSpPr>
        <p:grpSpPr bwMode="auto">
          <a:xfrm>
            <a:off x="8277208" y="2390561"/>
            <a:ext cx="582612" cy="600075"/>
            <a:chOff x="5195" y="1589"/>
            <a:chExt cx="367" cy="378"/>
          </a:xfrm>
        </p:grpSpPr>
        <p:sp>
          <p:nvSpPr>
            <p:cNvPr id="86106" name="Text Box 67">
              <a:extLst>
                <a:ext uri="{FF2B5EF4-FFF2-40B4-BE49-F238E27FC236}">
                  <a16:creationId xmlns:a16="http://schemas.microsoft.com/office/drawing/2014/main" id="{BF03E27A-9851-4D52-9DCE-6FE587BD6B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5" y="1589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269</a:t>
              </a:r>
            </a:p>
          </p:txBody>
        </p:sp>
        <p:sp>
          <p:nvSpPr>
            <p:cNvPr id="86108" name="Line 73">
              <a:extLst>
                <a:ext uri="{FF2B5EF4-FFF2-40B4-BE49-F238E27FC236}">
                  <a16:creationId xmlns:a16="http://schemas.microsoft.com/office/drawing/2014/main" id="{C16A8422-F8E6-455E-9A82-D96807B2DF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79" y="1844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3129" name="Group 121">
            <a:extLst>
              <a:ext uri="{FF2B5EF4-FFF2-40B4-BE49-F238E27FC236}">
                <a16:creationId xmlns:a16="http://schemas.microsoft.com/office/drawing/2014/main" id="{CAB21CC3-6436-4840-87AC-167927DF66AF}"/>
              </a:ext>
            </a:extLst>
          </p:cNvPr>
          <p:cNvGrpSpPr>
            <a:grpSpLocks/>
          </p:cNvGrpSpPr>
          <p:nvPr/>
        </p:nvGrpSpPr>
        <p:grpSpPr bwMode="auto">
          <a:xfrm>
            <a:off x="7465995" y="3578013"/>
            <a:ext cx="582613" cy="676275"/>
            <a:chOff x="4684" y="2337"/>
            <a:chExt cx="367" cy="426"/>
          </a:xfrm>
        </p:grpSpPr>
        <p:sp>
          <p:nvSpPr>
            <p:cNvPr id="86104" name="Text Box 66">
              <a:extLst>
                <a:ext uri="{FF2B5EF4-FFF2-40B4-BE49-F238E27FC236}">
                  <a16:creationId xmlns:a16="http://schemas.microsoft.com/office/drawing/2014/main" id="{D34CF3C7-8463-4014-A415-5D3FC55ADC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4" y="2337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278</a:t>
              </a:r>
            </a:p>
          </p:txBody>
        </p:sp>
        <p:sp>
          <p:nvSpPr>
            <p:cNvPr id="86105" name="Line 74">
              <a:extLst>
                <a:ext uri="{FF2B5EF4-FFF2-40B4-BE49-F238E27FC236}">
                  <a16:creationId xmlns:a16="http://schemas.microsoft.com/office/drawing/2014/main" id="{844C0AB9-7F45-45CB-9091-D9A28B4F93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53" y="2562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3131" name="Group 123">
            <a:extLst>
              <a:ext uri="{FF2B5EF4-FFF2-40B4-BE49-F238E27FC236}">
                <a16:creationId xmlns:a16="http://schemas.microsoft.com/office/drawing/2014/main" id="{51F7D3EE-3BCB-4FC9-A801-781110BF9899}"/>
              </a:ext>
            </a:extLst>
          </p:cNvPr>
          <p:cNvGrpSpPr>
            <a:grpSpLocks/>
          </p:cNvGrpSpPr>
          <p:nvPr/>
        </p:nvGrpSpPr>
        <p:grpSpPr bwMode="auto">
          <a:xfrm>
            <a:off x="3222608" y="3578013"/>
            <a:ext cx="582612" cy="693737"/>
            <a:chOff x="2011" y="2337"/>
            <a:chExt cx="367" cy="437"/>
          </a:xfrm>
        </p:grpSpPr>
        <p:sp>
          <p:nvSpPr>
            <p:cNvPr id="86102" name="Text Box 62">
              <a:extLst>
                <a:ext uri="{FF2B5EF4-FFF2-40B4-BE49-F238E27FC236}">
                  <a16:creationId xmlns:a16="http://schemas.microsoft.com/office/drawing/2014/main" id="{BCE16F30-6457-43EF-B8BF-B89F783609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1" y="2337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063</a:t>
              </a:r>
            </a:p>
          </p:txBody>
        </p:sp>
        <p:sp>
          <p:nvSpPr>
            <p:cNvPr id="86103" name="Line 76">
              <a:extLst>
                <a:ext uri="{FF2B5EF4-FFF2-40B4-BE49-F238E27FC236}">
                  <a16:creationId xmlns:a16="http://schemas.microsoft.com/office/drawing/2014/main" id="{B8C8CFF0-5435-4A2B-BA07-875CA92614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97" y="2573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6098" name="Group 124">
            <a:extLst>
              <a:ext uri="{FF2B5EF4-FFF2-40B4-BE49-F238E27FC236}">
                <a16:creationId xmlns:a16="http://schemas.microsoft.com/office/drawing/2014/main" id="{B78022AF-ABB9-4E71-A78D-D991E5ED6E9D}"/>
              </a:ext>
            </a:extLst>
          </p:cNvPr>
          <p:cNvGrpSpPr>
            <a:grpSpLocks/>
          </p:cNvGrpSpPr>
          <p:nvPr/>
        </p:nvGrpSpPr>
        <p:grpSpPr bwMode="auto">
          <a:xfrm>
            <a:off x="790558" y="3578012"/>
            <a:ext cx="582612" cy="695325"/>
            <a:chOff x="479" y="2337"/>
            <a:chExt cx="367" cy="438"/>
          </a:xfrm>
        </p:grpSpPr>
        <p:sp>
          <p:nvSpPr>
            <p:cNvPr id="86100" name="Text Box 60">
              <a:extLst>
                <a:ext uri="{FF2B5EF4-FFF2-40B4-BE49-F238E27FC236}">
                  <a16:creationId xmlns:a16="http://schemas.microsoft.com/office/drawing/2014/main" id="{395A49EE-55DB-4ADE-90CD-639FE3DB7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" y="2337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930</a:t>
              </a:r>
            </a:p>
          </p:txBody>
        </p:sp>
        <p:sp>
          <p:nvSpPr>
            <p:cNvPr id="86101" name="Line 80">
              <a:extLst>
                <a:ext uri="{FF2B5EF4-FFF2-40B4-BE49-F238E27FC236}">
                  <a16:creationId xmlns:a16="http://schemas.microsoft.com/office/drawing/2014/main" id="{4E6163A3-7916-4BE1-BC33-BB3A52606A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30" y="2574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3140" name="Group 132">
            <a:extLst>
              <a:ext uri="{FF2B5EF4-FFF2-40B4-BE49-F238E27FC236}">
                <a16:creationId xmlns:a16="http://schemas.microsoft.com/office/drawing/2014/main" id="{ED29BF40-D268-4B93-A61D-4027F73DACF4}"/>
              </a:ext>
            </a:extLst>
          </p:cNvPr>
          <p:cNvGrpSpPr>
            <a:grpSpLocks/>
          </p:cNvGrpSpPr>
          <p:nvPr/>
        </p:nvGrpSpPr>
        <p:grpSpPr bwMode="auto">
          <a:xfrm>
            <a:off x="3230545" y="2984290"/>
            <a:ext cx="582613" cy="563563"/>
            <a:chOff x="2016" y="1963"/>
            <a:chExt cx="367" cy="355"/>
          </a:xfrm>
        </p:grpSpPr>
        <p:sp>
          <p:nvSpPr>
            <p:cNvPr id="86095" name="Text Box 61">
              <a:extLst>
                <a:ext uri="{FF2B5EF4-FFF2-40B4-BE49-F238E27FC236}">
                  <a16:creationId xmlns:a16="http://schemas.microsoft.com/office/drawing/2014/main" id="{8EFC4BB1-8122-4278-9563-283F125799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963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083</a:t>
              </a:r>
            </a:p>
          </p:txBody>
        </p:sp>
        <p:sp>
          <p:nvSpPr>
            <p:cNvPr id="86096" name="Line 77">
              <a:extLst>
                <a:ext uri="{FF2B5EF4-FFF2-40B4-BE49-F238E27FC236}">
                  <a16:creationId xmlns:a16="http://schemas.microsoft.com/office/drawing/2014/main" id="{322073ED-1399-4BDB-897A-7452006DE8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97" y="2207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6091" name="Group 126">
            <a:extLst>
              <a:ext uri="{FF2B5EF4-FFF2-40B4-BE49-F238E27FC236}">
                <a16:creationId xmlns:a16="http://schemas.microsoft.com/office/drawing/2014/main" id="{44692BEF-A369-4572-9EB9-87344A4EDA8D}"/>
              </a:ext>
            </a:extLst>
          </p:cNvPr>
          <p:cNvGrpSpPr>
            <a:grpSpLocks/>
          </p:cNvGrpSpPr>
          <p:nvPr/>
        </p:nvGrpSpPr>
        <p:grpSpPr bwMode="auto">
          <a:xfrm>
            <a:off x="4063983" y="3578012"/>
            <a:ext cx="582612" cy="711200"/>
            <a:chOff x="2541" y="2337"/>
            <a:chExt cx="367" cy="448"/>
          </a:xfrm>
        </p:grpSpPr>
        <p:sp>
          <p:nvSpPr>
            <p:cNvPr id="86093" name="Text Box 63">
              <a:extLst>
                <a:ext uri="{FF2B5EF4-FFF2-40B4-BE49-F238E27FC236}">
                  <a16:creationId xmlns:a16="http://schemas.microsoft.com/office/drawing/2014/main" id="{2F20D3AD-428F-45E1-9274-8373BDC0CF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1" y="2337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184</a:t>
              </a:r>
            </a:p>
          </p:txBody>
        </p:sp>
        <p:sp>
          <p:nvSpPr>
            <p:cNvPr id="86094" name="Line 79">
              <a:extLst>
                <a:ext uri="{FF2B5EF4-FFF2-40B4-BE49-F238E27FC236}">
                  <a16:creationId xmlns:a16="http://schemas.microsoft.com/office/drawing/2014/main" id="{05AE9D2C-253F-41A4-A419-0122238194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730" y="2584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3135" name="Group 127">
            <a:extLst>
              <a:ext uri="{FF2B5EF4-FFF2-40B4-BE49-F238E27FC236}">
                <a16:creationId xmlns:a16="http://schemas.microsoft.com/office/drawing/2014/main" id="{870C4B42-ED74-40E8-89C6-3B84261FBADA}"/>
              </a:ext>
            </a:extLst>
          </p:cNvPr>
          <p:cNvGrpSpPr>
            <a:grpSpLocks/>
          </p:cNvGrpSpPr>
          <p:nvPr/>
        </p:nvGrpSpPr>
        <p:grpSpPr bwMode="auto">
          <a:xfrm>
            <a:off x="4957745" y="3578013"/>
            <a:ext cx="582613" cy="676275"/>
            <a:chOff x="3104" y="2337"/>
            <a:chExt cx="367" cy="426"/>
          </a:xfrm>
        </p:grpSpPr>
        <p:sp>
          <p:nvSpPr>
            <p:cNvPr id="86088" name="Text Box 64">
              <a:extLst>
                <a:ext uri="{FF2B5EF4-FFF2-40B4-BE49-F238E27FC236}">
                  <a16:creationId xmlns:a16="http://schemas.microsoft.com/office/drawing/2014/main" id="{C946C8EC-A6DE-4290-B117-DC1A6590F3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4" y="2337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505</a:t>
              </a:r>
            </a:p>
          </p:txBody>
        </p:sp>
        <p:sp>
          <p:nvSpPr>
            <p:cNvPr id="86089" name="Line 78">
              <a:extLst>
                <a:ext uri="{FF2B5EF4-FFF2-40B4-BE49-F238E27FC236}">
                  <a16:creationId xmlns:a16="http://schemas.microsoft.com/office/drawing/2014/main" id="{BD195A04-BF2B-4AFF-9F27-B52F951857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64" y="2562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3139" name="Group 131">
            <a:extLst>
              <a:ext uri="{FF2B5EF4-FFF2-40B4-BE49-F238E27FC236}">
                <a16:creationId xmlns:a16="http://schemas.microsoft.com/office/drawing/2014/main" id="{B448B24C-277D-49A2-A2AB-CEFABD79C98E}"/>
              </a:ext>
            </a:extLst>
          </p:cNvPr>
          <p:cNvGrpSpPr>
            <a:grpSpLocks/>
          </p:cNvGrpSpPr>
          <p:nvPr/>
        </p:nvGrpSpPr>
        <p:grpSpPr bwMode="auto">
          <a:xfrm>
            <a:off x="7439008" y="2984287"/>
            <a:ext cx="582612" cy="546100"/>
            <a:chOff x="4667" y="1963"/>
            <a:chExt cx="367" cy="344"/>
          </a:xfrm>
        </p:grpSpPr>
        <p:sp>
          <p:nvSpPr>
            <p:cNvPr id="86085" name="Text Box 65">
              <a:extLst>
                <a:ext uri="{FF2B5EF4-FFF2-40B4-BE49-F238E27FC236}">
                  <a16:creationId xmlns:a16="http://schemas.microsoft.com/office/drawing/2014/main" id="{F3826845-1287-4620-A124-7E71B2954D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7" y="1963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008</a:t>
              </a:r>
            </a:p>
          </p:txBody>
        </p:sp>
        <p:sp>
          <p:nvSpPr>
            <p:cNvPr id="86086" name="Line 75">
              <a:extLst>
                <a:ext uri="{FF2B5EF4-FFF2-40B4-BE49-F238E27FC236}">
                  <a16:creationId xmlns:a16="http://schemas.microsoft.com/office/drawing/2014/main" id="{D5DA1DF6-BE9A-49C8-8A92-E436EB7E16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53" y="2196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3128" name="Group 120">
            <a:extLst>
              <a:ext uri="{FF2B5EF4-FFF2-40B4-BE49-F238E27FC236}">
                <a16:creationId xmlns:a16="http://schemas.microsoft.com/office/drawing/2014/main" id="{6E968910-F4DD-430C-B59B-3302C8200841}"/>
              </a:ext>
            </a:extLst>
          </p:cNvPr>
          <p:cNvGrpSpPr>
            <a:grpSpLocks/>
          </p:cNvGrpSpPr>
          <p:nvPr/>
        </p:nvGrpSpPr>
        <p:grpSpPr bwMode="auto">
          <a:xfrm>
            <a:off x="779446" y="4187613"/>
            <a:ext cx="8056563" cy="396875"/>
            <a:chOff x="472" y="2721"/>
            <a:chExt cx="5075" cy="250"/>
          </a:xfrm>
        </p:grpSpPr>
        <p:sp>
          <p:nvSpPr>
            <p:cNvPr id="86074" name="Text Box 50">
              <a:extLst>
                <a:ext uri="{FF2B5EF4-FFF2-40B4-BE49-F238E27FC236}">
                  <a16:creationId xmlns:a16="http://schemas.microsoft.com/office/drawing/2014/main" id="{B5647A72-4123-4597-B1C5-3010E86529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" y="2721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f[0]</a:t>
              </a:r>
            </a:p>
          </p:txBody>
        </p:sp>
        <p:sp>
          <p:nvSpPr>
            <p:cNvPr id="86075" name="Text Box 51">
              <a:extLst>
                <a:ext uri="{FF2B5EF4-FFF2-40B4-BE49-F238E27FC236}">
                  <a16:creationId xmlns:a16="http://schemas.microsoft.com/office/drawing/2014/main" id="{35A6C53E-ED03-4F15-A2DA-0B45B99E06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6" y="2721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f[1]</a:t>
              </a:r>
            </a:p>
          </p:txBody>
        </p:sp>
        <p:sp>
          <p:nvSpPr>
            <p:cNvPr id="86076" name="Text Box 52">
              <a:extLst>
                <a:ext uri="{FF2B5EF4-FFF2-40B4-BE49-F238E27FC236}">
                  <a16:creationId xmlns:a16="http://schemas.microsoft.com/office/drawing/2014/main" id="{53C0C0D2-195D-4ADC-A50B-E783E2E03D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0" y="2721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f[2]</a:t>
              </a:r>
            </a:p>
          </p:txBody>
        </p:sp>
        <p:sp>
          <p:nvSpPr>
            <p:cNvPr id="86077" name="Text Box 53">
              <a:extLst>
                <a:ext uri="{FF2B5EF4-FFF2-40B4-BE49-F238E27FC236}">
                  <a16:creationId xmlns:a16="http://schemas.microsoft.com/office/drawing/2014/main" id="{D974C8A1-A115-4187-AF1C-00937ADB0A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5" y="2721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f[3]</a:t>
              </a:r>
            </a:p>
          </p:txBody>
        </p:sp>
        <p:sp>
          <p:nvSpPr>
            <p:cNvPr id="86078" name="Text Box 54">
              <a:extLst>
                <a:ext uri="{FF2B5EF4-FFF2-40B4-BE49-F238E27FC236}">
                  <a16:creationId xmlns:a16="http://schemas.microsoft.com/office/drawing/2014/main" id="{F041F278-3751-465C-BC43-C2E13743C0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9" y="2721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f[4]</a:t>
              </a:r>
            </a:p>
          </p:txBody>
        </p:sp>
        <p:sp>
          <p:nvSpPr>
            <p:cNvPr id="86079" name="Text Box 55">
              <a:extLst>
                <a:ext uri="{FF2B5EF4-FFF2-40B4-BE49-F238E27FC236}">
                  <a16:creationId xmlns:a16="http://schemas.microsoft.com/office/drawing/2014/main" id="{1CC4D3F6-DD9C-4AC0-9B27-2CB3F277B2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4" y="2721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f[5]</a:t>
              </a:r>
            </a:p>
          </p:txBody>
        </p:sp>
        <p:sp>
          <p:nvSpPr>
            <p:cNvPr id="86080" name="Text Box 56">
              <a:extLst>
                <a:ext uri="{FF2B5EF4-FFF2-40B4-BE49-F238E27FC236}">
                  <a16:creationId xmlns:a16="http://schemas.microsoft.com/office/drawing/2014/main" id="{EF7A2C62-E05A-4E81-ADC9-9A9246A889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8" y="2721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f[6]</a:t>
              </a:r>
            </a:p>
          </p:txBody>
        </p:sp>
        <p:sp>
          <p:nvSpPr>
            <p:cNvPr id="86081" name="Text Box 57">
              <a:extLst>
                <a:ext uri="{FF2B5EF4-FFF2-40B4-BE49-F238E27FC236}">
                  <a16:creationId xmlns:a16="http://schemas.microsoft.com/office/drawing/2014/main" id="{F47C08CA-2C1A-41F6-9876-64343F9E0A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3" y="2721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f[7]</a:t>
              </a:r>
            </a:p>
          </p:txBody>
        </p:sp>
        <p:sp>
          <p:nvSpPr>
            <p:cNvPr id="86082" name="Text Box 58">
              <a:extLst>
                <a:ext uri="{FF2B5EF4-FFF2-40B4-BE49-F238E27FC236}">
                  <a16:creationId xmlns:a16="http://schemas.microsoft.com/office/drawing/2014/main" id="{A7449FC4-B76E-4EA7-A705-DAF237AD72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7" y="2721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f[8]</a:t>
              </a:r>
            </a:p>
          </p:txBody>
        </p:sp>
        <p:sp>
          <p:nvSpPr>
            <p:cNvPr id="86083" name="Text Box 59">
              <a:extLst>
                <a:ext uri="{FF2B5EF4-FFF2-40B4-BE49-F238E27FC236}">
                  <a16:creationId xmlns:a16="http://schemas.microsoft.com/office/drawing/2014/main" id="{594DB83F-1CC9-4FD2-B47B-002A7DC5C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2" y="2721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f[9]</a:t>
              </a:r>
            </a:p>
          </p:txBody>
        </p:sp>
      </p:grpSp>
      <p:grpSp>
        <p:nvGrpSpPr>
          <p:cNvPr id="86032" name="Group 88">
            <a:extLst>
              <a:ext uri="{FF2B5EF4-FFF2-40B4-BE49-F238E27FC236}">
                <a16:creationId xmlns:a16="http://schemas.microsoft.com/office/drawing/2014/main" id="{1EF1FED1-E61B-45B3-89B3-7DB88F4BAD99}"/>
              </a:ext>
            </a:extLst>
          </p:cNvPr>
          <p:cNvGrpSpPr>
            <a:grpSpLocks/>
          </p:cNvGrpSpPr>
          <p:nvPr/>
        </p:nvGrpSpPr>
        <p:grpSpPr bwMode="auto">
          <a:xfrm>
            <a:off x="486553" y="5747333"/>
            <a:ext cx="8370887" cy="406400"/>
            <a:chOff x="354" y="1045"/>
            <a:chExt cx="5273" cy="256"/>
          </a:xfrm>
        </p:grpSpPr>
        <p:grpSp>
          <p:nvGrpSpPr>
            <p:cNvPr id="86034" name="Group 89">
              <a:extLst>
                <a:ext uri="{FF2B5EF4-FFF2-40B4-BE49-F238E27FC236}">
                  <a16:creationId xmlns:a16="http://schemas.microsoft.com/office/drawing/2014/main" id="{C915D508-37EC-4D34-B4BD-73F94FA15A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4" y="1045"/>
              <a:ext cx="555" cy="256"/>
              <a:chOff x="1133" y="1389"/>
              <a:chExt cx="555" cy="256"/>
            </a:xfrm>
          </p:grpSpPr>
          <p:sp>
            <p:nvSpPr>
              <p:cNvPr id="86062" name="Rectangle 90">
                <a:extLst>
                  <a:ext uri="{FF2B5EF4-FFF2-40B4-BE49-F238E27FC236}">
                    <a16:creationId xmlns:a16="http://schemas.microsoft.com/office/drawing/2014/main" id="{D1103999-AE60-4D3D-81BE-C633DEB222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6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930</a:t>
                </a:r>
              </a:p>
            </p:txBody>
          </p:sp>
          <p:sp>
            <p:nvSpPr>
              <p:cNvPr id="86063" name="Line 91">
                <a:extLst>
                  <a:ext uri="{FF2B5EF4-FFF2-40B4-BE49-F238E27FC236}">
                    <a16:creationId xmlns:a16="http://schemas.microsoft.com/office/drawing/2014/main" id="{6C2FBFAF-FE9C-4811-99A2-FA9DFD2E32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6035" name="Group 92">
              <a:extLst>
                <a:ext uri="{FF2B5EF4-FFF2-40B4-BE49-F238E27FC236}">
                  <a16:creationId xmlns:a16="http://schemas.microsoft.com/office/drawing/2014/main" id="{C23A8AB2-E858-4EED-882E-BC201B34A0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0" y="1045"/>
              <a:ext cx="555" cy="256"/>
              <a:chOff x="1133" y="1389"/>
              <a:chExt cx="555" cy="256"/>
            </a:xfrm>
          </p:grpSpPr>
          <p:sp>
            <p:nvSpPr>
              <p:cNvPr id="86060" name="Rectangle 93">
                <a:extLst>
                  <a:ext uri="{FF2B5EF4-FFF2-40B4-BE49-F238E27FC236}">
                    <a16:creationId xmlns:a16="http://schemas.microsoft.com/office/drawing/2014/main" id="{1059BEDA-72FE-4F14-B45C-E6A50B63A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6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063</a:t>
                </a:r>
              </a:p>
            </p:txBody>
          </p:sp>
          <p:sp>
            <p:nvSpPr>
              <p:cNvPr id="86061" name="Line 94">
                <a:extLst>
                  <a:ext uri="{FF2B5EF4-FFF2-40B4-BE49-F238E27FC236}">
                    <a16:creationId xmlns:a16="http://schemas.microsoft.com/office/drawing/2014/main" id="{90B989E5-DCFD-4B33-998B-CB39F806EC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6036" name="Group 95">
              <a:extLst>
                <a:ext uri="{FF2B5EF4-FFF2-40B4-BE49-F238E27FC236}">
                  <a16:creationId xmlns:a16="http://schemas.microsoft.com/office/drawing/2014/main" id="{4F709BEB-0954-40CE-85C9-421A5F926A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6" y="1045"/>
              <a:ext cx="555" cy="256"/>
              <a:chOff x="1133" y="1389"/>
              <a:chExt cx="555" cy="256"/>
            </a:xfrm>
          </p:grpSpPr>
          <p:sp>
            <p:nvSpPr>
              <p:cNvPr id="86058" name="Rectangle 96">
                <a:extLst>
                  <a:ext uri="{FF2B5EF4-FFF2-40B4-BE49-F238E27FC236}">
                    <a16:creationId xmlns:a16="http://schemas.microsoft.com/office/drawing/2014/main" id="{67C52387-3B70-490E-9CE2-1E8E79DAC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6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083</a:t>
                </a:r>
              </a:p>
            </p:txBody>
          </p:sp>
          <p:sp>
            <p:nvSpPr>
              <p:cNvPr id="86059" name="Line 97">
                <a:extLst>
                  <a:ext uri="{FF2B5EF4-FFF2-40B4-BE49-F238E27FC236}">
                    <a16:creationId xmlns:a16="http://schemas.microsoft.com/office/drawing/2014/main" id="{D9173ECD-819A-4111-80E5-FBD98979C1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6037" name="Group 98">
              <a:extLst>
                <a:ext uri="{FF2B5EF4-FFF2-40B4-BE49-F238E27FC236}">
                  <a16:creationId xmlns:a16="http://schemas.microsoft.com/office/drawing/2014/main" id="{0572FFD6-D448-4ED4-ADF1-13FDF5B52F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1" y="1045"/>
              <a:ext cx="555" cy="256"/>
              <a:chOff x="1133" y="1389"/>
              <a:chExt cx="555" cy="256"/>
            </a:xfrm>
          </p:grpSpPr>
          <p:sp>
            <p:nvSpPr>
              <p:cNvPr id="86056" name="Rectangle 99">
                <a:extLst>
                  <a:ext uri="{FF2B5EF4-FFF2-40B4-BE49-F238E27FC236}">
                    <a16:creationId xmlns:a16="http://schemas.microsoft.com/office/drawing/2014/main" id="{071A73B3-B87F-4A0B-B551-24557A6701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6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184</a:t>
                </a:r>
              </a:p>
            </p:txBody>
          </p:sp>
          <p:sp>
            <p:nvSpPr>
              <p:cNvPr id="86057" name="Line 100">
                <a:extLst>
                  <a:ext uri="{FF2B5EF4-FFF2-40B4-BE49-F238E27FC236}">
                    <a16:creationId xmlns:a16="http://schemas.microsoft.com/office/drawing/2014/main" id="{00955D42-E6A3-48F0-BB99-3ABB92EAC9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6038" name="Group 101">
              <a:extLst>
                <a:ext uri="{FF2B5EF4-FFF2-40B4-BE49-F238E27FC236}">
                  <a16:creationId xmlns:a16="http://schemas.microsoft.com/office/drawing/2014/main" id="{36962705-2EA6-43AD-9D09-F98C181C07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57" y="1045"/>
              <a:ext cx="555" cy="256"/>
              <a:chOff x="1133" y="1389"/>
              <a:chExt cx="555" cy="256"/>
            </a:xfrm>
          </p:grpSpPr>
          <p:sp>
            <p:nvSpPr>
              <p:cNvPr id="86054" name="Rectangle 102">
                <a:extLst>
                  <a:ext uri="{FF2B5EF4-FFF2-40B4-BE49-F238E27FC236}">
                    <a16:creationId xmlns:a16="http://schemas.microsoft.com/office/drawing/2014/main" id="{0075797B-6B29-49CF-B4E9-8B4C1E6360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6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505</a:t>
                </a:r>
              </a:p>
            </p:txBody>
          </p:sp>
          <p:sp>
            <p:nvSpPr>
              <p:cNvPr id="86055" name="Line 103">
                <a:extLst>
                  <a:ext uri="{FF2B5EF4-FFF2-40B4-BE49-F238E27FC236}">
                    <a16:creationId xmlns:a16="http://schemas.microsoft.com/office/drawing/2014/main" id="{3989B060-E2A8-4FDD-B168-94832E6C1F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6039" name="Group 104">
              <a:extLst>
                <a:ext uri="{FF2B5EF4-FFF2-40B4-BE49-F238E27FC236}">
                  <a16:creationId xmlns:a16="http://schemas.microsoft.com/office/drawing/2014/main" id="{35836EE9-5199-4A4D-85C2-96D67993E1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3" y="1045"/>
              <a:ext cx="555" cy="256"/>
              <a:chOff x="1133" y="1389"/>
              <a:chExt cx="555" cy="256"/>
            </a:xfrm>
          </p:grpSpPr>
          <p:sp>
            <p:nvSpPr>
              <p:cNvPr id="86052" name="Rectangle 105">
                <a:extLst>
                  <a:ext uri="{FF2B5EF4-FFF2-40B4-BE49-F238E27FC236}">
                    <a16:creationId xmlns:a16="http://schemas.microsoft.com/office/drawing/2014/main" id="{62B2C6EE-DD90-41AD-BFC4-F0E62B64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6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278</a:t>
                </a:r>
              </a:p>
            </p:txBody>
          </p:sp>
          <p:sp>
            <p:nvSpPr>
              <p:cNvPr id="86053" name="Line 106">
                <a:extLst>
                  <a:ext uri="{FF2B5EF4-FFF2-40B4-BE49-F238E27FC236}">
                    <a16:creationId xmlns:a16="http://schemas.microsoft.com/office/drawing/2014/main" id="{3BE84681-8565-4926-91E9-7D5DB4B60B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6040" name="Group 107">
              <a:extLst>
                <a:ext uri="{FF2B5EF4-FFF2-40B4-BE49-F238E27FC236}">
                  <a16:creationId xmlns:a16="http://schemas.microsoft.com/office/drawing/2014/main" id="{3F90E4F7-F616-48CC-87E0-FD4E7A62DA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8" y="1045"/>
              <a:ext cx="555" cy="256"/>
              <a:chOff x="1133" y="1389"/>
              <a:chExt cx="555" cy="256"/>
            </a:xfrm>
          </p:grpSpPr>
          <p:sp>
            <p:nvSpPr>
              <p:cNvPr id="86050" name="Rectangle 108">
                <a:extLst>
                  <a:ext uri="{FF2B5EF4-FFF2-40B4-BE49-F238E27FC236}">
                    <a16:creationId xmlns:a16="http://schemas.microsoft.com/office/drawing/2014/main" id="{66991054-C9BB-4C24-87FD-BBB28EB1B4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6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008</a:t>
                </a:r>
              </a:p>
            </p:txBody>
          </p:sp>
          <p:sp>
            <p:nvSpPr>
              <p:cNvPr id="86051" name="Line 109">
                <a:extLst>
                  <a:ext uri="{FF2B5EF4-FFF2-40B4-BE49-F238E27FC236}">
                    <a16:creationId xmlns:a16="http://schemas.microsoft.com/office/drawing/2014/main" id="{F9AE0ED1-CD4F-48E1-B9B2-3FC488EEFF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6041" name="Group 110">
              <a:extLst>
                <a:ext uri="{FF2B5EF4-FFF2-40B4-BE49-F238E27FC236}">
                  <a16:creationId xmlns:a16="http://schemas.microsoft.com/office/drawing/2014/main" id="{FC1F487F-64FC-4212-94D8-410BD20AFD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4" y="1045"/>
              <a:ext cx="555" cy="256"/>
              <a:chOff x="1133" y="1389"/>
              <a:chExt cx="555" cy="256"/>
            </a:xfrm>
          </p:grpSpPr>
          <p:sp>
            <p:nvSpPr>
              <p:cNvPr id="86048" name="Rectangle 111">
                <a:extLst>
                  <a:ext uri="{FF2B5EF4-FFF2-40B4-BE49-F238E27FC236}">
                    <a16:creationId xmlns:a16="http://schemas.microsoft.com/office/drawing/2014/main" id="{29B95FC2-656B-4BBC-ABD0-F9F6697D52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6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109</a:t>
                </a:r>
              </a:p>
            </p:txBody>
          </p:sp>
          <p:sp>
            <p:nvSpPr>
              <p:cNvPr id="86049" name="Line 112">
                <a:extLst>
                  <a:ext uri="{FF2B5EF4-FFF2-40B4-BE49-F238E27FC236}">
                    <a16:creationId xmlns:a16="http://schemas.microsoft.com/office/drawing/2014/main" id="{FF115B0A-9FD7-4B33-93A0-0E2A5D56E9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6042" name="Group 113">
              <a:extLst>
                <a:ext uri="{FF2B5EF4-FFF2-40B4-BE49-F238E27FC236}">
                  <a16:creationId xmlns:a16="http://schemas.microsoft.com/office/drawing/2014/main" id="{6F4D2C89-016F-4DDB-BE95-853046A3E0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0" y="1045"/>
              <a:ext cx="542" cy="256"/>
              <a:chOff x="1133" y="1389"/>
              <a:chExt cx="542" cy="256"/>
            </a:xfrm>
          </p:grpSpPr>
          <p:sp>
            <p:nvSpPr>
              <p:cNvPr id="86046" name="Rectangle 114">
                <a:extLst>
                  <a:ext uri="{FF2B5EF4-FFF2-40B4-BE49-F238E27FC236}">
                    <a16:creationId xmlns:a16="http://schemas.microsoft.com/office/drawing/2014/main" id="{535B4AD9-0487-4AA5-8F64-C6E56D5614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589</a:t>
                </a:r>
              </a:p>
            </p:txBody>
          </p:sp>
          <p:sp>
            <p:nvSpPr>
              <p:cNvPr id="86047" name="Line 115">
                <a:extLst>
                  <a:ext uri="{FF2B5EF4-FFF2-40B4-BE49-F238E27FC236}">
                    <a16:creationId xmlns:a16="http://schemas.microsoft.com/office/drawing/2014/main" id="{0010C634-3546-4FED-ADBE-79305DF252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6043" name="Group 116">
              <a:extLst>
                <a:ext uri="{FF2B5EF4-FFF2-40B4-BE49-F238E27FC236}">
                  <a16:creationId xmlns:a16="http://schemas.microsoft.com/office/drawing/2014/main" id="{66BF5E1B-82CF-4366-B3DE-E19FA62A5D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5" y="1045"/>
              <a:ext cx="542" cy="256"/>
              <a:chOff x="1133" y="1389"/>
              <a:chExt cx="542" cy="256"/>
            </a:xfrm>
          </p:grpSpPr>
          <p:sp>
            <p:nvSpPr>
              <p:cNvPr id="86044" name="Rectangle 117">
                <a:extLst>
                  <a:ext uri="{FF2B5EF4-FFF2-40B4-BE49-F238E27FC236}">
                    <a16:creationId xmlns:a16="http://schemas.microsoft.com/office/drawing/2014/main" id="{D0C1B918-B125-41DC-A369-84209D4C07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269</a:t>
                </a:r>
              </a:p>
            </p:txBody>
          </p:sp>
          <p:sp>
            <p:nvSpPr>
              <p:cNvPr id="86045" name="Line 118">
                <a:extLst>
                  <a:ext uri="{FF2B5EF4-FFF2-40B4-BE49-F238E27FC236}">
                    <a16:creationId xmlns:a16="http://schemas.microsoft.com/office/drawing/2014/main" id="{E65F8397-2396-419E-8FB2-CF77DD74A8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30" name="Text Box 34">
            <a:extLst>
              <a:ext uri="{FF2B5EF4-FFF2-40B4-BE49-F238E27FC236}">
                <a16:creationId xmlns:a16="http://schemas.microsoft.com/office/drawing/2014/main" id="{509E186C-373B-4A47-84C9-F58A7950F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8020" y="5286371"/>
            <a:ext cx="9540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收集：</a:t>
            </a:r>
          </a:p>
        </p:txBody>
      </p:sp>
      <p:sp>
        <p:nvSpPr>
          <p:cNvPr id="131" name="Text Box 34">
            <a:extLst>
              <a:ext uri="{FF2B5EF4-FFF2-40B4-BE49-F238E27FC236}">
                <a16:creationId xmlns:a16="http://schemas.microsoft.com/office/drawing/2014/main" id="{3789507B-430A-4C78-A4AD-76382E072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5262" y="2334419"/>
            <a:ext cx="17240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分配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：根据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1" lang="zh-CN" altLang="en-US" sz="2000" b="1" i="0" u="none" strike="noStrike" kern="1200" cap="none" spc="0" normalizeH="0" baseline="-2500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Text Box 116">
            <a:extLst>
              <a:ext uri="{FF2B5EF4-FFF2-40B4-BE49-F238E27FC236}">
                <a16:creationId xmlns:a16="http://schemas.microsoft.com/office/drawing/2014/main" id="{DF266E4E-2B2A-4021-A5A1-7C7D677F3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1775" y="403223"/>
            <a:ext cx="147508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初始状态：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431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1000"/>
                                        <p:tgtEl>
                                          <p:spTgt spid="431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431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8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1000"/>
                                        <p:tgtEl>
                                          <p:spTgt spid="431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1000"/>
                                        <p:tgtEl>
                                          <p:spTgt spid="8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1000"/>
                                        <p:tgtEl>
                                          <p:spTgt spid="431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1000"/>
                                        <p:tgtEl>
                                          <p:spTgt spid="431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1000"/>
                                        <p:tgtEl>
                                          <p:spTgt spid="431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1000"/>
                                        <p:tgtEl>
                                          <p:spTgt spid="431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86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86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135" name="Group 3">
            <a:extLst>
              <a:ext uri="{FF2B5EF4-FFF2-40B4-BE49-F238E27FC236}">
                <a16:creationId xmlns:a16="http://schemas.microsoft.com/office/drawing/2014/main" id="{328839C3-B0DB-4B8E-836C-AAD14A370655}"/>
              </a:ext>
            </a:extLst>
          </p:cNvPr>
          <p:cNvGrpSpPr>
            <a:grpSpLocks/>
          </p:cNvGrpSpPr>
          <p:nvPr/>
        </p:nvGrpSpPr>
        <p:grpSpPr bwMode="auto">
          <a:xfrm>
            <a:off x="560388" y="5870443"/>
            <a:ext cx="8370887" cy="406400"/>
            <a:chOff x="354" y="1045"/>
            <a:chExt cx="5273" cy="256"/>
          </a:xfrm>
        </p:grpSpPr>
        <p:grpSp>
          <p:nvGrpSpPr>
            <p:cNvPr id="87137" name="Group 4">
              <a:extLst>
                <a:ext uri="{FF2B5EF4-FFF2-40B4-BE49-F238E27FC236}">
                  <a16:creationId xmlns:a16="http://schemas.microsoft.com/office/drawing/2014/main" id="{C83457DB-D579-4D01-A3CB-34A3752EEE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4" y="1045"/>
              <a:ext cx="542" cy="256"/>
              <a:chOff x="1133" y="1389"/>
              <a:chExt cx="542" cy="256"/>
            </a:xfrm>
          </p:grpSpPr>
          <p:sp>
            <p:nvSpPr>
              <p:cNvPr id="87165" name="Rectangle 5">
                <a:extLst>
                  <a:ext uri="{FF2B5EF4-FFF2-40B4-BE49-F238E27FC236}">
                    <a16:creationId xmlns:a16="http://schemas.microsoft.com/office/drawing/2014/main" id="{3FB2CD64-9B9D-4305-8EA7-97D4439BF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505</a:t>
                </a:r>
              </a:p>
            </p:txBody>
          </p:sp>
          <p:sp>
            <p:nvSpPr>
              <p:cNvPr id="87166" name="Line 6">
                <a:extLst>
                  <a:ext uri="{FF2B5EF4-FFF2-40B4-BE49-F238E27FC236}">
                    <a16:creationId xmlns:a16="http://schemas.microsoft.com/office/drawing/2014/main" id="{67851B07-73AB-4B37-978A-5B88A74072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7138" name="Group 7">
              <a:extLst>
                <a:ext uri="{FF2B5EF4-FFF2-40B4-BE49-F238E27FC236}">
                  <a16:creationId xmlns:a16="http://schemas.microsoft.com/office/drawing/2014/main" id="{BDF5E000-5E82-4DB7-9E7B-BA62FB2172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0" y="1045"/>
              <a:ext cx="542" cy="256"/>
              <a:chOff x="1133" y="1389"/>
              <a:chExt cx="542" cy="256"/>
            </a:xfrm>
          </p:grpSpPr>
          <p:sp>
            <p:nvSpPr>
              <p:cNvPr id="87163" name="Rectangle 8">
                <a:extLst>
                  <a:ext uri="{FF2B5EF4-FFF2-40B4-BE49-F238E27FC236}">
                    <a16:creationId xmlns:a16="http://schemas.microsoft.com/office/drawing/2014/main" id="{211B1AE2-177C-4FB8-943E-79967F80AB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008</a:t>
                </a:r>
              </a:p>
            </p:txBody>
          </p:sp>
          <p:sp>
            <p:nvSpPr>
              <p:cNvPr id="87164" name="Line 9">
                <a:extLst>
                  <a:ext uri="{FF2B5EF4-FFF2-40B4-BE49-F238E27FC236}">
                    <a16:creationId xmlns:a16="http://schemas.microsoft.com/office/drawing/2014/main" id="{520EEF02-811F-4A03-B97F-EB3F24AB0C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7139" name="Group 10">
              <a:extLst>
                <a:ext uri="{FF2B5EF4-FFF2-40B4-BE49-F238E27FC236}">
                  <a16:creationId xmlns:a16="http://schemas.microsoft.com/office/drawing/2014/main" id="{280632F4-E94F-40D7-B745-065A894F62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6" y="1045"/>
              <a:ext cx="542" cy="256"/>
              <a:chOff x="1133" y="1389"/>
              <a:chExt cx="542" cy="256"/>
            </a:xfrm>
          </p:grpSpPr>
          <p:sp>
            <p:nvSpPr>
              <p:cNvPr id="87161" name="Rectangle 11">
                <a:extLst>
                  <a:ext uri="{FF2B5EF4-FFF2-40B4-BE49-F238E27FC236}">
                    <a16:creationId xmlns:a16="http://schemas.microsoft.com/office/drawing/2014/main" id="{C06C692B-97D8-41ED-A986-05044634C3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109</a:t>
                </a:r>
              </a:p>
            </p:txBody>
          </p:sp>
          <p:sp>
            <p:nvSpPr>
              <p:cNvPr id="87162" name="Line 12">
                <a:extLst>
                  <a:ext uri="{FF2B5EF4-FFF2-40B4-BE49-F238E27FC236}">
                    <a16:creationId xmlns:a16="http://schemas.microsoft.com/office/drawing/2014/main" id="{ECF5162F-1BE4-4061-AB5E-3E2FF71AB5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7140" name="Group 13">
              <a:extLst>
                <a:ext uri="{FF2B5EF4-FFF2-40B4-BE49-F238E27FC236}">
                  <a16:creationId xmlns:a16="http://schemas.microsoft.com/office/drawing/2014/main" id="{3E236861-8D06-4EC0-B300-07BDA32FA1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1" y="1045"/>
              <a:ext cx="542" cy="256"/>
              <a:chOff x="1133" y="1389"/>
              <a:chExt cx="542" cy="256"/>
            </a:xfrm>
          </p:grpSpPr>
          <p:sp>
            <p:nvSpPr>
              <p:cNvPr id="87159" name="Rectangle 14">
                <a:extLst>
                  <a:ext uri="{FF2B5EF4-FFF2-40B4-BE49-F238E27FC236}">
                    <a16:creationId xmlns:a16="http://schemas.microsoft.com/office/drawing/2014/main" id="{70F2B2E1-E1EE-43DA-8709-1F437C470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930</a:t>
                </a:r>
              </a:p>
            </p:txBody>
          </p:sp>
          <p:sp>
            <p:nvSpPr>
              <p:cNvPr id="87160" name="Line 15">
                <a:extLst>
                  <a:ext uri="{FF2B5EF4-FFF2-40B4-BE49-F238E27FC236}">
                    <a16:creationId xmlns:a16="http://schemas.microsoft.com/office/drawing/2014/main" id="{7F3E6A70-B7DE-4072-842E-E507D3CD94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7141" name="Group 16">
              <a:extLst>
                <a:ext uri="{FF2B5EF4-FFF2-40B4-BE49-F238E27FC236}">
                  <a16:creationId xmlns:a16="http://schemas.microsoft.com/office/drawing/2014/main" id="{CECFADD2-BBBE-41B1-AD4E-1A5A859CA6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57" y="1045"/>
              <a:ext cx="542" cy="256"/>
              <a:chOff x="1133" y="1389"/>
              <a:chExt cx="542" cy="256"/>
            </a:xfrm>
          </p:grpSpPr>
          <p:sp>
            <p:nvSpPr>
              <p:cNvPr id="87157" name="Rectangle 17">
                <a:extLst>
                  <a:ext uri="{FF2B5EF4-FFF2-40B4-BE49-F238E27FC236}">
                    <a16:creationId xmlns:a16="http://schemas.microsoft.com/office/drawing/2014/main" id="{18BC874A-90E6-4491-96E8-9406969DB1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063</a:t>
                </a:r>
              </a:p>
            </p:txBody>
          </p:sp>
          <p:sp>
            <p:nvSpPr>
              <p:cNvPr id="87158" name="Line 18">
                <a:extLst>
                  <a:ext uri="{FF2B5EF4-FFF2-40B4-BE49-F238E27FC236}">
                    <a16:creationId xmlns:a16="http://schemas.microsoft.com/office/drawing/2014/main" id="{793EDB44-877C-4940-8CA9-3355D2C64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7142" name="Group 19">
              <a:extLst>
                <a:ext uri="{FF2B5EF4-FFF2-40B4-BE49-F238E27FC236}">
                  <a16:creationId xmlns:a16="http://schemas.microsoft.com/office/drawing/2014/main" id="{E843B668-848C-46B3-B228-55F516C83D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3" y="1045"/>
              <a:ext cx="542" cy="256"/>
              <a:chOff x="1133" y="1389"/>
              <a:chExt cx="542" cy="256"/>
            </a:xfrm>
          </p:grpSpPr>
          <p:sp>
            <p:nvSpPr>
              <p:cNvPr id="87155" name="Rectangle 20">
                <a:extLst>
                  <a:ext uri="{FF2B5EF4-FFF2-40B4-BE49-F238E27FC236}">
                    <a16:creationId xmlns:a16="http://schemas.microsoft.com/office/drawing/2014/main" id="{F65DD26B-F4D6-4055-96BF-41347B425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269</a:t>
                </a:r>
              </a:p>
            </p:txBody>
          </p:sp>
          <p:sp>
            <p:nvSpPr>
              <p:cNvPr id="87156" name="Line 21">
                <a:extLst>
                  <a:ext uri="{FF2B5EF4-FFF2-40B4-BE49-F238E27FC236}">
                    <a16:creationId xmlns:a16="http://schemas.microsoft.com/office/drawing/2014/main" id="{81B5FA31-F1A8-49DD-9773-F2510B12A2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7143" name="Group 22">
              <a:extLst>
                <a:ext uri="{FF2B5EF4-FFF2-40B4-BE49-F238E27FC236}">
                  <a16:creationId xmlns:a16="http://schemas.microsoft.com/office/drawing/2014/main" id="{A228B1A8-2DB2-42A1-8909-FAF4791DCD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8" y="1045"/>
              <a:ext cx="542" cy="256"/>
              <a:chOff x="1133" y="1389"/>
              <a:chExt cx="542" cy="256"/>
            </a:xfrm>
          </p:grpSpPr>
          <p:sp>
            <p:nvSpPr>
              <p:cNvPr id="87153" name="Rectangle 23">
                <a:extLst>
                  <a:ext uri="{FF2B5EF4-FFF2-40B4-BE49-F238E27FC236}">
                    <a16:creationId xmlns:a16="http://schemas.microsoft.com/office/drawing/2014/main" id="{A8739D91-96D0-4D58-9D83-2E2C3BFEC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278</a:t>
                </a:r>
              </a:p>
            </p:txBody>
          </p:sp>
          <p:sp>
            <p:nvSpPr>
              <p:cNvPr id="87154" name="Line 24">
                <a:extLst>
                  <a:ext uri="{FF2B5EF4-FFF2-40B4-BE49-F238E27FC236}">
                    <a16:creationId xmlns:a16="http://schemas.microsoft.com/office/drawing/2014/main" id="{7C292FE6-4442-42EA-BFFB-2079BAAE3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7144" name="Group 25">
              <a:extLst>
                <a:ext uri="{FF2B5EF4-FFF2-40B4-BE49-F238E27FC236}">
                  <a16:creationId xmlns:a16="http://schemas.microsoft.com/office/drawing/2014/main" id="{D7A8073C-6A40-4652-A0F0-7A425062DA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4" y="1045"/>
              <a:ext cx="542" cy="256"/>
              <a:chOff x="1133" y="1389"/>
              <a:chExt cx="542" cy="256"/>
            </a:xfrm>
          </p:grpSpPr>
          <p:sp>
            <p:nvSpPr>
              <p:cNvPr id="87151" name="Rectangle 26">
                <a:extLst>
                  <a:ext uri="{FF2B5EF4-FFF2-40B4-BE49-F238E27FC236}">
                    <a16:creationId xmlns:a16="http://schemas.microsoft.com/office/drawing/2014/main" id="{D4319285-D3E7-4B24-89E8-466C1BC872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083</a:t>
                </a:r>
              </a:p>
            </p:txBody>
          </p:sp>
          <p:sp>
            <p:nvSpPr>
              <p:cNvPr id="87152" name="Line 27">
                <a:extLst>
                  <a:ext uri="{FF2B5EF4-FFF2-40B4-BE49-F238E27FC236}">
                    <a16:creationId xmlns:a16="http://schemas.microsoft.com/office/drawing/2014/main" id="{75DF610D-73AE-4A3A-8CCA-05581CC3EB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7145" name="Group 28">
              <a:extLst>
                <a:ext uri="{FF2B5EF4-FFF2-40B4-BE49-F238E27FC236}">
                  <a16:creationId xmlns:a16="http://schemas.microsoft.com/office/drawing/2014/main" id="{73D5991D-A064-405E-ABCB-1B1F230327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0" y="1045"/>
              <a:ext cx="542" cy="256"/>
              <a:chOff x="1133" y="1389"/>
              <a:chExt cx="542" cy="256"/>
            </a:xfrm>
          </p:grpSpPr>
          <p:sp>
            <p:nvSpPr>
              <p:cNvPr id="87149" name="Rectangle 29">
                <a:extLst>
                  <a:ext uri="{FF2B5EF4-FFF2-40B4-BE49-F238E27FC236}">
                    <a16:creationId xmlns:a16="http://schemas.microsoft.com/office/drawing/2014/main" id="{02458C5A-A978-4328-A18F-5AD96DFF3A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184</a:t>
                </a:r>
              </a:p>
            </p:txBody>
          </p:sp>
          <p:sp>
            <p:nvSpPr>
              <p:cNvPr id="87150" name="Line 30">
                <a:extLst>
                  <a:ext uri="{FF2B5EF4-FFF2-40B4-BE49-F238E27FC236}">
                    <a16:creationId xmlns:a16="http://schemas.microsoft.com/office/drawing/2014/main" id="{DC68BA88-DDFF-4EDC-B61B-C4A08DD222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7146" name="Group 31">
              <a:extLst>
                <a:ext uri="{FF2B5EF4-FFF2-40B4-BE49-F238E27FC236}">
                  <a16:creationId xmlns:a16="http://schemas.microsoft.com/office/drawing/2014/main" id="{27764DDD-2F60-4D84-97A9-851C95AC75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5" y="1045"/>
              <a:ext cx="542" cy="256"/>
              <a:chOff x="1133" y="1389"/>
              <a:chExt cx="542" cy="256"/>
            </a:xfrm>
          </p:grpSpPr>
          <p:sp>
            <p:nvSpPr>
              <p:cNvPr id="87147" name="Rectangle 32">
                <a:extLst>
                  <a:ext uri="{FF2B5EF4-FFF2-40B4-BE49-F238E27FC236}">
                    <a16:creationId xmlns:a16="http://schemas.microsoft.com/office/drawing/2014/main" id="{8B92326E-6BA1-48BE-9833-24595861F1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589</a:t>
                </a:r>
              </a:p>
            </p:txBody>
          </p:sp>
          <p:sp>
            <p:nvSpPr>
              <p:cNvPr id="87148" name="Line 33">
                <a:extLst>
                  <a:ext uri="{FF2B5EF4-FFF2-40B4-BE49-F238E27FC236}">
                    <a16:creationId xmlns:a16="http://schemas.microsoft.com/office/drawing/2014/main" id="{923037C8-A325-4549-A7D4-7FCC523875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44152" name="Group 120">
            <a:extLst>
              <a:ext uri="{FF2B5EF4-FFF2-40B4-BE49-F238E27FC236}">
                <a16:creationId xmlns:a16="http://schemas.microsoft.com/office/drawing/2014/main" id="{3A5C8073-593D-4323-A23C-5401D1BF3431}"/>
              </a:ext>
            </a:extLst>
          </p:cNvPr>
          <p:cNvGrpSpPr>
            <a:grpSpLocks/>
          </p:cNvGrpSpPr>
          <p:nvPr/>
        </p:nvGrpSpPr>
        <p:grpSpPr bwMode="auto">
          <a:xfrm>
            <a:off x="7462838" y="3744913"/>
            <a:ext cx="582612" cy="700087"/>
            <a:chOff x="4701" y="2359"/>
            <a:chExt cx="367" cy="441"/>
          </a:xfrm>
        </p:grpSpPr>
        <p:sp>
          <p:nvSpPr>
            <p:cNvPr id="87133" name="Text Box 67">
              <a:extLst>
                <a:ext uri="{FF2B5EF4-FFF2-40B4-BE49-F238E27FC236}">
                  <a16:creationId xmlns:a16="http://schemas.microsoft.com/office/drawing/2014/main" id="{36B5C9C8-CBA6-4032-8140-71D401BA89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1" y="2359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083</a:t>
              </a:r>
            </a:p>
          </p:txBody>
        </p:sp>
        <p:sp>
          <p:nvSpPr>
            <p:cNvPr id="87134" name="Line 69">
              <a:extLst>
                <a:ext uri="{FF2B5EF4-FFF2-40B4-BE49-F238E27FC236}">
                  <a16:creationId xmlns:a16="http://schemas.microsoft.com/office/drawing/2014/main" id="{837DB72D-B447-472F-8E4C-3EB323BC75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74" y="2599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4153" name="Group 121">
            <a:extLst>
              <a:ext uri="{FF2B5EF4-FFF2-40B4-BE49-F238E27FC236}">
                <a16:creationId xmlns:a16="http://schemas.microsoft.com/office/drawing/2014/main" id="{AFD2149E-46D2-4C7A-BEC6-512029E8CC4C}"/>
              </a:ext>
            </a:extLst>
          </p:cNvPr>
          <p:cNvGrpSpPr>
            <a:grpSpLocks/>
          </p:cNvGrpSpPr>
          <p:nvPr/>
        </p:nvGrpSpPr>
        <p:grpSpPr bwMode="auto">
          <a:xfrm>
            <a:off x="7462838" y="3133725"/>
            <a:ext cx="582612" cy="587375"/>
            <a:chOff x="4701" y="1974"/>
            <a:chExt cx="367" cy="370"/>
          </a:xfrm>
        </p:grpSpPr>
        <p:sp>
          <p:nvSpPr>
            <p:cNvPr id="87131" name="Text Box 66">
              <a:extLst>
                <a:ext uri="{FF2B5EF4-FFF2-40B4-BE49-F238E27FC236}">
                  <a16:creationId xmlns:a16="http://schemas.microsoft.com/office/drawing/2014/main" id="{F2F03FEF-0114-449E-AB98-7540994E33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1" y="1974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184</a:t>
              </a:r>
            </a:p>
          </p:txBody>
        </p:sp>
        <p:sp>
          <p:nvSpPr>
            <p:cNvPr id="87132" name="Line 70">
              <a:extLst>
                <a:ext uri="{FF2B5EF4-FFF2-40B4-BE49-F238E27FC236}">
                  <a16:creationId xmlns:a16="http://schemas.microsoft.com/office/drawing/2014/main" id="{A780D7AE-C8FF-4F47-9971-29DAE0C405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74" y="2233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4158" name="Group 126">
            <a:extLst>
              <a:ext uri="{FF2B5EF4-FFF2-40B4-BE49-F238E27FC236}">
                <a16:creationId xmlns:a16="http://schemas.microsoft.com/office/drawing/2014/main" id="{178884C4-40BE-49D3-91B0-873CEEF23BC9}"/>
              </a:ext>
            </a:extLst>
          </p:cNvPr>
          <p:cNvGrpSpPr>
            <a:grpSpLocks/>
          </p:cNvGrpSpPr>
          <p:nvPr/>
        </p:nvGrpSpPr>
        <p:grpSpPr bwMode="auto">
          <a:xfrm>
            <a:off x="7462838" y="2533652"/>
            <a:ext cx="582612" cy="600075"/>
            <a:chOff x="4701" y="1600"/>
            <a:chExt cx="367" cy="378"/>
          </a:xfrm>
        </p:grpSpPr>
        <p:sp>
          <p:nvSpPr>
            <p:cNvPr id="87128" name="Text Box 65">
              <a:extLst>
                <a:ext uri="{FF2B5EF4-FFF2-40B4-BE49-F238E27FC236}">
                  <a16:creationId xmlns:a16="http://schemas.microsoft.com/office/drawing/2014/main" id="{4FB82ABF-4DA3-4D1E-B733-B923911327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1" y="1600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589</a:t>
              </a:r>
            </a:p>
          </p:txBody>
        </p:sp>
        <p:sp>
          <p:nvSpPr>
            <p:cNvPr id="87130" name="Line 71">
              <a:extLst>
                <a:ext uri="{FF2B5EF4-FFF2-40B4-BE49-F238E27FC236}">
                  <a16:creationId xmlns:a16="http://schemas.microsoft.com/office/drawing/2014/main" id="{234F7D0B-19F0-4358-8165-52FFC0E0B3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85" y="1855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4151" name="Group 119">
            <a:extLst>
              <a:ext uri="{FF2B5EF4-FFF2-40B4-BE49-F238E27FC236}">
                <a16:creationId xmlns:a16="http://schemas.microsoft.com/office/drawing/2014/main" id="{02BF3C25-5AA9-4EA8-BF0F-1A119F2ABBD2}"/>
              </a:ext>
            </a:extLst>
          </p:cNvPr>
          <p:cNvGrpSpPr>
            <a:grpSpLocks/>
          </p:cNvGrpSpPr>
          <p:nvPr/>
        </p:nvGrpSpPr>
        <p:grpSpPr bwMode="auto">
          <a:xfrm>
            <a:off x="5794375" y="3744913"/>
            <a:ext cx="582613" cy="693737"/>
            <a:chOff x="3650" y="2359"/>
            <a:chExt cx="367" cy="437"/>
          </a:xfrm>
        </p:grpSpPr>
        <p:sp>
          <p:nvSpPr>
            <p:cNvPr id="87126" name="Text Box 60">
              <a:extLst>
                <a:ext uri="{FF2B5EF4-FFF2-40B4-BE49-F238E27FC236}">
                  <a16:creationId xmlns:a16="http://schemas.microsoft.com/office/drawing/2014/main" id="{98F0E6ED-4C57-43D1-B733-0382BB8526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0" y="2359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063</a:t>
              </a:r>
            </a:p>
          </p:txBody>
        </p:sp>
        <p:sp>
          <p:nvSpPr>
            <p:cNvPr id="87127" name="Line 73">
              <a:extLst>
                <a:ext uri="{FF2B5EF4-FFF2-40B4-BE49-F238E27FC236}">
                  <a16:creationId xmlns:a16="http://schemas.microsoft.com/office/drawing/2014/main" id="{C15FE9F0-1499-4ACA-9C79-434D285872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36" y="2595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4154" name="Group 122">
            <a:extLst>
              <a:ext uri="{FF2B5EF4-FFF2-40B4-BE49-F238E27FC236}">
                <a16:creationId xmlns:a16="http://schemas.microsoft.com/office/drawing/2014/main" id="{80034A0E-C925-4960-B18C-8D1CCA8396C0}"/>
              </a:ext>
            </a:extLst>
          </p:cNvPr>
          <p:cNvGrpSpPr>
            <a:grpSpLocks/>
          </p:cNvGrpSpPr>
          <p:nvPr/>
        </p:nvGrpSpPr>
        <p:grpSpPr bwMode="auto">
          <a:xfrm>
            <a:off x="839788" y="3744913"/>
            <a:ext cx="582612" cy="695325"/>
            <a:chOff x="529" y="2359"/>
            <a:chExt cx="367" cy="438"/>
          </a:xfrm>
        </p:grpSpPr>
        <p:sp>
          <p:nvSpPr>
            <p:cNvPr id="87124" name="Text Box 58">
              <a:extLst>
                <a:ext uri="{FF2B5EF4-FFF2-40B4-BE49-F238E27FC236}">
                  <a16:creationId xmlns:a16="http://schemas.microsoft.com/office/drawing/2014/main" id="{C03B4803-BD03-4894-916D-71C34C5C5E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" y="2359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505</a:t>
              </a:r>
            </a:p>
          </p:txBody>
        </p:sp>
        <p:sp>
          <p:nvSpPr>
            <p:cNvPr id="87125" name="Line 76">
              <a:extLst>
                <a:ext uri="{FF2B5EF4-FFF2-40B4-BE49-F238E27FC236}">
                  <a16:creationId xmlns:a16="http://schemas.microsoft.com/office/drawing/2014/main" id="{C5E2C0B3-1C0A-4880-98AA-90207489EB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80" y="2596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4159" name="Group 127">
            <a:extLst>
              <a:ext uri="{FF2B5EF4-FFF2-40B4-BE49-F238E27FC236}">
                <a16:creationId xmlns:a16="http://schemas.microsoft.com/office/drawing/2014/main" id="{250C3C3E-709E-4A8C-9FAE-F582D14193D1}"/>
              </a:ext>
            </a:extLst>
          </p:cNvPr>
          <p:cNvGrpSpPr>
            <a:grpSpLocks/>
          </p:cNvGrpSpPr>
          <p:nvPr/>
        </p:nvGrpSpPr>
        <p:grpSpPr bwMode="auto">
          <a:xfrm>
            <a:off x="5802313" y="3133725"/>
            <a:ext cx="582612" cy="581025"/>
            <a:chOff x="3655" y="1974"/>
            <a:chExt cx="367" cy="366"/>
          </a:xfrm>
        </p:grpSpPr>
        <p:sp>
          <p:nvSpPr>
            <p:cNvPr id="87121" name="Text Box 59">
              <a:extLst>
                <a:ext uri="{FF2B5EF4-FFF2-40B4-BE49-F238E27FC236}">
                  <a16:creationId xmlns:a16="http://schemas.microsoft.com/office/drawing/2014/main" id="{CCE3FBD6-B281-4040-953E-EEA0C8DE41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5" y="1974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269</a:t>
              </a:r>
            </a:p>
          </p:txBody>
        </p:sp>
        <p:sp>
          <p:nvSpPr>
            <p:cNvPr id="87122" name="Line 74">
              <a:extLst>
                <a:ext uri="{FF2B5EF4-FFF2-40B4-BE49-F238E27FC236}">
                  <a16:creationId xmlns:a16="http://schemas.microsoft.com/office/drawing/2014/main" id="{81DE9071-DC11-43A9-AEC3-A33F0D27A1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7" y="2229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4150" name="Group 118">
            <a:extLst>
              <a:ext uri="{FF2B5EF4-FFF2-40B4-BE49-F238E27FC236}">
                <a16:creationId xmlns:a16="http://schemas.microsoft.com/office/drawing/2014/main" id="{CF8E1AAB-050D-4500-A8F1-0652FF3D2991}"/>
              </a:ext>
            </a:extLst>
          </p:cNvPr>
          <p:cNvGrpSpPr>
            <a:grpSpLocks/>
          </p:cNvGrpSpPr>
          <p:nvPr/>
        </p:nvGrpSpPr>
        <p:grpSpPr bwMode="auto">
          <a:xfrm>
            <a:off x="3302000" y="3727450"/>
            <a:ext cx="582613" cy="692150"/>
            <a:chOff x="2080" y="2348"/>
            <a:chExt cx="367" cy="436"/>
          </a:xfrm>
        </p:grpSpPr>
        <p:sp>
          <p:nvSpPr>
            <p:cNvPr id="87118" name="Text Box 61">
              <a:extLst>
                <a:ext uri="{FF2B5EF4-FFF2-40B4-BE49-F238E27FC236}">
                  <a16:creationId xmlns:a16="http://schemas.microsoft.com/office/drawing/2014/main" id="{365439FE-3536-46AF-ADAF-F82ED048C0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0" y="2348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930</a:t>
              </a:r>
            </a:p>
          </p:txBody>
        </p:sp>
        <p:sp>
          <p:nvSpPr>
            <p:cNvPr id="87119" name="Line 75">
              <a:extLst>
                <a:ext uri="{FF2B5EF4-FFF2-40B4-BE49-F238E27FC236}">
                  <a16:creationId xmlns:a16="http://schemas.microsoft.com/office/drawing/2014/main" id="{119E6DAF-3479-4ACB-8FC9-5AE6F35232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69" y="2583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7096" name="Group 47">
            <a:extLst>
              <a:ext uri="{FF2B5EF4-FFF2-40B4-BE49-F238E27FC236}">
                <a16:creationId xmlns:a16="http://schemas.microsoft.com/office/drawing/2014/main" id="{54B9B082-44A1-435F-B950-C93155F6FDEE}"/>
              </a:ext>
            </a:extLst>
          </p:cNvPr>
          <p:cNvGrpSpPr>
            <a:grpSpLocks/>
          </p:cNvGrpSpPr>
          <p:nvPr/>
        </p:nvGrpSpPr>
        <p:grpSpPr bwMode="auto">
          <a:xfrm>
            <a:off x="846138" y="4260850"/>
            <a:ext cx="8056563" cy="396875"/>
            <a:chOff x="520" y="914"/>
            <a:chExt cx="5075" cy="250"/>
          </a:xfrm>
        </p:grpSpPr>
        <p:sp>
          <p:nvSpPr>
            <p:cNvPr id="87098" name="Text Box 48">
              <a:extLst>
                <a:ext uri="{FF2B5EF4-FFF2-40B4-BE49-F238E27FC236}">
                  <a16:creationId xmlns:a16="http://schemas.microsoft.com/office/drawing/2014/main" id="{CA98078B-1D32-4FBF-9489-BB9E367310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" y="914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f[0]</a:t>
              </a:r>
            </a:p>
          </p:txBody>
        </p:sp>
        <p:sp>
          <p:nvSpPr>
            <p:cNvPr id="87099" name="Text Box 49">
              <a:extLst>
                <a:ext uri="{FF2B5EF4-FFF2-40B4-BE49-F238E27FC236}">
                  <a16:creationId xmlns:a16="http://schemas.microsoft.com/office/drawing/2014/main" id="{BAC3EEC7-FEFC-4C2F-9AD9-2F66FD155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4" y="914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f[1]</a:t>
              </a:r>
            </a:p>
          </p:txBody>
        </p:sp>
        <p:sp>
          <p:nvSpPr>
            <p:cNvPr id="87100" name="Text Box 50">
              <a:extLst>
                <a:ext uri="{FF2B5EF4-FFF2-40B4-BE49-F238E27FC236}">
                  <a16:creationId xmlns:a16="http://schemas.microsoft.com/office/drawing/2014/main" id="{580E62B7-232A-46AA-998E-5B9A57FC39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8" y="914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f[2]</a:t>
              </a:r>
            </a:p>
          </p:txBody>
        </p:sp>
        <p:sp>
          <p:nvSpPr>
            <p:cNvPr id="87101" name="Text Box 51">
              <a:extLst>
                <a:ext uri="{FF2B5EF4-FFF2-40B4-BE49-F238E27FC236}">
                  <a16:creationId xmlns:a16="http://schemas.microsoft.com/office/drawing/2014/main" id="{B13F5BF8-C97A-433B-AF83-3A03345467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3" y="914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f[3]</a:t>
              </a:r>
            </a:p>
          </p:txBody>
        </p:sp>
        <p:sp>
          <p:nvSpPr>
            <p:cNvPr id="87102" name="Text Box 52">
              <a:extLst>
                <a:ext uri="{FF2B5EF4-FFF2-40B4-BE49-F238E27FC236}">
                  <a16:creationId xmlns:a16="http://schemas.microsoft.com/office/drawing/2014/main" id="{CAE458A7-F1C3-4D7F-A6FC-1519FC4AA6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7" y="914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f[4]</a:t>
              </a:r>
            </a:p>
          </p:txBody>
        </p:sp>
        <p:sp>
          <p:nvSpPr>
            <p:cNvPr id="87103" name="Text Box 53">
              <a:extLst>
                <a:ext uri="{FF2B5EF4-FFF2-40B4-BE49-F238E27FC236}">
                  <a16:creationId xmlns:a16="http://schemas.microsoft.com/office/drawing/2014/main" id="{F5CE31DD-8ED3-42BA-824A-0F0BB90348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2" y="914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f[5]</a:t>
              </a:r>
            </a:p>
          </p:txBody>
        </p:sp>
        <p:sp>
          <p:nvSpPr>
            <p:cNvPr id="87104" name="Text Box 54">
              <a:extLst>
                <a:ext uri="{FF2B5EF4-FFF2-40B4-BE49-F238E27FC236}">
                  <a16:creationId xmlns:a16="http://schemas.microsoft.com/office/drawing/2014/main" id="{BF8A97B4-0844-4644-B62E-60330A3F46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6" y="914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f[6]</a:t>
              </a:r>
            </a:p>
          </p:txBody>
        </p:sp>
        <p:sp>
          <p:nvSpPr>
            <p:cNvPr id="87105" name="Text Box 55">
              <a:extLst>
                <a:ext uri="{FF2B5EF4-FFF2-40B4-BE49-F238E27FC236}">
                  <a16:creationId xmlns:a16="http://schemas.microsoft.com/office/drawing/2014/main" id="{5B15428C-03ED-4A45-B262-CC26B22D11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" y="914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f[7]</a:t>
              </a:r>
            </a:p>
          </p:txBody>
        </p:sp>
        <p:sp>
          <p:nvSpPr>
            <p:cNvPr id="87106" name="Text Box 56">
              <a:extLst>
                <a:ext uri="{FF2B5EF4-FFF2-40B4-BE49-F238E27FC236}">
                  <a16:creationId xmlns:a16="http://schemas.microsoft.com/office/drawing/2014/main" id="{E85271B5-9BFF-4A2E-8592-153B9B8CD5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5" y="914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f[8]</a:t>
              </a:r>
            </a:p>
          </p:txBody>
        </p:sp>
        <p:sp>
          <p:nvSpPr>
            <p:cNvPr id="87107" name="Text Box 57">
              <a:extLst>
                <a:ext uri="{FF2B5EF4-FFF2-40B4-BE49-F238E27FC236}">
                  <a16:creationId xmlns:a16="http://schemas.microsoft.com/office/drawing/2014/main" id="{187FF5C8-6E5D-4DB5-8BEF-2A92A5A55B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0" y="914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f[9]</a:t>
              </a:r>
            </a:p>
          </p:txBody>
        </p:sp>
      </p:grpSp>
      <p:grpSp>
        <p:nvGrpSpPr>
          <p:cNvPr id="44156" name="Group 124">
            <a:extLst>
              <a:ext uri="{FF2B5EF4-FFF2-40B4-BE49-F238E27FC236}">
                <a16:creationId xmlns:a16="http://schemas.microsoft.com/office/drawing/2014/main" id="{67396F41-8408-4124-AD35-EB65D4AA62A0}"/>
              </a:ext>
            </a:extLst>
          </p:cNvPr>
          <p:cNvGrpSpPr>
            <a:grpSpLocks/>
          </p:cNvGrpSpPr>
          <p:nvPr/>
        </p:nvGrpSpPr>
        <p:grpSpPr bwMode="auto">
          <a:xfrm>
            <a:off x="839788" y="3133725"/>
            <a:ext cx="582612" cy="604838"/>
            <a:chOff x="529" y="1974"/>
            <a:chExt cx="367" cy="381"/>
          </a:xfrm>
        </p:grpSpPr>
        <p:sp>
          <p:nvSpPr>
            <p:cNvPr id="87093" name="Text Box 63">
              <a:extLst>
                <a:ext uri="{FF2B5EF4-FFF2-40B4-BE49-F238E27FC236}">
                  <a16:creationId xmlns:a16="http://schemas.microsoft.com/office/drawing/2014/main" id="{DD4168F7-58F4-4EE1-BF1E-4146AA9EE7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" y="1974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008</a:t>
              </a:r>
            </a:p>
          </p:txBody>
        </p:sp>
        <p:sp>
          <p:nvSpPr>
            <p:cNvPr id="87094" name="Line 81">
              <a:extLst>
                <a:ext uri="{FF2B5EF4-FFF2-40B4-BE49-F238E27FC236}">
                  <a16:creationId xmlns:a16="http://schemas.microsoft.com/office/drawing/2014/main" id="{53A80A26-3B99-463B-ACFA-BBA35F48E4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8" y="2210"/>
              <a:ext cx="0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4157" name="Group 125">
            <a:extLst>
              <a:ext uri="{FF2B5EF4-FFF2-40B4-BE49-F238E27FC236}">
                <a16:creationId xmlns:a16="http://schemas.microsoft.com/office/drawing/2014/main" id="{E81331DE-64B0-44AD-8A57-9F78542A8471}"/>
              </a:ext>
            </a:extLst>
          </p:cNvPr>
          <p:cNvGrpSpPr>
            <a:grpSpLocks/>
          </p:cNvGrpSpPr>
          <p:nvPr/>
        </p:nvGrpSpPr>
        <p:grpSpPr bwMode="auto">
          <a:xfrm>
            <a:off x="839788" y="2540001"/>
            <a:ext cx="582612" cy="598488"/>
            <a:chOff x="529" y="1600"/>
            <a:chExt cx="367" cy="377"/>
          </a:xfrm>
        </p:grpSpPr>
        <p:sp>
          <p:nvSpPr>
            <p:cNvPr id="87090" name="Text Box 62">
              <a:extLst>
                <a:ext uri="{FF2B5EF4-FFF2-40B4-BE49-F238E27FC236}">
                  <a16:creationId xmlns:a16="http://schemas.microsoft.com/office/drawing/2014/main" id="{0A0990F0-5FBC-4E19-BA72-4427E37125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" y="1600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109</a:t>
              </a:r>
            </a:p>
          </p:txBody>
        </p:sp>
        <p:sp>
          <p:nvSpPr>
            <p:cNvPr id="87092" name="Line 82">
              <a:extLst>
                <a:ext uri="{FF2B5EF4-FFF2-40B4-BE49-F238E27FC236}">
                  <a16:creationId xmlns:a16="http://schemas.microsoft.com/office/drawing/2014/main" id="{390B2CB2-AE25-429C-BE96-F9950822AB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8" y="1855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4155" name="Group 123">
            <a:extLst>
              <a:ext uri="{FF2B5EF4-FFF2-40B4-BE49-F238E27FC236}">
                <a16:creationId xmlns:a16="http://schemas.microsoft.com/office/drawing/2014/main" id="{27C339E2-36B2-4570-9A15-6BCFDCD17AD4}"/>
              </a:ext>
            </a:extLst>
          </p:cNvPr>
          <p:cNvGrpSpPr>
            <a:grpSpLocks/>
          </p:cNvGrpSpPr>
          <p:nvPr/>
        </p:nvGrpSpPr>
        <p:grpSpPr bwMode="auto">
          <a:xfrm>
            <a:off x="6686550" y="3744915"/>
            <a:ext cx="582613" cy="693738"/>
            <a:chOff x="4212" y="2359"/>
            <a:chExt cx="367" cy="437"/>
          </a:xfrm>
        </p:grpSpPr>
        <p:sp>
          <p:nvSpPr>
            <p:cNvPr id="87087" name="Text Box 64">
              <a:extLst>
                <a:ext uri="{FF2B5EF4-FFF2-40B4-BE49-F238E27FC236}">
                  <a16:creationId xmlns:a16="http://schemas.microsoft.com/office/drawing/2014/main" id="{D0EE29DF-8060-4F3F-B25D-B9145E42C8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2" y="2359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278</a:t>
              </a:r>
            </a:p>
          </p:txBody>
        </p:sp>
        <p:sp>
          <p:nvSpPr>
            <p:cNvPr id="87088" name="Line 72">
              <a:extLst>
                <a:ext uri="{FF2B5EF4-FFF2-40B4-BE49-F238E27FC236}">
                  <a16:creationId xmlns:a16="http://schemas.microsoft.com/office/drawing/2014/main" id="{8B82ACD7-F321-4CFF-A1E3-AF84D591B1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81" y="2595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7055" name="Group 85">
            <a:extLst>
              <a:ext uri="{FF2B5EF4-FFF2-40B4-BE49-F238E27FC236}">
                <a16:creationId xmlns:a16="http://schemas.microsoft.com/office/drawing/2014/main" id="{2766DDC1-C405-4A5A-8B11-85C0394071A0}"/>
              </a:ext>
            </a:extLst>
          </p:cNvPr>
          <p:cNvGrpSpPr>
            <a:grpSpLocks/>
          </p:cNvGrpSpPr>
          <p:nvPr/>
        </p:nvGrpSpPr>
        <p:grpSpPr bwMode="auto">
          <a:xfrm>
            <a:off x="560388" y="946147"/>
            <a:ext cx="8370887" cy="406400"/>
            <a:chOff x="354" y="1045"/>
            <a:chExt cx="5273" cy="256"/>
          </a:xfrm>
        </p:grpSpPr>
        <p:grpSp>
          <p:nvGrpSpPr>
            <p:cNvPr id="87057" name="Group 86">
              <a:extLst>
                <a:ext uri="{FF2B5EF4-FFF2-40B4-BE49-F238E27FC236}">
                  <a16:creationId xmlns:a16="http://schemas.microsoft.com/office/drawing/2014/main" id="{26130934-E1AB-46D3-88A2-C0A9546830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4" y="1045"/>
              <a:ext cx="542" cy="256"/>
              <a:chOff x="1133" y="1389"/>
              <a:chExt cx="542" cy="256"/>
            </a:xfrm>
          </p:grpSpPr>
          <p:sp>
            <p:nvSpPr>
              <p:cNvPr id="87085" name="Rectangle 87">
                <a:extLst>
                  <a:ext uri="{FF2B5EF4-FFF2-40B4-BE49-F238E27FC236}">
                    <a16:creationId xmlns:a16="http://schemas.microsoft.com/office/drawing/2014/main" id="{B0EDAE72-C731-4B35-BF8C-67322796D5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930</a:t>
                </a:r>
              </a:p>
            </p:txBody>
          </p:sp>
          <p:sp>
            <p:nvSpPr>
              <p:cNvPr id="87086" name="Line 88">
                <a:extLst>
                  <a:ext uri="{FF2B5EF4-FFF2-40B4-BE49-F238E27FC236}">
                    <a16:creationId xmlns:a16="http://schemas.microsoft.com/office/drawing/2014/main" id="{E96834A7-69F5-4AE2-BF7D-D321ED4108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7058" name="Group 89">
              <a:extLst>
                <a:ext uri="{FF2B5EF4-FFF2-40B4-BE49-F238E27FC236}">
                  <a16:creationId xmlns:a16="http://schemas.microsoft.com/office/drawing/2014/main" id="{0050A23B-B7BE-4A7A-913D-70291D71FE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0" y="1045"/>
              <a:ext cx="542" cy="256"/>
              <a:chOff x="1133" y="1389"/>
              <a:chExt cx="542" cy="256"/>
            </a:xfrm>
          </p:grpSpPr>
          <p:sp>
            <p:nvSpPr>
              <p:cNvPr id="87083" name="Rectangle 90">
                <a:extLst>
                  <a:ext uri="{FF2B5EF4-FFF2-40B4-BE49-F238E27FC236}">
                    <a16:creationId xmlns:a16="http://schemas.microsoft.com/office/drawing/2014/main" id="{BCC594E8-49F0-44D7-B9AA-ADD998A0D6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063</a:t>
                </a:r>
              </a:p>
            </p:txBody>
          </p:sp>
          <p:sp>
            <p:nvSpPr>
              <p:cNvPr id="87084" name="Line 91">
                <a:extLst>
                  <a:ext uri="{FF2B5EF4-FFF2-40B4-BE49-F238E27FC236}">
                    <a16:creationId xmlns:a16="http://schemas.microsoft.com/office/drawing/2014/main" id="{3BCEE2B6-08B1-4781-B9D3-2D6D1551EC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7059" name="Group 92">
              <a:extLst>
                <a:ext uri="{FF2B5EF4-FFF2-40B4-BE49-F238E27FC236}">
                  <a16:creationId xmlns:a16="http://schemas.microsoft.com/office/drawing/2014/main" id="{2353F0DC-1A6E-4295-93B0-28A13F81B8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6" y="1045"/>
              <a:ext cx="542" cy="256"/>
              <a:chOff x="1133" y="1389"/>
              <a:chExt cx="542" cy="256"/>
            </a:xfrm>
          </p:grpSpPr>
          <p:sp>
            <p:nvSpPr>
              <p:cNvPr id="87081" name="Rectangle 93">
                <a:extLst>
                  <a:ext uri="{FF2B5EF4-FFF2-40B4-BE49-F238E27FC236}">
                    <a16:creationId xmlns:a16="http://schemas.microsoft.com/office/drawing/2014/main" id="{A50F5199-8A02-41F1-8C62-69B91978F9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083</a:t>
                </a:r>
              </a:p>
            </p:txBody>
          </p:sp>
          <p:sp>
            <p:nvSpPr>
              <p:cNvPr id="87082" name="Line 94">
                <a:extLst>
                  <a:ext uri="{FF2B5EF4-FFF2-40B4-BE49-F238E27FC236}">
                    <a16:creationId xmlns:a16="http://schemas.microsoft.com/office/drawing/2014/main" id="{73D4DB0A-4D5C-4366-A907-98ECEA72A2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7060" name="Group 95">
              <a:extLst>
                <a:ext uri="{FF2B5EF4-FFF2-40B4-BE49-F238E27FC236}">
                  <a16:creationId xmlns:a16="http://schemas.microsoft.com/office/drawing/2014/main" id="{9FDDD1C3-CD3F-4D6D-BF62-52520D2994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1" y="1045"/>
              <a:ext cx="542" cy="256"/>
              <a:chOff x="1133" y="1389"/>
              <a:chExt cx="542" cy="256"/>
            </a:xfrm>
          </p:grpSpPr>
          <p:sp>
            <p:nvSpPr>
              <p:cNvPr id="87079" name="Rectangle 96">
                <a:extLst>
                  <a:ext uri="{FF2B5EF4-FFF2-40B4-BE49-F238E27FC236}">
                    <a16:creationId xmlns:a16="http://schemas.microsoft.com/office/drawing/2014/main" id="{8035FFD5-8057-46EC-AB93-44F743F3BC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184</a:t>
                </a:r>
              </a:p>
            </p:txBody>
          </p:sp>
          <p:sp>
            <p:nvSpPr>
              <p:cNvPr id="87080" name="Line 97">
                <a:extLst>
                  <a:ext uri="{FF2B5EF4-FFF2-40B4-BE49-F238E27FC236}">
                    <a16:creationId xmlns:a16="http://schemas.microsoft.com/office/drawing/2014/main" id="{67D0A1D8-A942-4426-B47D-9AC01052BE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7061" name="Group 98">
              <a:extLst>
                <a:ext uri="{FF2B5EF4-FFF2-40B4-BE49-F238E27FC236}">
                  <a16:creationId xmlns:a16="http://schemas.microsoft.com/office/drawing/2014/main" id="{E62C82D1-5A9B-44C2-B984-208D85700D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57" y="1045"/>
              <a:ext cx="542" cy="256"/>
              <a:chOff x="1133" y="1389"/>
              <a:chExt cx="542" cy="256"/>
            </a:xfrm>
          </p:grpSpPr>
          <p:sp>
            <p:nvSpPr>
              <p:cNvPr id="87077" name="Rectangle 99">
                <a:extLst>
                  <a:ext uri="{FF2B5EF4-FFF2-40B4-BE49-F238E27FC236}">
                    <a16:creationId xmlns:a16="http://schemas.microsoft.com/office/drawing/2014/main" id="{88E12A8B-D7A7-4619-AF94-F32DE7B8B5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505</a:t>
                </a:r>
              </a:p>
            </p:txBody>
          </p:sp>
          <p:sp>
            <p:nvSpPr>
              <p:cNvPr id="87078" name="Line 100">
                <a:extLst>
                  <a:ext uri="{FF2B5EF4-FFF2-40B4-BE49-F238E27FC236}">
                    <a16:creationId xmlns:a16="http://schemas.microsoft.com/office/drawing/2014/main" id="{0A3F8E7F-582A-486B-BBC9-693841AF3B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7062" name="Group 101">
              <a:extLst>
                <a:ext uri="{FF2B5EF4-FFF2-40B4-BE49-F238E27FC236}">
                  <a16:creationId xmlns:a16="http://schemas.microsoft.com/office/drawing/2014/main" id="{8537FC54-FC24-4BAC-9437-B4AF3FE0D6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3" y="1045"/>
              <a:ext cx="542" cy="256"/>
              <a:chOff x="1133" y="1389"/>
              <a:chExt cx="542" cy="256"/>
            </a:xfrm>
          </p:grpSpPr>
          <p:sp>
            <p:nvSpPr>
              <p:cNvPr id="87075" name="Rectangle 102">
                <a:extLst>
                  <a:ext uri="{FF2B5EF4-FFF2-40B4-BE49-F238E27FC236}">
                    <a16:creationId xmlns:a16="http://schemas.microsoft.com/office/drawing/2014/main" id="{345CFA8B-2E1C-4BBA-97E2-8A21F5FAA2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278</a:t>
                </a:r>
              </a:p>
            </p:txBody>
          </p:sp>
          <p:sp>
            <p:nvSpPr>
              <p:cNvPr id="87076" name="Line 103">
                <a:extLst>
                  <a:ext uri="{FF2B5EF4-FFF2-40B4-BE49-F238E27FC236}">
                    <a16:creationId xmlns:a16="http://schemas.microsoft.com/office/drawing/2014/main" id="{C051F14C-7AC3-44DB-B27E-52E6D5651B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7063" name="Group 104">
              <a:extLst>
                <a:ext uri="{FF2B5EF4-FFF2-40B4-BE49-F238E27FC236}">
                  <a16:creationId xmlns:a16="http://schemas.microsoft.com/office/drawing/2014/main" id="{12AAD98E-9280-4BF0-B369-88278F4F9D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8" y="1045"/>
              <a:ext cx="542" cy="256"/>
              <a:chOff x="1133" y="1389"/>
              <a:chExt cx="542" cy="256"/>
            </a:xfrm>
          </p:grpSpPr>
          <p:sp>
            <p:nvSpPr>
              <p:cNvPr id="87073" name="Rectangle 105">
                <a:extLst>
                  <a:ext uri="{FF2B5EF4-FFF2-40B4-BE49-F238E27FC236}">
                    <a16:creationId xmlns:a16="http://schemas.microsoft.com/office/drawing/2014/main" id="{5519A6DB-3078-4567-B686-3466B0AA9F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008</a:t>
                </a:r>
              </a:p>
            </p:txBody>
          </p:sp>
          <p:sp>
            <p:nvSpPr>
              <p:cNvPr id="87074" name="Line 106">
                <a:extLst>
                  <a:ext uri="{FF2B5EF4-FFF2-40B4-BE49-F238E27FC236}">
                    <a16:creationId xmlns:a16="http://schemas.microsoft.com/office/drawing/2014/main" id="{F56E31DF-B32D-4E29-B393-03041ADAA0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7064" name="Group 107">
              <a:extLst>
                <a:ext uri="{FF2B5EF4-FFF2-40B4-BE49-F238E27FC236}">
                  <a16:creationId xmlns:a16="http://schemas.microsoft.com/office/drawing/2014/main" id="{88CB7DAF-7DF9-47A9-90C7-8031D0D1F9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4" y="1045"/>
              <a:ext cx="542" cy="256"/>
              <a:chOff x="1133" y="1389"/>
              <a:chExt cx="542" cy="256"/>
            </a:xfrm>
          </p:grpSpPr>
          <p:sp>
            <p:nvSpPr>
              <p:cNvPr id="87071" name="Rectangle 108">
                <a:extLst>
                  <a:ext uri="{FF2B5EF4-FFF2-40B4-BE49-F238E27FC236}">
                    <a16:creationId xmlns:a16="http://schemas.microsoft.com/office/drawing/2014/main" id="{5D14249E-40D5-4948-B8A1-2E0CBC51A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109</a:t>
                </a:r>
              </a:p>
            </p:txBody>
          </p:sp>
          <p:sp>
            <p:nvSpPr>
              <p:cNvPr id="87072" name="Line 109">
                <a:extLst>
                  <a:ext uri="{FF2B5EF4-FFF2-40B4-BE49-F238E27FC236}">
                    <a16:creationId xmlns:a16="http://schemas.microsoft.com/office/drawing/2014/main" id="{98EA2CFC-C69E-4A59-8670-EF26611ECD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7065" name="Group 110">
              <a:extLst>
                <a:ext uri="{FF2B5EF4-FFF2-40B4-BE49-F238E27FC236}">
                  <a16:creationId xmlns:a16="http://schemas.microsoft.com/office/drawing/2014/main" id="{A21B9826-8DB4-4F1E-A707-0999AFB0BB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0" y="1045"/>
              <a:ext cx="542" cy="256"/>
              <a:chOff x="1133" y="1389"/>
              <a:chExt cx="542" cy="256"/>
            </a:xfrm>
          </p:grpSpPr>
          <p:sp>
            <p:nvSpPr>
              <p:cNvPr id="87069" name="Rectangle 111">
                <a:extLst>
                  <a:ext uri="{FF2B5EF4-FFF2-40B4-BE49-F238E27FC236}">
                    <a16:creationId xmlns:a16="http://schemas.microsoft.com/office/drawing/2014/main" id="{20B8666A-AFCB-4418-BD58-52867B5FE0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589</a:t>
                </a:r>
              </a:p>
            </p:txBody>
          </p:sp>
          <p:sp>
            <p:nvSpPr>
              <p:cNvPr id="87070" name="Line 112">
                <a:extLst>
                  <a:ext uri="{FF2B5EF4-FFF2-40B4-BE49-F238E27FC236}">
                    <a16:creationId xmlns:a16="http://schemas.microsoft.com/office/drawing/2014/main" id="{08EA8BC0-03F0-42AC-B3B8-D68340C16E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7066" name="Group 113">
              <a:extLst>
                <a:ext uri="{FF2B5EF4-FFF2-40B4-BE49-F238E27FC236}">
                  <a16:creationId xmlns:a16="http://schemas.microsoft.com/office/drawing/2014/main" id="{7F46A37E-BA9E-40C0-AEE0-0C000FC5F7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5" y="1045"/>
              <a:ext cx="542" cy="256"/>
              <a:chOff x="1133" y="1389"/>
              <a:chExt cx="542" cy="256"/>
            </a:xfrm>
          </p:grpSpPr>
          <p:sp>
            <p:nvSpPr>
              <p:cNvPr id="87067" name="Rectangle 114">
                <a:extLst>
                  <a:ext uri="{FF2B5EF4-FFF2-40B4-BE49-F238E27FC236}">
                    <a16:creationId xmlns:a16="http://schemas.microsoft.com/office/drawing/2014/main" id="{5A13FFEA-EA84-4DFD-8743-E67A738A02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269</a:t>
                </a:r>
              </a:p>
            </p:txBody>
          </p:sp>
          <p:sp>
            <p:nvSpPr>
              <p:cNvPr id="87068" name="Line 115">
                <a:extLst>
                  <a:ext uri="{FF2B5EF4-FFF2-40B4-BE49-F238E27FC236}">
                    <a16:creationId xmlns:a16="http://schemas.microsoft.com/office/drawing/2014/main" id="{D6FF921D-3E48-4070-83C1-44024F4929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28" name="Text Box 34">
            <a:extLst>
              <a:ext uri="{FF2B5EF4-FFF2-40B4-BE49-F238E27FC236}">
                <a16:creationId xmlns:a16="http://schemas.microsoft.com/office/drawing/2014/main" id="{92F3CE9F-6A85-4F78-A858-E52B5AF66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8020" y="5286371"/>
            <a:ext cx="9540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收集：</a:t>
            </a:r>
          </a:p>
        </p:txBody>
      </p:sp>
      <p:sp>
        <p:nvSpPr>
          <p:cNvPr id="130" name="Text Box 116">
            <a:extLst>
              <a:ext uri="{FF2B5EF4-FFF2-40B4-BE49-F238E27FC236}">
                <a16:creationId xmlns:a16="http://schemas.microsoft.com/office/drawing/2014/main" id="{BA57D220-8F9F-4538-A6A5-A01A7DACD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1775" y="403223"/>
            <a:ext cx="173316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第一轮过后：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Text Box 34">
            <a:extLst>
              <a:ext uri="{FF2B5EF4-FFF2-40B4-BE49-F238E27FC236}">
                <a16:creationId xmlns:a16="http://schemas.microsoft.com/office/drawing/2014/main" id="{1F9CF327-67D6-4DF3-9A65-8CB183747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5262" y="2333627"/>
            <a:ext cx="17240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分配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：根据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1" lang="zh-CN" altLang="en-US" sz="2000" b="1" i="0" u="none" strike="noStrike" kern="1200" cap="none" spc="0" normalizeH="0" baseline="-2500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41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41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41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41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41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41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441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441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441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441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7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7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183" name="Group 3">
            <a:extLst>
              <a:ext uri="{FF2B5EF4-FFF2-40B4-BE49-F238E27FC236}">
                <a16:creationId xmlns:a16="http://schemas.microsoft.com/office/drawing/2014/main" id="{EED3E155-1035-46F0-A2B4-C51F426C0232}"/>
              </a:ext>
            </a:extLst>
          </p:cNvPr>
          <p:cNvGrpSpPr>
            <a:grpSpLocks/>
          </p:cNvGrpSpPr>
          <p:nvPr/>
        </p:nvGrpSpPr>
        <p:grpSpPr bwMode="auto">
          <a:xfrm>
            <a:off x="485147" y="5871947"/>
            <a:ext cx="8370887" cy="406400"/>
            <a:chOff x="354" y="1045"/>
            <a:chExt cx="5273" cy="256"/>
          </a:xfrm>
        </p:grpSpPr>
        <p:grpSp>
          <p:nvGrpSpPr>
            <p:cNvPr id="89185" name="Group 4">
              <a:extLst>
                <a:ext uri="{FF2B5EF4-FFF2-40B4-BE49-F238E27FC236}">
                  <a16:creationId xmlns:a16="http://schemas.microsoft.com/office/drawing/2014/main" id="{7AC5C532-F303-4C96-A506-4806F56A1A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4" y="1045"/>
              <a:ext cx="542" cy="256"/>
              <a:chOff x="1133" y="1389"/>
              <a:chExt cx="542" cy="256"/>
            </a:xfrm>
          </p:grpSpPr>
          <p:sp>
            <p:nvSpPr>
              <p:cNvPr id="89213" name="Rectangle 5">
                <a:extLst>
                  <a:ext uri="{FF2B5EF4-FFF2-40B4-BE49-F238E27FC236}">
                    <a16:creationId xmlns:a16="http://schemas.microsoft.com/office/drawing/2014/main" id="{EA026F2F-14CD-4764-B256-AE747EB783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008</a:t>
                </a:r>
              </a:p>
            </p:txBody>
          </p:sp>
          <p:sp>
            <p:nvSpPr>
              <p:cNvPr id="89214" name="Line 6">
                <a:extLst>
                  <a:ext uri="{FF2B5EF4-FFF2-40B4-BE49-F238E27FC236}">
                    <a16:creationId xmlns:a16="http://schemas.microsoft.com/office/drawing/2014/main" id="{1D27A839-05D7-4DF7-BD4B-22342AAB46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9186" name="Group 7">
              <a:extLst>
                <a:ext uri="{FF2B5EF4-FFF2-40B4-BE49-F238E27FC236}">
                  <a16:creationId xmlns:a16="http://schemas.microsoft.com/office/drawing/2014/main" id="{C7166D47-4B59-4225-9485-08F1EDDC6E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0" y="1045"/>
              <a:ext cx="542" cy="256"/>
              <a:chOff x="1133" y="1389"/>
              <a:chExt cx="542" cy="256"/>
            </a:xfrm>
          </p:grpSpPr>
          <p:sp>
            <p:nvSpPr>
              <p:cNvPr id="89211" name="Rectangle 8">
                <a:extLst>
                  <a:ext uri="{FF2B5EF4-FFF2-40B4-BE49-F238E27FC236}">
                    <a16:creationId xmlns:a16="http://schemas.microsoft.com/office/drawing/2014/main" id="{1DA31225-C9F8-48F3-ABB8-8AE8BA8DC7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063</a:t>
                </a:r>
              </a:p>
            </p:txBody>
          </p:sp>
          <p:sp>
            <p:nvSpPr>
              <p:cNvPr id="89212" name="Line 9">
                <a:extLst>
                  <a:ext uri="{FF2B5EF4-FFF2-40B4-BE49-F238E27FC236}">
                    <a16:creationId xmlns:a16="http://schemas.microsoft.com/office/drawing/2014/main" id="{E168F010-13E2-45BB-B025-293DCFC0C0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9187" name="Group 10">
              <a:extLst>
                <a:ext uri="{FF2B5EF4-FFF2-40B4-BE49-F238E27FC236}">
                  <a16:creationId xmlns:a16="http://schemas.microsoft.com/office/drawing/2014/main" id="{380A4CEE-5EAC-4643-8502-186BB2AB2F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6" y="1045"/>
              <a:ext cx="542" cy="256"/>
              <a:chOff x="1133" y="1389"/>
              <a:chExt cx="542" cy="256"/>
            </a:xfrm>
          </p:grpSpPr>
          <p:sp>
            <p:nvSpPr>
              <p:cNvPr id="89209" name="Rectangle 11">
                <a:extLst>
                  <a:ext uri="{FF2B5EF4-FFF2-40B4-BE49-F238E27FC236}">
                    <a16:creationId xmlns:a16="http://schemas.microsoft.com/office/drawing/2014/main" id="{15216B0D-B0E9-495F-9515-40777F7E92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083</a:t>
                </a:r>
              </a:p>
            </p:txBody>
          </p:sp>
          <p:sp>
            <p:nvSpPr>
              <p:cNvPr id="89210" name="Line 12">
                <a:extLst>
                  <a:ext uri="{FF2B5EF4-FFF2-40B4-BE49-F238E27FC236}">
                    <a16:creationId xmlns:a16="http://schemas.microsoft.com/office/drawing/2014/main" id="{A92AE78A-72A3-4C66-BD7D-390755351D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9188" name="Group 13">
              <a:extLst>
                <a:ext uri="{FF2B5EF4-FFF2-40B4-BE49-F238E27FC236}">
                  <a16:creationId xmlns:a16="http://schemas.microsoft.com/office/drawing/2014/main" id="{564DC4C0-C5FB-43D8-BE97-FB96101296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1" y="1045"/>
              <a:ext cx="542" cy="256"/>
              <a:chOff x="1133" y="1389"/>
              <a:chExt cx="542" cy="256"/>
            </a:xfrm>
          </p:grpSpPr>
          <p:sp>
            <p:nvSpPr>
              <p:cNvPr id="89207" name="Rectangle 14">
                <a:extLst>
                  <a:ext uri="{FF2B5EF4-FFF2-40B4-BE49-F238E27FC236}">
                    <a16:creationId xmlns:a16="http://schemas.microsoft.com/office/drawing/2014/main" id="{D6AE68F5-6B9F-4D5E-B7D3-8FA5F4F98C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109</a:t>
                </a:r>
              </a:p>
            </p:txBody>
          </p:sp>
          <p:sp>
            <p:nvSpPr>
              <p:cNvPr id="89208" name="Line 15">
                <a:extLst>
                  <a:ext uri="{FF2B5EF4-FFF2-40B4-BE49-F238E27FC236}">
                    <a16:creationId xmlns:a16="http://schemas.microsoft.com/office/drawing/2014/main" id="{88606A14-1C5A-48BA-BE9D-E326C6BB9F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9189" name="Group 16">
              <a:extLst>
                <a:ext uri="{FF2B5EF4-FFF2-40B4-BE49-F238E27FC236}">
                  <a16:creationId xmlns:a16="http://schemas.microsoft.com/office/drawing/2014/main" id="{B36F1056-91E3-4792-854D-C9CD76F3A3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57" y="1045"/>
              <a:ext cx="542" cy="256"/>
              <a:chOff x="1133" y="1389"/>
              <a:chExt cx="542" cy="256"/>
            </a:xfrm>
          </p:grpSpPr>
          <p:sp>
            <p:nvSpPr>
              <p:cNvPr id="89205" name="Rectangle 17">
                <a:extLst>
                  <a:ext uri="{FF2B5EF4-FFF2-40B4-BE49-F238E27FC236}">
                    <a16:creationId xmlns:a16="http://schemas.microsoft.com/office/drawing/2014/main" id="{A6D6D1A3-BA8A-45A2-9BB7-E0F51C7D98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184</a:t>
                </a:r>
              </a:p>
            </p:txBody>
          </p:sp>
          <p:sp>
            <p:nvSpPr>
              <p:cNvPr id="89206" name="Line 18">
                <a:extLst>
                  <a:ext uri="{FF2B5EF4-FFF2-40B4-BE49-F238E27FC236}">
                    <a16:creationId xmlns:a16="http://schemas.microsoft.com/office/drawing/2014/main" id="{4145990E-766D-42D6-9EEA-F5CE1B58C3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9190" name="Group 19">
              <a:extLst>
                <a:ext uri="{FF2B5EF4-FFF2-40B4-BE49-F238E27FC236}">
                  <a16:creationId xmlns:a16="http://schemas.microsoft.com/office/drawing/2014/main" id="{1D166816-9805-48BD-BCDB-5881D7F4B6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3" y="1045"/>
              <a:ext cx="542" cy="256"/>
              <a:chOff x="1133" y="1389"/>
              <a:chExt cx="542" cy="256"/>
            </a:xfrm>
          </p:grpSpPr>
          <p:sp>
            <p:nvSpPr>
              <p:cNvPr id="89203" name="Rectangle 20">
                <a:extLst>
                  <a:ext uri="{FF2B5EF4-FFF2-40B4-BE49-F238E27FC236}">
                    <a16:creationId xmlns:a16="http://schemas.microsoft.com/office/drawing/2014/main" id="{535E1472-5466-45A5-86F5-3E84C6CE4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269</a:t>
                </a:r>
              </a:p>
            </p:txBody>
          </p:sp>
          <p:sp>
            <p:nvSpPr>
              <p:cNvPr id="89204" name="Line 21">
                <a:extLst>
                  <a:ext uri="{FF2B5EF4-FFF2-40B4-BE49-F238E27FC236}">
                    <a16:creationId xmlns:a16="http://schemas.microsoft.com/office/drawing/2014/main" id="{4E7A2585-D332-401F-BC59-E3725519E8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9191" name="Group 22">
              <a:extLst>
                <a:ext uri="{FF2B5EF4-FFF2-40B4-BE49-F238E27FC236}">
                  <a16:creationId xmlns:a16="http://schemas.microsoft.com/office/drawing/2014/main" id="{20259174-DCF2-4C32-9F48-6A3899C327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8" y="1045"/>
              <a:ext cx="542" cy="256"/>
              <a:chOff x="1133" y="1389"/>
              <a:chExt cx="542" cy="256"/>
            </a:xfrm>
          </p:grpSpPr>
          <p:sp>
            <p:nvSpPr>
              <p:cNvPr id="89201" name="Rectangle 23">
                <a:extLst>
                  <a:ext uri="{FF2B5EF4-FFF2-40B4-BE49-F238E27FC236}">
                    <a16:creationId xmlns:a16="http://schemas.microsoft.com/office/drawing/2014/main" id="{15BF8C00-6AB3-4BF1-BCD5-6323D862B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278</a:t>
                </a:r>
              </a:p>
            </p:txBody>
          </p:sp>
          <p:sp>
            <p:nvSpPr>
              <p:cNvPr id="89202" name="Line 24">
                <a:extLst>
                  <a:ext uri="{FF2B5EF4-FFF2-40B4-BE49-F238E27FC236}">
                    <a16:creationId xmlns:a16="http://schemas.microsoft.com/office/drawing/2014/main" id="{35B3838C-7FB5-4B7B-BEA4-34C8140496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9192" name="Group 25">
              <a:extLst>
                <a:ext uri="{FF2B5EF4-FFF2-40B4-BE49-F238E27FC236}">
                  <a16:creationId xmlns:a16="http://schemas.microsoft.com/office/drawing/2014/main" id="{25ADD9B5-93B9-42DC-8AC2-E424107A2B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4" y="1045"/>
              <a:ext cx="542" cy="256"/>
              <a:chOff x="1133" y="1389"/>
              <a:chExt cx="542" cy="256"/>
            </a:xfrm>
          </p:grpSpPr>
          <p:sp>
            <p:nvSpPr>
              <p:cNvPr id="89199" name="Rectangle 26">
                <a:extLst>
                  <a:ext uri="{FF2B5EF4-FFF2-40B4-BE49-F238E27FC236}">
                    <a16:creationId xmlns:a16="http://schemas.microsoft.com/office/drawing/2014/main" id="{45B5BAC8-CA60-4CBD-A3ED-582F6C9903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505</a:t>
                </a:r>
              </a:p>
            </p:txBody>
          </p:sp>
          <p:sp>
            <p:nvSpPr>
              <p:cNvPr id="89200" name="Line 27">
                <a:extLst>
                  <a:ext uri="{FF2B5EF4-FFF2-40B4-BE49-F238E27FC236}">
                    <a16:creationId xmlns:a16="http://schemas.microsoft.com/office/drawing/2014/main" id="{56B61992-685B-49D7-9FC1-899C312A32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9193" name="Group 28">
              <a:extLst>
                <a:ext uri="{FF2B5EF4-FFF2-40B4-BE49-F238E27FC236}">
                  <a16:creationId xmlns:a16="http://schemas.microsoft.com/office/drawing/2014/main" id="{25DA670C-8D1C-46AF-817A-8F35F6FA89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0" y="1045"/>
              <a:ext cx="542" cy="256"/>
              <a:chOff x="1133" y="1389"/>
              <a:chExt cx="542" cy="256"/>
            </a:xfrm>
          </p:grpSpPr>
          <p:sp>
            <p:nvSpPr>
              <p:cNvPr id="89197" name="Rectangle 29">
                <a:extLst>
                  <a:ext uri="{FF2B5EF4-FFF2-40B4-BE49-F238E27FC236}">
                    <a16:creationId xmlns:a16="http://schemas.microsoft.com/office/drawing/2014/main" id="{77537956-3104-443F-BA0D-46601EFDA1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589</a:t>
                </a:r>
              </a:p>
            </p:txBody>
          </p:sp>
          <p:sp>
            <p:nvSpPr>
              <p:cNvPr id="89198" name="Line 30">
                <a:extLst>
                  <a:ext uri="{FF2B5EF4-FFF2-40B4-BE49-F238E27FC236}">
                    <a16:creationId xmlns:a16="http://schemas.microsoft.com/office/drawing/2014/main" id="{CA44DF0D-9B4B-4106-A08E-822A82EDCE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9194" name="Group 31">
              <a:extLst>
                <a:ext uri="{FF2B5EF4-FFF2-40B4-BE49-F238E27FC236}">
                  <a16:creationId xmlns:a16="http://schemas.microsoft.com/office/drawing/2014/main" id="{0A38276A-BC3A-4D16-A3FD-D95CB12CCF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5" y="1045"/>
              <a:ext cx="542" cy="256"/>
              <a:chOff x="1133" y="1389"/>
              <a:chExt cx="542" cy="256"/>
            </a:xfrm>
          </p:grpSpPr>
          <p:sp>
            <p:nvSpPr>
              <p:cNvPr id="89195" name="Rectangle 32">
                <a:extLst>
                  <a:ext uri="{FF2B5EF4-FFF2-40B4-BE49-F238E27FC236}">
                    <a16:creationId xmlns:a16="http://schemas.microsoft.com/office/drawing/2014/main" id="{C9625B67-6739-4BEC-AEA8-5B7ED44023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930</a:t>
                </a:r>
              </a:p>
            </p:txBody>
          </p:sp>
          <p:sp>
            <p:nvSpPr>
              <p:cNvPr id="89196" name="Line 33">
                <a:extLst>
                  <a:ext uri="{FF2B5EF4-FFF2-40B4-BE49-F238E27FC236}">
                    <a16:creationId xmlns:a16="http://schemas.microsoft.com/office/drawing/2014/main" id="{5BCD2581-F035-4550-A190-3FC2251E2A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89184" name="Text Box 34">
            <a:extLst>
              <a:ext uri="{FF2B5EF4-FFF2-40B4-BE49-F238E27FC236}">
                <a16:creationId xmlns:a16="http://schemas.microsoft.com/office/drawing/2014/main" id="{6551FE9F-3BF9-4620-AE86-DD5AC14BB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8020" y="5286371"/>
            <a:ext cx="9540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收集：</a:t>
            </a:r>
          </a:p>
        </p:txBody>
      </p:sp>
      <p:grpSp>
        <p:nvGrpSpPr>
          <p:cNvPr id="45177" name="Group 121">
            <a:extLst>
              <a:ext uri="{FF2B5EF4-FFF2-40B4-BE49-F238E27FC236}">
                <a16:creationId xmlns:a16="http://schemas.microsoft.com/office/drawing/2014/main" id="{59CB3BCB-6796-42C4-9E2C-DB8487F8EA25}"/>
              </a:ext>
            </a:extLst>
          </p:cNvPr>
          <p:cNvGrpSpPr>
            <a:grpSpLocks/>
          </p:cNvGrpSpPr>
          <p:nvPr/>
        </p:nvGrpSpPr>
        <p:grpSpPr bwMode="auto">
          <a:xfrm>
            <a:off x="1614652" y="3698870"/>
            <a:ext cx="582612" cy="693738"/>
            <a:chOff x="1039" y="2570"/>
            <a:chExt cx="367" cy="437"/>
          </a:xfrm>
        </p:grpSpPr>
        <p:sp>
          <p:nvSpPr>
            <p:cNvPr id="89181" name="Text Box 60">
              <a:extLst>
                <a:ext uri="{FF2B5EF4-FFF2-40B4-BE49-F238E27FC236}">
                  <a16:creationId xmlns:a16="http://schemas.microsoft.com/office/drawing/2014/main" id="{26718289-9908-43ED-ADEF-FC90489950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9" y="2570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109</a:t>
              </a:r>
            </a:p>
          </p:txBody>
        </p:sp>
        <p:sp>
          <p:nvSpPr>
            <p:cNvPr id="89182" name="Line 64">
              <a:extLst>
                <a:ext uri="{FF2B5EF4-FFF2-40B4-BE49-F238E27FC236}">
                  <a16:creationId xmlns:a16="http://schemas.microsoft.com/office/drawing/2014/main" id="{05EF8EFE-E14C-48DA-9E97-590EDDCF38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25" y="2806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5174" name="Group 118">
            <a:extLst>
              <a:ext uri="{FF2B5EF4-FFF2-40B4-BE49-F238E27FC236}">
                <a16:creationId xmlns:a16="http://schemas.microsoft.com/office/drawing/2014/main" id="{11F6F687-647D-4DEF-BC8F-97A39C36E001}"/>
              </a:ext>
            </a:extLst>
          </p:cNvPr>
          <p:cNvGrpSpPr>
            <a:grpSpLocks/>
          </p:cNvGrpSpPr>
          <p:nvPr/>
        </p:nvGrpSpPr>
        <p:grpSpPr bwMode="auto">
          <a:xfrm>
            <a:off x="789152" y="3681408"/>
            <a:ext cx="582612" cy="695325"/>
            <a:chOff x="519" y="2559"/>
            <a:chExt cx="367" cy="438"/>
          </a:xfrm>
        </p:grpSpPr>
        <p:sp>
          <p:nvSpPr>
            <p:cNvPr id="89179" name="Text Box 58">
              <a:extLst>
                <a:ext uri="{FF2B5EF4-FFF2-40B4-BE49-F238E27FC236}">
                  <a16:creationId xmlns:a16="http://schemas.microsoft.com/office/drawing/2014/main" id="{5FB57B2D-5B24-43F5-8A67-5300F96009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" y="2559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008</a:t>
              </a:r>
            </a:p>
          </p:txBody>
        </p:sp>
        <p:sp>
          <p:nvSpPr>
            <p:cNvPr id="89180" name="Line 67">
              <a:extLst>
                <a:ext uri="{FF2B5EF4-FFF2-40B4-BE49-F238E27FC236}">
                  <a16:creationId xmlns:a16="http://schemas.microsoft.com/office/drawing/2014/main" id="{EE7341DE-DBE6-454D-828E-2B9714A989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70" y="2796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5178" name="Group 122">
            <a:extLst>
              <a:ext uri="{FF2B5EF4-FFF2-40B4-BE49-F238E27FC236}">
                <a16:creationId xmlns:a16="http://schemas.microsoft.com/office/drawing/2014/main" id="{9794A066-BCB0-4C78-B1D0-9044EE75B9B1}"/>
              </a:ext>
            </a:extLst>
          </p:cNvPr>
          <p:cNvGrpSpPr>
            <a:grpSpLocks/>
          </p:cNvGrpSpPr>
          <p:nvPr/>
        </p:nvGrpSpPr>
        <p:grpSpPr bwMode="auto">
          <a:xfrm>
            <a:off x="1622589" y="3087683"/>
            <a:ext cx="582613" cy="581025"/>
            <a:chOff x="1044" y="2185"/>
            <a:chExt cx="367" cy="366"/>
          </a:xfrm>
        </p:grpSpPr>
        <p:sp>
          <p:nvSpPr>
            <p:cNvPr id="89176" name="Text Box 59">
              <a:extLst>
                <a:ext uri="{FF2B5EF4-FFF2-40B4-BE49-F238E27FC236}">
                  <a16:creationId xmlns:a16="http://schemas.microsoft.com/office/drawing/2014/main" id="{25AB5E2E-A94C-4B80-8903-FFF831F719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4" y="2185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184</a:t>
              </a:r>
            </a:p>
          </p:txBody>
        </p:sp>
        <p:sp>
          <p:nvSpPr>
            <p:cNvPr id="89177" name="Line 65">
              <a:extLst>
                <a:ext uri="{FF2B5EF4-FFF2-40B4-BE49-F238E27FC236}">
                  <a16:creationId xmlns:a16="http://schemas.microsoft.com/office/drawing/2014/main" id="{719157BA-CD7D-4838-AD70-32577E93FB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36" y="2440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5182" name="Group 126">
            <a:extLst>
              <a:ext uri="{FF2B5EF4-FFF2-40B4-BE49-F238E27FC236}">
                <a16:creationId xmlns:a16="http://schemas.microsoft.com/office/drawing/2014/main" id="{DFE72762-F500-40CB-ADB5-EA48C7C8F068}"/>
              </a:ext>
            </a:extLst>
          </p:cNvPr>
          <p:cNvGrpSpPr>
            <a:grpSpLocks/>
          </p:cNvGrpSpPr>
          <p:nvPr/>
        </p:nvGrpSpPr>
        <p:grpSpPr bwMode="auto">
          <a:xfrm>
            <a:off x="8280564" y="3663945"/>
            <a:ext cx="582613" cy="692150"/>
            <a:chOff x="5238" y="2548"/>
            <a:chExt cx="367" cy="436"/>
          </a:xfrm>
        </p:grpSpPr>
        <p:sp>
          <p:nvSpPr>
            <p:cNvPr id="89173" name="Text Box 61">
              <a:extLst>
                <a:ext uri="{FF2B5EF4-FFF2-40B4-BE49-F238E27FC236}">
                  <a16:creationId xmlns:a16="http://schemas.microsoft.com/office/drawing/2014/main" id="{A1562442-B172-4248-A6C2-B80ACFFBF9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8" y="2548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930</a:t>
              </a:r>
            </a:p>
          </p:txBody>
        </p:sp>
        <p:sp>
          <p:nvSpPr>
            <p:cNvPr id="89174" name="Line 66">
              <a:extLst>
                <a:ext uri="{FF2B5EF4-FFF2-40B4-BE49-F238E27FC236}">
                  <a16:creationId xmlns:a16="http://schemas.microsoft.com/office/drawing/2014/main" id="{FBBA4553-6728-41BE-A494-F1D3F5E8BA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427" y="2783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9151" name="Group 47">
            <a:extLst>
              <a:ext uri="{FF2B5EF4-FFF2-40B4-BE49-F238E27FC236}">
                <a16:creationId xmlns:a16="http://schemas.microsoft.com/office/drawing/2014/main" id="{05EAE942-FC50-4CCF-B6A4-5F230B76210A}"/>
              </a:ext>
            </a:extLst>
          </p:cNvPr>
          <p:cNvGrpSpPr>
            <a:grpSpLocks/>
          </p:cNvGrpSpPr>
          <p:nvPr/>
        </p:nvGrpSpPr>
        <p:grpSpPr bwMode="auto">
          <a:xfrm>
            <a:off x="778040" y="4291008"/>
            <a:ext cx="8056563" cy="396875"/>
            <a:chOff x="520" y="914"/>
            <a:chExt cx="5075" cy="250"/>
          </a:xfrm>
        </p:grpSpPr>
        <p:sp>
          <p:nvSpPr>
            <p:cNvPr id="89153" name="Text Box 48">
              <a:extLst>
                <a:ext uri="{FF2B5EF4-FFF2-40B4-BE49-F238E27FC236}">
                  <a16:creationId xmlns:a16="http://schemas.microsoft.com/office/drawing/2014/main" id="{50B0D400-B04F-4271-B1A4-4250C4E1C6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" y="914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f[0]</a:t>
              </a:r>
            </a:p>
          </p:txBody>
        </p:sp>
        <p:sp>
          <p:nvSpPr>
            <p:cNvPr id="89154" name="Text Box 49">
              <a:extLst>
                <a:ext uri="{FF2B5EF4-FFF2-40B4-BE49-F238E27FC236}">
                  <a16:creationId xmlns:a16="http://schemas.microsoft.com/office/drawing/2014/main" id="{3EDCDA58-EC83-4490-A9D8-97B4CD817F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4" y="914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f[1]</a:t>
              </a:r>
            </a:p>
          </p:txBody>
        </p:sp>
        <p:sp>
          <p:nvSpPr>
            <p:cNvPr id="89155" name="Text Box 50">
              <a:extLst>
                <a:ext uri="{FF2B5EF4-FFF2-40B4-BE49-F238E27FC236}">
                  <a16:creationId xmlns:a16="http://schemas.microsoft.com/office/drawing/2014/main" id="{B6357681-4C0C-478D-AF59-E4634DEDC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8" y="914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f[2]</a:t>
              </a:r>
            </a:p>
          </p:txBody>
        </p:sp>
        <p:sp>
          <p:nvSpPr>
            <p:cNvPr id="89156" name="Text Box 51">
              <a:extLst>
                <a:ext uri="{FF2B5EF4-FFF2-40B4-BE49-F238E27FC236}">
                  <a16:creationId xmlns:a16="http://schemas.microsoft.com/office/drawing/2014/main" id="{70E9549D-08B3-4A64-B3DE-03EE92A936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3" y="914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f[3]</a:t>
              </a:r>
            </a:p>
          </p:txBody>
        </p:sp>
        <p:sp>
          <p:nvSpPr>
            <p:cNvPr id="89157" name="Text Box 52">
              <a:extLst>
                <a:ext uri="{FF2B5EF4-FFF2-40B4-BE49-F238E27FC236}">
                  <a16:creationId xmlns:a16="http://schemas.microsoft.com/office/drawing/2014/main" id="{C9C11407-2A16-425E-967D-2BD7851F89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7" y="914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f[4]</a:t>
              </a:r>
            </a:p>
          </p:txBody>
        </p:sp>
        <p:sp>
          <p:nvSpPr>
            <p:cNvPr id="89158" name="Text Box 53">
              <a:extLst>
                <a:ext uri="{FF2B5EF4-FFF2-40B4-BE49-F238E27FC236}">
                  <a16:creationId xmlns:a16="http://schemas.microsoft.com/office/drawing/2014/main" id="{A1875A8C-7074-4B3C-9661-892AD908C6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2" y="914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f[5]</a:t>
              </a:r>
            </a:p>
          </p:txBody>
        </p:sp>
        <p:sp>
          <p:nvSpPr>
            <p:cNvPr id="89159" name="Text Box 54">
              <a:extLst>
                <a:ext uri="{FF2B5EF4-FFF2-40B4-BE49-F238E27FC236}">
                  <a16:creationId xmlns:a16="http://schemas.microsoft.com/office/drawing/2014/main" id="{B47A0934-9D86-47FE-AFBD-5B729911D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6" y="914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f[6]</a:t>
              </a:r>
            </a:p>
          </p:txBody>
        </p:sp>
        <p:sp>
          <p:nvSpPr>
            <p:cNvPr id="89160" name="Text Box 55">
              <a:extLst>
                <a:ext uri="{FF2B5EF4-FFF2-40B4-BE49-F238E27FC236}">
                  <a16:creationId xmlns:a16="http://schemas.microsoft.com/office/drawing/2014/main" id="{30CFFB3C-FD2C-4F8E-9C07-FD2522AA5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" y="914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f[7]</a:t>
              </a:r>
            </a:p>
          </p:txBody>
        </p:sp>
        <p:sp>
          <p:nvSpPr>
            <p:cNvPr id="89161" name="Text Box 56">
              <a:extLst>
                <a:ext uri="{FF2B5EF4-FFF2-40B4-BE49-F238E27FC236}">
                  <a16:creationId xmlns:a16="http://schemas.microsoft.com/office/drawing/2014/main" id="{C7BAE9C6-FAC4-4FB4-B31A-F087529AB6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5" y="914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f[8]</a:t>
              </a:r>
            </a:p>
          </p:txBody>
        </p:sp>
        <p:sp>
          <p:nvSpPr>
            <p:cNvPr id="89162" name="Text Box 57">
              <a:extLst>
                <a:ext uri="{FF2B5EF4-FFF2-40B4-BE49-F238E27FC236}">
                  <a16:creationId xmlns:a16="http://schemas.microsoft.com/office/drawing/2014/main" id="{C3BB53A8-45AC-484D-87E4-BB0C37F2DB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0" y="914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f[9]</a:t>
              </a:r>
            </a:p>
          </p:txBody>
        </p:sp>
      </p:grpSp>
      <p:grpSp>
        <p:nvGrpSpPr>
          <p:cNvPr id="45175" name="Group 119">
            <a:extLst>
              <a:ext uri="{FF2B5EF4-FFF2-40B4-BE49-F238E27FC236}">
                <a16:creationId xmlns:a16="http://schemas.microsoft.com/office/drawing/2014/main" id="{6E04D88C-5D76-4EE2-A650-1EA3923A4B0A}"/>
              </a:ext>
            </a:extLst>
          </p:cNvPr>
          <p:cNvGrpSpPr>
            <a:grpSpLocks/>
          </p:cNvGrpSpPr>
          <p:nvPr/>
        </p:nvGrpSpPr>
        <p:grpSpPr bwMode="auto">
          <a:xfrm>
            <a:off x="789152" y="3070220"/>
            <a:ext cx="582612" cy="604838"/>
            <a:chOff x="519" y="2174"/>
            <a:chExt cx="367" cy="381"/>
          </a:xfrm>
        </p:grpSpPr>
        <p:sp>
          <p:nvSpPr>
            <p:cNvPr id="89148" name="Text Box 63">
              <a:extLst>
                <a:ext uri="{FF2B5EF4-FFF2-40B4-BE49-F238E27FC236}">
                  <a16:creationId xmlns:a16="http://schemas.microsoft.com/office/drawing/2014/main" id="{372C6BCD-BE18-41CD-8DD2-FFB4CD2B18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" y="2174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063</a:t>
              </a:r>
            </a:p>
          </p:txBody>
        </p:sp>
        <p:sp>
          <p:nvSpPr>
            <p:cNvPr id="89149" name="Line 72">
              <a:extLst>
                <a:ext uri="{FF2B5EF4-FFF2-40B4-BE49-F238E27FC236}">
                  <a16:creationId xmlns:a16="http://schemas.microsoft.com/office/drawing/2014/main" id="{62815B58-441E-474A-A3C8-F3DB6EB513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8" y="2410"/>
              <a:ext cx="0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5176" name="Group 120">
            <a:extLst>
              <a:ext uri="{FF2B5EF4-FFF2-40B4-BE49-F238E27FC236}">
                <a16:creationId xmlns:a16="http://schemas.microsoft.com/office/drawing/2014/main" id="{25E38AA0-62D4-4E79-B900-87E0A8E4DAC2}"/>
              </a:ext>
            </a:extLst>
          </p:cNvPr>
          <p:cNvGrpSpPr>
            <a:grpSpLocks/>
          </p:cNvGrpSpPr>
          <p:nvPr/>
        </p:nvGrpSpPr>
        <p:grpSpPr bwMode="auto">
          <a:xfrm>
            <a:off x="789152" y="2476496"/>
            <a:ext cx="582612" cy="598488"/>
            <a:chOff x="519" y="1800"/>
            <a:chExt cx="367" cy="377"/>
          </a:xfrm>
        </p:grpSpPr>
        <p:sp>
          <p:nvSpPr>
            <p:cNvPr id="89145" name="Text Box 62">
              <a:extLst>
                <a:ext uri="{FF2B5EF4-FFF2-40B4-BE49-F238E27FC236}">
                  <a16:creationId xmlns:a16="http://schemas.microsoft.com/office/drawing/2014/main" id="{2CE0AB79-2C0E-4D11-9C1F-9210C292A8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" y="1800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083</a:t>
              </a:r>
            </a:p>
          </p:txBody>
        </p:sp>
        <p:sp>
          <p:nvSpPr>
            <p:cNvPr id="89147" name="Line 73">
              <a:extLst>
                <a:ext uri="{FF2B5EF4-FFF2-40B4-BE49-F238E27FC236}">
                  <a16:creationId xmlns:a16="http://schemas.microsoft.com/office/drawing/2014/main" id="{72319409-9FB3-4461-91A5-4317E414DB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8" y="2055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5179" name="Group 123">
            <a:extLst>
              <a:ext uri="{FF2B5EF4-FFF2-40B4-BE49-F238E27FC236}">
                <a16:creationId xmlns:a16="http://schemas.microsoft.com/office/drawing/2014/main" id="{41157A4A-1ECA-425A-902E-82E70EA6CF27}"/>
              </a:ext>
            </a:extLst>
          </p:cNvPr>
          <p:cNvGrpSpPr>
            <a:grpSpLocks/>
          </p:cNvGrpSpPr>
          <p:nvPr/>
        </p:nvGrpSpPr>
        <p:grpSpPr bwMode="auto">
          <a:xfrm>
            <a:off x="2454439" y="3709983"/>
            <a:ext cx="582613" cy="693737"/>
            <a:chOff x="1568" y="2577"/>
            <a:chExt cx="367" cy="437"/>
          </a:xfrm>
        </p:grpSpPr>
        <p:sp>
          <p:nvSpPr>
            <p:cNvPr id="89143" name="Text Box 75">
              <a:extLst>
                <a:ext uri="{FF2B5EF4-FFF2-40B4-BE49-F238E27FC236}">
                  <a16:creationId xmlns:a16="http://schemas.microsoft.com/office/drawing/2014/main" id="{33B3A028-BFE9-4AB3-AF51-AA6249A47C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8" y="2577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269</a:t>
              </a:r>
            </a:p>
          </p:txBody>
        </p:sp>
        <p:sp>
          <p:nvSpPr>
            <p:cNvPr id="89144" name="Line 76">
              <a:extLst>
                <a:ext uri="{FF2B5EF4-FFF2-40B4-BE49-F238E27FC236}">
                  <a16:creationId xmlns:a16="http://schemas.microsoft.com/office/drawing/2014/main" id="{82D99134-0A31-436A-A284-E9911E6BC9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54" y="2813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5180" name="Group 124">
            <a:extLst>
              <a:ext uri="{FF2B5EF4-FFF2-40B4-BE49-F238E27FC236}">
                <a16:creationId xmlns:a16="http://schemas.microsoft.com/office/drawing/2014/main" id="{E280EE1D-945D-4811-B08A-3053B41EE099}"/>
              </a:ext>
            </a:extLst>
          </p:cNvPr>
          <p:cNvGrpSpPr>
            <a:grpSpLocks/>
          </p:cNvGrpSpPr>
          <p:nvPr/>
        </p:nvGrpSpPr>
        <p:grpSpPr bwMode="auto">
          <a:xfrm>
            <a:off x="2462377" y="3098795"/>
            <a:ext cx="582612" cy="581025"/>
            <a:chOff x="1573" y="2192"/>
            <a:chExt cx="367" cy="366"/>
          </a:xfrm>
        </p:grpSpPr>
        <p:sp>
          <p:nvSpPr>
            <p:cNvPr id="89140" name="Text Box 74">
              <a:extLst>
                <a:ext uri="{FF2B5EF4-FFF2-40B4-BE49-F238E27FC236}">
                  <a16:creationId xmlns:a16="http://schemas.microsoft.com/office/drawing/2014/main" id="{3DC13A58-6D5C-49C6-82A6-D77E9A732E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3" y="2192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278</a:t>
              </a:r>
            </a:p>
          </p:txBody>
        </p:sp>
        <p:sp>
          <p:nvSpPr>
            <p:cNvPr id="89141" name="Line 77">
              <a:extLst>
                <a:ext uri="{FF2B5EF4-FFF2-40B4-BE49-F238E27FC236}">
                  <a16:creationId xmlns:a16="http://schemas.microsoft.com/office/drawing/2014/main" id="{147F7B72-17F4-42F7-8FAD-8A5C9EC042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65" y="2447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5181" name="Group 125">
            <a:extLst>
              <a:ext uri="{FF2B5EF4-FFF2-40B4-BE49-F238E27FC236}">
                <a16:creationId xmlns:a16="http://schemas.microsoft.com/office/drawing/2014/main" id="{6F8E5C80-65DE-4284-9CEC-006456C0FE6E}"/>
              </a:ext>
            </a:extLst>
          </p:cNvPr>
          <p:cNvGrpSpPr>
            <a:grpSpLocks/>
          </p:cNvGrpSpPr>
          <p:nvPr/>
        </p:nvGrpSpPr>
        <p:grpSpPr bwMode="auto">
          <a:xfrm>
            <a:off x="4907127" y="3692520"/>
            <a:ext cx="582612" cy="693738"/>
            <a:chOff x="3113" y="2566"/>
            <a:chExt cx="367" cy="437"/>
          </a:xfrm>
        </p:grpSpPr>
        <p:sp>
          <p:nvSpPr>
            <p:cNvPr id="89138" name="Text Box 80">
              <a:extLst>
                <a:ext uri="{FF2B5EF4-FFF2-40B4-BE49-F238E27FC236}">
                  <a16:creationId xmlns:a16="http://schemas.microsoft.com/office/drawing/2014/main" id="{6164DD00-88F6-4A45-99D4-45635BDFDE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3" y="2566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505</a:t>
              </a:r>
            </a:p>
          </p:txBody>
        </p:sp>
        <p:sp>
          <p:nvSpPr>
            <p:cNvPr id="89139" name="Line 81">
              <a:extLst>
                <a:ext uri="{FF2B5EF4-FFF2-40B4-BE49-F238E27FC236}">
                  <a16:creationId xmlns:a16="http://schemas.microsoft.com/office/drawing/2014/main" id="{8FB94D43-91F9-413A-BEAF-73A3F08044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99" y="2802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5183" name="Group 127">
            <a:extLst>
              <a:ext uri="{FF2B5EF4-FFF2-40B4-BE49-F238E27FC236}">
                <a16:creationId xmlns:a16="http://schemas.microsoft.com/office/drawing/2014/main" id="{B356A44A-8E3F-4A18-8595-F08F52E91C8B}"/>
              </a:ext>
            </a:extLst>
          </p:cNvPr>
          <p:cNvGrpSpPr>
            <a:grpSpLocks/>
          </p:cNvGrpSpPr>
          <p:nvPr/>
        </p:nvGrpSpPr>
        <p:grpSpPr bwMode="auto">
          <a:xfrm>
            <a:off x="4915064" y="3063076"/>
            <a:ext cx="582613" cy="581025"/>
            <a:chOff x="3118" y="2181"/>
            <a:chExt cx="367" cy="366"/>
          </a:xfrm>
        </p:grpSpPr>
        <p:sp>
          <p:nvSpPr>
            <p:cNvPr id="89135" name="Text Box 79">
              <a:extLst>
                <a:ext uri="{FF2B5EF4-FFF2-40B4-BE49-F238E27FC236}">
                  <a16:creationId xmlns:a16="http://schemas.microsoft.com/office/drawing/2014/main" id="{C7988299-EA57-490D-91DC-A5951B581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8" y="2181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589</a:t>
              </a:r>
            </a:p>
          </p:txBody>
        </p:sp>
        <p:sp>
          <p:nvSpPr>
            <p:cNvPr id="89136" name="Line 82">
              <a:extLst>
                <a:ext uri="{FF2B5EF4-FFF2-40B4-BE49-F238E27FC236}">
                  <a16:creationId xmlns:a16="http://schemas.microsoft.com/office/drawing/2014/main" id="{D51C9ABE-F741-4076-A544-F84200011F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0" y="2436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9103" name="Group 85">
            <a:extLst>
              <a:ext uri="{FF2B5EF4-FFF2-40B4-BE49-F238E27FC236}">
                <a16:creationId xmlns:a16="http://schemas.microsoft.com/office/drawing/2014/main" id="{F2BE2F76-35B4-418E-8524-EB7F9031258A}"/>
              </a:ext>
            </a:extLst>
          </p:cNvPr>
          <p:cNvGrpSpPr>
            <a:grpSpLocks/>
          </p:cNvGrpSpPr>
          <p:nvPr/>
        </p:nvGrpSpPr>
        <p:grpSpPr bwMode="auto">
          <a:xfrm>
            <a:off x="561975" y="962022"/>
            <a:ext cx="8370888" cy="406400"/>
            <a:chOff x="354" y="1045"/>
            <a:chExt cx="5273" cy="256"/>
          </a:xfrm>
        </p:grpSpPr>
        <p:grpSp>
          <p:nvGrpSpPr>
            <p:cNvPr id="89105" name="Group 86">
              <a:extLst>
                <a:ext uri="{FF2B5EF4-FFF2-40B4-BE49-F238E27FC236}">
                  <a16:creationId xmlns:a16="http://schemas.microsoft.com/office/drawing/2014/main" id="{D1A56621-88E8-446A-A97A-D501FD1567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4" y="1045"/>
              <a:ext cx="542" cy="256"/>
              <a:chOff x="1133" y="1389"/>
              <a:chExt cx="542" cy="256"/>
            </a:xfrm>
          </p:grpSpPr>
          <p:sp>
            <p:nvSpPr>
              <p:cNvPr id="89133" name="Rectangle 87">
                <a:extLst>
                  <a:ext uri="{FF2B5EF4-FFF2-40B4-BE49-F238E27FC236}">
                    <a16:creationId xmlns:a16="http://schemas.microsoft.com/office/drawing/2014/main" id="{5F8BACCF-B184-4B4D-8ACB-C674A98DB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505</a:t>
                </a:r>
              </a:p>
            </p:txBody>
          </p:sp>
          <p:sp>
            <p:nvSpPr>
              <p:cNvPr id="89134" name="Line 88">
                <a:extLst>
                  <a:ext uri="{FF2B5EF4-FFF2-40B4-BE49-F238E27FC236}">
                    <a16:creationId xmlns:a16="http://schemas.microsoft.com/office/drawing/2014/main" id="{52CFD936-BFC9-40E5-AA63-473CEF0512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9106" name="Group 89">
              <a:extLst>
                <a:ext uri="{FF2B5EF4-FFF2-40B4-BE49-F238E27FC236}">
                  <a16:creationId xmlns:a16="http://schemas.microsoft.com/office/drawing/2014/main" id="{DB9B82D3-6D77-459B-A9D6-C9E3F73220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0" y="1045"/>
              <a:ext cx="542" cy="256"/>
              <a:chOff x="1133" y="1389"/>
              <a:chExt cx="542" cy="256"/>
            </a:xfrm>
          </p:grpSpPr>
          <p:sp>
            <p:nvSpPr>
              <p:cNvPr id="89131" name="Rectangle 90">
                <a:extLst>
                  <a:ext uri="{FF2B5EF4-FFF2-40B4-BE49-F238E27FC236}">
                    <a16:creationId xmlns:a16="http://schemas.microsoft.com/office/drawing/2014/main" id="{16806CA4-D3AC-4FB1-B568-3E55D045EE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008</a:t>
                </a:r>
              </a:p>
            </p:txBody>
          </p:sp>
          <p:sp>
            <p:nvSpPr>
              <p:cNvPr id="89132" name="Line 91">
                <a:extLst>
                  <a:ext uri="{FF2B5EF4-FFF2-40B4-BE49-F238E27FC236}">
                    <a16:creationId xmlns:a16="http://schemas.microsoft.com/office/drawing/2014/main" id="{63E24653-387D-4E7F-8A2E-432E9B9391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9107" name="Group 92">
              <a:extLst>
                <a:ext uri="{FF2B5EF4-FFF2-40B4-BE49-F238E27FC236}">
                  <a16:creationId xmlns:a16="http://schemas.microsoft.com/office/drawing/2014/main" id="{02B86A84-F55D-4F7A-BE70-78CEC581B7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6" y="1045"/>
              <a:ext cx="542" cy="256"/>
              <a:chOff x="1133" y="1389"/>
              <a:chExt cx="542" cy="256"/>
            </a:xfrm>
          </p:grpSpPr>
          <p:sp>
            <p:nvSpPr>
              <p:cNvPr id="89129" name="Rectangle 93">
                <a:extLst>
                  <a:ext uri="{FF2B5EF4-FFF2-40B4-BE49-F238E27FC236}">
                    <a16:creationId xmlns:a16="http://schemas.microsoft.com/office/drawing/2014/main" id="{F6546E83-3C1A-4C11-BB00-2F4BBE6ECF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109</a:t>
                </a:r>
              </a:p>
            </p:txBody>
          </p:sp>
          <p:sp>
            <p:nvSpPr>
              <p:cNvPr id="89130" name="Line 94">
                <a:extLst>
                  <a:ext uri="{FF2B5EF4-FFF2-40B4-BE49-F238E27FC236}">
                    <a16:creationId xmlns:a16="http://schemas.microsoft.com/office/drawing/2014/main" id="{C74A6AD2-98E5-421B-99EC-2B617D681E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9108" name="Group 95">
              <a:extLst>
                <a:ext uri="{FF2B5EF4-FFF2-40B4-BE49-F238E27FC236}">
                  <a16:creationId xmlns:a16="http://schemas.microsoft.com/office/drawing/2014/main" id="{07D74C00-436D-4978-9FFC-5566FFB9E6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1" y="1045"/>
              <a:ext cx="542" cy="256"/>
              <a:chOff x="1133" y="1389"/>
              <a:chExt cx="542" cy="256"/>
            </a:xfrm>
          </p:grpSpPr>
          <p:sp>
            <p:nvSpPr>
              <p:cNvPr id="89127" name="Rectangle 96">
                <a:extLst>
                  <a:ext uri="{FF2B5EF4-FFF2-40B4-BE49-F238E27FC236}">
                    <a16:creationId xmlns:a16="http://schemas.microsoft.com/office/drawing/2014/main" id="{5F2A0275-4F4E-46A8-AA43-3761E2DE5D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930</a:t>
                </a:r>
              </a:p>
            </p:txBody>
          </p:sp>
          <p:sp>
            <p:nvSpPr>
              <p:cNvPr id="89128" name="Line 97">
                <a:extLst>
                  <a:ext uri="{FF2B5EF4-FFF2-40B4-BE49-F238E27FC236}">
                    <a16:creationId xmlns:a16="http://schemas.microsoft.com/office/drawing/2014/main" id="{32C33401-2545-4F28-889E-402BE93C37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9109" name="Group 98">
              <a:extLst>
                <a:ext uri="{FF2B5EF4-FFF2-40B4-BE49-F238E27FC236}">
                  <a16:creationId xmlns:a16="http://schemas.microsoft.com/office/drawing/2014/main" id="{6669A80B-1A38-445A-9128-323DE696A3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57" y="1045"/>
              <a:ext cx="542" cy="256"/>
              <a:chOff x="1133" y="1389"/>
              <a:chExt cx="542" cy="256"/>
            </a:xfrm>
          </p:grpSpPr>
          <p:sp>
            <p:nvSpPr>
              <p:cNvPr id="89125" name="Rectangle 99">
                <a:extLst>
                  <a:ext uri="{FF2B5EF4-FFF2-40B4-BE49-F238E27FC236}">
                    <a16:creationId xmlns:a16="http://schemas.microsoft.com/office/drawing/2014/main" id="{395A5257-B5B9-4F72-BB89-AB8DCDC1F3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063</a:t>
                </a:r>
              </a:p>
            </p:txBody>
          </p:sp>
          <p:sp>
            <p:nvSpPr>
              <p:cNvPr id="89126" name="Line 100">
                <a:extLst>
                  <a:ext uri="{FF2B5EF4-FFF2-40B4-BE49-F238E27FC236}">
                    <a16:creationId xmlns:a16="http://schemas.microsoft.com/office/drawing/2014/main" id="{19295B0E-949A-4969-8F76-E0B3F9F3F5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9110" name="Group 101">
              <a:extLst>
                <a:ext uri="{FF2B5EF4-FFF2-40B4-BE49-F238E27FC236}">
                  <a16:creationId xmlns:a16="http://schemas.microsoft.com/office/drawing/2014/main" id="{1759DFD6-6E0D-4857-AF8C-1896C8960B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3" y="1045"/>
              <a:ext cx="542" cy="256"/>
              <a:chOff x="1133" y="1389"/>
              <a:chExt cx="542" cy="256"/>
            </a:xfrm>
          </p:grpSpPr>
          <p:sp>
            <p:nvSpPr>
              <p:cNvPr id="89123" name="Rectangle 102">
                <a:extLst>
                  <a:ext uri="{FF2B5EF4-FFF2-40B4-BE49-F238E27FC236}">
                    <a16:creationId xmlns:a16="http://schemas.microsoft.com/office/drawing/2014/main" id="{674F65C1-EF12-4E34-AD8E-035A8210E4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269</a:t>
                </a:r>
              </a:p>
            </p:txBody>
          </p:sp>
          <p:sp>
            <p:nvSpPr>
              <p:cNvPr id="89124" name="Line 103">
                <a:extLst>
                  <a:ext uri="{FF2B5EF4-FFF2-40B4-BE49-F238E27FC236}">
                    <a16:creationId xmlns:a16="http://schemas.microsoft.com/office/drawing/2014/main" id="{6B6C2716-74A5-4A98-8C8C-968D58AF8E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9111" name="Group 104">
              <a:extLst>
                <a:ext uri="{FF2B5EF4-FFF2-40B4-BE49-F238E27FC236}">
                  <a16:creationId xmlns:a16="http://schemas.microsoft.com/office/drawing/2014/main" id="{805D6A05-6734-42D9-B998-DA9B5A2D2F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8" y="1045"/>
              <a:ext cx="542" cy="256"/>
              <a:chOff x="1133" y="1389"/>
              <a:chExt cx="542" cy="256"/>
            </a:xfrm>
          </p:grpSpPr>
          <p:sp>
            <p:nvSpPr>
              <p:cNvPr id="89121" name="Rectangle 105">
                <a:extLst>
                  <a:ext uri="{FF2B5EF4-FFF2-40B4-BE49-F238E27FC236}">
                    <a16:creationId xmlns:a16="http://schemas.microsoft.com/office/drawing/2014/main" id="{FFC11E82-03D0-4D07-89F9-9FA9286ADE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278</a:t>
                </a:r>
              </a:p>
            </p:txBody>
          </p:sp>
          <p:sp>
            <p:nvSpPr>
              <p:cNvPr id="89122" name="Line 106">
                <a:extLst>
                  <a:ext uri="{FF2B5EF4-FFF2-40B4-BE49-F238E27FC236}">
                    <a16:creationId xmlns:a16="http://schemas.microsoft.com/office/drawing/2014/main" id="{C4DFB94F-E40B-4C40-A5E8-2420319AC6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9112" name="Group 107">
              <a:extLst>
                <a:ext uri="{FF2B5EF4-FFF2-40B4-BE49-F238E27FC236}">
                  <a16:creationId xmlns:a16="http://schemas.microsoft.com/office/drawing/2014/main" id="{3357EFD7-3FFB-4CB8-BCA0-78BA7AC1D5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4" y="1045"/>
              <a:ext cx="542" cy="256"/>
              <a:chOff x="1133" y="1389"/>
              <a:chExt cx="542" cy="256"/>
            </a:xfrm>
          </p:grpSpPr>
          <p:sp>
            <p:nvSpPr>
              <p:cNvPr id="89119" name="Rectangle 108">
                <a:extLst>
                  <a:ext uri="{FF2B5EF4-FFF2-40B4-BE49-F238E27FC236}">
                    <a16:creationId xmlns:a16="http://schemas.microsoft.com/office/drawing/2014/main" id="{20E05B74-92C0-436A-B1EE-1F58E53792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083</a:t>
                </a:r>
              </a:p>
            </p:txBody>
          </p:sp>
          <p:sp>
            <p:nvSpPr>
              <p:cNvPr id="89120" name="Line 109">
                <a:extLst>
                  <a:ext uri="{FF2B5EF4-FFF2-40B4-BE49-F238E27FC236}">
                    <a16:creationId xmlns:a16="http://schemas.microsoft.com/office/drawing/2014/main" id="{3AFDE07D-9675-446C-A331-CB053D3509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9113" name="Group 110">
              <a:extLst>
                <a:ext uri="{FF2B5EF4-FFF2-40B4-BE49-F238E27FC236}">
                  <a16:creationId xmlns:a16="http://schemas.microsoft.com/office/drawing/2014/main" id="{35396071-746A-4CE8-8419-3FB8281B94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0" y="1045"/>
              <a:ext cx="542" cy="256"/>
              <a:chOff x="1133" y="1389"/>
              <a:chExt cx="542" cy="256"/>
            </a:xfrm>
          </p:grpSpPr>
          <p:sp>
            <p:nvSpPr>
              <p:cNvPr id="89117" name="Rectangle 111">
                <a:extLst>
                  <a:ext uri="{FF2B5EF4-FFF2-40B4-BE49-F238E27FC236}">
                    <a16:creationId xmlns:a16="http://schemas.microsoft.com/office/drawing/2014/main" id="{2079AA62-BFE5-4238-9A1B-6CE5D72F1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184</a:t>
                </a:r>
              </a:p>
            </p:txBody>
          </p:sp>
          <p:sp>
            <p:nvSpPr>
              <p:cNvPr id="89118" name="Line 112">
                <a:extLst>
                  <a:ext uri="{FF2B5EF4-FFF2-40B4-BE49-F238E27FC236}">
                    <a16:creationId xmlns:a16="http://schemas.microsoft.com/office/drawing/2014/main" id="{DBF3CADD-F580-4B8F-887A-F3C6BA192C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9114" name="Group 113">
              <a:extLst>
                <a:ext uri="{FF2B5EF4-FFF2-40B4-BE49-F238E27FC236}">
                  <a16:creationId xmlns:a16="http://schemas.microsoft.com/office/drawing/2014/main" id="{11633B14-17CD-469D-98F9-8B5C3F3BF7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5" y="1045"/>
              <a:ext cx="542" cy="256"/>
              <a:chOff x="1133" y="1389"/>
              <a:chExt cx="542" cy="256"/>
            </a:xfrm>
          </p:grpSpPr>
          <p:sp>
            <p:nvSpPr>
              <p:cNvPr id="89115" name="Rectangle 114">
                <a:extLst>
                  <a:ext uri="{FF2B5EF4-FFF2-40B4-BE49-F238E27FC236}">
                    <a16:creationId xmlns:a16="http://schemas.microsoft.com/office/drawing/2014/main" id="{B6889E3C-BECD-4BD5-AB5C-B47E96F8F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589</a:t>
                </a:r>
              </a:p>
            </p:txBody>
          </p:sp>
          <p:sp>
            <p:nvSpPr>
              <p:cNvPr id="89116" name="Line 115">
                <a:extLst>
                  <a:ext uri="{FF2B5EF4-FFF2-40B4-BE49-F238E27FC236}">
                    <a16:creationId xmlns:a16="http://schemas.microsoft.com/office/drawing/2014/main" id="{815F9545-F4B2-44AF-8C9F-40026D2A4F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89104" name="Text Box 116">
            <a:extLst>
              <a:ext uri="{FF2B5EF4-FFF2-40B4-BE49-F238E27FC236}">
                <a16:creationId xmlns:a16="http://schemas.microsoft.com/office/drawing/2014/main" id="{7AF1AD91-7478-4085-BE5F-1CA3223BC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1775" y="403223"/>
            <a:ext cx="17335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第二轮过后：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8" name="Text Box 34">
            <a:extLst>
              <a:ext uri="{FF2B5EF4-FFF2-40B4-BE49-F238E27FC236}">
                <a16:creationId xmlns:a16="http://schemas.microsoft.com/office/drawing/2014/main" id="{22B1E200-5C44-445D-9A13-4FCCF7E4B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5262" y="2334419"/>
            <a:ext cx="17240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分配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：根据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1" lang="zh-CN" altLang="en-US" sz="2000" b="1" i="0" u="none" strike="noStrike" kern="1200" cap="none" spc="0" normalizeH="0" baseline="-2500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51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51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51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51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51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51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451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451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451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451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9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9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744AD-EF5E-40A6-A643-FF8530244485}"/>
              </a:ext>
            </a:extLst>
          </p:cNvPr>
          <p:cNvSpPr txBox="1">
            <a:spLocks/>
          </p:cNvSpPr>
          <p:nvPr/>
        </p:nvSpPr>
        <p:spPr>
          <a:xfrm>
            <a:off x="731838" y="522288"/>
            <a:ext cx="7772400" cy="8255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9pPr>
          </a:lstStyle>
          <a:p>
            <a:r>
              <a:rPr lang="en-US" altLang="zh-CN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Radixsort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 (LSD)</a:t>
            </a:r>
            <a:endParaRPr lang="zh-CN" altLang="en-US" sz="3600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5724D1-58B9-436A-A69C-EE98E4E6186E}"/>
              </a:ext>
            </a:extLst>
          </p:cNvPr>
          <p:cNvSpPr txBox="1">
            <a:spLocks/>
          </p:cNvSpPr>
          <p:nvPr/>
        </p:nvSpPr>
        <p:spPr>
          <a:xfrm>
            <a:off x="642938" y="1452563"/>
            <a:ext cx="8020295" cy="465129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latin typeface="+mj-ea"/>
                <a:ea typeface="+mj-ea"/>
                <a:cs typeface="Times New Roman" panose="02020603050405020304" pitchFamily="18" charset="0"/>
              </a:rPr>
              <a:t>复杂度分析</a:t>
            </a:r>
            <a:endParaRPr lang="en-US" altLang="zh-CN" sz="28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lvl="2" eaLnBrk="1" hangingPunct="1">
              <a:buClr>
                <a:srgbClr val="FF00FF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假设 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k=k</a:t>
            </a:r>
            <a:r>
              <a:rPr kumimoji="1" lang="en-US" altLang="zh-CN" b="0" i="0" u="none" strike="noStrike" kern="1200" cap="none" spc="0" normalizeH="0" baseline="-2500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b="0" i="0" u="none" strike="noStrike" kern="1200" cap="none" spc="0" normalizeH="0" baseline="-25000" noProof="0" dirty="0" err="1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.   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b="0" i="0" u="none" strike="noStrike" kern="1200" cap="none" spc="0" normalizeH="0" baseline="-25000" noProof="0" dirty="0" err="1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∈[0,r-1]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2" eaLnBrk="1" hangingPunct="1">
              <a:buClr>
                <a:srgbClr val="FF00FF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分配：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O(n)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zh-CN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收集：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O(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n+r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lvl="2" eaLnBrk="1" hangingPunct="1">
              <a:buClr>
                <a:srgbClr val="FF00FF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总时间复杂度：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T(n)=O(d(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n+r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))</a:t>
            </a:r>
          </a:p>
          <a:p>
            <a:pPr marL="1600200" marR="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zh-CN" altLang="en-US" dirty="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dirty="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是常数时，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T(n)=O(n)</a:t>
            </a:r>
            <a:r>
              <a:rPr lang="zh-CN" altLang="en-US" dirty="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2" eaLnBrk="1" hangingPunct="1">
              <a:buClr>
                <a:srgbClr val="FF9900"/>
              </a:buClr>
              <a:buFont typeface="Wingdings" panose="05000000000000000000" pitchFamily="2" charset="2"/>
              <a:buChar char="l"/>
              <a:defRPr/>
            </a:pPr>
            <a:r>
              <a:rPr kumimoji="1" lang="zh-CN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空间复杂度：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n+r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.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实际上一般不用。并不比归并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堆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快排 要快。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aseline="-250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慢。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个队列中的维护慢（空间申请释放）。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d=1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的这种特殊情况，叫做</a:t>
            </a:r>
            <a:r>
              <a:rPr lang="zh-CN" alt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桶排序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5EA51E-7EC8-4811-A960-C0B71C62AC48}"/>
              </a:ext>
            </a:extLst>
          </p:cNvPr>
          <p:cNvSpPr txBox="1"/>
          <p:nvPr/>
        </p:nvSpPr>
        <p:spPr>
          <a:xfrm>
            <a:off x="5764491" y="3187773"/>
            <a:ext cx="24462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400"/>
              </a:spcBef>
            </a:pPr>
            <a:r>
              <a:rPr lang="zh-CN" altLang="en-US" sz="1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计算模型的能力增强了，速度就可能变快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41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B54067-CB0A-4B56-9A73-0AA619B1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排序小结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9E09F6-D72A-4E08-A6C2-A36FDB603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056" y="1452563"/>
            <a:ext cx="7930740" cy="4472183"/>
          </a:xfrm>
        </p:spPr>
        <p:txBody>
          <a:bodyPr/>
          <a:lstStyle/>
          <a:p>
            <a:r>
              <a:rPr lang="zh-CN" altLang="en-US" sz="2800" dirty="0">
                <a:solidFill>
                  <a:srgbClr val="00B0F0"/>
                </a:solidFill>
              </a:rPr>
              <a:t>快速排序</a:t>
            </a:r>
            <a:r>
              <a:rPr lang="en-US" altLang="zh-CN" sz="2800" dirty="0" err="1">
                <a:solidFill>
                  <a:srgbClr val="00B0F0"/>
                </a:solidFill>
              </a:rPr>
              <a:t>Qsort</a:t>
            </a:r>
            <a:r>
              <a:rPr lang="en-US" altLang="zh-CN" sz="2800" dirty="0">
                <a:solidFill>
                  <a:srgbClr val="00B0F0"/>
                </a:solidFill>
              </a:rPr>
              <a:t>  </a:t>
            </a:r>
            <a:r>
              <a:rPr lang="en-US" altLang="zh-CN" sz="2800" dirty="0"/>
              <a:t>&amp;  </a:t>
            </a:r>
            <a:r>
              <a:rPr lang="en-US" altLang="zh-CN" sz="2800" dirty="0">
                <a:solidFill>
                  <a:srgbClr val="00B0F0"/>
                </a:solidFill>
              </a:rPr>
              <a:t>Randomized-</a:t>
            </a:r>
            <a:r>
              <a:rPr lang="en-US" altLang="zh-CN" sz="2800" dirty="0" err="1">
                <a:solidFill>
                  <a:srgbClr val="00B0F0"/>
                </a:solidFill>
              </a:rPr>
              <a:t>Qsort</a:t>
            </a:r>
            <a:r>
              <a:rPr lang="en-US" altLang="zh-CN" sz="2800" dirty="0">
                <a:solidFill>
                  <a:srgbClr val="00B0F0"/>
                </a:solidFill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★★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>
                <a:solidFill>
                  <a:srgbClr val="9933FF"/>
                </a:solidFill>
              </a:rPr>
              <a:t>最坏复杂度</a:t>
            </a:r>
            <a:r>
              <a:rPr lang="zh-CN" altLang="en-US" sz="2400" dirty="0"/>
              <a:t>为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O(n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zh-CN" altLang="en-US" sz="2400" dirty="0"/>
              <a:t>；</a:t>
            </a:r>
            <a:r>
              <a:rPr lang="zh-CN" altLang="en-US" sz="2400" dirty="0">
                <a:solidFill>
                  <a:srgbClr val="9933FF"/>
                </a:solidFill>
              </a:rPr>
              <a:t>平均复杂度</a:t>
            </a:r>
            <a:r>
              <a:rPr lang="zh-CN" altLang="en-US" sz="2400" dirty="0"/>
              <a:t>为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O(n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lvl="1"/>
            <a:r>
              <a:rPr lang="zh-CN" altLang="en-US" sz="2400" dirty="0"/>
              <a:t>对于随机版本，</a:t>
            </a:r>
            <a:r>
              <a:rPr lang="zh-CN" altLang="en-US" sz="2400" dirty="0">
                <a:solidFill>
                  <a:srgbClr val="9933FF"/>
                </a:solidFill>
              </a:rPr>
              <a:t>最坏的平均复杂度</a:t>
            </a:r>
            <a:r>
              <a:rPr lang="zh-CN" altLang="en-US" sz="2400" dirty="0"/>
              <a:t>为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O(n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牢记</a:t>
            </a:r>
            <a:r>
              <a:rPr lang="en-US" altLang="zh-CN" sz="2400" dirty="0">
                <a:solidFill>
                  <a:srgbClr val="FF0000"/>
                </a:solidFill>
              </a:rPr>
              <a:t>partition</a:t>
            </a:r>
            <a:r>
              <a:rPr lang="zh-CN" altLang="en-US" sz="2400" dirty="0">
                <a:solidFill>
                  <a:srgbClr val="FF0000"/>
                </a:solidFill>
              </a:rPr>
              <a:t>和</a:t>
            </a:r>
            <a:r>
              <a:rPr lang="en-US" altLang="zh-CN" sz="2400" dirty="0">
                <a:solidFill>
                  <a:srgbClr val="FF0000"/>
                </a:solidFill>
              </a:rPr>
              <a:t>randomized-partition</a:t>
            </a:r>
            <a:r>
              <a:rPr lang="zh-CN" altLang="en-US" sz="2400" dirty="0">
                <a:solidFill>
                  <a:srgbClr val="FF0000"/>
                </a:solidFill>
              </a:rPr>
              <a:t>的代码</a:t>
            </a:r>
            <a:r>
              <a:rPr lang="en-US" altLang="zh-CN" sz="2400" dirty="0">
                <a:solidFill>
                  <a:srgbClr val="FF0000"/>
                </a:solidFill>
              </a:rPr>
              <a:t>!</a:t>
            </a:r>
          </a:p>
          <a:p>
            <a:r>
              <a:rPr lang="en-US" altLang="zh-CN" sz="2800" dirty="0">
                <a:solidFill>
                  <a:srgbClr val="00B0F0"/>
                </a:solidFill>
              </a:rPr>
              <a:t>Randomized-selection</a:t>
            </a:r>
            <a:r>
              <a:rPr lang="zh-CN" altLang="en-US" sz="2800" dirty="0"/>
              <a:t>的平均复杂度分析 </a:t>
            </a:r>
            <a:r>
              <a:rPr lang="en-US" altLang="zh-CN" sz="2800" dirty="0"/>
              <a:t>(*)</a:t>
            </a:r>
          </a:p>
          <a:p>
            <a:r>
              <a:rPr lang="en-US" altLang="zh-CN" sz="2800" dirty="0">
                <a:solidFill>
                  <a:srgbClr val="2C05BB"/>
                </a:solidFill>
              </a:rPr>
              <a:t>Las Vegas</a:t>
            </a:r>
            <a:r>
              <a:rPr lang="en-US" altLang="zh-CN" sz="2800" dirty="0"/>
              <a:t> </a:t>
            </a:r>
            <a:r>
              <a:rPr lang="en-US" altLang="zh-CN" sz="2800" dirty="0" err="1"/>
              <a:t>v.s</a:t>
            </a:r>
            <a:r>
              <a:rPr lang="en-US" altLang="zh-CN" sz="2800" dirty="0"/>
              <a:t>. </a:t>
            </a:r>
            <a:r>
              <a:rPr lang="en-US" altLang="zh-CN" sz="2800" dirty="0">
                <a:solidFill>
                  <a:srgbClr val="2C05BB"/>
                </a:solidFill>
              </a:rPr>
              <a:t>Monte Carlo </a:t>
            </a:r>
            <a:r>
              <a:rPr lang="en-US" altLang="zh-CN" sz="2800" dirty="0"/>
              <a:t>(</a:t>
            </a:r>
            <a:r>
              <a:rPr lang="zh-CN" altLang="en-US" sz="2800" dirty="0"/>
              <a:t>*</a:t>
            </a:r>
            <a:r>
              <a:rPr lang="en-US" altLang="zh-CN" sz="2800" dirty="0"/>
              <a:t>*)</a:t>
            </a:r>
          </a:p>
          <a:p>
            <a:r>
              <a:rPr lang="zh-CN" altLang="en-US" sz="2800" dirty="0">
                <a:solidFill>
                  <a:srgbClr val="00B0F0"/>
                </a:solidFill>
              </a:rPr>
              <a:t>插入排序</a:t>
            </a:r>
            <a:r>
              <a:rPr lang="zh-CN" altLang="en-US" sz="2800" dirty="0"/>
              <a:t> </a:t>
            </a:r>
            <a:r>
              <a:rPr lang="en-US" altLang="zh-CN" sz="2800" dirty="0"/>
              <a:t>&amp; </a:t>
            </a:r>
            <a:r>
              <a:rPr lang="zh-CN" altLang="en-US" sz="2800" dirty="0">
                <a:solidFill>
                  <a:srgbClr val="00B0F0"/>
                </a:solidFill>
              </a:rPr>
              <a:t>选择排序</a:t>
            </a:r>
            <a:r>
              <a:rPr lang="zh-CN" altLang="en-US" sz="2800" dirty="0"/>
              <a:t> </a:t>
            </a:r>
            <a:r>
              <a:rPr lang="en-US" altLang="zh-CN" sz="2800" dirty="0"/>
              <a:t>&amp; </a:t>
            </a:r>
            <a:r>
              <a:rPr lang="zh-CN" altLang="en-US" sz="2800" dirty="0">
                <a:solidFill>
                  <a:srgbClr val="00B0F0"/>
                </a:solidFill>
              </a:rPr>
              <a:t>堆排序</a:t>
            </a:r>
            <a:r>
              <a:rPr lang="zh-CN" altLang="en-US" sz="2800" dirty="0"/>
              <a:t> </a:t>
            </a:r>
            <a:r>
              <a:rPr lang="en-US" altLang="zh-CN" sz="2800" dirty="0"/>
              <a:t>&amp; </a:t>
            </a:r>
            <a:r>
              <a:rPr lang="zh-CN" altLang="en-US" sz="2800" dirty="0">
                <a:solidFill>
                  <a:srgbClr val="00B0F0"/>
                </a:solidFill>
              </a:rPr>
              <a:t>归并排序 </a:t>
            </a:r>
            <a:r>
              <a:rPr lang="zh-CN" altLang="en-US" sz="28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★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/>
              <a:t>排序的</a:t>
            </a:r>
            <a:r>
              <a:rPr lang="zh-CN" altLang="en-US" sz="2400" dirty="0">
                <a:solidFill>
                  <a:srgbClr val="00B0F0"/>
                </a:solidFill>
              </a:rPr>
              <a:t>稳定性</a:t>
            </a:r>
            <a:r>
              <a:rPr lang="en-US" altLang="zh-CN" sz="2400" dirty="0"/>
              <a:t>.  (</a:t>
            </a:r>
            <a:r>
              <a:rPr lang="zh-CN" altLang="en-US" sz="2400" dirty="0"/>
              <a:t>快速排序、堆排序 不稳定）</a:t>
            </a:r>
            <a:endParaRPr lang="en-US" altLang="zh-CN" sz="2400" dirty="0"/>
          </a:p>
          <a:p>
            <a:r>
              <a:rPr lang="zh-CN" altLang="en-US" sz="2800" dirty="0">
                <a:solidFill>
                  <a:srgbClr val="00B0F0"/>
                </a:solidFill>
              </a:rPr>
              <a:t>基数排序 </a:t>
            </a:r>
            <a:r>
              <a:rPr lang="en-US" altLang="zh-CN" sz="2800" dirty="0" err="1">
                <a:solidFill>
                  <a:srgbClr val="00B0F0"/>
                </a:solidFill>
              </a:rPr>
              <a:t>v.s</a:t>
            </a:r>
            <a:r>
              <a:rPr lang="en-US" altLang="zh-CN" sz="2800" dirty="0">
                <a:solidFill>
                  <a:srgbClr val="00B0F0"/>
                </a:solidFill>
              </a:rPr>
              <a:t>. </a:t>
            </a:r>
            <a:r>
              <a:rPr lang="zh-CN" altLang="en-US" sz="2800" dirty="0">
                <a:solidFill>
                  <a:srgbClr val="00B0F0"/>
                </a:solidFill>
              </a:rPr>
              <a:t>基于比较的排序</a:t>
            </a:r>
            <a:r>
              <a:rPr lang="zh-CN" altLang="en-US" sz="28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★</a:t>
            </a:r>
            <a:endParaRPr lang="en-US" altLang="zh-CN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791318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87AD5E1-C6F9-498E-9016-34E93B335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826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00F0C-2EBF-48B2-BECE-7DDEA750F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递归的伪代码说明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9AEE3A-5330-4C8C-9AF4-00AC8D4FE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6344643" cy="421476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 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(KEY a[], int 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int 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  <a:r>
              <a:rPr lang="en-US" altLang="zh-CN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见下页）</a:t>
            </a:r>
            <a:endParaRPr lang="en-US" altLang="zh-CN" dirty="0">
              <a:solidFill>
                <a:srgbClr val="9696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取 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p=a[r]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</a:t>
            </a:r>
            <a:r>
              <a:rPr lang="en-US" altLang="zh-CN" i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a[l]~a[r]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中小于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i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放到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i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前面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将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a[l]~a[r]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中大于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i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放到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i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后面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并假设调整完后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a[k]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 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∈[</a:t>
            </a:r>
            <a:r>
              <a:rPr lang="en-US" altLang="zh-CN" i="1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l,r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]</a:t>
            </a:r>
            <a:endParaRPr lang="en-US" altLang="zh-CN" i="1" dirty="0">
              <a:solidFill>
                <a:schemeClr val="accent5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lang="en-US" altLang="zh-CN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en-US" altLang="zh-CN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 </a:t>
            </a:r>
            <a:r>
              <a:rPr lang="en-US" altLang="zh-CN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-1);</a:t>
            </a: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k≠r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en-US" altLang="zh-CN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 </a:t>
            </a:r>
            <a:r>
              <a:rPr lang="en-US" altLang="zh-CN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+1, </a:t>
            </a:r>
            <a:r>
              <a:rPr lang="en-US" altLang="zh-CN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D9D5407-0F84-4EF8-9FAF-F21E8536E76D}"/>
              </a:ext>
            </a:extLst>
          </p:cNvPr>
          <p:cNvSpPr txBox="1"/>
          <p:nvPr/>
        </p:nvSpPr>
        <p:spPr>
          <a:xfrm>
            <a:off x="3444892" y="5667324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调用 </a:t>
            </a:r>
            <a:r>
              <a:rPr lang="en-US" altLang="zh-CN" sz="2800" dirty="0" err="1">
                <a:solidFill>
                  <a:srgbClr val="0070C0"/>
                </a:solidFill>
              </a:rPr>
              <a:t>Qsort</a:t>
            </a:r>
            <a:r>
              <a:rPr lang="en-US" altLang="zh-CN" sz="2800" dirty="0">
                <a:solidFill>
                  <a:srgbClr val="0070C0"/>
                </a:solidFill>
              </a:rPr>
              <a:t>(a,1,n)</a:t>
            </a:r>
            <a:r>
              <a:rPr lang="en-US" altLang="zh-CN" sz="2800" dirty="0"/>
              <a:t> </a:t>
            </a:r>
            <a:r>
              <a:rPr lang="zh-CN" altLang="en-US" sz="2800" dirty="0"/>
              <a:t>即可排序。</a:t>
            </a:r>
          </a:p>
        </p:txBody>
      </p:sp>
    </p:spTree>
    <p:extLst>
      <p:ext uri="{BB962C8B-B14F-4D97-AF65-F5344CB8AC3E}">
        <p14:creationId xmlns:p14="http://schemas.microsoft.com/office/powerpoint/2010/main" val="385512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E82D7D-7FAB-446E-9861-EE8DCDA63CD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48311" y="939130"/>
            <a:ext cx="5425353" cy="4659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Partition(Key a[], int 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int 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Key p = a[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(int j = 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j&lt;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a[j] &lt;= p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 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(a[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++], A[j]);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(A[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], a[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F1AC54A-4105-434D-AC3B-D6E80EDE1847}"/>
              </a:ext>
            </a:extLst>
          </p:cNvPr>
          <p:cNvSpPr txBox="1"/>
          <p:nvPr/>
        </p:nvSpPr>
        <p:spPr>
          <a:xfrm>
            <a:off x="5722372" y="1714726"/>
            <a:ext cx="300480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三个重要事实。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作比较。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比较次数</a:t>
            </a:r>
            <a:r>
              <a:rPr lang="en-US" altLang="zh-CN" sz="28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r-l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复杂度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CN" sz="28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r-l+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4B5F160-FC00-494F-8189-69251C9FF025}"/>
              </a:ext>
            </a:extLst>
          </p:cNvPr>
          <p:cNvSpPr txBox="1"/>
          <p:nvPr/>
        </p:nvSpPr>
        <p:spPr>
          <a:xfrm>
            <a:off x="1639657" y="5337255"/>
            <a:ext cx="655972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这个写法挺聪明的</a:t>
            </a:r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不用额外的数组。</a:t>
            </a:r>
            <a:endParaRPr lang="en-US" altLang="zh-CN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提醒：务必记牢这段代码！很常用</a:t>
            </a:r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247484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11CDB7-3BAF-46B3-A48E-2A60498E7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Cambria" panose="02040503050406030204" pitchFamily="18" charset="0"/>
              </a:rPr>
              <a:t>理解上述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partition</a:t>
            </a:r>
            <a:r>
              <a:rPr lang="zh-CN" altLang="en-US" sz="3600" dirty="0">
                <a:latin typeface="Cambria" panose="02040503050406030204" pitchFamily="18" charset="0"/>
              </a:rPr>
              <a:t>过程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A2715F-1D33-44C1-B1CF-7EC6F04DEB5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31839" y="1584589"/>
            <a:ext cx="4025968" cy="3625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p = a[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(int 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800" b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if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a[j] &lt;= p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exchange 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(a[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++], A[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</a:p>
          <a:p>
            <a:pPr marL="0" indent="0">
              <a:buNone/>
            </a:pP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(A[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], a[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05C4CE4-DBD4-449C-AD05-224AE0A47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832539"/>
              </p:ext>
            </p:extLst>
          </p:nvPr>
        </p:nvGraphicFramePr>
        <p:xfrm>
          <a:off x="678054" y="5702761"/>
          <a:ext cx="3233816" cy="405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227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4227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4227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4227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4227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4227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4227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4227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57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3448" marR="73448" marT="36724" marB="36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3448" marR="73448" marT="36724" marB="36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3448" marR="73448" marT="36724" marB="36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3448" marR="73448" marT="36724" marB="36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3448" marR="73448" marT="36724" marB="36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3448" marR="73448" marT="36724" marB="36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3448" marR="73448" marT="36724" marB="36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3448" marR="73448" marT="36724" marB="36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623394B9-47E4-49C7-9E7C-E44605669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248103"/>
              </p:ext>
            </p:extLst>
          </p:nvPr>
        </p:nvGraphicFramePr>
        <p:xfrm>
          <a:off x="5301456" y="1272743"/>
          <a:ext cx="2974656" cy="37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32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D3AE31FA-916E-4E71-97B9-CCEE70C82B56}"/>
              </a:ext>
            </a:extLst>
          </p:cNvPr>
          <p:cNvSpPr txBox="1"/>
          <p:nvPr/>
        </p:nvSpPr>
        <p:spPr>
          <a:xfrm>
            <a:off x="5301456" y="1556268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i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0" name="表格 4">
            <a:extLst>
              <a:ext uri="{FF2B5EF4-FFF2-40B4-BE49-F238E27FC236}">
                <a16:creationId xmlns:a16="http://schemas.microsoft.com/office/drawing/2014/main" id="{7C10F06F-DCBB-4CF8-AE12-1CFF9012A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727589"/>
              </p:ext>
            </p:extLst>
          </p:nvPr>
        </p:nvGraphicFramePr>
        <p:xfrm>
          <a:off x="5301456" y="2042064"/>
          <a:ext cx="2974656" cy="37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32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9B6A61CD-B12B-46CD-AEEF-CE34076EF4FB}"/>
              </a:ext>
            </a:extLst>
          </p:cNvPr>
          <p:cNvSpPr txBox="1"/>
          <p:nvPr/>
        </p:nvSpPr>
        <p:spPr>
          <a:xfrm>
            <a:off x="5745563" y="2390851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i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5414743-5EBE-482E-94BF-586E8891A513}"/>
              </a:ext>
            </a:extLst>
          </p:cNvPr>
          <p:cNvSpPr txBox="1"/>
          <p:nvPr/>
        </p:nvSpPr>
        <p:spPr>
          <a:xfrm>
            <a:off x="5419437" y="1556268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</a:rPr>
              <a:t>j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EDBFFC6-324A-4D8E-ACBE-BB48C1A9360E}"/>
              </a:ext>
            </a:extLst>
          </p:cNvPr>
          <p:cNvSpPr txBox="1"/>
          <p:nvPr/>
        </p:nvSpPr>
        <p:spPr>
          <a:xfrm>
            <a:off x="6859929" y="237519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</a:rPr>
              <a:t>j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graphicFrame>
        <p:nvGraphicFramePr>
          <p:cNvPr id="14" name="表格 4">
            <a:extLst>
              <a:ext uri="{FF2B5EF4-FFF2-40B4-BE49-F238E27FC236}">
                <a16:creationId xmlns:a16="http://schemas.microsoft.com/office/drawing/2014/main" id="{4CDEFCB6-53D4-472D-9B5E-51A41CEA1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989960"/>
              </p:ext>
            </p:extLst>
          </p:nvPr>
        </p:nvGraphicFramePr>
        <p:xfrm>
          <a:off x="5301456" y="2824167"/>
          <a:ext cx="2974656" cy="37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32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46876499-28C7-48E1-8594-B956A603821A}"/>
              </a:ext>
            </a:extLst>
          </p:cNvPr>
          <p:cNvSpPr txBox="1"/>
          <p:nvPr/>
        </p:nvSpPr>
        <p:spPr>
          <a:xfrm>
            <a:off x="6120063" y="3165140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i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A14564B-F9DC-4406-BD31-8473A67BD2B0}"/>
              </a:ext>
            </a:extLst>
          </p:cNvPr>
          <p:cNvSpPr txBox="1"/>
          <p:nvPr/>
        </p:nvSpPr>
        <p:spPr>
          <a:xfrm>
            <a:off x="6859929" y="3157297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</a:rPr>
              <a:t>j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graphicFrame>
        <p:nvGraphicFramePr>
          <p:cNvPr id="17" name="表格 4">
            <a:extLst>
              <a:ext uri="{FF2B5EF4-FFF2-40B4-BE49-F238E27FC236}">
                <a16:creationId xmlns:a16="http://schemas.microsoft.com/office/drawing/2014/main" id="{229F01D1-B610-4766-BC7D-BF8E48B91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857956"/>
              </p:ext>
            </p:extLst>
          </p:nvPr>
        </p:nvGraphicFramePr>
        <p:xfrm>
          <a:off x="5301456" y="3606270"/>
          <a:ext cx="2974656" cy="37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32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B2C0549A-DDC6-43B1-8A33-B53F0B140DE9}"/>
              </a:ext>
            </a:extLst>
          </p:cNvPr>
          <p:cNvSpPr txBox="1"/>
          <p:nvPr/>
        </p:nvSpPr>
        <p:spPr>
          <a:xfrm>
            <a:off x="6120063" y="3947243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i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2E16472-D0FF-4BA9-B25A-932B246CF626}"/>
              </a:ext>
            </a:extLst>
          </p:cNvPr>
          <p:cNvSpPr txBox="1"/>
          <p:nvPr/>
        </p:nvSpPr>
        <p:spPr>
          <a:xfrm>
            <a:off x="7231557" y="393772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</a:rPr>
              <a:t>j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graphicFrame>
        <p:nvGraphicFramePr>
          <p:cNvPr id="20" name="表格 4">
            <a:extLst>
              <a:ext uri="{FF2B5EF4-FFF2-40B4-BE49-F238E27FC236}">
                <a16:creationId xmlns:a16="http://schemas.microsoft.com/office/drawing/2014/main" id="{9B8D2BB4-B8FD-4DBC-8E35-0CA8EBA77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437307"/>
              </p:ext>
            </p:extLst>
          </p:nvPr>
        </p:nvGraphicFramePr>
        <p:xfrm>
          <a:off x="5301456" y="4369396"/>
          <a:ext cx="2974656" cy="37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32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6DE21B1F-EA70-4B07-93F3-15DB292F7EEF}"/>
              </a:ext>
            </a:extLst>
          </p:cNvPr>
          <p:cNvSpPr txBox="1"/>
          <p:nvPr/>
        </p:nvSpPr>
        <p:spPr>
          <a:xfrm>
            <a:off x="6491691" y="4712580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i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634E51D-869B-433C-A1C0-5C856D2655B6}"/>
              </a:ext>
            </a:extLst>
          </p:cNvPr>
          <p:cNvSpPr txBox="1"/>
          <p:nvPr/>
        </p:nvSpPr>
        <p:spPr>
          <a:xfrm>
            <a:off x="7974813" y="4686256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</a:rPr>
              <a:t>j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graphicFrame>
        <p:nvGraphicFramePr>
          <p:cNvPr id="23" name="表格 4">
            <a:extLst>
              <a:ext uri="{FF2B5EF4-FFF2-40B4-BE49-F238E27FC236}">
                <a16:creationId xmlns:a16="http://schemas.microsoft.com/office/drawing/2014/main" id="{C4081F8E-A2B6-4339-903E-2CDB4027E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367657"/>
              </p:ext>
            </p:extLst>
          </p:nvPr>
        </p:nvGraphicFramePr>
        <p:xfrm>
          <a:off x="5301456" y="5149962"/>
          <a:ext cx="2974656" cy="37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32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id="{8D1B5B47-1243-4B48-96D3-215BF9F8028E}"/>
              </a:ext>
            </a:extLst>
          </p:cNvPr>
          <p:cNvSpPr txBox="1"/>
          <p:nvPr/>
        </p:nvSpPr>
        <p:spPr>
          <a:xfrm>
            <a:off x="4323672" y="5846961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这里我们看到，不同的</a:t>
            </a:r>
            <a:r>
              <a:rPr lang="en-US" altLang="zh-CN" sz="2000" dirty="0"/>
              <a:t>Partition</a:t>
            </a:r>
            <a:r>
              <a:rPr lang="zh-CN" altLang="en-US" sz="2000" dirty="0"/>
              <a:t>方法</a:t>
            </a:r>
            <a:endParaRPr lang="en-US" altLang="zh-CN" sz="2000" dirty="0"/>
          </a:p>
          <a:p>
            <a:r>
              <a:rPr lang="zh-CN" altLang="en-US" sz="2000" dirty="0"/>
              <a:t>造成中间结果的差异。</a:t>
            </a:r>
            <a:r>
              <a:rPr lang="en-US" altLang="zh-CN" sz="2000" dirty="0">
                <a:solidFill>
                  <a:srgbClr val="002060"/>
                </a:solidFill>
              </a:rPr>
              <a:t>9657</a:t>
            </a:r>
            <a:r>
              <a:rPr lang="en-US" altLang="zh-CN" sz="2000" dirty="0"/>
              <a:t> </a:t>
            </a:r>
            <a:r>
              <a:rPr lang="en-US" altLang="zh-CN" sz="2000" dirty="0" err="1"/>
              <a:t>v.s</a:t>
            </a:r>
            <a:r>
              <a:rPr lang="en-US" altLang="zh-CN" sz="2000" dirty="0"/>
              <a:t>. </a:t>
            </a:r>
            <a:r>
              <a:rPr lang="en-US" altLang="zh-CN" sz="2000" dirty="0">
                <a:solidFill>
                  <a:srgbClr val="002060"/>
                </a:solidFill>
              </a:rPr>
              <a:t>9675</a:t>
            </a:r>
            <a:r>
              <a:rPr lang="zh-CN" altLang="en-US" sz="2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2049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  <p:bldP spid="16" grpId="0"/>
      <p:bldP spid="18" grpId="0"/>
      <p:bldP spid="19" grpId="0"/>
      <p:bldP spid="21" grpId="0"/>
      <p:bldP spid="22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59171-964A-419E-A2D7-891AAAB48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507618"/>
            <a:ext cx="7772400" cy="825500"/>
          </a:xfrm>
        </p:spPr>
        <p:txBody>
          <a:bodyPr/>
          <a:lstStyle/>
          <a:p>
            <a:r>
              <a:rPr lang="zh-CN" altLang="en-US" sz="3600" dirty="0"/>
              <a:t>按上述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partition</a:t>
            </a:r>
            <a:r>
              <a:rPr lang="zh-CN" altLang="en-US" sz="3600" dirty="0"/>
              <a:t>方法进行递归演示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68B9512-1C00-4F0D-8D03-1A57DB0E50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503065"/>
              </p:ext>
            </p:extLst>
          </p:nvPr>
        </p:nvGraphicFramePr>
        <p:xfrm>
          <a:off x="1248537" y="3121024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52E6853-188D-4D76-A088-C4DE4CF096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138011"/>
              </p:ext>
            </p:extLst>
          </p:nvPr>
        </p:nvGraphicFramePr>
        <p:xfrm>
          <a:off x="1248536" y="2209430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3C206E0-9DCC-4EF1-918F-37708D539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563120"/>
              </p:ext>
            </p:extLst>
          </p:nvPr>
        </p:nvGraphicFramePr>
        <p:xfrm>
          <a:off x="1248537" y="4032618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7" name="左大括号 6">
            <a:extLst>
              <a:ext uri="{FF2B5EF4-FFF2-40B4-BE49-F238E27FC236}">
                <a16:creationId xmlns:a16="http://schemas.microsoft.com/office/drawing/2014/main" id="{9702393E-2380-4CCA-A3D1-A4F2BA7919AA}"/>
              </a:ext>
            </a:extLst>
          </p:cNvPr>
          <p:cNvSpPr/>
          <p:nvPr/>
        </p:nvSpPr>
        <p:spPr bwMode="auto">
          <a:xfrm rot="-5400000">
            <a:off x="1906179" y="2078870"/>
            <a:ext cx="177751" cy="1493033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65804F83-09E0-4786-903A-4169FD942107}"/>
              </a:ext>
            </a:extLst>
          </p:cNvPr>
          <p:cNvSpPr/>
          <p:nvPr/>
        </p:nvSpPr>
        <p:spPr bwMode="auto">
          <a:xfrm rot="-5400000">
            <a:off x="4179138" y="1818894"/>
            <a:ext cx="177751" cy="201298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880E6B4B-895D-4EED-846B-9B2BA3219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163146"/>
              </p:ext>
            </p:extLst>
          </p:nvPr>
        </p:nvGraphicFramePr>
        <p:xfrm>
          <a:off x="1248537" y="4978597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11" name="左大括号 10">
            <a:extLst>
              <a:ext uri="{FF2B5EF4-FFF2-40B4-BE49-F238E27FC236}">
                <a16:creationId xmlns:a16="http://schemas.microsoft.com/office/drawing/2014/main" id="{6B68B890-DF35-43CA-858B-4B6EA2567E72}"/>
              </a:ext>
            </a:extLst>
          </p:cNvPr>
          <p:cNvSpPr/>
          <p:nvPr/>
        </p:nvSpPr>
        <p:spPr bwMode="auto">
          <a:xfrm rot="-5400000">
            <a:off x="1397215" y="3477494"/>
            <a:ext cx="207929" cy="50528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85ADBEFA-907E-4738-8B30-17D4C992D434}"/>
              </a:ext>
            </a:extLst>
          </p:cNvPr>
          <p:cNvSpPr/>
          <p:nvPr/>
        </p:nvSpPr>
        <p:spPr bwMode="auto">
          <a:xfrm rot="-5400000">
            <a:off x="2404524" y="3482803"/>
            <a:ext cx="207929" cy="50528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31F24EDB-9085-44BB-94D1-5DA70AB44702}"/>
              </a:ext>
            </a:extLst>
          </p:cNvPr>
          <p:cNvSpPr/>
          <p:nvPr/>
        </p:nvSpPr>
        <p:spPr bwMode="auto">
          <a:xfrm rot="-5400000">
            <a:off x="4401203" y="3899291"/>
            <a:ext cx="234827" cy="1511776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148495C2-B79F-45A5-87B1-016CF0328853}"/>
              </a:ext>
            </a:extLst>
          </p:cNvPr>
          <p:cNvSpPr/>
          <p:nvPr/>
        </p:nvSpPr>
        <p:spPr bwMode="auto">
          <a:xfrm rot="-5400000">
            <a:off x="4156306" y="5131386"/>
            <a:ext cx="207931" cy="995086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5" name="表格 4">
            <a:extLst>
              <a:ext uri="{FF2B5EF4-FFF2-40B4-BE49-F238E27FC236}">
                <a16:creationId xmlns:a16="http://schemas.microsoft.com/office/drawing/2014/main" id="{D0B9FB3B-8E52-4F91-99B5-F8203A9B3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737215"/>
              </p:ext>
            </p:extLst>
          </p:nvPr>
        </p:nvGraphicFramePr>
        <p:xfrm>
          <a:off x="1248536" y="1460573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68A9579B-AD00-43F4-BA77-273ED7512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841431"/>
              </p:ext>
            </p:extLst>
          </p:nvPr>
        </p:nvGraphicFramePr>
        <p:xfrm>
          <a:off x="1248537" y="5924576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17" name="左大括号 16">
            <a:extLst>
              <a:ext uri="{FF2B5EF4-FFF2-40B4-BE49-F238E27FC236}">
                <a16:creationId xmlns:a16="http://schemas.microsoft.com/office/drawing/2014/main" id="{177BC197-B4CB-4D1C-8384-FA071BA1DE6F}"/>
              </a:ext>
            </a:extLst>
          </p:cNvPr>
          <p:cNvSpPr/>
          <p:nvPr/>
        </p:nvSpPr>
        <p:spPr bwMode="auto">
          <a:xfrm rot="-5400000">
            <a:off x="3908526" y="6318569"/>
            <a:ext cx="214507" cy="506102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2B1F1FD-A7E9-4D38-A3C4-3689ECF45903}"/>
              </a:ext>
            </a:extLst>
          </p:cNvPr>
          <p:cNvSpPr txBox="1"/>
          <p:nvPr/>
        </p:nvSpPr>
        <p:spPr>
          <a:xfrm>
            <a:off x="5683617" y="1775755"/>
            <a:ext cx="31572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采用上述的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partition(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过程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称为“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标准的</a:t>
            </a:r>
            <a:r>
              <a:rPr lang="en-US" altLang="zh-CN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本课程提及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默认指的是标准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2158E1A-598B-402E-92AA-798DF40A83E5}"/>
              </a:ext>
            </a:extLst>
          </p:cNvPr>
          <p:cNvSpPr txBox="1"/>
          <p:nvPr/>
        </p:nvSpPr>
        <p:spPr>
          <a:xfrm>
            <a:off x="5683617" y="4655179"/>
            <a:ext cx="30165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不论用哪种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partition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，都可用同样的方法分析，结果是一样的。</a:t>
            </a:r>
          </a:p>
        </p:txBody>
      </p:sp>
    </p:spTree>
    <p:extLst>
      <p:ext uri="{BB962C8B-B14F-4D97-AF65-F5344CB8AC3E}">
        <p14:creationId xmlns:p14="http://schemas.microsoft.com/office/powerpoint/2010/main" val="90380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4214C-5AA2-4E39-B721-52CD29E0D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对比归并排序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E634CD-B899-4CCC-B47F-1CAB7F68C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4223" y="1852090"/>
            <a:ext cx="3171138" cy="311109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共性</a:t>
            </a:r>
            <a:r>
              <a:rPr lang="zh-CN" altLang="en-US" sz="2800" dirty="0"/>
              <a:t>：都基于递归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区别</a:t>
            </a:r>
            <a:r>
              <a:rPr lang="zh-CN" altLang="en-US" sz="2800" dirty="0"/>
              <a:t>：</a:t>
            </a:r>
            <a:br>
              <a:rPr lang="en-US" altLang="zh-CN" sz="2800" dirty="0"/>
            </a:br>
            <a:r>
              <a:rPr lang="zh-CN" altLang="en-US" sz="2800" dirty="0"/>
              <a:t>在递归后</a:t>
            </a:r>
            <a:br>
              <a:rPr lang="en-US" altLang="zh-CN" sz="2800" dirty="0"/>
            </a:br>
            <a:r>
              <a:rPr lang="en-US" altLang="zh-CN" sz="2800" dirty="0"/>
              <a:t>  </a:t>
            </a:r>
            <a:r>
              <a:rPr lang="zh-CN" altLang="en-US" sz="2800" dirty="0"/>
              <a:t>不用</a:t>
            </a:r>
            <a:r>
              <a:rPr lang="en-US" altLang="zh-CN" sz="2800" dirty="0"/>
              <a:t>merge</a:t>
            </a:r>
          </a:p>
          <a:p>
            <a:pPr marL="0" indent="0">
              <a:buNone/>
            </a:pPr>
            <a:r>
              <a:rPr lang="zh-CN" altLang="en-US" sz="2800" dirty="0"/>
              <a:t>在递归前</a:t>
            </a:r>
            <a:br>
              <a:rPr lang="en-US" altLang="zh-CN" sz="2800" dirty="0"/>
            </a:br>
            <a:r>
              <a:rPr lang="en-US" altLang="zh-CN" sz="2800" dirty="0"/>
              <a:t>  </a:t>
            </a:r>
            <a:r>
              <a:rPr lang="zh-CN" altLang="en-US" sz="2800" dirty="0"/>
              <a:t>需要</a:t>
            </a:r>
            <a:r>
              <a:rPr lang="en-US" altLang="zh-CN" sz="2800" dirty="0"/>
              <a:t>partition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D148476-9F62-457B-AEAD-8F4CD0415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21255"/>
              </p:ext>
            </p:extLst>
          </p:nvPr>
        </p:nvGraphicFramePr>
        <p:xfrm>
          <a:off x="1283233" y="2386263"/>
          <a:ext cx="3440352" cy="431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044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316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78139" marR="78139" marT="39070" marB="39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78139" marR="78139" marT="39070" marB="39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78139" marR="78139" marT="39070" marB="39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78139" marR="78139" marT="39070" marB="39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78139" marR="78139" marT="39070" marB="39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78139" marR="78139" marT="39070" marB="39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78139" marR="78139" marT="39070" marB="39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78139" marR="78139" marT="39070" marB="39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065D2F1D-B109-4FE8-96A6-1C4895843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191575"/>
              </p:ext>
            </p:extLst>
          </p:nvPr>
        </p:nvGraphicFramePr>
        <p:xfrm>
          <a:off x="1283233" y="4040069"/>
          <a:ext cx="3440352" cy="431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044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316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9E16ADD1-D5D9-4CA7-8679-B3A410BA3A8E}"/>
              </a:ext>
            </a:extLst>
          </p:cNvPr>
          <p:cNvSpPr txBox="1"/>
          <p:nvPr/>
        </p:nvSpPr>
        <p:spPr>
          <a:xfrm>
            <a:off x="1174784" y="5370741"/>
            <a:ext cx="67944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接下来，我们将分析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的时间复杂度！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9D14649-198D-4635-8281-12162B9B4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4079" y="5267717"/>
            <a:ext cx="955607" cy="88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12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aiyun">
  <a:themeElements>
    <a:clrScheme name="caiyun 2">
      <a:dk1>
        <a:srgbClr val="660066"/>
      </a:dk1>
      <a:lt1>
        <a:srgbClr val="FFFFFF"/>
      </a:lt1>
      <a:dk2>
        <a:srgbClr val="FF00FF"/>
      </a:dk2>
      <a:lt2>
        <a:srgbClr val="FFCC99"/>
      </a:lt2>
      <a:accent1>
        <a:srgbClr val="99FF99"/>
      </a:accent1>
      <a:accent2>
        <a:srgbClr val="CC66FF"/>
      </a:accent2>
      <a:accent3>
        <a:srgbClr val="FFFFFF"/>
      </a:accent3>
      <a:accent4>
        <a:srgbClr val="560056"/>
      </a:accent4>
      <a:accent5>
        <a:srgbClr val="CAFFCA"/>
      </a:accent5>
      <a:accent6>
        <a:srgbClr val="B95CE7"/>
      </a:accent6>
      <a:hlink>
        <a:srgbClr val="FF99CC"/>
      </a:hlink>
      <a:folHlink>
        <a:srgbClr val="006600"/>
      </a:folHlink>
    </a:clrScheme>
    <a:fontScheme name="caiyun">
      <a:majorFont>
        <a:latin typeface="Impact"/>
        <a:ea typeface="隶书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lnDef>
  </a:objectDefaults>
  <a:extraClrSchemeLst>
    <a:extraClrScheme>
      <a:clrScheme name="caiyun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yun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aiyun">
  <a:themeElements>
    <a:clrScheme name="caiyun 2">
      <a:dk1>
        <a:srgbClr val="660066"/>
      </a:dk1>
      <a:lt1>
        <a:srgbClr val="FFFFFF"/>
      </a:lt1>
      <a:dk2>
        <a:srgbClr val="FF00FF"/>
      </a:dk2>
      <a:lt2>
        <a:srgbClr val="FFCC99"/>
      </a:lt2>
      <a:accent1>
        <a:srgbClr val="99FF99"/>
      </a:accent1>
      <a:accent2>
        <a:srgbClr val="CC66FF"/>
      </a:accent2>
      <a:accent3>
        <a:srgbClr val="FFFFFF"/>
      </a:accent3>
      <a:accent4>
        <a:srgbClr val="560056"/>
      </a:accent4>
      <a:accent5>
        <a:srgbClr val="CAFFCA"/>
      </a:accent5>
      <a:accent6>
        <a:srgbClr val="B95CE7"/>
      </a:accent6>
      <a:hlink>
        <a:srgbClr val="FF99CC"/>
      </a:hlink>
      <a:folHlink>
        <a:srgbClr val="006600"/>
      </a:folHlink>
    </a:clrScheme>
    <a:fontScheme name="caiyun">
      <a:majorFont>
        <a:latin typeface="Impact"/>
        <a:ea typeface="隶书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caiyun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yun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aiyun 2">
    <a:dk1>
      <a:srgbClr val="660066"/>
    </a:dk1>
    <a:lt1>
      <a:srgbClr val="FFFFFF"/>
    </a:lt1>
    <a:dk2>
      <a:srgbClr val="FF00FF"/>
    </a:dk2>
    <a:lt2>
      <a:srgbClr val="FFCC99"/>
    </a:lt2>
    <a:accent1>
      <a:srgbClr val="99FF99"/>
    </a:accent1>
    <a:accent2>
      <a:srgbClr val="CC66FF"/>
    </a:accent2>
    <a:accent3>
      <a:srgbClr val="FFFFFF"/>
    </a:accent3>
    <a:accent4>
      <a:srgbClr val="560056"/>
    </a:accent4>
    <a:accent5>
      <a:srgbClr val="CAFFCA"/>
    </a:accent5>
    <a:accent6>
      <a:srgbClr val="B95CE7"/>
    </a:accent6>
    <a:hlink>
      <a:srgbClr val="FF99CC"/>
    </a:hlink>
    <a:folHlink>
      <a:srgbClr val="0066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1280</TotalTime>
  <Words>5823</Words>
  <Application>Microsoft Office PowerPoint</Application>
  <PresentationFormat>全屏显示(4:3)</PresentationFormat>
  <Paragraphs>970</Paragraphs>
  <Slides>49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49</vt:i4>
      </vt:variant>
    </vt:vector>
  </HeadingPairs>
  <TitlesOfParts>
    <vt:vector size="65" baseType="lpstr">
      <vt:lpstr>Arial-BoldMT</vt:lpstr>
      <vt:lpstr>ArialMT</vt:lpstr>
      <vt:lpstr>等线</vt:lpstr>
      <vt:lpstr>隶书</vt:lpstr>
      <vt:lpstr>Arial</vt:lpstr>
      <vt:lpstr>Calibri</vt:lpstr>
      <vt:lpstr>Calibri Light</vt:lpstr>
      <vt:lpstr>Cambria</vt:lpstr>
      <vt:lpstr>Cambria Math</vt:lpstr>
      <vt:lpstr>Courier New</vt:lpstr>
      <vt:lpstr>Impact</vt:lpstr>
      <vt:lpstr>Times New Roman</vt:lpstr>
      <vt:lpstr>Wingdings</vt:lpstr>
      <vt:lpstr>Office 主题​​</vt:lpstr>
      <vt:lpstr>caiyun</vt:lpstr>
      <vt:lpstr>1_caiyun</vt:lpstr>
      <vt:lpstr>第八章 排序    冒泡/归并/堆 排序（回顾）   快速排序和效率分析 ★   Selection问题的分析 ★    其他排序算法 （如基数排序）</vt:lpstr>
      <vt:lpstr>PowerPoint 演示文稿</vt:lpstr>
      <vt:lpstr>快速排序 (quick sort)</vt:lpstr>
      <vt:lpstr>PowerPoint 演示文稿</vt:lpstr>
      <vt:lpstr>递归的伪代码说明</vt:lpstr>
      <vt:lpstr>PowerPoint 演示文稿</vt:lpstr>
      <vt:lpstr>理解上述partition过程</vt:lpstr>
      <vt:lpstr>按上述partition方法进行递归演示</vt:lpstr>
      <vt:lpstr>对比归并排序</vt:lpstr>
      <vt:lpstr>预备知识</vt:lpstr>
      <vt:lpstr>Qsort的最坏复杂度是多少？</vt:lpstr>
      <vt:lpstr>另一方面，有I使得T(I)达到 n2 量级？</vt:lpstr>
      <vt:lpstr>最坏复杂度vs 平均复杂度</vt:lpstr>
      <vt:lpstr>如何分析平均复杂度Taverage(n)?</vt:lpstr>
      <vt:lpstr>例子</vt:lpstr>
      <vt:lpstr>如何分析E[X]?</vt:lpstr>
      <vt:lpstr>PowerPoint 演示文稿</vt:lpstr>
      <vt:lpstr>PowerPoint 演示文稿</vt:lpstr>
      <vt:lpstr>PowerPoint 演示文稿</vt:lpstr>
      <vt:lpstr>回到问题：值p和值q被比较的概率？</vt:lpstr>
      <vt:lpstr>回到问题: XI的期望值是多少？</vt:lpstr>
      <vt:lpstr>Randomized-Quicksort  背景</vt:lpstr>
      <vt:lpstr>Randomized-Quicksort  描述</vt:lpstr>
      <vt:lpstr>Expected running time分析</vt:lpstr>
      <vt:lpstr>𝑃𝑟[值𝑝 和值𝑞 被比较]=?</vt:lpstr>
      <vt:lpstr>总结及另一个证明方法。</vt:lpstr>
      <vt:lpstr>Outline</vt:lpstr>
      <vt:lpstr>②回顾Selection问题: 找第k小元素</vt:lpstr>
      <vt:lpstr>如何分析它的平均复杂度？</vt:lpstr>
      <vt:lpstr>PowerPoint 演示文稿</vt:lpstr>
      <vt:lpstr>如何证明E(tj)≤2</vt:lpstr>
      <vt:lpstr>最坏情况为线性时间的Selection算法</vt:lpstr>
      <vt:lpstr>③ 随机算法(randomized-algorithm)简介</vt:lpstr>
      <vt:lpstr>Monte Carlo算法的应用</vt:lpstr>
      <vt:lpstr>④ 其他排序算法</vt:lpstr>
      <vt:lpstr>PowerPoint 演示文稿</vt:lpstr>
      <vt:lpstr>Stability in sorting 排序算法的稳定性</vt:lpstr>
      <vt:lpstr>快速排序是不稳定的</vt:lpstr>
      <vt:lpstr>堆排序也是不稳定的</vt:lpstr>
      <vt:lpstr>基数排序</vt:lpstr>
      <vt:lpstr>基于比较的排序算法的复杂度下界(*)</vt:lpstr>
      <vt:lpstr>真的不能比 Ω(n log n)更快吗？</vt:lpstr>
      <vt:lpstr>Radixsort</vt:lpstr>
      <vt:lpstr>PowerPoint 演示文稿</vt:lpstr>
      <vt:lpstr>PowerPoint 演示文稿</vt:lpstr>
      <vt:lpstr>PowerPoint 演示文稿</vt:lpstr>
      <vt:lpstr>PowerPoint 演示文稿</vt:lpstr>
      <vt:lpstr>排序小结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第八章 排序  插入排序 交换排序 选择排序</dc:title>
  <dc:creator>knight davion</dc:creator>
  <cp:lastModifiedBy>金 恺</cp:lastModifiedBy>
  <cp:revision>865</cp:revision>
  <dcterms:created xsi:type="dcterms:W3CDTF">2020-08-23T09:31:00Z</dcterms:created>
  <dcterms:modified xsi:type="dcterms:W3CDTF">2020-12-28T07:29:23Z</dcterms:modified>
</cp:coreProperties>
</file>