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4"/>
  </p:notesMasterIdLst>
  <p:sldIdLst>
    <p:sldId id="314" r:id="rId2"/>
    <p:sldId id="263" r:id="rId3"/>
    <p:sldId id="264" r:id="rId4"/>
    <p:sldId id="564" r:id="rId5"/>
    <p:sldId id="562" r:id="rId6"/>
    <p:sldId id="568" r:id="rId7"/>
    <p:sldId id="265" r:id="rId8"/>
    <p:sldId id="266" r:id="rId9"/>
    <p:sldId id="565" r:id="rId10"/>
    <p:sldId id="528" r:id="rId11"/>
    <p:sldId id="543" r:id="rId12"/>
    <p:sldId id="544" r:id="rId13"/>
    <p:sldId id="293" r:id="rId14"/>
    <p:sldId id="566" r:id="rId15"/>
    <p:sldId id="545" r:id="rId16"/>
    <p:sldId id="546" r:id="rId17"/>
    <p:sldId id="567" r:id="rId18"/>
    <p:sldId id="547" r:id="rId19"/>
    <p:sldId id="575" r:id="rId20"/>
    <p:sldId id="576" r:id="rId21"/>
    <p:sldId id="548" r:id="rId22"/>
    <p:sldId id="570" r:id="rId23"/>
    <p:sldId id="549" r:id="rId24"/>
    <p:sldId id="571" r:id="rId25"/>
    <p:sldId id="550" r:id="rId26"/>
    <p:sldId id="577" r:id="rId27"/>
    <p:sldId id="580" r:id="rId28"/>
    <p:sldId id="383" r:id="rId29"/>
    <p:sldId id="573" r:id="rId30"/>
    <p:sldId id="553" r:id="rId31"/>
    <p:sldId id="554" r:id="rId32"/>
    <p:sldId id="556" r:id="rId33"/>
    <p:sldId id="555" r:id="rId34"/>
    <p:sldId id="563" r:id="rId35"/>
    <p:sldId id="557" r:id="rId36"/>
    <p:sldId id="558" r:id="rId37"/>
    <p:sldId id="581" r:id="rId38"/>
    <p:sldId id="559" r:id="rId39"/>
    <p:sldId id="256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579" r:id="rId48"/>
    <p:sldId id="309" r:id="rId49"/>
    <p:sldId id="312" r:id="rId50"/>
    <p:sldId id="310" r:id="rId51"/>
    <p:sldId id="311" r:id="rId52"/>
    <p:sldId id="31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00823B"/>
    <a:srgbClr val="00542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17" autoAdjust="0"/>
  </p:normalViewPr>
  <p:slideViewPr>
    <p:cSldViewPr snapToGrid="0">
      <p:cViewPr varScale="1">
        <p:scale>
          <a:sx n="92" d="100"/>
          <a:sy n="92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EDBDC-FB0B-4C2F-9258-2129060F8123}" type="datetimeFigureOut">
              <a:rPr lang="zh-Hans-HK" altLang="en-US" smtClean="0"/>
              <a:t>23/10/2020</a:t>
            </a:fld>
            <a:endParaRPr lang="zh-Hans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ans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BB6BF-55E8-4ECF-A6DE-5159DF085E76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14089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错位相加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E83D4-AA0F-4CB0-875F-E39F1B3BBFE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79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算法采用前序遍历的递归算法，在典型的遍历算法的参数表中增加了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path[]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代表要找的值；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path[]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记录从根到含有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节点的路径上所有的祖先节点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</a:t>
            </a:r>
            <a:r>
              <a:rPr lang="zh-CN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传递当前访问节点的层次，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初始值为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来记录祖先节点的个数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E83D4-AA0F-4CB0-875F-E39F1B3BBFE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552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030A0"/>
                </a:solidFill>
              </a:rPr>
              <a:t>/* </a:t>
            </a:r>
            <a:r>
              <a:rPr lang="zh-CN" altLang="en-US" dirty="0">
                <a:solidFill>
                  <a:srgbClr val="7030A0"/>
                </a:solidFill>
              </a:rPr>
              <a:t>当前要建立的子树</a:t>
            </a:r>
            <a:r>
              <a:rPr lang="en-US" altLang="zh-CN" dirty="0" err="1">
                <a:solidFill>
                  <a:srgbClr val="00B050"/>
                </a:solidFill>
              </a:rPr>
              <a:t>bt</a:t>
            </a:r>
            <a:r>
              <a:rPr lang="zh-CN" altLang="en-US" dirty="0">
                <a:solidFill>
                  <a:srgbClr val="7030A0"/>
                </a:solidFill>
              </a:rPr>
              <a:t>的元素总数为</a:t>
            </a:r>
            <a:r>
              <a:rPr lang="en-US" altLang="zh-CN" dirty="0">
                <a:solidFill>
                  <a:srgbClr val="00B050"/>
                </a:solidFill>
              </a:rPr>
              <a:t>n</a:t>
            </a:r>
            <a:r>
              <a:rPr lang="zh-CN" altLang="en-US" dirty="0">
                <a:solidFill>
                  <a:srgbClr val="7030A0"/>
                </a:solidFill>
              </a:rPr>
              <a:t>，*</a:t>
            </a:r>
            <a:r>
              <a:rPr lang="en-US" altLang="zh-CN" dirty="0">
                <a:solidFill>
                  <a:srgbClr val="7030A0"/>
                </a:solidFill>
              </a:rPr>
              <a:t>/         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/* </a:t>
            </a:r>
            <a:r>
              <a:rPr lang="zh-CN" altLang="en-US" dirty="0">
                <a:solidFill>
                  <a:srgbClr val="7030A0"/>
                </a:solidFill>
              </a:rPr>
              <a:t>元素在前序序列</a:t>
            </a:r>
            <a:r>
              <a:rPr lang="en-US" altLang="zh-CN" dirty="0">
                <a:solidFill>
                  <a:srgbClr val="00B050"/>
                </a:solidFill>
              </a:rPr>
              <a:t>pre</a:t>
            </a:r>
            <a:r>
              <a:rPr lang="zh-CN" altLang="en-US" dirty="0">
                <a:solidFill>
                  <a:srgbClr val="7030A0"/>
                </a:solidFill>
              </a:rPr>
              <a:t>的起始位置为</a:t>
            </a:r>
            <a:r>
              <a:rPr lang="en-US" altLang="zh-CN" dirty="0" err="1">
                <a:solidFill>
                  <a:srgbClr val="00B050"/>
                </a:solidFill>
              </a:rPr>
              <a:t>ps</a:t>
            </a:r>
            <a:r>
              <a:rPr lang="zh-CN" altLang="en-US" dirty="0">
                <a:solidFill>
                  <a:srgbClr val="7030A0"/>
                </a:solidFill>
              </a:rPr>
              <a:t>，*</a:t>
            </a:r>
            <a:r>
              <a:rPr lang="en-US" altLang="zh-CN" dirty="0">
                <a:solidFill>
                  <a:srgbClr val="7030A0"/>
                </a:solidFill>
              </a:rPr>
              <a:t>/</a:t>
            </a:r>
          </a:p>
          <a:p>
            <a:r>
              <a:rPr lang="en-US" altLang="zh-CN" dirty="0">
                <a:solidFill>
                  <a:srgbClr val="7030A0"/>
                </a:solidFill>
              </a:rPr>
              <a:t>/* </a:t>
            </a:r>
            <a:r>
              <a:rPr lang="zh-CN" altLang="en-US" dirty="0">
                <a:solidFill>
                  <a:srgbClr val="7030A0"/>
                </a:solidFill>
              </a:rPr>
              <a:t>元素在中序序列</a:t>
            </a:r>
            <a:r>
              <a:rPr lang="en-US" altLang="zh-CN" dirty="0" err="1">
                <a:solidFill>
                  <a:srgbClr val="00B050"/>
                </a:solidFill>
              </a:rPr>
              <a:t>ino</a:t>
            </a:r>
            <a:r>
              <a:rPr lang="zh-CN" altLang="en-US" dirty="0">
                <a:solidFill>
                  <a:srgbClr val="7030A0"/>
                </a:solidFill>
              </a:rPr>
              <a:t>的起始位置为</a:t>
            </a:r>
            <a:r>
              <a:rPr lang="en-US" altLang="zh-CN" dirty="0">
                <a:solidFill>
                  <a:srgbClr val="00B050"/>
                </a:solidFill>
              </a:rPr>
              <a:t>is</a:t>
            </a:r>
            <a:r>
              <a:rPr lang="en-US" altLang="zh-CN" dirty="0">
                <a:solidFill>
                  <a:srgbClr val="7030A0"/>
                </a:solidFill>
              </a:rPr>
              <a:t>  */</a:t>
            </a:r>
          </a:p>
          <a:p>
            <a:r>
              <a:rPr lang="zh-CN" altLang="en-US" dirty="0"/>
              <a:t>前序确定根 中序卡左右子树界限</a:t>
            </a:r>
            <a:endParaRPr lang="en-US" altLang="zh-CN" dirty="0"/>
          </a:p>
          <a:p>
            <a:r>
              <a:rPr lang="en-US" altLang="zh-CN" dirty="0"/>
              <a:t>count </a:t>
            </a:r>
            <a:r>
              <a:rPr lang="zh-CN" altLang="en-US" dirty="0"/>
              <a:t>对</a:t>
            </a:r>
            <a:r>
              <a:rPr lang="en-US" altLang="zh-CN" dirty="0"/>
              <a:t>n</a:t>
            </a:r>
            <a:r>
              <a:rPr lang="zh-CN" altLang="en-US" dirty="0"/>
              <a:t>计数 终止条件</a:t>
            </a:r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BB6BF-55E8-4ECF-A6DE-5159DF085E76}" type="slidenum">
              <a:rPr lang="zh-Hans-HK" altLang="en-US" smtClean="0"/>
              <a:t>25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937774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表达式树：表达式树的叶节点是操作数，其他节点是操作符</a:t>
            </a:r>
          </a:p>
          <a:p>
            <a:endParaRPr lang="en-US" altLang="zh-CN" dirty="0"/>
          </a:p>
          <a:p>
            <a:r>
              <a:rPr lang="zh-CN" altLang="en-US" dirty="0"/>
              <a:t>后序遍历 对计算机求值最方便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E83D4-AA0F-4CB0-875F-E39F1B3BBFE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335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表达式树：表达式树的叶节点是操作数，其他节点是操作符</a:t>
            </a:r>
          </a:p>
          <a:p>
            <a:endParaRPr lang="en-US" altLang="zh-CN" dirty="0"/>
          </a:p>
          <a:p>
            <a:r>
              <a:rPr lang="zh-CN" altLang="en-US" dirty="0"/>
              <a:t>后序遍历 对计算机求值最方便</a:t>
            </a:r>
            <a:endParaRPr lang="en-US" altLang="zh-CN" dirty="0"/>
          </a:p>
          <a:p>
            <a:r>
              <a:rPr lang="en-GB" altLang="zh-CN" sz="1200" dirty="0"/>
              <a:t>//</a:t>
            </a:r>
            <a:r>
              <a:rPr lang="zh-CN" altLang="en-US" sz="1200" dirty="0"/>
              <a:t>如果当结点左子树和右子树非空，则表达式用后序遍历的方式求值</a:t>
            </a:r>
          </a:p>
          <a:p>
            <a:r>
              <a:rPr lang="zh-CN" altLang="en-US" dirty="0"/>
              <a:t>先求左右子树的值 再运算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E83D4-AA0F-4CB0-875F-E39F1B3BBFE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335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当森林（树）以孩子兄弟表示法存储时，若结点没有孩子（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fch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=null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则它必是叶子，总的叶子结点个数是孩子子树（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）上的叶子数和兄弟（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nsib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）子树上叶结点个数之和。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E83D4-AA0F-4CB0-875F-E39F1B3BBFE7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277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由孩子兄弟链表表示的树，求高度的递归模型是：若树为空，高度为零；若第一子女为空，高度为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和兄弟子树的高度的大者；否则，高度为第一子女树高度加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和兄弟子树高度的大者。其非递归算法使用队列，逐层遍历树，取得树的高度。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E83D4-AA0F-4CB0-875F-E39F1B3BBFE7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090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广度优先搜索 层次遍历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BB6BF-55E8-4ECF-A6DE-5159DF085E76}" type="slidenum">
              <a:rPr lang="zh-Hans-HK" altLang="en-US" smtClean="0"/>
              <a:t>38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635216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证明可以板书。也可以留作练习。</a:t>
            </a:r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38E5C-3EA8-44FD-990B-13DCB51756D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25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最优可以调整到贪心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BB6BF-55E8-4ECF-A6DE-5159DF085E76}" type="slidenum">
              <a:rPr lang="zh-Hans-HK" altLang="en-US" smtClean="0"/>
              <a:t>46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692655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不失一般性 因为是</a:t>
            </a:r>
            <a:r>
              <a:rPr lang="en-US" altLang="zh-CN" dirty="0"/>
              <a:t>231-avoid</a:t>
            </a:r>
            <a:r>
              <a:rPr lang="zh-CN" altLang="en-US" dirty="0"/>
              <a:t>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BB6BF-55E8-4ECF-A6DE-5159DF085E76}" type="slidenum">
              <a:rPr lang="zh-Hans-HK" altLang="en-US" smtClean="0"/>
              <a:t>52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11716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矩阵中元素按行和按列都已排序，要求查找时间复杂度为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m+n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），因此不能采用常规的二层循环的查找。可以先从右上角（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a,j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=d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）元素与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比较，只有三种情况：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一是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A[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i,j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]&gt;x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 这情况下向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小的方向继续查找；二是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A[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i,j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]&lt;x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，下步应向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大的方向查找；三是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A[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i,j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]=x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，查找成功。否则，若下标已超出范围，则查找失败。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E83D4-AA0F-4CB0-875F-E39F1B3BBFE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827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1200" b="1" dirty="0"/>
              <a:t> </a:t>
            </a:r>
            <a:r>
              <a:rPr lang="zh-CN" altLang="en-US" sz="1200" b="1" dirty="0"/>
              <a:t>基本思想：</a:t>
            </a:r>
            <a:r>
              <a:rPr lang="en-US" altLang="zh-CN" sz="1200" b="1" dirty="0"/>
              <a:t>1.</a:t>
            </a:r>
            <a:r>
              <a:rPr lang="zh-CN" altLang="en-US" sz="1200" b="1" dirty="0"/>
              <a:t>首先它是一个二维数组，需要遍历每一行，需要一个</a:t>
            </a:r>
            <a:r>
              <a:rPr lang="en-US" altLang="zh-CN" sz="1200" b="1" dirty="0"/>
              <a:t>for</a:t>
            </a:r>
            <a:r>
              <a:rPr lang="zh-CN" altLang="en-US" sz="1200" b="1" dirty="0"/>
              <a:t>循环，且需要放在最外层</a:t>
            </a:r>
          </a:p>
          <a:p>
            <a:pPr eaLnBrk="1" hangingPunct="1"/>
            <a:r>
              <a:rPr lang="en-US" altLang="zh-CN" sz="1200" b="1" dirty="0"/>
              <a:t>2.</a:t>
            </a:r>
            <a:r>
              <a:rPr lang="zh-CN" altLang="en-US" sz="1200" b="1" dirty="0"/>
              <a:t>然后，依次从每一行中横向遍历到最后（直到本行结束），找到最小值</a:t>
            </a:r>
          </a:p>
          <a:p>
            <a:pPr eaLnBrk="1" hangingPunct="1"/>
            <a:r>
              <a:rPr lang="zh-CN" altLang="en-US" sz="1200" b="1" dirty="0"/>
              <a:t>	</a:t>
            </a:r>
            <a:r>
              <a:rPr lang="en-US" altLang="zh-CN" sz="1200" b="1" dirty="0"/>
              <a:t>1)</a:t>
            </a:r>
            <a:r>
              <a:rPr lang="zh-CN" altLang="en-US" sz="1200" b="1" dirty="0"/>
              <a:t>又需要一层循环，循环结束至这一行中的最后位置，</a:t>
            </a:r>
          </a:p>
          <a:p>
            <a:pPr eaLnBrk="1" hangingPunct="1"/>
            <a:r>
              <a:rPr lang="zh-CN" altLang="en-US" sz="1200" b="1" dirty="0"/>
              <a:t>	</a:t>
            </a:r>
            <a:r>
              <a:rPr lang="en-US" altLang="zh-CN" sz="1200" b="1" dirty="0"/>
              <a:t>2)</a:t>
            </a:r>
            <a:r>
              <a:rPr lang="zh-CN" altLang="en-US" sz="1200" b="1" dirty="0"/>
              <a:t>找的最小值，记录最小值所在列数</a:t>
            </a:r>
          </a:p>
          <a:p>
            <a:pPr eaLnBrk="1" hangingPunct="1"/>
            <a:r>
              <a:rPr lang="en-US" altLang="zh-CN" sz="1200" b="1" dirty="0"/>
              <a:t>3.</a:t>
            </a:r>
            <a:r>
              <a:rPr lang="zh-CN" altLang="en-US" sz="1200" b="1" dirty="0"/>
              <a:t>找到最小值之后，用一个变量</a:t>
            </a:r>
            <a:r>
              <a:rPr lang="en-US" altLang="zh-CN" sz="1200" b="1" dirty="0" err="1"/>
              <a:t>minCol</a:t>
            </a:r>
            <a:r>
              <a:rPr lang="zh-CN" altLang="en-US" sz="1200" b="1" dirty="0"/>
              <a:t>记下当前列数</a:t>
            </a:r>
          </a:p>
          <a:p>
            <a:pPr eaLnBrk="1" hangingPunct="1"/>
            <a:r>
              <a:rPr lang="en-US" altLang="zh-CN" sz="1200" b="1" dirty="0"/>
              <a:t>4.</a:t>
            </a:r>
            <a:r>
              <a:rPr lang="zh-CN" altLang="en-US" sz="1200" b="1" dirty="0"/>
              <a:t>顺这当前列数竖向遍历（从当前列第一行开始向下）判断是否是最大的，如果是，则这个元素就是整个矩阵的马鞍点</a:t>
            </a:r>
          </a:p>
          <a:p>
            <a:pPr eaLnBrk="1" hangingPunct="1"/>
            <a:r>
              <a:rPr lang="zh-CN" altLang="en-US" sz="1200" b="1" dirty="0"/>
              <a:t>				    </a:t>
            </a:r>
            <a:r>
              <a:rPr lang="en-US" altLang="zh-CN" sz="1200" b="1" dirty="0"/>
              <a:t>1)</a:t>
            </a:r>
            <a:r>
              <a:rPr lang="zh-CN" altLang="en-US" sz="1200" b="1" dirty="0"/>
              <a:t>又需要一个循环，用来遍历竖向遍历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BB6BF-55E8-4ECF-A6DE-5159DF085E76}" type="slidenum">
              <a:rPr lang="zh-Hans-HK" altLang="en-US" smtClean="0"/>
              <a:t>7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135758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1200" b="1" dirty="0"/>
              <a:t> </a:t>
            </a:r>
            <a:r>
              <a:rPr lang="zh-CN" altLang="en-US" sz="1200" b="1" dirty="0"/>
              <a:t>基本思想：</a:t>
            </a:r>
            <a:r>
              <a:rPr lang="en-US" altLang="zh-CN" sz="1200" b="1" dirty="0"/>
              <a:t>1.</a:t>
            </a:r>
            <a:r>
              <a:rPr lang="zh-CN" altLang="en-US" sz="1200" b="1" dirty="0"/>
              <a:t>首先它是一个二维数组，需要遍历每一行，需要一个</a:t>
            </a:r>
            <a:r>
              <a:rPr lang="en-US" altLang="zh-CN" sz="1200" b="1" dirty="0"/>
              <a:t>for</a:t>
            </a:r>
            <a:r>
              <a:rPr lang="zh-CN" altLang="en-US" sz="1200" b="1" dirty="0"/>
              <a:t>循环，且需要放在最外层</a:t>
            </a:r>
          </a:p>
          <a:p>
            <a:pPr eaLnBrk="1" hangingPunct="1"/>
            <a:r>
              <a:rPr lang="en-US" altLang="zh-CN" sz="1200" b="1" dirty="0"/>
              <a:t>2.</a:t>
            </a:r>
            <a:r>
              <a:rPr lang="zh-CN" altLang="en-US" sz="1200" b="1" dirty="0"/>
              <a:t>然后，依次从每一行中横向遍历到最后（直到本行结束），找到最小值</a:t>
            </a:r>
          </a:p>
          <a:p>
            <a:pPr eaLnBrk="1" hangingPunct="1"/>
            <a:r>
              <a:rPr lang="zh-CN" altLang="en-US" sz="1200" b="1" dirty="0"/>
              <a:t>	</a:t>
            </a:r>
            <a:r>
              <a:rPr lang="en-US" altLang="zh-CN" sz="1200" b="1" dirty="0"/>
              <a:t>1)</a:t>
            </a:r>
            <a:r>
              <a:rPr lang="zh-CN" altLang="en-US" sz="1200" b="1" dirty="0"/>
              <a:t>又需要一层循环，循环结束至这一行中的最后位置，</a:t>
            </a:r>
          </a:p>
          <a:p>
            <a:pPr eaLnBrk="1" hangingPunct="1"/>
            <a:r>
              <a:rPr lang="zh-CN" altLang="en-US" sz="1200" b="1" dirty="0"/>
              <a:t>	</a:t>
            </a:r>
            <a:r>
              <a:rPr lang="en-US" altLang="zh-CN" sz="1200" b="1" dirty="0"/>
              <a:t>2)</a:t>
            </a:r>
            <a:r>
              <a:rPr lang="zh-CN" altLang="en-US" sz="1200" b="1" dirty="0"/>
              <a:t>找的最小值，记录最小值所在列数</a:t>
            </a:r>
          </a:p>
          <a:p>
            <a:pPr eaLnBrk="1" hangingPunct="1"/>
            <a:r>
              <a:rPr lang="en-US" altLang="zh-CN" sz="1200" b="1" dirty="0"/>
              <a:t>3.</a:t>
            </a:r>
            <a:r>
              <a:rPr lang="zh-CN" altLang="en-US" sz="1200" b="1" dirty="0"/>
              <a:t>找到最小值之后，用一个变量</a:t>
            </a:r>
            <a:r>
              <a:rPr lang="en-US" altLang="zh-CN" sz="1200" b="1" dirty="0" err="1"/>
              <a:t>minCol</a:t>
            </a:r>
            <a:r>
              <a:rPr lang="zh-CN" altLang="en-US" sz="1200" b="1" dirty="0"/>
              <a:t>记下当前列数</a:t>
            </a:r>
          </a:p>
          <a:p>
            <a:pPr eaLnBrk="1" hangingPunct="1"/>
            <a:r>
              <a:rPr lang="en-US" altLang="zh-CN" sz="1200" b="1" dirty="0"/>
              <a:t>4.</a:t>
            </a:r>
            <a:r>
              <a:rPr lang="zh-CN" altLang="en-US" sz="1200" b="1" dirty="0"/>
              <a:t>顺这当前列数竖向遍历（从当前列第一行开始向下）判断是否是最大的，如果是，则这个元素就是整个矩阵的马鞍点</a:t>
            </a:r>
          </a:p>
          <a:p>
            <a:pPr eaLnBrk="1" hangingPunct="1"/>
            <a:r>
              <a:rPr lang="zh-CN" altLang="en-US" sz="1200" b="1" dirty="0"/>
              <a:t>				    </a:t>
            </a:r>
            <a:r>
              <a:rPr lang="en-US" altLang="zh-CN" sz="1200" b="1" dirty="0"/>
              <a:t>1)</a:t>
            </a:r>
            <a:r>
              <a:rPr lang="zh-CN" altLang="en-US" sz="1200" b="1" dirty="0"/>
              <a:t>又需要一个循环，用来遍历竖向遍历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E83D4-AA0F-4CB0-875F-E39F1B3BBFE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51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反求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E83D4-AA0F-4CB0-875F-E39F1B3BBFE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587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Sublist</a:t>
            </a:r>
            <a:r>
              <a:rPr lang="zh-CN" altLang="en-US" dirty="0"/>
              <a:t>指向子表的指针</a:t>
            </a:r>
            <a:endParaRPr lang="en-US" altLang="zh-CN" dirty="0"/>
          </a:p>
          <a:p>
            <a:r>
              <a:rPr lang="en-US" altLang="zh-CN" dirty="0"/>
              <a:t>Link</a:t>
            </a:r>
            <a:r>
              <a:rPr lang="zh-CN" altLang="en-US" dirty="0"/>
              <a:t>指向下一个节点指针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E83D4-AA0F-4CB0-875F-E39F1B3BBFE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794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先序遍历</a:t>
            </a:r>
            <a:endParaRPr lang="en-US" altLang="zh-CN" dirty="0"/>
          </a:p>
          <a:p>
            <a:r>
              <a:rPr lang="zh-CN" altLang="en-US" dirty="0"/>
              <a:t>根进站</a:t>
            </a:r>
            <a:endParaRPr lang="en-US" altLang="zh-CN" dirty="0"/>
          </a:p>
          <a:p>
            <a:r>
              <a:rPr lang="zh-CN" altLang="en-US" dirty="0"/>
              <a:t>先遍历根 出栈 接着右左孩子陆续进站 遍历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E83D4-AA0F-4CB0-875F-E39F1B3BBFE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853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T=NULL </a:t>
            </a:r>
            <a:r>
              <a:rPr lang="zh-CN" altLang="en-US" dirty="0"/>
              <a:t>释放双亲节点的指针 让双亲节点指针域置空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BB6BF-55E8-4ECF-A6DE-5159DF085E76}" type="slidenum">
              <a:rPr lang="zh-Hans-HK" altLang="en-US" smtClean="0"/>
              <a:t>18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14390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在不使用栈和递归的情况下对线索二叉树进行前序遍历，需要知道任意结点前序的直接后继。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E83D4-AA0F-4CB0-875F-E39F1B3BBFE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61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5C04-4A84-493B-96E4-46FF365AB538}" type="datetimeFigureOut">
              <a:rPr lang="zh-Hans-HK" altLang="en-US" smtClean="0"/>
              <a:t>23/10/2020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76C4-A501-4467-AA64-A16CF7F5B70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22686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5C04-4A84-493B-96E4-46FF365AB538}" type="datetimeFigureOut">
              <a:rPr lang="zh-Hans-HK" altLang="en-US" smtClean="0"/>
              <a:t>23/10/2020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76C4-A501-4467-AA64-A16CF7F5B70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82802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5C04-4A84-493B-96E4-46FF365AB538}" type="datetimeFigureOut">
              <a:rPr lang="zh-Hans-HK" altLang="en-US" smtClean="0"/>
              <a:t>23/10/2020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76C4-A501-4467-AA64-A16CF7F5B70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89833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5C04-4A84-493B-96E4-46FF365AB538}" type="datetimeFigureOut">
              <a:rPr lang="zh-Hans-HK" altLang="en-US" smtClean="0"/>
              <a:t>23/10/2020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76C4-A501-4467-AA64-A16CF7F5B70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83945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5C04-4A84-493B-96E4-46FF365AB538}" type="datetimeFigureOut">
              <a:rPr lang="zh-Hans-HK" altLang="en-US" smtClean="0"/>
              <a:t>23/10/2020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76C4-A501-4467-AA64-A16CF7F5B70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67268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5C04-4A84-493B-96E4-46FF365AB538}" type="datetimeFigureOut">
              <a:rPr lang="zh-Hans-HK" altLang="en-US" smtClean="0"/>
              <a:t>23/10/2020</a:t>
            </a:fld>
            <a:endParaRPr lang="zh-Hans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76C4-A501-4467-AA64-A16CF7F5B70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3417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5C04-4A84-493B-96E4-46FF365AB538}" type="datetimeFigureOut">
              <a:rPr lang="zh-Hans-HK" altLang="en-US" smtClean="0"/>
              <a:t>23/10/2020</a:t>
            </a:fld>
            <a:endParaRPr lang="zh-Hans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76C4-A501-4467-AA64-A16CF7F5B70A}" type="slidenum">
              <a:rPr lang="zh-Hans-HK" altLang="en-US" smtClean="0"/>
              <a:t>‹#›</a:t>
            </a:fld>
            <a:endParaRPr lang="zh-Hans-HK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6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5C04-4A84-493B-96E4-46FF365AB538}" type="datetimeFigureOut">
              <a:rPr lang="zh-Hans-HK" altLang="en-US" smtClean="0"/>
              <a:t>23/10/2020</a:t>
            </a:fld>
            <a:endParaRPr lang="zh-Hans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76C4-A501-4467-AA64-A16CF7F5B70A}" type="slidenum">
              <a:rPr lang="zh-Hans-HK" altLang="en-US" smtClean="0"/>
              <a:t>‹#›</a:t>
            </a:fld>
            <a:endParaRPr lang="zh-Hans-HK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2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5C04-4A84-493B-96E4-46FF365AB538}" type="datetimeFigureOut">
              <a:rPr lang="zh-Hans-HK" altLang="en-US" smtClean="0"/>
              <a:t>23/10/2020</a:t>
            </a:fld>
            <a:endParaRPr lang="zh-Hans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76C4-A501-4467-AA64-A16CF7F5B70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27393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5C04-4A84-493B-96E4-46FF365AB538}" type="datetimeFigureOut">
              <a:rPr lang="zh-Hans-HK" altLang="en-US" smtClean="0"/>
              <a:t>23/10/2020</a:t>
            </a:fld>
            <a:endParaRPr lang="zh-Hans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76C4-A501-4467-AA64-A16CF7F5B70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7757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5C04-4A84-493B-96E4-46FF365AB538}" type="datetimeFigureOut">
              <a:rPr lang="zh-Hans-HK" altLang="en-US" smtClean="0"/>
              <a:t>23/10/2020</a:t>
            </a:fld>
            <a:endParaRPr lang="zh-Hans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76C4-A501-4467-AA64-A16CF7F5B70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60893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3000">
              <a:schemeClr val="accent5">
                <a:lumMod val="60000"/>
                <a:lumOff val="40000"/>
              </a:schemeClr>
            </a:gs>
            <a:gs pos="6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D495C04-4A84-493B-96E4-46FF365AB538}" type="datetimeFigureOut">
              <a:rPr lang="zh-Hans-HK" altLang="en-US" smtClean="0"/>
              <a:t>23/10/2020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376C4-A501-4467-AA64-A16CF7F5B70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80449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857DAC7-59F3-47FD-96AB-EC0F1DA3D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习题课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B87F93E4-6918-4B44-8352-AC3EC1636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数组、广义表、矩阵、树、二叉树</a:t>
            </a:r>
            <a:endParaRPr lang="zh-Hans-HK" altLang="en-US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305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0E59278E-D391-4E78-87FE-485BD9B0FB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习题</a:t>
            </a:r>
            <a:r>
              <a:rPr lang="en-US" altLang="zh-CN" sz="40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</a:t>
            </a:r>
            <a:r>
              <a:rPr lang="zh-CN" altLang="en-US" sz="40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广义表的表头、表尾的计算</a:t>
            </a:r>
            <a:endParaRPr lang="en-US" altLang="zh-CN" sz="40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146CB4AF-4DD5-4632-BA07-A7533D0B1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问题描述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个广义表为：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A=(</a:t>
            </a:r>
            <a:r>
              <a:rPr lang="en-US" altLang="zh-CN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B=(A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,(B,A),(</a:t>
            </a:r>
            <a:r>
              <a:rPr lang="en-US" altLang="zh-CN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，请给出下列各运算的结果：</a:t>
            </a:r>
          </a:p>
          <a:p>
            <a:pPr lvl="1"/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head[A]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lvl="1"/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tail[B]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lvl="1"/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head[head[head[tail[C]]]]</a:t>
            </a:r>
          </a:p>
          <a:p>
            <a:pPr algn="l"/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答：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head[A]=</a:t>
            </a: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lvl="1"/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tail[B]=((</a:t>
            </a:r>
            <a:r>
              <a:rPr lang="en-US" altLang="zh-C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lvl="1"/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head[head[head[tail[C]]]]=head[head[head[((B,A),(</a:t>
            </a:r>
            <a:r>
              <a:rPr lang="en-US" altLang="zh-C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))]]]</a:t>
            </a:r>
            <a:b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=head[head[(B,A)]]= head[B]= head[(A,(</a:t>
            </a:r>
            <a:r>
              <a:rPr lang="en-US" altLang="zh-C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))]=A=(</a:t>
            </a:r>
            <a:r>
              <a:rPr lang="en-US" altLang="zh-C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Text Box 3">
            <a:extLst>
              <a:ext uri="{FF2B5EF4-FFF2-40B4-BE49-F238E27FC236}">
                <a16:creationId xmlns:a16="http://schemas.microsoft.com/office/drawing/2014/main" id="{0375BF19-9B95-4A15-A039-2F779DFA4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78" y="1964353"/>
            <a:ext cx="1166873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GLNode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*g1,GLNode *g2){</a:t>
            </a:r>
          </a:p>
          <a:p>
            <a:pPr algn="l"/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(g1==NULL &amp;&amp; g2==NULL)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true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	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均为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zh-CN" alt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的情况</a:t>
            </a:r>
          </a:p>
          <a:p>
            <a:pPr algn="l"/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if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(g1==NULL || g2==NULL)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false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	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一个为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zh-CN" alt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另一不为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zh-CN" altLang="en-US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en-US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均不空的情况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zh-CN" altLang="en-US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(g1-&gt;tag==0 &amp;&amp; g2-&gt;tag==0)			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均为原子的情况</a:t>
            </a:r>
          </a:p>
          <a:p>
            <a:pPr algn="l"/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return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(g1-&gt;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val.data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==g2-&gt;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val.data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algn="l"/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(g1-&gt;tag==1 &amp;&amp; g2-&gt;tag==1)			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均为子表的情况</a:t>
            </a:r>
          </a:p>
          <a:p>
            <a:pPr algn="l"/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(g1-&gt;val.sublist,g2-&gt;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val.sublist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&amp; Same(g1-&gt;link,g2-&gt;link));</a:t>
            </a:r>
          </a:p>
          <a:p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return false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					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一个为原子另一为子表</a:t>
            </a:r>
            <a:endParaRPr lang="en-US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157F3FE-8D9E-48F6-B91C-16D06D28F1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习题</a:t>
            </a:r>
            <a:r>
              <a:rPr lang="en-US" altLang="zh-CN" sz="40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5.</a:t>
            </a:r>
            <a:r>
              <a:rPr lang="zh-CN" altLang="en-US" sz="40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判断两个广义表</a:t>
            </a:r>
            <a:r>
              <a:rPr lang="en-US" altLang="zh-CN" sz="40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g1</a:t>
            </a:r>
            <a:r>
              <a:rPr lang="zh-CN" altLang="en-US" sz="40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lang="en-US" altLang="zh-CN" sz="40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g2</a:t>
            </a:r>
            <a:r>
              <a:rPr lang="zh-CN" altLang="en-US" sz="40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是否相同</a:t>
            </a:r>
            <a:endParaRPr lang="en-US" altLang="zh-CN" sz="40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40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0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0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0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0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0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40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0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0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id="{28FBA05D-C886-4007-BDEC-F51224035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28600"/>
            <a:ext cx="3454792" cy="65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2) </a:t>
            </a:r>
            <a:r>
              <a:rPr lang="zh-CN" altLang="en-US" sz="3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子表分析法：</a:t>
            </a:r>
            <a:endParaRPr lang="zh-CN" altLang="en-US" sz="40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2227" name="Line 3">
            <a:extLst>
              <a:ext uri="{FF2B5EF4-FFF2-40B4-BE49-F238E27FC236}">
                <a16:creationId xmlns:a16="http://schemas.microsoft.com/office/drawing/2014/main" id="{4DDD098D-B912-460D-B38D-E7510E3EE1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124200"/>
            <a:ext cx="990600" cy="0"/>
          </a:xfrm>
          <a:prstGeom prst="line">
            <a:avLst/>
          </a:prstGeom>
          <a:noFill/>
          <a:ln w="25400">
            <a:solidFill>
              <a:srgbClr val="9933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AB3BDBC8-D98D-4C2D-8D3D-2007BF6A3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0" y="4973638"/>
            <a:ext cx="4339650" cy="658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若子表为原子，则为</a:t>
            </a:r>
            <a:endParaRPr lang="zh-CN" altLang="en-US" sz="4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9" name="Text Box 5">
            <a:extLst>
              <a:ext uri="{FF2B5EF4-FFF2-40B4-BE49-F238E27FC236}">
                <a16:creationId xmlns:a16="http://schemas.microsoft.com/office/drawing/2014/main" id="{2AFB164D-5735-4292-8034-8639C42CC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75" y="1111250"/>
            <a:ext cx="3143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9933FF"/>
                </a:solidFill>
                <a:latin typeface="Times New Roman" panose="02020603050405020304" pitchFamily="18" charset="0"/>
                <a:ea typeface="楷体_GB2312" pitchFamily="49" charset="-122"/>
              </a:rPr>
              <a:t>空表 </a:t>
            </a:r>
            <a:r>
              <a:rPr lang="zh-CN" altLang="en-US" sz="360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3600" b="1" i="1">
                <a:solidFill>
                  <a:srgbClr val="9933FF"/>
                </a:solidFill>
                <a:latin typeface="Times New Roman" panose="02020603050405020304" pitchFamily="18" charset="0"/>
                <a:ea typeface="楷体_GB2312" pitchFamily="49" charset="-122"/>
              </a:rPr>
              <a:t>ls=NIL</a:t>
            </a:r>
            <a:endParaRPr lang="en-US" altLang="zh-CN" sz="3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2230" name="Text Box 6">
            <a:extLst>
              <a:ext uri="{FF2B5EF4-FFF2-40B4-BE49-F238E27FC236}">
                <a16:creationId xmlns:a16="http://schemas.microsoft.com/office/drawing/2014/main" id="{14B1536E-9FA2-4CE4-A1FF-0FD1E3D07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76" y="1920875"/>
            <a:ext cx="1565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9933FF"/>
                </a:solidFill>
                <a:latin typeface="Times New Roman" panose="02020603050405020304" pitchFamily="18" charset="0"/>
                <a:ea typeface="楷体_GB2312" pitchFamily="49" charset="-122"/>
              </a:rPr>
              <a:t>非空表</a:t>
            </a:r>
            <a:endParaRPr lang="zh-CN" altLang="en-US" sz="3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0A2312A7-F3DB-4535-B377-BAC854300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743200"/>
            <a:ext cx="1803400" cy="6604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1           </a:t>
            </a:r>
            <a:endParaRPr lang="en-US" altLang="zh-CN" sz="4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2232" name="Line 8">
            <a:extLst>
              <a:ext uri="{FF2B5EF4-FFF2-40B4-BE49-F238E27FC236}">
                <a16:creationId xmlns:a16="http://schemas.microsoft.com/office/drawing/2014/main" id="{45445E8D-C1CE-482D-AFDC-066A95120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74320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3" name="Line 9">
            <a:extLst>
              <a:ext uri="{FF2B5EF4-FFF2-40B4-BE49-F238E27FC236}">
                <a16:creationId xmlns:a16="http://schemas.microsoft.com/office/drawing/2014/main" id="{F0D22799-2AB1-4BA9-B901-F8DE5C0B32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74320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4" name="Line 10">
            <a:extLst>
              <a:ext uri="{FF2B5EF4-FFF2-40B4-BE49-F238E27FC236}">
                <a16:creationId xmlns:a16="http://schemas.microsoft.com/office/drawing/2014/main" id="{C3F6CF19-DE6B-405A-A56D-4CAFE20786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124200"/>
            <a:ext cx="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5" name="Text Box 11">
            <a:extLst>
              <a:ext uri="{FF2B5EF4-FFF2-40B4-BE49-F238E27FC236}">
                <a16:creationId xmlns:a16="http://schemas.microsoft.com/office/drawing/2014/main" id="{DF24B6CC-D487-418C-88C4-5A29624C6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78226"/>
            <a:ext cx="22415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rgbClr val="0000FF"/>
                </a:solidFill>
                <a:latin typeface="Times New Roman" panose="02020603050405020304" pitchFamily="18" charset="0"/>
              </a:rPr>
              <a:t>指向子表</a:t>
            </a:r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3600">
                <a:solidFill>
                  <a:srgbClr val="0000FF"/>
                </a:solidFill>
                <a:latin typeface="Times New Roman" panose="02020603050405020304" pitchFamily="18" charset="0"/>
              </a:rPr>
              <a:t>的指针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52236" name="Rectangle 12">
            <a:extLst>
              <a:ext uri="{FF2B5EF4-FFF2-40B4-BE49-F238E27FC236}">
                <a16:creationId xmlns:a16="http://schemas.microsoft.com/office/drawing/2014/main" id="{AD7D465A-E799-432E-92D7-7E9303B29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850" y="5018088"/>
            <a:ext cx="2393950" cy="660400"/>
          </a:xfrm>
          <a:prstGeom prst="rect">
            <a:avLst/>
          </a:prstGeom>
          <a:solidFill>
            <a:srgbClr val="FFFF99"/>
          </a:solidFill>
          <a:ln w="19050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rPr>
              <a:t>tag=0  data</a:t>
            </a:r>
            <a:endParaRPr lang="en-US" altLang="zh-CN" sz="4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2237" name="Line 13">
            <a:extLst>
              <a:ext uri="{FF2B5EF4-FFF2-40B4-BE49-F238E27FC236}">
                <a16:creationId xmlns:a16="http://schemas.microsoft.com/office/drawing/2014/main" id="{35904EF4-B5B4-4A7E-B5E9-C51BCF8BAD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9250" y="4997450"/>
            <a:ext cx="0" cy="6858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8" name="Rectangle 14">
            <a:extLst>
              <a:ext uri="{FF2B5EF4-FFF2-40B4-BE49-F238E27FC236}">
                <a16:creationId xmlns:a16="http://schemas.microsoft.com/office/drawing/2014/main" id="{A845EAAC-46A1-4BD0-B9E6-4402549A5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0" y="5835650"/>
            <a:ext cx="386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否则，依次类推。</a:t>
            </a:r>
          </a:p>
        </p:txBody>
      </p:sp>
      <p:sp>
        <p:nvSpPr>
          <p:cNvPr id="52239" name="Rectangle 15">
            <a:extLst>
              <a:ext uri="{FF2B5EF4-FFF2-40B4-BE49-F238E27FC236}">
                <a16:creationId xmlns:a16="http://schemas.microsoft.com/office/drawing/2014/main" id="{8308ECCF-E16A-41F6-8F4A-CC50D186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743200"/>
            <a:ext cx="1803400" cy="6604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1           </a:t>
            </a:r>
            <a:endParaRPr lang="en-US" altLang="zh-CN" sz="4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2240" name="Line 16">
            <a:extLst>
              <a:ext uri="{FF2B5EF4-FFF2-40B4-BE49-F238E27FC236}">
                <a16:creationId xmlns:a16="http://schemas.microsoft.com/office/drawing/2014/main" id="{8D78F694-793B-4169-A34F-7047DF06A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74320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1" name="Line 17">
            <a:extLst>
              <a:ext uri="{FF2B5EF4-FFF2-40B4-BE49-F238E27FC236}">
                <a16:creationId xmlns:a16="http://schemas.microsoft.com/office/drawing/2014/main" id="{22825445-CF38-44E1-A679-568BC4AF5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74320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2" name="Line 18">
            <a:extLst>
              <a:ext uri="{FF2B5EF4-FFF2-40B4-BE49-F238E27FC236}">
                <a16:creationId xmlns:a16="http://schemas.microsoft.com/office/drawing/2014/main" id="{B08BFA2E-13AA-4BCD-8E27-B8F0A507B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124200"/>
            <a:ext cx="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3" name="Text Box 19">
            <a:extLst>
              <a:ext uri="{FF2B5EF4-FFF2-40B4-BE49-F238E27FC236}">
                <a16:creationId xmlns:a16="http://schemas.microsoft.com/office/drawing/2014/main" id="{F3193DF4-4DE4-4FC3-B5B0-BDDF1AD5B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3578226"/>
            <a:ext cx="22415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rgbClr val="0000FF"/>
                </a:solidFill>
                <a:latin typeface="Times New Roman" panose="02020603050405020304" pitchFamily="18" charset="0"/>
              </a:rPr>
              <a:t>指向子表</a:t>
            </a:r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3600">
                <a:solidFill>
                  <a:srgbClr val="0000FF"/>
                </a:solidFill>
                <a:latin typeface="Times New Roman" panose="02020603050405020304" pitchFamily="18" charset="0"/>
              </a:rPr>
              <a:t>的指针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52244" name="Rectangle 20">
            <a:extLst>
              <a:ext uri="{FF2B5EF4-FFF2-40B4-BE49-F238E27FC236}">
                <a16:creationId xmlns:a16="http://schemas.microsoft.com/office/drawing/2014/main" id="{B090B4A3-56DF-45C0-A8B3-F94DC3371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0" y="2743200"/>
            <a:ext cx="1803400" cy="6604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1           </a:t>
            </a:r>
            <a:endParaRPr lang="en-US" altLang="zh-CN" sz="4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2245" name="Line 21">
            <a:extLst>
              <a:ext uri="{FF2B5EF4-FFF2-40B4-BE49-F238E27FC236}">
                <a16:creationId xmlns:a16="http://schemas.microsoft.com/office/drawing/2014/main" id="{6E5619C2-D344-4EA7-B18A-A802FCD37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5600" y="274320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6" name="Line 22">
            <a:extLst>
              <a:ext uri="{FF2B5EF4-FFF2-40B4-BE49-F238E27FC236}">
                <a16:creationId xmlns:a16="http://schemas.microsoft.com/office/drawing/2014/main" id="{5A54E2C8-B5A5-426B-8EFA-6E117A950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9855200" y="274320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7" name="Line 23">
            <a:extLst>
              <a:ext uri="{FF2B5EF4-FFF2-40B4-BE49-F238E27FC236}">
                <a16:creationId xmlns:a16="http://schemas.microsoft.com/office/drawing/2014/main" id="{188D711E-DE0F-4971-AD2A-CF80A82C7A52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5000" y="3124200"/>
            <a:ext cx="0" cy="685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8" name="Text Box 24">
            <a:extLst>
              <a:ext uri="{FF2B5EF4-FFF2-40B4-BE49-F238E27FC236}">
                <a16:creationId xmlns:a16="http://schemas.microsoft.com/office/drawing/2014/main" id="{D8CEBA46-4B9A-4AB6-AC19-83CEA03FF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8300" y="3578226"/>
            <a:ext cx="22415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rgbClr val="0000FF"/>
                </a:solidFill>
                <a:latin typeface="Times New Roman" panose="02020603050405020304" pitchFamily="18" charset="0"/>
              </a:rPr>
              <a:t>指向子表</a:t>
            </a:r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3600">
                <a:solidFill>
                  <a:srgbClr val="0000FF"/>
                </a:solidFill>
                <a:latin typeface="Times New Roman" panose="02020603050405020304" pitchFamily="18" charset="0"/>
              </a:rPr>
              <a:t>的指针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52249" name="Line 25">
            <a:extLst>
              <a:ext uri="{FF2B5EF4-FFF2-40B4-BE49-F238E27FC236}">
                <a16:creationId xmlns:a16="http://schemas.microsoft.com/office/drawing/2014/main" id="{7F89CE8D-6D61-4718-AC3C-5B6CDA83B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124200"/>
            <a:ext cx="685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0" name="Line 26">
            <a:extLst>
              <a:ext uri="{FF2B5EF4-FFF2-40B4-BE49-F238E27FC236}">
                <a16:creationId xmlns:a16="http://schemas.microsoft.com/office/drawing/2014/main" id="{0D6D6D5A-0564-43FD-AC03-F8A3237D65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124200"/>
            <a:ext cx="685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1" name="Line 27">
            <a:extLst>
              <a:ext uri="{FF2B5EF4-FFF2-40B4-BE49-F238E27FC236}">
                <a16:creationId xmlns:a16="http://schemas.microsoft.com/office/drawing/2014/main" id="{C6356856-775B-4494-A903-C96DC4C1B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124200"/>
            <a:ext cx="6858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2" name="Rectangle 28">
            <a:extLst>
              <a:ext uri="{FF2B5EF4-FFF2-40B4-BE49-F238E27FC236}">
                <a16:creationId xmlns:a16="http://schemas.microsoft.com/office/drawing/2014/main" id="{0D6B4B41-4C90-4221-B380-CFF942EAA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2559050"/>
            <a:ext cx="488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i="1">
                <a:solidFill>
                  <a:srgbClr val="9933FF"/>
                </a:solidFill>
                <a:latin typeface="Times New Roman" panose="02020603050405020304" pitchFamily="18" charset="0"/>
                <a:ea typeface="楷体_GB2312" pitchFamily="49" charset="-122"/>
              </a:rPr>
              <a:t>ls</a:t>
            </a:r>
          </a:p>
        </p:txBody>
      </p:sp>
      <p:sp>
        <p:nvSpPr>
          <p:cNvPr id="52253" name="Text Box 29">
            <a:extLst>
              <a:ext uri="{FF2B5EF4-FFF2-40B4-BE49-F238E27FC236}">
                <a16:creationId xmlns:a16="http://schemas.microsoft.com/office/drawing/2014/main" id="{BF5A3C4B-A56E-4777-B498-CF756DFCA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0" y="2590800"/>
            <a:ext cx="7429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sz="4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54" name="Text Box 30">
            <a:extLst>
              <a:ext uri="{FF2B5EF4-FFF2-40B4-BE49-F238E27FC236}">
                <a16:creationId xmlns:a16="http://schemas.microsoft.com/office/drawing/2014/main" id="{F66D22E7-0D07-47FF-9694-F963E95E3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7114" y="2667000"/>
            <a:ext cx="5222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endParaRPr lang="en-US" altLang="zh-CN" sz="4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2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2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2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2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  <p:bldP spid="52228" grpId="0" autoUpdateAnimBg="0"/>
      <p:bldP spid="52229" grpId="0" autoUpdateAnimBg="0"/>
      <p:bldP spid="52230" grpId="0" autoUpdateAnimBg="0"/>
      <p:bldP spid="52231" grpId="0" animBg="1" autoUpdateAnimBg="0"/>
      <p:bldP spid="52235" grpId="0" autoUpdateAnimBg="0"/>
      <p:bldP spid="52236" grpId="0" animBg="1" autoUpdateAnimBg="0"/>
      <p:bldP spid="52238" grpId="0" autoUpdateAnimBg="0"/>
      <p:bldP spid="52239" grpId="0" animBg="1" autoUpdateAnimBg="0"/>
      <p:bldP spid="52243" grpId="0" autoUpdateAnimBg="0"/>
      <p:bldP spid="52244" grpId="0" animBg="1" autoUpdateAnimBg="0"/>
      <p:bldP spid="52248" grpId="0" autoUpdateAnimBg="0"/>
      <p:bldP spid="52252" grpId="0" autoUpdateAnimBg="0"/>
      <p:bldP spid="52253" grpId="0" autoUpdateAnimBg="0"/>
      <p:bldP spid="5225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1725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95240FF-2F05-47C2-8238-F144016786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习题</a:t>
            </a:r>
            <a:r>
              <a:rPr lang="en-US" altLang="zh-CN" sz="40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6.</a:t>
            </a:r>
            <a:r>
              <a:rPr lang="zh-CN" altLang="en-US" sz="40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交换左右孩子</a:t>
            </a:r>
            <a:endParaRPr lang="en-US" altLang="zh-CN" sz="40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F846A-04D4-44D5-886A-E567CE2A4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781" y="2360889"/>
            <a:ext cx="3848835" cy="3336525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【</a:t>
            </a:r>
            <a:r>
              <a:rPr lang="zh-CN" altLang="en-US" dirty="0">
                <a:solidFill>
                  <a:srgbClr val="7030A0"/>
                </a:solidFill>
              </a:rPr>
              <a:t>问题描述</a:t>
            </a:r>
            <a:r>
              <a:rPr lang="en-US" altLang="zh-CN" dirty="0">
                <a:solidFill>
                  <a:srgbClr val="7030A0"/>
                </a:solidFill>
              </a:rPr>
              <a:t>】</a:t>
            </a:r>
            <a:r>
              <a:rPr lang="zh-CN" altLang="en-US" dirty="0">
                <a:solidFill>
                  <a:srgbClr val="7030A0"/>
                </a:solidFill>
              </a:rPr>
              <a:t>设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zh-CN" altLang="en-US" dirty="0">
                <a:solidFill>
                  <a:srgbClr val="7030A0"/>
                </a:solidFill>
              </a:rPr>
              <a:t>为一棵</a:t>
            </a:r>
            <a:r>
              <a:rPr lang="zh-CN" altLang="en-US" b="1" dirty="0">
                <a:solidFill>
                  <a:srgbClr val="7030A0"/>
                </a:solidFill>
              </a:rPr>
              <a:t>二叉树</a:t>
            </a:r>
            <a:r>
              <a:rPr lang="zh-CN" altLang="en-US" dirty="0">
                <a:solidFill>
                  <a:srgbClr val="7030A0"/>
                </a:solidFill>
              </a:rPr>
              <a:t>的根结点地址指针。设计</a:t>
            </a:r>
            <a:r>
              <a:rPr lang="zh-CN" altLang="en-US" b="1" dirty="0">
                <a:solidFill>
                  <a:srgbClr val="7030A0"/>
                </a:solidFill>
              </a:rPr>
              <a:t>非递归算法</a:t>
            </a:r>
            <a:r>
              <a:rPr lang="zh-CN" altLang="en-US" dirty="0">
                <a:solidFill>
                  <a:srgbClr val="7030A0"/>
                </a:solidFill>
              </a:rPr>
              <a:t>交换二叉树中每个结点的左右孩子。</a:t>
            </a:r>
            <a:endParaRPr lang="en-US" altLang="zh-CN" dirty="0">
              <a:solidFill>
                <a:srgbClr val="7030A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29C014-5784-47C2-8071-9CF3F9123C2F}"/>
              </a:ext>
            </a:extLst>
          </p:cNvPr>
          <p:cNvSpPr txBox="1"/>
          <p:nvPr/>
        </p:nvSpPr>
        <p:spPr>
          <a:xfrm>
            <a:off x="5642464" y="2120848"/>
            <a:ext cx="609746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GB" altLang="zh-CN" sz="2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ExchangeLR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BiTree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*t){</a:t>
            </a:r>
          </a:p>
          <a:p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 == NULL) </a:t>
            </a:r>
            <a:r>
              <a:rPr lang="en-GB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BiTree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t-&gt;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LChild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t-&gt;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LChild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t-&gt;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RChild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t-&gt;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RChild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altLang="zh-CN" sz="2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ExchangeLR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(t-&gt;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LChild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altLang="zh-CN" sz="2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ExchangeLR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(t-&gt;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RChild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Hans-HK" alt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ED04B6-720F-47A3-A068-2194993D66B9}"/>
              </a:ext>
            </a:extLst>
          </p:cNvPr>
          <p:cNvSpPr txBox="1"/>
          <p:nvPr/>
        </p:nvSpPr>
        <p:spPr>
          <a:xfrm>
            <a:off x="4291380" y="4848740"/>
            <a:ext cx="13510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</a:rPr>
              <a:t>递归：</a:t>
            </a:r>
            <a:endParaRPr lang="en-US" altLang="zh-CN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294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EFED9B-EE69-4CA4-AB16-418A07EA58C5}"/>
              </a:ext>
            </a:extLst>
          </p:cNvPr>
          <p:cNvSpPr txBox="1"/>
          <p:nvPr/>
        </p:nvSpPr>
        <p:spPr>
          <a:xfrm>
            <a:off x="1153290" y="522140"/>
            <a:ext cx="98370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switchLRChild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BiTree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*t){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BiTree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*stack[100] = {0};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stack_length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(NULL == t) return 0;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stack[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stack_length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++] = t;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stack_length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0){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BiTree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*node = stack[--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stack_length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BiTree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*temp = node-&gt;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lchild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node-&gt;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lchild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node-&gt;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rchild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  node-&gt;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rchild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temp;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(NULL != node-&gt;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rchild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stack[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stack_length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++] = node-&gt;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rchild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(NULL != node-&gt;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lchild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stack[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stack_length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++] = node-&gt;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lchild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1;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469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433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4029F34E-99A2-472D-B7E7-B4453F0512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习题</a:t>
            </a:r>
            <a:r>
              <a:rPr lang="en-US" altLang="zh-CN" sz="40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7.</a:t>
            </a:r>
            <a:r>
              <a:rPr lang="zh-CN" altLang="en-US" sz="40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释放叶子节点</a:t>
            </a:r>
            <a:endParaRPr lang="en-US" altLang="zh-CN" sz="40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F846A-04D4-44D5-886A-E567CE2A4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5"/>
            <a:ext cx="2664069" cy="3523153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【</a:t>
            </a:r>
            <a:r>
              <a:rPr lang="zh-CN" altLang="en-US" dirty="0">
                <a:solidFill>
                  <a:srgbClr val="7030A0"/>
                </a:solidFill>
              </a:rPr>
              <a:t>问题描述</a:t>
            </a:r>
            <a:r>
              <a:rPr lang="en-US" altLang="zh-CN" dirty="0">
                <a:solidFill>
                  <a:srgbClr val="7030A0"/>
                </a:solidFill>
              </a:rPr>
              <a:t>】</a:t>
            </a:r>
            <a:r>
              <a:rPr lang="zh-CN" altLang="en-US" dirty="0">
                <a:solidFill>
                  <a:srgbClr val="7030A0"/>
                </a:solidFill>
              </a:rPr>
              <a:t>对以</a:t>
            </a:r>
            <a:r>
              <a:rPr lang="zh-CN" altLang="en-US" b="1" dirty="0">
                <a:solidFill>
                  <a:srgbClr val="7030A0"/>
                </a:solidFill>
              </a:rPr>
              <a:t>二叉链表</a:t>
            </a:r>
            <a:r>
              <a:rPr lang="zh-CN" altLang="en-US" dirty="0">
                <a:solidFill>
                  <a:srgbClr val="7030A0"/>
                </a:solidFill>
              </a:rPr>
              <a:t>存储的非空二叉树，</a:t>
            </a:r>
            <a:r>
              <a:rPr lang="zh-CN" altLang="en-US" b="1" dirty="0">
                <a:solidFill>
                  <a:srgbClr val="7030A0"/>
                </a:solidFill>
              </a:rPr>
              <a:t>从右向左</a:t>
            </a:r>
            <a:r>
              <a:rPr lang="zh-CN" altLang="en-US" dirty="0">
                <a:solidFill>
                  <a:srgbClr val="7030A0"/>
                </a:solidFill>
              </a:rPr>
              <a:t>依次释放所有叶子结点，释放的同时，把结点值存放到一个向量中。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D7AA0B-940A-4083-82C4-1D10BCB4840E}"/>
              </a:ext>
            </a:extLst>
          </p:cNvPr>
          <p:cNvSpPr txBox="1"/>
          <p:nvPr/>
        </p:nvSpPr>
        <p:spPr>
          <a:xfrm>
            <a:off x="4195801" y="1476080"/>
            <a:ext cx="76298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keyType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XL[MAX];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iTmp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=0;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Ani_PreTravel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BiTree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T){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(T){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((T-&gt;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lchild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NULL) &amp;&amp; (T-&gt;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rchild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NULL)){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XL[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iTmp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++] == T-&gt;data;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free(T);  </a:t>
            </a:r>
            <a:r>
              <a:rPr lang="en-US" altLang="zh-CN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= NULL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Ani_PreTravel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(T-&gt;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rchild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Ani_PreTravel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(T-&gt;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lchild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07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0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38698-A781-42AA-A531-D96A0F96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习题</a:t>
            </a:r>
            <a:r>
              <a:rPr lang="en-US" altLang="zh-CN" sz="40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</a:t>
            </a:r>
            <a:r>
              <a:rPr lang="zh-CN" altLang="en-US" sz="40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杨辉三角形</a:t>
            </a:r>
            <a:endParaRPr lang="zh-Hans-HK" altLang="en-US" sz="40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89B87-7240-482B-88CE-F8D97BF7A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7030A0"/>
                </a:solidFill>
                <a:latin typeface="+mn-ea"/>
                <a:ea typeface="+mn-ea"/>
              </a:rPr>
              <a:t>【</a:t>
            </a:r>
            <a:r>
              <a:rPr lang="zh-CN" altLang="en-US" sz="2800" dirty="0">
                <a:solidFill>
                  <a:srgbClr val="7030A0"/>
                </a:solidFill>
                <a:latin typeface="+mn-ea"/>
                <a:ea typeface="+mn-ea"/>
              </a:rPr>
              <a:t>问题描述</a:t>
            </a:r>
            <a:r>
              <a:rPr lang="en-US" altLang="zh-CN" sz="2800" dirty="0">
                <a:solidFill>
                  <a:srgbClr val="7030A0"/>
                </a:solidFill>
                <a:latin typeface="+mn-ea"/>
                <a:ea typeface="+mn-ea"/>
              </a:rPr>
              <a:t>】</a:t>
            </a:r>
            <a:r>
              <a:rPr lang="zh-CN" altLang="en-US" sz="2800" dirty="0">
                <a:solidFill>
                  <a:srgbClr val="7030A0"/>
                </a:solidFill>
                <a:latin typeface="+mn-ea"/>
                <a:ea typeface="+mn-ea"/>
              </a:rPr>
              <a:t>输出以下的杨辉三角形</a:t>
            </a:r>
            <a:br>
              <a:rPr lang="zh-CN" altLang="en-US" sz="3600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zh-CN" altLang="en-US" sz="2800" dirty="0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   </a:t>
            </a:r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1    </a:t>
            </a:r>
            <a:b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   1   1 </a:t>
            </a:r>
            <a:b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   1   2   1 </a:t>
            </a:r>
            <a:b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   1   3   3   1 </a:t>
            </a:r>
            <a:b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   1   4   6   4   1 </a:t>
            </a:r>
            <a:b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   1   5   10  10  5   1 </a:t>
            </a:r>
            <a:b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  <a:r>
              <a: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……………………… </a:t>
            </a:r>
          </a:p>
          <a:p>
            <a:endParaRPr lang="zh-Hans-HK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EBD45-C7EE-4827-9765-AC8591B4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习题</a:t>
            </a:r>
            <a:r>
              <a:rPr lang="en-US" altLang="zh-CN" sz="44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8.</a:t>
            </a:r>
            <a:r>
              <a:rPr lang="zh-CN" altLang="en-US" sz="44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先序遍历中序线索二叉树</a:t>
            </a:r>
            <a:endParaRPr lang="zh-Hans-HK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56000C8-7C3C-4B07-91F2-5C8BDFEDB53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721715"/>
            <a:ext cx="1051560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</a:rPr>
              <a:t>【</a:t>
            </a:r>
            <a:r>
              <a:rPr lang="zh-CN" altLang="en-US" sz="2800" dirty="0">
                <a:solidFill>
                  <a:srgbClr val="7030A0"/>
                </a:solidFill>
              </a:rPr>
              <a:t>问题描述</a:t>
            </a:r>
            <a:r>
              <a:rPr lang="en-US" altLang="zh-CN" sz="2800" dirty="0">
                <a:solidFill>
                  <a:srgbClr val="7030A0"/>
                </a:solidFill>
              </a:rPr>
              <a:t>】</a:t>
            </a:r>
            <a:r>
              <a:rPr lang="zh-CN" altLang="zh-CN" sz="2800" dirty="0">
                <a:solidFill>
                  <a:srgbClr val="7030A0"/>
                </a:solidFill>
              </a:rPr>
              <a:t>给出中序线索二叉树的结点结构，试编写在</a:t>
            </a:r>
            <a:r>
              <a:rPr lang="zh-CN" altLang="zh-CN" sz="2800" b="1" dirty="0">
                <a:solidFill>
                  <a:srgbClr val="7030A0"/>
                </a:solidFill>
              </a:rPr>
              <a:t>不使用栈和递归</a:t>
            </a:r>
            <a:r>
              <a:rPr lang="zh-CN" altLang="zh-CN" sz="2800" dirty="0">
                <a:solidFill>
                  <a:srgbClr val="7030A0"/>
                </a:solidFill>
              </a:rPr>
              <a:t>的情况下</a:t>
            </a:r>
            <a:r>
              <a:rPr lang="zh-CN" altLang="zh-CN" sz="2800" b="1" dirty="0">
                <a:solidFill>
                  <a:srgbClr val="7030A0"/>
                </a:solidFill>
              </a:rPr>
              <a:t>先序编历中序线索二叉树</a:t>
            </a:r>
            <a:r>
              <a:rPr lang="zh-CN" altLang="zh-CN" sz="2800" dirty="0">
                <a:solidFill>
                  <a:srgbClr val="7030A0"/>
                </a:solidFill>
              </a:rPr>
              <a:t>的算法。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  <p:grpSp>
        <p:nvGrpSpPr>
          <p:cNvPr id="8" name="Group 56">
            <a:extLst>
              <a:ext uri="{FF2B5EF4-FFF2-40B4-BE49-F238E27FC236}">
                <a16:creationId xmlns:a16="http://schemas.microsoft.com/office/drawing/2014/main" id="{531A2B80-E1C5-40B4-A641-22C2877DDB7B}"/>
              </a:ext>
            </a:extLst>
          </p:cNvPr>
          <p:cNvGrpSpPr>
            <a:grpSpLocks/>
          </p:cNvGrpSpPr>
          <p:nvPr/>
        </p:nvGrpSpPr>
        <p:grpSpPr bwMode="auto">
          <a:xfrm>
            <a:off x="2838419" y="2596031"/>
            <a:ext cx="6388100" cy="4038600"/>
            <a:chOff x="816" y="1392"/>
            <a:chExt cx="4024" cy="2544"/>
          </a:xfrm>
        </p:grpSpPr>
        <p:sp>
          <p:nvSpPr>
            <p:cNvPr id="9" name="Rectangle 57">
              <a:extLst>
                <a:ext uri="{FF2B5EF4-FFF2-40B4-BE49-F238E27FC236}">
                  <a16:creationId xmlns:a16="http://schemas.microsoft.com/office/drawing/2014/main" id="{8C310A35-7A08-4A45-8F10-0DB453A24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709"/>
              <a:ext cx="167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中序线索二叉链表</a:t>
              </a:r>
            </a:p>
          </p:txBody>
        </p:sp>
        <p:grpSp>
          <p:nvGrpSpPr>
            <p:cNvPr id="10" name="Group 58">
              <a:extLst>
                <a:ext uri="{FF2B5EF4-FFF2-40B4-BE49-F238E27FC236}">
                  <a16:creationId xmlns:a16="http://schemas.microsoft.com/office/drawing/2014/main" id="{2D65228A-7BC7-42F2-AC80-952F222F67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392"/>
              <a:ext cx="4024" cy="2307"/>
              <a:chOff x="816" y="1389"/>
              <a:chExt cx="4024" cy="2307"/>
            </a:xfrm>
          </p:grpSpPr>
          <p:grpSp>
            <p:nvGrpSpPr>
              <p:cNvPr id="11" name="Group 59">
                <a:extLst>
                  <a:ext uri="{FF2B5EF4-FFF2-40B4-BE49-F238E27FC236}">
                    <a16:creationId xmlns:a16="http://schemas.microsoft.com/office/drawing/2014/main" id="{EEABC9FF-8A00-4193-84A4-ACBCD81FAA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51" y="2200"/>
                <a:ext cx="1032" cy="221"/>
                <a:chOff x="2976" y="2448"/>
                <a:chExt cx="1111" cy="227"/>
              </a:xfrm>
            </p:grpSpPr>
            <p:sp>
              <p:nvSpPr>
                <p:cNvPr id="90" name="Rectangle 60">
                  <a:extLst>
                    <a:ext uri="{FF2B5EF4-FFF2-40B4-BE49-F238E27FC236}">
                      <a16:creationId xmlns:a16="http://schemas.microsoft.com/office/drawing/2014/main" id="{811FC9B1-DB0F-4BDC-91B1-C747E39213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448"/>
                  <a:ext cx="1111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</a:t>
                  </a: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  A  0</a:t>
                  </a:r>
                </a:p>
              </p:txBody>
            </p:sp>
            <p:sp>
              <p:nvSpPr>
                <p:cNvPr id="91" name="Line 61">
                  <a:extLst>
                    <a:ext uri="{FF2B5EF4-FFF2-40B4-BE49-F238E27FC236}">
                      <a16:creationId xmlns:a16="http://schemas.microsoft.com/office/drawing/2014/main" id="{C0734FAE-97FE-4FAC-9DD7-01D07E2186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2" name="Line 62">
                  <a:extLst>
                    <a:ext uri="{FF2B5EF4-FFF2-40B4-BE49-F238E27FC236}">
                      <a16:creationId xmlns:a16="http://schemas.microsoft.com/office/drawing/2014/main" id="{884E012F-99D0-4D6D-A3AB-25CFCE2350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3" name="Line 63">
                  <a:extLst>
                    <a:ext uri="{FF2B5EF4-FFF2-40B4-BE49-F238E27FC236}">
                      <a16:creationId xmlns:a16="http://schemas.microsoft.com/office/drawing/2014/main" id="{26A3F753-EB0E-42AD-BD3E-DC76CFDFC3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64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4" name="Line 64">
                  <a:extLst>
                    <a:ext uri="{FF2B5EF4-FFF2-40B4-BE49-F238E27FC236}">
                      <a16:creationId xmlns:a16="http://schemas.microsoft.com/office/drawing/2014/main" id="{9635ABB5-BDE5-4171-A325-A821C5A560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6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2" name="Group 65">
                <a:extLst>
                  <a:ext uri="{FF2B5EF4-FFF2-40B4-BE49-F238E27FC236}">
                    <a16:creationId xmlns:a16="http://schemas.microsoft.com/office/drawing/2014/main" id="{C526966B-7E2D-4C50-95ED-329ED0A8BD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34" y="2636"/>
                <a:ext cx="1032" cy="221"/>
                <a:chOff x="2976" y="2448"/>
                <a:chExt cx="1111" cy="227"/>
              </a:xfrm>
            </p:grpSpPr>
            <p:sp>
              <p:nvSpPr>
                <p:cNvPr id="85" name="Rectangle 66">
                  <a:extLst>
                    <a:ext uri="{FF2B5EF4-FFF2-40B4-BE49-F238E27FC236}">
                      <a16:creationId xmlns:a16="http://schemas.microsoft.com/office/drawing/2014/main" id="{77970EC3-D6FF-4E4A-814B-0F835E5B64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448"/>
                  <a:ext cx="1111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</a:t>
                  </a: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  B  1</a:t>
                  </a:r>
                </a:p>
              </p:txBody>
            </p:sp>
            <p:sp>
              <p:nvSpPr>
                <p:cNvPr id="86" name="Line 67">
                  <a:extLst>
                    <a:ext uri="{FF2B5EF4-FFF2-40B4-BE49-F238E27FC236}">
                      <a16:creationId xmlns:a16="http://schemas.microsoft.com/office/drawing/2014/main" id="{32180B2B-F153-419A-A132-98A6696E10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7" name="Line 68">
                  <a:extLst>
                    <a:ext uri="{FF2B5EF4-FFF2-40B4-BE49-F238E27FC236}">
                      <a16:creationId xmlns:a16="http://schemas.microsoft.com/office/drawing/2014/main" id="{CB5A3FD6-EAEF-4B07-8600-7277324E9D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8" name="Line 69">
                  <a:extLst>
                    <a:ext uri="{FF2B5EF4-FFF2-40B4-BE49-F238E27FC236}">
                      <a16:creationId xmlns:a16="http://schemas.microsoft.com/office/drawing/2014/main" id="{4F01A5CD-05DD-475E-99B2-DB4F37C51D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64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9" name="Line 70">
                  <a:extLst>
                    <a:ext uri="{FF2B5EF4-FFF2-40B4-BE49-F238E27FC236}">
                      <a16:creationId xmlns:a16="http://schemas.microsoft.com/office/drawing/2014/main" id="{FFDC7C9F-8FDB-40D6-B859-C24D29CDA2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6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3" name="Group 71">
                <a:extLst>
                  <a:ext uri="{FF2B5EF4-FFF2-40B4-BE49-F238E27FC236}">
                    <a16:creationId xmlns:a16="http://schemas.microsoft.com/office/drawing/2014/main" id="{DF27AD6D-2D4B-4D29-B462-38FDD41C28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34" y="2636"/>
                <a:ext cx="1032" cy="221"/>
                <a:chOff x="2976" y="2448"/>
                <a:chExt cx="1111" cy="227"/>
              </a:xfrm>
            </p:grpSpPr>
            <p:sp>
              <p:nvSpPr>
                <p:cNvPr id="80" name="Rectangle 72">
                  <a:extLst>
                    <a:ext uri="{FF2B5EF4-FFF2-40B4-BE49-F238E27FC236}">
                      <a16:creationId xmlns:a16="http://schemas.microsoft.com/office/drawing/2014/main" id="{90268020-460B-4C9A-A0B2-E3717018DB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448"/>
                  <a:ext cx="1111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</a:t>
                  </a: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  C  0</a:t>
                  </a:r>
                </a:p>
              </p:txBody>
            </p:sp>
            <p:sp>
              <p:nvSpPr>
                <p:cNvPr id="81" name="Line 73">
                  <a:extLst>
                    <a:ext uri="{FF2B5EF4-FFF2-40B4-BE49-F238E27FC236}">
                      <a16:creationId xmlns:a16="http://schemas.microsoft.com/office/drawing/2014/main" id="{B18F0436-AAA2-4AA5-BA10-B950379D6F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2" name="Line 74">
                  <a:extLst>
                    <a:ext uri="{FF2B5EF4-FFF2-40B4-BE49-F238E27FC236}">
                      <a16:creationId xmlns:a16="http://schemas.microsoft.com/office/drawing/2014/main" id="{82E3414E-0C92-4302-92A6-CB6F2A9431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3" name="Line 75">
                  <a:extLst>
                    <a:ext uri="{FF2B5EF4-FFF2-40B4-BE49-F238E27FC236}">
                      <a16:creationId xmlns:a16="http://schemas.microsoft.com/office/drawing/2014/main" id="{0D4FF486-18AE-423B-A409-5C9151B936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64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4" name="Line 76">
                  <a:extLst>
                    <a:ext uri="{FF2B5EF4-FFF2-40B4-BE49-F238E27FC236}">
                      <a16:creationId xmlns:a16="http://schemas.microsoft.com/office/drawing/2014/main" id="{F67E5D4B-1CD3-41B5-B5F4-FF68EF5244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6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4" name="Line 77">
                <a:extLst>
                  <a:ext uri="{FF2B5EF4-FFF2-40B4-BE49-F238E27FC236}">
                    <a16:creationId xmlns:a16="http://schemas.microsoft.com/office/drawing/2014/main" id="{82B30C6C-73B2-443B-B523-51CE6AA8D7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88" y="2343"/>
                <a:ext cx="157" cy="2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Line 78">
                <a:extLst>
                  <a:ext uri="{FF2B5EF4-FFF2-40B4-BE49-F238E27FC236}">
                    <a16:creationId xmlns:a16="http://schemas.microsoft.com/office/drawing/2014/main" id="{2FE7AA6B-2A2D-4DED-9DC5-20EF9348E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1" y="2350"/>
                <a:ext cx="157" cy="26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6" name="Group 79">
                <a:extLst>
                  <a:ext uri="{FF2B5EF4-FFF2-40B4-BE49-F238E27FC236}">
                    <a16:creationId xmlns:a16="http://schemas.microsoft.com/office/drawing/2014/main" id="{D1D15219-494F-41A6-A98E-783C16060F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6" y="3070"/>
                <a:ext cx="1032" cy="221"/>
                <a:chOff x="2976" y="2448"/>
                <a:chExt cx="1111" cy="227"/>
              </a:xfrm>
            </p:grpSpPr>
            <p:sp>
              <p:nvSpPr>
                <p:cNvPr id="75" name="Rectangle 80">
                  <a:extLst>
                    <a:ext uri="{FF2B5EF4-FFF2-40B4-BE49-F238E27FC236}">
                      <a16:creationId xmlns:a16="http://schemas.microsoft.com/office/drawing/2014/main" id="{6BDBD756-1B41-47BF-B409-711D37DDAA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448"/>
                  <a:ext cx="1111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</a:t>
                  </a: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  D  1</a:t>
                  </a:r>
                </a:p>
              </p:txBody>
            </p:sp>
            <p:sp>
              <p:nvSpPr>
                <p:cNvPr id="76" name="Line 81">
                  <a:extLst>
                    <a:ext uri="{FF2B5EF4-FFF2-40B4-BE49-F238E27FC236}">
                      <a16:creationId xmlns:a16="http://schemas.microsoft.com/office/drawing/2014/main" id="{A724E88A-5EB8-43C2-B0FB-81F76D95F3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7" name="Line 82">
                  <a:extLst>
                    <a:ext uri="{FF2B5EF4-FFF2-40B4-BE49-F238E27FC236}">
                      <a16:creationId xmlns:a16="http://schemas.microsoft.com/office/drawing/2014/main" id="{C3F7DCA1-7569-47B8-BCDF-7BEFAAF9C9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8" name="Line 83">
                  <a:extLst>
                    <a:ext uri="{FF2B5EF4-FFF2-40B4-BE49-F238E27FC236}">
                      <a16:creationId xmlns:a16="http://schemas.microsoft.com/office/drawing/2014/main" id="{5AEBF658-1EE7-4B71-9831-4D19B83411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64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9" name="Line 84">
                  <a:extLst>
                    <a:ext uri="{FF2B5EF4-FFF2-40B4-BE49-F238E27FC236}">
                      <a16:creationId xmlns:a16="http://schemas.microsoft.com/office/drawing/2014/main" id="{DA1A86D3-4688-4C14-B7A2-346491A539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6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7" name="Group 85">
                <a:extLst>
                  <a:ext uri="{FF2B5EF4-FFF2-40B4-BE49-F238E27FC236}">
                    <a16:creationId xmlns:a16="http://schemas.microsoft.com/office/drawing/2014/main" id="{42B04E61-8E3B-4050-9964-4E9EC03BCF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04" y="3070"/>
                <a:ext cx="1032" cy="221"/>
                <a:chOff x="2976" y="2448"/>
                <a:chExt cx="1111" cy="227"/>
              </a:xfrm>
            </p:grpSpPr>
            <p:sp>
              <p:nvSpPr>
                <p:cNvPr id="70" name="Rectangle 86">
                  <a:extLst>
                    <a:ext uri="{FF2B5EF4-FFF2-40B4-BE49-F238E27FC236}">
                      <a16:creationId xmlns:a16="http://schemas.microsoft.com/office/drawing/2014/main" id="{94129A7A-8500-4769-8F95-EDDCFC6F68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448"/>
                  <a:ext cx="1111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</a:t>
                  </a: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  E  1</a:t>
                  </a:r>
                </a:p>
              </p:txBody>
            </p:sp>
            <p:sp>
              <p:nvSpPr>
                <p:cNvPr id="71" name="Line 87">
                  <a:extLst>
                    <a:ext uri="{FF2B5EF4-FFF2-40B4-BE49-F238E27FC236}">
                      <a16:creationId xmlns:a16="http://schemas.microsoft.com/office/drawing/2014/main" id="{9D8F98AB-4FF1-4087-8826-981A0D9F05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2" name="Line 88">
                  <a:extLst>
                    <a:ext uri="{FF2B5EF4-FFF2-40B4-BE49-F238E27FC236}">
                      <a16:creationId xmlns:a16="http://schemas.microsoft.com/office/drawing/2014/main" id="{D3E9CE47-CBB4-47E3-9EFB-B10BB92195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3" name="Line 89">
                  <a:extLst>
                    <a:ext uri="{FF2B5EF4-FFF2-40B4-BE49-F238E27FC236}">
                      <a16:creationId xmlns:a16="http://schemas.microsoft.com/office/drawing/2014/main" id="{551BC059-CF6A-4D07-B7A1-B3A23D0540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64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4" name="Line 90">
                  <a:extLst>
                    <a:ext uri="{FF2B5EF4-FFF2-40B4-BE49-F238E27FC236}">
                      <a16:creationId xmlns:a16="http://schemas.microsoft.com/office/drawing/2014/main" id="{DA586371-7CC3-4233-948E-F3087C4844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6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8" name="Group 91">
                <a:extLst>
                  <a:ext uri="{FF2B5EF4-FFF2-40B4-BE49-F238E27FC236}">
                    <a16:creationId xmlns:a16="http://schemas.microsoft.com/office/drawing/2014/main" id="{6C9A7C87-3393-4018-AC5E-DB6A66860D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04" y="3070"/>
                <a:ext cx="1032" cy="221"/>
                <a:chOff x="2976" y="2448"/>
                <a:chExt cx="1111" cy="227"/>
              </a:xfrm>
            </p:grpSpPr>
            <p:sp>
              <p:nvSpPr>
                <p:cNvPr id="65" name="Rectangle 92">
                  <a:extLst>
                    <a:ext uri="{FF2B5EF4-FFF2-40B4-BE49-F238E27FC236}">
                      <a16:creationId xmlns:a16="http://schemas.microsoft.com/office/drawing/2014/main" id="{568E7926-BCBF-498A-BC13-1565DE517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448"/>
                  <a:ext cx="1111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</a:t>
                  </a: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  F  0</a:t>
                  </a:r>
                </a:p>
              </p:txBody>
            </p:sp>
            <p:sp>
              <p:nvSpPr>
                <p:cNvPr id="66" name="Line 93">
                  <a:extLst>
                    <a:ext uri="{FF2B5EF4-FFF2-40B4-BE49-F238E27FC236}">
                      <a16:creationId xmlns:a16="http://schemas.microsoft.com/office/drawing/2014/main" id="{3E6E7932-CB63-4A02-8649-45001731AA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7" name="Line 94">
                  <a:extLst>
                    <a:ext uri="{FF2B5EF4-FFF2-40B4-BE49-F238E27FC236}">
                      <a16:creationId xmlns:a16="http://schemas.microsoft.com/office/drawing/2014/main" id="{78747951-B541-48B3-B225-C62B8D3D7D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8" name="Line 95">
                  <a:extLst>
                    <a:ext uri="{FF2B5EF4-FFF2-40B4-BE49-F238E27FC236}">
                      <a16:creationId xmlns:a16="http://schemas.microsoft.com/office/drawing/2014/main" id="{1F2C4552-7449-4A81-9C63-4789BA5384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64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9" name="Line 96">
                  <a:extLst>
                    <a:ext uri="{FF2B5EF4-FFF2-40B4-BE49-F238E27FC236}">
                      <a16:creationId xmlns:a16="http://schemas.microsoft.com/office/drawing/2014/main" id="{EEC953D2-4BB5-4ABB-B6A5-49BE4024F5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6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9" name="Line 97">
                <a:extLst>
                  <a:ext uri="{FF2B5EF4-FFF2-40B4-BE49-F238E27FC236}">
                    <a16:creationId xmlns:a16="http://schemas.microsoft.com/office/drawing/2014/main" id="{F1A95B02-8034-482C-9577-B9F9095E0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58" y="2800"/>
                <a:ext cx="157" cy="26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Line 98">
                <a:extLst>
                  <a:ext uri="{FF2B5EF4-FFF2-40B4-BE49-F238E27FC236}">
                    <a16:creationId xmlns:a16="http://schemas.microsoft.com/office/drawing/2014/main" id="{BE802A85-6C3D-44C5-9E32-C42C6FA18C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1" y="2808"/>
                <a:ext cx="157" cy="26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Line 99">
                <a:extLst>
                  <a:ext uri="{FF2B5EF4-FFF2-40B4-BE49-F238E27FC236}">
                    <a16:creationId xmlns:a16="http://schemas.microsoft.com/office/drawing/2014/main" id="{4031540A-9EFA-48EA-8C32-A0A0EEE481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92" y="2784"/>
                <a:ext cx="157" cy="26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22" name="Group 100">
                <a:extLst>
                  <a:ext uri="{FF2B5EF4-FFF2-40B4-BE49-F238E27FC236}">
                    <a16:creationId xmlns:a16="http://schemas.microsoft.com/office/drawing/2014/main" id="{9CB3D805-2431-4EA3-BF4E-C6289ED7F0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6" y="3475"/>
                <a:ext cx="1033" cy="221"/>
                <a:chOff x="2976" y="2448"/>
                <a:chExt cx="1111" cy="227"/>
              </a:xfrm>
            </p:grpSpPr>
            <p:sp>
              <p:nvSpPr>
                <p:cNvPr id="60" name="Rectangle 101">
                  <a:extLst>
                    <a:ext uri="{FF2B5EF4-FFF2-40B4-BE49-F238E27FC236}">
                      <a16:creationId xmlns:a16="http://schemas.microsoft.com/office/drawing/2014/main" id="{B5B6891F-3CA9-4C1A-8522-8AC5B4FF82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448"/>
                  <a:ext cx="1111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Arial Unicode MS"/>
                      <a:cs typeface="Arial Unicode MS"/>
                    </a:rPr>
                    <a:t>  </a:t>
                  </a:r>
                  <a:r>
                    <a:rPr kumimoji="1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</a:t>
                  </a: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  G  1</a:t>
                  </a:r>
                </a:p>
              </p:txBody>
            </p:sp>
            <p:sp>
              <p:nvSpPr>
                <p:cNvPr id="61" name="Line 102">
                  <a:extLst>
                    <a:ext uri="{FF2B5EF4-FFF2-40B4-BE49-F238E27FC236}">
                      <a16:creationId xmlns:a16="http://schemas.microsoft.com/office/drawing/2014/main" id="{FAB2F14B-83E3-4EC4-9EEE-932FEF158B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2" name="Line 103">
                  <a:extLst>
                    <a:ext uri="{FF2B5EF4-FFF2-40B4-BE49-F238E27FC236}">
                      <a16:creationId xmlns:a16="http://schemas.microsoft.com/office/drawing/2014/main" id="{6E1CECEF-8109-4033-A34F-D234AA8B16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3" name="Line 104">
                  <a:extLst>
                    <a:ext uri="{FF2B5EF4-FFF2-40B4-BE49-F238E27FC236}">
                      <a16:creationId xmlns:a16="http://schemas.microsoft.com/office/drawing/2014/main" id="{5B161C19-8C27-4879-8AC6-46FB5D4325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64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4" name="Line 105">
                  <a:extLst>
                    <a:ext uri="{FF2B5EF4-FFF2-40B4-BE49-F238E27FC236}">
                      <a16:creationId xmlns:a16="http://schemas.microsoft.com/office/drawing/2014/main" id="{9A185CC4-99E9-4F62-A21E-01EAFF98EC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6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3" name="Line 106">
                <a:extLst>
                  <a:ext uri="{FF2B5EF4-FFF2-40B4-BE49-F238E27FC236}">
                    <a16:creationId xmlns:a16="http://schemas.microsoft.com/office/drawing/2014/main" id="{EB21C5E2-FB89-4D52-BE02-74708AB385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69" y="3213"/>
                <a:ext cx="157" cy="26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24" name="Group 107">
                <a:extLst>
                  <a:ext uri="{FF2B5EF4-FFF2-40B4-BE49-F238E27FC236}">
                    <a16:creationId xmlns:a16="http://schemas.microsoft.com/office/drawing/2014/main" id="{3DB35AFF-5B84-4565-852C-0C0336A1B1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74" y="3475"/>
                <a:ext cx="1032" cy="221"/>
                <a:chOff x="2976" y="2448"/>
                <a:chExt cx="1111" cy="227"/>
              </a:xfrm>
            </p:grpSpPr>
            <p:sp>
              <p:nvSpPr>
                <p:cNvPr id="55" name="Rectangle 108">
                  <a:extLst>
                    <a:ext uri="{FF2B5EF4-FFF2-40B4-BE49-F238E27FC236}">
                      <a16:creationId xmlns:a16="http://schemas.microsoft.com/office/drawing/2014/main" id="{94E13189-4373-4C67-9276-CD9DA75F5D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448"/>
                  <a:ext cx="1111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</a:t>
                  </a: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   H  1</a:t>
                  </a:r>
                </a:p>
              </p:txBody>
            </p:sp>
            <p:sp>
              <p:nvSpPr>
                <p:cNvPr id="56" name="Line 109">
                  <a:extLst>
                    <a:ext uri="{FF2B5EF4-FFF2-40B4-BE49-F238E27FC236}">
                      <a16:creationId xmlns:a16="http://schemas.microsoft.com/office/drawing/2014/main" id="{6098C039-B7FD-4F24-924C-AD95FB9BC6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7" name="Line 110">
                  <a:extLst>
                    <a:ext uri="{FF2B5EF4-FFF2-40B4-BE49-F238E27FC236}">
                      <a16:creationId xmlns:a16="http://schemas.microsoft.com/office/drawing/2014/main" id="{B708D654-DF68-4475-9B61-22AC335BF1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8" name="Line 111">
                  <a:extLst>
                    <a:ext uri="{FF2B5EF4-FFF2-40B4-BE49-F238E27FC236}">
                      <a16:creationId xmlns:a16="http://schemas.microsoft.com/office/drawing/2014/main" id="{3C3EFB0C-5E07-41E5-9B03-C3E80F785F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64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9" name="Line 112">
                  <a:extLst>
                    <a:ext uri="{FF2B5EF4-FFF2-40B4-BE49-F238E27FC236}">
                      <a16:creationId xmlns:a16="http://schemas.microsoft.com/office/drawing/2014/main" id="{B110A494-F1F4-4778-A017-608A80C825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6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5" name="Group 113">
                <a:extLst>
                  <a:ext uri="{FF2B5EF4-FFF2-40B4-BE49-F238E27FC236}">
                    <a16:creationId xmlns:a16="http://schemas.microsoft.com/office/drawing/2014/main" id="{A8C58A24-B666-4F70-A92D-EA78E9A8B8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74" y="3475"/>
                <a:ext cx="1032" cy="221"/>
                <a:chOff x="2976" y="2448"/>
                <a:chExt cx="1111" cy="227"/>
              </a:xfrm>
            </p:grpSpPr>
            <p:sp>
              <p:nvSpPr>
                <p:cNvPr id="50" name="Rectangle 114">
                  <a:extLst>
                    <a:ext uri="{FF2B5EF4-FFF2-40B4-BE49-F238E27FC236}">
                      <a16:creationId xmlns:a16="http://schemas.microsoft.com/office/drawing/2014/main" id="{6F0065D4-23E7-4262-856E-5D179A19EE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448"/>
                  <a:ext cx="1111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</a:t>
                  </a: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   I  1</a:t>
                  </a:r>
                  <a:endPara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 Unicode MS"/>
                    <a:cs typeface="Arial Unicode MS"/>
                  </a:endParaRPr>
                </a:p>
              </p:txBody>
            </p:sp>
            <p:sp>
              <p:nvSpPr>
                <p:cNvPr id="51" name="Line 115">
                  <a:extLst>
                    <a:ext uri="{FF2B5EF4-FFF2-40B4-BE49-F238E27FC236}">
                      <a16:creationId xmlns:a16="http://schemas.microsoft.com/office/drawing/2014/main" id="{E7659781-DA75-4A8C-8222-729C02D1B7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" name="Line 116">
                  <a:extLst>
                    <a:ext uri="{FF2B5EF4-FFF2-40B4-BE49-F238E27FC236}">
                      <a16:creationId xmlns:a16="http://schemas.microsoft.com/office/drawing/2014/main" id="{16993421-4B24-46AC-B166-D80D189043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3" name="Line 117">
                  <a:extLst>
                    <a:ext uri="{FF2B5EF4-FFF2-40B4-BE49-F238E27FC236}">
                      <a16:creationId xmlns:a16="http://schemas.microsoft.com/office/drawing/2014/main" id="{68760CA3-B84D-4161-89E1-AE015D6D22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64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" name="Line 118">
                  <a:extLst>
                    <a:ext uri="{FF2B5EF4-FFF2-40B4-BE49-F238E27FC236}">
                      <a16:creationId xmlns:a16="http://schemas.microsoft.com/office/drawing/2014/main" id="{79A5E13F-AF20-4AFF-A0C5-23C510D7F9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6" y="2448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6" name="Line 119">
                <a:extLst>
                  <a:ext uri="{FF2B5EF4-FFF2-40B4-BE49-F238E27FC236}">
                    <a16:creationId xmlns:a16="http://schemas.microsoft.com/office/drawing/2014/main" id="{27A1F116-EB0D-4F99-B077-E6572A98B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28" y="3205"/>
                <a:ext cx="157" cy="26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Line 120">
                <a:extLst>
                  <a:ext uri="{FF2B5EF4-FFF2-40B4-BE49-F238E27FC236}">
                    <a16:creationId xmlns:a16="http://schemas.microsoft.com/office/drawing/2014/main" id="{8DEAD53C-7A62-4872-BE32-6BFF150AA8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1" y="3213"/>
                <a:ext cx="157" cy="26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Line 121">
                <a:extLst>
                  <a:ext uri="{FF2B5EF4-FFF2-40B4-BE49-F238E27FC236}">
                    <a16:creationId xmlns:a16="http://schemas.microsoft.com/office/drawing/2014/main" id="{31140A83-B206-404C-A4E9-2AB5C06CF2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50" y="2855"/>
                <a:ext cx="190" cy="28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prstDash val="dash"/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Line 122">
                <a:extLst>
                  <a:ext uri="{FF2B5EF4-FFF2-40B4-BE49-F238E27FC236}">
                    <a16:creationId xmlns:a16="http://schemas.microsoft.com/office/drawing/2014/main" id="{6562BE0B-9F59-4B41-8A4A-51A650EA88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44" y="2394"/>
                <a:ext cx="190" cy="281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prstDash val="dash"/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Line 123">
                <a:extLst>
                  <a:ext uri="{FF2B5EF4-FFF2-40B4-BE49-F238E27FC236}">
                    <a16:creationId xmlns:a16="http://schemas.microsoft.com/office/drawing/2014/main" id="{711536DB-284F-47A2-AF7D-0363E96742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60" y="3291"/>
                <a:ext cx="190" cy="28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prstDash val="dash"/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Line 124">
                <a:extLst>
                  <a:ext uri="{FF2B5EF4-FFF2-40B4-BE49-F238E27FC236}">
                    <a16:creationId xmlns:a16="http://schemas.microsoft.com/office/drawing/2014/main" id="{D2757F7C-8A76-4304-ADDB-D5019C6697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54" y="2855"/>
                <a:ext cx="190" cy="28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prstDash val="dash"/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Line 125">
                <a:extLst>
                  <a:ext uri="{FF2B5EF4-FFF2-40B4-BE49-F238E27FC236}">
                    <a16:creationId xmlns:a16="http://schemas.microsoft.com/office/drawing/2014/main" id="{F6BC4150-05A8-4536-B771-0BD1A6F1E8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6" y="3291"/>
                <a:ext cx="190" cy="28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prstDash val="dash"/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Line 126">
                <a:extLst>
                  <a:ext uri="{FF2B5EF4-FFF2-40B4-BE49-F238E27FC236}">
                    <a16:creationId xmlns:a16="http://schemas.microsoft.com/office/drawing/2014/main" id="{0C16C9DC-8AC6-436B-A58B-C70A0DB345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37" y="3291"/>
                <a:ext cx="158" cy="265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prstDash val="dash"/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Freeform 127">
                <a:extLst>
                  <a:ext uri="{FF2B5EF4-FFF2-40B4-BE49-F238E27FC236}">
                    <a16:creationId xmlns:a16="http://schemas.microsoft.com/office/drawing/2014/main" id="{13CCB6EE-F78A-43F3-8FC5-866C8CFD7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9" y="2418"/>
                <a:ext cx="1108" cy="1122"/>
              </a:xfrm>
              <a:custGeom>
                <a:avLst/>
                <a:gdLst>
                  <a:gd name="T0" fmla="*/ 0 w 1120"/>
                  <a:gd name="T1" fmla="*/ 933 h 1152"/>
                  <a:gd name="T2" fmla="*/ 352 w 1120"/>
                  <a:gd name="T3" fmla="*/ 738 h 1152"/>
                  <a:gd name="T4" fmla="*/ 397 w 1120"/>
                  <a:gd name="T5" fmla="*/ 467 h 1152"/>
                  <a:gd name="T6" fmla="*/ 925 w 1120"/>
                  <a:gd name="T7" fmla="*/ 389 h 1152"/>
                  <a:gd name="T8" fmla="*/ 1013 w 1120"/>
                  <a:gd name="T9" fmla="*/ 0 h 1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20" h="1152">
                    <a:moveTo>
                      <a:pt x="0" y="1152"/>
                    </a:moveTo>
                    <a:cubicBezTo>
                      <a:pt x="156" y="1080"/>
                      <a:pt x="312" y="1008"/>
                      <a:pt x="384" y="912"/>
                    </a:cubicBezTo>
                    <a:cubicBezTo>
                      <a:pt x="456" y="816"/>
                      <a:pt x="328" y="648"/>
                      <a:pt x="432" y="576"/>
                    </a:cubicBezTo>
                    <a:cubicBezTo>
                      <a:pt x="536" y="504"/>
                      <a:pt x="896" y="576"/>
                      <a:pt x="1008" y="480"/>
                    </a:cubicBezTo>
                    <a:cubicBezTo>
                      <a:pt x="1120" y="384"/>
                      <a:pt x="1088" y="80"/>
                      <a:pt x="1104" y="0"/>
                    </a:cubicBezTo>
                  </a:path>
                </a:pathLst>
              </a:custGeom>
              <a:noFill/>
              <a:ln w="19050" cap="flat" cmpd="sng">
                <a:solidFill>
                  <a:schemeClr val="hlink"/>
                </a:solidFill>
                <a:prstDash val="dash"/>
                <a:miter lim="800000"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Freeform 128">
                <a:extLst>
                  <a:ext uri="{FF2B5EF4-FFF2-40B4-BE49-F238E27FC236}">
                    <a16:creationId xmlns:a16="http://schemas.microsoft.com/office/drawing/2014/main" id="{FC0D4401-DA05-4584-99B6-3D5C4D7AF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9" y="2855"/>
                <a:ext cx="522" cy="701"/>
              </a:xfrm>
              <a:custGeom>
                <a:avLst/>
                <a:gdLst>
                  <a:gd name="T0" fmla="*/ 0 w 528"/>
                  <a:gd name="T1" fmla="*/ 581 h 720"/>
                  <a:gd name="T2" fmla="*/ 130 w 528"/>
                  <a:gd name="T3" fmla="*/ 465 h 720"/>
                  <a:gd name="T4" fmla="*/ 352 w 528"/>
                  <a:gd name="T5" fmla="*/ 465 h 720"/>
                  <a:gd name="T6" fmla="*/ 480 w 528"/>
                  <a:gd name="T7" fmla="*/ 0 h 72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28" h="720">
                    <a:moveTo>
                      <a:pt x="0" y="720"/>
                    </a:moveTo>
                    <a:cubicBezTo>
                      <a:pt x="40" y="660"/>
                      <a:pt x="80" y="600"/>
                      <a:pt x="144" y="576"/>
                    </a:cubicBezTo>
                    <a:cubicBezTo>
                      <a:pt x="208" y="552"/>
                      <a:pt x="320" y="672"/>
                      <a:pt x="384" y="576"/>
                    </a:cubicBezTo>
                    <a:cubicBezTo>
                      <a:pt x="448" y="480"/>
                      <a:pt x="504" y="96"/>
                      <a:pt x="528" y="0"/>
                    </a:cubicBezTo>
                  </a:path>
                </a:pathLst>
              </a:custGeom>
              <a:noFill/>
              <a:ln w="19050" cap="flat" cmpd="sng">
                <a:solidFill>
                  <a:schemeClr val="hlink"/>
                </a:solidFill>
                <a:prstDash val="dash"/>
                <a:miter lim="800000"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Rectangle 129">
                <a:extLst>
                  <a:ext uri="{FF2B5EF4-FFF2-40B4-BE49-F238E27FC236}">
                    <a16:creationId xmlns:a16="http://schemas.microsoft.com/office/drawing/2014/main" id="{D16EBB62-9F7B-41A2-8AD4-217353978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192"/>
                <a:ext cx="408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99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Thrt</a:t>
                </a:r>
              </a:p>
            </p:txBody>
          </p:sp>
          <p:sp>
            <p:nvSpPr>
              <p:cNvPr id="37" name="Line 130">
                <a:extLst>
                  <a:ext uri="{FF2B5EF4-FFF2-40B4-BE49-F238E27FC236}">
                    <a16:creationId xmlns:a16="http://schemas.microsoft.com/office/drawing/2014/main" id="{F95B0D4A-2D14-437C-87C4-39803FDE42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0" y="227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8" name="Group 131">
                <a:extLst>
                  <a:ext uri="{FF2B5EF4-FFF2-40B4-BE49-F238E27FC236}">
                    <a16:creationId xmlns:a16="http://schemas.microsoft.com/office/drawing/2014/main" id="{E8D9A527-2987-4FF0-9B1D-10FB2BDF5B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1760"/>
                <a:ext cx="997" cy="227"/>
                <a:chOff x="384" y="2352"/>
                <a:chExt cx="952" cy="227"/>
              </a:xfrm>
            </p:grpSpPr>
            <p:sp>
              <p:nvSpPr>
                <p:cNvPr id="45" name="Rectangle 132">
                  <a:extLst>
                    <a:ext uri="{FF2B5EF4-FFF2-40B4-BE49-F238E27FC236}">
                      <a16:creationId xmlns:a16="http://schemas.microsoft.com/office/drawing/2014/main" id="{73576A8D-A7DF-4E80-A586-84EEB5A314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" y="2352"/>
                  <a:ext cx="952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</a:t>
                  </a: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0      1</a:t>
                  </a:r>
                </a:p>
              </p:txBody>
            </p:sp>
            <p:sp>
              <p:nvSpPr>
                <p:cNvPr id="46" name="Line 133">
                  <a:extLst>
                    <a:ext uri="{FF2B5EF4-FFF2-40B4-BE49-F238E27FC236}">
                      <a16:creationId xmlns:a16="http://schemas.microsoft.com/office/drawing/2014/main" id="{28AA0392-E81D-4193-9B3F-C55EEB7E74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2" y="2352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7" name="Line 134">
                  <a:extLst>
                    <a:ext uri="{FF2B5EF4-FFF2-40B4-BE49-F238E27FC236}">
                      <a16:creationId xmlns:a16="http://schemas.microsoft.com/office/drawing/2014/main" id="{F1F1E9B9-2737-4FA7-BD71-B8DE279582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2352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8" name="Line 135">
                  <a:extLst>
                    <a:ext uri="{FF2B5EF4-FFF2-40B4-BE49-F238E27FC236}">
                      <a16:creationId xmlns:a16="http://schemas.microsoft.com/office/drawing/2014/main" id="{D74526C8-408D-4D11-8097-E565D7F592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2352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9" name="Line 136">
                  <a:extLst>
                    <a:ext uri="{FF2B5EF4-FFF2-40B4-BE49-F238E27FC236}">
                      <a16:creationId xmlns:a16="http://schemas.microsoft.com/office/drawing/2014/main" id="{DAA4261A-CE70-4E53-B85A-61BF033E8E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04" y="2352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9" name="Rectangle 137">
                <a:extLst>
                  <a:ext uri="{FF2B5EF4-FFF2-40B4-BE49-F238E27FC236}">
                    <a16:creationId xmlns:a16="http://schemas.microsoft.com/office/drawing/2014/main" id="{3768BF1F-AE3D-45F2-BFBB-E24819F50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1389"/>
                <a:ext cx="408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head</a:t>
                </a:r>
              </a:p>
            </p:txBody>
          </p:sp>
          <p:sp>
            <p:nvSpPr>
              <p:cNvPr id="40" name="Line 138">
                <a:extLst>
                  <a:ext uri="{FF2B5EF4-FFF2-40B4-BE49-F238E27FC236}">
                    <a16:creationId xmlns:a16="http://schemas.microsoft.com/office/drawing/2014/main" id="{DE429CDD-FC30-49BC-AA36-859D1F33C7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1592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Line 139">
                <a:extLst>
                  <a:ext uri="{FF2B5EF4-FFF2-40B4-BE49-F238E27FC236}">
                    <a16:creationId xmlns:a16="http://schemas.microsoft.com/office/drawing/2014/main" id="{EE9C2181-1CF6-4DF0-94AF-692590881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6" y="1896"/>
                <a:ext cx="363" cy="272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prstDash val="dash"/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Freeform 140">
                <a:extLst>
                  <a:ext uri="{FF2B5EF4-FFF2-40B4-BE49-F238E27FC236}">
                    <a16:creationId xmlns:a16="http://schemas.microsoft.com/office/drawing/2014/main" id="{35124BE3-5B26-4A5B-A296-E2A5D797E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" y="1912"/>
                <a:ext cx="1640" cy="1536"/>
              </a:xfrm>
              <a:custGeom>
                <a:avLst/>
                <a:gdLst>
                  <a:gd name="T0" fmla="*/ 0 w 1640"/>
                  <a:gd name="T1" fmla="*/ 0 h 1536"/>
                  <a:gd name="T2" fmla="*/ 1392 w 1640"/>
                  <a:gd name="T3" fmla="*/ 912 h 1536"/>
                  <a:gd name="T4" fmla="*/ 1488 w 1640"/>
                  <a:gd name="T5" fmla="*/ 1536 h 153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640" h="1536">
                    <a:moveTo>
                      <a:pt x="0" y="0"/>
                    </a:moveTo>
                    <a:cubicBezTo>
                      <a:pt x="572" y="328"/>
                      <a:pt x="1144" y="656"/>
                      <a:pt x="1392" y="912"/>
                    </a:cubicBezTo>
                    <a:cubicBezTo>
                      <a:pt x="1640" y="1168"/>
                      <a:pt x="1472" y="1432"/>
                      <a:pt x="1488" y="1536"/>
                    </a:cubicBezTo>
                  </a:path>
                </a:pathLst>
              </a:custGeom>
              <a:noFill/>
              <a:ln w="19050" cap="flat" cmpd="sng">
                <a:solidFill>
                  <a:schemeClr val="folHlink"/>
                </a:solidFill>
                <a:prstDash val="dash"/>
                <a:miter lim="800000"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Freeform 141">
                <a:extLst>
                  <a:ext uri="{FF2B5EF4-FFF2-40B4-BE49-F238E27FC236}">
                    <a16:creationId xmlns:a16="http://schemas.microsoft.com/office/drawing/2014/main" id="{24FA07D8-8F49-4209-A169-0FB508D4D3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1904"/>
                <a:ext cx="1152" cy="1200"/>
              </a:xfrm>
              <a:custGeom>
                <a:avLst/>
                <a:gdLst>
                  <a:gd name="T0" fmla="*/ 0 w 1152"/>
                  <a:gd name="T1" fmla="*/ 1200 h 1200"/>
                  <a:gd name="T2" fmla="*/ 240 w 1152"/>
                  <a:gd name="T3" fmla="*/ 432 h 1200"/>
                  <a:gd name="T4" fmla="*/ 1152 w 1152"/>
                  <a:gd name="T5" fmla="*/ 0 h 1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52" h="1200">
                    <a:moveTo>
                      <a:pt x="0" y="1200"/>
                    </a:moveTo>
                    <a:cubicBezTo>
                      <a:pt x="24" y="916"/>
                      <a:pt x="48" y="632"/>
                      <a:pt x="240" y="432"/>
                    </a:cubicBezTo>
                    <a:cubicBezTo>
                      <a:pt x="432" y="232"/>
                      <a:pt x="1000" y="72"/>
                      <a:pt x="1152" y="0"/>
                    </a:cubicBezTo>
                  </a:path>
                </a:pathLst>
              </a:custGeom>
              <a:noFill/>
              <a:ln w="19050" cap="flat" cmpd="sng">
                <a:solidFill>
                  <a:schemeClr val="hlink"/>
                </a:solidFill>
                <a:prstDash val="dash"/>
                <a:miter lim="800000"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Freeform 142">
                <a:extLst>
                  <a:ext uri="{FF2B5EF4-FFF2-40B4-BE49-F238E27FC236}">
                    <a16:creationId xmlns:a16="http://schemas.microsoft.com/office/drawing/2014/main" id="{BE576E53-3C3C-4921-A612-BA87826DE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1912"/>
                <a:ext cx="1768" cy="1632"/>
              </a:xfrm>
              <a:custGeom>
                <a:avLst/>
                <a:gdLst>
                  <a:gd name="T0" fmla="*/ 1680 w 1768"/>
                  <a:gd name="T1" fmla="*/ 1632 h 1632"/>
                  <a:gd name="T2" fmla="*/ 1488 w 1768"/>
                  <a:gd name="T3" fmla="*/ 960 h 1632"/>
                  <a:gd name="T4" fmla="*/ 0 w 1768"/>
                  <a:gd name="T5" fmla="*/ 0 h 16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68" h="1632">
                    <a:moveTo>
                      <a:pt x="1680" y="1632"/>
                    </a:moveTo>
                    <a:cubicBezTo>
                      <a:pt x="1724" y="1432"/>
                      <a:pt x="1768" y="1232"/>
                      <a:pt x="1488" y="960"/>
                    </a:cubicBezTo>
                    <a:cubicBezTo>
                      <a:pt x="1208" y="688"/>
                      <a:pt x="248" y="160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folHlink"/>
                </a:solidFill>
                <a:prstDash val="dash"/>
                <a:miter lim="800000"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141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8A0B7E-CF72-4B0C-A14F-607FBAB50CB2}"/>
              </a:ext>
            </a:extLst>
          </p:cNvPr>
          <p:cNvSpPr txBox="1"/>
          <p:nvPr/>
        </p:nvSpPr>
        <p:spPr>
          <a:xfrm>
            <a:off x="1672365" y="891642"/>
            <a:ext cx="89055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pretraverse</a:t>
            </a:r>
            <a:r>
              <a:rPr lang="zh-CN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thread(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BiThrTree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T){</a:t>
            </a:r>
            <a:endParaRPr lang="zh-CN" altLang="zh-CN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  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BiTrhTree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p=T-&gt;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lchild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   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(p!=T){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        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(p-&gt;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Ltag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==Link)    	    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遍历到最左端</a:t>
            </a:r>
          </a:p>
          <a:p>
            <a:pPr latinLnBrk="1"/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              { </a:t>
            </a:r>
            <a:r>
              <a:rPr lang="en-US" altLang="zh-CN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(p);  p=p-&gt;</a:t>
            </a:r>
            <a:r>
              <a:rPr lang="en-US" altLang="zh-CN" sz="2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lchild</a:t>
            </a:r>
            <a:r>
              <a:rPr lang="en-US" altLang="zh-CN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          </a:t>
            </a:r>
            <a:r>
              <a:rPr lang="en-US" altLang="zh-CN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(p);  </a:t>
            </a:r>
          </a:p>
          <a:p>
            <a:pPr latinLnBrk="1"/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         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(p-&gt;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Rtag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==Thread)  </a:t>
            </a:r>
            <a:r>
              <a:rPr lang="en-US" altLang="zh-CN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p=p-&gt;</a:t>
            </a:r>
            <a:r>
              <a:rPr lang="en-US" altLang="zh-CN" sz="2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rchild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 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由右线索向上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        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(p-&gt;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Rtag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==link)  </a:t>
            </a:r>
            <a:r>
              <a:rPr lang="en-US" altLang="zh-CN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p=p-&gt;</a:t>
            </a:r>
            <a:r>
              <a:rPr lang="en-US" altLang="zh-CN" sz="2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rchild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右链域为指针，则转右</a:t>
            </a:r>
            <a:r>
              <a:rPr lang="zh-CN" alt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子</a:t>
            </a:r>
            <a:r>
              <a:rPr lang="zh-CN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树，继续右于树前序遍历</a:t>
            </a:r>
          </a:p>
          <a:p>
            <a:pPr latinLnBrk="1"/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}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59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007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8F76E4AE-3CB3-4449-8708-40EBE948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习题</a:t>
            </a:r>
            <a:r>
              <a:rPr lang="en-US" altLang="zh-CN" sz="44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9.</a:t>
            </a:r>
            <a:r>
              <a:rPr lang="zh-CN" altLang="en-US" sz="44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储存打印祖先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F846A-04D4-44D5-886A-E567CE2A4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331" y="1759902"/>
            <a:ext cx="10515600" cy="95648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【</a:t>
            </a:r>
            <a:r>
              <a:rPr lang="zh-CN" altLang="en-US" dirty="0">
                <a:solidFill>
                  <a:srgbClr val="7030A0"/>
                </a:solidFill>
              </a:rPr>
              <a:t>问题描述</a:t>
            </a:r>
            <a:r>
              <a:rPr lang="en-US" altLang="zh-CN" dirty="0">
                <a:solidFill>
                  <a:srgbClr val="7030A0"/>
                </a:solidFill>
              </a:rPr>
              <a:t>】</a:t>
            </a:r>
            <a:r>
              <a:rPr lang="zh-CN" altLang="en-US" dirty="0">
                <a:solidFill>
                  <a:srgbClr val="7030A0"/>
                </a:solidFill>
              </a:rPr>
              <a:t>设二叉树中结点的数据域的值互不相同，试设计一个算法将数据域值为</a:t>
            </a:r>
            <a:r>
              <a:rPr lang="en-US" altLang="zh-CN" dirty="0">
                <a:solidFill>
                  <a:srgbClr val="00B050"/>
                </a:solidFill>
              </a:rPr>
              <a:t>x</a:t>
            </a:r>
            <a:r>
              <a:rPr lang="zh-CN" altLang="en-US" dirty="0">
                <a:solidFill>
                  <a:srgbClr val="7030A0"/>
                </a:solidFill>
              </a:rPr>
              <a:t>的结点的所有祖先结点的数据域储存打印。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7761A1-ABD7-47DA-8D02-2CA82594CC8B}"/>
              </a:ext>
            </a:extLst>
          </p:cNvPr>
          <p:cNvSpPr txBox="1"/>
          <p:nvPr/>
        </p:nvSpPr>
        <p:spPr>
          <a:xfrm>
            <a:off x="726331" y="2716388"/>
            <a:ext cx="107393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findAncestors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BTNode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*t,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path[],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level,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&amp;n){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(t==NULL) return 0;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[level-1]=t-&gt;data;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(t-&gt;data==x) {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n=level;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1;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if (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findAncestors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(t-&gt;lchild,x,path,level+1,n))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1;</a:t>
            </a:r>
          </a:p>
          <a:p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findAncestors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(t-&gt;rchild,x,path,level+1,n);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调用后打印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8323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1626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17282EF0-9508-4C03-A86A-54FA5457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习题</a:t>
            </a:r>
            <a:r>
              <a:rPr lang="en-US" altLang="zh-CN" sz="44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10.</a:t>
            </a:r>
            <a:r>
              <a:rPr lang="zh-CN" altLang="en-US" sz="44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根据前、中序遍历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建立二叉树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0FBE8-379C-458E-B0CD-8282E5B51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568" y="1515003"/>
            <a:ext cx="9826869" cy="107233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【</a:t>
            </a:r>
            <a:r>
              <a:rPr lang="zh-CN" altLang="en-US" dirty="0">
                <a:solidFill>
                  <a:srgbClr val="7030A0"/>
                </a:solidFill>
              </a:rPr>
              <a:t>问题描述</a:t>
            </a:r>
            <a:r>
              <a:rPr lang="en-US" altLang="zh-CN" dirty="0">
                <a:solidFill>
                  <a:srgbClr val="7030A0"/>
                </a:solidFill>
              </a:rPr>
              <a:t>】</a:t>
            </a:r>
            <a:r>
              <a:rPr lang="zh-CN" altLang="en-US" dirty="0">
                <a:solidFill>
                  <a:srgbClr val="7030A0"/>
                </a:solidFill>
              </a:rPr>
              <a:t>已知一棵二叉树的</a:t>
            </a:r>
            <a:r>
              <a:rPr lang="zh-CN" altLang="en-US" b="1" dirty="0">
                <a:solidFill>
                  <a:srgbClr val="7030A0"/>
                </a:solidFill>
              </a:rPr>
              <a:t>前序序列</a:t>
            </a:r>
            <a:r>
              <a:rPr lang="zh-CN" altLang="en-US" dirty="0">
                <a:solidFill>
                  <a:srgbClr val="7030A0"/>
                </a:solidFill>
              </a:rPr>
              <a:t>和</a:t>
            </a:r>
            <a:r>
              <a:rPr lang="zh-CN" altLang="en-US" b="1" dirty="0">
                <a:solidFill>
                  <a:srgbClr val="7030A0"/>
                </a:solidFill>
              </a:rPr>
              <a:t>中序序列</a:t>
            </a:r>
            <a:r>
              <a:rPr lang="zh-CN" altLang="en-US" dirty="0">
                <a:solidFill>
                  <a:srgbClr val="7030A0"/>
                </a:solidFill>
              </a:rPr>
              <a:t>分别存于两个一维数组</a:t>
            </a:r>
            <a:r>
              <a:rPr lang="en-US" altLang="zh-CN" b="1" dirty="0">
                <a:solidFill>
                  <a:srgbClr val="00B050"/>
                </a:solidFill>
              </a:rPr>
              <a:t>pre</a:t>
            </a:r>
            <a:r>
              <a:rPr lang="zh-CN" altLang="en-US" dirty="0">
                <a:solidFill>
                  <a:srgbClr val="7030A0"/>
                </a:solidFill>
              </a:rPr>
              <a:t>和</a:t>
            </a:r>
            <a:r>
              <a:rPr lang="en-US" altLang="zh-CN" b="1" dirty="0" err="1">
                <a:solidFill>
                  <a:srgbClr val="00B050"/>
                </a:solidFill>
              </a:rPr>
              <a:t>ino</a:t>
            </a:r>
            <a:r>
              <a:rPr lang="zh-CN" altLang="en-US" dirty="0">
                <a:solidFill>
                  <a:srgbClr val="7030A0"/>
                </a:solidFill>
              </a:rPr>
              <a:t>中，试建立该二叉树的二叉链表。</a:t>
            </a:r>
            <a:endParaRPr lang="en-US" altLang="zh-CN" dirty="0">
              <a:solidFill>
                <a:srgbClr val="7030A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6B4C50B-6EC7-4903-9AE9-65446589F3C6}"/>
              </a:ext>
            </a:extLst>
          </p:cNvPr>
          <p:cNvSpPr txBox="1"/>
          <p:nvPr/>
        </p:nvSpPr>
        <p:spPr>
          <a:xfrm>
            <a:off x="1103568" y="2465763"/>
            <a:ext cx="1006665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BuildBiTree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BiTree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*pre, </a:t>
            </a:r>
            <a:r>
              <a:rPr lang="en-GB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is, </a:t>
            </a:r>
            <a:r>
              <a:rPr lang="en-GB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ino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n){ </a:t>
            </a:r>
          </a:p>
          <a:p>
            <a:r>
              <a:rPr lang="en-GB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if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 &lt; 1) </a:t>
            </a:r>
            <a:r>
              <a:rPr lang="en-GB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GB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BiTree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)malloc(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BiTNode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</a:p>
          <a:p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-&gt;data = pre[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  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lchild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NULL; 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rchild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NULL;</a:t>
            </a:r>
          </a:p>
          <a:p>
            <a:endParaRPr lang="en-US" altLang="zh-CN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count = 0;</a:t>
            </a:r>
            <a:endParaRPr lang="zh-CN" altLang="en-US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is; 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ino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!= </a:t>
            </a:r>
            <a:r>
              <a:rPr lang="en-GB" altLang="zh-CN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pre[</a:t>
            </a:r>
            <a:r>
              <a:rPr lang="en-GB" altLang="zh-CN" sz="2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en-GB" altLang="zh-CN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++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++count;</a:t>
            </a:r>
          </a:p>
          <a:p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BuildBiTree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lchild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altLang="zh-CN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ps+1,		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pre,  </a:t>
            </a:r>
            <a:r>
              <a:rPr lang="en-GB" altLang="zh-CN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is,	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ino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count);</a:t>
            </a:r>
          </a:p>
          <a:p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BuildBiTree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rchild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altLang="zh-CN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ps+count+1,	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pre,  </a:t>
            </a:r>
            <a:r>
              <a:rPr lang="en-GB" altLang="zh-CN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i+1,	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ino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 n-1-count);</a:t>
            </a:r>
          </a:p>
          <a:p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948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2387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530" name="Group 2">
            <a:extLst>
              <a:ext uri="{FF2B5EF4-FFF2-40B4-BE49-F238E27FC236}">
                <a16:creationId xmlns:a16="http://schemas.microsoft.com/office/drawing/2014/main" id="{4CAD5C38-1DD4-4F95-9A1F-F54E4002A703}"/>
              </a:ext>
            </a:extLst>
          </p:cNvPr>
          <p:cNvGrpSpPr>
            <a:grpSpLocks/>
          </p:cNvGrpSpPr>
          <p:nvPr/>
        </p:nvGrpSpPr>
        <p:grpSpPr bwMode="auto">
          <a:xfrm>
            <a:off x="4666385" y="1121355"/>
            <a:ext cx="3001963" cy="3238500"/>
            <a:chOff x="1986" y="294"/>
            <a:chExt cx="1891" cy="2040"/>
          </a:xfrm>
        </p:grpSpPr>
        <p:sp>
          <p:nvSpPr>
            <p:cNvPr id="41011" name="Oval 3">
              <a:extLst>
                <a:ext uri="{FF2B5EF4-FFF2-40B4-BE49-F238E27FC236}">
                  <a16:creationId xmlns:a16="http://schemas.microsoft.com/office/drawing/2014/main" id="{276B81F7-E217-4FBC-963C-E67BA458A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9" y="294"/>
              <a:ext cx="290" cy="2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</a:p>
          </p:txBody>
        </p:sp>
        <p:sp>
          <p:nvSpPr>
            <p:cNvPr id="41012" name="Oval 4">
              <a:extLst>
                <a:ext uri="{FF2B5EF4-FFF2-40B4-BE49-F238E27FC236}">
                  <a16:creationId xmlns:a16="http://schemas.microsoft.com/office/drawing/2014/main" id="{D69B77C8-C38D-4A48-8D95-B4F1FE8AE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728"/>
              <a:ext cx="290" cy="2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41013" name="Oval 5">
              <a:extLst>
                <a:ext uri="{FF2B5EF4-FFF2-40B4-BE49-F238E27FC236}">
                  <a16:creationId xmlns:a16="http://schemas.microsoft.com/office/drawing/2014/main" id="{1E8C5B40-207D-495F-9222-CF7C7DDB1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" y="806"/>
              <a:ext cx="290" cy="2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</a:t>
              </a:r>
            </a:p>
          </p:txBody>
        </p:sp>
        <p:sp>
          <p:nvSpPr>
            <p:cNvPr id="41014" name="Oval 6">
              <a:extLst>
                <a:ext uri="{FF2B5EF4-FFF2-40B4-BE49-F238E27FC236}">
                  <a16:creationId xmlns:a16="http://schemas.microsoft.com/office/drawing/2014/main" id="{75870257-A56E-4313-A655-14CBFD3DA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1179"/>
              <a:ext cx="290" cy="2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1015" name="Oval 7">
              <a:extLst>
                <a:ext uri="{FF2B5EF4-FFF2-40B4-BE49-F238E27FC236}">
                  <a16:creationId xmlns:a16="http://schemas.microsoft.com/office/drawing/2014/main" id="{BEF0F387-DE2F-4E2B-BDC5-14A1D3C25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1179"/>
              <a:ext cx="290" cy="2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</a:p>
          </p:txBody>
        </p:sp>
        <p:sp>
          <p:nvSpPr>
            <p:cNvPr id="41016" name="Oval 8">
              <a:extLst>
                <a:ext uri="{FF2B5EF4-FFF2-40B4-BE49-F238E27FC236}">
                  <a16:creationId xmlns:a16="http://schemas.microsoft.com/office/drawing/2014/main" id="{EC8E6BF0-624C-4024-9B31-D4BE3D44B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1646"/>
              <a:ext cx="290" cy="2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1017" name="Oval 9">
              <a:extLst>
                <a:ext uri="{FF2B5EF4-FFF2-40B4-BE49-F238E27FC236}">
                  <a16:creationId xmlns:a16="http://schemas.microsoft.com/office/drawing/2014/main" id="{BA35922A-239E-4331-821C-619D1E430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" y="1646"/>
              <a:ext cx="290" cy="2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</a:p>
          </p:txBody>
        </p:sp>
        <p:sp>
          <p:nvSpPr>
            <p:cNvPr id="41018" name="Line 10">
              <a:extLst>
                <a:ext uri="{FF2B5EF4-FFF2-40B4-BE49-F238E27FC236}">
                  <a16:creationId xmlns:a16="http://schemas.microsoft.com/office/drawing/2014/main" id="{51A866AD-854F-4E20-B82B-F66580B511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1" y="1011"/>
              <a:ext cx="146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19" name="Line 11">
              <a:extLst>
                <a:ext uri="{FF2B5EF4-FFF2-40B4-BE49-F238E27FC236}">
                  <a16:creationId xmlns:a16="http://schemas.microsoft.com/office/drawing/2014/main" id="{CA1D0504-E215-427D-A261-E8F92BB5C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9" y="989"/>
              <a:ext cx="178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20" name="Line 12">
              <a:extLst>
                <a:ext uri="{FF2B5EF4-FFF2-40B4-BE49-F238E27FC236}">
                  <a16:creationId xmlns:a16="http://schemas.microsoft.com/office/drawing/2014/main" id="{DC69204A-CE56-4963-8385-4820AAF80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3" y="1411"/>
              <a:ext cx="189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21" name="Line 13">
              <a:extLst>
                <a:ext uri="{FF2B5EF4-FFF2-40B4-BE49-F238E27FC236}">
                  <a16:creationId xmlns:a16="http://schemas.microsoft.com/office/drawing/2014/main" id="{EFDB9F42-8EC1-45B2-B0D9-9318CFB329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7" y="1466"/>
              <a:ext cx="111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22" name="Oval 14">
              <a:extLst>
                <a:ext uri="{FF2B5EF4-FFF2-40B4-BE49-F238E27FC236}">
                  <a16:creationId xmlns:a16="http://schemas.microsoft.com/office/drawing/2014/main" id="{036CFBD9-872B-4BD2-B8A5-5B796F6F8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" y="1254"/>
              <a:ext cx="290" cy="2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41023" name="Oval 15">
              <a:extLst>
                <a:ext uri="{FF2B5EF4-FFF2-40B4-BE49-F238E27FC236}">
                  <a16:creationId xmlns:a16="http://schemas.microsoft.com/office/drawing/2014/main" id="{4DB7FDAE-DEF0-4B34-A35C-02E260080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7" y="1250"/>
              <a:ext cx="290" cy="2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41024" name="Line 16">
              <a:extLst>
                <a:ext uri="{FF2B5EF4-FFF2-40B4-BE49-F238E27FC236}">
                  <a16:creationId xmlns:a16="http://schemas.microsoft.com/office/drawing/2014/main" id="{B6D3117F-2AC4-4A40-95A8-3AB02BEFC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4" y="511"/>
              <a:ext cx="322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25" name="Line 17">
              <a:extLst>
                <a:ext uri="{FF2B5EF4-FFF2-40B4-BE49-F238E27FC236}">
                  <a16:creationId xmlns:a16="http://schemas.microsoft.com/office/drawing/2014/main" id="{A3F7DDC6-CB66-468A-8BF0-5977A46D8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0" y="522"/>
              <a:ext cx="302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26" name="Line 18">
              <a:extLst>
                <a:ext uri="{FF2B5EF4-FFF2-40B4-BE49-F238E27FC236}">
                  <a16:creationId xmlns:a16="http://schemas.microsoft.com/office/drawing/2014/main" id="{5F97C024-02F8-4EE6-8DD2-F9242900AF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0" y="1089"/>
              <a:ext cx="111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27" name="Line 19">
              <a:extLst>
                <a:ext uri="{FF2B5EF4-FFF2-40B4-BE49-F238E27FC236}">
                  <a16:creationId xmlns:a16="http://schemas.microsoft.com/office/drawing/2014/main" id="{89725FDA-E0FC-41F7-81EC-49B4DC667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5" y="1067"/>
              <a:ext cx="12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28" name="Oval 20">
              <a:extLst>
                <a:ext uri="{FF2B5EF4-FFF2-40B4-BE49-F238E27FC236}">
                  <a16:creationId xmlns:a16="http://schemas.microsoft.com/office/drawing/2014/main" id="{3D85B2DF-3DA9-4982-9F09-43713AE47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" y="2042"/>
              <a:ext cx="290" cy="2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1029" name="Oval 21">
              <a:extLst>
                <a:ext uri="{FF2B5EF4-FFF2-40B4-BE49-F238E27FC236}">
                  <a16:creationId xmlns:a16="http://schemas.microsoft.com/office/drawing/2014/main" id="{8E2FDDD0-BC2E-4DC8-9166-EEF908907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" y="2042"/>
              <a:ext cx="290" cy="2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1030" name="Line 22">
              <a:extLst>
                <a:ext uri="{FF2B5EF4-FFF2-40B4-BE49-F238E27FC236}">
                  <a16:creationId xmlns:a16="http://schemas.microsoft.com/office/drawing/2014/main" id="{053EF46A-6E3C-457A-8D35-51127ECFC8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8" y="1922"/>
              <a:ext cx="122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31" name="Line 23">
              <a:extLst>
                <a:ext uri="{FF2B5EF4-FFF2-40B4-BE49-F238E27FC236}">
                  <a16:creationId xmlns:a16="http://schemas.microsoft.com/office/drawing/2014/main" id="{9033D81F-9FFE-4DED-B7EA-61FD1C2F8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7" y="1900"/>
              <a:ext cx="133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0554" name="Text Box 26">
            <a:extLst>
              <a:ext uri="{FF2B5EF4-FFF2-40B4-BE49-F238E27FC236}">
                <a16:creationId xmlns:a16="http://schemas.microsoft.com/office/drawing/2014/main" id="{0CA9A9FE-CF7B-45B2-B0DC-28E977763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4797" y="4983740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80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后序遍历：</a:t>
            </a:r>
          </a:p>
        </p:txBody>
      </p:sp>
      <p:sp>
        <p:nvSpPr>
          <p:cNvPr id="150589" name="Text Box 61">
            <a:extLst>
              <a:ext uri="{FF2B5EF4-FFF2-40B4-BE49-F238E27FC236}">
                <a16:creationId xmlns:a16="http://schemas.microsoft.com/office/drawing/2014/main" id="{89CEA08F-EDC0-4381-B7ED-5DC91BEEC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2109" y="4912302"/>
            <a:ext cx="319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zh-CN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endParaRPr lang="en-US" altLang="zh-CN">
              <a:solidFill>
                <a:srgbClr val="00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0590" name="Text Box 62">
            <a:extLst>
              <a:ext uri="{FF2B5EF4-FFF2-40B4-BE49-F238E27FC236}">
                <a16:creationId xmlns:a16="http://schemas.microsoft.com/office/drawing/2014/main" id="{2EA67670-F460-4E77-BFCF-4D1A50C65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1809" y="4912302"/>
            <a:ext cx="41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zh-CN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en-US" altLang="zh-CN">
              <a:solidFill>
                <a:srgbClr val="00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0591" name="Text Box 63">
            <a:extLst>
              <a:ext uri="{FF2B5EF4-FFF2-40B4-BE49-F238E27FC236}">
                <a16:creationId xmlns:a16="http://schemas.microsoft.com/office/drawing/2014/main" id="{FAADF27A-AE1C-452A-8652-48C1FB2E8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9685" y="4912302"/>
            <a:ext cx="365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50592" name="Text Box 64">
            <a:extLst>
              <a:ext uri="{FF2B5EF4-FFF2-40B4-BE49-F238E27FC236}">
                <a16:creationId xmlns:a16="http://schemas.microsoft.com/office/drawing/2014/main" id="{FDB5601D-D681-45B8-86F0-646308D31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5422" y="491230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150593" name="Text Box 65">
            <a:extLst>
              <a:ext uri="{FF2B5EF4-FFF2-40B4-BE49-F238E27FC236}">
                <a16:creationId xmlns:a16="http://schemas.microsoft.com/office/drawing/2014/main" id="{CB5B30AA-3513-4423-A7CF-079CA9BC6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8609" y="491230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50594" name="Text Box 66">
            <a:extLst>
              <a:ext uri="{FF2B5EF4-FFF2-40B4-BE49-F238E27FC236}">
                <a16:creationId xmlns:a16="http://schemas.microsoft.com/office/drawing/2014/main" id="{F3B9455D-D0E0-4FDA-9654-8CEA8FCF2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773" y="4912302"/>
            <a:ext cx="319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150595" name="Text Box 67">
            <a:extLst>
              <a:ext uri="{FF2B5EF4-FFF2-40B4-BE49-F238E27FC236}">
                <a16:creationId xmlns:a16="http://schemas.microsoft.com/office/drawing/2014/main" id="{784A9729-AB20-4E31-976B-C12E3A2BB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1348" y="4912302"/>
            <a:ext cx="365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50596" name="Text Box 68">
            <a:extLst>
              <a:ext uri="{FF2B5EF4-FFF2-40B4-BE49-F238E27FC236}">
                <a16:creationId xmlns:a16="http://schemas.microsoft.com/office/drawing/2014/main" id="{1FECF181-ACA8-4C49-B9D4-7A6E3F944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8684" y="491230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150597" name="Text Box 69">
            <a:extLst>
              <a:ext uri="{FF2B5EF4-FFF2-40B4-BE49-F238E27FC236}">
                <a16:creationId xmlns:a16="http://schemas.microsoft.com/office/drawing/2014/main" id="{180191D8-3E94-48DB-AD7C-06DB6B23D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5572" y="4912302"/>
            <a:ext cx="296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</a:p>
        </p:txBody>
      </p:sp>
      <p:sp>
        <p:nvSpPr>
          <p:cNvPr id="150598" name="Text Box 70">
            <a:extLst>
              <a:ext uri="{FF2B5EF4-FFF2-40B4-BE49-F238E27FC236}">
                <a16:creationId xmlns:a16="http://schemas.microsoft.com/office/drawing/2014/main" id="{2DCAFAC6-C91B-4455-BF8D-5DE4B7BD3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998" y="4912302"/>
            <a:ext cx="319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150599" name="Text Box 71">
            <a:extLst>
              <a:ext uri="{FF2B5EF4-FFF2-40B4-BE49-F238E27FC236}">
                <a16:creationId xmlns:a16="http://schemas.microsoft.com/office/drawing/2014/main" id="{64312394-F17E-4AA4-ADF6-9A2617B7F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3634" y="4912302"/>
            <a:ext cx="319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50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50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50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5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5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5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50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50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5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50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150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150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54" grpId="0" build="p" autoUpdateAnimBg="0"/>
      <p:bldP spid="150589" grpId="0" build="p" autoUpdateAnimBg="0"/>
      <p:bldP spid="150590" grpId="0" build="p" autoUpdateAnimBg="0"/>
      <p:bldP spid="150591" grpId="0" build="p" autoUpdateAnimBg="0"/>
      <p:bldP spid="150592" grpId="0" build="p" autoUpdateAnimBg="0"/>
      <p:bldP spid="150593" grpId="0" build="p" autoUpdateAnimBg="0"/>
      <p:bldP spid="150594" grpId="0" build="p" autoUpdateAnimBg="0"/>
      <p:bldP spid="150595" grpId="0" build="p" autoUpdateAnimBg="0"/>
      <p:bldP spid="150596" grpId="0" build="p" autoUpdateAnimBg="0"/>
      <p:bldP spid="150597" grpId="0" build="p" autoUpdateAnimBg="0"/>
      <p:bldP spid="150598" grpId="0" build="p" autoUpdateAnimBg="0"/>
      <p:bldP spid="150599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530" name="Group 2">
            <a:extLst>
              <a:ext uri="{FF2B5EF4-FFF2-40B4-BE49-F238E27FC236}">
                <a16:creationId xmlns:a16="http://schemas.microsoft.com/office/drawing/2014/main" id="{4CAD5C38-1DD4-4F95-9A1F-F54E4002A703}"/>
              </a:ext>
            </a:extLst>
          </p:cNvPr>
          <p:cNvGrpSpPr>
            <a:grpSpLocks/>
          </p:cNvGrpSpPr>
          <p:nvPr/>
        </p:nvGrpSpPr>
        <p:grpSpPr bwMode="auto">
          <a:xfrm>
            <a:off x="774996" y="3429000"/>
            <a:ext cx="2720868" cy="2938457"/>
            <a:chOff x="1986" y="294"/>
            <a:chExt cx="1891" cy="2040"/>
          </a:xfrm>
        </p:grpSpPr>
        <p:sp>
          <p:nvSpPr>
            <p:cNvPr id="41011" name="Oval 3">
              <a:extLst>
                <a:ext uri="{FF2B5EF4-FFF2-40B4-BE49-F238E27FC236}">
                  <a16:creationId xmlns:a16="http://schemas.microsoft.com/office/drawing/2014/main" id="{276B81F7-E217-4FBC-963C-E67BA458A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9" y="294"/>
              <a:ext cx="290" cy="2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</a:p>
          </p:txBody>
        </p:sp>
        <p:sp>
          <p:nvSpPr>
            <p:cNvPr id="41012" name="Oval 4">
              <a:extLst>
                <a:ext uri="{FF2B5EF4-FFF2-40B4-BE49-F238E27FC236}">
                  <a16:creationId xmlns:a16="http://schemas.microsoft.com/office/drawing/2014/main" id="{D69B77C8-C38D-4A48-8D95-B4F1FE8AE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" y="728"/>
              <a:ext cx="290" cy="2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41013" name="Oval 5">
              <a:extLst>
                <a:ext uri="{FF2B5EF4-FFF2-40B4-BE49-F238E27FC236}">
                  <a16:creationId xmlns:a16="http://schemas.microsoft.com/office/drawing/2014/main" id="{1E8C5B40-207D-495F-9222-CF7C7DDB1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" y="806"/>
              <a:ext cx="290" cy="2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</a:t>
              </a:r>
            </a:p>
          </p:txBody>
        </p:sp>
        <p:sp>
          <p:nvSpPr>
            <p:cNvPr id="41014" name="Oval 6">
              <a:extLst>
                <a:ext uri="{FF2B5EF4-FFF2-40B4-BE49-F238E27FC236}">
                  <a16:creationId xmlns:a16="http://schemas.microsoft.com/office/drawing/2014/main" id="{75870257-A56E-4313-A655-14CBFD3DA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1179"/>
              <a:ext cx="290" cy="2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1015" name="Oval 7">
              <a:extLst>
                <a:ext uri="{FF2B5EF4-FFF2-40B4-BE49-F238E27FC236}">
                  <a16:creationId xmlns:a16="http://schemas.microsoft.com/office/drawing/2014/main" id="{BEF0F387-DE2F-4E2B-BDC5-14A1D3C25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1179"/>
              <a:ext cx="290" cy="2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</a:p>
          </p:txBody>
        </p:sp>
        <p:sp>
          <p:nvSpPr>
            <p:cNvPr id="41016" name="Oval 8">
              <a:extLst>
                <a:ext uri="{FF2B5EF4-FFF2-40B4-BE49-F238E27FC236}">
                  <a16:creationId xmlns:a16="http://schemas.microsoft.com/office/drawing/2014/main" id="{EC8E6BF0-624C-4024-9B31-D4BE3D44B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1646"/>
              <a:ext cx="290" cy="2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1017" name="Oval 9">
              <a:extLst>
                <a:ext uri="{FF2B5EF4-FFF2-40B4-BE49-F238E27FC236}">
                  <a16:creationId xmlns:a16="http://schemas.microsoft.com/office/drawing/2014/main" id="{BA35922A-239E-4331-821C-619D1E430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" y="1646"/>
              <a:ext cx="290" cy="2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</a:p>
          </p:txBody>
        </p:sp>
        <p:sp>
          <p:nvSpPr>
            <p:cNvPr id="41018" name="Line 10">
              <a:extLst>
                <a:ext uri="{FF2B5EF4-FFF2-40B4-BE49-F238E27FC236}">
                  <a16:creationId xmlns:a16="http://schemas.microsoft.com/office/drawing/2014/main" id="{51A866AD-854F-4E20-B82B-F66580B511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1" y="1011"/>
              <a:ext cx="146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19" name="Line 11">
              <a:extLst>
                <a:ext uri="{FF2B5EF4-FFF2-40B4-BE49-F238E27FC236}">
                  <a16:creationId xmlns:a16="http://schemas.microsoft.com/office/drawing/2014/main" id="{CA1D0504-E215-427D-A261-E8F92BB5C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9" y="989"/>
              <a:ext cx="178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20" name="Line 12">
              <a:extLst>
                <a:ext uri="{FF2B5EF4-FFF2-40B4-BE49-F238E27FC236}">
                  <a16:creationId xmlns:a16="http://schemas.microsoft.com/office/drawing/2014/main" id="{DC69204A-CE56-4963-8385-4820AAF80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3" y="1411"/>
              <a:ext cx="189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21" name="Line 13">
              <a:extLst>
                <a:ext uri="{FF2B5EF4-FFF2-40B4-BE49-F238E27FC236}">
                  <a16:creationId xmlns:a16="http://schemas.microsoft.com/office/drawing/2014/main" id="{EFDB9F42-8EC1-45B2-B0D9-9318CFB329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7" y="1466"/>
              <a:ext cx="111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22" name="Oval 14">
              <a:extLst>
                <a:ext uri="{FF2B5EF4-FFF2-40B4-BE49-F238E27FC236}">
                  <a16:creationId xmlns:a16="http://schemas.microsoft.com/office/drawing/2014/main" id="{036CFBD9-872B-4BD2-B8A5-5B796F6F8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" y="1254"/>
              <a:ext cx="290" cy="2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41023" name="Oval 15">
              <a:extLst>
                <a:ext uri="{FF2B5EF4-FFF2-40B4-BE49-F238E27FC236}">
                  <a16:creationId xmlns:a16="http://schemas.microsoft.com/office/drawing/2014/main" id="{4DB7FDAE-DEF0-4B34-A35C-02E260080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7" y="1250"/>
              <a:ext cx="290" cy="2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41024" name="Line 16">
              <a:extLst>
                <a:ext uri="{FF2B5EF4-FFF2-40B4-BE49-F238E27FC236}">
                  <a16:creationId xmlns:a16="http://schemas.microsoft.com/office/drawing/2014/main" id="{B6D3117F-2AC4-4A40-95A8-3AB02BEFC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4" y="511"/>
              <a:ext cx="322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25" name="Line 17">
              <a:extLst>
                <a:ext uri="{FF2B5EF4-FFF2-40B4-BE49-F238E27FC236}">
                  <a16:creationId xmlns:a16="http://schemas.microsoft.com/office/drawing/2014/main" id="{A3F7DDC6-CB66-468A-8BF0-5977A46D8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0" y="522"/>
              <a:ext cx="302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26" name="Line 18">
              <a:extLst>
                <a:ext uri="{FF2B5EF4-FFF2-40B4-BE49-F238E27FC236}">
                  <a16:creationId xmlns:a16="http://schemas.microsoft.com/office/drawing/2014/main" id="{5F97C024-02F8-4EE6-8DD2-F9242900AF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0" y="1089"/>
              <a:ext cx="111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27" name="Line 19">
              <a:extLst>
                <a:ext uri="{FF2B5EF4-FFF2-40B4-BE49-F238E27FC236}">
                  <a16:creationId xmlns:a16="http://schemas.microsoft.com/office/drawing/2014/main" id="{89725FDA-E0FC-41F7-81EC-49B4DC667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5" y="1067"/>
              <a:ext cx="12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28" name="Oval 20">
              <a:extLst>
                <a:ext uri="{FF2B5EF4-FFF2-40B4-BE49-F238E27FC236}">
                  <a16:creationId xmlns:a16="http://schemas.microsoft.com/office/drawing/2014/main" id="{3D85B2DF-3DA9-4982-9F09-43713AE47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" y="2042"/>
              <a:ext cx="290" cy="2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1029" name="Oval 21">
              <a:extLst>
                <a:ext uri="{FF2B5EF4-FFF2-40B4-BE49-F238E27FC236}">
                  <a16:creationId xmlns:a16="http://schemas.microsoft.com/office/drawing/2014/main" id="{8E2FDDD0-BC2E-4DC8-9166-EEF908907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" y="2042"/>
              <a:ext cx="290" cy="2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1030" name="Line 22">
              <a:extLst>
                <a:ext uri="{FF2B5EF4-FFF2-40B4-BE49-F238E27FC236}">
                  <a16:creationId xmlns:a16="http://schemas.microsoft.com/office/drawing/2014/main" id="{053EF46A-6E3C-457A-8D35-51127ECFC8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8" y="1922"/>
              <a:ext cx="122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31" name="Line 23">
              <a:extLst>
                <a:ext uri="{FF2B5EF4-FFF2-40B4-BE49-F238E27FC236}">
                  <a16:creationId xmlns:a16="http://schemas.microsoft.com/office/drawing/2014/main" id="{9033D81F-9FFE-4DED-B7EA-61FD1C2F8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7" y="1900"/>
              <a:ext cx="133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2" name="标题 1">
            <a:extLst>
              <a:ext uri="{FF2B5EF4-FFF2-40B4-BE49-F238E27FC236}">
                <a16:creationId xmlns:a16="http://schemas.microsoft.com/office/drawing/2014/main" id="{40DD42EF-DC84-4FE7-8B69-F3B848A283B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习题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11.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表达式计算</a:t>
            </a:r>
            <a:endParaRPr lang="zh-Hans-HK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381B997-4961-4B5F-9AD2-792EF5E9B706}"/>
              </a:ext>
            </a:extLst>
          </p:cNvPr>
          <p:cNvSpPr txBox="1"/>
          <p:nvPr/>
        </p:nvSpPr>
        <p:spPr>
          <a:xfrm>
            <a:off x="1406285" y="1196221"/>
            <a:ext cx="902719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  <a:latin typeface="+mn-ea"/>
              </a:rPr>
              <a:t>【</a:t>
            </a:r>
            <a:r>
              <a:rPr lang="zh-CN" altLang="en-US" sz="2800" dirty="0">
                <a:solidFill>
                  <a:srgbClr val="7030A0"/>
                </a:solidFill>
                <a:latin typeface="+mn-ea"/>
              </a:rPr>
              <a:t>问题描述</a:t>
            </a:r>
            <a:r>
              <a:rPr lang="en-US" altLang="zh-CN" sz="2800" dirty="0">
                <a:solidFill>
                  <a:srgbClr val="7030A0"/>
                </a:solidFill>
                <a:latin typeface="+mn-ea"/>
              </a:rPr>
              <a:t>】</a:t>
            </a:r>
            <a:r>
              <a:rPr lang="zh-CN" altLang="en-US" sz="2800" dirty="0">
                <a:solidFill>
                  <a:srgbClr val="7030A0"/>
                </a:solidFill>
                <a:latin typeface="+mn-ea"/>
              </a:rPr>
              <a:t>假设一个仅包含</a:t>
            </a:r>
            <a:r>
              <a:rPr lang="zh-CN" altLang="en-US" sz="2800" b="1" dirty="0">
                <a:solidFill>
                  <a:srgbClr val="7030A0"/>
                </a:solidFill>
                <a:latin typeface="+mn-ea"/>
              </a:rPr>
              <a:t>二元运算符</a:t>
            </a:r>
            <a:r>
              <a:rPr lang="zh-CN" altLang="en-US" sz="2800" dirty="0">
                <a:solidFill>
                  <a:srgbClr val="7030A0"/>
                </a:solidFill>
                <a:latin typeface="+mn-ea"/>
              </a:rPr>
              <a:t>的算术表达式以二叉链表形式存储在二叉树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T</a:t>
            </a:r>
            <a:r>
              <a:rPr lang="zh-CN" altLang="en-US" sz="2800" dirty="0">
                <a:solidFill>
                  <a:srgbClr val="7030A0"/>
                </a:solidFill>
                <a:latin typeface="+mn-ea"/>
              </a:rPr>
              <a:t>中。请你编写程序，（</a:t>
            </a:r>
            <a:r>
              <a:rPr lang="zh-CN" altLang="en-US" sz="2800" b="1" dirty="0">
                <a:solidFill>
                  <a:srgbClr val="7030A0"/>
                </a:solidFill>
                <a:latin typeface="+mn-ea"/>
              </a:rPr>
              <a:t>按后序遍历）计算表达式值</a:t>
            </a:r>
            <a:r>
              <a:rPr lang="zh-CN" altLang="en-US" sz="2800" dirty="0">
                <a:solidFill>
                  <a:srgbClr val="7030A0"/>
                </a:solidFill>
                <a:latin typeface="+mn-ea"/>
              </a:rPr>
              <a:t>。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因为叶子结点才是数值，父节点是运算符，故采用后序遍历树的方法求表达式的值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F308A3-2E6B-4EED-9238-2088E158B10A}"/>
              </a:ext>
            </a:extLst>
          </p:cNvPr>
          <p:cNvSpPr txBox="1"/>
          <p:nvPr/>
        </p:nvSpPr>
        <p:spPr>
          <a:xfrm>
            <a:off x="4324846" y="3143572"/>
            <a:ext cx="70138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CalculateExpression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BiTree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*p){</a:t>
            </a:r>
            <a:endParaRPr lang="en-GB" altLang="zh-CN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 == NULL)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-1;</a:t>
            </a:r>
            <a:endParaRPr lang="en-GB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 -&gt; 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lchild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!= NULL &amp;&amp; p -&gt; 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rchild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!= NULL){</a:t>
            </a:r>
          </a:p>
          <a:p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double A = 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CalculateExpression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 -&gt; 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lchild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endParaRPr lang="zh-CN" altLang="en-US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B = 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CalculateExpression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 -&gt; </a:t>
            </a:r>
            <a:r>
              <a:rPr lang="en-GB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rchild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zh-CN" altLang="en-US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return </a:t>
            </a:r>
            <a:r>
              <a:rPr lang="en-GB" altLang="zh-CN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op(A, B, p-&gt;data);</a:t>
            </a:r>
          </a:p>
          <a:p>
            <a:r>
              <a:rPr lang="en-GB" altLang="zh-CN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return </a:t>
            </a:r>
            <a:r>
              <a:rPr lang="en-GB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p-&gt;data;</a:t>
            </a:r>
            <a:endParaRPr lang="zh-CN" altLang="en-US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5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>
            <a:extLst>
              <a:ext uri="{FF2B5EF4-FFF2-40B4-BE49-F238E27FC236}">
                <a16:creationId xmlns:a16="http://schemas.microsoft.com/office/drawing/2014/main" id="{B2FAAB16-96A4-4E88-9E4B-B3700F396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5" y="681281"/>
            <a:ext cx="8280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</a:rPr>
              <a:t>#define N 10</a:t>
            </a:r>
          </a:p>
          <a:p>
            <a:pPr eaLnBrk="1" hangingPunct="1"/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void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</a:rPr>
              <a:t>main(){</a:t>
            </a:r>
          </a:p>
          <a:p>
            <a:pPr eaLnBrk="1" hangingPunct="1"/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int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i,j,b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</a:rPr>
              <a:t>[N][N]={0};</a:t>
            </a:r>
          </a:p>
          <a:p>
            <a:pPr eaLnBrk="1" hangingPunct="1"/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for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</a:rPr>
              <a:t>=0;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</a:rPr>
              <a:t>&lt;N;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</a:rPr>
              <a:t>++){</a:t>
            </a:r>
          </a:p>
          <a:p>
            <a:pPr eaLnBrk="1" hangingPunct="1"/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</a:rPr>
              <a:t>        b[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</a:rPr>
              <a:t>][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</a:rPr>
              <a:t>]=1;</a:t>
            </a:r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</a:rPr>
              <a:t>b[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</a:rPr>
              <a:t>][0]=1;	</a:t>
            </a:r>
          </a:p>
          <a:p>
            <a:pPr eaLnBrk="1" hangingPunct="1"/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</a:rPr>
              <a:t>    }</a:t>
            </a:r>
          </a:p>
          <a:p>
            <a:pPr eaLnBrk="1" hangingPunct="1"/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for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</a:rPr>
              <a:t>=2;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</a:rPr>
              <a:t>&lt;N;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</a:rPr>
              <a:t>++)</a:t>
            </a:r>
          </a:p>
          <a:p>
            <a:pPr eaLnBrk="1" hangingPunct="1"/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for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</a:rPr>
              <a:t>(j=1; j&lt;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</a:rPr>
              <a:t>;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</a:p>
          <a:p>
            <a:pPr eaLnBrk="1" hangingPunct="1"/>
            <a:r>
              <a:rPr lang="en-US" altLang="zh-CN" sz="2400" dirty="0">
                <a:solidFill>
                  <a:srgbClr val="00B0F0"/>
                </a:solidFill>
                <a:latin typeface="Arial" panose="020B0604020202020204" pitchFamily="34" charset="0"/>
              </a:rPr>
              <a:t>            b[</a:t>
            </a:r>
            <a:r>
              <a:rPr lang="en-US" altLang="zh-CN" sz="2400" dirty="0" err="1">
                <a:solidFill>
                  <a:srgbClr val="00B0F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00B0F0"/>
                </a:solidFill>
                <a:latin typeface="Arial" panose="020B0604020202020204" pitchFamily="34" charset="0"/>
              </a:rPr>
              <a:t>][j] = b[i-1][j-1]+b[i-1][j];</a:t>
            </a:r>
          </a:p>
          <a:p>
            <a:pPr eaLnBrk="1" hangingPunct="1"/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for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</a:rPr>
              <a:t>=0;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</a:rPr>
              <a:t>&lt;N;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</a:rPr>
              <a:t>++){</a:t>
            </a:r>
          </a:p>
          <a:p>
            <a:pPr eaLnBrk="1" hangingPunct="1"/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</a:rPr>
              <a:t> (j=0; j&lt;=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i;j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</a:rPr>
              <a:t>++)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printf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</a:rPr>
              <a:t>("</a:t>
            </a: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</a:rPr>
              <a:t>%6d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</a:rPr>
              <a:t>",b[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</a:rPr>
              <a:t>][j]);</a:t>
            </a:r>
          </a:p>
          <a:p>
            <a:pPr eaLnBrk="1" hangingPunct="1"/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printf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</a:rPr>
              <a:t>("</a:t>
            </a: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</a:rPr>
              <a:t>\n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</a:rPr>
              <a:t>");</a:t>
            </a:r>
          </a:p>
          <a:p>
            <a:pPr eaLnBrk="1" hangingPunct="1"/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</a:rPr>
              <a:t>    }</a:t>
            </a:r>
          </a:p>
          <a:p>
            <a:pPr eaLnBrk="1" hangingPunct="1"/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7179ACF-4BEE-4737-8362-F53EFAEB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习题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12.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二叉树中查找结点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B0489F-C12D-40A0-BBF1-13CB33DE9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716"/>
            <a:ext cx="10515600" cy="4636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【</a:t>
            </a:r>
            <a:r>
              <a:rPr lang="zh-CN" altLang="en-US" dirty="0">
                <a:solidFill>
                  <a:srgbClr val="7030A0"/>
                </a:solidFill>
              </a:rPr>
              <a:t>问题描述</a:t>
            </a:r>
            <a:r>
              <a:rPr lang="en-US" altLang="zh-CN" dirty="0">
                <a:solidFill>
                  <a:srgbClr val="7030A0"/>
                </a:solidFill>
              </a:rPr>
              <a:t>】</a:t>
            </a:r>
            <a:r>
              <a:rPr lang="zh-CN" altLang="en-US" dirty="0">
                <a:solidFill>
                  <a:srgbClr val="7030A0"/>
                </a:solidFill>
              </a:rPr>
              <a:t>求二叉树中值为</a:t>
            </a:r>
            <a:r>
              <a:rPr lang="en-US" altLang="zh-CN" dirty="0">
                <a:solidFill>
                  <a:srgbClr val="00B050"/>
                </a:solidFill>
              </a:rPr>
              <a:t>key</a:t>
            </a:r>
            <a:r>
              <a:rPr lang="zh-CN" altLang="en-US" dirty="0">
                <a:solidFill>
                  <a:srgbClr val="7030A0"/>
                </a:solidFill>
              </a:rPr>
              <a:t>的结点所在的层数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0E192D-3C64-4FD9-BF5A-7442EC3DC6FB}"/>
              </a:ext>
            </a:extLst>
          </p:cNvPr>
          <p:cNvSpPr txBox="1"/>
          <p:nvPr/>
        </p:nvSpPr>
        <p:spPr>
          <a:xfrm>
            <a:off x="1430777" y="2054837"/>
            <a:ext cx="94980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depth = 0;     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定义变量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</a:t>
            </a:r>
            <a:r>
              <a:rPr lang="zh-CN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用于记录当前访问所在的层数</a:t>
            </a:r>
          </a:p>
          <a:p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PreOrder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BTNode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*p){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 ++;</a:t>
            </a:r>
            <a:endParaRPr lang="zh-CN" altLang="zh-CN" sz="2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 != NULL){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 -&gt; data == key) print(“%d”, depth);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PreOrder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 -&gt;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lchild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r>
              <a:rPr lang="en-US" altLang="zh-CN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depth--;</a:t>
            </a:r>
            <a:r>
              <a:rPr lang="zh-CN" alt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PreOrder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 -&gt;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rchild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r>
              <a:rPr lang="en-US" altLang="zh-CN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depth--;</a:t>
            </a:r>
            <a:endParaRPr lang="zh-CN" altLang="zh-CN" sz="2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32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758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90DA83F-16DD-47C0-8F68-586A64C9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习题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13.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满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叉树编号问题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4FFFBB-B399-41A9-B60F-636A5E0A0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83777"/>
            <a:ext cx="10744200" cy="409318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【</a:t>
            </a:r>
            <a:r>
              <a:rPr lang="zh-CN" altLang="en-US" dirty="0">
                <a:solidFill>
                  <a:srgbClr val="7030A0"/>
                </a:solidFill>
              </a:rPr>
              <a:t>问题描述</a:t>
            </a:r>
            <a:r>
              <a:rPr lang="en-US" altLang="zh-CN" dirty="0">
                <a:solidFill>
                  <a:srgbClr val="7030A0"/>
                </a:solidFill>
              </a:rPr>
              <a:t>】</a:t>
            </a:r>
            <a:r>
              <a:rPr lang="zh-CN" altLang="en-US" dirty="0">
                <a:solidFill>
                  <a:srgbClr val="7030A0"/>
                </a:solidFill>
              </a:rPr>
              <a:t>一个深度为</a:t>
            </a:r>
            <a:r>
              <a:rPr lang="en-US" altLang="zh-CN" dirty="0">
                <a:solidFill>
                  <a:srgbClr val="00B050"/>
                </a:solidFill>
              </a:rPr>
              <a:t>L</a:t>
            </a:r>
            <a:r>
              <a:rPr lang="zh-CN" altLang="en-US" dirty="0">
                <a:solidFill>
                  <a:srgbClr val="7030A0"/>
                </a:solidFill>
              </a:rPr>
              <a:t>的满</a:t>
            </a:r>
            <a:r>
              <a:rPr lang="en-US" altLang="zh-CN" dirty="0">
                <a:solidFill>
                  <a:srgbClr val="00B050"/>
                </a:solidFill>
              </a:rPr>
              <a:t>K</a:t>
            </a:r>
            <a:r>
              <a:rPr lang="zh-CN" altLang="en-US" dirty="0">
                <a:solidFill>
                  <a:srgbClr val="7030A0"/>
                </a:solidFill>
              </a:rPr>
              <a:t>叉树有以下性质：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zh-CN" altLang="en-US" dirty="0">
                <a:solidFill>
                  <a:srgbClr val="7030A0"/>
                </a:solidFill>
              </a:rPr>
              <a:t>第</a:t>
            </a:r>
            <a:r>
              <a:rPr lang="en-US" altLang="zh-CN" dirty="0">
                <a:solidFill>
                  <a:srgbClr val="00B050"/>
                </a:solidFill>
              </a:rPr>
              <a:t>L</a:t>
            </a:r>
            <a:r>
              <a:rPr lang="zh-CN" altLang="en-US" dirty="0">
                <a:solidFill>
                  <a:srgbClr val="7030A0"/>
                </a:solidFill>
              </a:rPr>
              <a:t>层上的结点都是叶子结点，其余各层上每个结点都有</a:t>
            </a:r>
            <a:r>
              <a:rPr lang="en-US" altLang="zh-CN" dirty="0">
                <a:solidFill>
                  <a:srgbClr val="00B050"/>
                </a:solidFill>
              </a:rPr>
              <a:t>K</a:t>
            </a:r>
            <a:r>
              <a:rPr lang="zh-CN" altLang="en-US" dirty="0">
                <a:solidFill>
                  <a:srgbClr val="7030A0"/>
                </a:solidFill>
              </a:rPr>
              <a:t>棵非空子树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如果</a:t>
            </a:r>
            <a:r>
              <a:rPr lang="zh-CN" altLang="en-US" b="1" dirty="0">
                <a:solidFill>
                  <a:srgbClr val="7030A0"/>
                </a:solidFill>
              </a:rPr>
              <a:t>按层次顺序从</a:t>
            </a:r>
            <a:r>
              <a:rPr lang="en-US" altLang="zh-CN" b="1" dirty="0">
                <a:solidFill>
                  <a:srgbClr val="7030A0"/>
                </a:solidFill>
              </a:rPr>
              <a:t>1</a:t>
            </a:r>
            <a:r>
              <a:rPr lang="zh-CN" altLang="en-US" b="1" dirty="0">
                <a:solidFill>
                  <a:srgbClr val="7030A0"/>
                </a:solidFill>
              </a:rPr>
              <a:t>开始</a:t>
            </a:r>
            <a:r>
              <a:rPr lang="zh-CN" altLang="en-US" dirty="0">
                <a:solidFill>
                  <a:srgbClr val="7030A0"/>
                </a:solidFill>
              </a:rPr>
              <a:t>对全部结点进行编号，求：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zh-CN" altLang="en-US" sz="2800" dirty="0">
                <a:solidFill>
                  <a:srgbClr val="7030A0"/>
                </a:solidFill>
              </a:rPr>
              <a:t>（</a:t>
            </a:r>
            <a:r>
              <a:rPr lang="en-US" altLang="zh-CN" sz="2800" dirty="0">
                <a:solidFill>
                  <a:srgbClr val="7030A0"/>
                </a:solidFill>
              </a:rPr>
              <a:t>1</a:t>
            </a:r>
            <a:r>
              <a:rPr lang="zh-CN" altLang="en-US" sz="2800" dirty="0">
                <a:solidFill>
                  <a:srgbClr val="7030A0"/>
                </a:solidFill>
              </a:rPr>
              <a:t>）各层的结点的数目是多少？ </a:t>
            </a:r>
            <a:endParaRPr lang="en-US" altLang="zh-CN" sz="2800" dirty="0">
              <a:solidFill>
                <a:srgbClr val="7030A0"/>
              </a:solidFill>
            </a:endParaRPr>
          </a:p>
          <a:p>
            <a:pPr lvl="1"/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en-US" sz="2800" dirty="0">
                <a:solidFill>
                  <a:srgbClr val="FF0000"/>
                </a:solidFill>
              </a:rPr>
              <a:t>）编号为</a:t>
            </a:r>
            <a:r>
              <a:rPr lang="en-US" altLang="zh-CN" sz="2800" dirty="0">
                <a:solidFill>
                  <a:srgbClr val="00B050"/>
                </a:solidFill>
              </a:rPr>
              <a:t>n</a:t>
            </a:r>
            <a:r>
              <a:rPr lang="zh-CN" altLang="en-US" sz="2800" dirty="0">
                <a:solidFill>
                  <a:srgbClr val="FF0000"/>
                </a:solidFill>
              </a:rPr>
              <a:t>的结点的父亲结点（若存在）的编号是多少？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r>
              <a:rPr lang="zh-CN" altLang="en-US" sz="2800" dirty="0">
                <a:solidFill>
                  <a:srgbClr val="FF0000"/>
                </a:solidFill>
              </a:rPr>
              <a:t>）编号为</a:t>
            </a:r>
            <a:r>
              <a:rPr lang="en-US" altLang="zh-CN" sz="2800" dirty="0">
                <a:solidFill>
                  <a:srgbClr val="00B050"/>
                </a:solidFill>
              </a:rPr>
              <a:t>n</a:t>
            </a:r>
            <a:r>
              <a:rPr lang="zh-CN" altLang="en-US" sz="2800" dirty="0">
                <a:solidFill>
                  <a:srgbClr val="FF0000"/>
                </a:solidFill>
              </a:rPr>
              <a:t>的结点的第</a:t>
            </a:r>
            <a:r>
              <a:rPr lang="en-US" altLang="zh-CN" sz="2800" dirty="0" err="1">
                <a:solidFill>
                  <a:srgbClr val="00B050"/>
                </a:solidFill>
              </a:rPr>
              <a:t>i</a:t>
            </a:r>
            <a:r>
              <a:rPr lang="en-US" altLang="zh-CN" sz="2800" dirty="0">
                <a:solidFill>
                  <a:srgbClr val="00B050"/>
                </a:solidFill>
              </a:rPr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个孩子结点（若存在）的编号是多少？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800" dirty="0">
                <a:solidFill>
                  <a:srgbClr val="7030A0"/>
                </a:solidFill>
              </a:rPr>
              <a:t>（</a:t>
            </a:r>
            <a:r>
              <a:rPr lang="en-US" altLang="zh-CN" sz="2800" dirty="0">
                <a:solidFill>
                  <a:srgbClr val="7030A0"/>
                </a:solidFill>
              </a:rPr>
              <a:t>4</a:t>
            </a:r>
            <a:r>
              <a:rPr lang="zh-CN" altLang="en-US" sz="2800" dirty="0">
                <a:solidFill>
                  <a:srgbClr val="7030A0"/>
                </a:solidFill>
              </a:rPr>
              <a:t>）编号为</a:t>
            </a:r>
            <a:r>
              <a:rPr lang="en-US" altLang="zh-CN" sz="2800" dirty="0">
                <a:solidFill>
                  <a:srgbClr val="00B050"/>
                </a:solidFill>
              </a:rPr>
              <a:t>n</a:t>
            </a:r>
            <a:r>
              <a:rPr lang="zh-CN" altLang="en-US" sz="2800" dirty="0">
                <a:solidFill>
                  <a:srgbClr val="7030A0"/>
                </a:solidFill>
              </a:rPr>
              <a:t>的结点有右兄弟的条件是什么？</a:t>
            </a:r>
            <a:br>
              <a:rPr lang="en-US" altLang="zh-CN" sz="2800" dirty="0">
                <a:solidFill>
                  <a:srgbClr val="7030A0"/>
                </a:solidFill>
              </a:rPr>
            </a:br>
            <a:r>
              <a:rPr lang="en-US" altLang="zh-CN" sz="2800" dirty="0">
                <a:solidFill>
                  <a:srgbClr val="7030A0"/>
                </a:solidFill>
              </a:rPr>
              <a:t>                        </a:t>
            </a:r>
            <a:r>
              <a:rPr lang="zh-CN" altLang="en-US" sz="2800" dirty="0">
                <a:solidFill>
                  <a:srgbClr val="7030A0"/>
                </a:solidFill>
              </a:rPr>
              <a:t>如果有，其右兄弟的编号是多少？</a:t>
            </a:r>
          </a:p>
        </p:txBody>
      </p:sp>
    </p:spTree>
    <p:extLst>
      <p:ext uri="{BB962C8B-B14F-4D97-AF65-F5344CB8AC3E}">
        <p14:creationId xmlns:p14="http://schemas.microsoft.com/office/powerpoint/2010/main" val="1486676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7B4CCE-EA69-4E0D-82E1-88B6C7229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3" y="747346"/>
            <a:ext cx="10515600" cy="5231423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(1)</a:t>
            </a:r>
            <a:r>
              <a:rPr lang="en-US" altLang="zh-CN" dirty="0">
                <a:solidFill>
                  <a:srgbClr val="00B050"/>
                </a:solidFill>
              </a:rPr>
              <a:t>k</a:t>
            </a:r>
            <a:r>
              <a:rPr lang="en-US" altLang="zh-CN" baseline="30000" dirty="0">
                <a:solidFill>
                  <a:srgbClr val="00B050"/>
                </a:solidFill>
              </a:rPr>
              <a:t>h-1</a:t>
            </a:r>
            <a:r>
              <a:rPr lang="en-US" altLang="zh-CN" dirty="0">
                <a:solidFill>
                  <a:srgbClr val="7030A0"/>
                </a:solidFill>
              </a:rPr>
              <a:t>(h</a:t>
            </a:r>
            <a:r>
              <a:rPr lang="zh-CN" altLang="zh-CN" dirty="0">
                <a:solidFill>
                  <a:srgbClr val="7030A0"/>
                </a:solidFill>
              </a:rPr>
              <a:t>为层数</a:t>
            </a:r>
            <a:r>
              <a:rPr lang="en-US" altLang="zh-CN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endParaRPr lang="zh-CN" altLang="zh-CN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(3) </a:t>
            </a:r>
            <a:r>
              <a:rPr lang="zh-CN" altLang="zh-CN" dirty="0">
                <a:solidFill>
                  <a:srgbClr val="7030A0"/>
                </a:solidFill>
              </a:rPr>
              <a:t>结点</a:t>
            </a: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n</a:t>
            </a:r>
            <a:r>
              <a:rPr lang="zh-CN" altLang="zh-CN" dirty="0">
                <a:solidFill>
                  <a:srgbClr val="7030A0"/>
                </a:solidFill>
              </a:rPr>
              <a:t>的</a:t>
            </a:r>
            <a:r>
              <a:rPr lang="zh-CN" altLang="en-US" dirty="0">
                <a:solidFill>
                  <a:srgbClr val="7030A0"/>
                </a:solidFill>
              </a:rPr>
              <a:t>最后一个孩子编号为  </a:t>
            </a:r>
            <a:r>
              <a:rPr lang="en-US" altLang="zh-CN" dirty="0">
                <a:solidFill>
                  <a:srgbClr val="00B050"/>
                </a:solidFill>
              </a:rPr>
              <a:t>nk+1</a:t>
            </a:r>
            <a:r>
              <a:rPr lang="en-US" altLang="zh-CN" dirty="0">
                <a:solidFill>
                  <a:srgbClr val="7030A0"/>
                </a:solidFill>
              </a:rPr>
              <a:t>.</a:t>
            </a:r>
            <a:br>
              <a:rPr lang="en-US" altLang="zh-CN" dirty="0">
                <a:solidFill>
                  <a:srgbClr val="7030A0"/>
                </a:solidFill>
              </a:rPr>
            </a:br>
            <a:r>
              <a:rPr lang="en-US" altLang="zh-CN" dirty="0">
                <a:solidFill>
                  <a:srgbClr val="7030A0"/>
                </a:solidFill>
              </a:rPr>
              <a:t>	</a:t>
            </a:r>
            <a:r>
              <a:rPr lang="en-US" altLang="zh-CN" dirty="0">
                <a:solidFill>
                  <a:srgbClr val="7030A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7030A0"/>
                </a:solidFill>
              </a:rPr>
              <a:t>第</a:t>
            </a:r>
            <a:r>
              <a:rPr lang="en-US" altLang="zh-CN" dirty="0">
                <a:solidFill>
                  <a:srgbClr val="7030A0"/>
                </a:solidFill>
              </a:rPr>
              <a:t>1</a:t>
            </a:r>
            <a:r>
              <a:rPr lang="zh-CN" altLang="en-US" dirty="0">
                <a:solidFill>
                  <a:srgbClr val="7030A0"/>
                </a:solidFill>
              </a:rPr>
              <a:t>个孩子编号为  </a:t>
            </a:r>
            <a:r>
              <a:rPr lang="en-US" altLang="zh-CN" dirty="0">
                <a:solidFill>
                  <a:srgbClr val="00B050"/>
                </a:solidFill>
              </a:rPr>
              <a:t>(n-1)k+2</a:t>
            </a:r>
            <a:r>
              <a:rPr lang="zh-CN" altLang="en-US" dirty="0">
                <a:solidFill>
                  <a:srgbClr val="7030A0"/>
                </a:solidFill>
              </a:rPr>
              <a:t>。</a:t>
            </a:r>
            <a:endParaRPr lang="en-US" altLang="zh-CN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	</a:t>
            </a:r>
            <a:r>
              <a:rPr lang="en-US" altLang="zh-CN" dirty="0">
                <a:solidFill>
                  <a:srgbClr val="7030A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7030A0"/>
                </a:solidFill>
                <a:sym typeface="Wingdings" panose="05000000000000000000" pitchFamily="2" charset="2"/>
              </a:rPr>
              <a:t>第</a:t>
            </a:r>
            <a:r>
              <a:rPr lang="en-US" altLang="zh-CN" dirty="0" err="1">
                <a:solidFill>
                  <a:srgbClr val="7030A0"/>
                </a:solidFill>
                <a:sym typeface="Wingdings" panose="05000000000000000000" pitchFamily="2" charset="2"/>
              </a:rPr>
              <a:t>i</a:t>
            </a:r>
            <a:r>
              <a:rPr lang="zh-CN" altLang="en-US" dirty="0">
                <a:solidFill>
                  <a:srgbClr val="7030A0"/>
                </a:solidFill>
                <a:sym typeface="Wingdings" panose="05000000000000000000" pitchFamily="2" charset="2"/>
              </a:rPr>
              <a:t>个孩子编号为 </a:t>
            </a:r>
            <a:r>
              <a:rPr lang="en-US" altLang="zh-CN" dirty="0">
                <a:solidFill>
                  <a:srgbClr val="00B050"/>
                </a:solidFill>
                <a:sym typeface="Wingdings" panose="05000000000000000000" pitchFamily="2" charset="2"/>
              </a:rPr>
              <a:t>(n-1)k+i+1</a:t>
            </a:r>
            <a:r>
              <a:rPr lang="en-US" altLang="zh-CN" dirty="0">
                <a:solidFill>
                  <a:srgbClr val="7030A0"/>
                </a:solidFill>
                <a:sym typeface="Wingdings" panose="05000000000000000000" pitchFamily="2" charset="2"/>
              </a:rPr>
              <a:t>.</a:t>
            </a:r>
            <a:endParaRPr lang="zh-CN" altLang="zh-CN" dirty="0">
              <a:solidFill>
                <a:srgbClr val="7030A0"/>
              </a:solidFill>
            </a:endParaRPr>
          </a:p>
          <a:p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(2)</a:t>
            </a:r>
            <a:r>
              <a:rPr lang="zh-CN" altLang="zh-CN" dirty="0">
                <a:solidFill>
                  <a:srgbClr val="7030A0"/>
                </a:solidFill>
              </a:rPr>
              <a:t> 设</a:t>
            </a:r>
            <a:r>
              <a:rPr lang="en-US" altLang="zh-CN" dirty="0">
                <a:solidFill>
                  <a:srgbClr val="00B050"/>
                </a:solidFill>
              </a:rPr>
              <a:t>n </a:t>
            </a:r>
            <a:r>
              <a:rPr lang="zh-CN" altLang="en-US" dirty="0">
                <a:solidFill>
                  <a:srgbClr val="7030A0"/>
                </a:solidFill>
              </a:rPr>
              <a:t>的父亲为</a:t>
            </a:r>
            <a:r>
              <a:rPr lang="en-US" altLang="zh-CN" dirty="0">
                <a:solidFill>
                  <a:srgbClr val="00B050"/>
                </a:solidFill>
              </a:rPr>
              <a:t>f</a:t>
            </a:r>
            <a:r>
              <a:rPr lang="zh-CN" altLang="zh-CN" dirty="0">
                <a:solidFill>
                  <a:srgbClr val="7030A0"/>
                </a:solidFill>
              </a:rPr>
              <a:t>，则关系式</a:t>
            </a:r>
            <a:r>
              <a:rPr lang="en-US" altLang="zh-CN" dirty="0">
                <a:solidFill>
                  <a:srgbClr val="00B050"/>
                </a:solidFill>
              </a:rPr>
              <a:t>(f-1)k+2 ≤ n≤ fk+1</a:t>
            </a:r>
            <a:r>
              <a:rPr lang="zh-CN" altLang="zh-CN" dirty="0">
                <a:solidFill>
                  <a:srgbClr val="7030A0"/>
                </a:solidFill>
              </a:rPr>
              <a:t>成立</a:t>
            </a:r>
            <a:r>
              <a:rPr lang="zh-CN" altLang="en-US" dirty="0">
                <a:solidFill>
                  <a:srgbClr val="7030A0"/>
                </a:solidFill>
              </a:rPr>
              <a:t>。</a:t>
            </a:r>
            <a:endParaRPr lang="en-US" altLang="zh-CN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	</a:t>
            </a:r>
            <a:r>
              <a:rPr lang="en-US" altLang="zh-CN" dirty="0">
                <a:solidFill>
                  <a:srgbClr val="7030A0"/>
                </a:solidFill>
                <a:sym typeface="Wingdings" panose="05000000000000000000" pitchFamily="2" charset="2"/>
              </a:rPr>
              <a:t>  </a:t>
            </a:r>
            <a:r>
              <a:rPr lang="en-US" altLang="zh-CN" dirty="0">
                <a:solidFill>
                  <a:srgbClr val="00B050"/>
                </a:solidFill>
                <a:sym typeface="Wingdings" panose="05000000000000000000" pitchFamily="2" charset="2"/>
              </a:rPr>
              <a:t>(f-1)k + 1 ≤  n-1  ≤ </a:t>
            </a:r>
            <a:r>
              <a:rPr lang="en-US" altLang="zh-CN" dirty="0" err="1">
                <a:solidFill>
                  <a:srgbClr val="00B050"/>
                </a:solidFill>
                <a:sym typeface="Wingdings" panose="05000000000000000000" pitchFamily="2" charset="2"/>
              </a:rPr>
              <a:t>fk</a:t>
            </a:r>
            <a:br>
              <a:rPr lang="en-US" altLang="zh-CN" dirty="0">
                <a:solidFill>
                  <a:srgbClr val="7030A0"/>
                </a:solidFill>
              </a:rPr>
            </a:br>
            <a:r>
              <a:rPr lang="en-US" altLang="zh-CN" dirty="0">
                <a:solidFill>
                  <a:srgbClr val="7030A0"/>
                </a:solidFill>
              </a:rPr>
              <a:t>   	</a:t>
            </a:r>
            <a:r>
              <a:rPr lang="en-US" altLang="zh-CN" dirty="0">
                <a:solidFill>
                  <a:srgbClr val="7030A0"/>
                </a:solidFill>
                <a:sym typeface="Wingdings" panose="05000000000000000000" pitchFamily="2" charset="2"/>
              </a:rPr>
              <a:t>  </a:t>
            </a:r>
            <a:r>
              <a:rPr lang="en-US" altLang="zh-CN" dirty="0">
                <a:solidFill>
                  <a:srgbClr val="00B050"/>
                </a:solidFill>
                <a:sym typeface="Wingdings" panose="05000000000000000000" pitchFamily="2" charset="2"/>
              </a:rPr>
              <a:t>f-1 =   [(n-2)/K] </a:t>
            </a:r>
            <a:r>
              <a:rPr lang="zh-CN" altLang="en-US" dirty="0">
                <a:solidFill>
                  <a:srgbClr val="7030A0"/>
                </a:solidFill>
              </a:rPr>
              <a:t>。  因此</a:t>
            </a:r>
            <a:r>
              <a:rPr lang="en-US" altLang="zh-CN" dirty="0">
                <a:solidFill>
                  <a:srgbClr val="00B050"/>
                </a:solidFill>
              </a:rPr>
              <a:t>f=[(n-2)/k]+1</a:t>
            </a:r>
            <a:r>
              <a:rPr lang="en-US" altLang="zh-CN" dirty="0">
                <a:solidFill>
                  <a:srgbClr val="7030A0"/>
                </a:solidFill>
              </a:rPr>
              <a:t>.</a:t>
            </a:r>
          </a:p>
          <a:p>
            <a:pPr marL="0" indent="0">
              <a:buNone/>
            </a:pP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(4)</a:t>
            </a:r>
            <a:r>
              <a:rPr lang="zh-CN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n%k</a:t>
            </a:r>
            <a:r>
              <a:rPr lang="en-US" altLang="zh-CN" dirty="0">
                <a:solidFill>
                  <a:srgbClr val="00B050"/>
                </a:solidFill>
              </a:rPr>
              <a:t> ≠ 1</a:t>
            </a:r>
            <a:r>
              <a:rPr lang="zh-CN" altLang="zh-CN" dirty="0">
                <a:solidFill>
                  <a:srgbClr val="7030A0"/>
                </a:solidFill>
              </a:rPr>
              <a:t>，其右兄弟编号是</a:t>
            </a:r>
            <a:r>
              <a:rPr lang="en-US" altLang="zh-CN" dirty="0">
                <a:solidFill>
                  <a:srgbClr val="00B050"/>
                </a:solidFill>
              </a:rPr>
              <a:t>n+1</a:t>
            </a:r>
            <a:r>
              <a:rPr lang="zh-CN" altLang="zh-CN" dirty="0">
                <a:solidFill>
                  <a:srgbClr val="7030A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99990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960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2041BAE-6ACA-4DA5-8480-3DA044F9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习题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14.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孩子兄弟法 叶子节点记数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BA298-A031-4849-8F29-CDB3518B6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783" y="1604878"/>
            <a:ext cx="10515600" cy="53962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【</a:t>
            </a:r>
            <a:r>
              <a:rPr lang="zh-CN" altLang="en-US" dirty="0">
                <a:solidFill>
                  <a:srgbClr val="7030A0"/>
                </a:solidFill>
              </a:rPr>
              <a:t>问题描述</a:t>
            </a:r>
            <a:r>
              <a:rPr lang="en-US" altLang="zh-CN" dirty="0">
                <a:solidFill>
                  <a:srgbClr val="7030A0"/>
                </a:solidFill>
              </a:rPr>
              <a:t>】</a:t>
            </a:r>
            <a:r>
              <a:rPr lang="zh-CN" altLang="en-US" dirty="0">
                <a:solidFill>
                  <a:srgbClr val="7030A0"/>
                </a:solidFill>
              </a:rPr>
              <a:t>求以孩子兄弟表示法存储的</a:t>
            </a:r>
            <a:r>
              <a:rPr lang="zh-CN" altLang="en-US" b="1" dirty="0">
                <a:solidFill>
                  <a:srgbClr val="7030A0"/>
                </a:solidFill>
              </a:rPr>
              <a:t>森林</a:t>
            </a:r>
            <a:r>
              <a:rPr lang="zh-CN" altLang="en-US" dirty="0">
                <a:solidFill>
                  <a:srgbClr val="7030A0"/>
                </a:solidFill>
              </a:rPr>
              <a:t>的叶子结点数。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36CD10-DEFD-4E84-8D19-4A9C051CD491}"/>
              </a:ext>
            </a:extLst>
          </p:cNvPr>
          <p:cNvSpPr txBox="1"/>
          <p:nvPr/>
        </p:nvSpPr>
        <p:spPr>
          <a:xfrm>
            <a:off x="583756" y="2283869"/>
            <a:ext cx="113676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typedef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node{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ElemType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data;  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数据域</a:t>
            </a:r>
          </a:p>
          <a:p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struct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node *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fch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*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nsib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孩子与兄弟域</a:t>
            </a:r>
            <a:endParaRPr lang="en-US" altLang="zh-CN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}*Tree;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Leaves (Tree t){   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</a:t>
            </a:r>
            <a:r>
              <a:rPr lang="zh-CN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计算以孩子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兄弟表示法存储的森林的叶子数</a:t>
            </a:r>
          </a:p>
          <a:p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(t)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if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(t-&gt;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fch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==null)               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若结点无孩子，则该结点必是叶子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(1+Leaves(t-&gt;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nsib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));  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返回叶子结点和其兄弟子树中的叶子结点数</a:t>
            </a:r>
          </a:p>
          <a:p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else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return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(Leaves(t-&gt;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fch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)+Leaves(t-&gt;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nsib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)); 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孩子子树和兄弟子树叶子数之和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GB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77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8873EBB-8116-4C06-B890-988ACB4A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习题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15.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孩子兄弟法的树深度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BA298-A031-4849-8F29-CDB3518B6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248" y="1518161"/>
            <a:ext cx="10515600" cy="612775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【</a:t>
            </a:r>
            <a:r>
              <a:rPr lang="zh-CN" altLang="en-US" dirty="0">
                <a:solidFill>
                  <a:srgbClr val="7030A0"/>
                </a:solidFill>
              </a:rPr>
              <a:t>问题描述</a:t>
            </a:r>
            <a:r>
              <a:rPr lang="en-US" altLang="zh-CN" dirty="0">
                <a:solidFill>
                  <a:srgbClr val="7030A0"/>
                </a:solidFill>
              </a:rPr>
              <a:t>】</a:t>
            </a:r>
            <a:r>
              <a:rPr lang="zh-CN" altLang="zh-CN" dirty="0">
                <a:solidFill>
                  <a:srgbClr val="7030A0"/>
                </a:solidFill>
              </a:rPr>
              <a:t>以孩子兄弟链表为存储结构，设计</a:t>
            </a:r>
            <a:r>
              <a:rPr lang="zh-CN" altLang="zh-CN" b="1" dirty="0">
                <a:solidFill>
                  <a:srgbClr val="7030A0"/>
                </a:solidFill>
              </a:rPr>
              <a:t>递归</a:t>
            </a:r>
            <a:r>
              <a:rPr lang="zh-CN" altLang="zh-CN" dirty="0">
                <a:solidFill>
                  <a:srgbClr val="7030A0"/>
                </a:solidFill>
              </a:rPr>
              <a:t>和</a:t>
            </a:r>
            <a:r>
              <a:rPr lang="zh-CN" altLang="zh-CN" b="1" dirty="0">
                <a:solidFill>
                  <a:srgbClr val="7030A0"/>
                </a:solidFill>
              </a:rPr>
              <a:t>非递归</a:t>
            </a:r>
            <a:r>
              <a:rPr lang="zh-CN" altLang="zh-CN" dirty="0">
                <a:solidFill>
                  <a:srgbClr val="7030A0"/>
                </a:solidFill>
              </a:rPr>
              <a:t>算法求树的深度。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491A63-5A7F-4151-9C5F-C768A6E312D6}"/>
              </a:ext>
            </a:extLst>
          </p:cNvPr>
          <p:cNvSpPr txBox="1"/>
          <p:nvPr/>
        </p:nvSpPr>
        <p:spPr>
          <a:xfrm>
            <a:off x="936248" y="2535649"/>
            <a:ext cx="106887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Height(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CSTree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){     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递归</a:t>
            </a:r>
            <a:r>
              <a:rPr lang="zh-CN" alt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方法</a:t>
            </a:r>
            <a:endParaRPr lang="zh-CN" altLang="zh-CN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int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hc,hs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if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==null)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(0);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(!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firstchild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&amp;&amp;!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nextsibling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(1);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else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(!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firstchild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CN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height(</a:t>
            </a:r>
            <a:r>
              <a:rPr lang="en-US" altLang="zh-CN" sz="2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</a:t>
            </a:r>
            <a:r>
              <a:rPr lang="en-US" altLang="zh-CN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2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nextsibling</a:t>
            </a:r>
            <a:r>
              <a:rPr lang="en-US" altLang="zh-CN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     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子女空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 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既有第一子女又有兄弟，高度取子女高度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r>
              <a:rPr lang="zh-CN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和兄弟子树高度的大者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=height(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firstchild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；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第一子女树高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=height(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nextsibling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；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兄弟树高</a:t>
            </a:r>
          </a:p>
          <a:p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if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hc+1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hc+1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hs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 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13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265C339D-7A17-407D-BC6E-F9FA6D164EE9}"/>
              </a:ext>
            </a:extLst>
          </p:cNvPr>
          <p:cNvGrpSpPr/>
          <p:nvPr/>
        </p:nvGrpSpPr>
        <p:grpSpPr>
          <a:xfrm>
            <a:off x="665018" y="644236"/>
            <a:ext cx="3771882" cy="3221179"/>
            <a:chOff x="1808018" y="1569027"/>
            <a:chExt cx="3771882" cy="3221179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1D2F31A-C324-46CD-A011-4DB91CFBD393}"/>
                </a:ext>
              </a:extLst>
            </p:cNvPr>
            <p:cNvSpPr/>
            <p:nvPr/>
          </p:nvSpPr>
          <p:spPr>
            <a:xfrm>
              <a:off x="2597727" y="1569027"/>
              <a:ext cx="446809" cy="446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sz="2400" dirty="0"/>
                <a:t>a</a:t>
              </a:r>
              <a:endParaRPr lang="zh-Hans-HK" altLang="en-US" sz="2400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5D9572C-2B54-438F-9847-5D91D7A0B2A9}"/>
                </a:ext>
              </a:extLst>
            </p:cNvPr>
            <p:cNvSpPr/>
            <p:nvPr/>
          </p:nvSpPr>
          <p:spPr>
            <a:xfrm>
              <a:off x="1808018" y="2493818"/>
              <a:ext cx="446809" cy="446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sz="2400" dirty="0"/>
                <a:t>b</a:t>
              </a:r>
              <a:endParaRPr lang="zh-Hans-HK" altLang="en-US" sz="2400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0F14BEF-8126-49E3-894C-A3E95892310B}"/>
                </a:ext>
              </a:extLst>
            </p:cNvPr>
            <p:cNvSpPr/>
            <p:nvPr/>
          </p:nvSpPr>
          <p:spPr>
            <a:xfrm>
              <a:off x="2743199" y="2493817"/>
              <a:ext cx="446809" cy="446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sz="2400" dirty="0"/>
                <a:t>c</a:t>
              </a:r>
              <a:endParaRPr lang="zh-Hans-HK" altLang="en-US" sz="24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66D8C2E-E184-4BEC-9177-309D2C79A4CE}"/>
                </a:ext>
              </a:extLst>
            </p:cNvPr>
            <p:cNvSpPr/>
            <p:nvPr/>
          </p:nvSpPr>
          <p:spPr>
            <a:xfrm>
              <a:off x="3678380" y="2493816"/>
              <a:ext cx="446809" cy="446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sz="2400" dirty="0"/>
                <a:t>d</a:t>
              </a:r>
              <a:endParaRPr lang="zh-Hans-HK" altLang="en-US" sz="2400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F4305CD-563F-42BD-9210-5EC2A08CDE5A}"/>
                </a:ext>
              </a:extLst>
            </p:cNvPr>
            <p:cNvSpPr/>
            <p:nvPr/>
          </p:nvSpPr>
          <p:spPr>
            <a:xfrm>
              <a:off x="4613561" y="2493816"/>
              <a:ext cx="446809" cy="446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sz="2400" dirty="0"/>
                <a:t>e</a:t>
              </a:r>
              <a:endParaRPr lang="zh-Hans-HK" altLang="en-US" sz="2400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74048AD-94C5-4466-BC35-FBE4746F65F6}"/>
                </a:ext>
              </a:extLst>
            </p:cNvPr>
            <p:cNvSpPr/>
            <p:nvPr/>
          </p:nvSpPr>
          <p:spPr>
            <a:xfrm>
              <a:off x="1984660" y="3429000"/>
              <a:ext cx="446809" cy="446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sz="2400" dirty="0"/>
                <a:t>f</a:t>
              </a:r>
              <a:endParaRPr lang="zh-Hans-HK" altLang="en-US" sz="2400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D95B137-37CB-45BF-837D-1938C13C8C5E}"/>
                </a:ext>
              </a:extLst>
            </p:cNvPr>
            <p:cNvSpPr/>
            <p:nvPr/>
          </p:nvSpPr>
          <p:spPr>
            <a:xfrm>
              <a:off x="2743198" y="3418607"/>
              <a:ext cx="446809" cy="446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sz="2400" dirty="0"/>
                <a:t>g</a:t>
              </a:r>
              <a:endParaRPr lang="zh-Hans-HK" altLang="en-US" sz="2400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4227F41-A8D6-4448-B97D-EA216F0739A1}"/>
                </a:ext>
              </a:extLst>
            </p:cNvPr>
            <p:cNvSpPr/>
            <p:nvPr/>
          </p:nvSpPr>
          <p:spPr>
            <a:xfrm>
              <a:off x="4166752" y="3418607"/>
              <a:ext cx="446809" cy="446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sz="2400" dirty="0"/>
                <a:t>h</a:t>
              </a:r>
              <a:endParaRPr lang="zh-Hans-HK" altLang="en-US" sz="2400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84AF82A-FCB9-4A50-A14D-B93ACB349040}"/>
                </a:ext>
              </a:extLst>
            </p:cNvPr>
            <p:cNvSpPr/>
            <p:nvPr/>
          </p:nvSpPr>
          <p:spPr>
            <a:xfrm>
              <a:off x="5107126" y="3428999"/>
              <a:ext cx="446809" cy="446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sz="2400" dirty="0" err="1"/>
                <a:t>i</a:t>
              </a:r>
              <a:endParaRPr lang="zh-Hans-HK" altLang="en-US" sz="2400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4D08D64-F2EF-40A6-B6B0-5E3492730DBA}"/>
                </a:ext>
              </a:extLst>
            </p:cNvPr>
            <p:cNvSpPr/>
            <p:nvPr/>
          </p:nvSpPr>
          <p:spPr>
            <a:xfrm>
              <a:off x="2701628" y="4343397"/>
              <a:ext cx="446809" cy="446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sz="2400" dirty="0"/>
                <a:t>j</a:t>
              </a:r>
              <a:endParaRPr lang="zh-Hans-HK" altLang="en-US" sz="2400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FF755E3-B039-4FEB-8DDA-D4B0462F901A}"/>
                </a:ext>
              </a:extLst>
            </p:cNvPr>
            <p:cNvSpPr/>
            <p:nvPr/>
          </p:nvSpPr>
          <p:spPr>
            <a:xfrm>
              <a:off x="4374561" y="4343396"/>
              <a:ext cx="446809" cy="446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sz="2400" dirty="0"/>
                <a:t>k</a:t>
              </a:r>
              <a:endParaRPr lang="zh-Hans-HK" altLang="en-US" sz="2400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983C321B-4446-4CAB-A442-B6708771A794}"/>
                </a:ext>
              </a:extLst>
            </p:cNvPr>
            <p:cNvSpPr/>
            <p:nvPr/>
          </p:nvSpPr>
          <p:spPr>
            <a:xfrm>
              <a:off x="5133091" y="4343396"/>
              <a:ext cx="446809" cy="446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sz="2400" dirty="0"/>
                <a:t>l</a:t>
              </a:r>
              <a:endParaRPr lang="zh-Hans-HK" altLang="en-US" sz="2400" dirty="0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E30BC8AC-0C00-4230-8300-1FBDB69ACA65}"/>
                </a:ext>
              </a:extLst>
            </p:cNvPr>
            <p:cNvCxnSpPr>
              <a:cxnSpLocks/>
              <a:stCxn id="4" idx="3"/>
              <a:endCxn id="5" idx="0"/>
            </p:cNvCxnSpPr>
            <p:nvPr/>
          </p:nvCxnSpPr>
          <p:spPr>
            <a:xfrm flipH="1">
              <a:off x="2031423" y="1950402"/>
              <a:ext cx="631738" cy="543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C6A0DF0-717F-4E80-9DE7-171038978FA5}"/>
                </a:ext>
              </a:extLst>
            </p:cNvPr>
            <p:cNvCxnSpPr>
              <a:cxnSpLocks/>
              <a:stCxn id="4" idx="4"/>
              <a:endCxn id="6" idx="0"/>
            </p:cNvCxnSpPr>
            <p:nvPr/>
          </p:nvCxnSpPr>
          <p:spPr>
            <a:xfrm>
              <a:off x="2821132" y="2015836"/>
              <a:ext cx="145472" cy="477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097FF92-8B54-4BA0-9DDD-BFF282A05FC8}"/>
                </a:ext>
              </a:extLst>
            </p:cNvPr>
            <p:cNvCxnSpPr>
              <a:cxnSpLocks/>
              <a:stCxn id="4" idx="5"/>
              <a:endCxn id="7" idx="0"/>
            </p:cNvCxnSpPr>
            <p:nvPr/>
          </p:nvCxnSpPr>
          <p:spPr>
            <a:xfrm>
              <a:off x="2979102" y="1950402"/>
              <a:ext cx="922683" cy="543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9D4D3400-3DBE-46D0-B52F-2F2CB69DF639}"/>
                </a:ext>
              </a:extLst>
            </p:cNvPr>
            <p:cNvCxnSpPr>
              <a:cxnSpLocks/>
              <a:stCxn id="4" idx="6"/>
              <a:endCxn id="8" idx="0"/>
            </p:cNvCxnSpPr>
            <p:nvPr/>
          </p:nvCxnSpPr>
          <p:spPr>
            <a:xfrm>
              <a:off x="3044536" y="1792432"/>
              <a:ext cx="1792430" cy="701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330DA42A-2A2D-40CC-8A07-844BC56A45D6}"/>
                </a:ext>
              </a:extLst>
            </p:cNvPr>
            <p:cNvCxnSpPr>
              <a:cxnSpLocks/>
              <a:stCxn id="6" idx="3"/>
              <a:endCxn id="9" idx="0"/>
            </p:cNvCxnSpPr>
            <p:nvPr/>
          </p:nvCxnSpPr>
          <p:spPr>
            <a:xfrm flipH="1">
              <a:off x="2208065" y="2875192"/>
              <a:ext cx="600568" cy="553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27C4AE96-9176-4F45-B130-053FAFC32AFE}"/>
                </a:ext>
              </a:extLst>
            </p:cNvPr>
            <p:cNvCxnSpPr>
              <a:cxnSpLocks/>
              <a:stCxn id="6" idx="4"/>
              <a:endCxn id="10" idx="0"/>
            </p:cNvCxnSpPr>
            <p:nvPr/>
          </p:nvCxnSpPr>
          <p:spPr>
            <a:xfrm flipH="1">
              <a:off x="2966603" y="2940626"/>
              <a:ext cx="1" cy="477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7402E68C-CAE9-43C0-A88E-1F043B106492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4390157" y="2875191"/>
              <a:ext cx="288838" cy="5434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7E5F8985-C2DE-4EE5-8D51-A88C6F6BFF7A}"/>
                </a:ext>
              </a:extLst>
            </p:cNvPr>
            <p:cNvCxnSpPr>
              <a:cxnSpLocks/>
              <a:stCxn id="8" idx="5"/>
              <a:endCxn id="12" idx="0"/>
            </p:cNvCxnSpPr>
            <p:nvPr/>
          </p:nvCxnSpPr>
          <p:spPr>
            <a:xfrm>
              <a:off x="4994936" y="2875191"/>
              <a:ext cx="335595" cy="5538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319F2E4-2D12-4281-828A-1DE458CE80AD}"/>
                </a:ext>
              </a:extLst>
            </p:cNvPr>
            <p:cNvCxnSpPr>
              <a:cxnSpLocks/>
              <a:stCxn id="10" idx="4"/>
              <a:endCxn id="13" idx="0"/>
            </p:cNvCxnSpPr>
            <p:nvPr/>
          </p:nvCxnSpPr>
          <p:spPr>
            <a:xfrm flipH="1">
              <a:off x="2925033" y="3865416"/>
              <a:ext cx="41570" cy="477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2F239D6F-587A-4F40-A7E1-2649A5A65888}"/>
                </a:ext>
              </a:extLst>
            </p:cNvPr>
            <p:cNvCxnSpPr>
              <a:cxnSpLocks/>
              <a:stCxn id="11" idx="4"/>
              <a:endCxn id="14" idx="1"/>
            </p:cNvCxnSpPr>
            <p:nvPr/>
          </p:nvCxnSpPr>
          <p:spPr>
            <a:xfrm>
              <a:off x="4390157" y="3865416"/>
              <a:ext cx="49838" cy="5434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58BC62D3-448C-406C-ABAF-B6BEC0E69C5F}"/>
                </a:ext>
              </a:extLst>
            </p:cNvPr>
            <p:cNvCxnSpPr>
              <a:cxnSpLocks/>
              <a:stCxn id="11" idx="5"/>
              <a:endCxn id="15" idx="1"/>
            </p:cNvCxnSpPr>
            <p:nvPr/>
          </p:nvCxnSpPr>
          <p:spPr>
            <a:xfrm>
              <a:off x="4548127" y="3799982"/>
              <a:ext cx="650398" cy="6088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椭圆 52">
            <a:extLst>
              <a:ext uri="{FF2B5EF4-FFF2-40B4-BE49-F238E27FC236}">
                <a16:creationId xmlns:a16="http://schemas.microsoft.com/office/drawing/2014/main" id="{646B55A7-5F05-4AC9-BD72-699DC87865AE}"/>
              </a:ext>
            </a:extLst>
          </p:cNvPr>
          <p:cNvSpPr/>
          <p:nvPr/>
        </p:nvSpPr>
        <p:spPr>
          <a:xfrm>
            <a:off x="7200899" y="665018"/>
            <a:ext cx="446809" cy="44680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sz="2400" dirty="0"/>
              <a:t>a</a:t>
            </a:r>
            <a:endParaRPr lang="zh-Hans-HK" altLang="en-US" sz="2400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0CF858CE-429F-4260-8504-75D6774913ED}"/>
              </a:ext>
            </a:extLst>
          </p:cNvPr>
          <p:cNvSpPr/>
          <p:nvPr/>
        </p:nvSpPr>
        <p:spPr>
          <a:xfrm>
            <a:off x="6411190" y="1589809"/>
            <a:ext cx="446809" cy="44680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sz="2400" dirty="0"/>
              <a:t>b</a:t>
            </a:r>
            <a:endParaRPr lang="zh-Hans-HK" altLang="en-US" sz="2400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7AB6BAB-A3C6-40FB-8B5A-DDB15D83F0B6}"/>
              </a:ext>
            </a:extLst>
          </p:cNvPr>
          <p:cNvSpPr/>
          <p:nvPr/>
        </p:nvSpPr>
        <p:spPr>
          <a:xfrm>
            <a:off x="7346371" y="1589808"/>
            <a:ext cx="446809" cy="44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sz="2400" dirty="0"/>
              <a:t>c</a:t>
            </a:r>
            <a:endParaRPr lang="zh-Hans-HK" altLang="en-US" sz="2400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306740E5-838E-4257-9629-0AC63BAA0EA5}"/>
              </a:ext>
            </a:extLst>
          </p:cNvPr>
          <p:cNvSpPr/>
          <p:nvPr/>
        </p:nvSpPr>
        <p:spPr>
          <a:xfrm>
            <a:off x="8281552" y="1589807"/>
            <a:ext cx="446809" cy="44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sz="2400" dirty="0"/>
              <a:t>d</a:t>
            </a:r>
            <a:endParaRPr lang="zh-Hans-HK" altLang="en-US" sz="2400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1AA16E24-6717-4251-96A1-8E1CEB8049DE}"/>
              </a:ext>
            </a:extLst>
          </p:cNvPr>
          <p:cNvSpPr/>
          <p:nvPr/>
        </p:nvSpPr>
        <p:spPr>
          <a:xfrm>
            <a:off x="9216733" y="1589807"/>
            <a:ext cx="446809" cy="44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sz="2400" dirty="0"/>
              <a:t>e</a:t>
            </a:r>
            <a:endParaRPr lang="zh-Hans-HK" altLang="en-US" sz="2400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A6516073-48F2-4042-9682-3AB693F2A530}"/>
              </a:ext>
            </a:extLst>
          </p:cNvPr>
          <p:cNvSpPr/>
          <p:nvPr/>
        </p:nvSpPr>
        <p:spPr>
          <a:xfrm>
            <a:off x="6587832" y="2524991"/>
            <a:ext cx="446809" cy="44680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sz="2400" dirty="0"/>
              <a:t>f</a:t>
            </a:r>
            <a:endParaRPr lang="zh-Hans-HK" altLang="en-US" sz="2400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9FBEFA82-3FD5-46F9-B00B-829B91C10045}"/>
              </a:ext>
            </a:extLst>
          </p:cNvPr>
          <p:cNvSpPr/>
          <p:nvPr/>
        </p:nvSpPr>
        <p:spPr>
          <a:xfrm>
            <a:off x="7346370" y="2514598"/>
            <a:ext cx="446809" cy="44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sz="2400" dirty="0"/>
              <a:t>g</a:t>
            </a:r>
            <a:endParaRPr lang="zh-Hans-HK" altLang="en-US" sz="2400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F17F8F88-E44D-406E-962C-92F6D32A258F}"/>
              </a:ext>
            </a:extLst>
          </p:cNvPr>
          <p:cNvSpPr/>
          <p:nvPr/>
        </p:nvSpPr>
        <p:spPr>
          <a:xfrm>
            <a:off x="8769924" y="2514598"/>
            <a:ext cx="446809" cy="44680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sz="2400" dirty="0"/>
              <a:t>h</a:t>
            </a:r>
            <a:endParaRPr lang="zh-Hans-HK" altLang="en-US" sz="2400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AD118260-8246-47DF-A9EE-19A4ADE51E06}"/>
              </a:ext>
            </a:extLst>
          </p:cNvPr>
          <p:cNvSpPr/>
          <p:nvPr/>
        </p:nvSpPr>
        <p:spPr>
          <a:xfrm>
            <a:off x="9710298" y="2524990"/>
            <a:ext cx="446809" cy="44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sz="2400" dirty="0" err="1"/>
              <a:t>i</a:t>
            </a:r>
            <a:endParaRPr lang="zh-Hans-HK" altLang="en-US" sz="2400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A76B3341-5095-4086-A2C4-0B49BA642564}"/>
              </a:ext>
            </a:extLst>
          </p:cNvPr>
          <p:cNvSpPr/>
          <p:nvPr/>
        </p:nvSpPr>
        <p:spPr>
          <a:xfrm>
            <a:off x="7304800" y="3439388"/>
            <a:ext cx="446809" cy="44680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sz="2400" dirty="0"/>
              <a:t>j</a:t>
            </a:r>
            <a:endParaRPr lang="zh-Hans-HK" altLang="en-US" sz="2400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87727217-2A64-42CC-B65F-887D4DEB1056}"/>
              </a:ext>
            </a:extLst>
          </p:cNvPr>
          <p:cNvSpPr/>
          <p:nvPr/>
        </p:nvSpPr>
        <p:spPr>
          <a:xfrm>
            <a:off x="8977733" y="3439387"/>
            <a:ext cx="446809" cy="44680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sz="2400" dirty="0"/>
              <a:t>k</a:t>
            </a:r>
            <a:endParaRPr lang="zh-Hans-HK" altLang="en-US" sz="2400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AC687FC5-22F0-4917-A3AC-96E807C62132}"/>
              </a:ext>
            </a:extLst>
          </p:cNvPr>
          <p:cNvSpPr/>
          <p:nvPr/>
        </p:nvSpPr>
        <p:spPr>
          <a:xfrm>
            <a:off x="9736263" y="3439387"/>
            <a:ext cx="446809" cy="446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sz="2400" dirty="0"/>
              <a:t>l</a:t>
            </a:r>
            <a:endParaRPr lang="zh-Hans-HK" altLang="en-US" sz="2400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68F39D5-0C86-4823-B73C-0364B88303DA}"/>
              </a:ext>
            </a:extLst>
          </p:cNvPr>
          <p:cNvCxnSpPr>
            <a:cxnSpLocks/>
            <a:stCxn id="53" idx="3"/>
            <a:endCxn id="54" idx="0"/>
          </p:cNvCxnSpPr>
          <p:nvPr/>
        </p:nvCxnSpPr>
        <p:spPr>
          <a:xfrm flipH="1">
            <a:off x="6634595" y="1046393"/>
            <a:ext cx="631738" cy="54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8921A126-E5AD-4106-98A2-1947C09F7EF8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 flipV="1">
            <a:off x="6857999" y="1813213"/>
            <a:ext cx="48837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117607FA-E466-4163-BD58-11C1BCF8DC8A}"/>
              </a:ext>
            </a:extLst>
          </p:cNvPr>
          <p:cNvCxnSpPr>
            <a:cxnSpLocks/>
            <a:stCxn id="58" idx="6"/>
            <a:endCxn id="59" idx="2"/>
          </p:cNvCxnSpPr>
          <p:nvPr/>
        </p:nvCxnSpPr>
        <p:spPr>
          <a:xfrm flipV="1">
            <a:off x="7034641" y="2738003"/>
            <a:ext cx="311729" cy="10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56981239-E5BD-406C-80D1-486900C366F8}"/>
              </a:ext>
            </a:extLst>
          </p:cNvPr>
          <p:cNvCxnSpPr>
            <a:cxnSpLocks/>
            <a:stCxn id="55" idx="6"/>
            <a:endCxn id="56" idx="2"/>
          </p:cNvCxnSpPr>
          <p:nvPr/>
        </p:nvCxnSpPr>
        <p:spPr>
          <a:xfrm flipV="1">
            <a:off x="7793180" y="1813212"/>
            <a:ext cx="48837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45BB5961-AFF9-46CD-828C-09FC04308FBB}"/>
              </a:ext>
            </a:extLst>
          </p:cNvPr>
          <p:cNvCxnSpPr>
            <a:cxnSpLocks/>
            <a:stCxn id="55" idx="3"/>
            <a:endCxn id="58" idx="0"/>
          </p:cNvCxnSpPr>
          <p:nvPr/>
        </p:nvCxnSpPr>
        <p:spPr>
          <a:xfrm flipH="1">
            <a:off x="6811237" y="1971183"/>
            <a:ext cx="600568" cy="553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999AC75D-25F9-4CF6-A6EC-B3841EB53F37}"/>
              </a:ext>
            </a:extLst>
          </p:cNvPr>
          <p:cNvCxnSpPr>
            <a:cxnSpLocks/>
            <a:stCxn id="57" idx="3"/>
            <a:endCxn id="60" idx="0"/>
          </p:cNvCxnSpPr>
          <p:nvPr/>
        </p:nvCxnSpPr>
        <p:spPr>
          <a:xfrm flipH="1">
            <a:off x="8993329" y="1971182"/>
            <a:ext cx="288838" cy="54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204D4219-8139-43B4-812D-58D2C89D8DBB}"/>
              </a:ext>
            </a:extLst>
          </p:cNvPr>
          <p:cNvCxnSpPr>
            <a:cxnSpLocks/>
            <a:stCxn id="60" idx="6"/>
            <a:endCxn id="61" idx="2"/>
          </p:cNvCxnSpPr>
          <p:nvPr/>
        </p:nvCxnSpPr>
        <p:spPr>
          <a:xfrm>
            <a:off x="9216733" y="2738003"/>
            <a:ext cx="493565" cy="10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AD827208-97D4-4316-ABCD-5F1DC4853C66}"/>
              </a:ext>
            </a:extLst>
          </p:cNvPr>
          <p:cNvCxnSpPr>
            <a:cxnSpLocks/>
            <a:stCxn id="59" idx="4"/>
            <a:endCxn id="62" idx="0"/>
          </p:cNvCxnSpPr>
          <p:nvPr/>
        </p:nvCxnSpPr>
        <p:spPr>
          <a:xfrm flipH="1">
            <a:off x="7528205" y="2961407"/>
            <a:ext cx="41570" cy="477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06E7740A-5ED7-4007-911D-0BFA468DD532}"/>
              </a:ext>
            </a:extLst>
          </p:cNvPr>
          <p:cNvCxnSpPr>
            <a:cxnSpLocks/>
            <a:stCxn id="60" idx="4"/>
            <a:endCxn id="63" idx="1"/>
          </p:cNvCxnSpPr>
          <p:nvPr/>
        </p:nvCxnSpPr>
        <p:spPr>
          <a:xfrm>
            <a:off x="8993329" y="2961407"/>
            <a:ext cx="49838" cy="543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52C6A5E2-6B94-4A17-BF02-807D7873E24F}"/>
              </a:ext>
            </a:extLst>
          </p:cNvPr>
          <p:cNvCxnSpPr>
            <a:cxnSpLocks/>
            <a:stCxn id="63" idx="6"/>
            <a:endCxn id="64" idx="2"/>
          </p:cNvCxnSpPr>
          <p:nvPr/>
        </p:nvCxnSpPr>
        <p:spPr>
          <a:xfrm>
            <a:off x="9424542" y="3662792"/>
            <a:ext cx="3117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CFA7539E-0E32-4C80-9882-F01AC14ECF79}"/>
              </a:ext>
            </a:extLst>
          </p:cNvPr>
          <p:cNvCxnSpPr>
            <a:cxnSpLocks/>
            <a:stCxn id="56" idx="6"/>
            <a:endCxn id="57" idx="2"/>
          </p:cNvCxnSpPr>
          <p:nvPr/>
        </p:nvCxnSpPr>
        <p:spPr>
          <a:xfrm>
            <a:off x="8728361" y="1813212"/>
            <a:ext cx="488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7ABAFFAB-ACA4-4999-85C3-67034FAC632A}"/>
              </a:ext>
            </a:extLst>
          </p:cNvPr>
          <p:cNvSpPr txBox="1"/>
          <p:nvPr/>
        </p:nvSpPr>
        <p:spPr>
          <a:xfrm>
            <a:off x="561109" y="4364176"/>
            <a:ext cx="10702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</a:rPr>
              <a:t>算法思想：从上往下按层次找出每一层的 </a:t>
            </a:r>
            <a:r>
              <a:rPr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长子</a:t>
            </a:r>
            <a:r>
              <a:rPr lang="zh-CN" altLang="en-US" sz="2800" dirty="0">
                <a:solidFill>
                  <a:srgbClr val="7030A0"/>
                </a:solidFill>
              </a:rPr>
              <a:t>（一个节点如果是其父亲的第一个儿子称作长子）。从第</a:t>
            </a:r>
            <a:r>
              <a:rPr lang="en-US" altLang="zh-CN" sz="2800" dirty="0" err="1">
                <a:solidFill>
                  <a:srgbClr val="7030A0"/>
                </a:solidFill>
              </a:rPr>
              <a:t>i</a:t>
            </a:r>
            <a:r>
              <a:rPr lang="zh-CN" altLang="en-US" sz="2800" dirty="0">
                <a:solidFill>
                  <a:srgbClr val="7030A0"/>
                </a:solidFill>
              </a:rPr>
              <a:t>层的长子可以找到第</a:t>
            </a:r>
            <a:r>
              <a:rPr lang="en-US" altLang="zh-CN" sz="2800" dirty="0">
                <a:solidFill>
                  <a:srgbClr val="7030A0"/>
                </a:solidFill>
              </a:rPr>
              <a:t>i+1</a:t>
            </a:r>
            <a:r>
              <a:rPr lang="zh-CN" altLang="en-US" sz="2800" dirty="0">
                <a:solidFill>
                  <a:srgbClr val="7030A0"/>
                </a:solidFill>
              </a:rPr>
              <a:t>层长子。</a:t>
            </a:r>
            <a:endParaRPr lang="en-US" altLang="zh-CN" sz="2800" dirty="0">
              <a:solidFill>
                <a:srgbClr val="7030A0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0819AD4-5E9A-43C6-87E9-61EFBE7BD60E}"/>
              </a:ext>
            </a:extLst>
          </p:cNvPr>
          <p:cNvSpPr/>
          <p:nvPr/>
        </p:nvSpPr>
        <p:spPr>
          <a:xfrm>
            <a:off x="2493816" y="5590309"/>
            <a:ext cx="581893" cy="581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</a:t>
            </a:r>
            <a:endParaRPr lang="zh-Hans-HK" altLang="en-US" sz="2400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9F43806-81E8-4F0A-8B47-05D8C9C56628}"/>
              </a:ext>
            </a:extLst>
          </p:cNvPr>
          <p:cNvSpPr/>
          <p:nvPr/>
        </p:nvSpPr>
        <p:spPr>
          <a:xfrm>
            <a:off x="3179614" y="5590309"/>
            <a:ext cx="581893" cy="581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sz="2400" dirty="0"/>
              <a:t>b</a:t>
            </a:r>
            <a:endParaRPr lang="zh-Hans-HK" altLang="en-US" sz="2400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FA14DA7-BA2A-4E05-A72F-1D707F1E1E8C}"/>
              </a:ext>
            </a:extLst>
          </p:cNvPr>
          <p:cNvSpPr/>
          <p:nvPr/>
        </p:nvSpPr>
        <p:spPr>
          <a:xfrm>
            <a:off x="3849812" y="5590307"/>
            <a:ext cx="581893" cy="581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</a:t>
            </a:r>
            <a:endParaRPr lang="zh-Hans-HK" altLang="en-US" sz="2400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F44EBA3-8BCC-43FF-B0FD-663C6F6E3AE0}"/>
              </a:ext>
            </a:extLst>
          </p:cNvPr>
          <p:cNvSpPr/>
          <p:nvPr/>
        </p:nvSpPr>
        <p:spPr>
          <a:xfrm>
            <a:off x="4436900" y="5590309"/>
            <a:ext cx="581893" cy="581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sz="2400" dirty="0"/>
              <a:t>h</a:t>
            </a:r>
            <a:endParaRPr lang="zh-Hans-HK" altLang="en-US" sz="2400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C1951D0-ADB9-4F81-B949-BE5927E005C8}"/>
              </a:ext>
            </a:extLst>
          </p:cNvPr>
          <p:cNvSpPr/>
          <p:nvPr/>
        </p:nvSpPr>
        <p:spPr>
          <a:xfrm>
            <a:off x="5091544" y="5590309"/>
            <a:ext cx="581893" cy="581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sz="2400" dirty="0"/>
              <a:t>j</a:t>
            </a:r>
            <a:endParaRPr lang="zh-Hans-HK" altLang="en-US" sz="2400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058C97C-D0A5-4479-A1DF-DAE6A3541DF9}"/>
              </a:ext>
            </a:extLst>
          </p:cNvPr>
          <p:cNvSpPr/>
          <p:nvPr/>
        </p:nvSpPr>
        <p:spPr>
          <a:xfrm>
            <a:off x="5683826" y="5590308"/>
            <a:ext cx="581893" cy="581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sz="2400" dirty="0"/>
              <a:t>k</a:t>
            </a:r>
            <a:endParaRPr lang="zh-Hans-HK" altLang="en-US" sz="24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2678D8CE-2820-4654-A673-0E66D7953F80}"/>
              </a:ext>
            </a:extLst>
          </p:cNvPr>
          <p:cNvSpPr txBox="1"/>
          <p:nvPr/>
        </p:nvSpPr>
        <p:spPr>
          <a:xfrm>
            <a:off x="2649668" y="6267580"/>
            <a:ext cx="581893" cy="372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1</a:t>
            </a:r>
            <a:endParaRPr lang="zh-Hans-HK" altLang="en-US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126A10C1-89BF-4D30-9D7E-0E26E71936E1}"/>
              </a:ext>
            </a:extLst>
          </p:cNvPr>
          <p:cNvSpPr txBox="1"/>
          <p:nvPr/>
        </p:nvSpPr>
        <p:spPr>
          <a:xfrm>
            <a:off x="3328156" y="6279190"/>
            <a:ext cx="581893" cy="372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2</a:t>
            </a:r>
            <a:endParaRPr lang="zh-Hans-HK" altLang="en-US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83F8A37E-CAAC-4133-A89A-AEFAA5012857}"/>
              </a:ext>
            </a:extLst>
          </p:cNvPr>
          <p:cNvSpPr txBox="1"/>
          <p:nvPr/>
        </p:nvSpPr>
        <p:spPr>
          <a:xfrm>
            <a:off x="4006634" y="6279190"/>
            <a:ext cx="581893" cy="372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3</a:t>
            </a:r>
            <a:endParaRPr lang="zh-Hans-HK" altLang="en-US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F456419-6AB6-484D-86F2-BD6611E1E27D}"/>
              </a:ext>
            </a:extLst>
          </p:cNvPr>
          <p:cNvSpPr txBox="1"/>
          <p:nvPr/>
        </p:nvSpPr>
        <p:spPr>
          <a:xfrm>
            <a:off x="4588527" y="6267580"/>
            <a:ext cx="581893" cy="372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3</a:t>
            </a:r>
            <a:endParaRPr lang="zh-Hans-HK" altLang="en-US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19E1AFAB-54B8-4339-836B-4F9D289BA68F}"/>
              </a:ext>
            </a:extLst>
          </p:cNvPr>
          <p:cNvSpPr txBox="1"/>
          <p:nvPr/>
        </p:nvSpPr>
        <p:spPr>
          <a:xfrm>
            <a:off x="5253532" y="6267580"/>
            <a:ext cx="581893" cy="372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4</a:t>
            </a:r>
            <a:endParaRPr lang="zh-Hans-HK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A683220-6FB9-405F-B947-B360A39E7C3A}"/>
              </a:ext>
            </a:extLst>
          </p:cNvPr>
          <p:cNvSpPr txBox="1"/>
          <p:nvPr/>
        </p:nvSpPr>
        <p:spPr>
          <a:xfrm>
            <a:off x="5845832" y="6267580"/>
            <a:ext cx="581893" cy="372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4</a:t>
            </a:r>
            <a:endParaRPr lang="zh-Hans-HK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686B3DC5-DE2C-4217-82F8-B580940BAE9E}"/>
              </a:ext>
            </a:extLst>
          </p:cNvPr>
          <p:cNvSpPr txBox="1"/>
          <p:nvPr/>
        </p:nvSpPr>
        <p:spPr>
          <a:xfrm>
            <a:off x="6811236" y="5548731"/>
            <a:ext cx="4701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</a:rPr>
              <a:t>用队列维护这个长子的列表。</a:t>
            </a:r>
            <a:endParaRPr lang="zh-Hans-HK" alt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461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1D93390-ED3F-41D3-A6B8-EE57FF8963A0}"/>
              </a:ext>
            </a:extLst>
          </p:cNvPr>
          <p:cNvSpPr txBox="1"/>
          <p:nvPr/>
        </p:nvSpPr>
        <p:spPr>
          <a:xfrm>
            <a:off x="702852" y="350095"/>
            <a:ext cx="1093816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height(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CSTree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t){     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非递归</a:t>
            </a:r>
            <a:r>
              <a:rPr lang="zh-CN" alt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方法</a:t>
            </a:r>
            <a:endParaRPr lang="zh-CN" altLang="zh-CN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(t==null) 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(0);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en-US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Q[1]=t;                </a:t>
            </a:r>
          </a:p>
          <a:p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int </a:t>
            </a:r>
            <a:r>
              <a:rPr lang="en-US" altLang="zh-CN" sz="2400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=1,</a:t>
            </a:r>
            <a:r>
              <a:rPr lang="en-US" altLang="zh-CN" sz="2400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rear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=1;  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altLang="zh-CN" sz="24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front,rear</a:t>
            </a:r>
            <a:r>
              <a:rPr lang="zh-CN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是队头队尾元素的指针</a:t>
            </a:r>
          </a:p>
          <a:p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int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last=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rear,h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=0;    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//last</a:t>
            </a:r>
            <a:r>
              <a:rPr lang="zh-CN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指向树中同层结点中最后一个结</a:t>
            </a:r>
            <a:r>
              <a:rPr lang="zh-CN" alt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点。</a:t>
            </a:r>
            <a:endParaRPr lang="zh-CN" altLang="zh-CN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while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&lt;=</a:t>
            </a:r>
            <a:r>
              <a:rPr lang="en-US" altLang="zh-CN" sz="2400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t=Q[</a:t>
            </a:r>
            <a:r>
              <a:rPr lang="en-US" altLang="zh-CN" sz="2400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front++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       </a:t>
            </a:r>
            <a:endParaRPr lang="zh-CN" altLang="zh-CN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while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(t!=null){    </a:t>
            </a:r>
            <a:endParaRPr lang="zh-CN" altLang="zh-CN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if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(t-&gt;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firstchild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Q[</a:t>
            </a:r>
            <a:r>
              <a:rPr lang="en-US" altLang="zh-CN" sz="2400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++rear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]=t-&gt;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firstchild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//t</a:t>
            </a:r>
            <a:r>
              <a:rPr lang="zh-CN" alt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自己及兄弟的长子</a:t>
            </a:r>
            <a:r>
              <a:rPr lang="zh-CN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入队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t=t-&gt;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nextsibling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zh-CN" altLang="zh-CN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(front&gt;last) {h++; </a:t>
            </a:r>
            <a:r>
              <a:rPr lang="en-US" altLang="zh-CN" sz="2400" dirty="0">
                <a:solidFill>
                  <a:srgbClr val="99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last=rear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;}</a:t>
            </a:r>
            <a:endParaRPr lang="zh-CN" altLang="zh-CN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(h); 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079D96-652E-4140-BEA9-316B0AC8C1A2}"/>
              </a:ext>
            </a:extLst>
          </p:cNvPr>
          <p:cNvSpPr txBox="1"/>
          <p:nvPr/>
        </p:nvSpPr>
        <p:spPr>
          <a:xfrm>
            <a:off x="6650182" y="5018809"/>
            <a:ext cx="48389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该算法实际上用到了</a:t>
            </a:r>
            <a:endParaRPr lang="en-US" altLang="zh-CN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广度优先搜索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(BFS)</a:t>
            </a:r>
          </a:p>
          <a:p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马上将会学到这个搜索思想。</a:t>
            </a:r>
            <a:endParaRPr lang="zh-Hans-HK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9917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942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3648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539BA-4C3E-4250-A8D3-94EEFA718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思考题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交换相邻元素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A127CD-6FF4-447F-95ED-36B64FF28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784838"/>
            <a:ext cx="10405695" cy="4550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7030A0"/>
                </a:solidFill>
              </a:rPr>
              <a:t>【</a:t>
            </a:r>
            <a:r>
              <a:rPr lang="zh-CN" altLang="en-US" sz="2800" dirty="0">
                <a:solidFill>
                  <a:srgbClr val="7030A0"/>
                </a:solidFill>
              </a:rPr>
              <a:t>问题描述</a:t>
            </a:r>
            <a:r>
              <a:rPr lang="en-US" altLang="zh-CN" sz="2800" dirty="0">
                <a:solidFill>
                  <a:srgbClr val="7030A0"/>
                </a:solidFill>
              </a:rPr>
              <a:t>】</a:t>
            </a:r>
            <a:r>
              <a:rPr lang="zh-CN" altLang="en-US" sz="2800" dirty="0">
                <a:solidFill>
                  <a:srgbClr val="7030A0"/>
                </a:solidFill>
              </a:rPr>
              <a:t>假设</a:t>
            </a:r>
            <a:r>
              <a:rPr lang="en-US" altLang="zh-CN" sz="2800" dirty="0">
                <a:solidFill>
                  <a:srgbClr val="00B050"/>
                </a:solidFill>
              </a:rPr>
              <a:t>A=a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800" dirty="0">
                <a:solidFill>
                  <a:srgbClr val="00B050"/>
                </a:solidFill>
              </a:rPr>
              <a:t>,…,a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n</a:t>
            </a:r>
            <a:r>
              <a:rPr lang="zh-CN" altLang="en-US" sz="2800" dirty="0">
                <a:solidFill>
                  <a:srgbClr val="7030A0"/>
                </a:solidFill>
              </a:rPr>
              <a:t>是</a:t>
            </a:r>
            <a:r>
              <a:rPr lang="en-US" altLang="zh-CN" sz="2800" dirty="0">
                <a:solidFill>
                  <a:srgbClr val="00B050"/>
                </a:solidFill>
              </a:rPr>
              <a:t>1~n</a:t>
            </a:r>
            <a:r>
              <a:rPr lang="zh-CN" altLang="en-US" sz="2800" dirty="0">
                <a:solidFill>
                  <a:srgbClr val="7030A0"/>
                </a:solidFill>
              </a:rPr>
              <a:t>的一个排列，且元素各不相同。</a:t>
            </a:r>
            <a:endParaRPr lang="en-US" altLang="zh-CN" sz="28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Hans-HK" sz="2800" dirty="0">
                <a:solidFill>
                  <a:srgbClr val="7030A0"/>
                </a:solidFill>
              </a:rPr>
              <a:t>	</a:t>
            </a:r>
            <a:r>
              <a:rPr lang="zh-CN" altLang="en-US" sz="2800" dirty="0">
                <a:solidFill>
                  <a:srgbClr val="7030A0"/>
                </a:solidFill>
              </a:rPr>
              <a:t>你可进行</a:t>
            </a:r>
            <a:r>
              <a:rPr lang="en-US" altLang="zh-CN" sz="2800" dirty="0">
                <a:solidFill>
                  <a:srgbClr val="00B050"/>
                </a:solidFill>
              </a:rPr>
              <a:t>k</a:t>
            </a:r>
            <a:r>
              <a:rPr lang="zh-CN" altLang="en-US" sz="2800" dirty="0">
                <a:solidFill>
                  <a:srgbClr val="7030A0"/>
                </a:solidFill>
              </a:rPr>
              <a:t>次操作，每次可以选择交换两个</a:t>
            </a:r>
            <a:r>
              <a:rPr lang="zh-CN" altLang="en-US" sz="2800" b="1" dirty="0">
                <a:solidFill>
                  <a:srgbClr val="7030A0"/>
                </a:solidFill>
              </a:rPr>
              <a:t>相邻字符</a:t>
            </a:r>
            <a:r>
              <a:rPr lang="zh-CN" altLang="en-US" sz="2800" dirty="0">
                <a:solidFill>
                  <a:srgbClr val="7030A0"/>
                </a:solidFill>
              </a:rPr>
              <a:t>。</a:t>
            </a:r>
            <a:endParaRPr lang="en-US" altLang="zh-CN" sz="28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Hans-HK" sz="2800" dirty="0">
                <a:solidFill>
                  <a:srgbClr val="7030A0"/>
                </a:solidFill>
              </a:rPr>
              <a:t>	</a:t>
            </a:r>
            <a:r>
              <a:rPr lang="zh-CN" altLang="en-US" sz="2800" dirty="0">
                <a:solidFill>
                  <a:srgbClr val="7030A0"/>
                </a:solidFill>
              </a:rPr>
              <a:t>你需要在</a:t>
            </a:r>
            <a:r>
              <a:rPr lang="en-US" altLang="zh-CN" sz="2800" dirty="0">
                <a:solidFill>
                  <a:srgbClr val="00B050"/>
                </a:solidFill>
              </a:rPr>
              <a:t>k</a:t>
            </a:r>
            <a:r>
              <a:rPr lang="zh-CN" altLang="en-US" sz="2800" dirty="0">
                <a:solidFill>
                  <a:srgbClr val="7030A0"/>
                </a:solidFill>
              </a:rPr>
              <a:t>次操作完成后使得</a:t>
            </a:r>
            <a:r>
              <a:rPr lang="en-US" altLang="zh-CN" dirty="0">
                <a:solidFill>
                  <a:srgbClr val="00B050"/>
                </a:solidFill>
              </a:rPr>
              <a:t>A</a:t>
            </a:r>
            <a:r>
              <a:rPr lang="zh-CN" altLang="en-US" sz="2800" dirty="0">
                <a:solidFill>
                  <a:srgbClr val="7030A0"/>
                </a:solidFill>
              </a:rPr>
              <a:t>的</a:t>
            </a:r>
            <a:r>
              <a:rPr lang="zh-CN" altLang="en-US" sz="2800" b="1" dirty="0">
                <a:solidFill>
                  <a:srgbClr val="7030A0"/>
                </a:solidFill>
              </a:rPr>
              <a:t>字典序最小</a:t>
            </a:r>
            <a:r>
              <a:rPr lang="zh-CN" altLang="en-US" sz="2800" dirty="0">
                <a:solidFill>
                  <a:srgbClr val="7030A0"/>
                </a:solidFill>
              </a:rPr>
              <a:t>。</a:t>
            </a:r>
            <a:endParaRPr lang="en-US" altLang="zh-CN" sz="2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zh-Hans-HK" dirty="0"/>
          </a:p>
          <a:p>
            <a:pPr marL="0" indent="0">
              <a:buNone/>
            </a:pPr>
            <a:r>
              <a:rPr lang="zh-CN" altLang="en-US" sz="2800" dirty="0">
                <a:solidFill>
                  <a:srgbClr val="FF00FF"/>
                </a:solidFill>
              </a:rPr>
              <a:t>举例：</a:t>
            </a:r>
            <a:endParaRPr lang="en-US" altLang="zh-CN" sz="2800" dirty="0">
              <a:solidFill>
                <a:srgbClr val="FF00FF"/>
              </a:solidFill>
            </a:endParaRPr>
          </a:p>
          <a:p>
            <a:pPr marL="0" indent="0">
              <a:buNone/>
            </a:pPr>
            <a:r>
              <a:rPr lang="en-US" altLang="zh-Hans-HK" sz="2800" dirty="0"/>
              <a:t>	</a:t>
            </a:r>
            <a:r>
              <a:rPr lang="en-US" altLang="zh-Hans-HK" sz="2800" dirty="0">
                <a:solidFill>
                  <a:srgbClr val="00B050"/>
                </a:solidFill>
              </a:rPr>
              <a:t>A</a:t>
            </a:r>
            <a:r>
              <a:rPr lang="en-US" altLang="zh-Hans-HK" sz="2800" dirty="0"/>
              <a:t>=(</a:t>
            </a:r>
            <a:r>
              <a:rPr lang="en-US" altLang="zh-Hans-HK" sz="2800" dirty="0">
                <a:solidFill>
                  <a:srgbClr val="002060"/>
                </a:solidFill>
              </a:rPr>
              <a:t>4,5,3,1,2</a:t>
            </a:r>
            <a:r>
              <a:rPr lang="en-US" altLang="zh-Hans-HK" sz="2800" dirty="0"/>
              <a:t>)</a:t>
            </a:r>
          </a:p>
          <a:p>
            <a:pPr marL="0" indent="0">
              <a:buNone/>
            </a:pPr>
            <a:r>
              <a:rPr lang="en-US" altLang="zh-Hans-HK" sz="2800" dirty="0"/>
              <a:t>	</a:t>
            </a:r>
            <a:r>
              <a:rPr lang="en-US" altLang="zh-Hans-HK" sz="2800" dirty="0">
                <a:solidFill>
                  <a:srgbClr val="00B050"/>
                </a:solidFill>
              </a:rPr>
              <a:t>k</a:t>
            </a:r>
            <a:r>
              <a:rPr lang="en-US" altLang="zh-Hans-HK" sz="2800" dirty="0"/>
              <a:t>= </a:t>
            </a:r>
            <a:r>
              <a:rPr lang="en-US" altLang="zh-Hans-HK" sz="2800" dirty="0">
                <a:solidFill>
                  <a:srgbClr val="002060"/>
                </a:solidFill>
              </a:rPr>
              <a:t>4</a:t>
            </a:r>
            <a:r>
              <a:rPr lang="en-US" altLang="zh-Hans-HK" sz="2800" dirty="0"/>
              <a:t>.</a:t>
            </a:r>
          </a:p>
          <a:p>
            <a:pPr marL="0" indent="0">
              <a:buNone/>
            </a:pPr>
            <a:r>
              <a:rPr lang="en-US" altLang="zh-Hans-HK" sz="2800" dirty="0"/>
              <a:t>	</a:t>
            </a:r>
            <a:r>
              <a:rPr lang="zh-CN" altLang="en-US" sz="2800" dirty="0">
                <a:solidFill>
                  <a:srgbClr val="7030A0"/>
                </a:solidFill>
              </a:rPr>
              <a:t>答案为 </a:t>
            </a:r>
            <a:r>
              <a:rPr lang="zh-CN" altLang="en-US" sz="2800" dirty="0"/>
              <a:t>  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002060"/>
                </a:solidFill>
              </a:rPr>
              <a:t>1,4,3,5,2</a:t>
            </a:r>
            <a:r>
              <a:rPr lang="en-US" altLang="zh-CN" sz="2800" dirty="0"/>
              <a:t>)</a:t>
            </a:r>
            <a:endParaRPr lang="en-US" altLang="zh-Hans-HK" sz="2800" dirty="0">
              <a:solidFill>
                <a:srgbClr val="00206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15138B-0B51-4D87-96DE-D3547B896402}"/>
              </a:ext>
            </a:extLst>
          </p:cNvPr>
          <p:cNvSpPr txBox="1"/>
          <p:nvPr/>
        </p:nvSpPr>
        <p:spPr>
          <a:xfrm>
            <a:off x="5861304" y="4495723"/>
            <a:ext cx="44696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</a:rPr>
              <a:t>首先交换</a:t>
            </a:r>
            <a:r>
              <a:rPr lang="en-US" altLang="zh-CN" sz="2800" dirty="0">
                <a:solidFill>
                  <a:srgbClr val="7030A0"/>
                </a:solidFill>
              </a:rPr>
              <a:t>3</a:t>
            </a:r>
            <a:r>
              <a:rPr lang="zh-CN" altLang="en-US" sz="2800" dirty="0">
                <a:solidFill>
                  <a:srgbClr val="7030A0"/>
                </a:solidFill>
              </a:rPr>
              <a:t>次使</a:t>
            </a:r>
            <a:r>
              <a:rPr lang="en-US" altLang="zh-CN" sz="2800" dirty="0">
                <a:solidFill>
                  <a:srgbClr val="7030A0"/>
                </a:solidFill>
              </a:rPr>
              <a:t>1</a:t>
            </a:r>
            <a:r>
              <a:rPr lang="zh-CN" altLang="en-US" sz="2800" dirty="0">
                <a:solidFill>
                  <a:srgbClr val="7030A0"/>
                </a:solidFill>
              </a:rPr>
              <a:t>到最前。</a:t>
            </a:r>
            <a:endParaRPr lang="en-US" altLang="zh-CN" sz="2800" dirty="0">
              <a:solidFill>
                <a:srgbClr val="7030A0"/>
              </a:solidFill>
            </a:endParaRPr>
          </a:p>
          <a:p>
            <a:r>
              <a:rPr lang="en-US" altLang="zh-CN" sz="2800" dirty="0">
                <a:solidFill>
                  <a:srgbClr val="7030A0"/>
                </a:solidFill>
              </a:rPr>
              <a:t>      </a:t>
            </a:r>
            <a:r>
              <a:rPr lang="zh-CN" altLang="en-US" sz="2800" dirty="0">
                <a:solidFill>
                  <a:srgbClr val="7030A0"/>
                </a:solidFill>
              </a:rPr>
              <a:t>得到</a:t>
            </a:r>
            <a:r>
              <a:rPr lang="en-US" altLang="zh-CN" sz="2800" dirty="0">
                <a:solidFill>
                  <a:srgbClr val="002060"/>
                </a:solidFill>
              </a:rPr>
              <a:t>(1,4,5,3,2)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zh-CN" altLang="en-US" sz="2800" dirty="0">
                <a:solidFill>
                  <a:srgbClr val="7030A0"/>
                </a:solidFill>
              </a:rPr>
              <a:t>然后交换</a:t>
            </a:r>
            <a:r>
              <a:rPr lang="en-US" altLang="zh-CN" sz="2800" dirty="0">
                <a:solidFill>
                  <a:srgbClr val="7030A0"/>
                </a:solidFill>
              </a:rPr>
              <a:t>1</a:t>
            </a:r>
            <a:r>
              <a:rPr lang="zh-CN" altLang="en-US" sz="2800" dirty="0">
                <a:solidFill>
                  <a:srgbClr val="7030A0"/>
                </a:solidFill>
              </a:rPr>
              <a:t>次</a:t>
            </a:r>
            <a:r>
              <a:rPr lang="en-US" altLang="zh-CN" sz="2800" dirty="0">
                <a:solidFill>
                  <a:srgbClr val="002060"/>
                </a:solidFill>
              </a:rPr>
              <a:t>5</a:t>
            </a:r>
            <a:r>
              <a:rPr lang="zh-CN" altLang="en-US" sz="2800" dirty="0">
                <a:solidFill>
                  <a:srgbClr val="7030A0"/>
                </a:solidFill>
              </a:rPr>
              <a:t>和</a:t>
            </a:r>
            <a:r>
              <a:rPr lang="en-US" altLang="zh-CN" sz="2800" dirty="0">
                <a:solidFill>
                  <a:srgbClr val="002060"/>
                </a:solidFill>
              </a:rPr>
              <a:t>3</a:t>
            </a:r>
            <a:r>
              <a:rPr lang="zh-CN" altLang="en-US" sz="2800" dirty="0"/>
              <a:t>。</a:t>
            </a:r>
            <a:endParaRPr lang="zh-Hans-HK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86203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33FF73-144A-43CF-9B53-DBF60308D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404447"/>
            <a:ext cx="4980841" cy="6128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贪心算法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7030A0"/>
                </a:solidFill>
              </a:rPr>
              <a:t>1. </a:t>
            </a:r>
            <a:r>
              <a:rPr lang="zh-CN" altLang="en-US" sz="2800" dirty="0">
                <a:solidFill>
                  <a:srgbClr val="7030A0"/>
                </a:solidFill>
              </a:rPr>
              <a:t>在</a:t>
            </a:r>
            <a:r>
              <a:rPr lang="en-US" altLang="zh-CN" sz="2800" dirty="0">
                <a:solidFill>
                  <a:srgbClr val="00B050"/>
                </a:solidFill>
              </a:rPr>
              <a:t>1~min(k+1,n)</a:t>
            </a:r>
            <a:r>
              <a:rPr lang="zh-CN" altLang="en-US" sz="2800" dirty="0">
                <a:solidFill>
                  <a:srgbClr val="7030A0"/>
                </a:solidFill>
              </a:rPr>
              <a:t>位中找最小</a:t>
            </a:r>
            <a:r>
              <a:rPr lang="zh-CN" altLang="en-US" dirty="0">
                <a:solidFill>
                  <a:srgbClr val="7030A0"/>
                </a:solidFill>
              </a:rPr>
              <a:t>数</a:t>
            </a:r>
            <a:endParaRPr lang="en-US" altLang="zh-CN" sz="28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7030A0"/>
                </a:solidFill>
              </a:rPr>
              <a:t>      </a:t>
            </a:r>
            <a:r>
              <a:rPr lang="zh-CN" altLang="en-US" sz="2800" dirty="0">
                <a:solidFill>
                  <a:srgbClr val="7030A0"/>
                </a:solidFill>
              </a:rPr>
              <a:t>将它交换至第</a:t>
            </a:r>
            <a:r>
              <a:rPr lang="en-US" altLang="zh-CN" sz="2800" dirty="0">
                <a:solidFill>
                  <a:srgbClr val="7030A0"/>
                </a:solidFill>
              </a:rPr>
              <a:t>1</a:t>
            </a:r>
            <a:r>
              <a:rPr lang="zh-CN" altLang="en-US" sz="2800" dirty="0">
                <a:solidFill>
                  <a:srgbClr val="7030A0"/>
                </a:solidFill>
              </a:rPr>
              <a:t>个的位置。</a:t>
            </a:r>
            <a:endParaRPr lang="en-US" altLang="zh-CN" sz="28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Hans-HK" sz="2800" dirty="0">
                <a:solidFill>
                  <a:srgbClr val="7030A0"/>
                </a:solidFill>
              </a:rPr>
              <a:t>      </a:t>
            </a:r>
            <a:r>
              <a:rPr lang="zh-CN" altLang="en-US" sz="2800" dirty="0">
                <a:solidFill>
                  <a:srgbClr val="7030A0"/>
                </a:solidFill>
              </a:rPr>
              <a:t>假设交换了</a:t>
            </a:r>
            <a:r>
              <a:rPr lang="en-US" altLang="zh-CN" sz="2800" dirty="0">
                <a:solidFill>
                  <a:srgbClr val="00B050"/>
                </a:solidFill>
              </a:rPr>
              <a:t>j</a:t>
            </a:r>
            <a:r>
              <a:rPr lang="zh-CN" altLang="en-US" sz="2800" dirty="0">
                <a:solidFill>
                  <a:srgbClr val="7030A0"/>
                </a:solidFill>
              </a:rPr>
              <a:t>次，令</a:t>
            </a:r>
            <a:r>
              <a:rPr lang="en-US" altLang="zh-CN" sz="2800" dirty="0">
                <a:solidFill>
                  <a:srgbClr val="00B050"/>
                </a:solidFill>
              </a:rPr>
              <a:t>k</a:t>
            </a:r>
            <a:r>
              <a:rPr lang="en-US" altLang="zh-CN" sz="2800" dirty="0">
                <a:solidFill>
                  <a:srgbClr val="00B050"/>
                </a:solidFill>
                <a:sym typeface="Wingdings" panose="05000000000000000000" pitchFamily="2" charset="2"/>
              </a:rPr>
              <a:t>-=j</a:t>
            </a:r>
            <a:r>
              <a:rPr lang="zh-CN" altLang="en-US" sz="2800" dirty="0">
                <a:solidFill>
                  <a:srgbClr val="7030A0"/>
                </a:solidFill>
                <a:sym typeface="Wingdings" panose="05000000000000000000" pitchFamily="2" charset="2"/>
              </a:rPr>
              <a:t>。</a:t>
            </a:r>
            <a:endParaRPr lang="en-US" altLang="zh-CN" sz="2800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Hans-HK" sz="2800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7030A0"/>
                </a:solidFill>
                <a:sym typeface="Wingdings" panose="05000000000000000000" pitchFamily="2" charset="2"/>
              </a:rPr>
              <a:t>2. </a:t>
            </a:r>
            <a:r>
              <a:rPr lang="zh-CN" altLang="en-US" sz="2800" dirty="0">
                <a:solidFill>
                  <a:srgbClr val="7030A0"/>
                </a:solidFill>
                <a:sym typeface="Wingdings" panose="05000000000000000000" pitchFamily="2" charset="2"/>
              </a:rPr>
              <a:t>在</a:t>
            </a:r>
            <a:r>
              <a:rPr lang="en-US" altLang="zh-CN" sz="2800" dirty="0">
                <a:solidFill>
                  <a:srgbClr val="00B050"/>
                </a:solidFill>
                <a:sym typeface="Wingdings" panose="05000000000000000000" pitchFamily="2" charset="2"/>
              </a:rPr>
              <a:t>2~min(k+2,n)</a:t>
            </a:r>
            <a:r>
              <a:rPr lang="zh-CN" altLang="en-US" sz="2800" dirty="0">
                <a:solidFill>
                  <a:srgbClr val="7030A0"/>
                </a:solidFill>
                <a:sym typeface="Wingdings" panose="05000000000000000000" pitchFamily="2" charset="2"/>
              </a:rPr>
              <a:t>位中找最小</a:t>
            </a:r>
            <a:r>
              <a:rPr lang="zh-CN" altLang="en-US" dirty="0">
                <a:solidFill>
                  <a:srgbClr val="7030A0"/>
                </a:solidFill>
                <a:sym typeface="Wingdings" panose="05000000000000000000" pitchFamily="2" charset="2"/>
              </a:rPr>
              <a:t>数</a:t>
            </a:r>
            <a:endParaRPr lang="en-US" altLang="zh-CN" sz="2800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Hans-HK" sz="2800" dirty="0">
                <a:solidFill>
                  <a:srgbClr val="7030A0"/>
                </a:solidFill>
                <a:sym typeface="Wingdings" panose="05000000000000000000" pitchFamily="2" charset="2"/>
              </a:rPr>
              <a:t>      </a:t>
            </a:r>
            <a:r>
              <a:rPr lang="zh-CN" altLang="en-US" sz="2800" dirty="0">
                <a:solidFill>
                  <a:srgbClr val="7030A0"/>
                </a:solidFill>
                <a:sym typeface="Wingdings" panose="05000000000000000000" pitchFamily="2" charset="2"/>
              </a:rPr>
              <a:t>将它交换至第</a:t>
            </a:r>
            <a:r>
              <a:rPr lang="en-US" altLang="zh-CN" sz="2800" dirty="0">
                <a:solidFill>
                  <a:srgbClr val="7030A0"/>
                </a:solidFill>
                <a:sym typeface="Wingdings" panose="05000000000000000000" pitchFamily="2" charset="2"/>
              </a:rPr>
              <a:t>2</a:t>
            </a:r>
            <a:r>
              <a:rPr lang="zh-CN" altLang="en-US" sz="2800" dirty="0">
                <a:solidFill>
                  <a:srgbClr val="7030A0"/>
                </a:solidFill>
                <a:sym typeface="Wingdings" panose="05000000000000000000" pitchFamily="2" charset="2"/>
              </a:rPr>
              <a:t>个位置。</a:t>
            </a:r>
            <a:endParaRPr lang="en-US" altLang="zh-CN" sz="2800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rgbClr val="7030A0"/>
                </a:solidFill>
                <a:sym typeface="Wingdings" panose="05000000000000000000" pitchFamily="2" charset="2"/>
              </a:rPr>
              <a:t>      假设交换了</a:t>
            </a:r>
            <a:r>
              <a:rPr lang="en-US" altLang="zh-CN" sz="2800" dirty="0">
                <a:solidFill>
                  <a:srgbClr val="00B050"/>
                </a:solidFill>
                <a:sym typeface="Wingdings" panose="05000000000000000000" pitchFamily="2" charset="2"/>
              </a:rPr>
              <a:t>j</a:t>
            </a:r>
            <a:r>
              <a:rPr lang="zh-CN" altLang="en-US" sz="2800" dirty="0">
                <a:solidFill>
                  <a:srgbClr val="7030A0"/>
                </a:solidFill>
                <a:sym typeface="Wingdings" panose="05000000000000000000" pitchFamily="2" charset="2"/>
              </a:rPr>
              <a:t>次，令</a:t>
            </a:r>
            <a:r>
              <a:rPr lang="en-US" altLang="zh-CN" sz="2800" dirty="0">
                <a:solidFill>
                  <a:srgbClr val="00B050"/>
                </a:solidFill>
                <a:sym typeface="Wingdings" panose="05000000000000000000" pitchFamily="2" charset="2"/>
              </a:rPr>
              <a:t>k-=j</a:t>
            </a:r>
            <a:r>
              <a:rPr lang="zh-CN" altLang="en-US" sz="2800" dirty="0">
                <a:solidFill>
                  <a:srgbClr val="7030A0"/>
                </a:solidFill>
                <a:sym typeface="Wingdings" panose="05000000000000000000" pitchFamily="2" charset="2"/>
              </a:rPr>
              <a:t>。</a:t>
            </a:r>
            <a:endParaRPr lang="en-US" altLang="zh-CN" sz="2800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sz="2800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7030A0"/>
                </a:solidFill>
                <a:sym typeface="Wingdings" panose="05000000000000000000" pitchFamily="2" charset="2"/>
              </a:rPr>
              <a:t>3. </a:t>
            </a:r>
            <a:r>
              <a:rPr lang="zh-CN" altLang="en-US" sz="2800" dirty="0">
                <a:solidFill>
                  <a:srgbClr val="7030A0"/>
                </a:solidFill>
                <a:sym typeface="Wingdings" panose="05000000000000000000" pitchFamily="2" charset="2"/>
              </a:rPr>
              <a:t>如此循环</a:t>
            </a:r>
            <a:r>
              <a:rPr lang="zh-CN" altLang="en-US" dirty="0">
                <a:solidFill>
                  <a:srgbClr val="7030A0"/>
                </a:solidFill>
                <a:sym typeface="Wingdings" panose="05000000000000000000" pitchFamily="2" charset="2"/>
              </a:rPr>
              <a:t>：</a:t>
            </a:r>
            <a:r>
              <a:rPr lang="zh-CN" altLang="en-US" sz="2800" dirty="0">
                <a:solidFill>
                  <a:srgbClr val="7030A0"/>
                </a:solidFill>
                <a:sym typeface="Wingdings" panose="05000000000000000000" pitchFamily="2" charset="2"/>
              </a:rPr>
              <a:t>在</a:t>
            </a:r>
            <a:r>
              <a:rPr lang="en-US" altLang="zh-CN" sz="2800" dirty="0" err="1">
                <a:solidFill>
                  <a:srgbClr val="00B050"/>
                </a:solidFill>
                <a:sym typeface="Wingdings" panose="05000000000000000000" pitchFamily="2" charset="2"/>
              </a:rPr>
              <a:t>i~min</a:t>
            </a:r>
            <a:r>
              <a:rPr lang="en-US" altLang="zh-CN" sz="2800" dirty="0">
                <a:solidFill>
                  <a:srgbClr val="00B050"/>
                </a:solidFill>
                <a:sym typeface="Wingdings" panose="05000000000000000000" pitchFamily="2" charset="2"/>
              </a:rPr>
              <a:t>(</a:t>
            </a:r>
            <a:r>
              <a:rPr lang="en-US" altLang="zh-CN" sz="2800" dirty="0" err="1">
                <a:solidFill>
                  <a:srgbClr val="00B050"/>
                </a:solidFill>
                <a:sym typeface="Wingdings" panose="05000000000000000000" pitchFamily="2" charset="2"/>
              </a:rPr>
              <a:t>k+i,n</a:t>
            </a:r>
            <a:r>
              <a:rPr lang="en-US" altLang="zh-CN" sz="2800" dirty="0">
                <a:solidFill>
                  <a:srgbClr val="00B050"/>
                </a:solidFill>
                <a:sym typeface="Wingdings" panose="05000000000000000000" pitchFamily="2" charset="2"/>
              </a:rPr>
              <a:t>)</a:t>
            </a:r>
            <a:r>
              <a:rPr lang="zh-CN" altLang="en-US" sz="2800" dirty="0">
                <a:solidFill>
                  <a:srgbClr val="7030A0"/>
                </a:solidFill>
                <a:sym typeface="Wingdings" panose="05000000000000000000" pitchFamily="2" charset="2"/>
              </a:rPr>
              <a:t>位</a:t>
            </a:r>
            <a:endParaRPr lang="en-US" altLang="zh-CN" sz="2800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  <a:sym typeface="Wingdings" panose="05000000000000000000" pitchFamily="2" charset="2"/>
              </a:rPr>
              <a:t>     </a:t>
            </a:r>
            <a:r>
              <a:rPr lang="zh-CN" altLang="en-US" sz="2800" dirty="0">
                <a:solidFill>
                  <a:srgbClr val="7030A0"/>
                </a:solidFill>
                <a:sym typeface="Wingdings" panose="05000000000000000000" pitchFamily="2" charset="2"/>
              </a:rPr>
              <a:t>中找最小的放入第</a:t>
            </a:r>
            <a:r>
              <a:rPr lang="en-US" altLang="zh-CN" sz="2800" dirty="0" err="1">
                <a:solidFill>
                  <a:srgbClr val="7030A0"/>
                </a:solidFill>
                <a:sym typeface="Wingdings" panose="05000000000000000000" pitchFamily="2" charset="2"/>
              </a:rPr>
              <a:t>i</a:t>
            </a:r>
            <a:r>
              <a:rPr lang="zh-CN" altLang="en-US" sz="2800" dirty="0">
                <a:solidFill>
                  <a:srgbClr val="7030A0"/>
                </a:solidFill>
                <a:sym typeface="Wingdings" panose="05000000000000000000" pitchFamily="2" charset="2"/>
              </a:rPr>
              <a:t>位。</a:t>
            </a:r>
            <a:endParaRPr lang="zh-Hans-HK" altLang="en-US" sz="2800" dirty="0">
              <a:solidFill>
                <a:srgbClr val="7030A0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B413D7C-EB86-4AA3-9D00-E50EBF8A5A60}"/>
              </a:ext>
            </a:extLst>
          </p:cNvPr>
          <p:cNvSpPr txBox="1">
            <a:spLocks/>
          </p:cNvSpPr>
          <p:nvPr/>
        </p:nvSpPr>
        <p:spPr>
          <a:xfrm>
            <a:off x="6668967" y="1558071"/>
            <a:ext cx="5147895" cy="440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00FF"/>
                </a:solidFill>
              </a:rPr>
              <a:t>举例</a:t>
            </a:r>
            <a:endParaRPr lang="en-US" altLang="zh-CN" dirty="0">
              <a:solidFill>
                <a:srgbClr val="FF00F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dirty="0"/>
              <a:t>		</a:t>
            </a:r>
            <a:r>
              <a:rPr lang="en-US" altLang="zh-CN" dirty="0">
                <a:solidFill>
                  <a:srgbClr val="002060"/>
                </a:solidFill>
              </a:rPr>
              <a:t>432</a:t>
            </a:r>
            <a:r>
              <a:rPr lang="en-US" altLang="zh-CN" u="sng" dirty="0">
                <a:solidFill>
                  <a:srgbClr val="002060"/>
                </a:solidFill>
              </a:rPr>
              <a:t>1</a:t>
            </a:r>
            <a:r>
              <a:rPr lang="en-US" altLang="zh-CN" dirty="0">
                <a:solidFill>
                  <a:srgbClr val="002060"/>
                </a:solidFill>
              </a:rPr>
              <a:t>8765</a:t>
            </a:r>
            <a:r>
              <a:rPr lang="en-US" altLang="zh-Hans-HK" dirty="0">
                <a:solidFill>
                  <a:srgbClr val="002060"/>
                </a:solidFill>
              </a:rPr>
              <a:t>	k=</a:t>
            </a:r>
            <a:r>
              <a:rPr lang="en-US" altLang="zh-CN" dirty="0">
                <a:solidFill>
                  <a:srgbClr val="002060"/>
                </a:solidFill>
              </a:rPr>
              <a:t>8</a:t>
            </a:r>
            <a:endParaRPr lang="en-US" altLang="zh-Hans-HK" dirty="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7030A0"/>
                </a:solidFill>
              </a:rPr>
              <a:t>第</a:t>
            </a:r>
            <a:r>
              <a:rPr lang="en-US" altLang="zh-CN" dirty="0">
                <a:solidFill>
                  <a:srgbClr val="7030A0"/>
                </a:solidFill>
              </a:rPr>
              <a:t>1</a:t>
            </a:r>
            <a:r>
              <a:rPr lang="zh-CN" altLang="en-US" dirty="0">
                <a:solidFill>
                  <a:srgbClr val="7030A0"/>
                </a:solidFill>
              </a:rPr>
              <a:t>步</a:t>
            </a:r>
            <a:r>
              <a:rPr lang="en-US" altLang="zh-CN" dirty="0">
                <a:solidFill>
                  <a:srgbClr val="7030A0"/>
                </a:solidFill>
              </a:rPr>
              <a:t>: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00B0F0"/>
                </a:solidFill>
              </a:rPr>
              <a:t>1</a:t>
            </a:r>
            <a:r>
              <a:rPr lang="en-US" altLang="zh-CN" dirty="0">
                <a:solidFill>
                  <a:srgbClr val="002060"/>
                </a:solidFill>
              </a:rPr>
              <a:t>43</a:t>
            </a:r>
            <a:r>
              <a:rPr lang="en-US" altLang="zh-CN" u="sng" dirty="0">
                <a:solidFill>
                  <a:srgbClr val="002060"/>
                </a:solidFill>
              </a:rPr>
              <a:t>2</a:t>
            </a:r>
            <a:r>
              <a:rPr lang="en-US" altLang="zh-CN" dirty="0">
                <a:solidFill>
                  <a:srgbClr val="002060"/>
                </a:solidFill>
              </a:rPr>
              <a:t>8765	k=8-3=5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7030A0"/>
                </a:solidFill>
              </a:rPr>
              <a:t>第</a:t>
            </a:r>
            <a:r>
              <a:rPr lang="en-US" altLang="zh-CN" dirty="0">
                <a:solidFill>
                  <a:srgbClr val="7030A0"/>
                </a:solidFill>
              </a:rPr>
              <a:t>2</a:t>
            </a:r>
            <a:r>
              <a:rPr lang="zh-CN" altLang="en-US" dirty="0">
                <a:solidFill>
                  <a:srgbClr val="7030A0"/>
                </a:solidFill>
              </a:rPr>
              <a:t>步：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002060"/>
                </a:solidFill>
              </a:rPr>
              <a:t>1</a:t>
            </a:r>
            <a:r>
              <a:rPr lang="en-US" altLang="zh-CN" dirty="0">
                <a:solidFill>
                  <a:srgbClr val="00B0F0"/>
                </a:solidFill>
              </a:rPr>
              <a:t>2</a:t>
            </a:r>
            <a:r>
              <a:rPr lang="en-US" altLang="zh-CN" dirty="0">
                <a:solidFill>
                  <a:srgbClr val="002060"/>
                </a:solidFill>
              </a:rPr>
              <a:t>4</a:t>
            </a:r>
            <a:r>
              <a:rPr lang="en-US" altLang="zh-CN" u="sng" dirty="0">
                <a:solidFill>
                  <a:srgbClr val="002060"/>
                </a:solidFill>
              </a:rPr>
              <a:t>3</a:t>
            </a:r>
            <a:r>
              <a:rPr lang="en-US" altLang="zh-CN" dirty="0">
                <a:solidFill>
                  <a:srgbClr val="002060"/>
                </a:solidFill>
              </a:rPr>
              <a:t>8765	k=5-2=3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7030A0"/>
                </a:solidFill>
              </a:rPr>
              <a:t>第</a:t>
            </a:r>
            <a:r>
              <a:rPr lang="en-US" altLang="zh-CN" dirty="0">
                <a:solidFill>
                  <a:srgbClr val="7030A0"/>
                </a:solidFill>
              </a:rPr>
              <a:t>3</a:t>
            </a:r>
            <a:r>
              <a:rPr lang="zh-CN" altLang="en-US" dirty="0">
                <a:solidFill>
                  <a:srgbClr val="7030A0"/>
                </a:solidFill>
              </a:rPr>
              <a:t>步：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002060"/>
                </a:solidFill>
              </a:rPr>
              <a:t>12</a:t>
            </a:r>
            <a:r>
              <a:rPr lang="en-US" altLang="zh-CN" dirty="0">
                <a:solidFill>
                  <a:srgbClr val="00B0F0"/>
                </a:solidFill>
              </a:rPr>
              <a:t>3</a:t>
            </a:r>
            <a:r>
              <a:rPr lang="en-US" altLang="zh-CN" u="sng" dirty="0">
                <a:solidFill>
                  <a:srgbClr val="002060"/>
                </a:solidFill>
              </a:rPr>
              <a:t>4</a:t>
            </a:r>
            <a:r>
              <a:rPr lang="en-US" altLang="zh-CN" dirty="0">
                <a:solidFill>
                  <a:srgbClr val="002060"/>
                </a:solidFill>
              </a:rPr>
              <a:t>8765	k=3-1=2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7030A0"/>
                </a:solidFill>
              </a:rPr>
              <a:t>第</a:t>
            </a:r>
            <a:r>
              <a:rPr lang="en-US" altLang="zh-CN" dirty="0">
                <a:solidFill>
                  <a:srgbClr val="7030A0"/>
                </a:solidFill>
              </a:rPr>
              <a:t>4</a:t>
            </a:r>
            <a:r>
              <a:rPr lang="zh-CN" altLang="en-US" dirty="0">
                <a:solidFill>
                  <a:srgbClr val="7030A0"/>
                </a:solidFill>
              </a:rPr>
              <a:t>步：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002060"/>
                </a:solidFill>
              </a:rPr>
              <a:t>123</a:t>
            </a:r>
            <a:r>
              <a:rPr lang="en-US" altLang="zh-CN" dirty="0">
                <a:solidFill>
                  <a:srgbClr val="00B0F0"/>
                </a:solidFill>
              </a:rPr>
              <a:t>4</a:t>
            </a:r>
            <a:r>
              <a:rPr lang="en-US" altLang="zh-CN" dirty="0">
                <a:solidFill>
                  <a:srgbClr val="002060"/>
                </a:solidFill>
              </a:rPr>
              <a:t>87</a:t>
            </a:r>
            <a:r>
              <a:rPr lang="en-US" altLang="zh-CN" u="sng" dirty="0">
                <a:solidFill>
                  <a:srgbClr val="002060"/>
                </a:solidFill>
              </a:rPr>
              <a:t>6</a:t>
            </a:r>
            <a:r>
              <a:rPr lang="en-US" altLang="zh-CN" dirty="0">
                <a:solidFill>
                  <a:srgbClr val="002060"/>
                </a:solidFill>
              </a:rPr>
              <a:t>5	k=2-0=2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7030A0"/>
                </a:solidFill>
              </a:rPr>
              <a:t>第</a:t>
            </a:r>
            <a:r>
              <a:rPr lang="en-US" altLang="zh-CN" dirty="0">
                <a:solidFill>
                  <a:srgbClr val="7030A0"/>
                </a:solidFill>
              </a:rPr>
              <a:t>5</a:t>
            </a:r>
            <a:r>
              <a:rPr lang="zh-CN" altLang="en-US" dirty="0">
                <a:solidFill>
                  <a:srgbClr val="7030A0"/>
                </a:solidFill>
              </a:rPr>
              <a:t>步：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002060"/>
                </a:solidFill>
              </a:rPr>
              <a:t>1234</a:t>
            </a:r>
            <a:r>
              <a:rPr lang="en-US" altLang="zh-CN" dirty="0">
                <a:solidFill>
                  <a:srgbClr val="00B0F0"/>
                </a:solidFill>
              </a:rPr>
              <a:t>6</a:t>
            </a:r>
            <a:r>
              <a:rPr lang="en-US" altLang="zh-CN" dirty="0">
                <a:solidFill>
                  <a:srgbClr val="002060"/>
                </a:solidFill>
              </a:rPr>
              <a:t>875	k=2-2=0</a:t>
            </a:r>
          </a:p>
        </p:txBody>
      </p:sp>
    </p:spTree>
    <p:extLst>
      <p:ext uri="{BB962C8B-B14F-4D97-AF65-F5344CB8AC3E}">
        <p14:creationId xmlns:p14="http://schemas.microsoft.com/office/powerpoint/2010/main" val="369419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441CC1-BBC7-4308-B5E8-38D04B333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令</a:t>
            </a:r>
            <a:r>
              <a:rPr lang="en-US" altLang="zh-CN" dirty="0">
                <a:solidFill>
                  <a:srgbClr val="00B050"/>
                </a:solidFill>
              </a:rPr>
              <a:t>T</a:t>
            </a:r>
            <a:r>
              <a:rPr lang="zh-CN" altLang="en-US" dirty="0">
                <a:solidFill>
                  <a:srgbClr val="7030A0"/>
                </a:solidFill>
              </a:rPr>
              <a:t>表示</a:t>
            </a:r>
            <a:r>
              <a:rPr lang="en-US" altLang="zh-CN" dirty="0">
                <a:solidFill>
                  <a:srgbClr val="00B050"/>
                </a:solidFill>
              </a:rPr>
              <a:t>(a</a:t>
            </a:r>
            <a:r>
              <a:rPr lang="en-US" altLang="zh-CN" baseline="-25000" dirty="0">
                <a:solidFill>
                  <a:srgbClr val="00B050"/>
                </a:solidFill>
              </a:rPr>
              <a:t>1</a:t>
            </a:r>
            <a:r>
              <a:rPr lang="en-US" altLang="zh-CN" dirty="0">
                <a:solidFill>
                  <a:srgbClr val="00B050"/>
                </a:solidFill>
              </a:rPr>
              <a:t>,…,a</a:t>
            </a:r>
            <a:r>
              <a:rPr lang="en-US" altLang="zh-CN" baseline="-25000" dirty="0">
                <a:solidFill>
                  <a:srgbClr val="00B050"/>
                </a:solidFill>
              </a:rPr>
              <a:t>n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zh-CN" altLang="en-US" dirty="0">
                <a:solidFill>
                  <a:srgbClr val="7030A0"/>
                </a:solidFill>
              </a:rPr>
              <a:t>的逆序对个数。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注意：如果</a:t>
            </a:r>
            <a:r>
              <a:rPr lang="en-US" altLang="zh-CN" dirty="0">
                <a:solidFill>
                  <a:srgbClr val="00B050"/>
                </a:solidFill>
              </a:rPr>
              <a:t>(a</a:t>
            </a:r>
            <a:r>
              <a:rPr lang="en-US" altLang="zh-CN" baseline="-25000" dirty="0">
                <a:solidFill>
                  <a:srgbClr val="00B050"/>
                </a:solidFill>
              </a:rPr>
              <a:t>1</a:t>
            </a:r>
            <a:r>
              <a:rPr lang="en-US" altLang="zh-CN" dirty="0">
                <a:solidFill>
                  <a:srgbClr val="00B050"/>
                </a:solidFill>
              </a:rPr>
              <a:t>,…,a</a:t>
            </a:r>
            <a:r>
              <a:rPr lang="en-US" altLang="zh-CN" baseline="-25000" dirty="0">
                <a:solidFill>
                  <a:srgbClr val="00B050"/>
                </a:solidFill>
              </a:rPr>
              <a:t>n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zh-CN" altLang="en-US" dirty="0">
                <a:solidFill>
                  <a:srgbClr val="7030A0"/>
                </a:solidFill>
              </a:rPr>
              <a:t>有逆序对，必有相邻的逆序对</a:t>
            </a:r>
            <a:r>
              <a:rPr lang="en-US" altLang="zh-CN" dirty="0">
                <a:solidFill>
                  <a:srgbClr val="7030A0"/>
                </a:solidFill>
              </a:rPr>
              <a:t>(</a:t>
            </a:r>
            <a:r>
              <a:rPr lang="en-US" altLang="zh-CN" dirty="0">
                <a:solidFill>
                  <a:srgbClr val="9933FF"/>
                </a:solidFill>
              </a:rPr>
              <a:t>trivial</a:t>
            </a:r>
            <a:r>
              <a:rPr lang="en-US" altLang="zh-CN" dirty="0">
                <a:solidFill>
                  <a:srgbClr val="7030A0"/>
                </a:solidFill>
              </a:rPr>
              <a:t>)</a:t>
            </a:r>
          </a:p>
          <a:p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b="1" dirty="0">
                <a:solidFill>
                  <a:srgbClr val="7030A0"/>
                </a:solidFill>
              </a:rPr>
              <a:t>引理一</a:t>
            </a:r>
            <a:r>
              <a:rPr lang="en-US" altLang="zh-CN" b="1" dirty="0">
                <a:solidFill>
                  <a:srgbClr val="7030A0"/>
                </a:solidFill>
              </a:rPr>
              <a:t>.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zh-CN" altLang="en-US" b="1" dirty="0">
                <a:solidFill>
                  <a:srgbClr val="7030A0"/>
                </a:solidFill>
              </a:rPr>
              <a:t>当</a:t>
            </a:r>
            <a:r>
              <a:rPr lang="en-US" altLang="zh-CN" b="1" dirty="0" err="1">
                <a:solidFill>
                  <a:srgbClr val="00B050"/>
                </a:solidFill>
              </a:rPr>
              <a:t>k≥T</a:t>
            </a:r>
            <a:r>
              <a:rPr lang="zh-CN" altLang="en-US" b="1" dirty="0">
                <a:solidFill>
                  <a:srgbClr val="7030A0"/>
                </a:solidFill>
              </a:rPr>
              <a:t>时，贪心算法是正确的</a:t>
            </a:r>
            <a:r>
              <a:rPr lang="zh-CN" altLang="en-US" dirty="0">
                <a:solidFill>
                  <a:srgbClr val="7030A0"/>
                </a:solidFill>
              </a:rPr>
              <a:t>。</a:t>
            </a:r>
            <a:endParaRPr lang="en-US" altLang="zh-CN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7030A0"/>
                </a:solidFill>
              </a:rPr>
              <a:t>  证明：贪心算法每次交换总会使得</a:t>
            </a:r>
            <a:r>
              <a:rPr lang="en-US" altLang="zh-CN" dirty="0">
                <a:solidFill>
                  <a:srgbClr val="00B050"/>
                </a:solidFill>
              </a:rPr>
              <a:t>T</a:t>
            </a:r>
            <a:r>
              <a:rPr lang="zh-CN" altLang="en-US" dirty="0">
                <a:solidFill>
                  <a:srgbClr val="7030A0"/>
                </a:solidFill>
              </a:rPr>
              <a:t>减少</a:t>
            </a:r>
            <a:r>
              <a:rPr lang="en-US" altLang="zh-CN" dirty="0">
                <a:solidFill>
                  <a:srgbClr val="7030A0"/>
                </a:solidFill>
              </a:rPr>
              <a:t>1.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     </a:t>
            </a:r>
            <a:r>
              <a:rPr lang="zh-CN" altLang="en-US" dirty="0">
                <a:solidFill>
                  <a:srgbClr val="7030A0"/>
                </a:solidFill>
              </a:rPr>
              <a:t>因此</a:t>
            </a:r>
            <a:r>
              <a:rPr lang="en-US" altLang="zh-CN" dirty="0">
                <a:solidFill>
                  <a:srgbClr val="00B050"/>
                </a:solidFill>
              </a:rPr>
              <a:t>T</a:t>
            </a:r>
            <a:r>
              <a:rPr lang="zh-CN" altLang="en-US" dirty="0">
                <a:solidFill>
                  <a:srgbClr val="7030A0"/>
                </a:solidFill>
              </a:rPr>
              <a:t>步内贪心算法会将使原序列变为</a:t>
            </a:r>
            <a:r>
              <a:rPr lang="en-US" altLang="zh-CN" dirty="0">
                <a:solidFill>
                  <a:srgbClr val="7030A0"/>
                </a:solidFill>
              </a:rPr>
              <a:t>(</a:t>
            </a:r>
            <a:r>
              <a:rPr lang="en-US" altLang="zh-CN" dirty="0">
                <a:solidFill>
                  <a:srgbClr val="002060"/>
                </a:solidFill>
              </a:rPr>
              <a:t>1,2,…,n</a:t>
            </a:r>
            <a:r>
              <a:rPr lang="en-US" altLang="zh-CN" dirty="0">
                <a:solidFill>
                  <a:srgbClr val="7030A0"/>
                </a:solidFill>
              </a:rPr>
              <a:t>)</a:t>
            </a:r>
            <a:r>
              <a:rPr lang="zh-CN" altLang="en-US" dirty="0">
                <a:solidFill>
                  <a:srgbClr val="7030A0"/>
                </a:solidFill>
              </a:rPr>
              <a:t>。</a:t>
            </a:r>
            <a:endParaRPr lang="en-US" altLang="zh-CN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Hans-HK" dirty="0">
                <a:solidFill>
                  <a:srgbClr val="7030A0"/>
                </a:solidFill>
              </a:rPr>
              <a:t>     </a:t>
            </a:r>
            <a:r>
              <a:rPr lang="zh-CN" altLang="en-US" dirty="0">
                <a:solidFill>
                  <a:srgbClr val="7030A0"/>
                </a:solidFill>
              </a:rPr>
              <a:t>这必然是字典序最小的。因此贪心算法是正确的。</a:t>
            </a:r>
            <a:endParaRPr lang="en-US" altLang="zh-CN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zh-Hans-HK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7030A0"/>
                </a:solidFill>
              </a:rPr>
              <a:t>接下来我们假定</a:t>
            </a:r>
            <a:r>
              <a:rPr lang="en-US" altLang="zh-CN" dirty="0">
                <a:solidFill>
                  <a:srgbClr val="00B050"/>
                </a:solidFill>
              </a:rPr>
              <a:t>k&lt;T</a:t>
            </a:r>
            <a:r>
              <a:rPr lang="zh-CN" altLang="en-US" dirty="0">
                <a:solidFill>
                  <a:srgbClr val="7030A0"/>
                </a:solidFill>
              </a:rPr>
              <a:t>  （此时无法变化为</a:t>
            </a:r>
            <a:r>
              <a:rPr lang="en-US" altLang="zh-CN" dirty="0">
                <a:solidFill>
                  <a:srgbClr val="7030A0"/>
                </a:solidFill>
              </a:rPr>
              <a:t>(</a:t>
            </a:r>
            <a:r>
              <a:rPr lang="en-US" altLang="zh-CN" dirty="0">
                <a:solidFill>
                  <a:srgbClr val="002060"/>
                </a:solidFill>
              </a:rPr>
              <a:t>1,2,…,n</a:t>
            </a:r>
            <a:r>
              <a:rPr lang="en-US" altLang="zh-CN" dirty="0">
                <a:solidFill>
                  <a:srgbClr val="7030A0"/>
                </a:solidFill>
              </a:rPr>
              <a:t>)</a:t>
            </a:r>
            <a:r>
              <a:rPr lang="zh-CN" altLang="en-US" dirty="0">
                <a:solidFill>
                  <a:srgbClr val="7030A0"/>
                </a:solidFill>
              </a:rPr>
              <a:t>）</a:t>
            </a:r>
            <a:endParaRPr lang="zh-Hans-HK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5868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E2606-4DEA-4F73-BCE0-BBB5F4DC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假定</a:t>
            </a:r>
            <a:r>
              <a:rPr lang="en-US" altLang="zh-CN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k&lt;T</a:t>
            </a:r>
            <a:endParaRPr lang="zh-Hans-HK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283FE-8A37-4206-8DF5-E1ED183F7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7030A0"/>
                </a:solidFill>
              </a:rPr>
              <a:t>引理二</a:t>
            </a:r>
            <a:r>
              <a:rPr lang="en-US" altLang="zh-CN" b="1" dirty="0">
                <a:solidFill>
                  <a:srgbClr val="7030A0"/>
                </a:solidFill>
              </a:rPr>
              <a:t>.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zh-CN" altLang="en-US" dirty="0">
                <a:solidFill>
                  <a:srgbClr val="7030A0"/>
                </a:solidFill>
              </a:rPr>
              <a:t>假设</a:t>
            </a:r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en-US" altLang="zh-CN" baseline="-25000" dirty="0">
                <a:solidFill>
                  <a:srgbClr val="00B050"/>
                </a:solidFill>
              </a:rPr>
              <a:t>OPT</a:t>
            </a:r>
            <a:r>
              <a:rPr lang="zh-CN" altLang="en-US" dirty="0">
                <a:solidFill>
                  <a:srgbClr val="7030A0"/>
                </a:solidFill>
              </a:rPr>
              <a:t>是最优解。它不会交换某对数字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en-US" altLang="zh-CN" dirty="0" err="1">
                <a:solidFill>
                  <a:srgbClr val="00B050"/>
                </a:solidFill>
              </a:rPr>
              <a:t>x,y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zh-CN" altLang="en-US" dirty="0">
                <a:solidFill>
                  <a:srgbClr val="7030A0"/>
                </a:solidFill>
              </a:rPr>
              <a:t>超过</a:t>
            </a:r>
            <a:r>
              <a:rPr lang="en-US" altLang="zh-CN" dirty="0">
                <a:solidFill>
                  <a:srgbClr val="7030A0"/>
                </a:solidFill>
              </a:rPr>
              <a:t>1</a:t>
            </a:r>
            <a:r>
              <a:rPr lang="zh-CN" altLang="en-US" dirty="0">
                <a:solidFill>
                  <a:srgbClr val="7030A0"/>
                </a:solidFill>
              </a:rPr>
              <a:t>次。</a:t>
            </a:r>
            <a:endParaRPr lang="en-US" altLang="zh-CN" dirty="0">
              <a:solidFill>
                <a:srgbClr val="7030A0"/>
              </a:solidFill>
            </a:endParaRPr>
          </a:p>
          <a:p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9933FF"/>
                </a:solidFill>
              </a:rPr>
              <a:t>证明：   反证法。假设</a:t>
            </a:r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en-US" altLang="zh-CN" baseline="-25000" dirty="0">
                <a:solidFill>
                  <a:srgbClr val="00B050"/>
                </a:solidFill>
              </a:rPr>
              <a:t>OPT</a:t>
            </a:r>
            <a:r>
              <a:rPr lang="zh-CN" altLang="en-US" dirty="0">
                <a:solidFill>
                  <a:srgbClr val="9933FF"/>
                </a:solidFill>
              </a:rPr>
              <a:t>在第</a:t>
            </a:r>
            <a:r>
              <a:rPr lang="en-US" altLang="zh-CN" dirty="0">
                <a:solidFill>
                  <a:srgbClr val="00B050"/>
                </a:solidFill>
              </a:rPr>
              <a:t>i</a:t>
            </a:r>
            <a:r>
              <a:rPr lang="en-US" altLang="zh-CN" baseline="-25000" dirty="0">
                <a:solidFill>
                  <a:srgbClr val="00B050"/>
                </a:solidFill>
              </a:rPr>
              <a:t>1</a:t>
            </a:r>
            <a:r>
              <a:rPr lang="zh-CN" altLang="en-US" dirty="0">
                <a:solidFill>
                  <a:srgbClr val="9933FF"/>
                </a:solidFill>
              </a:rPr>
              <a:t>步时交换 </a:t>
            </a:r>
            <a:r>
              <a:rPr lang="en-US" altLang="zh-CN" dirty="0">
                <a:solidFill>
                  <a:srgbClr val="9933FF"/>
                </a:solidFill>
              </a:rPr>
              <a:t>a</a:t>
            </a:r>
            <a:r>
              <a:rPr lang="en-US" altLang="zh-CN" baseline="-25000" dirty="0">
                <a:solidFill>
                  <a:srgbClr val="9933FF"/>
                </a:solidFill>
              </a:rPr>
              <a:t>j-1</a:t>
            </a:r>
            <a:r>
              <a:rPr lang="en-US" altLang="zh-CN" dirty="0">
                <a:solidFill>
                  <a:srgbClr val="9933FF"/>
                </a:solidFill>
              </a:rPr>
              <a:t>=x</a:t>
            </a:r>
            <a:r>
              <a:rPr lang="zh-CN" altLang="en-US" dirty="0">
                <a:solidFill>
                  <a:srgbClr val="9933FF"/>
                </a:solidFill>
              </a:rPr>
              <a:t>与</a:t>
            </a:r>
            <a:r>
              <a:rPr lang="en-US" altLang="zh-CN" dirty="0" err="1">
                <a:solidFill>
                  <a:srgbClr val="9933FF"/>
                </a:solidFill>
              </a:rPr>
              <a:t>a</a:t>
            </a:r>
            <a:r>
              <a:rPr lang="en-US" altLang="zh-CN" baseline="-25000" dirty="0" err="1">
                <a:solidFill>
                  <a:srgbClr val="9933FF"/>
                </a:solidFill>
              </a:rPr>
              <a:t>j</a:t>
            </a:r>
            <a:r>
              <a:rPr lang="en-US" altLang="zh-CN" dirty="0">
                <a:solidFill>
                  <a:srgbClr val="9933FF"/>
                </a:solidFill>
              </a:rPr>
              <a:t>=y</a:t>
            </a:r>
            <a:r>
              <a:rPr lang="zh-CN" altLang="en-US" dirty="0">
                <a:solidFill>
                  <a:srgbClr val="9933FF"/>
                </a:solidFill>
              </a:rPr>
              <a:t>，</a:t>
            </a:r>
            <a:br>
              <a:rPr lang="en-US" altLang="zh-CN" dirty="0">
                <a:solidFill>
                  <a:srgbClr val="9933FF"/>
                </a:solidFill>
              </a:rPr>
            </a:br>
            <a:r>
              <a:rPr lang="en-US" altLang="zh-CN" dirty="0">
                <a:solidFill>
                  <a:srgbClr val="9933FF"/>
                </a:solidFill>
              </a:rPr>
              <a:t>   </a:t>
            </a:r>
            <a:r>
              <a:rPr lang="zh-CN" altLang="en-US" dirty="0">
                <a:solidFill>
                  <a:srgbClr val="9933FF"/>
                </a:solidFill>
              </a:rPr>
              <a:t>又在第</a:t>
            </a:r>
            <a:r>
              <a:rPr lang="en-US" altLang="zh-CN" dirty="0">
                <a:solidFill>
                  <a:srgbClr val="00B050"/>
                </a:solidFill>
              </a:rPr>
              <a:t>i</a:t>
            </a:r>
            <a:r>
              <a:rPr lang="en-US" altLang="zh-CN" baseline="-25000" dirty="0">
                <a:solidFill>
                  <a:srgbClr val="00B050"/>
                </a:solidFill>
              </a:rPr>
              <a:t>2</a:t>
            </a:r>
            <a:r>
              <a:rPr lang="zh-CN" altLang="en-US" dirty="0">
                <a:solidFill>
                  <a:srgbClr val="9933FF"/>
                </a:solidFill>
              </a:rPr>
              <a:t>步数时再次交换 </a:t>
            </a:r>
            <a:r>
              <a:rPr lang="en-US" altLang="zh-CN" dirty="0">
                <a:solidFill>
                  <a:srgbClr val="00B050"/>
                </a:solidFill>
              </a:rPr>
              <a:t>a</a:t>
            </a:r>
            <a:r>
              <a:rPr lang="en-US" altLang="zh-CN" baseline="-25000" dirty="0">
                <a:solidFill>
                  <a:srgbClr val="00B050"/>
                </a:solidFill>
              </a:rPr>
              <a:t>k-1</a:t>
            </a:r>
            <a:r>
              <a:rPr lang="en-US" altLang="zh-CN" dirty="0">
                <a:solidFill>
                  <a:srgbClr val="00B050"/>
                </a:solidFill>
              </a:rPr>
              <a:t>=x</a:t>
            </a:r>
            <a:r>
              <a:rPr lang="zh-CN" altLang="en-US" dirty="0">
                <a:solidFill>
                  <a:srgbClr val="9933FF"/>
                </a:solidFill>
              </a:rPr>
              <a:t>与</a:t>
            </a:r>
            <a:r>
              <a:rPr lang="en-US" altLang="zh-CN" dirty="0" err="1">
                <a:solidFill>
                  <a:srgbClr val="00B050"/>
                </a:solidFill>
              </a:rPr>
              <a:t>a</a:t>
            </a:r>
            <a:r>
              <a:rPr lang="en-US" altLang="zh-CN" baseline="-25000" dirty="0" err="1">
                <a:solidFill>
                  <a:srgbClr val="00B050"/>
                </a:solidFill>
              </a:rPr>
              <a:t>k</a:t>
            </a:r>
            <a:r>
              <a:rPr lang="en-US" altLang="zh-CN" dirty="0">
                <a:solidFill>
                  <a:srgbClr val="00B050"/>
                </a:solidFill>
              </a:rPr>
              <a:t>=y</a:t>
            </a:r>
            <a:br>
              <a:rPr lang="en-US" altLang="zh-CN" dirty="0">
                <a:solidFill>
                  <a:srgbClr val="9933FF"/>
                </a:solidFill>
              </a:rPr>
            </a:br>
            <a:r>
              <a:rPr lang="en-US" altLang="zh-CN" dirty="0">
                <a:solidFill>
                  <a:srgbClr val="9933FF"/>
                </a:solidFill>
              </a:rPr>
              <a:t>  (</a:t>
            </a:r>
            <a:r>
              <a:rPr lang="zh-CN" altLang="en-US" dirty="0">
                <a:solidFill>
                  <a:srgbClr val="9933FF"/>
                </a:solidFill>
              </a:rPr>
              <a:t>且</a:t>
            </a:r>
            <a:r>
              <a:rPr lang="en-US" altLang="zh-CN" dirty="0">
                <a:solidFill>
                  <a:srgbClr val="00B050"/>
                </a:solidFill>
              </a:rPr>
              <a:t>i</a:t>
            </a:r>
            <a:r>
              <a:rPr lang="en-US" altLang="zh-CN" baseline="-25000" dirty="0">
                <a:solidFill>
                  <a:srgbClr val="00B050"/>
                </a:solidFill>
              </a:rPr>
              <a:t>1</a:t>
            </a:r>
            <a:r>
              <a:rPr lang="en-US" altLang="zh-CN" dirty="0">
                <a:solidFill>
                  <a:srgbClr val="00B050"/>
                </a:solidFill>
              </a:rPr>
              <a:t>+1</a:t>
            </a:r>
            <a:r>
              <a:rPr lang="en-US" altLang="zh-CN" dirty="0">
                <a:solidFill>
                  <a:srgbClr val="9933FF"/>
                </a:solidFill>
              </a:rPr>
              <a:t>~</a:t>
            </a:r>
            <a:r>
              <a:rPr lang="en-US" altLang="zh-CN" dirty="0">
                <a:solidFill>
                  <a:srgbClr val="00B050"/>
                </a:solidFill>
              </a:rPr>
              <a:t>i</a:t>
            </a:r>
            <a:r>
              <a:rPr lang="en-US" altLang="zh-CN" baseline="-25000" dirty="0">
                <a:solidFill>
                  <a:srgbClr val="00B050"/>
                </a:solidFill>
              </a:rPr>
              <a:t>2</a:t>
            </a:r>
            <a:r>
              <a:rPr lang="en-US" altLang="zh-CN" dirty="0">
                <a:solidFill>
                  <a:srgbClr val="00B050"/>
                </a:solidFill>
              </a:rPr>
              <a:t>-1</a:t>
            </a:r>
            <a:r>
              <a:rPr lang="zh-CN" altLang="en-US" dirty="0">
                <a:solidFill>
                  <a:srgbClr val="9933FF"/>
                </a:solidFill>
              </a:rPr>
              <a:t>步不交换</a:t>
            </a:r>
            <a:r>
              <a:rPr lang="en-US" altLang="zh-CN" dirty="0" err="1">
                <a:solidFill>
                  <a:srgbClr val="00B050"/>
                </a:solidFill>
              </a:rPr>
              <a:t>x,y</a:t>
            </a:r>
            <a:r>
              <a:rPr lang="en-US" altLang="zh-CN" dirty="0">
                <a:solidFill>
                  <a:srgbClr val="9933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9933FF"/>
                </a:solidFill>
              </a:rPr>
              <a:t>    </a:t>
            </a:r>
            <a:r>
              <a:rPr lang="zh-CN" altLang="en-US" dirty="0">
                <a:solidFill>
                  <a:srgbClr val="9933FF"/>
                </a:solidFill>
              </a:rPr>
              <a:t>调整</a:t>
            </a:r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en-US" altLang="zh-CN" baseline="-25000" dirty="0">
                <a:solidFill>
                  <a:srgbClr val="00B050"/>
                </a:solidFill>
              </a:rPr>
              <a:t>OPT</a:t>
            </a:r>
            <a:r>
              <a:rPr lang="en-US" altLang="zh-CN" dirty="0">
                <a:solidFill>
                  <a:srgbClr val="9933FF"/>
                </a:solidFill>
              </a:rPr>
              <a:t>:   </a:t>
            </a:r>
            <a:r>
              <a:rPr lang="zh-CN" altLang="en-US" b="1" dirty="0">
                <a:solidFill>
                  <a:srgbClr val="9933FF"/>
                </a:solidFill>
              </a:rPr>
              <a:t>同时删掉第</a:t>
            </a:r>
            <a:r>
              <a:rPr lang="en-US" altLang="zh-CN" b="1" dirty="0">
                <a:solidFill>
                  <a:srgbClr val="00B050"/>
                </a:solidFill>
              </a:rPr>
              <a:t>i</a:t>
            </a:r>
            <a:r>
              <a:rPr lang="en-US" altLang="zh-CN" b="1" baseline="-25000" dirty="0">
                <a:solidFill>
                  <a:srgbClr val="00B050"/>
                </a:solidFill>
              </a:rPr>
              <a:t>1</a:t>
            </a:r>
            <a:r>
              <a:rPr lang="zh-CN" altLang="en-US" b="1" dirty="0">
                <a:solidFill>
                  <a:srgbClr val="9933FF"/>
                </a:solidFill>
              </a:rPr>
              <a:t>步与第</a:t>
            </a:r>
            <a:r>
              <a:rPr lang="en-US" altLang="zh-CN" b="1" dirty="0">
                <a:solidFill>
                  <a:srgbClr val="00B050"/>
                </a:solidFill>
              </a:rPr>
              <a:t>i</a:t>
            </a:r>
            <a:r>
              <a:rPr lang="en-US" altLang="zh-CN" b="1" baseline="-25000" dirty="0">
                <a:solidFill>
                  <a:srgbClr val="00B050"/>
                </a:solidFill>
              </a:rPr>
              <a:t>2</a:t>
            </a:r>
            <a:r>
              <a:rPr lang="zh-CN" altLang="en-US" b="1" dirty="0">
                <a:solidFill>
                  <a:srgbClr val="9933FF"/>
                </a:solidFill>
              </a:rPr>
              <a:t>步</a:t>
            </a:r>
            <a:r>
              <a:rPr lang="zh-CN" altLang="en-US" dirty="0">
                <a:solidFill>
                  <a:srgbClr val="9933FF"/>
                </a:solidFill>
              </a:rPr>
              <a:t>。</a:t>
            </a:r>
            <a:br>
              <a:rPr lang="en-US" altLang="zh-CN" dirty="0">
                <a:solidFill>
                  <a:srgbClr val="9933FF"/>
                </a:solidFill>
              </a:rPr>
            </a:br>
            <a:r>
              <a:rPr lang="en-US" altLang="zh-CN" dirty="0">
                <a:solidFill>
                  <a:srgbClr val="9933FF"/>
                </a:solidFill>
              </a:rPr>
              <a:t>       </a:t>
            </a:r>
            <a:r>
              <a:rPr lang="zh-CN" altLang="en-US" dirty="0">
                <a:solidFill>
                  <a:srgbClr val="9933FF"/>
                </a:solidFill>
              </a:rPr>
              <a:t>然后再最末尾添加两步</a:t>
            </a:r>
            <a:br>
              <a:rPr lang="en-US" altLang="zh-CN" dirty="0">
                <a:solidFill>
                  <a:srgbClr val="9933FF"/>
                </a:solidFill>
              </a:rPr>
            </a:br>
            <a:r>
              <a:rPr lang="en-US" altLang="zh-CN" dirty="0">
                <a:solidFill>
                  <a:srgbClr val="9933FF"/>
                </a:solidFill>
              </a:rPr>
              <a:t>         </a:t>
            </a:r>
            <a:r>
              <a:rPr lang="zh-CN" altLang="en-US" dirty="0">
                <a:solidFill>
                  <a:srgbClr val="9933FF"/>
                </a:solidFill>
              </a:rPr>
              <a:t>（选两个相邻逆序对进行交换）</a:t>
            </a:r>
            <a:endParaRPr lang="en-US" altLang="zh-CN" dirty="0">
              <a:solidFill>
                <a:srgbClr val="9933FF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9933FF"/>
                </a:solidFill>
              </a:rPr>
              <a:t>    </a:t>
            </a:r>
            <a:r>
              <a:rPr lang="zh-CN" altLang="en-US" dirty="0">
                <a:solidFill>
                  <a:srgbClr val="9933FF"/>
                </a:solidFill>
              </a:rPr>
              <a:t>那么将会得到字典序更小的解！矛盾！</a:t>
            </a:r>
            <a:endParaRPr lang="en-US" altLang="zh-CN" dirty="0">
              <a:solidFill>
                <a:srgbClr val="9933FF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EC7D6C8-503A-4187-B776-0CA6F2360A0A}"/>
              </a:ext>
            </a:extLst>
          </p:cNvPr>
          <p:cNvSpPr/>
          <p:nvPr/>
        </p:nvSpPr>
        <p:spPr>
          <a:xfrm>
            <a:off x="8203223" y="3903785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C0CD052-2A17-466A-BFC8-B8F65729BB9E}"/>
              </a:ext>
            </a:extLst>
          </p:cNvPr>
          <p:cNvSpPr/>
          <p:nvPr/>
        </p:nvSpPr>
        <p:spPr>
          <a:xfrm>
            <a:off x="8546123" y="3903784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0E5938F-2A5C-4470-9AB6-D43367806D0B}"/>
              </a:ext>
            </a:extLst>
          </p:cNvPr>
          <p:cNvSpPr/>
          <p:nvPr/>
        </p:nvSpPr>
        <p:spPr>
          <a:xfrm>
            <a:off x="8889023" y="3903784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77E6929-BE45-43A6-A056-788B796D2EB7}"/>
              </a:ext>
            </a:extLst>
          </p:cNvPr>
          <p:cNvSpPr/>
          <p:nvPr/>
        </p:nvSpPr>
        <p:spPr>
          <a:xfrm>
            <a:off x="9227526" y="3903785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x</a:t>
            </a:r>
            <a:endParaRPr lang="zh-Hans-HK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E75985A-3676-49D7-8864-2C7B41828557}"/>
              </a:ext>
            </a:extLst>
          </p:cNvPr>
          <p:cNvSpPr/>
          <p:nvPr/>
        </p:nvSpPr>
        <p:spPr>
          <a:xfrm>
            <a:off x="9570426" y="3903784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y</a:t>
            </a:r>
            <a:endParaRPr lang="zh-Hans-HK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299DEC7-85C4-43D3-905C-28DC64D87348}"/>
              </a:ext>
            </a:extLst>
          </p:cNvPr>
          <p:cNvSpPr/>
          <p:nvPr/>
        </p:nvSpPr>
        <p:spPr>
          <a:xfrm>
            <a:off x="9913326" y="3903784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103F6E9-0E26-46D3-A214-235C279A8E09}"/>
              </a:ext>
            </a:extLst>
          </p:cNvPr>
          <p:cNvSpPr/>
          <p:nvPr/>
        </p:nvSpPr>
        <p:spPr>
          <a:xfrm>
            <a:off x="10251829" y="3903784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6F29D0E-4FD6-407A-B87C-87EED4E4E4E9}"/>
              </a:ext>
            </a:extLst>
          </p:cNvPr>
          <p:cNvSpPr/>
          <p:nvPr/>
        </p:nvSpPr>
        <p:spPr>
          <a:xfrm>
            <a:off x="8203223" y="4329662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F2737FE-BC2C-445D-9FCA-1CE188DEA858}"/>
              </a:ext>
            </a:extLst>
          </p:cNvPr>
          <p:cNvSpPr/>
          <p:nvPr/>
        </p:nvSpPr>
        <p:spPr>
          <a:xfrm>
            <a:off x="8546123" y="4329661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DAEAC75-F584-4230-BD74-22AEB8771D19}"/>
              </a:ext>
            </a:extLst>
          </p:cNvPr>
          <p:cNvSpPr/>
          <p:nvPr/>
        </p:nvSpPr>
        <p:spPr>
          <a:xfrm>
            <a:off x="8889023" y="4329661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BDB4463-9419-48F2-8017-B76F81067653}"/>
              </a:ext>
            </a:extLst>
          </p:cNvPr>
          <p:cNvSpPr/>
          <p:nvPr/>
        </p:nvSpPr>
        <p:spPr>
          <a:xfrm>
            <a:off x="9227526" y="4329662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y</a:t>
            </a:r>
            <a:endParaRPr lang="zh-Hans-HK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E226209-79B5-4BFF-BA63-212F571BB974}"/>
              </a:ext>
            </a:extLst>
          </p:cNvPr>
          <p:cNvSpPr/>
          <p:nvPr/>
        </p:nvSpPr>
        <p:spPr>
          <a:xfrm>
            <a:off x="9570426" y="4329661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x</a:t>
            </a:r>
            <a:endParaRPr lang="zh-Hans-HK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8C9C33B-E6BA-4116-85E4-6B94B4707D5F}"/>
              </a:ext>
            </a:extLst>
          </p:cNvPr>
          <p:cNvSpPr/>
          <p:nvPr/>
        </p:nvSpPr>
        <p:spPr>
          <a:xfrm>
            <a:off x="9913326" y="4329661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36BCB8A-4B33-4C63-A9D1-AB147B9717E5}"/>
              </a:ext>
            </a:extLst>
          </p:cNvPr>
          <p:cNvSpPr/>
          <p:nvPr/>
        </p:nvSpPr>
        <p:spPr>
          <a:xfrm>
            <a:off x="10251829" y="4329661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E3ABB4F-265D-421C-AC0E-C490042A17F1}"/>
              </a:ext>
            </a:extLst>
          </p:cNvPr>
          <p:cNvSpPr/>
          <p:nvPr/>
        </p:nvSpPr>
        <p:spPr>
          <a:xfrm>
            <a:off x="8203223" y="5040373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35F6803-0533-47EA-B514-AA182175F84E}"/>
              </a:ext>
            </a:extLst>
          </p:cNvPr>
          <p:cNvSpPr/>
          <p:nvPr/>
        </p:nvSpPr>
        <p:spPr>
          <a:xfrm>
            <a:off x="8546123" y="5040372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F8FD8F7-6A51-4D39-97F0-32C2BF2EDD87}"/>
              </a:ext>
            </a:extLst>
          </p:cNvPr>
          <p:cNvSpPr/>
          <p:nvPr/>
        </p:nvSpPr>
        <p:spPr>
          <a:xfrm>
            <a:off x="8889023" y="5040372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Hans-HK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56C5975-05F2-4A4C-9C38-6D6878565C5A}"/>
              </a:ext>
            </a:extLst>
          </p:cNvPr>
          <p:cNvSpPr/>
          <p:nvPr/>
        </p:nvSpPr>
        <p:spPr>
          <a:xfrm>
            <a:off x="9227526" y="5040373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x</a:t>
            </a:r>
            <a:endParaRPr lang="zh-Hans-HK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5587F9D-7836-4D05-B344-0B9F41DBC5A3}"/>
              </a:ext>
            </a:extLst>
          </p:cNvPr>
          <p:cNvSpPr/>
          <p:nvPr/>
        </p:nvSpPr>
        <p:spPr>
          <a:xfrm>
            <a:off x="9570426" y="5040372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44D881B-BF53-40DC-9D94-64D82DD0D7E9}"/>
              </a:ext>
            </a:extLst>
          </p:cNvPr>
          <p:cNvSpPr/>
          <p:nvPr/>
        </p:nvSpPr>
        <p:spPr>
          <a:xfrm>
            <a:off x="9913326" y="5040372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2AF87D7-DA79-4586-848C-81078AD68485}"/>
              </a:ext>
            </a:extLst>
          </p:cNvPr>
          <p:cNvSpPr/>
          <p:nvPr/>
        </p:nvSpPr>
        <p:spPr>
          <a:xfrm>
            <a:off x="10251829" y="5040372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A18165E-886D-4181-ABDA-03A1D4E0602A}"/>
              </a:ext>
            </a:extLst>
          </p:cNvPr>
          <p:cNvSpPr/>
          <p:nvPr/>
        </p:nvSpPr>
        <p:spPr>
          <a:xfrm>
            <a:off x="8203223" y="5466250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F66B6B6-C1BF-4178-94A7-64FC9D0AA8E9}"/>
              </a:ext>
            </a:extLst>
          </p:cNvPr>
          <p:cNvSpPr/>
          <p:nvPr/>
        </p:nvSpPr>
        <p:spPr>
          <a:xfrm>
            <a:off x="8546123" y="5466249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93D2CED-8C06-4B89-A0C8-74EBE3F6DED8}"/>
              </a:ext>
            </a:extLst>
          </p:cNvPr>
          <p:cNvSpPr/>
          <p:nvPr/>
        </p:nvSpPr>
        <p:spPr>
          <a:xfrm>
            <a:off x="8889023" y="5466249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x</a:t>
            </a:r>
            <a:endParaRPr lang="zh-Hans-HK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C1CB8E8-CCC7-458A-9366-AE35269D74F5}"/>
              </a:ext>
            </a:extLst>
          </p:cNvPr>
          <p:cNvSpPr/>
          <p:nvPr/>
        </p:nvSpPr>
        <p:spPr>
          <a:xfrm>
            <a:off x="9227526" y="5466250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y</a:t>
            </a:r>
            <a:endParaRPr lang="zh-Hans-HK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5F047D8-2092-4902-906E-F755CCDB383E}"/>
              </a:ext>
            </a:extLst>
          </p:cNvPr>
          <p:cNvSpPr/>
          <p:nvPr/>
        </p:nvSpPr>
        <p:spPr>
          <a:xfrm>
            <a:off x="9570426" y="5466249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9A55D60-B31F-40F1-A6F0-FC6F3A751E4A}"/>
              </a:ext>
            </a:extLst>
          </p:cNvPr>
          <p:cNvSpPr/>
          <p:nvPr/>
        </p:nvSpPr>
        <p:spPr>
          <a:xfrm>
            <a:off x="9913326" y="5466249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36AD3C4-85C9-4519-A411-1ACE91AF08E4}"/>
              </a:ext>
            </a:extLst>
          </p:cNvPr>
          <p:cNvSpPr/>
          <p:nvPr/>
        </p:nvSpPr>
        <p:spPr>
          <a:xfrm>
            <a:off x="10251829" y="5466249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8D2898A-8AB9-4910-9320-69AF343C211D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 flipH="1">
            <a:off x="9016512" y="4584639"/>
            <a:ext cx="338503" cy="455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3307E80-6950-4C59-9791-B4C71A794D62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9355015" y="4584638"/>
            <a:ext cx="342900" cy="455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9715522-49B2-47F1-AF14-14F8D132E0D9}"/>
              </a:ext>
            </a:extLst>
          </p:cNvPr>
          <p:cNvCxnSpPr>
            <a:cxnSpLocks/>
            <a:stCxn id="11" idx="4"/>
            <a:endCxn id="18" idx="0"/>
          </p:cNvCxnSpPr>
          <p:nvPr/>
        </p:nvCxnSpPr>
        <p:spPr>
          <a:xfrm>
            <a:off x="8330712" y="4584639"/>
            <a:ext cx="0" cy="455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89B0FB6-CA04-4A50-9900-23F6109F31EE}"/>
              </a:ext>
            </a:extLst>
          </p:cNvPr>
          <p:cNvCxnSpPr>
            <a:cxnSpLocks/>
            <a:stCxn id="12" idx="4"/>
            <a:endCxn id="22" idx="0"/>
          </p:cNvCxnSpPr>
          <p:nvPr/>
        </p:nvCxnSpPr>
        <p:spPr>
          <a:xfrm>
            <a:off x="8673612" y="4584638"/>
            <a:ext cx="1024303" cy="455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27410FA-6774-4B5D-81DE-FC9B9EE51538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 flipH="1">
            <a:off x="8673612" y="4584638"/>
            <a:ext cx="342900" cy="455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DC4653A-AA61-4FCA-B56F-53AD9D8FFC32}"/>
              </a:ext>
            </a:extLst>
          </p:cNvPr>
          <p:cNvCxnSpPr>
            <a:cxnSpLocks/>
            <a:stCxn id="16" idx="4"/>
            <a:endCxn id="24" idx="0"/>
          </p:cNvCxnSpPr>
          <p:nvPr/>
        </p:nvCxnSpPr>
        <p:spPr>
          <a:xfrm>
            <a:off x="10040815" y="4584638"/>
            <a:ext cx="338503" cy="455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1F4CF5B9-942F-49CF-8951-06513339D746}"/>
              </a:ext>
            </a:extLst>
          </p:cNvPr>
          <p:cNvCxnSpPr>
            <a:cxnSpLocks/>
            <a:stCxn id="17" idx="4"/>
            <a:endCxn id="23" idx="0"/>
          </p:cNvCxnSpPr>
          <p:nvPr/>
        </p:nvCxnSpPr>
        <p:spPr>
          <a:xfrm flipH="1">
            <a:off x="10040815" y="4584638"/>
            <a:ext cx="338503" cy="455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344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8823-D0AC-4D33-A47E-D16D3236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假定</a:t>
            </a:r>
            <a:r>
              <a:rPr lang="en-US" altLang="zh-CN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k&lt;T</a:t>
            </a:r>
            <a:endParaRPr lang="zh-Hans-HK" altLang="en-US" dirty="0">
              <a:solidFill>
                <a:srgbClr val="00B050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417F2-81C1-48A6-AD1D-17AC510BE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7030A0"/>
                </a:solidFill>
              </a:rPr>
              <a:t>引理三</a:t>
            </a:r>
            <a:r>
              <a:rPr lang="en-US" altLang="zh-CN" b="1" dirty="0">
                <a:solidFill>
                  <a:srgbClr val="7030A0"/>
                </a:solidFill>
              </a:rPr>
              <a:t>.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zh-CN" altLang="en-US" dirty="0">
                <a:solidFill>
                  <a:srgbClr val="7030A0"/>
                </a:solidFill>
              </a:rPr>
              <a:t>假设</a:t>
            </a:r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en-US" altLang="zh-CN" baseline="-25000" dirty="0">
                <a:solidFill>
                  <a:srgbClr val="00B050"/>
                </a:solidFill>
              </a:rPr>
              <a:t>OPT</a:t>
            </a:r>
            <a:r>
              <a:rPr lang="zh-CN" altLang="en-US" dirty="0">
                <a:solidFill>
                  <a:srgbClr val="7030A0"/>
                </a:solidFill>
              </a:rPr>
              <a:t>是最优解。如果它某一次要交换</a:t>
            </a:r>
            <a:r>
              <a:rPr lang="en-US" altLang="zh-CN" dirty="0">
                <a:solidFill>
                  <a:srgbClr val="00B050"/>
                </a:solidFill>
              </a:rPr>
              <a:t>a</a:t>
            </a:r>
            <a:r>
              <a:rPr lang="en-US" altLang="zh-CN" baseline="-25000" dirty="0">
                <a:solidFill>
                  <a:srgbClr val="00B050"/>
                </a:solidFill>
              </a:rPr>
              <a:t>j-1</a:t>
            </a:r>
            <a:r>
              <a:rPr lang="en-US" altLang="zh-CN" dirty="0">
                <a:solidFill>
                  <a:srgbClr val="00B050"/>
                </a:solidFill>
              </a:rPr>
              <a:t>=x</a:t>
            </a:r>
            <a:r>
              <a:rPr lang="zh-CN" altLang="en-US" dirty="0">
                <a:solidFill>
                  <a:srgbClr val="7030A0"/>
                </a:solidFill>
              </a:rPr>
              <a:t>与</a:t>
            </a:r>
            <a:r>
              <a:rPr lang="en-US" altLang="zh-CN" dirty="0" err="1">
                <a:solidFill>
                  <a:srgbClr val="00B050"/>
                </a:solidFill>
              </a:rPr>
              <a:t>a</a:t>
            </a:r>
            <a:r>
              <a:rPr lang="en-US" altLang="zh-CN" baseline="-25000" dirty="0" err="1">
                <a:solidFill>
                  <a:srgbClr val="00B050"/>
                </a:solidFill>
              </a:rPr>
              <a:t>j</a:t>
            </a:r>
            <a:r>
              <a:rPr lang="en-US" altLang="zh-CN" dirty="0">
                <a:solidFill>
                  <a:srgbClr val="00B050"/>
                </a:solidFill>
              </a:rPr>
              <a:t>=y</a:t>
            </a:r>
            <a:r>
              <a:rPr lang="zh-CN" altLang="en-US" dirty="0">
                <a:solidFill>
                  <a:srgbClr val="7030A0"/>
                </a:solidFill>
              </a:rPr>
              <a:t>，那么</a:t>
            </a:r>
            <a:r>
              <a:rPr lang="en-US" altLang="zh-CN" dirty="0">
                <a:solidFill>
                  <a:srgbClr val="00B050"/>
                </a:solidFill>
              </a:rPr>
              <a:t>x&gt;y</a:t>
            </a:r>
            <a:r>
              <a:rPr lang="zh-CN" altLang="en-US" dirty="0">
                <a:solidFill>
                  <a:srgbClr val="7030A0"/>
                </a:solidFill>
              </a:rPr>
              <a:t>。也就是说，任何依次交换都会交换一对相邻的逆序对。</a:t>
            </a:r>
            <a:endParaRPr lang="en-US" altLang="zh-CN" dirty="0">
              <a:solidFill>
                <a:srgbClr val="7030A0"/>
              </a:solidFill>
            </a:endParaRPr>
          </a:p>
          <a:p>
            <a:endParaRPr lang="en-US" altLang="zh-Hans-HK" dirty="0"/>
          </a:p>
          <a:p>
            <a:r>
              <a:rPr lang="zh-CN" altLang="en-US" dirty="0">
                <a:solidFill>
                  <a:srgbClr val="9933FF"/>
                </a:solidFill>
              </a:rPr>
              <a:t>证明：反证法。假设第</a:t>
            </a:r>
            <a:r>
              <a:rPr lang="en-US" altLang="zh-CN" dirty="0" err="1">
                <a:solidFill>
                  <a:srgbClr val="00B050"/>
                </a:solidFill>
              </a:rPr>
              <a:t>i</a:t>
            </a:r>
            <a:r>
              <a:rPr lang="zh-CN" altLang="en-US" dirty="0">
                <a:solidFill>
                  <a:srgbClr val="9933FF"/>
                </a:solidFill>
              </a:rPr>
              <a:t>步交换</a:t>
            </a:r>
            <a:r>
              <a:rPr lang="en-US" altLang="zh-CN" dirty="0">
                <a:solidFill>
                  <a:srgbClr val="00B050"/>
                </a:solidFill>
              </a:rPr>
              <a:t>a</a:t>
            </a:r>
            <a:r>
              <a:rPr lang="en-US" altLang="zh-CN" baseline="-25000" dirty="0">
                <a:solidFill>
                  <a:srgbClr val="00B050"/>
                </a:solidFill>
              </a:rPr>
              <a:t>j-1</a:t>
            </a:r>
            <a:r>
              <a:rPr lang="en-US" altLang="zh-CN" dirty="0">
                <a:solidFill>
                  <a:srgbClr val="00B050"/>
                </a:solidFill>
              </a:rPr>
              <a:t>=x</a:t>
            </a:r>
            <a:r>
              <a:rPr lang="zh-CN" altLang="en-US" dirty="0">
                <a:solidFill>
                  <a:srgbClr val="9933FF"/>
                </a:solidFill>
              </a:rPr>
              <a:t>与</a:t>
            </a:r>
            <a:r>
              <a:rPr lang="en-US" altLang="zh-CN" dirty="0" err="1">
                <a:solidFill>
                  <a:srgbClr val="00B050"/>
                </a:solidFill>
              </a:rPr>
              <a:t>a</a:t>
            </a:r>
            <a:r>
              <a:rPr lang="en-US" altLang="zh-CN" baseline="-25000" dirty="0" err="1">
                <a:solidFill>
                  <a:srgbClr val="00B050"/>
                </a:solidFill>
              </a:rPr>
              <a:t>j</a:t>
            </a:r>
            <a:r>
              <a:rPr lang="en-US" altLang="zh-CN" dirty="0">
                <a:solidFill>
                  <a:srgbClr val="00B050"/>
                </a:solidFill>
              </a:rPr>
              <a:t>=y</a:t>
            </a:r>
            <a:r>
              <a:rPr lang="zh-CN" altLang="en-US" dirty="0">
                <a:solidFill>
                  <a:srgbClr val="9933FF"/>
                </a:solidFill>
              </a:rPr>
              <a:t>，其中</a:t>
            </a:r>
            <a:r>
              <a:rPr lang="en-US" altLang="zh-CN" dirty="0">
                <a:solidFill>
                  <a:srgbClr val="00B050"/>
                </a:solidFill>
              </a:rPr>
              <a:t>x&lt;y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9933FF"/>
                </a:solidFill>
              </a:rPr>
              <a:t>    </a:t>
            </a:r>
            <a:r>
              <a:rPr lang="zh-CN" altLang="en-US" dirty="0">
                <a:solidFill>
                  <a:srgbClr val="9933FF"/>
                </a:solidFill>
              </a:rPr>
              <a:t>可以知道最终</a:t>
            </a:r>
            <a:r>
              <a:rPr lang="en-US" altLang="zh-CN" dirty="0">
                <a:solidFill>
                  <a:srgbClr val="00B050"/>
                </a:solidFill>
              </a:rPr>
              <a:t>y</a:t>
            </a:r>
            <a:r>
              <a:rPr lang="zh-CN" altLang="en-US" dirty="0">
                <a:solidFill>
                  <a:srgbClr val="9933FF"/>
                </a:solidFill>
              </a:rPr>
              <a:t>在</a:t>
            </a:r>
            <a:r>
              <a:rPr lang="en-US" altLang="zh-CN" dirty="0">
                <a:solidFill>
                  <a:srgbClr val="00B050"/>
                </a:solidFill>
              </a:rPr>
              <a:t>x</a:t>
            </a:r>
            <a:r>
              <a:rPr lang="zh-CN" altLang="en-US" dirty="0">
                <a:solidFill>
                  <a:srgbClr val="9933FF"/>
                </a:solidFill>
              </a:rPr>
              <a:t>前面（由引理二）</a:t>
            </a:r>
            <a:endParaRPr lang="en-US" altLang="zh-CN" dirty="0">
              <a:solidFill>
                <a:srgbClr val="9933FF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9933FF"/>
                </a:solidFill>
              </a:rPr>
              <a:t>    </a:t>
            </a:r>
            <a:r>
              <a:rPr lang="zh-CN" altLang="en-US" dirty="0">
                <a:solidFill>
                  <a:srgbClr val="9933FF"/>
                </a:solidFill>
              </a:rPr>
              <a:t>调整</a:t>
            </a:r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en-US" altLang="zh-CN" baseline="-25000" dirty="0">
                <a:solidFill>
                  <a:srgbClr val="00B050"/>
                </a:solidFill>
              </a:rPr>
              <a:t>OPT</a:t>
            </a:r>
            <a:r>
              <a:rPr lang="zh-CN" altLang="en-US" dirty="0">
                <a:solidFill>
                  <a:srgbClr val="9933FF"/>
                </a:solidFill>
              </a:rPr>
              <a:t>：删去第</a:t>
            </a:r>
            <a:r>
              <a:rPr lang="en-US" altLang="zh-CN" dirty="0" err="1">
                <a:solidFill>
                  <a:srgbClr val="00B050"/>
                </a:solidFill>
              </a:rPr>
              <a:t>i</a:t>
            </a:r>
            <a:r>
              <a:rPr lang="zh-CN" altLang="en-US" dirty="0">
                <a:solidFill>
                  <a:srgbClr val="9933FF"/>
                </a:solidFill>
              </a:rPr>
              <a:t>步。</a:t>
            </a:r>
            <a:br>
              <a:rPr lang="en-US" altLang="zh-CN" dirty="0">
                <a:solidFill>
                  <a:srgbClr val="9933FF"/>
                </a:solidFill>
              </a:rPr>
            </a:br>
            <a:r>
              <a:rPr lang="en-US" altLang="zh-CN" dirty="0">
                <a:solidFill>
                  <a:srgbClr val="9933FF"/>
                </a:solidFill>
              </a:rPr>
              <a:t>       </a:t>
            </a:r>
            <a:r>
              <a:rPr lang="zh-CN" altLang="en-US" dirty="0">
                <a:solidFill>
                  <a:srgbClr val="9933FF"/>
                </a:solidFill>
              </a:rPr>
              <a:t>然后再最后添加一步</a:t>
            </a:r>
            <a:endParaRPr lang="en-US" altLang="zh-CN" dirty="0">
              <a:solidFill>
                <a:srgbClr val="9933FF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9933FF"/>
                </a:solidFill>
              </a:rPr>
              <a:t>       </a:t>
            </a:r>
            <a:r>
              <a:rPr lang="zh-CN" altLang="en-US" dirty="0">
                <a:solidFill>
                  <a:srgbClr val="9933FF"/>
                </a:solidFill>
              </a:rPr>
              <a:t>（交换一个相邻逆序对）</a:t>
            </a:r>
            <a:endParaRPr lang="en-US" altLang="zh-CN" dirty="0">
              <a:solidFill>
                <a:srgbClr val="9933FF"/>
              </a:solidFill>
            </a:endParaRPr>
          </a:p>
          <a:p>
            <a:pPr marL="0" indent="0">
              <a:buNone/>
            </a:pPr>
            <a:r>
              <a:rPr lang="en-US" altLang="zh-Hans-HK" dirty="0">
                <a:solidFill>
                  <a:srgbClr val="9933FF"/>
                </a:solidFill>
              </a:rPr>
              <a:t>     </a:t>
            </a:r>
            <a:r>
              <a:rPr lang="zh-CN" altLang="en-US" dirty="0">
                <a:solidFill>
                  <a:srgbClr val="9933FF"/>
                </a:solidFill>
              </a:rPr>
              <a:t>那么将得到字典序更小的解。矛盾。</a:t>
            </a:r>
            <a:endParaRPr lang="zh-Hans-HK" altLang="en-US" dirty="0">
              <a:solidFill>
                <a:srgbClr val="9933FF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84D29E3-DB7A-462B-A019-78EBC2B514AD}"/>
              </a:ext>
            </a:extLst>
          </p:cNvPr>
          <p:cNvSpPr/>
          <p:nvPr/>
        </p:nvSpPr>
        <p:spPr>
          <a:xfrm>
            <a:off x="6866792" y="4264270"/>
            <a:ext cx="254977" cy="2549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2D923E9-89E8-4482-832C-A496623D1817}"/>
              </a:ext>
            </a:extLst>
          </p:cNvPr>
          <p:cNvSpPr/>
          <p:nvPr/>
        </p:nvSpPr>
        <p:spPr>
          <a:xfrm>
            <a:off x="7209692" y="4264269"/>
            <a:ext cx="254977" cy="2549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8C2A78A-61DC-4EBF-81BA-9B19D2EBA185}"/>
              </a:ext>
            </a:extLst>
          </p:cNvPr>
          <p:cNvSpPr/>
          <p:nvPr/>
        </p:nvSpPr>
        <p:spPr>
          <a:xfrm>
            <a:off x="7552592" y="4264269"/>
            <a:ext cx="254977" cy="2549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8620E0B-21CD-4669-8F67-7817BD3C4224}"/>
              </a:ext>
            </a:extLst>
          </p:cNvPr>
          <p:cNvSpPr/>
          <p:nvPr/>
        </p:nvSpPr>
        <p:spPr>
          <a:xfrm>
            <a:off x="7891095" y="4264270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x</a:t>
            </a:r>
            <a:endParaRPr lang="zh-Hans-HK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F453660-554A-4C85-ACCE-9163679996D3}"/>
              </a:ext>
            </a:extLst>
          </p:cNvPr>
          <p:cNvSpPr/>
          <p:nvPr/>
        </p:nvSpPr>
        <p:spPr>
          <a:xfrm>
            <a:off x="8233995" y="4264269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y</a:t>
            </a:r>
            <a:endParaRPr lang="zh-Hans-HK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E01A907-7E0C-40B9-9176-DE6B65018A3F}"/>
              </a:ext>
            </a:extLst>
          </p:cNvPr>
          <p:cNvSpPr/>
          <p:nvPr/>
        </p:nvSpPr>
        <p:spPr>
          <a:xfrm>
            <a:off x="8576895" y="4264269"/>
            <a:ext cx="254977" cy="25497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4A71188-2D6E-420C-B0C5-27510A251244}"/>
              </a:ext>
            </a:extLst>
          </p:cNvPr>
          <p:cNvSpPr/>
          <p:nvPr/>
        </p:nvSpPr>
        <p:spPr>
          <a:xfrm>
            <a:off x="8915398" y="4264269"/>
            <a:ext cx="254977" cy="25497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8DC7E3C-65E8-4FF5-B58C-4AAF79621E03}"/>
              </a:ext>
            </a:extLst>
          </p:cNvPr>
          <p:cNvSpPr/>
          <p:nvPr/>
        </p:nvSpPr>
        <p:spPr>
          <a:xfrm>
            <a:off x="6866792" y="4690147"/>
            <a:ext cx="254977" cy="2549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4BB7D77-50DB-4B27-913F-97372DDDFB2D}"/>
              </a:ext>
            </a:extLst>
          </p:cNvPr>
          <p:cNvSpPr/>
          <p:nvPr/>
        </p:nvSpPr>
        <p:spPr>
          <a:xfrm>
            <a:off x="7209692" y="4690146"/>
            <a:ext cx="254977" cy="2549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C6A19D26-2E8C-4B45-B277-1A0F45413855}"/>
              </a:ext>
            </a:extLst>
          </p:cNvPr>
          <p:cNvSpPr/>
          <p:nvPr/>
        </p:nvSpPr>
        <p:spPr>
          <a:xfrm>
            <a:off x="7552592" y="4690146"/>
            <a:ext cx="254977" cy="2549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3460ACF-66CD-4C82-9FAF-5A9239029994}"/>
              </a:ext>
            </a:extLst>
          </p:cNvPr>
          <p:cNvSpPr/>
          <p:nvPr/>
        </p:nvSpPr>
        <p:spPr>
          <a:xfrm>
            <a:off x="7891095" y="4690147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y</a:t>
            </a:r>
            <a:endParaRPr lang="zh-Hans-HK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9D5D67A-DF88-4D1F-9F8F-CE2B9842FF5E}"/>
              </a:ext>
            </a:extLst>
          </p:cNvPr>
          <p:cNvSpPr/>
          <p:nvPr/>
        </p:nvSpPr>
        <p:spPr>
          <a:xfrm>
            <a:off x="8233995" y="4690146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x</a:t>
            </a:r>
            <a:endParaRPr lang="zh-Hans-HK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FC35899-37C1-4676-90A8-BDCB773D31F2}"/>
              </a:ext>
            </a:extLst>
          </p:cNvPr>
          <p:cNvSpPr/>
          <p:nvPr/>
        </p:nvSpPr>
        <p:spPr>
          <a:xfrm>
            <a:off x="8576895" y="4690146"/>
            <a:ext cx="254977" cy="25497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FB245F6-775D-446D-A8EF-C738304EE4B9}"/>
              </a:ext>
            </a:extLst>
          </p:cNvPr>
          <p:cNvSpPr/>
          <p:nvPr/>
        </p:nvSpPr>
        <p:spPr>
          <a:xfrm>
            <a:off x="8915398" y="4690146"/>
            <a:ext cx="254977" cy="25497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133B742-76B7-47C3-A08C-EF4333ADFD4D}"/>
              </a:ext>
            </a:extLst>
          </p:cNvPr>
          <p:cNvSpPr/>
          <p:nvPr/>
        </p:nvSpPr>
        <p:spPr>
          <a:xfrm>
            <a:off x="6866792" y="5588429"/>
            <a:ext cx="254977" cy="2549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9F28515-C4DA-479C-8EA0-FE72D8A36E29}"/>
              </a:ext>
            </a:extLst>
          </p:cNvPr>
          <p:cNvSpPr/>
          <p:nvPr/>
        </p:nvSpPr>
        <p:spPr>
          <a:xfrm>
            <a:off x="7209692" y="5588428"/>
            <a:ext cx="254977" cy="25497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FFAAEBF-09AF-42A5-AAF9-7659DDE42896}"/>
              </a:ext>
            </a:extLst>
          </p:cNvPr>
          <p:cNvSpPr/>
          <p:nvPr/>
        </p:nvSpPr>
        <p:spPr>
          <a:xfrm>
            <a:off x="7552592" y="5588428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y</a:t>
            </a:r>
            <a:endParaRPr lang="zh-Hans-HK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3B74A5A-ECF8-4CE6-A1BD-2707BDE0DFB5}"/>
              </a:ext>
            </a:extLst>
          </p:cNvPr>
          <p:cNvSpPr/>
          <p:nvPr/>
        </p:nvSpPr>
        <p:spPr>
          <a:xfrm>
            <a:off x="7891095" y="5588429"/>
            <a:ext cx="254977" cy="2549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B54D7B7-091A-4198-BBD7-A4DD9ECC3FBC}"/>
              </a:ext>
            </a:extLst>
          </p:cNvPr>
          <p:cNvSpPr/>
          <p:nvPr/>
        </p:nvSpPr>
        <p:spPr>
          <a:xfrm>
            <a:off x="8233995" y="5588428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x</a:t>
            </a:r>
            <a:endParaRPr lang="zh-Hans-HK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27788C2-FF9D-451E-B2BD-7928CB8A53B7}"/>
              </a:ext>
            </a:extLst>
          </p:cNvPr>
          <p:cNvSpPr/>
          <p:nvPr/>
        </p:nvSpPr>
        <p:spPr>
          <a:xfrm>
            <a:off x="8576895" y="5588428"/>
            <a:ext cx="254977" cy="2549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31DE0C20-BC61-4D9E-B677-E9C9A66CF43F}"/>
              </a:ext>
            </a:extLst>
          </p:cNvPr>
          <p:cNvSpPr/>
          <p:nvPr/>
        </p:nvSpPr>
        <p:spPr>
          <a:xfrm>
            <a:off x="8915398" y="5588428"/>
            <a:ext cx="254977" cy="25497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20427C3-52FC-452A-8B18-73DCCE72E2AC}"/>
              </a:ext>
            </a:extLst>
          </p:cNvPr>
          <p:cNvCxnSpPr>
            <a:cxnSpLocks/>
            <a:stCxn id="19" idx="4"/>
            <a:endCxn id="32" idx="0"/>
          </p:cNvCxnSpPr>
          <p:nvPr/>
        </p:nvCxnSpPr>
        <p:spPr>
          <a:xfrm>
            <a:off x="6994281" y="4945124"/>
            <a:ext cx="0" cy="643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55CEF23-174A-403E-A8DE-9E7B9AA7FFEA}"/>
              </a:ext>
            </a:extLst>
          </p:cNvPr>
          <p:cNvCxnSpPr>
            <a:cxnSpLocks/>
            <a:stCxn id="21" idx="4"/>
            <a:endCxn id="37" idx="0"/>
          </p:cNvCxnSpPr>
          <p:nvPr/>
        </p:nvCxnSpPr>
        <p:spPr>
          <a:xfrm>
            <a:off x="7337181" y="4945123"/>
            <a:ext cx="1367203" cy="643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1C53FF0C-ADCD-4904-A1C9-3BC74830AC26}"/>
              </a:ext>
            </a:extLst>
          </p:cNvPr>
          <p:cNvCxnSpPr>
            <a:cxnSpLocks/>
            <a:stCxn id="23" idx="4"/>
            <a:endCxn id="35" idx="0"/>
          </p:cNvCxnSpPr>
          <p:nvPr/>
        </p:nvCxnSpPr>
        <p:spPr>
          <a:xfrm>
            <a:off x="7680081" y="4945123"/>
            <a:ext cx="338503" cy="643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B6A57505-5DF2-428C-8C73-ACA96F81BB62}"/>
              </a:ext>
            </a:extLst>
          </p:cNvPr>
          <p:cNvCxnSpPr>
            <a:cxnSpLocks/>
            <a:stCxn id="29" idx="4"/>
            <a:endCxn id="38" idx="0"/>
          </p:cNvCxnSpPr>
          <p:nvPr/>
        </p:nvCxnSpPr>
        <p:spPr>
          <a:xfrm>
            <a:off x="8704384" y="4945123"/>
            <a:ext cx="338503" cy="643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D4BB972-213A-4786-B04B-3B74B22DA684}"/>
              </a:ext>
            </a:extLst>
          </p:cNvPr>
          <p:cNvCxnSpPr>
            <a:cxnSpLocks/>
            <a:stCxn id="31" idx="4"/>
            <a:endCxn id="33" idx="0"/>
          </p:cNvCxnSpPr>
          <p:nvPr/>
        </p:nvCxnSpPr>
        <p:spPr>
          <a:xfrm flipH="1">
            <a:off x="7337181" y="4945123"/>
            <a:ext cx="1705706" cy="643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0DE9779B-0202-41C8-8535-4613C6B9F5C1}"/>
              </a:ext>
            </a:extLst>
          </p:cNvPr>
          <p:cNvSpPr/>
          <p:nvPr/>
        </p:nvSpPr>
        <p:spPr>
          <a:xfrm>
            <a:off x="9608529" y="4452754"/>
            <a:ext cx="254977" cy="2549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C851A59B-8EB2-4C37-B4D5-5FA992FFF941}"/>
              </a:ext>
            </a:extLst>
          </p:cNvPr>
          <p:cNvSpPr/>
          <p:nvPr/>
        </p:nvSpPr>
        <p:spPr>
          <a:xfrm>
            <a:off x="9951429" y="4452753"/>
            <a:ext cx="254977" cy="2549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53A3874B-6936-4179-83CD-F30DD06FDB2B}"/>
              </a:ext>
            </a:extLst>
          </p:cNvPr>
          <p:cNvSpPr/>
          <p:nvPr/>
        </p:nvSpPr>
        <p:spPr>
          <a:xfrm>
            <a:off x="10294329" y="4452753"/>
            <a:ext cx="254977" cy="2549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C62F93D-27C8-49A8-9F66-81D65FD15FCA}"/>
              </a:ext>
            </a:extLst>
          </p:cNvPr>
          <p:cNvSpPr/>
          <p:nvPr/>
        </p:nvSpPr>
        <p:spPr>
          <a:xfrm>
            <a:off x="10632832" y="4452754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x</a:t>
            </a:r>
            <a:endParaRPr lang="zh-Hans-HK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AA7EF3A-E42B-4717-A756-EDE8234B1023}"/>
              </a:ext>
            </a:extLst>
          </p:cNvPr>
          <p:cNvSpPr/>
          <p:nvPr/>
        </p:nvSpPr>
        <p:spPr>
          <a:xfrm>
            <a:off x="10975732" y="4452753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y</a:t>
            </a:r>
            <a:endParaRPr lang="zh-Hans-HK" altLang="en-US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EB2AA935-554E-44B7-AA6A-3DE3282B1BAA}"/>
              </a:ext>
            </a:extLst>
          </p:cNvPr>
          <p:cNvSpPr/>
          <p:nvPr/>
        </p:nvSpPr>
        <p:spPr>
          <a:xfrm>
            <a:off x="11318632" y="4452753"/>
            <a:ext cx="254977" cy="25497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D37E25EF-C881-4512-B1AE-742DD6FCF924}"/>
              </a:ext>
            </a:extLst>
          </p:cNvPr>
          <p:cNvSpPr/>
          <p:nvPr/>
        </p:nvSpPr>
        <p:spPr>
          <a:xfrm>
            <a:off x="11657135" y="4452753"/>
            <a:ext cx="254977" cy="25497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BE1EF946-E071-4824-88A9-4D45A77496A3}"/>
              </a:ext>
            </a:extLst>
          </p:cNvPr>
          <p:cNvSpPr/>
          <p:nvPr/>
        </p:nvSpPr>
        <p:spPr>
          <a:xfrm>
            <a:off x="9608529" y="5351036"/>
            <a:ext cx="254977" cy="2549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3FB18060-8312-4932-B56A-371833FB46C1}"/>
              </a:ext>
            </a:extLst>
          </p:cNvPr>
          <p:cNvSpPr/>
          <p:nvPr/>
        </p:nvSpPr>
        <p:spPr>
          <a:xfrm>
            <a:off x="9951429" y="5351035"/>
            <a:ext cx="254977" cy="25497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4485177C-A66E-4BF7-A58B-006A742F8BA9}"/>
              </a:ext>
            </a:extLst>
          </p:cNvPr>
          <p:cNvSpPr/>
          <p:nvPr/>
        </p:nvSpPr>
        <p:spPr>
          <a:xfrm>
            <a:off x="10294329" y="5351035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x</a:t>
            </a:r>
            <a:endParaRPr lang="zh-Hans-HK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2B38E7F1-585D-48F5-8726-C99CD7F9A3A0}"/>
              </a:ext>
            </a:extLst>
          </p:cNvPr>
          <p:cNvSpPr/>
          <p:nvPr/>
        </p:nvSpPr>
        <p:spPr>
          <a:xfrm>
            <a:off x="10632832" y="5351036"/>
            <a:ext cx="254977" cy="2549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CE57AC3E-19CD-431C-8D70-C672F55CBE83}"/>
              </a:ext>
            </a:extLst>
          </p:cNvPr>
          <p:cNvSpPr/>
          <p:nvPr/>
        </p:nvSpPr>
        <p:spPr>
          <a:xfrm>
            <a:off x="10975732" y="5351035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y</a:t>
            </a:r>
            <a:endParaRPr lang="zh-Hans-HK" altLang="en-US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62C7A56-82A9-418B-923A-E94B733E7291}"/>
              </a:ext>
            </a:extLst>
          </p:cNvPr>
          <p:cNvSpPr/>
          <p:nvPr/>
        </p:nvSpPr>
        <p:spPr>
          <a:xfrm>
            <a:off x="11318632" y="5351035"/>
            <a:ext cx="254977" cy="2549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9A7C77E9-F766-4989-AC83-F9164E27EC9D}"/>
              </a:ext>
            </a:extLst>
          </p:cNvPr>
          <p:cNvSpPr/>
          <p:nvPr/>
        </p:nvSpPr>
        <p:spPr>
          <a:xfrm>
            <a:off x="11657135" y="5351035"/>
            <a:ext cx="254977" cy="25497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2077F7B3-53FB-4963-BE61-42495EB530DE}"/>
              </a:ext>
            </a:extLst>
          </p:cNvPr>
          <p:cNvCxnSpPr>
            <a:cxnSpLocks/>
            <a:stCxn id="68" idx="4"/>
            <a:endCxn id="75" idx="0"/>
          </p:cNvCxnSpPr>
          <p:nvPr/>
        </p:nvCxnSpPr>
        <p:spPr>
          <a:xfrm>
            <a:off x="9736018" y="4707731"/>
            <a:ext cx="0" cy="643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87C61F98-3650-413D-8866-51C7D73022AA}"/>
              </a:ext>
            </a:extLst>
          </p:cNvPr>
          <p:cNvCxnSpPr>
            <a:cxnSpLocks/>
            <a:stCxn id="69" idx="4"/>
            <a:endCxn id="80" idx="0"/>
          </p:cNvCxnSpPr>
          <p:nvPr/>
        </p:nvCxnSpPr>
        <p:spPr>
          <a:xfrm>
            <a:off x="10078918" y="4707730"/>
            <a:ext cx="1367203" cy="643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3656D9DE-1BDB-4B5F-B218-DDA86510D409}"/>
              </a:ext>
            </a:extLst>
          </p:cNvPr>
          <p:cNvCxnSpPr>
            <a:cxnSpLocks/>
            <a:stCxn id="70" idx="4"/>
            <a:endCxn id="78" idx="0"/>
          </p:cNvCxnSpPr>
          <p:nvPr/>
        </p:nvCxnSpPr>
        <p:spPr>
          <a:xfrm>
            <a:off x="10421818" y="4707730"/>
            <a:ext cx="338503" cy="643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D0DC1B86-BF21-47BE-A272-526586F1D91D}"/>
              </a:ext>
            </a:extLst>
          </p:cNvPr>
          <p:cNvCxnSpPr>
            <a:cxnSpLocks/>
            <a:stCxn id="73" idx="4"/>
            <a:endCxn id="81" idx="0"/>
          </p:cNvCxnSpPr>
          <p:nvPr/>
        </p:nvCxnSpPr>
        <p:spPr>
          <a:xfrm>
            <a:off x="11446121" y="4707730"/>
            <a:ext cx="338503" cy="643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9078F5A-AB1B-4AD3-BC3D-D841A88EF5C6}"/>
              </a:ext>
            </a:extLst>
          </p:cNvPr>
          <p:cNvCxnSpPr>
            <a:cxnSpLocks/>
            <a:stCxn id="74" idx="4"/>
            <a:endCxn id="76" idx="0"/>
          </p:cNvCxnSpPr>
          <p:nvPr/>
        </p:nvCxnSpPr>
        <p:spPr>
          <a:xfrm flipH="1">
            <a:off x="10078918" y="4707730"/>
            <a:ext cx="1705706" cy="643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4729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60150-DEBD-43D2-B92C-04364B40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假定</a:t>
            </a:r>
            <a:r>
              <a:rPr lang="en-US" altLang="zh-CN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k&lt;T</a:t>
            </a:r>
            <a:endParaRPr lang="zh-Hans-HK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144677-B185-451F-B175-41AA8B31A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定理</a:t>
            </a:r>
            <a:r>
              <a:rPr lang="en-US" altLang="zh-CN" dirty="0">
                <a:solidFill>
                  <a:srgbClr val="7030A0"/>
                </a:solidFill>
              </a:rPr>
              <a:t>. </a:t>
            </a:r>
            <a:r>
              <a:rPr lang="zh-CN" altLang="en-US" dirty="0">
                <a:solidFill>
                  <a:srgbClr val="7030A0"/>
                </a:solidFill>
              </a:rPr>
              <a:t>贪心算法必然得到最优解。</a:t>
            </a:r>
            <a:endParaRPr lang="en-US" altLang="zh-CN" dirty="0">
              <a:solidFill>
                <a:srgbClr val="7030A0"/>
              </a:solidFill>
            </a:endParaRPr>
          </a:p>
          <a:p>
            <a:endParaRPr lang="en-US" altLang="zh-Hans-HK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9933FF"/>
                </a:solidFill>
              </a:rPr>
              <a:t>证明</a:t>
            </a:r>
            <a:r>
              <a:rPr lang="en-US" altLang="zh-CN" dirty="0">
                <a:solidFill>
                  <a:srgbClr val="9933FF"/>
                </a:solidFill>
              </a:rPr>
              <a:t>.  </a:t>
            </a:r>
            <a:r>
              <a:rPr lang="zh-CN" altLang="en-US" dirty="0">
                <a:solidFill>
                  <a:srgbClr val="9933FF"/>
                </a:solidFill>
              </a:rPr>
              <a:t>假设</a:t>
            </a:r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en-US" altLang="zh-CN" baseline="-25000" dirty="0">
                <a:solidFill>
                  <a:srgbClr val="00B050"/>
                </a:solidFill>
              </a:rPr>
              <a:t>OPT</a:t>
            </a:r>
            <a:r>
              <a:rPr lang="zh-CN" altLang="en-US" dirty="0">
                <a:solidFill>
                  <a:srgbClr val="9933FF"/>
                </a:solidFill>
              </a:rPr>
              <a:t>是最优解、</a:t>
            </a:r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en-US" altLang="zh-CN" baseline="-25000" dirty="0">
                <a:solidFill>
                  <a:srgbClr val="00B050"/>
                </a:solidFill>
              </a:rPr>
              <a:t>G</a:t>
            </a:r>
            <a:r>
              <a:rPr lang="zh-CN" altLang="en-US" dirty="0">
                <a:solidFill>
                  <a:srgbClr val="9933FF"/>
                </a:solidFill>
              </a:rPr>
              <a:t>是贪心解（各是一系列交换指令</a:t>
            </a:r>
            <a:r>
              <a:rPr lang="en-US" altLang="zh-CN" dirty="0">
                <a:solidFill>
                  <a:srgbClr val="9933FF"/>
                </a:solidFill>
              </a:rPr>
              <a:t>)</a:t>
            </a:r>
            <a:r>
              <a:rPr lang="zh-CN" altLang="en-US" dirty="0">
                <a:solidFill>
                  <a:srgbClr val="9933FF"/>
                </a:solidFill>
              </a:rPr>
              <a:t>。</a:t>
            </a:r>
            <a:br>
              <a:rPr lang="en-US" altLang="zh-CN" dirty="0">
                <a:solidFill>
                  <a:srgbClr val="9933FF"/>
                </a:solidFill>
              </a:rPr>
            </a:br>
            <a:r>
              <a:rPr lang="en-US" altLang="zh-CN" dirty="0">
                <a:solidFill>
                  <a:srgbClr val="9933FF"/>
                </a:solidFill>
              </a:rPr>
              <a:t> </a:t>
            </a:r>
            <a:r>
              <a:rPr lang="zh-CN" altLang="en-US" dirty="0">
                <a:solidFill>
                  <a:srgbClr val="9933FF"/>
                </a:solidFill>
              </a:rPr>
              <a:t>令</a:t>
            </a:r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en-US" altLang="zh-CN" baseline="-25000" dirty="0">
                <a:solidFill>
                  <a:srgbClr val="00B050"/>
                </a:solidFill>
              </a:rPr>
              <a:t>OPT</a:t>
            </a:r>
            <a:r>
              <a:rPr lang="en-US" altLang="zh-CN" dirty="0">
                <a:solidFill>
                  <a:srgbClr val="00B050"/>
                </a:solidFill>
              </a:rPr>
              <a:t>(A)</a:t>
            </a:r>
            <a:r>
              <a:rPr lang="zh-CN" altLang="en-US" dirty="0">
                <a:solidFill>
                  <a:srgbClr val="9933FF"/>
                </a:solidFill>
              </a:rPr>
              <a:t>表示将序列</a:t>
            </a:r>
            <a:r>
              <a:rPr lang="en-US" altLang="zh-CN" dirty="0">
                <a:solidFill>
                  <a:srgbClr val="00B050"/>
                </a:solidFill>
              </a:rPr>
              <a:t>A</a:t>
            </a:r>
            <a:r>
              <a:rPr lang="zh-CN" altLang="en-US" dirty="0">
                <a:solidFill>
                  <a:srgbClr val="9933FF"/>
                </a:solidFill>
              </a:rPr>
              <a:t>按</a:t>
            </a:r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en-US" altLang="zh-CN" baseline="-25000" dirty="0">
                <a:solidFill>
                  <a:srgbClr val="00B050"/>
                </a:solidFill>
              </a:rPr>
              <a:t>OPT</a:t>
            </a:r>
            <a:r>
              <a:rPr lang="zh-CN" altLang="en-US" dirty="0">
                <a:solidFill>
                  <a:srgbClr val="9933FF"/>
                </a:solidFill>
              </a:rPr>
              <a:t>中的交换指令操作后得到的序列。</a:t>
            </a:r>
            <a:br>
              <a:rPr lang="en-US" altLang="zh-CN" dirty="0">
                <a:solidFill>
                  <a:srgbClr val="9933FF"/>
                </a:solidFill>
              </a:rPr>
            </a:br>
            <a:r>
              <a:rPr lang="en-US" altLang="zh-CN" dirty="0">
                <a:solidFill>
                  <a:srgbClr val="9933FF"/>
                </a:solidFill>
              </a:rPr>
              <a:t> </a:t>
            </a:r>
            <a:r>
              <a:rPr lang="zh-CN" altLang="en-US" dirty="0">
                <a:solidFill>
                  <a:srgbClr val="9933FF"/>
                </a:solidFill>
              </a:rPr>
              <a:t>令   </a:t>
            </a:r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en-US" altLang="zh-CN" baseline="-25000" dirty="0">
                <a:solidFill>
                  <a:srgbClr val="00B050"/>
                </a:solidFill>
              </a:rPr>
              <a:t>G</a:t>
            </a:r>
            <a:r>
              <a:rPr lang="en-US" altLang="zh-CN" dirty="0">
                <a:solidFill>
                  <a:srgbClr val="00B050"/>
                </a:solidFill>
              </a:rPr>
              <a:t>(A)</a:t>
            </a:r>
            <a:r>
              <a:rPr lang="zh-CN" altLang="en-US" dirty="0">
                <a:solidFill>
                  <a:srgbClr val="9933FF"/>
                </a:solidFill>
              </a:rPr>
              <a:t>表示将序列</a:t>
            </a:r>
            <a:r>
              <a:rPr lang="en-US" altLang="zh-CN" dirty="0">
                <a:solidFill>
                  <a:srgbClr val="00B050"/>
                </a:solidFill>
              </a:rPr>
              <a:t>A</a:t>
            </a:r>
            <a:r>
              <a:rPr lang="zh-CN" altLang="en-US" dirty="0">
                <a:solidFill>
                  <a:srgbClr val="9933FF"/>
                </a:solidFill>
              </a:rPr>
              <a:t>按   </a:t>
            </a:r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en-US" altLang="zh-CN" baseline="-25000" dirty="0">
                <a:solidFill>
                  <a:srgbClr val="00B050"/>
                </a:solidFill>
              </a:rPr>
              <a:t>G</a:t>
            </a:r>
            <a:r>
              <a:rPr lang="zh-CN" altLang="en-US" dirty="0">
                <a:solidFill>
                  <a:srgbClr val="9933FF"/>
                </a:solidFill>
              </a:rPr>
              <a:t>中的交换指令操作后得到的序列。</a:t>
            </a:r>
            <a:br>
              <a:rPr lang="en-US" altLang="zh-CN" dirty="0">
                <a:solidFill>
                  <a:srgbClr val="9933FF"/>
                </a:solidFill>
              </a:rPr>
            </a:br>
            <a:r>
              <a:rPr lang="en-US" altLang="zh-CN" dirty="0">
                <a:solidFill>
                  <a:srgbClr val="9933FF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zh-Hans-HK" dirty="0">
                <a:solidFill>
                  <a:srgbClr val="9933FF"/>
                </a:solidFill>
              </a:rPr>
              <a:t>    </a:t>
            </a:r>
            <a:r>
              <a:rPr lang="en-US" altLang="zh-Hans-HK" dirty="0">
                <a:solidFill>
                  <a:srgbClr val="00B050"/>
                </a:solidFill>
              </a:rPr>
              <a:t>S</a:t>
            </a:r>
            <a:r>
              <a:rPr lang="en-US" altLang="zh-Hans-HK" baseline="-25000" dirty="0">
                <a:solidFill>
                  <a:srgbClr val="00B050"/>
                </a:solidFill>
              </a:rPr>
              <a:t>G</a:t>
            </a:r>
            <a:r>
              <a:rPr lang="zh-CN" altLang="en-US" dirty="0">
                <a:solidFill>
                  <a:srgbClr val="9933FF"/>
                </a:solidFill>
              </a:rPr>
              <a:t>分为</a:t>
            </a:r>
            <a:r>
              <a:rPr lang="en-US" altLang="zh-CN" dirty="0">
                <a:solidFill>
                  <a:srgbClr val="00B050"/>
                </a:solidFill>
              </a:rPr>
              <a:t>n</a:t>
            </a:r>
            <a:r>
              <a:rPr lang="zh-CN" altLang="en-US" dirty="0">
                <a:solidFill>
                  <a:srgbClr val="9933FF"/>
                </a:solidFill>
              </a:rPr>
              <a:t>轮。第</a:t>
            </a:r>
            <a:r>
              <a:rPr lang="en-US" altLang="zh-CN" dirty="0">
                <a:solidFill>
                  <a:srgbClr val="9933FF"/>
                </a:solidFill>
              </a:rPr>
              <a:t>1</a:t>
            </a:r>
            <a:r>
              <a:rPr lang="zh-CN" altLang="en-US" dirty="0">
                <a:solidFill>
                  <a:srgbClr val="9933FF"/>
                </a:solidFill>
              </a:rPr>
              <a:t>轮中将某个数</a:t>
            </a:r>
            <a:r>
              <a:rPr lang="en-US" altLang="zh-CN" dirty="0">
                <a:solidFill>
                  <a:srgbClr val="00B050"/>
                </a:solidFill>
              </a:rPr>
              <a:t>x</a:t>
            </a:r>
            <a:r>
              <a:rPr lang="en-US" altLang="zh-CN" baseline="-25000" dirty="0">
                <a:solidFill>
                  <a:srgbClr val="00B050"/>
                </a:solidFill>
              </a:rPr>
              <a:t>1</a:t>
            </a:r>
            <a:r>
              <a:rPr lang="zh-CN" altLang="en-US" dirty="0">
                <a:solidFill>
                  <a:srgbClr val="9933FF"/>
                </a:solidFill>
              </a:rPr>
              <a:t>交换至第</a:t>
            </a:r>
            <a:r>
              <a:rPr lang="en-US" altLang="zh-CN" dirty="0">
                <a:solidFill>
                  <a:srgbClr val="9933FF"/>
                </a:solidFill>
              </a:rPr>
              <a:t>1</a:t>
            </a:r>
            <a:r>
              <a:rPr lang="zh-CN" altLang="en-US" dirty="0">
                <a:solidFill>
                  <a:srgbClr val="9933FF"/>
                </a:solidFill>
              </a:rPr>
              <a:t>位（该数在本轮之前在第</a:t>
            </a:r>
            <a:r>
              <a:rPr lang="en-US" altLang="zh-CN" dirty="0">
                <a:solidFill>
                  <a:srgbClr val="9933FF"/>
                </a:solidFill>
              </a:rPr>
              <a:t>1</a:t>
            </a:r>
            <a:r>
              <a:rPr lang="zh-CN" altLang="en-US" dirty="0">
                <a:solidFill>
                  <a:srgbClr val="9933FF"/>
                </a:solidFill>
              </a:rPr>
              <a:t>位或更后）；第</a:t>
            </a:r>
            <a:r>
              <a:rPr lang="en-US" altLang="zh-CN" dirty="0">
                <a:solidFill>
                  <a:srgbClr val="9933FF"/>
                </a:solidFill>
              </a:rPr>
              <a:t>2</a:t>
            </a:r>
            <a:r>
              <a:rPr lang="zh-CN" altLang="en-US" dirty="0">
                <a:solidFill>
                  <a:srgbClr val="9933FF"/>
                </a:solidFill>
              </a:rPr>
              <a:t>轮中将某个数</a:t>
            </a:r>
            <a:r>
              <a:rPr lang="en-US" altLang="zh-CN" dirty="0">
                <a:solidFill>
                  <a:srgbClr val="00B050"/>
                </a:solidFill>
              </a:rPr>
              <a:t>x</a:t>
            </a:r>
            <a:r>
              <a:rPr lang="en-US" altLang="zh-CN" baseline="-25000" dirty="0">
                <a:solidFill>
                  <a:srgbClr val="00B050"/>
                </a:solidFill>
              </a:rPr>
              <a:t>2</a:t>
            </a:r>
            <a:r>
              <a:rPr lang="zh-CN" altLang="en-US" dirty="0">
                <a:solidFill>
                  <a:srgbClr val="9933FF"/>
                </a:solidFill>
              </a:rPr>
              <a:t>交换至第</a:t>
            </a:r>
            <a:r>
              <a:rPr lang="en-US" altLang="zh-CN" dirty="0">
                <a:solidFill>
                  <a:srgbClr val="9933FF"/>
                </a:solidFill>
              </a:rPr>
              <a:t>2</a:t>
            </a:r>
            <a:r>
              <a:rPr lang="zh-CN" altLang="en-US" dirty="0">
                <a:solidFill>
                  <a:srgbClr val="9933FF"/>
                </a:solidFill>
              </a:rPr>
              <a:t>位（该数在本轮开始前在第</a:t>
            </a:r>
            <a:r>
              <a:rPr lang="en-US" altLang="zh-CN" dirty="0">
                <a:solidFill>
                  <a:srgbClr val="9933FF"/>
                </a:solidFill>
              </a:rPr>
              <a:t>2</a:t>
            </a:r>
            <a:r>
              <a:rPr lang="zh-CN" altLang="en-US" dirty="0">
                <a:solidFill>
                  <a:srgbClr val="9933FF"/>
                </a:solidFill>
              </a:rPr>
              <a:t>位或更后）；等等；第</a:t>
            </a:r>
            <a:r>
              <a:rPr lang="en-US" altLang="zh-CN" dirty="0">
                <a:solidFill>
                  <a:srgbClr val="9933FF"/>
                </a:solidFill>
              </a:rPr>
              <a:t>n</a:t>
            </a:r>
            <a:r>
              <a:rPr lang="zh-CN" altLang="en-US" dirty="0">
                <a:solidFill>
                  <a:srgbClr val="9933FF"/>
                </a:solidFill>
              </a:rPr>
              <a:t>轮将某个数</a:t>
            </a:r>
            <a:r>
              <a:rPr lang="en-US" altLang="zh-CN" dirty="0" err="1">
                <a:solidFill>
                  <a:srgbClr val="00B050"/>
                </a:solidFill>
              </a:rPr>
              <a:t>x</a:t>
            </a:r>
            <a:r>
              <a:rPr lang="en-US" altLang="zh-CN" baseline="-25000" dirty="0" err="1">
                <a:solidFill>
                  <a:srgbClr val="00B050"/>
                </a:solidFill>
              </a:rPr>
              <a:t>n</a:t>
            </a:r>
            <a:r>
              <a:rPr lang="zh-CN" altLang="en-US" dirty="0">
                <a:solidFill>
                  <a:srgbClr val="9933FF"/>
                </a:solidFill>
              </a:rPr>
              <a:t>交换至第</a:t>
            </a:r>
            <a:r>
              <a:rPr lang="en-US" altLang="zh-CN" dirty="0">
                <a:solidFill>
                  <a:srgbClr val="9933FF"/>
                </a:solidFill>
              </a:rPr>
              <a:t>n</a:t>
            </a:r>
            <a:r>
              <a:rPr lang="zh-CN" altLang="en-US" dirty="0">
                <a:solidFill>
                  <a:srgbClr val="9933FF"/>
                </a:solidFill>
              </a:rPr>
              <a:t>位。</a:t>
            </a:r>
            <a:endParaRPr lang="en-US" altLang="zh-Hans-HK" dirty="0">
              <a:solidFill>
                <a:srgbClr val="9933FF"/>
              </a:solidFill>
            </a:endParaRPr>
          </a:p>
          <a:p>
            <a:pPr marL="0" indent="0">
              <a:buNone/>
            </a:pPr>
            <a:r>
              <a:rPr lang="en-US" altLang="zh-Hans-HK" dirty="0">
                <a:solidFill>
                  <a:srgbClr val="9933FF"/>
                </a:solidFill>
              </a:rPr>
              <a:t>    </a:t>
            </a:r>
            <a:r>
              <a:rPr lang="zh-CN" altLang="en-US" dirty="0">
                <a:solidFill>
                  <a:srgbClr val="9933FF"/>
                </a:solidFill>
              </a:rPr>
              <a:t>首先，容易知道</a:t>
            </a:r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en-US" altLang="zh-CN" baseline="-25000" dirty="0">
                <a:solidFill>
                  <a:srgbClr val="00B050"/>
                </a:solidFill>
              </a:rPr>
              <a:t>OPT</a:t>
            </a:r>
            <a:r>
              <a:rPr lang="en-US" altLang="zh-CN" dirty="0">
                <a:solidFill>
                  <a:srgbClr val="00B050"/>
                </a:solidFill>
              </a:rPr>
              <a:t>(A)</a:t>
            </a:r>
            <a:r>
              <a:rPr lang="zh-CN" altLang="en-US" dirty="0">
                <a:solidFill>
                  <a:srgbClr val="9933FF"/>
                </a:solidFill>
              </a:rPr>
              <a:t>的首位肯定是</a:t>
            </a:r>
            <a:r>
              <a:rPr lang="en-US" altLang="zh-CN" dirty="0">
                <a:solidFill>
                  <a:srgbClr val="00B050"/>
                </a:solidFill>
              </a:rPr>
              <a:t>x</a:t>
            </a:r>
            <a:r>
              <a:rPr lang="en-US" altLang="zh-CN" baseline="-25000" dirty="0">
                <a:solidFill>
                  <a:srgbClr val="00B050"/>
                </a:solidFill>
              </a:rPr>
              <a:t>1</a:t>
            </a:r>
            <a:r>
              <a:rPr lang="zh-CN" altLang="en-US" dirty="0">
                <a:solidFill>
                  <a:srgbClr val="9933FF"/>
                </a:solidFill>
              </a:rPr>
              <a:t>。</a:t>
            </a:r>
            <a:endParaRPr lang="zh-Hans-HK" altLang="en-US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4741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53BEA-F16B-439C-9F5D-FB0B8883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2689"/>
            <a:ext cx="10515600" cy="3348097"/>
          </a:xfrm>
        </p:spPr>
        <p:txBody>
          <a:bodyPr/>
          <a:lstStyle/>
          <a:p>
            <a:r>
              <a:rPr lang="zh-CN" altLang="en-US" dirty="0">
                <a:solidFill>
                  <a:srgbClr val="9933FF"/>
                </a:solidFill>
              </a:rPr>
              <a:t>不妨设</a:t>
            </a:r>
            <a:r>
              <a:rPr lang="en-US" altLang="zh-CN" dirty="0">
                <a:solidFill>
                  <a:srgbClr val="00B050"/>
                </a:solidFill>
              </a:rPr>
              <a:t>x</a:t>
            </a:r>
            <a:r>
              <a:rPr lang="en-US" altLang="zh-CN" baseline="-25000" dirty="0">
                <a:solidFill>
                  <a:srgbClr val="00B050"/>
                </a:solidFill>
              </a:rPr>
              <a:t>1</a:t>
            </a:r>
            <a:r>
              <a:rPr lang="zh-CN" altLang="en-US" dirty="0">
                <a:solidFill>
                  <a:srgbClr val="9933FF"/>
                </a:solidFill>
              </a:rPr>
              <a:t>在最初是在第</a:t>
            </a:r>
            <a:r>
              <a:rPr lang="en-US" altLang="zh-CN" dirty="0">
                <a:solidFill>
                  <a:srgbClr val="00B050"/>
                </a:solidFill>
              </a:rPr>
              <a:t>j+1</a:t>
            </a:r>
            <a:r>
              <a:rPr lang="zh-CN" altLang="en-US" dirty="0">
                <a:solidFill>
                  <a:srgbClr val="9933FF"/>
                </a:solidFill>
              </a:rPr>
              <a:t>位的。根据引理一和引理二容易知道：</a:t>
            </a:r>
            <a:endParaRPr lang="en-US" altLang="zh-CN" dirty="0">
              <a:solidFill>
                <a:srgbClr val="9933FF"/>
              </a:solidFill>
            </a:endParaRPr>
          </a:p>
          <a:p>
            <a:pPr lvl="1"/>
            <a:r>
              <a:rPr lang="zh-CN" altLang="en-US" dirty="0">
                <a:solidFill>
                  <a:srgbClr val="9933FF"/>
                </a:solidFill>
              </a:rPr>
              <a:t>在</a:t>
            </a:r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en-US" altLang="zh-CN" baseline="-25000" dirty="0">
                <a:solidFill>
                  <a:srgbClr val="00B050"/>
                </a:solidFill>
              </a:rPr>
              <a:t>OPT</a:t>
            </a:r>
            <a:r>
              <a:rPr lang="zh-CN" altLang="en-US" dirty="0">
                <a:solidFill>
                  <a:srgbClr val="9933FF"/>
                </a:solidFill>
              </a:rPr>
              <a:t>中，恰好</a:t>
            </a:r>
            <a:r>
              <a:rPr lang="zh-CN" altLang="en-US" b="1" dirty="0">
                <a:solidFill>
                  <a:srgbClr val="9933FF"/>
                </a:solidFill>
              </a:rPr>
              <a:t>有</a:t>
            </a:r>
            <a:r>
              <a:rPr lang="en-US" altLang="zh-CN" b="1" dirty="0">
                <a:solidFill>
                  <a:srgbClr val="00B050"/>
                </a:solidFill>
              </a:rPr>
              <a:t>j</a:t>
            </a:r>
            <a:r>
              <a:rPr lang="zh-CN" altLang="en-US" b="1" dirty="0">
                <a:solidFill>
                  <a:srgbClr val="9933FF"/>
                </a:solidFill>
              </a:rPr>
              <a:t>次操作涉及到了</a:t>
            </a:r>
            <a:r>
              <a:rPr lang="en-US" altLang="zh-CN" b="1" dirty="0">
                <a:solidFill>
                  <a:srgbClr val="00B050"/>
                </a:solidFill>
              </a:rPr>
              <a:t>x</a:t>
            </a:r>
            <a:r>
              <a:rPr lang="en-US" altLang="zh-CN" b="1" baseline="-25000" dirty="0">
                <a:solidFill>
                  <a:srgbClr val="00B050"/>
                </a:solidFill>
              </a:rPr>
              <a:t>1</a:t>
            </a:r>
            <a:r>
              <a:rPr lang="zh-CN" altLang="en-US" dirty="0">
                <a:solidFill>
                  <a:srgbClr val="9933FF"/>
                </a:solidFill>
              </a:rPr>
              <a:t>并且</a:t>
            </a:r>
            <a:r>
              <a:rPr lang="zh-CN" altLang="en-US" b="1" dirty="0">
                <a:solidFill>
                  <a:srgbClr val="9933FF"/>
                </a:solidFill>
              </a:rPr>
              <a:t>每次都是将</a:t>
            </a:r>
            <a:r>
              <a:rPr lang="en-US" altLang="zh-CN" b="1" dirty="0">
                <a:solidFill>
                  <a:srgbClr val="00B050"/>
                </a:solidFill>
              </a:rPr>
              <a:t>x</a:t>
            </a:r>
            <a:r>
              <a:rPr lang="en-US" altLang="zh-CN" b="1" baseline="-25000" dirty="0">
                <a:solidFill>
                  <a:srgbClr val="00B050"/>
                </a:solidFill>
              </a:rPr>
              <a:t>1</a:t>
            </a:r>
            <a:r>
              <a:rPr lang="zh-CN" altLang="en-US" b="1" dirty="0">
                <a:solidFill>
                  <a:srgbClr val="9933FF"/>
                </a:solidFill>
              </a:rPr>
              <a:t>往前移动</a:t>
            </a:r>
            <a:r>
              <a:rPr lang="zh-CN" altLang="en-US" dirty="0">
                <a:solidFill>
                  <a:srgbClr val="9933FF"/>
                </a:solidFill>
              </a:rPr>
              <a:t>（在</a:t>
            </a:r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en-US" altLang="zh-CN" baseline="-25000" dirty="0">
                <a:solidFill>
                  <a:srgbClr val="00B050"/>
                </a:solidFill>
              </a:rPr>
              <a:t>OPT</a:t>
            </a:r>
            <a:r>
              <a:rPr lang="zh-CN" altLang="en-US" dirty="0">
                <a:solidFill>
                  <a:srgbClr val="9933FF"/>
                </a:solidFill>
              </a:rPr>
              <a:t>中</a:t>
            </a:r>
            <a:r>
              <a:rPr lang="en-US" altLang="zh-CN" dirty="0">
                <a:solidFill>
                  <a:srgbClr val="00B050"/>
                </a:solidFill>
              </a:rPr>
              <a:t>x</a:t>
            </a:r>
            <a:r>
              <a:rPr lang="en-US" altLang="zh-CN" baseline="-25000" dirty="0">
                <a:solidFill>
                  <a:srgbClr val="00B050"/>
                </a:solidFill>
              </a:rPr>
              <a:t>1</a:t>
            </a:r>
            <a:r>
              <a:rPr lang="zh-CN" altLang="en-US" dirty="0">
                <a:solidFill>
                  <a:srgbClr val="9933FF"/>
                </a:solidFill>
              </a:rPr>
              <a:t>不会与排在它之后的任何一个元素进行交换，否则无法到首位）更确切的说，每个原本在</a:t>
            </a:r>
            <a:r>
              <a:rPr lang="en-US" altLang="zh-CN" dirty="0">
                <a:solidFill>
                  <a:srgbClr val="00B050"/>
                </a:solidFill>
              </a:rPr>
              <a:t>x</a:t>
            </a:r>
            <a:r>
              <a:rPr lang="en-US" altLang="zh-CN" baseline="-25000" dirty="0">
                <a:solidFill>
                  <a:srgbClr val="00B050"/>
                </a:solidFill>
              </a:rPr>
              <a:t>1</a:t>
            </a:r>
            <a:r>
              <a:rPr lang="zh-CN" altLang="en-US" dirty="0">
                <a:solidFill>
                  <a:srgbClr val="9933FF"/>
                </a:solidFill>
              </a:rPr>
              <a:t>之前的元素，都必然与</a:t>
            </a:r>
            <a:r>
              <a:rPr lang="en-US" altLang="zh-CN" dirty="0">
                <a:solidFill>
                  <a:srgbClr val="00B050"/>
                </a:solidFill>
              </a:rPr>
              <a:t>x</a:t>
            </a:r>
            <a:r>
              <a:rPr lang="en-US" altLang="zh-CN" baseline="-25000" dirty="0">
                <a:solidFill>
                  <a:srgbClr val="00B050"/>
                </a:solidFill>
              </a:rPr>
              <a:t>1</a:t>
            </a:r>
            <a:r>
              <a:rPr lang="zh-CN" altLang="en-US" dirty="0">
                <a:solidFill>
                  <a:srgbClr val="9933FF"/>
                </a:solidFill>
              </a:rPr>
              <a:t>交换了恰好</a:t>
            </a:r>
            <a:r>
              <a:rPr lang="en-US" altLang="zh-CN" dirty="0">
                <a:solidFill>
                  <a:srgbClr val="9933FF"/>
                </a:solidFill>
              </a:rPr>
              <a:t>1</a:t>
            </a:r>
            <a:r>
              <a:rPr lang="zh-CN" altLang="en-US" dirty="0">
                <a:solidFill>
                  <a:srgbClr val="9933FF"/>
                </a:solidFill>
              </a:rPr>
              <a:t>次。</a:t>
            </a:r>
            <a:endParaRPr lang="en-US" altLang="zh-CN" dirty="0">
              <a:solidFill>
                <a:srgbClr val="9933FF"/>
              </a:solidFill>
            </a:endParaRPr>
          </a:p>
          <a:p>
            <a:r>
              <a:rPr lang="zh-CN" altLang="en-US" dirty="0">
                <a:solidFill>
                  <a:srgbClr val="9933FF"/>
                </a:solidFill>
              </a:rPr>
              <a:t>我们对</a:t>
            </a:r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en-US" altLang="zh-CN" baseline="-25000" dirty="0">
                <a:solidFill>
                  <a:srgbClr val="00B050"/>
                </a:solidFill>
              </a:rPr>
              <a:t>OPT</a:t>
            </a:r>
            <a:r>
              <a:rPr lang="zh-CN" altLang="en-US" dirty="0">
                <a:solidFill>
                  <a:srgbClr val="9933FF"/>
                </a:solidFill>
              </a:rPr>
              <a:t>进行</a:t>
            </a:r>
            <a:r>
              <a:rPr lang="zh-CN" altLang="en-US" b="1" dirty="0">
                <a:solidFill>
                  <a:srgbClr val="9933FF"/>
                </a:solidFill>
              </a:rPr>
              <a:t>调整</a:t>
            </a:r>
            <a:r>
              <a:rPr lang="zh-CN" altLang="en-US" dirty="0">
                <a:solidFill>
                  <a:srgbClr val="9933FF"/>
                </a:solidFill>
              </a:rPr>
              <a:t>：</a:t>
            </a:r>
            <a:endParaRPr lang="en-US" altLang="zh-CN" dirty="0">
              <a:solidFill>
                <a:srgbClr val="9933FF"/>
              </a:solidFill>
            </a:endParaRPr>
          </a:p>
          <a:p>
            <a:pPr lvl="1"/>
            <a:r>
              <a:rPr lang="zh-CN" altLang="en-US" dirty="0">
                <a:solidFill>
                  <a:srgbClr val="9933FF"/>
                </a:solidFill>
              </a:rPr>
              <a:t>所有涉及到</a:t>
            </a:r>
            <a:r>
              <a:rPr lang="en-US" altLang="zh-CN" dirty="0">
                <a:solidFill>
                  <a:srgbClr val="00B050"/>
                </a:solidFill>
              </a:rPr>
              <a:t>x</a:t>
            </a:r>
            <a:r>
              <a:rPr lang="en-US" altLang="zh-CN" baseline="-25000" dirty="0">
                <a:solidFill>
                  <a:srgbClr val="00B050"/>
                </a:solidFill>
              </a:rPr>
              <a:t>1</a:t>
            </a:r>
            <a:r>
              <a:rPr lang="zh-CN" altLang="en-US" dirty="0">
                <a:solidFill>
                  <a:srgbClr val="9933FF"/>
                </a:solidFill>
              </a:rPr>
              <a:t>的操作，提前到最前（且先与</a:t>
            </a:r>
            <a:r>
              <a:rPr lang="en-US" altLang="zh-CN" dirty="0" err="1">
                <a:solidFill>
                  <a:srgbClr val="00B050"/>
                </a:solidFill>
              </a:rPr>
              <a:t>a</a:t>
            </a:r>
            <a:r>
              <a:rPr lang="en-US" altLang="zh-CN" baseline="-25000" dirty="0" err="1">
                <a:solidFill>
                  <a:srgbClr val="00B050"/>
                </a:solidFill>
              </a:rPr>
              <a:t>j</a:t>
            </a:r>
            <a:r>
              <a:rPr lang="zh-CN" altLang="en-US" dirty="0">
                <a:solidFill>
                  <a:srgbClr val="9933FF"/>
                </a:solidFill>
              </a:rPr>
              <a:t>交换，再</a:t>
            </a:r>
            <a:r>
              <a:rPr lang="en-US" altLang="zh-CN" dirty="0">
                <a:solidFill>
                  <a:srgbClr val="00B050"/>
                </a:solidFill>
              </a:rPr>
              <a:t>a</a:t>
            </a:r>
            <a:r>
              <a:rPr lang="en-US" altLang="zh-CN" baseline="-25000" dirty="0">
                <a:solidFill>
                  <a:srgbClr val="00B050"/>
                </a:solidFill>
              </a:rPr>
              <a:t>j-1</a:t>
            </a:r>
            <a:r>
              <a:rPr lang="zh-CN" altLang="en-US" dirty="0">
                <a:solidFill>
                  <a:srgbClr val="9933FF"/>
                </a:solidFill>
              </a:rPr>
              <a:t>，</a:t>
            </a:r>
            <a:r>
              <a:rPr lang="en-US" altLang="zh-CN" dirty="0">
                <a:solidFill>
                  <a:srgbClr val="9933FF"/>
                </a:solidFill>
              </a:rPr>
              <a:t>…,</a:t>
            </a:r>
            <a:r>
              <a:rPr lang="zh-CN" altLang="en-US" dirty="0">
                <a:solidFill>
                  <a:srgbClr val="9933FF"/>
                </a:solidFill>
              </a:rPr>
              <a:t>最后</a:t>
            </a:r>
            <a:r>
              <a:rPr lang="en-US" altLang="zh-CN" dirty="0">
                <a:solidFill>
                  <a:srgbClr val="00B050"/>
                </a:solidFill>
              </a:rPr>
              <a:t>a</a:t>
            </a:r>
            <a:r>
              <a:rPr lang="en-US" altLang="zh-CN" baseline="-25000" dirty="0">
                <a:solidFill>
                  <a:srgbClr val="00B050"/>
                </a:solidFill>
              </a:rPr>
              <a:t>1</a:t>
            </a:r>
            <a:r>
              <a:rPr lang="zh-CN" altLang="en-US" dirty="0">
                <a:solidFill>
                  <a:srgbClr val="9933FF"/>
                </a:solidFill>
              </a:rPr>
              <a:t>）。</a:t>
            </a:r>
            <a:endParaRPr lang="en-US" altLang="zh-CN" dirty="0">
              <a:solidFill>
                <a:srgbClr val="9933FF"/>
              </a:solidFill>
            </a:endParaRPr>
          </a:p>
          <a:p>
            <a:pPr lvl="1"/>
            <a:r>
              <a:rPr lang="zh-CN" altLang="en-US" dirty="0">
                <a:solidFill>
                  <a:srgbClr val="9933FF"/>
                </a:solidFill>
              </a:rPr>
              <a:t>所有不涉及到</a:t>
            </a:r>
            <a:r>
              <a:rPr lang="en-US" altLang="zh-CN" dirty="0">
                <a:solidFill>
                  <a:srgbClr val="00B050"/>
                </a:solidFill>
              </a:rPr>
              <a:t>x</a:t>
            </a:r>
            <a:r>
              <a:rPr lang="en-US" altLang="zh-CN" baseline="-25000" dirty="0">
                <a:solidFill>
                  <a:srgbClr val="00B050"/>
                </a:solidFill>
              </a:rPr>
              <a:t>1</a:t>
            </a:r>
            <a:r>
              <a:rPr lang="zh-CN" altLang="en-US" dirty="0">
                <a:solidFill>
                  <a:srgbClr val="9933FF"/>
                </a:solidFill>
              </a:rPr>
              <a:t>的操作再第</a:t>
            </a:r>
            <a:r>
              <a:rPr lang="en-US" altLang="zh-CN" dirty="0">
                <a:solidFill>
                  <a:srgbClr val="00B050"/>
                </a:solidFill>
              </a:rPr>
              <a:t>j</a:t>
            </a:r>
            <a:r>
              <a:rPr lang="zh-CN" altLang="en-US" dirty="0">
                <a:solidFill>
                  <a:srgbClr val="9933FF"/>
                </a:solidFill>
              </a:rPr>
              <a:t>步之后执行。如果原来是交换</a:t>
            </a:r>
            <a:r>
              <a:rPr lang="en-US" altLang="zh-CN" dirty="0" err="1">
                <a:solidFill>
                  <a:srgbClr val="00B050"/>
                </a:solidFill>
              </a:rPr>
              <a:t>x,y</a:t>
            </a:r>
            <a:r>
              <a:rPr lang="zh-CN" altLang="en-US" dirty="0">
                <a:solidFill>
                  <a:srgbClr val="9933FF"/>
                </a:solidFill>
              </a:rPr>
              <a:t>仍然交换</a:t>
            </a:r>
            <a:r>
              <a:rPr lang="en-US" altLang="zh-CN" dirty="0" err="1">
                <a:solidFill>
                  <a:srgbClr val="00B050"/>
                </a:solidFill>
              </a:rPr>
              <a:t>x,y</a:t>
            </a:r>
            <a:r>
              <a:rPr lang="zh-CN" altLang="en-US" dirty="0">
                <a:solidFill>
                  <a:srgbClr val="7030A0"/>
                </a:solidFill>
              </a:rPr>
              <a:t>。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FF00FF"/>
                </a:solidFill>
              </a:rPr>
              <a:t>举例</a:t>
            </a:r>
            <a:r>
              <a:rPr lang="en-US" altLang="zh-CN" dirty="0">
                <a:solidFill>
                  <a:srgbClr val="FF00FF"/>
                </a:solidFill>
              </a:rPr>
              <a:t>: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1462E65-6A1B-4F24-AAC5-1A5E627516F2}"/>
              </a:ext>
            </a:extLst>
          </p:cNvPr>
          <p:cNvSpPr/>
          <p:nvPr/>
        </p:nvSpPr>
        <p:spPr>
          <a:xfrm>
            <a:off x="2270215" y="3693714"/>
            <a:ext cx="254977" cy="2549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5F1F3DD-4B65-426F-AE1F-A8A18079CB8A}"/>
              </a:ext>
            </a:extLst>
          </p:cNvPr>
          <p:cNvSpPr/>
          <p:nvPr/>
        </p:nvSpPr>
        <p:spPr>
          <a:xfrm>
            <a:off x="2613115" y="3693713"/>
            <a:ext cx="254977" cy="2549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B123EB3-E563-42EE-924E-B0362DE07331}"/>
              </a:ext>
            </a:extLst>
          </p:cNvPr>
          <p:cNvSpPr/>
          <p:nvPr/>
        </p:nvSpPr>
        <p:spPr>
          <a:xfrm>
            <a:off x="2956015" y="3693713"/>
            <a:ext cx="254977" cy="2549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D5F309D-8421-48C9-8FC3-67D2499FFBEB}"/>
              </a:ext>
            </a:extLst>
          </p:cNvPr>
          <p:cNvSpPr/>
          <p:nvPr/>
        </p:nvSpPr>
        <p:spPr>
          <a:xfrm>
            <a:off x="3294518" y="3693714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Hans-HK" dirty="0"/>
              <a:t>x</a:t>
            </a:r>
            <a:r>
              <a:rPr lang="en-US" altLang="zh-Hans-HK" baseline="-25000" dirty="0"/>
              <a:t>1</a:t>
            </a:r>
            <a:endParaRPr lang="zh-Hans-HK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48E0670-DC67-42B1-9A56-203CD879A8AA}"/>
              </a:ext>
            </a:extLst>
          </p:cNvPr>
          <p:cNvSpPr/>
          <p:nvPr/>
        </p:nvSpPr>
        <p:spPr>
          <a:xfrm>
            <a:off x="3633021" y="3693713"/>
            <a:ext cx="254977" cy="25497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DDCAD5C-7159-4CDC-82E1-DFA08E6FC24A}"/>
              </a:ext>
            </a:extLst>
          </p:cNvPr>
          <p:cNvSpPr/>
          <p:nvPr/>
        </p:nvSpPr>
        <p:spPr>
          <a:xfrm>
            <a:off x="3971524" y="3693713"/>
            <a:ext cx="254977" cy="25497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127EA3D-C541-438A-9C09-A30670E47E55}"/>
              </a:ext>
            </a:extLst>
          </p:cNvPr>
          <p:cNvSpPr/>
          <p:nvPr/>
        </p:nvSpPr>
        <p:spPr>
          <a:xfrm>
            <a:off x="2270215" y="4035587"/>
            <a:ext cx="254977" cy="2549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695A802-4E98-4A17-8D24-8C14D67EBEB8}"/>
              </a:ext>
            </a:extLst>
          </p:cNvPr>
          <p:cNvSpPr/>
          <p:nvPr/>
        </p:nvSpPr>
        <p:spPr>
          <a:xfrm>
            <a:off x="2613115" y="4035586"/>
            <a:ext cx="254977" cy="2549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3E84563-65B1-4E69-A83F-236B1F28F94B}"/>
              </a:ext>
            </a:extLst>
          </p:cNvPr>
          <p:cNvSpPr/>
          <p:nvPr/>
        </p:nvSpPr>
        <p:spPr>
          <a:xfrm>
            <a:off x="2956015" y="4035586"/>
            <a:ext cx="254977" cy="2549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240FFCE-B801-40DB-A901-97CB22E27BA3}"/>
              </a:ext>
            </a:extLst>
          </p:cNvPr>
          <p:cNvSpPr/>
          <p:nvPr/>
        </p:nvSpPr>
        <p:spPr>
          <a:xfrm>
            <a:off x="3294518" y="4035587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Hans-HK" dirty="0"/>
              <a:t>x</a:t>
            </a:r>
            <a:r>
              <a:rPr lang="en-US" altLang="zh-Hans-HK" baseline="-25000" dirty="0"/>
              <a:t>1</a:t>
            </a:r>
            <a:endParaRPr lang="zh-Hans-HK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77B5E65-1A82-4E90-B486-8E027386D8B1}"/>
              </a:ext>
            </a:extLst>
          </p:cNvPr>
          <p:cNvSpPr/>
          <p:nvPr/>
        </p:nvSpPr>
        <p:spPr>
          <a:xfrm>
            <a:off x="3633021" y="4035586"/>
            <a:ext cx="254977" cy="25497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2537DDF-F8D6-4511-8748-05893E9ADEA0}"/>
              </a:ext>
            </a:extLst>
          </p:cNvPr>
          <p:cNvSpPr/>
          <p:nvPr/>
        </p:nvSpPr>
        <p:spPr>
          <a:xfrm>
            <a:off x="3971524" y="4035586"/>
            <a:ext cx="254977" cy="25497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E60CC82-0BE6-41EE-BC0D-DD09AC1DE895}"/>
              </a:ext>
            </a:extLst>
          </p:cNvPr>
          <p:cNvSpPr/>
          <p:nvPr/>
        </p:nvSpPr>
        <p:spPr>
          <a:xfrm>
            <a:off x="2270215" y="4380126"/>
            <a:ext cx="254977" cy="2549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157DF97F-35A6-4802-BE3A-4C7E94AA5449}"/>
              </a:ext>
            </a:extLst>
          </p:cNvPr>
          <p:cNvSpPr/>
          <p:nvPr/>
        </p:nvSpPr>
        <p:spPr>
          <a:xfrm>
            <a:off x="2613115" y="4380125"/>
            <a:ext cx="254977" cy="2549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78230AD-8A78-4397-8F6D-793B602CC2F7}"/>
              </a:ext>
            </a:extLst>
          </p:cNvPr>
          <p:cNvSpPr/>
          <p:nvPr/>
        </p:nvSpPr>
        <p:spPr>
          <a:xfrm>
            <a:off x="2956015" y="4380125"/>
            <a:ext cx="254977" cy="2549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9F7AF1A-1BFE-4BB1-BAA3-CDDA0819C0BA}"/>
              </a:ext>
            </a:extLst>
          </p:cNvPr>
          <p:cNvSpPr/>
          <p:nvPr/>
        </p:nvSpPr>
        <p:spPr>
          <a:xfrm>
            <a:off x="3294518" y="4380126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Hans-HK" dirty="0"/>
              <a:t>x</a:t>
            </a:r>
            <a:r>
              <a:rPr lang="en-US" altLang="zh-Hans-HK" baseline="-25000" dirty="0"/>
              <a:t>1</a:t>
            </a:r>
            <a:endParaRPr lang="zh-Hans-HK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BF24E6F-91A2-4C78-BB00-7870ACF558FB}"/>
              </a:ext>
            </a:extLst>
          </p:cNvPr>
          <p:cNvSpPr/>
          <p:nvPr/>
        </p:nvSpPr>
        <p:spPr>
          <a:xfrm>
            <a:off x="3633021" y="4380125"/>
            <a:ext cx="254977" cy="25497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999ABEE-D1D4-4ADB-9EE6-F94E1DC37EA8}"/>
              </a:ext>
            </a:extLst>
          </p:cNvPr>
          <p:cNvSpPr/>
          <p:nvPr/>
        </p:nvSpPr>
        <p:spPr>
          <a:xfrm>
            <a:off x="3971524" y="4380125"/>
            <a:ext cx="254977" cy="25497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D228EDB-6B62-4408-97C4-185AC64705F4}"/>
              </a:ext>
            </a:extLst>
          </p:cNvPr>
          <p:cNvSpPr/>
          <p:nvPr/>
        </p:nvSpPr>
        <p:spPr>
          <a:xfrm>
            <a:off x="2263132" y="4724665"/>
            <a:ext cx="254977" cy="2549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6AF47B37-FDFD-4799-AF6C-7F94918B7304}"/>
              </a:ext>
            </a:extLst>
          </p:cNvPr>
          <p:cNvSpPr/>
          <p:nvPr/>
        </p:nvSpPr>
        <p:spPr>
          <a:xfrm>
            <a:off x="2606032" y="4724664"/>
            <a:ext cx="254977" cy="2549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046AC1AE-0C6B-4969-A1B2-BD639A127540}"/>
              </a:ext>
            </a:extLst>
          </p:cNvPr>
          <p:cNvSpPr/>
          <p:nvPr/>
        </p:nvSpPr>
        <p:spPr>
          <a:xfrm>
            <a:off x="3300397" y="4724663"/>
            <a:ext cx="254977" cy="2549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5791EC78-D83D-4F2E-98A6-30B0F9871136}"/>
              </a:ext>
            </a:extLst>
          </p:cNvPr>
          <p:cNvSpPr/>
          <p:nvPr/>
        </p:nvSpPr>
        <p:spPr>
          <a:xfrm>
            <a:off x="2957497" y="4724665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Hans-HK" dirty="0"/>
              <a:t>x</a:t>
            </a:r>
            <a:r>
              <a:rPr lang="en-US" altLang="zh-Hans-HK" baseline="-25000" dirty="0"/>
              <a:t>1</a:t>
            </a:r>
            <a:endParaRPr lang="zh-Hans-HK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DE411EDB-F173-4880-9B31-7AB1D4433603}"/>
              </a:ext>
            </a:extLst>
          </p:cNvPr>
          <p:cNvSpPr/>
          <p:nvPr/>
        </p:nvSpPr>
        <p:spPr>
          <a:xfrm>
            <a:off x="3625938" y="4724664"/>
            <a:ext cx="254977" cy="25497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A3ED025-8F9C-44AF-ABB2-CBC4F62968F6}"/>
              </a:ext>
            </a:extLst>
          </p:cNvPr>
          <p:cNvSpPr/>
          <p:nvPr/>
        </p:nvSpPr>
        <p:spPr>
          <a:xfrm>
            <a:off x="3964441" y="4724664"/>
            <a:ext cx="254977" cy="25497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ED4E9B7-3D32-4436-800E-1456567DBAD4}"/>
              </a:ext>
            </a:extLst>
          </p:cNvPr>
          <p:cNvSpPr/>
          <p:nvPr/>
        </p:nvSpPr>
        <p:spPr>
          <a:xfrm>
            <a:off x="2257860" y="5076417"/>
            <a:ext cx="254977" cy="2549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970EC821-5177-4A3F-8939-6CB0B3F25B38}"/>
              </a:ext>
            </a:extLst>
          </p:cNvPr>
          <p:cNvSpPr/>
          <p:nvPr/>
        </p:nvSpPr>
        <p:spPr>
          <a:xfrm>
            <a:off x="2600760" y="5076416"/>
            <a:ext cx="254977" cy="2549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22A29810-1585-4125-A302-E17A648B7629}"/>
              </a:ext>
            </a:extLst>
          </p:cNvPr>
          <p:cNvSpPr/>
          <p:nvPr/>
        </p:nvSpPr>
        <p:spPr>
          <a:xfrm>
            <a:off x="3295125" y="5076415"/>
            <a:ext cx="254977" cy="25497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8E8D4698-0D21-4202-87FC-05BD5C7BB153}"/>
              </a:ext>
            </a:extLst>
          </p:cNvPr>
          <p:cNvSpPr/>
          <p:nvPr/>
        </p:nvSpPr>
        <p:spPr>
          <a:xfrm>
            <a:off x="2952225" y="5076417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Hans-HK" dirty="0"/>
              <a:t>x</a:t>
            </a:r>
            <a:r>
              <a:rPr lang="en-US" altLang="zh-Hans-HK" baseline="-25000" dirty="0"/>
              <a:t>1</a:t>
            </a:r>
            <a:endParaRPr lang="zh-Hans-HK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85B00D7-E6F5-4F65-9C26-77A22949ED42}"/>
              </a:ext>
            </a:extLst>
          </p:cNvPr>
          <p:cNvSpPr/>
          <p:nvPr/>
        </p:nvSpPr>
        <p:spPr>
          <a:xfrm>
            <a:off x="3620666" y="5076416"/>
            <a:ext cx="254977" cy="2549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37FB83F2-D6B5-45D4-A991-A729C30FA95B}"/>
              </a:ext>
            </a:extLst>
          </p:cNvPr>
          <p:cNvSpPr/>
          <p:nvPr/>
        </p:nvSpPr>
        <p:spPr>
          <a:xfrm>
            <a:off x="3959169" y="5076416"/>
            <a:ext cx="254977" cy="25497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70FE808C-A773-4832-8C9E-AE565CBF81BA}"/>
              </a:ext>
            </a:extLst>
          </p:cNvPr>
          <p:cNvSpPr/>
          <p:nvPr/>
        </p:nvSpPr>
        <p:spPr>
          <a:xfrm>
            <a:off x="2257253" y="5428169"/>
            <a:ext cx="254977" cy="2549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F948FE4D-0540-4F20-8834-C3247248408A}"/>
              </a:ext>
            </a:extLst>
          </p:cNvPr>
          <p:cNvSpPr/>
          <p:nvPr/>
        </p:nvSpPr>
        <p:spPr>
          <a:xfrm>
            <a:off x="2939835" y="5438844"/>
            <a:ext cx="254977" cy="2549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5B5A2727-09EF-419E-AE2A-8413DA601016}"/>
              </a:ext>
            </a:extLst>
          </p:cNvPr>
          <p:cNvSpPr/>
          <p:nvPr/>
        </p:nvSpPr>
        <p:spPr>
          <a:xfrm>
            <a:off x="3294518" y="5428167"/>
            <a:ext cx="254977" cy="25497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8A9071F0-D53C-4BDB-80D8-1AC42C542858}"/>
              </a:ext>
            </a:extLst>
          </p:cNvPr>
          <p:cNvSpPr/>
          <p:nvPr/>
        </p:nvSpPr>
        <p:spPr>
          <a:xfrm>
            <a:off x="2593398" y="5428169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Hans-HK" dirty="0"/>
              <a:t>x</a:t>
            </a:r>
            <a:r>
              <a:rPr lang="en-US" altLang="zh-Hans-HK" baseline="-25000" dirty="0"/>
              <a:t>1</a:t>
            </a:r>
            <a:endParaRPr lang="zh-Hans-HK" altLang="en-US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80954E37-A51F-4382-A087-06D728F83B73}"/>
              </a:ext>
            </a:extLst>
          </p:cNvPr>
          <p:cNvSpPr/>
          <p:nvPr/>
        </p:nvSpPr>
        <p:spPr>
          <a:xfrm>
            <a:off x="3620059" y="5428168"/>
            <a:ext cx="254977" cy="2549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E59C610A-2F1F-4AC7-87F0-30716464ADE4}"/>
              </a:ext>
            </a:extLst>
          </p:cNvPr>
          <p:cNvSpPr/>
          <p:nvPr/>
        </p:nvSpPr>
        <p:spPr>
          <a:xfrm>
            <a:off x="3958562" y="5428168"/>
            <a:ext cx="254977" cy="25497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C355F65-46FD-41B6-8655-AD1B2C34B4DD}"/>
              </a:ext>
            </a:extLst>
          </p:cNvPr>
          <p:cNvSpPr/>
          <p:nvPr/>
        </p:nvSpPr>
        <p:spPr>
          <a:xfrm>
            <a:off x="2595742" y="5803344"/>
            <a:ext cx="254977" cy="2549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Hans-HK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F8A49F10-B5CF-4262-9DE7-4CDAC427E049}"/>
              </a:ext>
            </a:extLst>
          </p:cNvPr>
          <p:cNvSpPr/>
          <p:nvPr/>
        </p:nvSpPr>
        <p:spPr>
          <a:xfrm>
            <a:off x="2952212" y="5831356"/>
            <a:ext cx="254977" cy="2549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13A1C67-EE05-40AF-8F28-FB81D496106A}"/>
              </a:ext>
            </a:extLst>
          </p:cNvPr>
          <p:cNvSpPr/>
          <p:nvPr/>
        </p:nvSpPr>
        <p:spPr>
          <a:xfrm>
            <a:off x="3287180" y="5818907"/>
            <a:ext cx="254977" cy="25497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E713B962-7059-46E7-B654-B78F80BB60B0}"/>
              </a:ext>
            </a:extLst>
          </p:cNvPr>
          <p:cNvSpPr/>
          <p:nvPr/>
        </p:nvSpPr>
        <p:spPr>
          <a:xfrm>
            <a:off x="2256120" y="5809482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Hans-HK" dirty="0"/>
              <a:t>x</a:t>
            </a:r>
            <a:r>
              <a:rPr lang="en-US" altLang="zh-Hans-HK" baseline="-25000" dirty="0"/>
              <a:t>1</a:t>
            </a:r>
            <a:endParaRPr lang="zh-Hans-HK" altLang="en-US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760051EC-25D9-4276-8B1E-4E6DD3025AF2}"/>
              </a:ext>
            </a:extLst>
          </p:cNvPr>
          <p:cNvSpPr/>
          <p:nvPr/>
        </p:nvSpPr>
        <p:spPr>
          <a:xfrm>
            <a:off x="3603294" y="5809481"/>
            <a:ext cx="254977" cy="2549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6BF3D437-1B5A-4324-A7CE-98C1E73ADD1D}"/>
              </a:ext>
            </a:extLst>
          </p:cNvPr>
          <p:cNvSpPr/>
          <p:nvPr/>
        </p:nvSpPr>
        <p:spPr>
          <a:xfrm>
            <a:off x="3941797" y="5809481"/>
            <a:ext cx="254977" cy="25497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F834078-D1DA-4FFB-AF3F-5FA69F5C325A}"/>
              </a:ext>
            </a:extLst>
          </p:cNvPr>
          <p:cNvSpPr/>
          <p:nvPr/>
        </p:nvSpPr>
        <p:spPr>
          <a:xfrm>
            <a:off x="2576468" y="5073365"/>
            <a:ext cx="656051" cy="629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D0E5BEDB-4DA2-4E08-BA9E-66DAD9385F40}"/>
              </a:ext>
            </a:extLst>
          </p:cNvPr>
          <p:cNvSpPr/>
          <p:nvPr/>
        </p:nvSpPr>
        <p:spPr>
          <a:xfrm>
            <a:off x="2212041" y="5440673"/>
            <a:ext cx="656051" cy="629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08ECC7FE-2026-4FB8-89A1-28DB48CB5895}"/>
              </a:ext>
            </a:extLst>
          </p:cNvPr>
          <p:cNvSpPr/>
          <p:nvPr/>
        </p:nvSpPr>
        <p:spPr>
          <a:xfrm>
            <a:off x="2928134" y="4376050"/>
            <a:ext cx="656051" cy="629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ACFE1B54-1876-4B03-A66C-C68BD09F8B2D}"/>
              </a:ext>
            </a:extLst>
          </p:cNvPr>
          <p:cNvSpPr/>
          <p:nvPr/>
        </p:nvSpPr>
        <p:spPr>
          <a:xfrm>
            <a:off x="2595742" y="6180293"/>
            <a:ext cx="254977" cy="2549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Hans-HK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FEA3E8C2-09FD-41DD-9722-CB8C87A74628}"/>
              </a:ext>
            </a:extLst>
          </p:cNvPr>
          <p:cNvSpPr/>
          <p:nvPr/>
        </p:nvSpPr>
        <p:spPr>
          <a:xfrm>
            <a:off x="3294869" y="6198720"/>
            <a:ext cx="254977" cy="2549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44EB8834-B817-4B8B-9C8E-2664EF72E52B}"/>
              </a:ext>
            </a:extLst>
          </p:cNvPr>
          <p:cNvSpPr/>
          <p:nvPr/>
        </p:nvSpPr>
        <p:spPr>
          <a:xfrm>
            <a:off x="2939834" y="6181543"/>
            <a:ext cx="254977" cy="25497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C886B13E-CF95-4794-9F74-6EFAC9DDD2F7}"/>
              </a:ext>
            </a:extLst>
          </p:cNvPr>
          <p:cNvSpPr/>
          <p:nvPr/>
        </p:nvSpPr>
        <p:spPr>
          <a:xfrm>
            <a:off x="2256120" y="6186431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Hans-HK" dirty="0"/>
              <a:t>x</a:t>
            </a:r>
            <a:r>
              <a:rPr lang="en-US" altLang="zh-Hans-HK" baseline="-25000" dirty="0"/>
              <a:t>1</a:t>
            </a:r>
            <a:endParaRPr lang="zh-Hans-HK" altLang="en-US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9848CBE1-64E2-40AB-856C-A9F7B080D8F1}"/>
              </a:ext>
            </a:extLst>
          </p:cNvPr>
          <p:cNvSpPr/>
          <p:nvPr/>
        </p:nvSpPr>
        <p:spPr>
          <a:xfrm>
            <a:off x="3603294" y="6186430"/>
            <a:ext cx="254977" cy="2549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8C900468-0604-454A-9DA2-B04298CE633F}"/>
              </a:ext>
            </a:extLst>
          </p:cNvPr>
          <p:cNvSpPr/>
          <p:nvPr/>
        </p:nvSpPr>
        <p:spPr>
          <a:xfrm>
            <a:off x="3941797" y="6186430"/>
            <a:ext cx="254977" cy="25497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C89FE7E6-ECD3-40FE-BC0E-EFDC30321D49}"/>
              </a:ext>
            </a:extLst>
          </p:cNvPr>
          <p:cNvSpPr/>
          <p:nvPr/>
        </p:nvSpPr>
        <p:spPr>
          <a:xfrm>
            <a:off x="5292625" y="3693714"/>
            <a:ext cx="254977" cy="2549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66B83F46-0383-439B-B5C2-832D20C25D2F}"/>
              </a:ext>
            </a:extLst>
          </p:cNvPr>
          <p:cNvSpPr/>
          <p:nvPr/>
        </p:nvSpPr>
        <p:spPr>
          <a:xfrm>
            <a:off x="5635525" y="3693713"/>
            <a:ext cx="254977" cy="2549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C2634DD7-FB14-449F-B6AC-0B641FDC1F20}"/>
              </a:ext>
            </a:extLst>
          </p:cNvPr>
          <p:cNvSpPr/>
          <p:nvPr/>
        </p:nvSpPr>
        <p:spPr>
          <a:xfrm>
            <a:off x="5978425" y="3693713"/>
            <a:ext cx="254977" cy="2549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795EBB22-00F0-4019-AC23-B6207AFAC307}"/>
              </a:ext>
            </a:extLst>
          </p:cNvPr>
          <p:cNvSpPr/>
          <p:nvPr/>
        </p:nvSpPr>
        <p:spPr>
          <a:xfrm>
            <a:off x="6316928" y="3693714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Hans-HK" dirty="0"/>
              <a:t>x</a:t>
            </a:r>
            <a:r>
              <a:rPr lang="en-US" altLang="zh-Hans-HK" baseline="-25000" dirty="0"/>
              <a:t>1</a:t>
            </a:r>
            <a:endParaRPr lang="zh-Hans-HK" altLang="en-US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CA0549B0-FFBE-4AD1-854E-10667A80E26B}"/>
              </a:ext>
            </a:extLst>
          </p:cNvPr>
          <p:cNvSpPr/>
          <p:nvPr/>
        </p:nvSpPr>
        <p:spPr>
          <a:xfrm>
            <a:off x="6655431" y="3693713"/>
            <a:ext cx="254977" cy="25497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3EF86E37-C747-49F5-80F9-6B84767D9193}"/>
              </a:ext>
            </a:extLst>
          </p:cNvPr>
          <p:cNvSpPr/>
          <p:nvPr/>
        </p:nvSpPr>
        <p:spPr>
          <a:xfrm>
            <a:off x="6993934" y="3693713"/>
            <a:ext cx="254977" cy="25497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41" name="箭头: 右 140">
            <a:extLst>
              <a:ext uri="{FF2B5EF4-FFF2-40B4-BE49-F238E27FC236}">
                <a16:creationId xmlns:a16="http://schemas.microsoft.com/office/drawing/2014/main" id="{7CC4CD37-3D0E-4CD1-9706-A3B21FBF98E3}"/>
              </a:ext>
            </a:extLst>
          </p:cNvPr>
          <p:cNvSpPr/>
          <p:nvPr/>
        </p:nvSpPr>
        <p:spPr>
          <a:xfrm>
            <a:off x="4543720" y="4724664"/>
            <a:ext cx="445092" cy="348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58FB83D5-120A-4E76-AFE9-D40644F152D6}"/>
              </a:ext>
            </a:extLst>
          </p:cNvPr>
          <p:cNvSpPr/>
          <p:nvPr/>
        </p:nvSpPr>
        <p:spPr>
          <a:xfrm>
            <a:off x="5292625" y="4042506"/>
            <a:ext cx="254977" cy="2549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3F04C270-DF8A-4B80-BC41-B3BEEEF30181}"/>
              </a:ext>
            </a:extLst>
          </p:cNvPr>
          <p:cNvSpPr/>
          <p:nvPr/>
        </p:nvSpPr>
        <p:spPr>
          <a:xfrm>
            <a:off x="5635525" y="4042505"/>
            <a:ext cx="254977" cy="2549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7F4AE114-BFB1-4E4B-8D02-3EBC36DE2767}"/>
              </a:ext>
            </a:extLst>
          </p:cNvPr>
          <p:cNvSpPr/>
          <p:nvPr/>
        </p:nvSpPr>
        <p:spPr>
          <a:xfrm>
            <a:off x="6305793" y="4042504"/>
            <a:ext cx="254977" cy="2549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8CA096BF-2E0B-4563-9CD3-8043D506EDE6}"/>
              </a:ext>
            </a:extLst>
          </p:cNvPr>
          <p:cNvSpPr/>
          <p:nvPr/>
        </p:nvSpPr>
        <p:spPr>
          <a:xfrm>
            <a:off x="5986989" y="4042506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Hans-HK" dirty="0"/>
              <a:t>x</a:t>
            </a:r>
            <a:r>
              <a:rPr lang="en-US" altLang="zh-Hans-HK" baseline="-25000" dirty="0"/>
              <a:t>1</a:t>
            </a:r>
            <a:endParaRPr lang="zh-Hans-HK" altLang="en-US" dirty="0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6B7C622F-C9BA-4D0E-A969-D850EE2627C2}"/>
              </a:ext>
            </a:extLst>
          </p:cNvPr>
          <p:cNvSpPr/>
          <p:nvPr/>
        </p:nvSpPr>
        <p:spPr>
          <a:xfrm>
            <a:off x="6655431" y="4042505"/>
            <a:ext cx="254977" cy="25497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8DA66073-D35F-43A7-9D80-37B70E2515BB}"/>
              </a:ext>
            </a:extLst>
          </p:cNvPr>
          <p:cNvSpPr/>
          <p:nvPr/>
        </p:nvSpPr>
        <p:spPr>
          <a:xfrm>
            <a:off x="6993934" y="4042505"/>
            <a:ext cx="254977" cy="25497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00E10CDE-B4AB-449D-AB84-C5ED75EBCD5B}"/>
              </a:ext>
            </a:extLst>
          </p:cNvPr>
          <p:cNvSpPr/>
          <p:nvPr/>
        </p:nvSpPr>
        <p:spPr>
          <a:xfrm>
            <a:off x="5292625" y="4406880"/>
            <a:ext cx="254977" cy="2549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BE4E41BA-AB36-4901-B375-7759AC7C9868}"/>
              </a:ext>
            </a:extLst>
          </p:cNvPr>
          <p:cNvSpPr/>
          <p:nvPr/>
        </p:nvSpPr>
        <p:spPr>
          <a:xfrm>
            <a:off x="5976708" y="4410153"/>
            <a:ext cx="254977" cy="2549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FCB52914-CE28-45AD-B53C-15A174152BDA}"/>
              </a:ext>
            </a:extLst>
          </p:cNvPr>
          <p:cNvSpPr/>
          <p:nvPr/>
        </p:nvSpPr>
        <p:spPr>
          <a:xfrm>
            <a:off x="6305793" y="4406878"/>
            <a:ext cx="254977" cy="2549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FA9EA5A0-D137-4C29-847A-8D1E650CD0E9}"/>
              </a:ext>
            </a:extLst>
          </p:cNvPr>
          <p:cNvSpPr/>
          <p:nvPr/>
        </p:nvSpPr>
        <p:spPr>
          <a:xfrm>
            <a:off x="5647623" y="4406880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Hans-HK" dirty="0"/>
              <a:t>x</a:t>
            </a:r>
            <a:r>
              <a:rPr lang="en-US" altLang="zh-Hans-HK" baseline="-25000" dirty="0"/>
              <a:t>1</a:t>
            </a:r>
            <a:endParaRPr lang="zh-Hans-HK" altLang="en-US" dirty="0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F36B72F8-427C-4378-BC27-5A7C7F8D5D0E}"/>
              </a:ext>
            </a:extLst>
          </p:cNvPr>
          <p:cNvSpPr/>
          <p:nvPr/>
        </p:nvSpPr>
        <p:spPr>
          <a:xfrm>
            <a:off x="6655431" y="4406879"/>
            <a:ext cx="254977" cy="25497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8B82426D-2846-4659-A93A-A51B11E2ED17}"/>
              </a:ext>
            </a:extLst>
          </p:cNvPr>
          <p:cNvSpPr/>
          <p:nvPr/>
        </p:nvSpPr>
        <p:spPr>
          <a:xfrm>
            <a:off x="6993934" y="4406879"/>
            <a:ext cx="254977" cy="25497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8D9D3283-3AFB-48C1-A4A7-FCDEAE85283D}"/>
              </a:ext>
            </a:extLst>
          </p:cNvPr>
          <p:cNvSpPr/>
          <p:nvPr/>
        </p:nvSpPr>
        <p:spPr>
          <a:xfrm>
            <a:off x="5635525" y="4777800"/>
            <a:ext cx="254977" cy="2549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4788EA37-6AC6-44CD-A42B-6BB3986FB64B}"/>
              </a:ext>
            </a:extLst>
          </p:cNvPr>
          <p:cNvSpPr/>
          <p:nvPr/>
        </p:nvSpPr>
        <p:spPr>
          <a:xfrm>
            <a:off x="5976708" y="4777800"/>
            <a:ext cx="254977" cy="2549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F4E85A92-394D-4F12-8404-038387B159EC}"/>
              </a:ext>
            </a:extLst>
          </p:cNvPr>
          <p:cNvSpPr/>
          <p:nvPr/>
        </p:nvSpPr>
        <p:spPr>
          <a:xfrm>
            <a:off x="6305793" y="4774525"/>
            <a:ext cx="254977" cy="2549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5A1948B4-EB59-487D-A5C5-B1D7762A2A80}"/>
              </a:ext>
            </a:extLst>
          </p:cNvPr>
          <p:cNvSpPr/>
          <p:nvPr/>
        </p:nvSpPr>
        <p:spPr>
          <a:xfrm>
            <a:off x="5274264" y="4776501"/>
            <a:ext cx="254977" cy="25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Hans-HK" dirty="0"/>
              <a:t>x</a:t>
            </a:r>
            <a:r>
              <a:rPr lang="en-US" altLang="zh-Hans-HK" baseline="-25000" dirty="0"/>
              <a:t>1</a:t>
            </a:r>
            <a:endParaRPr lang="zh-Hans-HK" altLang="en-US" dirty="0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4CAD2029-A9FC-4D59-AB92-F15D0735CA0E}"/>
              </a:ext>
            </a:extLst>
          </p:cNvPr>
          <p:cNvSpPr/>
          <p:nvPr/>
        </p:nvSpPr>
        <p:spPr>
          <a:xfrm>
            <a:off x="6655431" y="4774526"/>
            <a:ext cx="254977" cy="25497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98CC30CC-858D-467C-A224-B40AF5FCB173}"/>
              </a:ext>
            </a:extLst>
          </p:cNvPr>
          <p:cNvSpPr/>
          <p:nvPr/>
        </p:nvSpPr>
        <p:spPr>
          <a:xfrm>
            <a:off x="6993934" y="4774526"/>
            <a:ext cx="254977" cy="25497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865AB053-024E-415B-8243-84F58E1154D2}"/>
              </a:ext>
            </a:extLst>
          </p:cNvPr>
          <p:cNvGrpSpPr/>
          <p:nvPr/>
        </p:nvGrpSpPr>
        <p:grpSpPr>
          <a:xfrm>
            <a:off x="5266067" y="5135071"/>
            <a:ext cx="1974647" cy="258252"/>
            <a:chOff x="5266067" y="5135071"/>
            <a:chExt cx="1974647" cy="258252"/>
          </a:xfrm>
        </p:grpSpPr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93309FD1-4F3E-4109-9AE3-FB4F4575EE2B}"/>
                </a:ext>
              </a:extLst>
            </p:cNvPr>
            <p:cNvSpPr/>
            <p:nvPr/>
          </p:nvSpPr>
          <p:spPr>
            <a:xfrm>
              <a:off x="5627328" y="5138346"/>
              <a:ext cx="254977" cy="25497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02D0A1FE-BB0E-4925-9B3B-0C9572A6AD29}"/>
                </a:ext>
              </a:extLst>
            </p:cNvPr>
            <p:cNvSpPr/>
            <p:nvPr/>
          </p:nvSpPr>
          <p:spPr>
            <a:xfrm>
              <a:off x="5968511" y="5138346"/>
              <a:ext cx="254977" cy="25497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1E3E1406-817D-49B2-8E20-02BC1C73F74D}"/>
                </a:ext>
              </a:extLst>
            </p:cNvPr>
            <p:cNvSpPr/>
            <p:nvPr/>
          </p:nvSpPr>
          <p:spPr>
            <a:xfrm>
              <a:off x="6297596" y="5135071"/>
              <a:ext cx="254977" cy="25497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E9523E5A-6944-4E89-869B-739ED621F230}"/>
                </a:ext>
              </a:extLst>
            </p:cNvPr>
            <p:cNvSpPr/>
            <p:nvPr/>
          </p:nvSpPr>
          <p:spPr>
            <a:xfrm>
              <a:off x="5266067" y="5137047"/>
              <a:ext cx="254977" cy="254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Hans-HK" dirty="0"/>
                <a:t>x</a:t>
              </a:r>
              <a:r>
                <a:rPr lang="en-US" altLang="zh-Hans-HK" baseline="-25000" dirty="0"/>
                <a:t>1</a:t>
              </a:r>
              <a:endParaRPr lang="zh-Hans-HK" altLang="en-US" dirty="0"/>
            </a:p>
          </p:txBody>
        </p:sp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7836BEF5-F58D-4CD6-95BA-DB3173CD39C9}"/>
                </a:ext>
              </a:extLst>
            </p:cNvPr>
            <p:cNvSpPr/>
            <p:nvPr/>
          </p:nvSpPr>
          <p:spPr>
            <a:xfrm>
              <a:off x="6647234" y="5135072"/>
              <a:ext cx="254977" cy="25497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01B8A688-1799-49BC-8C38-CCC6B174E2D5}"/>
                </a:ext>
              </a:extLst>
            </p:cNvPr>
            <p:cNvSpPr/>
            <p:nvPr/>
          </p:nvSpPr>
          <p:spPr>
            <a:xfrm>
              <a:off x="6985737" y="5135072"/>
              <a:ext cx="254977" cy="25497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</p:grpSp>
      <p:sp>
        <p:nvSpPr>
          <p:cNvPr id="171" name="弧形 170">
            <a:extLst>
              <a:ext uri="{FF2B5EF4-FFF2-40B4-BE49-F238E27FC236}">
                <a16:creationId xmlns:a16="http://schemas.microsoft.com/office/drawing/2014/main" id="{917CE6BB-6275-414D-80EA-103B28B08AC6}"/>
              </a:ext>
            </a:extLst>
          </p:cNvPr>
          <p:cNvSpPr/>
          <p:nvPr/>
        </p:nvSpPr>
        <p:spPr>
          <a:xfrm>
            <a:off x="4053554" y="3796299"/>
            <a:ext cx="381800" cy="381800"/>
          </a:xfrm>
          <a:prstGeom prst="arc">
            <a:avLst>
              <a:gd name="adj1" fmla="val 17853107"/>
              <a:gd name="adj2" fmla="val 390274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72" name="弧形 171">
            <a:extLst>
              <a:ext uri="{FF2B5EF4-FFF2-40B4-BE49-F238E27FC236}">
                <a16:creationId xmlns:a16="http://schemas.microsoft.com/office/drawing/2014/main" id="{46E93D2B-1024-4503-BB5F-0FDCAD8D0916}"/>
              </a:ext>
            </a:extLst>
          </p:cNvPr>
          <p:cNvSpPr/>
          <p:nvPr/>
        </p:nvSpPr>
        <p:spPr>
          <a:xfrm>
            <a:off x="7058011" y="4908376"/>
            <a:ext cx="381800" cy="381800"/>
          </a:xfrm>
          <a:prstGeom prst="arc">
            <a:avLst>
              <a:gd name="adj1" fmla="val 17853107"/>
              <a:gd name="adj2" fmla="val 390274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74" name="弧形 173">
            <a:extLst>
              <a:ext uri="{FF2B5EF4-FFF2-40B4-BE49-F238E27FC236}">
                <a16:creationId xmlns:a16="http://schemas.microsoft.com/office/drawing/2014/main" id="{CA7EE031-D8F5-40BA-8C94-1A5EC3C75612}"/>
              </a:ext>
            </a:extLst>
          </p:cNvPr>
          <p:cNvSpPr/>
          <p:nvPr/>
        </p:nvSpPr>
        <p:spPr>
          <a:xfrm>
            <a:off x="4083845" y="4191801"/>
            <a:ext cx="381800" cy="381800"/>
          </a:xfrm>
          <a:prstGeom prst="arc">
            <a:avLst>
              <a:gd name="adj1" fmla="val 17853107"/>
              <a:gd name="adj2" fmla="val 3902741"/>
            </a:avLst>
          </a:pr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07D67FAA-40D1-4FCD-9695-84C00A84B4DA}"/>
              </a:ext>
            </a:extLst>
          </p:cNvPr>
          <p:cNvGrpSpPr/>
          <p:nvPr/>
        </p:nvGrpSpPr>
        <p:grpSpPr>
          <a:xfrm>
            <a:off x="5273496" y="5476965"/>
            <a:ext cx="1974647" cy="258252"/>
            <a:chOff x="5266067" y="5135071"/>
            <a:chExt cx="1974647" cy="258252"/>
          </a:xfrm>
        </p:grpSpPr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5A6710B1-2EDF-4E72-9219-EC7D1296AA21}"/>
                </a:ext>
              </a:extLst>
            </p:cNvPr>
            <p:cNvSpPr/>
            <p:nvPr/>
          </p:nvSpPr>
          <p:spPr>
            <a:xfrm>
              <a:off x="5627328" y="5138346"/>
              <a:ext cx="254977" cy="25497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4BF7178F-91AD-4888-8B5C-6A3F6BE932C1}"/>
                </a:ext>
              </a:extLst>
            </p:cNvPr>
            <p:cNvSpPr/>
            <p:nvPr/>
          </p:nvSpPr>
          <p:spPr>
            <a:xfrm>
              <a:off x="5968511" y="5138346"/>
              <a:ext cx="254977" cy="25497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DF522CC5-DB08-4283-B07E-F48D5018B8B0}"/>
                </a:ext>
              </a:extLst>
            </p:cNvPr>
            <p:cNvSpPr/>
            <p:nvPr/>
          </p:nvSpPr>
          <p:spPr>
            <a:xfrm>
              <a:off x="6297596" y="5135071"/>
              <a:ext cx="254977" cy="25497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280E4F92-98E1-45A7-9096-F1CCD9748534}"/>
                </a:ext>
              </a:extLst>
            </p:cNvPr>
            <p:cNvSpPr/>
            <p:nvPr/>
          </p:nvSpPr>
          <p:spPr>
            <a:xfrm>
              <a:off x="5266067" y="5137047"/>
              <a:ext cx="254977" cy="254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Hans-HK" dirty="0"/>
                <a:t>x</a:t>
              </a:r>
              <a:r>
                <a:rPr lang="en-US" altLang="zh-Hans-HK" baseline="-25000" dirty="0"/>
                <a:t>1</a:t>
              </a:r>
              <a:endParaRPr lang="zh-Hans-HK" altLang="en-US" dirty="0"/>
            </a:p>
          </p:txBody>
        </p: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7C0EF70C-76AF-48E7-BE68-812070A49F54}"/>
                </a:ext>
              </a:extLst>
            </p:cNvPr>
            <p:cNvSpPr/>
            <p:nvPr/>
          </p:nvSpPr>
          <p:spPr>
            <a:xfrm>
              <a:off x="6647234" y="5135072"/>
              <a:ext cx="254977" cy="25497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C6B64374-6EC3-4705-9462-387E2585E879}"/>
                </a:ext>
              </a:extLst>
            </p:cNvPr>
            <p:cNvSpPr/>
            <p:nvPr/>
          </p:nvSpPr>
          <p:spPr>
            <a:xfrm>
              <a:off x="6985737" y="5135072"/>
              <a:ext cx="254977" cy="25497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</p:grpSp>
      <p:sp>
        <p:nvSpPr>
          <p:cNvPr id="182" name="弧形 181">
            <a:extLst>
              <a:ext uri="{FF2B5EF4-FFF2-40B4-BE49-F238E27FC236}">
                <a16:creationId xmlns:a16="http://schemas.microsoft.com/office/drawing/2014/main" id="{A051A725-6C72-4A12-9063-A79A8144D657}"/>
              </a:ext>
            </a:extLst>
          </p:cNvPr>
          <p:cNvSpPr/>
          <p:nvPr/>
        </p:nvSpPr>
        <p:spPr>
          <a:xfrm>
            <a:off x="4083845" y="4842802"/>
            <a:ext cx="381800" cy="381800"/>
          </a:xfrm>
          <a:prstGeom prst="arc">
            <a:avLst>
              <a:gd name="adj1" fmla="val 17853107"/>
              <a:gd name="adj2" fmla="val 390274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0123C8DF-2502-4CD1-A617-CE501C60D569}"/>
              </a:ext>
            </a:extLst>
          </p:cNvPr>
          <p:cNvGrpSpPr/>
          <p:nvPr/>
        </p:nvGrpSpPr>
        <p:grpSpPr>
          <a:xfrm>
            <a:off x="5266067" y="5835535"/>
            <a:ext cx="1974647" cy="258252"/>
            <a:chOff x="5266067" y="5135071"/>
            <a:chExt cx="1974647" cy="258252"/>
          </a:xfrm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9A1CFCA7-8D04-4D76-A6F8-09FA17331F3E}"/>
                </a:ext>
              </a:extLst>
            </p:cNvPr>
            <p:cNvSpPr/>
            <p:nvPr/>
          </p:nvSpPr>
          <p:spPr>
            <a:xfrm>
              <a:off x="5627328" y="5138346"/>
              <a:ext cx="254977" cy="25497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C21F155D-39AA-400C-A7D4-7D430055E6F6}"/>
                </a:ext>
              </a:extLst>
            </p:cNvPr>
            <p:cNvSpPr/>
            <p:nvPr/>
          </p:nvSpPr>
          <p:spPr>
            <a:xfrm>
              <a:off x="5968511" y="5138346"/>
              <a:ext cx="254977" cy="25497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id="{CE5F587F-7EFC-4C20-9FF1-F2A36094BFAC}"/>
                </a:ext>
              </a:extLst>
            </p:cNvPr>
            <p:cNvSpPr/>
            <p:nvPr/>
          </p:nvSpPr>
          <p:spPr>
            <a:xfrm>
              <a:off x="6297596" y="5135071"/>
              <a:ext cx="254977" cy="25497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11080006-87BF-4DC6-B180-EBD74CEEABBF}"/>
                </a:ext>
              </a:extLst>
            </p:cNvPr>
            <p:cNvSpPr/>
            <p:nvPr/>
          </p:nvSpPr>
          <p:spPr>
            <a:xfrm>
              <a:off x="5266067" y="5137047"/>
              <a:ext cx="254977" cy="254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Hans-HK" dirty="0"/>
                <a:t>x</a:t>
              </a:r>
              <a:r>
                <a:rPr lang="en-US" altLang="zh-Hans-HK" baseline="-25000" dirty="0"/>
                <a:t>1</a:t>
              </a:r>
              <a:endParaRPr lang="zh-Hans-HK" altLang="en-US" dirty="0"/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6363C823-F5C1-4CF2-9D3A-7E2F5EDEEDE9}"/>
                </a:ext>
              </a:extLst>
            </p:cNvPr>
            <p:cNvSpPr/>
            <p:nvPr/>
          </p:nvSpPr>
          <p:spPr>
            <a:xfrm>
              <a:off x="6647234" y="5135072"/>
              <a:ext cx="254977" cy="25497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AD7F8DD3-DC06-4EB9-8A29-8E5F7C93BC0E}"/>
                </a:ext>
              </a:extLst>
            </p:cNvPr>
            <p:cNvSpPr/>
            <p:nvPr/>
          </p:nvSpPr>
          <p:spPr>
            <a:xfrm>
              <a:off x="6985737" y="5135072"/>
              <a:ext cx="254977" cy="25497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</p:grpSp>
      <p:sp>
        <p:nvSpPr>
          <p:cNvPr id="190" name="弧形 189">
            <a:extLst>
              <a:ext uri="{FF2B5EF4-FFF2-40B4-BE49-F238E27FC236}">
                <a16:creationId xmlns:a16="http://schemas.microsoft.com/office/drawing/2014/main" id="{E616AC7A-A858-4326-AA9E-DCD6B69246D6}"/>
              </a:ext>
            </a:extLst>
          </p:cNvPr>
          <p:cNvSpPr/>
          <p:nvPr/>
        </p:nvSpPr>
        <p:spPr>
          <a:xfrm>
            <a:off x="7062767" y="5627960"/>
            <a:ext cx="381800" cy="381800"/>
          </a:xfrm>
          <a:prstGeom prst="arc">
            <a:avLst>
              <a:gd name="adj1" fmla="val 17853107"/>
              <a:gd name="adj2" fmla="val 390274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91" name="弧形 190">
            <a:extLst>
              <a:ext uri="{FF2B5EF4-FFF2-40B4-BE49-F238E27FC236}">
                <a16:creationId xmlns:a16="http://schemas.microsoft.com/office/drawing/2014/main" id="{AA1A89AC-2223-45AC-8B46-CD620EBE1A89}"/>
              </a:ext>
            </a:extLst>
          </p:cNvPr>
          <p:cNvSpPr/>
          <p:nvPr/>
        </p:nvSpPr>
        <p:spPr>
          <a:xfrm>
            <a:off x="7066678" y="5274925"/>
            <a:ext cx="381800" cy="381800"/>
          </a:xfrm>
          <a:prstGeom prst="arc">
            <a:avLst>
              <a:gd name="adj1" fmla="val 17853107"/>
              <a:gd name="adj2" fmla="val 3902741"/>
            </a:avLst>
          </a:pr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92" name="弧形 191">
            <a:extLst>
              <a:ext uri="{FF2B5EF4-FFF2-40B4-BE49-F238E27FC236}">
                <a16:creationId xmlns:a16="http://schemas.microsoft.com/office/drawing/2014/main" id="{D81A4ACE-01FC-4943-BBDF-843AB2E48995}"/>
              </a:ext>
            </a:extLst>
          </p:cNvPr>
          <p:cNvSpPr/>
          <p:nvPr/>
        </p:nvSpPr>
        <p:spPr>
          <a:xfrm>
            <a:off x="4066534" y="5935392"/>
            <a:ext cx="381800" cy="381800"/>
          </a:xfrm>
          <a:prstGeom prst="arc">
            <a:avLst>
              <a:gd name="adj1" fmla="val 17853107"/>
              <a:gd name="adj2" fmla="val 3902741"/>
            </a:avLst>
          </a:pr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93" name="弧形 192">
            <a:extLst>
              <a:ext uri="{FF2B5EF4-FFF2-40B4-BE49-F238E27FC236}">
                <a16:creationId xmlns:a16="http://schemas.microsoft.com/office/drawing/2014/main" id="{CAB6F311-8B10-4809-9686-A5E0F1C1F855}"/>
              </a:ext>
            </a:extLst>
          </p:cNvPr>
          <p:cNvSpPr/>
          <p:nvPr/>
        </p:nvSpPr>
        <p:spPr>
          <a:xfrm>
            <a:off x="7055458" y="6002218"/>
            <a:ext cx="381800" cy="381800"/>
          </a:xfrm>
          <a:prstGeom prst="arc">
            <a:avLst>
              <a:gd name="adj1" fmla="val 17853107"/>
              <a:gd name="adj2" fmla="val 3902741"/>
            </a:avLst>
          </a:prstGeom>
          <a:ln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62D229F8-86F4-49E5-B9D8-8B74E64B9F65}"/>
              </a:ext>
            </a:extLst>
          </p:cNvPr>
          <p:cNvGrpSpPr/>
          <p:nvPr/>
        </p:nvGrpSpPr>
        <p:grpSpPr>
          <a:xfrm>
            <a:off x="5266067" y="6182935"/>
            <a:ext cx="1974647" cy="258252"/>
            <a:chOff x="5266067" y="5135071"/>
            <a:chExt cx="1974647" cy="258252"/>
          </a:xfrm>
        </p:grpSpPr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6FAFBB30-FCA6-433C-8C7D-FFED84974B3F}"/>
                </a:ext>
              </a:extLst>
            </p:cNvPr>
            <p:cNvSpPr/>
            <p:nvPr/>
          </p:nvSpPr>
          <p:spPr>
            <a:xfrm>
              <a:off x="5627328" y="5138346"/>
              <a:ext cx="254977" cy="25497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96" name="椭圆 195">
              <a:extLst>
                <a:ext uri="{FF2B5EF4-FFF2-40B4-BE49-F238E27FC236}">
                  <a16:creationId xmlns:a16="http://schemas.microsoft.com/office/drawing/2014/main" id="{31FA19F9-AB33-4040-9A24-E3C26B55136F}"/>
                </a:ext>
              </a:extLst>
            </p:cNvPr>
            <p:cNvSpPr/>
            <p:nvPr/>
          </p:nvSpPr>
          <p:spPr>
            <a:xfrm>
              <a:off x="5968511" y="5138346"/>
              <a:ext cx="254977" cy="25497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239382F8-4CE4-4B07-AE55-CF8DC219A772}"/>
                </a:ext>
              </a:extLst>
            </p:cNvPr>
            <p:cNvSpPr/>
            <p:nvPr/>
          </p:nvSpPr>
          <p:spPr>
            <a:xfrm>
              <a:off x="6297596" y="5135071"/>
              <a:ext cx="254977" cy="25497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11942E05-1EF7-4035-8C1B-E7D84E108B17}"/>
                </a:ext>
              </a:extLst>
            </p:cNvPr>
            <p:cNvSpPr/>
            <p:nvPr/>
          </p:nvSpPr>
          <p:spPr>
            <a:xfrm>
              <a:off x="5266067" y="5137047"/>
              <a:ext cx="254977" cy="2549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Hans-HK" dirty="0"/>
                <a:t>x</a:t>
              </a:r>
              <a:r>
                <a:rPr lang="en-US" altLang="zh-Hans-HK" baseline="-25000" dirty="0"/>
                <a:t>1</a:t>
              </a:r>
              <a:endParaRPr lang="zh-Hans-HK" altLang="en-US" dirty="0"/>
            </a:p>
          </p:txBody>
        </p: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16795036-AA57-48E3-B9A2-CB4C5ABE66D4}"/>
                </a:ext>
              </a:extLst>
            </p:cNvPr>
            <p:cNvSpPr/>
            <p:nvPr/>
          </p:nvSpPr>
          <p:spPr>
            <a:xfrm>
              <a:off x="6647234" y="5135072"/>
              <a:ext cx="254977" cy="254977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6F434EFE-907A-43E6-AAEF-386684959D77}"/>
                </a:ext>
              </a:extLst>
            </p:cNvPr>
            <p:cNvSpPr/>
            <p:nvPr/>
          </p:nvSpPr>
          <p:spPr>
            <a:xfrm>
              <a:off x="6985737" y="5135072"/>
              <a:ext cx="254977" cy="25497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182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172" grpId="0" animBg="1"/>
      <p:bldP spid="174" grpId="0" animBg="1"/>
      <p:bldP spid="182" grpId="0" animBg="1"/>
      <p:bldP spid="190" grpId="0" animBg="1"/>
      <p:bldP spid="191" grpId="0" animBg="1"/>
      <p:bldP spid="192" grpId="0" animBg="1"/>
      <p:bldP spid="19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5387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BC702-4F09-4628-92C2-DA65706E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思考题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Knuth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定理的证明</a:t>
            </a:r>
            <a:endParaRPr lang="zh-Hans-HK" altLang="en-US" dirty="0"/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32F5FF05-509B-4D6E-BE36-822EC2288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893" y="1753884"/>
            <a:ext cx="4358054" cy="4351338"/>
          </a:xfrm>
        </p:spPr>
        <p:txBody>
          <a:bodyPr>
            <a:normAutofit lnSpcReduction="10000"/>
          </a:bodyPr>
          <a:lstStyle/>
          <a:p>
            <a:r>
              <a:rPr lang="en-US" altLang="zh-Hans-HK" dirty="0">
                <a:solidFill>
                  <a:srgbClr val="7030A0"/>
                </a:solidFill>
              </a:rPr>
              <a:t>(</a:t>
            </a:r>
            <a:r>
              <a:rPr lang="en-US" altLang="zh-Hans-HK" dirty="0">
                <a:solidFill>
                  <a:srgbClr val="00B050"/>
                </a:solidFill>
              </a:rPr>
              <a:t>a</a:t>
            </a:r>
            <a:r>
              <a:rPr lang="en-US" altLang="zh-Hans-HK" baseline="-25000" dirty="0">
                <a:solidFill>
                  <a:srgbClr val="00B050"/>
                </a:solidFill>
              </a:rPr>
              <a:t>1</a:t>
            </a:r>
            <a:r>
              <a:rPr lang="en-US" altLang="zh-Hans-HK" dirty="0">
                <a:solidFill>
                  <a:srgbClr val="00B050"/>
                </a:solidFill>
              </a:rPr>
              <a:t>,a</a:t>
            </a:r>
            <a:r>
              <a:rPr lang="en-US" altLang="zh-Hans-HK" baseline="-25000" dirty="0">
                <a:solidFill>
                  <a:srgbClr val="00B050"/>
                </a:solidFill>
              </a:rPr>
              <a:t>2</a:t>
            </a:r>
            <a:r>
              <a:rPr lang="en-US" altLang="zh-Hans-HK" dirty="0">
                <a:solidFill>
                  <a:srgbClr val="00B050"/>
                </a:solidFill>
              </a:rPr>
              <a:t>,…,a</a:t>
            </a:r>
            <a:r>
              <a:rPr lang="en-US" altLang="zh-Hans-HK" baseline="-25000" dirty="0">
                <a:solidFill>
                  <a:srgbClr val="00B050"/>
                </a:solidFill>
              </a:rPr>
              <a:t>6</a:t>
            </a:r>
            <a:r>
              <a:rPr lang="en-US" altLang="zh-Hans-HK" dirty="0">
                <a:solidFill>
                  <a:srgbClr val="7030A0"/>
                </a:solidFill>
              </a:rPr>
              <a:t>)=(</a:t>
            </a:r>
            <a:r>
              <a:rPr lang="en-US" altLang="zh-Hans-HK" dirty="0">
                <a:solidFill>
                  <a:srgbClr val="002060"/>
                </a:solidFill>
              </a:rPr>
              <a:t>1,6,4,3,</a:t>
            </a:r>
            <a:r>
              <a:rPr lang="en-US" altLang="zh-CN" dirty="0">
                <a:solidFill>
                  <a:srgbClr val="002060"/>
                </a:solidFill>
              </a:rPr>
              <a:t>2</a:t>
            </a:r>
            <a:r>
              <a:rPr lang="en-US" altLang="zh-Hans-HK" dirty="0">
                <a:solidFill>
                  <a:srgbClr val="002060"/>
                </a:solidFill>
              </a:rPr>
              <a:t>,</a:t>
            </a:r>
            <a:r>
              <a:rPr lang="en-US" altLang="zh-CN" dirty="0">
                <a:solidFill>
                  <a:srgbClr val="002060"/>
                </a:solidFill>
              </a:rPr>
              <a:t>5</a:t>
            </a:r>
            <a:r>
              <a:rPr lang="en-US" altLang="zh-Hans-HK" dirty="0">
                <a:solidFill>
                  <a:srgbClr val="7030A0"/>
                </a:solidFill>
              </a:rPr>
              <a:t>)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它是</a:t>
            </a:r>
            <a:r>
              <a:rPr lang="en-US" altLang="zh-CN" dirty="0">
                <a:solidFill>
                  <a:srgbClr val="00B0F0"/>
                </a:solidFill>
              </a:rPr>
              <a:t>stack-sortable</a:t>
            </a:r>
            <a:r>
              <a:rPr lang="zh-CN" altLang="en-US" dirty="0">
                <a:solidFill>
                  <a:srgbClr val="7030A0"/>
                </a:solidFill>
              </a:rPr>
              <a:t>的。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en-US" altLang="zh-CN" dirty="0">
                <a:solidFill>
                  <a:srgbClr val="7030A0"/>
                </a:solidFill>
              </a:rPr>
              <a:t>1</a:t>
            </a:r>
            <a:r>
              <a:rPr lang="zh-CN" altLang="en-US" dirty="0">
                <a:solidFill>
                  <a:srgbClr val="7030A0"/>
                </a:solidFill>
              </a:rPr>
              <a:t>进栈出栈；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en-US" altLang="zh-CN" dirty="0">
                <a:solidFill>
                  <a:srgbClr val="7030A0"/>
                </a:solidFill>
              </a:rPr>
              <a:t>6</a:t>
            </a:r>
            <a:r>
              <a:rPr lang="zh-CN" altLang="en-US" dirty="0">
                <a:solidFill>
                  <a:srgbClr val="7030A0"/>
                </a:solidFill>
              </a:rPr>
              <a:t>进栈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en-US" altLang="zh-CN" dirty="0">
                <a:solidFill>
                  <a:srgbClr val="7030A0"/>
                </a:solidFill>
              </a:rPr>
              <a:t>4</a:t>
            </a:r>
            <a:r>
              <a:rPr lang="zh-CN" altLang="en-US" dirty="0">
                <a:solidFill>
                  <a:srgbClr val="7030A0"/>
                </a:solidFill>
              </a:rPr>
              <a:t>进栈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en-US" altLang="zh-CN" dirty="0">
                <a:solidFill>
                  <a:srgbClr val="7030A0"/>
                </a:solidFill>
              </a:rPr>
              <a:t>3</a:t>
            </a:r>
            <a:r>
              <a:rPr lang="zh-CN" altLang="en-US" dirty="0">
                <a:solidFill>
                  <a:srgbClr val="7030A0"/>
                </a:solidFill>
              </a:rPr>
              <a:t>进栈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en-US" altLang="zh-CN" dirty="0">
                <a:solidFill>
                  <a:srgbClr val="7030A0"/>
                </a:solidFill>
              </a:rPr>
              <a:t>2</a:t>
            </a:r>
            <a:r>
              <a:rPr lang="zh-CN" altLang="en-US" dirty="0">
                <a:solidFill>
                  <a:srgbClr val="7030A0"/>
                </a:solidFill>
              </a:rPr>
              <a:t>进栈出栈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en-US" altLang="zh-CN" dirty="0">
                <a:solidFill>
                  <a:srgbClr val="7030A0"/>
                </a:solidFill>
              </a:rPr>
              <a:t>3</a:t>
            </a:r>
            <a:r>
              <a:rPr lang="zh-CN" altLang="en-US" dirty="0">
                <a:solidFill>
                  <a:srgbClr val="7030A0"/>
                </a:solidFill>
              </a:rPr>
              <a:t>退栈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en-US" altLang="zh-CN" dirty="0">
                <a:solidFill>
                  <a:srgbClr val="7030A0"/>
                </a:solidFill>
              </a:rPr>
              <a:t>4</a:t>
            </a:r>
            <a:r>
              <a:rPr lang="zh-CN" altLang="en-US" dirty="0">
                <a:solidFill>
                  <a:srgbClr val="7030A0"/>
                </a:solidFill>
              </a:rPr>
              <a:t>退栈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en-US" altLang="zh-CN" dirty="0">
                <a:solidFill>
                  <a:srgbClr val="7030A0"/>
                </a:solidFill>
              </a:rPr>
              <a:t>5</a:t>
            </a:r>
            <a:r>
              <a:rPr lang="zh-CN" altLang="en-US" dirty="0">
                <a:solidFill>
                  <a:srgbClr val="7030A0"/>
                </a:solidFill>
              </a:rPr>
              <a:t>进栈出栈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en-US" altLang="zh-CN" dirty="0">
                <a:solidFill>
                  <a:srgbClr val="7030A0"/>
                </a:solidFill>
              </a:rPr>
              <a:t>6</a:t>
            </a:r>
            <a:r>
              <a:rPr lang="zh-CN" altLang="en-US" dirty="0">
                <a:solidFill>
                  <a:srgbClr val="7030A0"/>
                </a:solidFill>
              </a:rPr>
              <a:t>退栈。</a:t>
            </a:r>
            <a:endParaRPr lang="zh-Hans-HK" altLang="en-US" dirty="0">
              <a:solidFill>
                <a:srgbClr val="7030A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CD2CDE-4DF7-463E-9535-FBB1E71B6B32}"/>
              </a:ext>
            </a:extLst>
          </p:cNvPr>
          <p:cNvSpPr txBox="1"/>
          <p:nvPr/>
        </p:nvSpPr>
        <p:spPr>
          <a:xfrm>
            <a:off x="822960" y="1753884"/>
            <a:ext cx="2585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B050"/>
                </a:solidFill>
              </a:rPr>
              <a:t>(a</a:t>
            </a:r>
            <a:r>
              <a:rPr lang="en-US" altLang="zh-Hans-HK" sz="2400" baseline="-25000" dirty="0">
                <a:solidFill>
                  <a:srgbClr val="00B050"/>
                </a:solidFill>
              </a:rPr>
              <a:t>n</a:t>
            </a:r>
            <a:r>
              <a:rPr lang="en-US" altLang="zh-Hans-HK" sz="2400" dirty="0">
                <a:solidFill>
                  <a:srgbClr val="00B050"/>
                </a:solidFill>
              </a:rPr>
              <a:t>,a</a:t>
            </a:r>
            <a:r>
              <a:rPr lang="en-US" altLang="zh-Hans-HK" sz="2400" baseline="-25000" dirty="0">
                <a:solidFill>
                  <a:srgbClr val="00B050"/>
                </a:solidFill>
              </a:rPr>
              <a:t>n-1</a:t>
            </a:r>
            <a:r>
              <a:rPr lang="en-US" altLang="zh-Hans-HK" sz="2400" dirty="0">
                <a:solidFill>
                  <a:srgbClr val="00B050"/>
                </a:solidFill>
              </a:rPr>
              <a:t>,…,a</a:t>
            </a:r>
            <a:r>
              <a:rPr lang="en-US" altLang="zh-Hans-HK" sz="2400" baseline="-25000" dirty="0">
                <a:solidFill>
                  <a:srgbClr val="00B050"/>
                </a:solidFill>
              </a:rPr>
              <a:t>2</a:t>
            </a:r>
            <a:r>
              <a:rPr lang="en-US" altLang="zh-Hans-HK" sz="2400" dirty="0">
                <a:solidFill>
                  <a:srgbClr val="00B050"/>
                </a:solidFill>
              </a:rPr>
              <a:t>,a</a:t>
            </a:r>
            <a:r>
              <a:rPr lang="en-US" altLang="zh-Hans-HK" sz="2400" baseline="-25000" dirty="0">
                <a:solidFill>
                  <a:srgbClr val="00B050"/>
                </a:solidFill>
              </a:rPr>
              <a:t>1</a:t>
            </a:r>
            <a:r>
              <a:rPr lang="en-US" altLang="zh-Hans-HK" sz="2400" dirty="0">
                <a:solidFill>
                  <a:srgbClr val="00B050"/>
                </a:solidFill>
              </a:rPr>
              <a:t>)</a:t>
            </a:r>
            <a:endParaRPr lang="zh-Hans-HK" altLang="en-US" sz="2400" dirty="0">
              <a:solidFill>
                <a:srgbClr val="00B050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2EE2D79-7D6A-44DA-BB10-B796AC8C05F0}"/>
              </a:ext>
            </a:extLst>
          </p:cNvPr>
          <p:cNvCxnSpPr/>
          <p:nvPr/>
        </p:nvCxnSpPr>
        <p:spPr bwMode="auto">
          <a:xfrm>
            <a:off x="2926080" y="2155481"/>
            <a:ext cx="660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82EC721-48A3-4CE4-B67B-1734EE20FCF8}"/>
              </a:ext>
            </a:extLst>
          </p:cNvPr>
          <p:cNvCxnSpPr/>
          <p:nvPr/>
        </p:nvCxnSpPr>
        <p:spPr bwMode="auto">
          <a:xfrm>
            <a:off x="3850640" y="2155481"/>
            <a:ext cx="0" cy="1473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F3F87F5-93A5-4A64-A764-9EDD715E6257}"/>
              </a:ext>
            </a:extLst>
          </p:cNvPr>
          <p:cNvCxnSpPr/>
          <p:nvPr/>
        </p:nvCxnSpPr>
        <p:spPr bwMode="auto">
          <a:xfrm>
            <a:off x="3586480" y="3628681"/>
            <a:ext cx="2946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F501562-CFF4-4D69-92EF-8A8FDA7A1363}"/>
              </a:ext>
            </a:extLst>
          </p:cNvPr>
          <p:cNvCxnSpPr/>
          <p:nvPr/>
        </p:nvCxnSpPr>
        <p:spPr bwMode="auto">
          <a:xfrm>
            <a:off x="3586480" y="2155481"/>
            <a:ext cx="0" cy="1473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45E796F-D03B-40BA-A74F-C17E561A549B}"/>
              </a:ext>
            </a:extLst>
          </p:cNvPr>
          <p:cNvCxnSpPr/>
          <p:nvPr/>
        </p:nvCxnSpPr>
        <p:spPr bwMode="auto">
          <a:xfrm>
            <a:off x="2926080" y="1871001"/>
            <a:ext cx="17576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DEDFB15-60E3-45E2-A521-D90361832C96}"/>
              </a:ext>
            </a:extLst>
          </p:cNvPr>
          <p:cNvCxnSpPr/>
          <p:nvPr/>
        </p:nvCxnSpPr>
        <p:spPr bwMode="auto">
          <a:xfrm>
            <a:off x="3850640" y="2155481"/>
            <a:ext cx="833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8F1B87C-8DD5-44DB-9668-DF853912E70B}"/>
              </a:ext>
            </a:extLst>
          </p:cNvPr>
          <p:cNvSpPr txBox="1"/>
          <p:nvPr/>
        </p:nvSpPr>
        <p:spPr>
          <a:xfrm>
            <a:off x="4595442" y="1745509"/>
            <a:ext cx="209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2060"/>
                </a:solidFill>
              </a:rPr>
              <a:t>(</a:t>
            </a:r>
            <a:r>
              <a:rPr lang="en-US" altLang="zh-CN" sz="2400" dirty="0">
                <a:solidFill>
                  <a:srgbClr val="002060"/>
                </a:solidFill>
              </a:rPr>
              <a:t>n</a:t>
            </a:r>
            <a:r>
              <a:rPr lang="en-US" altLang="zh-Hans-HK" sz="2400" dirty="0">
                <a:solidFill>
                  <a:srgbClr val="002060"/>
                </a:solidFill>
              </a:rPr>
              <a:t>,n-1,…,2,1)</a:t>
            </a:r>
            <a:endParaRPr lang="zh-Hans-HK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C420B80-3AFC-4470-9BAA-FFDCFB97582C}"/>
              </a:ext>
            </a:extLst>
          </p:cNvPr>
          <p:cNvSpPr txBox="1"/>
          <p:nvPr/>
        </p:nvSpPr>
        <p:spPr>
          <a:xfrm>
            <a:off x="1075301" y="3776953"/>
            <a:ext cx="47803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</a:rPr>
              <a:t>假设</a:t>
            </a:r>
            <a:r>
              <a:rPr lang="en-US" altLang="zh-CN" sz="2800" dirty="0">
                <a:solidFill>
                  <a:srgbClr val="00B050"/>
                </a:solidFill>
              </a:rPr>
              <a:t>a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800" dirty="0">
                <a:solidFill>
                  <a:srgbClr val="00B050"/>
                </a:solidFill>
              </a:rPr>
              <a:t>,…,a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n</a:t>
            </a:r>
            <a:r>
              <a:rPr lang="zh-CN" altLang="en-US" sz="2800" dirty="0">
                <a:solidFill>
                  <a:srgbClr val="7030A0"/>
                </a:solidFill>
              </a:rPr>
              <a:t>是</a:t>
            </a:r>
            <a:r>
              <a:rPr lang="en-US" altLang="zh-CN" sz="2800" dirty="0">
                <a:solidFill>
                  <a:srgbClr val="002060"/>
                </a:solidFill>
              </a:rPr>
              <a:t>1..n</a:t>
            </a:r>
            <a:r>
              <a:rPr lang="zh-CN" altLang="en-US" sz="2800" dirty="0">
                <a:solidFill>
                  <a:srgbClr val="7030A0"/>
                </a:solidFill>
              </a:rPr>
              <a:t>的一个排列。</a:t>
            </a:r>
            <a:endParaRPr lang="en-US" altLang="zh-CN" sz="2800" dirty="0">
              <a:solidFill>
                <a:srgbClr val="7030A0"/>
              </a:solidFill>
            </a:endParaRPr>
          </a:p>
          <a:p>
            <a:r>
              <a:rPr lang="zh-CN" altLang="en-US" sz="2800" dirty="0">
                <a:solidFill>
                  <a:srgbClr val="7030A0"/>
                </a:solidFill>
              </a:rPr>
              <a:t>称</a:t>
            </a:r>
            <a:r>
              <a:rPr lang="en-US" altLang="zh-CN" sz="2800" dirty="0">
                <a:solidFill>
                  <a:srgbClr val="7030A0"/>
                </a:solidFill>
              </a:rPr>
              <a:t>(</a:t>
            </a:r>
            <a:r>
              <a:rPr lang="en-US" altLang="zh-CN" sz="2800" dirty="0">
                <a:solidFill>
                  <a:srgbClr val="00B050"/>
                </a:solidFill>
              </a:rPr>
              <a:t>a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800" dirty="0">
                <a:solidFill>
                  <a:srgbClr val="00B050"/>
                </a:solidFill>
              </a:rPr>
              <a:t>,…,a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n</a:t>
            </a:r>
            <a:r>
              <a:rPr lang="en-US" altLang="zh-CN" sz="2800" dirty="0">
                <a:solidFill>
                  <a:srgbClr val="7030A0"/>
                </a:solidFill>
              </a:rPr>
              <a:t>)</a:t>
            </a:r>
            <a:r>
              <a:rPr lang="zh-CN" altLang="en-US" sz="2800" dirty="0">
                <a:solidFill>
                  <a:srgbClr val="7030A0"/>
                </a:solidFill>
              </a:rPr>
              <a:t>是</a:t>
            </a:r>
            <a:r>
              <a:rPr lang="en-US" altLang="zh-CN" sz="2800" dirty="0">
                <a:solidFill>
                  <a:srgbClr val="00B0F0"/>
                </a:solidFill>
              </a:rPr>
              <a:t>stack-sortable</a:t>
            </a:r>
            <a:r>
              <a:rPr lang="zh-CN" altLang="en-US" sz="2800" dirty="0">
                <a:solidFill>
                  <a:srgbClr val="7030A0"/>
                </a:solidFill>
              </a:rPr>
              <a:t>的</a:t>
            </a:r>
            <a:r>
              <a:rPr lang="zh-CN" altLang="en-US" sz="2800" dirty="0"/>
              <a:t>，</a:t>
            </a:r>
            <a:r>
              <a:rPr lang="zh-CN" altLang="en-US" sz="2800" dirty="0">
                <a:solidFill>
                  <a:srgbClr val="7030A0"/>
                </a:solidFill>
              </a:rPr>
              <a:t>如果有出入栈方案：入栈次序为</a:t>
            </a:r>
            <a:r>
              <a:rPr lang="en-US" altLang="zh-CN" sz="2800" dirty="0">
                <a:solidFill>
                  <a:srgbClr val="00B050"/>
                </a:solidFill>
              </a:rPr>
              <a:t>a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800" dirty="0">
                <a:solidFill>
                  <a:srgbClr val="00B050"/>
                </a:solidFill>
              </a:rPr>
              <a:t>,…,a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n</a:t>
            </a:r>
            <a:r>
              <a:rPr lang="zh-CN" altLang="en-US" sz="2800" dirty="0">
                <a:solidFill>
                  <a:srgbClr val="7030A0"/>
                </a:solidFill>
              </a:rPr>
              <a:t>，出栈次序为</a:t>
            </a:r>
            <a:r>
              <a:rPr lang="en-US" altLang="zh-CN" sz="2800" dirty="0">
                <a:solidFill>
                  <a:srgbClr val="002060"/>
                </a:solidFill>
              </a:rPr>
              <a:t>1,…n</a:t>
            </a:r>
            <a:r>
              <a:rPr lang="en-US" altLang="zh-CN" sz="2800" dirty="0"/>
              <a:t>.</a:t>
            </a:r>
            <a:endParaRPr lang="zh-Hans-HK" altLang="en-US" sz="28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61ACE27-DB04-440E-BA99-C62B4202ABE0}"/>
              </a:ext>
            </a:extLst>
          </p:cNvPr>
          <p:cNvCxnSpPr/>
          <p:nvPr/>
        </p:nvCxnSpPr>
        <p:spPr bwMode="auto">
          <a:xfrm>
            <a:off x="3000522" y="1998279"/>
            <a:ext cx="279398" cy="83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A87C6EA-485B-45D9-BD36-AB8B77D7FD71}"/>
              </a:ext>
            </a:extLst>
          </p:cNvPr>
          <p:cNvCxnSpPr/>
          <p:nvPr/>
        </p:nvCxnSpPr>
        <p:spPr bwMode="auto">
          <a:xfrm>
            <a:off x="4323663" y="1994091"/>
            <a:ext cx="279398" cy="83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</p:spTree>
    <p:extLst>
      <p:ext uri="{BB962C8B-B14F-4D97-AF65-F5344CB8AC3E}">
        <p14:creationId xmlns:p14="http://schemas.microsoft.com/office/powerpoint/2010/main" val="328737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BC702-4F09-4628-92C2-DA65706E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Knuth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定理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CD2CDE-4DF7-463E-9535-FBB1E71B6B32}"/>
              </a:ext>
            </a:extLst>
          </p:cNvPr>
          <p:cNvSpPr txBox="1"/>
          <p:nvPr/>
        </p:nvSpPr>
        <p:spPr>
          <a:xfrm>
            <a:off x="822960" y="1437363"/>
            <a:ext cx="2585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B050"/>
                </a:solidFill>
              </a:rPr>
              <a:t>(a</a:t>
            </a:r>
            <a:r>
              <a:rPr lang="en-US" altLang="zh-Hans-HK" sz="2400" baseline="-25000" dirty="0">
                <a:solidFill>
                  <a:srgbClr val="00B050"/>
                </a:solidFill>
              </a:rPr>
              <a:t>n</a:t>
            </a:r>
            <a:r>
              <a:rPr lang="en-US" altLang="zh-Hans-HK" sz="2400" dirty="0">
                <a:solidFill>
                  <a:srgbClr val="00B050"/>
                </a:solidFill>
              </a:rPr>
              <a:t>,a</a:t>
            </a:r>
            <a:r>
              <a:rPr lang="en-US" altLang="zh-Hans-HK" sz="2400" baseline="-25000" dirty="0">
                <a:solidFill>
                  <a:srgbClr val="00B050"/>
                </a:solidFill>
              </a:rPr>
              <a:t>n-1</a:t>
            </a:r>
            <a:r>
              <a:rPr lang="en-US" altLang="zh-Hans-HK" sz="2400" dirty="0">
                <a:solidFill>
                  <a:srgbClr val="00B050"/>
                </a:solidFill>
              </a:rPr>
              <a:t>,…,a</a:t>
            </a:r>
            <a:r>
              <a:rPr lang="en-US" altLang="zh-Hans-HK" sz="2400" baseline="-25000" dirty="0">
                <a:solidFill>
                  <a:srgbClr val="00B050"/>
                </a:solidFill>
              </a:rPr>
              <a:t>2</a:t>
            </a:r>
            <a:r>
              <a:rPr lang="en-US" altLang="zh-Hans-HK" sz="2400" dirty="0">
                <a:solidFill>
                  <a:srgbClr val="00B050"/>
                </a:solidFill>
              </a:rPr>
              <a:t>,a</a:t>
            </a:r>
            <a:r>
              <a:rPr lang="en-US" altLang="zh-Hans-HK" sz="2400" baseline="-25000" dirty="0">
                <a:solidFill>
                  <a:srgbClr val="00B050"/>
                </a:solidFill>
              </a:rPr>
              <a:t>1</a:t>
            </a:r>
            <a:r>
              <a:rPr lang="en-US" altLang="zh-Hans-HK" sz="2400" dirty="0">
                <a:solidFill>
                  <a:srgbClr val="00B050"/>
                </a:solidFill>
              </a:rPr>
              <a:t>)</a:t>
            </a:r>
            <a:endParaRPr lang="zh-Hans-HK" altLang="en-US" sz="2400" dirty="0">
              <a:solidFill>
                <a:srgbClr val="00B050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2EE2D79-7D6A-44DA-BB10-B796AC8C05F0}"/>
              </a:ext>
            </a:extLst>
          </p:cNvPr>
          <p:cNvCxnSpPr/>
          <p:nvPr/>
        </p:nvCxnSpPr>
        <p:spPr bwMode="auto">
          <a:xfrm>
            <a:off x="2926080" y="1838960"/>
            <a:ext cx="660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82EC721-48A3-4CE4-B67B-1734EE20FCF8}"/>
              </a:ext>
            </a:extLst>
          </p:cNvPr>
          <p:cNvCxnSpPr/>
          <p:nvPr/>
        </p:nvCxnSpPr>
        <p:spPr bwMode="auto">
          <a:xfrm>
            <a:off x="3850640" y="1838960"/>
            <a:ext cx="0" cy="1473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F3F87F5-93A5-4A64-A764-9EDD715E6257}"/>
              </a:ext>
            </a:extLst>
          </p:cNvPr>
          <p:cNvCxnSpPr/>
          <p:nvPr/>
        </p:nvCxnSpPr>
        <p:spPr bwMode="auto">
          <a:xfrm>
            <a:off x="3586480" y="3312160"/>
            <a:ext cx="2946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F501562-CFF4-4D69-92EF-8A8FDA7A1363}"/>
              </a:ext>
            </a:extLst>
          </p:cNvPr>
          <p:cNvCxnSpPr/>
          <p:nvPr/>
        </p:nvCxnSpPr>
        <p:spPr bwMode="auto">
          <a:xfrm>
            <a:off x="3586480" y="1838960"/>
            <a:ext cx="0" cy="1473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45E796F-D03B-40BA-A74F-C17E561A549B}"/>
              </a:ext>
            </a:extLst>
          </p:cNvPr>
          <p:cNvCxnSpPr/>
          <p:nvPr/>
        </p:nvCxnSpPr>
        <p:spPr bwMode="auto">
          <a:xfrm>
            <a:off x="2926080" y="1554480"/>
            <a:ext cx="17576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DEDFB15-60E3-45E2-A521-D90361832C96}"/>
              </a:ext>
            </a:extLst>
          </p:cNvPr>
          <p:cNvCxnSpPr/>
          <p:nvPr/>
        </p:nvCxnSpPr>
        <p:spPr bwMode="auto">
          <a:xfrm>
            <a:off x="3850640" y="1838960"/>
            <a:ext cx="833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8F1B87C-8DD5-44DB-9668-DF853912E70B}"/>
              </a:ext>
            </a:extLst>
          </p:cNvPr>
          <p:cNvSpPr txBox="1"/>
          <p:nvPr/>
        </p:nvSpPr>
        <p:spPr>
          <a:xfrm>
            <a:off x="5228493" y="1428988"/>
            <a:ext cx="209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2060"/>
                </a:solidFill>
              </a:rPr>
              <a:t>(</a:t>
            </a:r>
            <a:r>
              <a:rPr lang="en-US" altLang="zh-CN" sz="2400" dirty="0">
                <a:solidFill>
                  <a:srgbClr val="002060"/>
                </a:solidFill>
              </a:rPr>
              <a:t>n</a:t>
            </a:r>
            <a:r>
              <a:rPr lang="en-US" altLang="zh-Hans-HK" sz="2400" dirty="0">
                <a:solidFill>
                  <a:srgbClr val="002060"/>
                </a:solidFill>
              </a:rPr>
              <a:t>,n-1,…,2,1)</a:t>
            </a:r>
            <a:endParaRPr lang="zh-Hans-HK" altLang="en-US" sz="2400" dirty="0">
              <a:solidFill>
                <a:srgbClr val="00206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61ACE27-DB04-440E-BA99-C62B4202ABE0}"/>
              </a:ext>
            </a:extLst>
          </p:cNvPr>
          <p:cNvCxnSpPr/>
          <p:nvPr/>
        </p:nvCxnSpPr>
        <p:spPr bwMode="auto">
          <a:xfrm>
            <a:off x="3181808" y="1680140"/>
            <a:ext cx="279398" cy="83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A87C6EA-485B-45D9-BD36-AB8B77D7FD71}"/>
              </a:ext>
            </a:extLst>
          </p:cNvPr>
          <p:cNvCxnSpPr/>
          <p:nvPr/>
        </p:nvCxnSpPr>
        <p:spPr bwMode="auto">
          <a:xfrm>
            <a:off x="4956714" y="1677570"/>
            <a:ext cx="279398" cy="83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8EB9411-F949-48D4-90A0-307E986AE124}"/>
              </a:ext>
            </a:extLst>
          </p:cNvPr>
          <p:cNvSpPr txBox="1"/>
          <p:nvPr/>
        </p:nvSpPr>
        <p:spPr>
          <a:xfrm>
            <a:off x="4384235" y="2400596"/>
            <a:ext cx="7080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定理 </a:t>
            </a:r>
            <a:r>
              <a:rPr lang="en-US" altLang="zh-CN" sz="2800" dirty="0">
                <a:solidFill>
                  <a:srgbClr val="FF0000"/>
                </a:solidFill>
              </a:rPr>
              <a:t>(Knuth Theorem)</a:t>
            </a:r>
          </a:p>
          <a:p>
            <a:r>
              <a:rPr lang="en-US" altLang="zh-Hans-HK" sz="2800" i="1" dirty="0">
                <a:solidFill>
                  <a:srgbClr val="FF0000"/>
                </a:solidFill>
              </a:rPr>
              <a:t>(a</a:t>
            </a:r>
            <a:r>
              <a:rPr lang="en-US" altLang="zh-Hans-HK" sz="2800" i="1" baseline="-25000" dirty="0">
                <a:solidFill>
                  <a:srgbClr val="FF0000"/>
                </a:solidFill>
              </a:rPr>
              <a:t>1</a:t>
            </a:r>
            <a:r>
              <a:rPr lang="en-US" altLang="zh-Hans-HK" sz="2800" i="1" dirty="0">
                <a:solidFill>
                  <a:srgbClr val="FF0000"/>
                </a:solidFill>
              </a:rPr>
              <a:t>,…a</a:t>
            </a:r>
            <a:r>
              <a:rPr lang="en-US" altLang="zh-Hans-HK" sz="2800" i="1" baseline="-25000" dirty="0">
                <a:solidFill>
                  <a:srgbClr val="FF0000"/>
                </a:solidFill>
              </a:rPr>
              <a:t>n</a:t>
            </a:r>
            <a:r>
              <a:rPr lang="en-US" altLang="zh-Hans-HK" sz="2800" i="1" dirty="0">
                <a:solidFill>
                  <a:srgbClr val="FF0000"/>
                </a:solidFill>
              </a:rPr>
              <a:t>)</a:t>
            </a:r>
            <a:r>
              <a:rPr lang="zh-CN" altLang="en-US" sz="2800" i="1" dirty="0">
                <a:solidFill>
                  <a:srgbClr val="FF0000"/>
                </a:solidFill>
              </a:rPr>
              <a:t>是</a:t>
            </a:r>
            <a:r>
              <a:rPr lang="en-US" altLang="zh-CN" sz="2800" i="1" dirty="0">
                <a:solidFill>
                  <a:srgbClr val="FF0000"/>
                </a:solidFill>
              </a:rPr>
              <a:t>stack-sortable </a:t>
            </a:r>
            <a:r>
              <a:rPr lang="en-US" altLang="zh-CN" sz="2800" i="1" dirty="0">
                <a:solidFill>
                  <a:srgbClr val="FF0000"/>
                </a:solidFill>
                <a:sym typeface="Wingdings" panose="05000000000000000000" pitchFamily="2" charset="2"/>
              </a:rPr>
              <a:t></a:t>
            </a:r>
            <a:r>
              <a:rPr lang="zh-CN" altLang="en-US" sz="2800" i="1" dirty="0">
                <a:solidFill>
                  <a:srgbClr val="FF0000"/>
                </a:solidFill>
              </a:rPr>
              <a:t>它是</a:t>
            </a:r>
            <a:r>
              <a:rPr lang="en-US" altLang="zh-CN" sz="2800" i="1" dirty="0">
                <a:solidFill>
                  <a:srgbClr val="FF0000"/>
                </a:solidFill>
              </a:rPr>
              <a:t>231-avoid</a:t>
            </a:r>
            <a:r>
              <a:rPr lang="zh-CN" altLang="en-US" sz="2800" i="1" dirty="0">
                <a:solidFill>
                  <a:srgbClr val="FF0000"/>
                </a:solidFill>
              </a:rPr>
              <a:t>的。</a:t>
            </a:r>
            <a:endParaRPr lang="en-US" altLang="zh-CN" sz="2800" i="1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55E1005-5F1A-4012-B322-7BA69E170BF6}"/>
              </a:ext>
            </a:extLst>
          </p:cNvPr>
          <p:cNvSpPr txBox="1"/>
          <p:nvPr/>
        </p:nvSpPr>
        <p:spPr>
          <a:xfrm>
            <a:off x="1966059" y="4000529"/>
            <a:ext cx="88924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231-avoid</a:t>
            </a:r>
            <a:r>
              <a:rPr lang="zh-CN" altLang="en-US" sz="2400" dirty="0">
                <a:solidFill>
                  <a:srgbClr val="7030A0"/>
                </a:solidFill>
              </a:rPr>
              <a:t>的定义：</a:t>
            </a:r>
            <a:r>
              <a:rPr lang="en-US" altLang="zh-CN" sz="2400" dirty="0"/>
              <a:t> </a:t>
            </a:r>
            <a:r>
              <a:rPr lang="zh-CN" altLang="en-US" sz="2400" dirty="0">
                <a:solidFill>
                  <a:srgbClr val="7030A0"/>
                </a:solidFill>
              </a:rPr>
              <a:t>不 存在 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&lt;j&lt;k  </a:t>
            </a:r>
            <a:r>
              <a:rPr lang="zh-CN" altLang="en-US" sz="2400" dirty="0">
                <a:solidFill>
                  <a:srgbClr val="7030A0"/>
                </a:solidFill>
              </a:rPr>
              <a:t>使得</a:t>
            </a:r>
            <a:r>
              <a:rPr lang="zh-CN" altLang="en-US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 err="1">
                <a:solidFill>
                  <a:srgbClr val="00B050"/>
                </a:solidFill>
              </a:rPr>
              <a:t>a</a:t>
            </a:r>
            <a:r>
              <a:rPr lang="en-US" altLang="zh-CN" sz="2400" baseline="-25000" dirty="0" err="1">
                <a:solidFill>
                  <a:srgbClr val="00B050"/>
                </a:solidFill>
              </a:rPr>
              <a:t>k</a:t>
            </a:r>
            <a:r>
              <a:rPr lang="en-US" altLang="zh-CN" sz="2400" dirty="0">
                <a:solidFill>
                  <a:srgbClr val="00B050"/>
                </a:solidFill>
              </a:rPr>
              <a:t>&lt;a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&lt;</a:t>
            </a:r>
            <a:r>
              <a:rPr lang="en-US" altLang="zh-CN" sz="2400" dirty="0" err="1">
                <a:solidFill>
                  <a:srgbClr val="00B050"/>
                </a:solidFill>
              </a:rPr>
              <a:t>a</a:t>
            </a:r>
            <a:r>
              <a:rPr lang="en-US" altLang="zh-CN" sz="2400" baseline="-25000" dirty="0" err="1">
                <a:solidFill>
                  <a:srgbClr val="00B050"/>
                </a:solidFill>
              </a:rPr>
              <a:t>j</a:t>
            </a:r>
            <a:r>
              <a:rPr lang="zh-CN" altLang="en-US" sz="2400" baseline="-25000" dirty="0">
                <a:solidFill>
                  <a:srgbClr val="00B050"/>
                </a:solidFill>
              </a:rPr>
              <a:t>   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zh-CN" altLang="en-US" sz="2400" dirty="0">
                <a:solidFill>
                  <a:srgbClr val="FF00FF"/>
                </a:solidFill>
              </a:rPr>
              <a:t>例</a:t>
            </a:r>
            <a:r>
              <a:rPr lang="zh-CN" altLang="en-US" sz="2400" dirty="0"/>
              <a:t>：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002060"/>
                </a:solidFill>
              </a:rPr>
              <a:t>2,3,1</a:t>
            </a:r>
            <a:r>
              <a:rPr lang="en-US" altLang="zh-CN" sz="2400" dirty="0"/>
              <a:t>)</a:t>
            </a:r>
            <a:r>
              <a:rPr lang="zh-CN" altLang="en-US" sz="2400" dirty="0">
                <a:solidFill>
                  <a:srgbClr val="7030A0"/>
                </a:solidFill>
              </a:rPr>
              <a:t>不是 </a:t>
            </a:r>
            <a:r>
              <a:rPr lang="en-US" altLang="zh-CN" sz="2400" dirty="0">
                <a:solidFill>
                  <a:srgbClr val="7030A0"/>
                </a:solidFill>
              </a:rPr>
              <a:t>231-avoid</a:t>
            </a:r>
            <a:r>
              <a:rPr lang="zh-CN" altLang="en-US" sz="2400" dirty="0">
                <a:solidFill>
                  <a:srgbClr val="7030A0"/>
                </a:solidFill>
              </a:rPr>
              <a:t>的。</a:t>
            </a:r>
            <a:r>
              <a:rPr lang="en-US" altLang="zh-Hans-HK" sz="2400" dirty="0">
                <a:solidFill>
                  <a:srgbClr val="7030A0"/>
                </a:solidFill>
              </a:rPr>
              <a:t>  </a:t>
            </a:r>
          </a:p>
          <a:p>
            <a:r>
              <a:rPr lang="en-US" altLang="zh-Hans-HK" sz="2400" dirty="0"/>
              <a:t>   (</a:t>
            </a:r>
            <a:r>
              <a:rPr lang="en-US" altLang="zh-CN" sz="2400" dirty="0">
                <a:solidFill>
                  <a:srgbClr val="002060"/>
                </a:solidFill>
              </a:rPr>
              <a:t>5,</a:t>
            </a:r>
            <a:r>
              <a:rPr lang="en-US" altLang="zh-CN" sz="2400" u="sng" dirty="0">
                <a:solidFill>
                  <a:srgbClr val="002060"/>
                </a:solidFill>
              </a:rPr>
              <a:t>3</a:t>
            </a:r>
            <a:r>
              <a:rPr lang="en-US" altLang="zh-CN" sz="2400" dirty="0">
                <a:solidFill>
                  <a:srgbClr val="002060"/>
                </a:solidFill>
              </a:rPr>
              <a:t>,2,</a:t>
            </a:r>
            <a:r>
              <a:rPr lang="en-US" altLang="zh-CN" sz="2400" u="sng" dirty="0">
                <a:solidFill>
                  <a:srgbClr val="002060"/>
                </a:solidFill>
              </a:rPr>
              <a:t>4</a:t>
            </a:r>
            <a:r>
              <a:rPr lang="en-US" altLang="zh-CN" sz="2400" dirty="0">
                <a:solidFill>
                  <a:srgbClr val="002060"/>
                </a:solidFill>
              </a:rPr>
              <a:t>,</a:t>
            </a:r>
            <a:r>
              <a:rPr lang="en-US" altLang="zh-CN" sz="2400" u="sng" dirty="0">
                <a:solidFill>
                  <a:srgbClr val="002060"/>
                </a:solidFill>
              </a:rPr>
              <a:t>1</a:t>
            </a:r>
            <a:r>
              <a:rPr lang="en-US" altLang="zh-CN" sz="2400" dirty="0"/>
              <a:t>)</a:t>
            </a:r>
            <a:r>
              <a:rPr lang="zh-CN" altLang="en-US" sz="2400" dirty="0">
                <a:solidFill>
                  <a:srgbClr val="7030A0"/>
                </a:solidFill>
              </a:rPr>
              <a:t>也不是</a:t>
            </a:r>
            <a:r>
              <a:rPr lang="en-US" altLang="zh-CN" sz="2400" dirty="0">
                <a:solidFill>
                  <a:srgbClr val="7030A0"/>
                </a:solidFill>
              </a:rPr>
              <a:t>231-avoid</a:t>
            </a:r>
            <a:r>
              <a:rPr lang="zh-CN" altLang="en-US" sz="2400" dirty="0">
                <a:solidFill>
                  <a:srgbClr val="7030A0"/>
                </a:solidFill>
              </a:rPr>
              <a:t>的。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Hans-HK" sz="2400" dirty="0"/>
              <a:t>        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Hans-HK" sz="2400" dirty="0">
                <a:solidFill>
                  <a:srgbClr val="00B050"/>
                </a:solidFill>
              </a:rPr>
              <a:t>      j  k</a:t>
            </a:r>
          </a:p>
          <a:p>
            <a:r>
              <a:rPr lang="zh-CN" altLang="en-US" sz="2400" dirty="0">
                <a:solidFill>
                  <a:srgbClr val="7030A0"/>
                </a:solidFill>
              </a:rPr>
              <a:t>形如</a:t>
            </a:r>
            <a:r>
              <a:rPr lang="en-US" altLang="zh-Hans-HK" sz="2400" dirty="0">
                <a:solidFill>
                  <a:srgbClr val="7030A0"/>
                </a:solidFill>
              </a:rPr>
              <a:t>  (…,Mid,…,Big</a:t>
            </a:r>
            <a:r>
              <a:rPr lang="en-US" altLang="zh-CN" sz="2400" dirty="0">
                <a:solidFill>
                  <a:srgbClr val="7030A0"/>
                </a:solidFill>
              </a:rPr>
              <a:t>,…,Small,…) </a:t>
            </a:r>
            <a:r>
              <a:rPr lang="zh-CN" altLang="en-US" sz="2400" dirty="0">
                <a:solidFill>
                  <a:srgbClr val="7030A0"/>
                </a:solidFill>
              </a:rPr>
              <a:t>的串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zh-CN" altLang="en-US" sz="2400" dirty="0">
                <a:solidFill>
                  <a:srgbClr val="7030A0"/>
                </a:solidFill>
              </a:rPr>
              <a:t>不是</a:t>
            </a:r>
            <a:r>
              <a:rPr lang="en-US" altLang="zh-CN" sz="2400" dirty="0">
                <a:solidFill>
                  <a:srgbClr val="7030A0"/>
                </a:solidFill>
              </a:rPr>
              <a:t>231-avoid</a:t>
            </a:r>
            <a:r>
              <a:rPr lang="zh-CN" altLang="en-US" sz="2400" dirty="0">
                <a:solidFill>
                  <a:srgbClr val="7030A0"/>
                </a:solidFill>
              </a:rPr>
              <a:t>的。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8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B8C9A07-0BE5-4A9D-BEF6-14A03645EED8}"/>
              </a:ext>
            </a:extLst>
          </p:cNvPr>
          <p:cNvSpPr txBox="1"/>
          <p:nvPr/>
        </p:nvSpPr>
        <p:spPr>
          <a:xfrm>
            <a:off x="492642" y="1304328"/>
            <a:ext cx="112067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问题描述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给定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x m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2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a..b,c..d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并设</a:t>
            </a:r>
            <a:b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2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]≤A[i,j+1](a≤i≤b,c≤j≤d-1)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2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]≤A[i+1,j](a≤i≤b-1,c≤j≤d)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设计一算法判定值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是否在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中。要求时间复杂度为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sz="2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m+n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8AE0A3-1ACB-4949-9232-B39F8E78A66D}"/>
              </a:ext>
            </a:extLst>
          </p:cNvPr>
          <p:cNvSpPr txBox="1"/>
          <p:nvPr/>
        </p:nvSpPr>
        <p:spPr>
          <a:xfrm>
            <a:off x="763907" y="2793500"/>
            <a:ext cx="103759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search(datatype A[ ][ ],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a,b,c,d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datatype x){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=a; j=d; flag=0; 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//flag </a:t>
            </a:r>
            <a:r>
              <a:rPr lang="zh-CN" alt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是成功查到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zh-CN" alt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的标志</a:t>
            </a:r>
          </a:p>
          <a:p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while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&lt;=b &amp;&amp; j&gt;=c)</a:t>
            </a:r>
          </a:p>
          <a:p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if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(A[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][j]==x) {flag=1;break;}</a:t>
            </a:r>
          </a:p>
          <a:p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else </a:t>
            </a:r>
          </a:p>
          <a:p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if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(A[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][j]&gt;x) j--;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++;</a:t>
            </a:r>
          </a:p>
          <a:p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(flag)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(“A[%d][%d]=%d”,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i,j,x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假定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zh-CN" alt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为整型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else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zh-CN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矩阵</a:t>
            </a: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zh-CN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中无</a:t>
            </a: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%d </a:t>
            </a:r>
            <a:r>
              <a:rPr lang="zh-CN" alt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元素</a:t>
            </a:r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”，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x)</a:t>
            </a:r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；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0214FFE-22E7-4D13-BDDE-5CD8FBC4638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习题</a:t>
            </a:r>
            <a:r>
              <a:rPr lang="en-US" altLang="zh-CN" sz="40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</a:t>
            </a:r>
            <a:r>
              <a:rPr lang="zh-CN" altLang="en-US" sz="40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双单调矩阵的查询</a:t>
            </a:r>
            <a:endParaRPr lang="zh-Hans-HK" altLang="en-US" sz="40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775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F4F60-913B-4FBB-87E5-771D179F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证明前，检查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个例子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9EA4FB-7EEE-4CDC-B142-39456C294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58054" cy="4351338"/>
          </a:xfrm>
        </p:spPr>
        <p:txBody>
          <a:bodyPr>
            <a:normAutofit lnSpcReduction="10000"/>
          </a:bodyPr>
          <a:lstStyle/>
          <a:p>
            <a:r>
              <a:rPr lang="en-US" altLang="zh-Hans-HK" dirty="0">
                <a:solidFill>
                  <a:srgbClr val="7030A0"/>
                </a:solidFill>
              </a:rPr>
              <a:t>(</a:t>
            </a:r>
            <a:r>
              <a:rPr lang="en-US" altLang="zh-Hans-HK" dirty="0">
                <a:solidFill>
                  <a:srgbClr val="00B050"/>
                </a:solidFill>
              </a:rPr>
              <a:t>a</a:t>
            </a:r>
            <a:r>
              <a:rPr lang="en-US" altLang="zh-Hans-HK" baseline="-25000" dirty="0">
                <a:solidFill>
                  <a:srgbClr val="00B050"/>
                </a:solidFill>
              </a:rPr>
              <a:t>1</a:t>
            </a:r>
            <a:r>
              <a:rPr lang="en-US" altLang="zh-Hans-HK" dirty="0">
                <a:solidFill>
                  <a:srgbClr val="00B050"/>
                </a:solidFill>
              </a:rPr>
              <a:t>,a</a:t>
            </a:r>
            <a:r>
              <a:rPr lang="en-US" altLang="zh-Hans-HK" baseline="-25000" dirty="0">
                <a:solidFill>
                  <a:srgbClr val="00B050"/>
                </a:solidFill>
              </a:rPr>
              <a:t>2</a:t>
            </a:r>
            <a:r>
              <a:rPr lang="en-US" altLang="zh-Hans-HK" dirty="0">
                <a:solidFill>
                  <a:srgbClr val="00B050"/>
                </a:solidFill>
              </a:rPr>
              <a:t>,…,a</a:t>
            </a:r>
            <a:r>
              <a:rPr lang="en-US" altLang="zh-Hans-HK" baseline="-25000" dirty="0">
                <a:solidFill>
                  <a:srgbClr val="00B050"/>
                </a:solidFill>
              </a:rPr>
              <a:t>6</a:t>
            </a:r>
            <a:r>
              <a:rPr lang="en-US" altLang="zh-Hans-HK" dirty="0">
                <a:solidFill>
                  <a:srgbClr val="7030A0"/>
                </a:solidFill>
              </a:rPr>
              <a:t>)=(</a:t>
            </a:r>
            <a:r>
              <a:rPr lang="en-US" altLang="zh-Hans-HK" dirty="0">
                <a:solidFill>
                  <a:srgbClr val="002060"/>
                </a:solidFill>
              </a:rPr>
              <a:t>1,6,4,3,</a:t>
            </a:r>
            <a:r>
              <a:rPr lang="en-US" altLang="zh-CN" dirty="0">
                <a:solidFill>
                  <a:srgbClr val="002060"/>
                </a:solidFill>
              </a:rPr>
              <a:t>2</a:t>
            </a:r>
            <a:r>
              <a:rPr lang="en-US" altLang="zh-Hans-HK" dirty="0">
                <a:solidFill>
                  <a:srgbClr val="002060"/>
                </a:solidFill>
              </a:rPr>
              <a:t>,</a:t>
            </a:r>
            <a:r>
              <a:rPr lang="en-US" altLang="zh-CN" dirty="0">
                <a:solidFill>
                  <a:srgbClr val="002060"/>
                </a:solidFill>
              </a:rPr>
              <a:t>5</a:t>
            </a:r>
            <a:r>
              <a:rPr lang="en-US" altLang="zh-Hans-HK" dirty="0">
                <a:solidFill>
                  <a:srgbClr val="7030A0"/>
                </a:solidFill>
              </a:rPr>
              <a:t>)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它是</a:t>
            </a:r>
            <a:r>
              <a:rPr lang="en-US" altLang="zh-CN" dirty="0">
                <a:solidFill>
                  <a:srgbClr val="00B0F0"/>
                </a:solidFill>
              </a:rPr>
              <a:t>stack-sortable</a:t>
            </a:r>
            <a:r>
              <a:rPr lang="zh-CN" altLang="en-US" dirty="0">
                <a:solidFill>
                  <a:srgbClr val="7030A0"/>
                </a:solidFill>
              </a:rPr>
              <a:t>的。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en-US" altLang="zh-CN" dirty="0">
                <a:solidFill>
                  <a:srgbClr val="7030A0"/>
                </a:solidFill>
              </a:rPr>
              <a:t>1</a:t>
            </a:r>
            <a:r>
              <a:rPr lang="zh-CN" altLang="en-US" dirty="0">
                <a:solidFill>
                  <a:srgbClr val="7030A0"/>
                </a:solidFill>
              </a:rPr>
              <a:t>进栈出栈；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en-US" altLang="zh-CN" dirty="0">
                <a:solidFill>
                  <a:srgbClr val="7030A0"/>
                </a:solidFill>
              </a:rPr>
              <a:t>6</a:t>
            </a:r>
            <a:r>
              <a:rPr lang="zh-CN" altLang="en-US" dirty="0">
                <a:solidFill>
                  <a:srgbClr val="7030A0"/>
                </a:solidFill>
              </a:rPr>
              <a:t>进栈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en-US" altLang="zh-CN" dirty="0">
                <a:solidFill>
                  <a:srgbClr val="7030A0"/>
                </a:solidFill>
              </a:rPr>
              <a:t>4</a:t>
            </a:r>
            <a:r>
              <a:rPr lang="zh-CN" altLang="en-US" dirty="0">
                <a:solidFill>
                  <a:srgbClr val="7030A0"/>
                </a:solidFill>
              </a:rPr>
              <a:t>进栈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en-US" altLang="zh-CN" dirty="0">
                <a:solidFill>
                  <a:srgbClr val="7030A0"/>
                </a:solidFill>
              </a:rPr>
              <a:t>3</a:t>
            </a:r>
            <a:r>
              <a:rPr lang="zh-CN" altLang="en-US" dirty="0">
                <a:solidFill>
                  <a:srgbClr val="7030A0"/>
                </a:solidFill>
              </a:rPr>
              <a:t>进栈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en-US" altLang="zh-CN" dirty="0">
                <a:solidFill>
                  <a:srgbClr val="7030A0"/>
                </a:solidFill>
              </a:rPr>
              <a:t>2</a:t>
            </a:r>
            <a:r>
              <a:rPr lang="zh-CN" altLang="en-US" dirty="0">
                <a:solidFill>
                  <a:srgbClr val="7030A0"/>
                </a:solidFill>
              </a:rPr>
              <a:t>进栈出栈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en-US" altLang="zh-CN" dirty="0">
                <a:solidFill>
                  <a:srgbClr val="7030A0"/>
                </a:solidFill>
              </a:rPr>
              <a:t>3</a:t>
            </a:r>
            <a:r>
              <a:rPr lang="zh-CN" altLang="en-US" dirty="0">
                <a:solidFill>
                  <a:srgbClr val="7030A0"/>
                </a:solidFill>
              </a:rPr>
              <a:t>退栈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en-US" altLang="zh-CN" dirty="0">
                <a:solidFill>
                  <a:srgbClr val="7030A0"/>
                </a:solidFill>
              </a:rPr>
              <a:t>4</a:t>
            </a:r>
            <a:r>
              <a:rPr lang="zh-CN" altLang="en-US" dirty="0">
                <a:solidFill>
                  <a:srgbClr val="7030A0"/>
                </a:solidFill>
              </a:rPr>
              <a:t>退栈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en-US" altLang="zh-CN" dirty="0">
                <a:solidFill>
                  <a:srgbClr val="7030A0"/>
                </a:solidFill>
              </a:rPr>
              <a:t>5</a:t>
            </a:r>
            <a:r>
              <a:rPr lang="zh-CN" altLang="en-US" dirty="0">
                <a:solidFill>
                  <a:srgbClr val="7030A0"/>
                </a:solidFill>
              </a:rPr>
              <a:t>进栈出栈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en-US" altLang="zh-CN" dirty="0">
                <a:solidFill>
                  <a:srgbClr val="7030A0"/>
                </a:solidFill>
              </a:rPr>
              <a:t>6</a:t>
            </a:r>
            <a:r>
              <a:rPr lang="zh-CN" altLang="en-US" dirty="0">
                <a:solidFill>
                  <a:srgbClr val="7030A0"/>
                </a:solidFill>
              </a:rPr>
              <a:t>退栈。</a:t>
            </a:r>
            <a:endParaRPr lang="zh-Hans-HK" altLang="en-US" dirty="0">
              <a:solidFill>
                <a:srgbClr val="7030A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F346F2-3491-4C37-9C3D-9E525BED3A13}"/>
              </a:ext>
            </a:extLst>
          </p:cNvPr>
          <p:cNvSpPr txBox="1"/>
          <p:nvPr/>
        </p:nvSpPr>
        <p:spPr>
          <a:xfrm>
            <a:off x="6277708" y="2083777"/>
            <a:ext cx="49764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</a:rPr>
              <a:t>231-avoid</a:t>
            </a:r>
            <a:r>
              <a:rPr lang="zh-CN" altLang="en-US" sz="2400" dirty="0">
                <a:solidFill>
                  <a:srgbClr val="7030A0"/>
                </a:solidFill>
              </a:rPr>
              <a:t>的？</a:t>
            </a:r>
            <a:endParaRPr lang="en-US" altLang="zh-CN" sz="2400" dirty="0">
              <a:solidFill>
                <a:srgbClr val="7030A0"/>
              </a:solidFill>
            </a:endParaRPr>
          </a:p>
          <a:p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Hans-HK" sz="2400" dirty="0" err="1">
                <a:solidFill>
                  <a:srgbClr val="00B050"/>
                </a:solidFill>
              </a:rPr>
              <a:t>i</a:t>
            </a:r>
            <a:r>
              <a:rPr lang="en-US" altLang="zh-Hans-HK" sz="2400" dirty="0">
                <a:solidFill>
                  <a:srgbClr val="00B050"/>
                </a:solidFill>
              </a:rPr>
              <a:t>=1</a:t>
            </a:r>
            <a:r>
              <a:rPr lang="zh-CN" altLang="en-US" sz="2400" dirty="0">
                <a:solidFill>
                  <a:srgbClr val="7030A0"/>
                </a:solidFill>
              </a:rPr>
              <a:t>不可能。因为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i</a:t>
            </a:r>
            <a:r>
              <a:rPr lang="zh-CN" altLang="en-US" sz="2400" dirty="0">
                <a:solidFill>
                  <a:srgbClr val="7030A0"/>
                </a:solidFill>
              </a:rPr>
              <a:t>必然是小</a:t>
            </a:r>
            <a:endParaRPr lang="en-US" altLang="zh-Hans-HK" sz="2400" dirty="0">
              <a:solidFill>
                <a:srgbClr val="7030A0"/>
              </a:solidFill>
            </a:endParaRPr>
          </a:p>
          <a:p>
            <a:r>
              <a:rPr lang="en-US" altLang="zh-Hans-HK" sz="2400" dirty="0" err="1">
                <a:solidFill>
                  <a:srgbClr val="00B050"/>
                </a:solidFill>
              </a:rPr>
              <a:t>i</a:t>
            </a:r>
            <a:r>
              <a:rPr lang="en-US" altLang="zh-Hans-HK" sz="2400" dirty="0">
                <a:solidFill>
                  <a:srgbClr val="00B050"/>
                </a:solidFill>
              </a:rPr>
              <a:t>=2</a:t>
            </a:r>
            <a:r>
              <a:rPr lang="zh-CN" altLang="en-US" sz="2400" dirty="0">
                <a:solidFill>
                  <a:srgbClr val="7030A0"/>
                </a:solidFill>
              </a:rPr>
              <a:t>不可能。因为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i</a:t>
            </a:r>
            <a:r>
              <a:rPr lang="zh-CN" altLang="en-US" sz="2400" dirty="0">
                <a:solidFill>
                  <a:srgbClr val="7030A0"/>
                </a:solidFill>
              </a:rPr>
              <a:t>必然是大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Hans-HK" sz="2400" dirty="0" err="1">
                <a:solidFill>
                  <a:srgbClr val="00B050"/>
                </a:solidFill>
              </a:rPr>
              <a:t>i</a:t>
            </a:r>
            <a:r>
              <a:rPr lang="en-US" altLang="zh-Hans-HK" sz="2400" dirty="0">
                <a:solidFill>
                  <a:srgbClr val="00B050"/>
                </a:solidFill>
              </a:rPr>
              <a:t>=3</a:t>
            </a:r>
            <a:r>
              <a:rPr lang="zh-CN" altLang="en-US" sz="2400" dirty="0">
                <a:solidFill>
                  <a:srgbClr val="7030A0"/>
                </a:solidFill>
              </a:rPr>
              <a:t>不可能。因为</a:t>
            </a:r>
            <a:r>
              <a:rPr lang="en-US" altLang="zh-CN" sz="2400" dirty="0">
                <a:solidFill>
                  <a:srgbClr val="00B050"/>
                </a:solidFill>
              </a:rPr>
              <a:t>j</a:t>
            </a:r>
            <a:r>
              <a:rPr lang="zh-CN" altLang="en-US" sz="2400" dirty="0">
                <a:solidFill>
                  <a:srgbClr val="7030A0"/>
                </a:solidFill>
              </a:rPr>
              <a:t>只能选</a:t>
            </a:r>
            <a:r>
              <a:rPr lang="en-US" altLang="zh-CN" sz="2400" dirty="0">
                <a:solidFill>
                  <a:srgbClr val="7030A0"/>
                </a:solidFill>
              </a:rPr>
              <a:t>6.</a:t>
            </a:r>
          </a:p>
          <a:p>
            <a:r>
              <a:rPr lang="en-US" altLang="zh-Hans-HK" sz="2400" dirty="0" err="1">
                <a:solidFill>
                  <a:srgbClr val="00B050"/>
                </a:solidFill>
              </a:rPr>
              <a:t>i</a:t>
            </a:r>
            <a:r>
              <a:rPr lang="en-US" altLang="zh-Hans-HK" sz="2400" dirty="0">
                <a:solidFill>
                  <a:srgbClr val="00B050"/>
                </a:solidFill>
              </a:rPr>
              <a:t>=4</a:t>
            </a:r>
            <a:r>
              <a:rPr lang="zh-CN" altLang="en-US" sz="2400" dirty="0">
                <a:solidFill>
                  <a:srgbClr val="7030A0"/>
                </a:solidFill>
              </a:rPr>
              <a:t>不可能。因为</a:t>
            </a:r>
            <a:r>
              <a:rPr lang="en-US" altLang="zh-CN" sz="2400" dirty="0">
                <a:solidFill>
                  <a:srgbClr val="00B050"/>
                </a:solidFill>
              </a:rPr>
              <a:t>j</a:t>
            </a:r>
            <a:r>
              <a:rPr lang="zh-CN" altLang="en-US" sz="2400" dirty="0">
                <a:solidFill>
                  <a:srgbClr val="7030A0"/>
                </a:solidFill>
              </a:rPr>
              <a:t>只能选</a:t>
            </a:r>
            <a:r>
              <a:rPr lang="en-US" altLang="zh-CN" sz="2400" dirty="0">
                <a:solidFill>
                  <a:srgbClr val="7030A0"/>
                </a:solidFill>
              </a:rPr>
              <a:t>6.</a:t>
            </a:r>
          </a:p>
          <a:p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所以的确是</a:t>
            </a:r>
            <a:r>
              <a:rPr lang="en-US" altLang="zh-CN" sz="2400" dirty="0">
                <a:solidFill>
                  <a:srgbClr val="7030A0"/>
                </a:solidFill>
              </a:rPr>
              <a:t>231-avoid</a:t>
            </a:r>
            <a:r>
              <a:rPr lang="zh-CN" altLang="en-US" sz="2400" dirty="0">
                <a:solidFill>
                  <a:srgbClr val="7030A0"/>
                </a:solidFill>
              </a:rPr>
              <a:t>的。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9242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13A32-C155-4251-9306-7DC0DB02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i="1" dirty="0">
                <a:solidFill>
                  <a:srgbClr val="FF0000"/>
                </a:solidFill>
              </a:rPr>
              <a:t>stack-sortable 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4400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4400" i="1" dirty="0">
                <a:solidFill>
                  <a:srgbClr val="FF0000"/>
                </a:solidFill>
              </a:rPr>
              <a:t>231-avoid</a:t>
            </a:r>
            <a:r>
              <a:rPr lang="zh-CN" altLang="en-US" sz="4400" i="1" dirty="0">
                <a:solidFill>
                  <a:srgbClr val="FF0000"/>
                </a:solidFill>
              </a:rPr>
              <a:t>。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9585D-C2BA-4FEA-B788-1514AE709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08004" cy="3669567"/>
          </a:xfrm>
        </p:spPr>
        <p:txBody>
          <a:bodyPr/>
          <a:lstStyle/>
          <a:p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endParaRPr lang="en-US" altLang="zh-CN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反证法。  （假设不是</a:t>
            </a:r>
            <a: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231-avoid </a:t>
            </a:r>
            <a: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用栈不能排序）</a:t>
            </a:r>
            <a:endParaRPr lang="en-US" altLang="zh-CN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endParaRPr lang="en-US" altLang="zh-CN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&lt;j&lt;k</a:t>
            </a:r>
            <a: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使得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中、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大、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</a:t>
            </a:r>
            <a: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</a:t>
            </a:r>
            <a:r>
              <a:rPr lang="en-US" altLang="zh-CN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altLang="zh-Hans-HK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中最小，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输出前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都必须入栈。</a:t>
            </a:r>
            <a:endParaRPr lang="en-US" altLang="zh-CN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以后，必然会输出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，然后输出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但是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&gt;a</a:t>
            </a:r>
            <a:r>
              <a:rPr lang="en-US" altLang="zh-CN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所以，输出的序列必然不是从小到大的。</a:t>
            </a:r>
            <a:endParaRPr lang="zh-Hans-HK" altLang="en-US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DDF4CB6-82E5-4F25-B4E9-5104AA4C11B8}"/>
              </a:ext>
            </a:extLst>
          </p:cNvPr>
          <p:cNvCxnSpPr/>
          <p:nvPr/>
        </p:nvCxnSpPr>
        <p:spPr bwMode="auto">
          <a:xfrm>
            <a:off x="9414804" y="3713480"/>
            <a:ext cx="660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7A894F0-125D-4785-94D5-7F8F226D6913}"/>
              </a:ext>
            </a:extLst>
          </p:cNvPr>
          <p:cNvCxnSpPr/>
          <p:nvPr/>
        </p:nvCxnSpPr>
        <p:spPr bwMode="auto">
          <a:xfrm>
            <a:off x="10339364" y="3713480"/>
            <a:ext cx="0" cy="1473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77E67C6-0CDD-4364-BB2C-030C4E989B71}"/>
              </a:ext>
            </a:extLst>
          </p:cNvPr>
          <p:cNvCxnSpPr/>
          <p:nvPr/>
        </p:nvCxnSpPr>
        <p:spPr bwMode="auto">
          <a:xfrm>
            <a:off x="10075204" y="5186680"/>
            <a:ext cx="2946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27414AB-291C-4194-82A1-A201B11C56AC}"/>
              </a:ext>
            </a:extLst>
          </p:cNvPr>
          <p:cNvCxnSpPr/>
          <p:nvPr/>
        </p:nvCxnSpPr>
        <p:spPr bwMode="auto">
          <a:xfrm>
            <a:off x="10075204" y="3713480"/>
            <a:ext cx="0" cy="1473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F992F67-F911-41C4-B2FB-0C3634A84AA6}"/>
              </a:ext>
            </a:extLst>
          </p:cNvPr>
          <p:cNvCxnSpPr/>
          <p:nvPr/>
        </p:nvCxnSpPr>
        <p:spPr bwMode="auto">
          <a:xfrm>
            <a:off x="9414804" y="3429000"/>
            <a:ext cx="17576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8E86A1C-E039-4617-BAFD-9A16E3093F41}"/>
              </a:ext>
            </a:extLst>
          </p:cNvPr>
          <p:cNvCxnSpPr/>
          <p:nvPr/>
        </p:nvCxnSpPr>
        <p:spPr bwMode="auto">
          <a:xfrm>
            <a:off x="10339364" y="3713480"/>
            <a:ext cx="833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1D39736-1793-4F81-B575-8181D952149A}"/>
              </a:ext>
            </a:extLst>
          </p:cNvPr>
          <p:cNvCxnSpPr/>
          <p:nvPr/>
        </p:nvCxnSpPr>
        <p:spPr bwMode="auto">
          <a:xfrm>
            <a:off x="9670532" y="3554660"/>
            <a:ext cx="279398" cy="83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939DD91-9AE0-4E56-B890-26D3B3CA7DBD}"/>
              </a:ext>
            </a:extLst>
          </p:cNvPr>
          <p:cNvSpPr txBox="1"/>
          <p:nvPr/>
        </p:nvSpPr>
        <p:spPr>
          <a:xfrm>
            <a:off x="9048659" y="3251815"/>
            <a:ext cx="570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B050"/>
                </a:solidFill>
              </a:rPr>
              <a:t>a</a:t>
            </a:r>
            <a:r>
              <a:rPr lang="en-US" altLang="zh-CN" sz="2400" baseline="-25000" dirty="0" err="1">
                <a:solidFill>
                  <a:srgbClr val="00B050"/>
                </a:solidFill>
              </a:rPr>
              <a:t>k</a:t>
            </a:r>
            <a:endParaRPr lang="zh-Hans-HK" altLang="en-US" sz="2400" dirty="0">
              <a:solidFill>
                <a:srgbClr val="00B05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3FE9992-103E-4A18-BA22-072BA4BE9459}"/>
              </a:ext>
            </a:extLst>
          </p:cNvPr>
          <p:cNvSpPr txBox="1"/>
          <p:nvPr/>
        </p:nvSpPr>
        <p:spPr>
          <a:xfrm>
            <a:off x="10008582" y="4725015"/>
            <a:ext cx="570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i</a:t>
            </a:r>
            <a:endParaRPr lang="zh-Hans-HK" altLang="en-US" sz="2400" dirty="0">
              <a:solidFill>
                <a:srgbClr val="00B05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17B148-C5F1-424E-A555-5C0AF654E190}"/>
              </a:ext>
            </a:extLst>
          </p:cNvPr>
          <p:cNvSpPr txBox="1"/>
          <p:nvPr/>
        </p:nvSpPr>
        <p:spPr>
          <a:xfrm>
            <a:off x="10008582" y="4263349"/>
            <a:ext cx="570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B050"/>
                </a:solidFill>
              </a:rPr>
              <a:t>a</a:t>
            </a:r>
            <a:r>
              <a:rPr lang="en-US" altLang="zh-CN" sz="2400" baseline="-25000" dirty="0" err="1">
                <a:solidFill>
                  <a:srgbClr val="00B050"/>
                </a:solidFill>
              </a:rPr>
              <a:t>j</a:t>
            </a:r>
            <a:endParaRPr lang="zh-Hans-HK" altLang="en-US" sz="2400" dirty="0">
              <a:solidFill>
                <a:srgbClr val="00B05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48DAF12-69D7-44CB-813C-2D48DFB6BD09}"/>
              </a:ext>
            </a:extLst>
          </p:cNvPr>
          <p:cNvSpPr txBox="1"/>
          <p:nvPr/>
        </p:nvSpPr>
        <p:spPr>
          <a:xfrm>
            <a:off x="9041857" y="3606186"/>
            <a:ext cx="424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</a:t>
            </a:r>
            <a:endParaRPr lang="zh-Hans-HK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13440F-A690-4355-857E-9A91411996A3}"/>
              </a:ext>
            </a:extLst>
          </p:cNvPr>
          <p:cNvSpPr txBox="1"/>
          <p:nvPr/>
        </p:nvSpPr>
        <p:spPr>
          <a:xfrm>
            <a:off x="10319512" y="4363163"/>
            <a:ext cx="424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</a:t>
            </a:r>
            <a:endParaRPr lang="zh-Hans-HK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1BE9D0E-360A-45FF-A015-0D8B6E0DC464}"/>
              </a:ext>
            </a:extLst>
          </p:cNvPr>
          <p:cNvSpPr txBox="1"/>
          <p:nvPr/>
        </p:nvSpPr>
        <p:spPr>
          <a:xfrm>
            <a:off x="10339364" y="4859774"/>
            <a:ext cx="424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5371817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7A236-65FC-4375-9268-282A3912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i="1" dirty="0">
                <a:solidFill>
                  <a:srgbClr val="FF0000"/>
                </a:solidFill>
              </a:rPr>
              <a:t>231-avoid </a:t>
            </a:r>
            <a:r>
              <a:rPr lang="en-US" altLang="zh-Hans-HK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Hans-HK" i="1" dirty="0">
                <a:solidFill>
                  <a:srgbClr val="FF0000"/>
                </a:solidFill>
                <a:sym typeface="Wingdings" panose="05000000000000000000" pitchFamily="2" charset="2"/>
              </a:rPr>
              <a:t> stack-sortable</a:t>
            </a:r>
            <a:endParaRPr lang="zh-Hans-HK" altLang="en-US" i="1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EA033-EBF7-4DB2-9996-2C0A44618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210043"/>
          </a:xfrm>
        </p:spPr>
        <p:txBody>
          <a:bodyPr>
            <a:noAutofit/>
          </a:bodyPr>
          <a:lstStyle/>
          <a:p>
            <a:r>
              <a:rPr lang="en-US" altLang="zh-CN" dirty="0"/>
              <a:t>Claim</a:t>
            </a:r>
            <a:r>
              <a:rPr lang="zh-CN" altLang="en-US" dirty="0"/>
              <a:t>： 如果</a:t>
            </a:r>
            <a:r>
              <a:rPr lang="en-US" altLang="zh-CN" dirty="0"/>
              <a:t>(a</a:t>
            </a:r>
            <a:r>
              <a:rPr lang="en-US" altLang="zh-CN" baseline="-25000" dirty="0"/>
              <a:t>1</a:t>
            </a:r>
            <a:r>
              <a:rPr lang="en-US" altLang="zh-CN" dirty="0"/>
              <a:t>,…,a</a:t>
            </a:r>
            <a:r>
              <a:rPr lang="en-US" altLang="zh-CN" baseline="-25000" dirty="0"/>
              <a:t>n</a:t>
            </a:r>
            <a:r>
              <a:rPr lang="en-US" altLang="zh-CN" dirty="0"/>
              <a:t>)</a:t>
            </a:r>
            <a:r>
              <a:rPr lang="zh-CN" altLang="en-US" dirty="0"/>
              <a:t>是</a:t>
            </a:r>
            <a:r>
              <a:rPr lang="en-US" altLang="zh-CN" dirty="0"/>
              <a:t>231-avoid</a:t>
            </a:r>
            <a:r>
              <a:rPr lang="zh-CN" altLang="en-US" dirty="0"/>
              <a:t>的，则它是</a:t>
            </a:r>
            <a:r>
              <a:rPr lang="en-US" altLang="zh-CN" dirty="0"/>
              <a:t>stack-sortable</a:t>
            </a:r>
            <a:r>
              <a:rPr lang="zh-CN" altLang="en-US" dirty="0"/>
              <a:t>的。</a:t>
            </a:r>
            <a:endParaRPr lang="en-US" altLang="zh-CN" dirty="0"/>
          </a:p>
          <a:p>
            <a:r>
              <a:rPr lang="zh-CN" altLang="en-US" dirty="0">
                <a:solidFill>
                  <a:srgbClr val="9933FF"/>
                </a:solidFill>
              </a:rPr>
              <a:t>证明：当</a:t>
            </a:r>
            <a:r>
              <a:rPr lang="en-US" altLang="zh-CN" dirty="0">
                <a:solidFill>
                  <a:srgbClr val="00B050"/>
                </a:solidFill>
              </a:rPr>
              <a:t>n=1</a:t>
            </a:r>
            <a:r>
              <a:rPr lang="zh-CN" altLang="en-US" dirty="0">
                <a:solidFill>
                  <a:srgbClr val="9933FF"/>
                </a:solidFill>
              </a:rPr>
              <a:t>，</a:t>
            </a:r>
            <a:r>
              <a:rPr lang="en-US" altLang="zh-CN" dirty="0">
                <a:solidFill>
                  <a:srgbClr val="9933FF"/>
                </a:solidFill>
              </a:rPr>
              <a:t>Claim</a:t>
            </a:r>
            <a:r>
              <a:rPr lang="zh-CN" altLang="en-US" dirty="0">
                <a:solidFill>
                  <a:srgbClr val="9933FF"/>
                </a:solidFill>
              </a:rPr>
              <a:t>显然成立。用归纳法：</a:t>
            </a:r>
            <a:r>
              <a:rPr lang="zh-CN" altLang="en-US" dirty="0">
                <a:solidFill>
                  <a:srgbClr val="00B0F0"/>
                </a:solidFill>
              </a:rPr>
              <a:t>假设</a:t>
            </a:r>
            <a:r>
              <a:rPr lang="en-US" altLang="zh-CN" dirty="0">
                <a:solidFill>
                  <a:srgbClr val="00B0F0"/>
                </a:solidFill>
              </a:rPr>
              <a:t>Claim</a:t>
            </a:r>
            <a:r>
              <a:rPr lang="zh-CN" altLang="en-US" dirty="0">
                <a:solidFill>
                  <a:srgbClr val="00B0F0"/>
                </a:solidFill>
              </a:rPr>
              <a:t>对</a:t>
            </a:r>
            <a:r>
              <a:rPr lang="en-US" altLang="zh-CN" dirty="0">
                <a:solidFill>
                  <a:srgbClr val="00B0F0"/>
                </a:solidFill>
              </a:rPr>
              <a:t>n&lt;m</a:t>
            </a:r>
            <a:r>
              <a:rPr lang="zh-CN" altLang="en-US" dirty="0">
                <a:solidFill>
                  <a:srgbClr val="00B0F0"/>
                </a:solidFill>
              </a:rPr>
              <a:t>成立，现要证它对</a:t>
            </a:r>
            <a:r>
              <a:rPr lang="en-US" altLang="zh-CN" dirty="0">
                <a:solidFill>
                  <a:srgbClr val="00B0F0"/>
                </a:solidFill>
              </a:rPr>
              <a:t>n=m</a:t>
            </a:r>
            <a:r>
              <a:rPr lang="zh-CN" altLang="en-US" dirty="0">
                <a:solidFill>
                  <a:srgbClr val="00B0F0"/>
                </a:solidFill>
              </a:rPr>
              <a:t>成立。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zh-CN" altLang="en-US" dirty="0">
                <a:solidFill>
                  <a:srgbClr val="9933FF"/>
                </a:solidFill>
              </a:rPr>
              <a:t>不妨设</a:t>
            </a:r>
            <a:r>
              <a:rPr lang="en-US" altLang="zh-CN" dirty="0">
                <a:solidFill>
                  <a:srgbClr val="00B050"/>
                </a:solidFill>
              </a:rPr>
              <a:t>(a</a:t>
            </a:r>
            <a:r>
              <a:rPr lang="en-US" altLang="zh-CN" baseline="-25000" dirty="0">
                <a:solidFill>
                  <a:srgbClr val="00B050"/>
                </a:solidFill>
              </a:rPr>
              <a:t>1</a:t>
            </a:r>
            <a:r>
              <a:rPr lang="en-US" altLang="zh-CN" dirty="0">
                <a:solidFill>
                  <a:srgbClr val="00B050"/>
                </a:solidFill>
              </a:rPr>
              <a:t>,…,a</a:t>
            </a:r>
            <a:r>
              <a:rPr lang="en-US" altLang="zh-CN" baseline="-25000" dirty="0">
                <a:solidFill>
                  <a:srgbClr val="00B050"/>
                </a:solidFill>
              </a:rPr>
              <a:t>m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zh-CN" altLang="en-US" dirty="0">
                <a:solidFill>
                  <a:srgbClr val="9933FF"/>
                </a:solidFill>
              </a:rPr>
              <a:t>是长为</a:t>
            </a:r>
            <a:r>
              <a:rPr lang="en-US" altLang="zh-CN" dirty="0">
                <a:solidFill>
                  <a:srgbClr val="9933FF"/>
                </a:solidFill>
              </a:rPr>
              <a:t>m</a:t>
            </a:r>
            <a:r>
              <a:rPr lang="zh-CN" altLang="en-US" dirty="0">
                <a:solidFill>
                  <a:srgbClr val="9933FF"/>
                </a:solidFill>
              </a:rPr>
              <a:t>且是</a:t>
            </a:r>
            <a:r>
              <a:rPr lang="en-US" altLang="zh-CN" dirty="0">
                <a:solidFill>
                  <a:srgbClr val="9933FF"/>
                </a:solidFill>
              </a:rPr>
              <a:t>231-avoid</a:t>
            </a:r>
            <a:r>
              <a:rPr lang="zh-CN" altLang="en-US" dirty="0">
                <a:solidFill>
                  <a:srgbClr val="9933FF"/>
                </a:solidFill>
              </a:rPr>
              <a:t>的。</a:t>
            </a:r>
            <a:endParaRPr lang="en-US" altLang="zh-CN" dirty="0">
              <a:solidFill>
                <a:srgbClr val="9933FF"/>
              </a:solidFill>
            </a:endParaRPr>
          </a:p>
          <a:p>
            <a:pPr lvl="1"/>
            <a:r>
              <a:rPr lang="zh-CN" altLang="en-US" dirty="0">
                <a:solidFill>
                  <a:srgbClr val="9933FF"/>
                </a:solidFill>
              </a:rPr>
              <a:t>不失一般性，不妨设</a:t>
            </a:r>
            <a:r>
              <a:rPr lang="en-US" altLang="zh-CN" dirty="0">
                <a:solidFill>
                  <a:srgbClr val="00B050"/>
                </a:solidFill>
              </a:rPr>
              <a:t>a</a:t>
            </a:r>
            <a:r>
              <a:rPr lang="en-US" altLang="zh-CN" baseline="-25000" dirty="0">
                <a:solidFill>
                  <a:srgbClr val="00B050"/>
                </a:solidFill>
              </a:rPr>
              <a:t>i</a:t>
            </a:r>
            <a:r>
              <a:rPr lang="en-US" altLang="zh-CN" dirty="0">
                <a:solidFill>
                  <a:srgbClr val="9933FF"/>
                </a:solidFill>
              </a:rPr>
              <a:t>=</a:t>
            </a:r>
            <a:r>
              <a:rPr lang="en-US" altLang="zh-CN" dirty="0">
                <a:solidFill>
                  <a:srgbClr val="002060"/>
                </a:solidFill>
              </a:rPr>
              <a:t>m</a:t>
            </a:r>
            <a:r>
              <a:rPr lang="zh-CN" altLang="en-US" dirty="0">
                <a:solidFill>
                  <a:srgbClr val="9933FF"/>
                </a:solidFill>
              </a:rPr>
              <a:t>。</a:t>
            </a:r>
            <a:r>
              <a:rPr lang="zh-CN" altLang="en-US" dirty="0">
                <a:solidFill>
                  <a:srgbClr val="00B0F0"/>
                </a:solidFill>
              </a:rPr>
              <a:t>该序列中</a:t>
            </a:r>
            <a:r>
              <a:rPr lang="en-US" altLang="zh-CN" dirty="0">
                <a:solidFill>
                  <a:srgbClr val="00B050"/>
                </a:solidFill>
              </a:rPr>
              <a:t>a</a:t>
            </a:r>
            <a:r>
              <a:rPr lang="en-US" altLang="zh-CN" baseline="-25000" dirty="0">
                <a:solidFill>
                  <a:srgbClr val="00B050"/>
                </a:solidFill>
              </a:rPr>
              <a:t>i</a:t>
            </a:r>
            <a:r>
              <a:rPr lang="zh-CN" altLang="en-US" dirty="0">
                <a:solidFill>
                  <a:srgbClr val="00B0F0"/>
                </a:solidFill>
              </a:rPr>
              <a:t>之前的数比</a:t>
            </a:r>
            <a:r>
              <a:rPr lang="en-US" altLang="zh-CN" dirty="0">
                <a:solidFill>
                  <a:srgbClr val="00B050"/>
                </a:solidFill>
              </a:rPr>
              <a:t>a</a:t>
            </a:r>
            <a:r>
              <a:rPr lang="en-US" altLang="zh-CN" baseline="-25000" dirty="0">
                <a:solidFill>
                  <a:srgbClr val="00B050"/>
                </a:solidFill>
              </a:rPr>
              <a:t>i</a:t>
            </a:r>
            <a:r>
              <a:rPr lang="zh-CN" altLang="en-US" dirty="0">
                <a:solidFill>
                  <a:srgbClr val="00B0F0"/>
                </a:solidFill>
              </a:rPr>
              <a:t>后面的数要小</a:t>
            </a:r>
            <a:r>
              <a:rPr lang="zh-CN" altLang="en-US" dirty="0">
                <a:solidFill>
                  <a:srgbClr val="9933FF"/>
                </a:solidFill>
              </a:rPr>
              <a:t>。</a:t>
            </a:r>
            <a:endParaRPr lang="en-US" altLang="zh-CN" dirty="0">
              <a:solidFill>
                <a:srgbClr val="9933FF"/>
              </a:solidFill>
            </a:endParaRPr>
          </a:p>
          <a:p>
            <a:pPr lvl="1"/>
            <a:r>
              <a:rPr lang="zh-CN" altLang="en-US" dirty="0">
                <a:solidFill>
                  <a:srgbClr val="9933FF"/>
                </a:solidFill>
              </a:rPr>
              <a:t>这意味</a:t>
            </a:r>
            <a:r>
              <a:rPr lang="en-US" altLang="zh-CN" dirty="0">
                <a:solidFill>
                  <a:srgbClr val="9933FF"/>
                </a:solidFill>
              </a:rPr>
              <a:t>(</a:t>
            </a:r>
            <a:r>
              <a:rPr lang="en-US" altLang="zh-CN" dirty="0">
                <a:solidFill>
                  <a:srgbClr val="00B050"/>
                </a:solidFill>
              </a:rPr>
              <a:t>a</a:t>
            </a:r>
            <a:r>
              <a:rPr lang="en-US" altLang="zh-CN" baseline="-25000" dirty="0">
                <a:solidFill>
                  <a:srgbClr val="00B050"/>
                </a:solidFill>
              </a:rPr>
              <a:t>1,</a:t>
            </a:r>
            <a:r>
              <a:rPr lang="en-US" altLang="zh-CN" dirty="0">
                <a:solidFill>
                  <a:srgbClr val="00B050"/>
                </a:solidFill>
              </a:rPr>
              <a:t>…,a</a:t>
            </a:r>
            <a:r>
              <a:rPr lang="en-US" altLang="zh-CN" baseline="-25000" dirty="0">
                <a:solidFill>
                  <a:srgbClr val="00B050"/>
                </a:solidFill>
              </a:rPr>
              <a:t>i-1</a:t>
            </a:r>
            <a:r>
              <a:rPr lang="en-US" altLang="zh-CN" dirty="0">
                <a:solidFill>
                  <a:srgbClr val="9933FF"/>
                </a:solidFill>
              </a:rPr>
              <a:t>)</a:t>
            </a:r>
            <a:r>
              <a:rPr lang="zh-CN" altLang="en-US" dirty="0">
                <a:solidFill>
                  <a:srgbClr val="9933FF"/>
                </a:solidFill>
              </a:rPr>
              <a:t>是</a:t>
            </a:r>
            <a:r>
              <a:rPr lang="en-US" altLang="zh-CN" dirty="0">
                <a:solidFill>
                  <a:srgbClr val="002060"/>
                </a:solidFill>
              </a:rPr>
              <a:t>1~i-1</a:t>
            </a:r>
            <a:r>
              <a:rPr lang="zh-CN" altLang="en-US" dirty="0">
                <a:solidFill>
                  <a:srgbClr val="9933FF"/>
                </a:solidFill>
              </a:rPr>
              <a:t>的一个排列。而</a:t>
            </a:r>
            <a:r>
              <a:rPr lang="en-US" altLang="zh-CN" dirty="0">
                <a:solidFill>
                  <a:srgbClr val="9933FF"/>
                </a:solidFill>
              </a:rPr>
              <a:t>(</a:t>
            </a:r>
            <a:r>
              <a:rPr lang="en-US" altLang="zh-CN" dirty="0">
                <a:solidFill>
                  <a:srgbClr val="00B050"/>
                </a:solidFill>
              </a:rPr>
              <a:t>a</a:t>
            </a:r>
            <a:r>
              <a:rPr lang="en-US" altLang="zh-CN" baseline="-25000" dirty="0">
                <a:solidFill>
                  <a:srgbClr val="00B050"/>
                </a:solidFill>
              </a:rPr>
              <a:t>i+1</a:t>
            </a:r>
            <a:r>
              <a:rPr lang="en-US" altLang="zh-CN" dirty="0">
                <a:solidFill>
                  <a:srgbClr val="00B050"/>
                </a:solidFill>
              </a:rPr>
              <a:t>,…a</a:t>
            </a:r>
            <a:r>
              <a:rPr lang="en-US" altLang="zh-CN" baseline="-25000" dirty="0">
                <a:solidFill>
                  <a:srgbClr val="00B050"/>
                </a:solidFill>
              </a:rPr>
              <a:t>m</a:t>
            </a:r>
            <a:r>
              <a:rPr lang="en-US" altLang="zh-CN" dirty="0">
                <a:solidFill>
                  <a:srgbClr val="9933FF"/>
                </a:solidFill>
              </a:rPr>
              <a:t>)</a:t>
            </a:r>
            <a:r>
              <a:rPr lang="zh-CN" altLang="en-US" dirty="0">
                <a:solidFill>
                  <a:srgbClr val="9933FF"/>
                </a:solidFill>
              </a:rPr>
              <a:t>是</a:t>
            </a:r>
            <a:r>
              <a:rPr lang="en-US" altLang="zh-CN" dirty="0">
                <a:solidFill>
                  <a:srgbClr val="002060"/>
                </a:solidFill>
              </a:rPr>
              <a:t>i~m-1</a:t>
            </a:r>
            <a:r>
              <a:rPr lang="zh-CN" altLang="en-US" dirty="0">
                <a:solidFill>
                  <a:srgbClr val="9933FF"/>
                </a:solidFill>
              </a:rPr>
              <a:t>的一个排列。</a:t>
            </a:r>
            <a:endParaRPr lang="en-US" altLang="zh-CN" dirty="0">
              <a:solidFill>
                <a:srgbClr val="9933FF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B347C6-94CA-4E2B-A4EA-5FBD301A4CCB}"/>
              </a:ext>
            </a:extLst>
          </p:cNvPr>
          <p:cNvSpPr/>
          <p:nvPr/>
        </p:nvSpPr>
        <p:spPr>
          <a:xfrm>
            <a:off x="2602523" y="4246693"/>
            <a:ext cx="2409093" cy="4132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sz="2400" dirty="0">
                <a:solidFill>
                  <a:srgbClr val="002060"/>
                </a:solidFill>
              </a:rPr>
              <a:t>1~i-1</a:t>
            </a:r>
            <a:r>
              <a:rPr lang="zh-CN" altLang="en-US" sz="2400" dirty="0">
                <a:solidFill>
                  <a:srgbClr val="002060"/>
                </a:solidFill>
              </a:rPr>
              <a:t>的一个排列</a:t>
            </a:r>
            <a:endParaRPr lang="zh-Hans-HK" altLang="en-US" sz="2400" dirty="0">
              <a:solidFill>
                <a:srgbClr val="00206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B08BBE-DC4F-463B-A5A9-96ABE5A7F3D2}"/>
              </a:ext>
            </a:extLst>
          </p:cNvPr>
          <p:cNvSpPr/>
          <p:nvPr/>
        </p:nvSpPr>
        <p:spPr>
          <a:xfrm>
            <a:off x="5011617" y="4246693"/>
            <a:ext cx="430822" cy="4132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</a:rPr>
              <a:t>m</a:t>
            </a:r>
            <a:endParaRPr lang="zh-Hans-HK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FABF03-2E94-462A-A054-879E69C6D57C}"/>
              </a:ext>
            </a:extLst>
          </p:cNvPr>
          <p:cNvSpPr txBox="1"/>
          <p:nvPr/>
        </p:nvSpPr>
        <p:spPr>
          <a:xfrm>
            <a:off x="430924" y="4914912"/>
            <a:ext cx="107528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CN" altLang="en-US" sz="2400" dirty="0">
                <a:solidFill>
                  <a:srgbClr val="9933FF"/>
                </a:solidFill>
              </a:rPr>
              <a:t>排列</a:t>
            </a:r>
            <a:r>
              <a:rPr lang="en-US" altLang="zh-CN" sz="2400" dirty="0">
                <a:solidFill>
                  <a:srgbClr val="9933FF"/>
                </a:solidFill>
              </a:rPr>
              <a:t>(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,…,a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i-1</a:t>
            </a:r>
            <a:r>
              <a:rPr lang="en-US" altLang="zh-CN" sz="2400" dirty="0">
                <a:solidFill>
                  <a:srgbClr val="9933FF"/>
                </a:solidFill>
              </a:rPr>
              <a:t>)</a:t>
            </a:r>
            <a:r>
              <a:rPr lang="zh-CN" altLang="en-US" sz="2400" dirty="0">
                <a:solidFill>
                  <a:srgbClr val="9933FF"/>
                </a:solidFill>
              </a:rPr>
              <a:t>是</a:t>
            </a:r>
            <a:r>
              <a:rPr lang="en-US" altLang="zh-CN" sz="2400" dirty="0">
                <a:solidFill>
                  <a:srgbClr val="9933FF"/>
                </a:solidFill>
              </a:rPr>
              <a:t>231-avoid</a:t>
            </a:r>
            <a:r>
              <a:rPr lang="zh-CN" altLang="en-US" sz="2400" dirty="0">
                <a:solidFill>
                  <a:srgbClr val="9933FF"/>
                </a:solidFill>
              </a:rPr>
              <a:t>。因此它是</a:t>
            </a:r>
            <a:r>
              <a:rPr lang="en-US" altLang="zh-CN" sz="2400" dirty="0">
                <a:solidFill>
                  <a:srgbClr val="9933FF"/>
                </a:solidFill>
              </a:rPr>
              <a:t>stack-sortable</a:t>
            </a:r>
            <a:r>
              <a:rPr lang="zh-CN" altLang="en-US" sz="2400" dirty="0">
                <a:solidFill>
                  <a:srgbClr val="9933FF"/>
                </a:solidFill>
              </a:rPr>
              <a:t>的。（根据归纳假设）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lvl="1"/>
            <a:r>
              <a:rPr lang="zh-CN" altLang="en-US" sz="2400" dirty="0">
                <a:solidFill>
                  <a:srgbClr val="9933FF"/>
                </a:solidFill>
              </a:rPr>
              <a:t>排列</a:t>
            </a:r>
            <a:r>
              <a:rPr lang="en-US" altLang="zh-CN" sz="2400" dirty="0">
                <a:solidFill>
                  <a:srgbClr val="9933FF"/>
                </a:solidFill>
              </a:rPr>
              <a:t>(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i+1</a:t>
            </a:r>
            <a:r>
              <a:rPr lang="en-US" altLang="zh-CN" sz="2400" dirty="0">
                <a:solidFill>
                  <a:srgbClr val="00B050"/>
                </a:solidFill>
              </a:rPr>
              <a:t>,…a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m</a:t>
            </a:r>
            <a:r>
              <a:rPr lang="en-US" altLang="zh-CN" sz="2400" dirty="0">
                <a:solidFill>
                  <a:srgbClr val="9933FF"/>
                </a:solidFill>
              </a:rPr>
              <a:t>)</a:t>
            </a:r>
            <a:r>
              <a:rPr lang="zh-CN" altLang="en-US" sz="2400" dirty="0">
                <a:solidFill>
                  <a:srgbClr val="9933FF"/>
                </a:solidFill>
              </a:rPr>
              <a:t>也是</a:t>
            </a:r>
            <a:r>
              <a:rPr lang="en-US" altLang="zh-CN" sz="2400" dirty="0">
                <a:solidFill>
                  <a:srgbClr val="9933FF"/>
                </a:solidFill>
              </a:rPr>
              <a:t>231-avoid</a:t>
            </a:r>
            <a:r>
              <a:rPr lang="zh-CN" altLang="en-US" sz="2400" dirty="0">
                <a:solidFill>
                  <a:srgbClr val="9933FF"/>
                </a:solidFill>
              </a:rPr>
              <a:t>的。因此它也是</a:t>
            </a:r>
            <a:r>
              <a:rPr lang="en-US" altLang="zh-CN" sz="2400" dirty="0">
                <a:solidFill>
                  <a:srgbClr val="9933FF"/>
                </a:solidFill>
              </a:rPr>
              <a:t>stack-sortable</a:t>
            </a:r>
            <a:r>
              <a:rPr lang="zh-CN" altLang="en-US" sz="2400" dirty="0">
                <a:solidFill>
                  <a:srgbClr val="9933FF"/>
                </a:solidFill>
              </a:rPr>
              <a:t>的。（同上）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lvl="1"/>
            <a:r>
              <a:rPr lang="en-US" altLang="zh-CN" sz="2400" dirty="0">
                <a:solidFill>
                  <a:srgbClr val="9933FF"/>
                </a:solidFill>
                <a:sym typeface="Wingdings" panose="05000000000000000000" pitchFamily="2" charset="2"/>
              </a:rPr>
              <a:t>(</a:t>
            </a:r>
            <a:r>
              <a:rPr lang="en-US" altLang="zh-CN" sz="2400" dirty="0">
                <a:solidFill>
                  <a:srgbClr val="00B050"/>
                </a:solidFill>
                <a:sym typeface="Wingdings" panose="05000000000000000000" pitchFamily="2" charset="2"/>
              </a:rPr>
              <a:t>a</a:t>
            </a:r>
            <a:r>
              <a:rPr lang="en-US" altLang="zh-CN" sz="2400" baseline="-25000" dirty="0">
                <a:solidFill>
                  <a:srgbClr val="00B050"/>
                </a:solidFill>
                <a:sym typeface="Wingdings" panose="05000000000000000000" pitchFamily="2" charset="2"/>
              </a:rPr>
              <a:t>1</a:t>
            </a:r>
            <a:r>
              <a:rPr lang="en-US" altLang="zh-CN" sz="2400" dirty="0">
                <a:solidFill>
                  <a:srgbClr val="00B050"/>
                </a:solidFill>
                <a:sym typeface="Wingdings" panose="05000000000000000000" pitchFamily="2" charset="2"/>
              </a:rPr>
              <a:t>,…,a</a:t>
            </a:r>
            <a:r>
              <a:rPr lang="en-US" altLang="zh-CN" sz="2400" baseline="-25000" dirty="0">
                <a:solidFill>
                  <a:srgbClr val="00B050"/>
                </a:solidFill>
                <a:sym typeface="Wingdings" panose="05000000000000000000" pitchFamily="2" charset="2"/>
              </a:rPr>
              <a:t>m</a:t>
            </a:r>
            <a:r>
              <a:rPr lang="en-US" altLang="zh-CN" sz="2400" dirty="0">
                <a:solidFill>
                  <a:srgbClr val="9933FF"/>
                </a:solidFill>
                <a:sym typeface="Wingdings" panose="05000000000000000000" pitchFamily="2" charset="2"/>
              </a:rPr>
              <a:t>)</a:t>
            </a:r>
            <a:r>
              <a:rPr lang="zh-CN" altLang="en-US" sz="2400" dirty="0">
                <a:solidFill>
                  <a:srgbClr val="9933FF"/>
                </a:solidFill>
                <a:sym typeface="Wingdings" panose="05000000000000000000" pitchFamily="2" charset="2"/>
              </a:rPr>
              <a:t>是</a:t>
            </a:r>
            <a:r>
              <a:rPr lang="en-US" altLang="zh-CN" sz="2400" dirty="0">
                <a:solidFill>
                  <a:srgbClr val="9933FF"/>
                </a:solidFill>
                <a:sym typeface="Wingdings" panose="05000000000000000000" pitchFamily="2" charset="2"/>
              </a:rPr>
              <a:t>stack-sortable</a:t>
            </a:r>
            <a:r>
              <a:rPr lang="zh-CN" altLang="en-US" sz="2400" dirty="0">
                <a:solidFill>
                  <a:srgbClr val="9933FF"/>
                </a:solidFill>
                <a:sym typeface="Wingdings" panose="05000000000000000000" pitchFamily="2" charset="2"/>
              </a:rPr>
              <a:t>的：</a:t>
            </a:r>
            <a:endParaRPr lang="en-US" altLang="zh-CN" sz="2400" dirty="0">
              <a:solidFill>
                <a:srgbClr val="9933FF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zh-CN" sz="2400" dirty="0">
                <a:solidFill>
                  <a:srgbClr val="9933FF"/>
                </a:solidFill>
                <a:sym typeface="Wingdings" panose="05000000000000000000" pitchFamily="2" charset="2"/>
              </a:rPr>
              <a:t>	</a:t>
            </a:r>
            <a:r>
              <a:rPr lang="zh-CN" altLang="en-US" sz="2400" dirty="0">
                <a:solidFill>
                  <a:srgbClr val="9933FF"/>
                </a:solidFill>
                <a:sym typeface="Wingdings" panose="05000000000000000000" pitchFamily="2" charset="2"/>
              </a:rPr>
              <a:t>先将</a:t>
            </a:r>
            <a:r>
              <a:rPr lang="en-US" altLang="zh-CN" sz="2400" dirty="0">
                <a:solidFill>
                  <a:srgbClr val="002060"/>
                </a:solidFill>
                <a:sym typeface="Wingdings" panose="05000000000000000000" pitchFamily="2" charset="2"/>
              </a:rPr>
              <a:t>1~i-1</a:t>
            </a:r>
            <a:r>
              <a:rPr lang="zh-CN" altLang="en-US" sz="2400" dirty="0">
                <a:solidFill>
                  <a:srgbClr val="9933FF"/>
                </a:solidFill>
                <a:sym typeface="Wingdings" panose="05000000000000000000" pitchFamily="2" charset="2"/>
              </a:rPr>
              <a:t>排好序；</a:t>
            </a:r>
            <a:r>
              <a:rPr lang="en-US" altLang="zh-CN" sz="2400" dirty="0">
                <a:solidFill>
                  <a:srgbClr val="002060"/>
                </a:solidFill>
                <a:sym typeface="Wingdings" panose="05000000000000000000" pitchFamily="2" charset="2"/>
              </a:rPr>
              <a:t>m</a:t>
            </a:r>
            <a:r>
              <a:rPr lang="zh-CN" altLang="en-US" sz="2400" dirty="0">
                <a:solidFill>
                  <a:srgbClr val="9933FF"/>
                </a:solidFill>
                <a:sym typeface="Wingdings" panose="05000000000000000000" pitchFamily="2" charset="2"/>
              </a:rPr>
              <a:t>入栈；将</a:t>
            </a:r>
            <a:r>
              <a:rPr lang="en-US" altLang="zh-CN" sz="2400" dirty="0">
                <a:solidFill>
                  <a:srgbClr val="002060"/>
                </a:solidFill>
                <a:sym typeface="Wingdings" panose="05000000000000000000" pitchFamily="2" charset="2"/>
              </a:rPr>
              <a:t>i~m-1</a:t>
            </a:r>
            <a:r>
              <a:rPr lang="zh-CN" altLang="en-US" sz="2400" dirty="0">
                <a:solidFill>
                  <a:srgbClr val="9933FF"/>
                </a:solidFill>
                <a:sym typeface="Wingdings" panose="05000000000000000000" pitchFamily="2" charset="2"/>
              </a:rPr>
              <a:t>排好序；</a:t>
            </a:r>
            <a:r>
              <a:rPr lang="en-US" altLang="zh-CN" sz="2400" dirty="0">
                <a:solidFill>
                  <a:srgbClr val="002060"/>
                </a:solidFill>
                <a:sym typeface="Wingdings" panose="05000000000000000000" pitchFamily="2" charset="2"/>
              </a:rPr>
              <a:t>m</a:t>
            </a:r>
            <a:r>
              <a:rPr lang="zh-CN" altLang="en-US" sz="2400" dirty="0">
                <a:solidFill>
                  <a:srgbClr val="9933FF"/>
                </a:solidFill>
                <a:sym typeface="Wingdings" panose="05000000000000000000" pitchFamily="2" charset="2"/>
              </a:rPr>
              <a:t>出栈。</a:t>
            </a:r>
            <a:endParaRPr lang="en-US" altLang="zh-CN" sz="2400" dirty="0">
              <a:solidFill>
                <a:srgbClr val="9933F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9940AE-44C7-41BF-9F60-48B76FFECA30}"/>
              </a:ext>
            </a:extLst>
          </p:cNvPr>
          <p:cNvSpPr/>
          <p:nvPr/>
        </p:nvSpPr>
        <p:spPr>
          <a:xfrm>
            <a:off x="5442439" y="4246693"/>
            <a:ext cx="2470638" cy="4132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</a:rPr>
              <a:t>i~m-1</a:t>
            </a:r>
            <a:r>
              <a:rPr lang="zh-CN" altLang="en-US" sz="2400" dirty="0">
                <a:solidFill>
                  <a:srgbClr val="002060"/>
                </a:solidFill>
              </a:rPr>
              <a:t>的一个排列</a:t>
            </a:r>
            <a:endParaRPr lang="zh-Hans-HK" altLang="en-US" sz="2400" dirty="0">
              <a:solidFill>
                <a:srgbClr val="00206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8C61B2-CAE9-43F4-8914-A53431B448C2}"/>
              </a:ext>
            </a:extLst>
          </p:cNvPr>
          <p:cNvSpPr txBox="1"/>
          <p:nvPr/>
        </p:nvSpPr>
        <p:spPr>
          <a:xfrm>
            <a:off x="5064372" y="4475304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a</a:t>
            </a:r>
            <a:r>
              <a:rPr lang="en-US" altLang="zh-Hans-HK" sz="2400" baseline="-25000" dirty="0">
                <a:solidFill>
                  <a:srgbClr val="00B050"/>
                </a:solidFill>
              </a:rPr>
              <a:t>i</a:t>
            </a:r>
            <a:endParaRPr lang="zh-Hans-HK" altLang="en-US" sz="2400" baseline="-25000" dirty="0">
              <a:solidFill>
                <a:srgbClr val="00B05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A898FD7-6928-4796-9B94-C5A0985A519C}"/>
              </a:ext>
            </a:extLst>
          </p:cNvPr>
          <p:cNvSpPr txBox="1"/>
          <p:nvPr/>
        </p:nvSpPr>
        <p:spPr>
          <a:xfrm>
            <a:off x="2061236" y="4204826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a</a:t>
            </a:r>
            <a:endParaRPr lang="zh-Hans-HK" altLang="en-US" sz="2400" baseline="-2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86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4944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589DF-28D2-410B-B13F-A614AF9D1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7030A0"/>
                </a:solidFill>
                <a:latin typeface="+mn-ea"/>
              </a:rPr>
              <a:t>【</a:t>
            </a:r>
            <a:r>
              <a:rPr lang="zh-CN" altLang="en-US" sz="2800" dirty="0">
                <a:solidFill>
                  <a:srgbClr val="7030A0"/>
                </a:solidFill>
                <a:latin typeface="+mn-ea"/>
              </a:rPr>
              <a:t>问题描述</a:t>
            </a:r>
            <a:r>
              <a:rPr lang="en-US" altLang="zh-CN" sz="2800" dirty="0">
                <a:solidFill>
                  <a:srgbClr val="7030A0"/>
                </a:solidFill>
                <a:latin typeface="+mn-ea"/>
              </a:rPr>
              <a:t>】</a:t>
            </a:r>
            <a:r>
              <a:rPr lang="zh-CN" altLang="en-US" sz="2800" dirty="0">
                <a:solidFill>
                  <a:srgbClr val="7030A0"/>
                </a:solidFill>
                <a:latin typeface="+mn-ea"/>
              </a:rPr>
              <a:t>请编写一个完整的程序</a:t>
            </a:r>
            <a:r>
              <a:rPr lang="zh-CN" altLang="en-US" dirty="0">
                <a:solidFill>
                  <a:srgbClr val="7030A0"/>
                </a:solidFill>
                <a:latin typeface="+mn-ea"/>
              </a:rPr>
              <a:t>实现如下功能：</a:t>
            </a:r>
            <a:endParaRPr lang="en-US" altLang="zh-CN" dirty="0">
              <a:solidFill>
                <a:srgbClr val="7030A0"/>
              </a:solidFill>
              <a:latin typeface="+mn-ea"/>
            </a:endParaRPr>
          </a:p>
          <a:p>
            <a:pPr lvl="1">
              <a:spcBef>
                <a:spcPct val="50000"/>
              </a:spcBef>
            </a:pPr>
            <a:r>
              <a:rPr lang="zh-CN" altLang="en-US" sz="2800" dirty="0">
                <a:solidFill>
                  <a:srgbClr val="7030A0"/>
                </a:solidFill>
                <a:latin typeface="+mn-ea"/>
              </a:rPr>
              <a:t>如果矩阵</a:t>
            </a:r>
            <a:r>
              <a:rPr lang="en-US" altLang="zh-CN" sz="2800" dirty="0">
                <a:solidFill>
                  <a:srgbClr val="00B050"/>
                </a:solidFill>
                <a:latin typeface="+mn-ea"/>
              </a:rPr>
              <a:t>A</a:t>
            </a:r>
            <a:r>
              <a:rPr lang="zh-CN" altLang="en-US" sz="2800" dirty="0">
                <a:solidFill>
                  <a:srgbClr val="7030A0"/>
                </a:solidFill>
                <a:latin typeface="+mn-ea"/>
              </a:rPr>
              <a:t>中存在这样的一个元素</a:t>
            </a:r>
            <a:r>
              <a:rPr lang="en-US" altLang="zh-CN" sz="2800" dirty="0">
                <a:solidFill>
                  <a:srgbClr val="00B050"/>
                </a:solidFill>
                <a:latin typeface="+mn-ea"/>
              </a:rPr>
              <a:t>A[</a:t>
            </a:r>
            <a:r>
              <a:rPr lang="en-US" altLang="zh-CN" sz="2800" dirty="0" err="1">
                <a:solidFill>
                  <a:srgbClr val="00B050"/>
                </a:solidFill>
                <a:latin typeface="+mn-ea"/>
              </a:rPr>
              <a:t>i,j</a:t>
            </a:r>
            <a:r>
              <a:rPr lang="en-US" altLang="zh-CN" sz="2800" dirty="0">
                <a:solidFill>
                  <a:srgbClr val="00B050"/>
                </a:solidFill>
                <a:latin typeface="+mn-ea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+mn-ea"/>
              </a:rPr>
              <a:t>满足</a:t>
            </a:r>
            <a:br>
              <a:rPr lang="en-US" altLang="zh-CN" sz="2800" dirty="0">
                <a:solidFill>
                  <a:srgbClr val="7030A0"/>
                </a:solidFill>
                <a:latin typeface="+mn-ea"/>
              </a:rPr>
            </a:br>
            <a:r>
              <a:rPr lang="en-US" altLang="zh-CN" sz="2800" dirty="0">
                <a:solidFill>
                  <a:srgbClr val="7030A0"/>
                </a:solidFill>
                <a:latin typeface="+mn-ea"/>
              </a:rPr>
              <a:t>	    </a:t>
            </a:r>
            <a:r>
              <a:rPr lang="zh-CN" altLang="en-US" sz="2800" dirty="0">
                <a:solidFill>
                  <a:srgbClr val="7030A0"/>
                </a:solidFill>
                <a:latin typeface="+mn-ea"/>
              </a:rPr>
              <a:t>它是</a:t>
            </a:r>
            <a:r>
              <a:rPr lang="zh-CN" altLang="en-US" sz="2800" b="1" dirty="0">
                <a:solidFill>
                  <a:srgbClr val="7030A0"/>
                </a:solidFill>
                <a:latin typeface="+mn-ea"/>
              </a:rPr>
              <a:t>第</a:t>
            </a:r>
            <a:r>
              <a:rPr lang="en-US" altLang="zh-CN" sz="2800" b="1" dirty="0" err="1">
                <a:solidFill>
                  <a:srgbClr val="7030A0"/>
                </a:solidFill>
                <a:latin typeface="+mn-ea"/>
              </a:rPr>
              <a:t>i</a:t>
            </a:r>
            <a:r>
              <a:rPr lang="zh-CN" altLang="en-US" sz="2800" b="1" dirty="0">
                <a:solidFill>
                  <a:srgbClr val="7030A0"/>
                </a:solidFill>
                <a:latin typeface="+mn-ea"/>
              </a:rPr>
              <a:t>行的值最小的元素</a:t>
            </a:r>
            <a:r>
              <a:rPr lang="zh-CN" altLang="en-US" sz="2800" dirty="0">
                <a:solidFill>
                  <a:srgbClr val="7030A0"/>
                </a:solidFill>
                <a:latin typeface="+mn-ea"/>
              </a:rPr>
              <a:t>，</a:t>
            </a:r>
            <a:br>
              <a:rPr lang="en-US" altLang="zh-CN" sz="2800" dirty="0">
                <a:solidFill>
                  <a:srgbClr val="7030A0"/>
                </a:solidFill>
                <a:latin typeface="+mn-ea"/>
              </a:rPr>
            </a:br>
            <a:r>
              <a:rPr lang="en-US" altLang="zh-CN" sz="2800" dirty="0">
                <a:solidFill>
                  <a:srgbClr val="7030A0"/>
                </a:solidFill>
                <a:latin typeface="+mn-ea"/>
              </a:rPr>
              <a:t>      </a:t>
            </a:r>
            <a:r>
              <a:rPr lang="zh-CN" altLang="en-US" sz="2800" dirty="0">
                <a:solidFill>
                  <a:srgbClr val="7030A0"/>
                </a:solidFill>
                <a:latin typeface="+mn-ea"/>
              </a:rPr>
              <a:t>且又是</a:t>
            </a:r>
            <a:r>
              <a:rPr lang="zh-CN" altLang="en-US" sz="2800" b="1" dirty="0">
                <a:solidFill>
                  <a:srgbClr val="7030A0"/>
                </a:solidFill>
                <a:latin typeface="+mn-ea"/>
              </a:rPr>
              <a:t>第</a:t>
            </a:r>
            <a:r>
              <a:rPr lang="en-US" altLang="zh-CN" sz="2800" b="1" dirty="0">
                <a:solidFill>
                  <a:srgbClr val="7030A0"/>
                </a:solidFill>
                <a:latin typeface="+mn-ea"/>
              </a:rPr>
              <a:t>j</a:t>
            </a:r>
            <a:r>
              <a:rPr lang="zh-CN" altLang="en-US" sz="2800" b="1" dirty="0">
                <a:solidFill>
                  <a:srgbClr val="7030A0"/>
                </a:solidFill>
                <a:latin typeface="+mn-ea"/>
              </a:rPr>
              <a:t>列中最大的元素</a:t>
            </a:r>
            <a:r>
              <a:rPr lang="zh-CN" altLang="en-US" sz="2800" dirty="0">
                <a:solidFill>
                  <a:srgbClr val="7030A0"/>
                </a:solidFill>
                <a:latin typeface="+mn-ea"/>
              </a:rPr>
              <a:t>，</a:t>
            </a:r>
            <a:br>
              <a:rPr lang="en-US" altLang="zh-CN" sz="2800" dirty="0">
                <a:solidFill>
                  <a:srgbClr val="7030A0"/>
                </a:solidFill>
                <a:latin typeface="+mn-ea"/>
              </a:rPr>
            </a:br>
            <a:r>
              <a:rPr lang="zh-CN" altLang="en-US" sz="2800" dirty="0">
                <a:solidFill>
                  <a:srgbClr val="7030A0"/>
                </a:solidFill>
                <a:latin typeface="+mn-ea"/>
              </a:rPr>
              <a:t>则称之为该矩阵的一个</a:t>
            </a:r>
            <a:r>
              <a:rPr lang="zh-CN" altLang="en-US" sz="2800" dirty="0">
                <a:solidFill>
                  <a:srgbClr val="00B0F0"/>
                </a:solidFill>
                <a:latin typeface="+mn-ea"/>
              </a:rPr>
              <a:t>马鞍点</a:t>
            </a:r>
            <a:r>
              <a:rPr lang="zh-CN" altLang="en-US" sz="2800" dirty="0">
                <a:solidFill>
                  <a:srgbClr val="7030A0"/>
                </a:solidFill>
                <a:latin typeface="+mn-ea"/>
              </a:rPr>
              <a:t>。</a:t>
            </a:r>
            <a:endParaRPr lang="en-US" altLang="zh-CN" sz="2800" dirty="0">
              <a:solidFill>
                <a:srgbClr val="7030A0"/>
              </a:solidFill>
              <a:latin typeface="+mn-ea"/>
            </a:endParaRPr>
          </a:p>
          <a:p>
            <a:pPr lvl="1">
              <a:spcBef>
                <a:spcPct val="50000"/>
              </a:spcBef>
            </a:pPr>
            <a:r>
              <a:rPr lang="zh-CN" altLang="en-US" sz="2800" dirty="0">
                <a:solidFill>
                  <a:srgbClr val="7030A0"/>
                </a:solidFill>
                <a:latin typeface="+mn-ea"/>
              </a:rPr>
              <a:t>假设</a:t>
            </a:r>
            <a:r>
              <a:rPr lang="en-US" altLang="zh-CN" sz="2800" dirty="0">
                <a:solidFill>
                  <a:srgbClr val="00B050"/>
                </a:solidFill>
                <a:latin typeface="+mn-ea"/>
              </a:rPr>
              <a:t>A</a:t>
            </a:r>
            <a:r>
              <a:rPr lang="zh-CN" altLang="en-US" sz="2800" dirty="0">
                <a:solidFill>
                  <a:srgbClr val="7030A0"/>
                </a:solidFill>
                <a:latin typeface="+mn-ea"/>
              </a:rPr>
              <a:t>中各个元素各不相同。</a:t>
            </a:r>
            <a:endParaRPr lang="en-US" altLang="zh-CN" sz="2800" dirty="0">
              <a:solidFill>
                <a:srgbClr val="7030A0"/>
              </a:solidFill>
              <a:latin typeface="+mn-ea"/>
            </a:endParaRPr>
          </a:p>
          <a:p>
            <a:pPr lvl="1">
              <a:spcBef>
                <a:spcPct val="50000"/>
              </a:spcBef>
            </a:pPr>
            <a:r>
              <a:rPr lang="zh-CN" altLang="en-US" sz="2800" dirty="0">
                <a:solidFill>
                  <a:srgbClr val="7030A0"/>
                </a:solidFill>
                <a:latin typeface="+mn-ea"/>
              </a:rPr>
              <a:t>求出矩阵</a:t>
            </a:r>
            <a:r>
              <a:rPr lang="en-US" altLang="zh-CN" sz="2800" dirty="0">
                <a:solidFill>
                  <a:srgbClr val="00B050"/>
                </a:solidFill>
                <a:latin typeface="+mn-ea"/>
              </a:rPr>
              <a:t>A</a:t>
            </a:r>
            <a:r>
              <a:rPr lang="zh-CN" altLang="en-US" sz="2800" dirty="0">
                <a:solidFill>
                  <a:srgbClr val="7030A0"/>
                </a:solidFill>
                <a:latin typeface="+mn-ea"/>
              </a:rPr>
              <a:t>中的</a:t>
            </a:r>
            <a:r>
              <a:rPr lang="zh-CN" altLang="en-US" sz="2800" dirty="0">
                <a:solidFill>
                  <a:srgbClr val="00B0F0"/>
                </a:solidFill>
                <a:latin typeface="+mn-ea"/>
              </a:rPr>
              <a:t>马鞍点</a:t>
            </a:r>
            <a:r>
              <a:rPr lang="zh-CN" altLang="en-US" sz="2800" dirty="0">
                <a:solidFill>
                  <a:srgbClr val="7030A0"/>
                </a:solidFill>
                <a:latin typeface="+mn-ea"/>
              </a:rPr>
              <a:t>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7742331-C99A-4A5F-93EA-83CD70285F7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习题</a:t>
            </a:r>
            <a:r>
              <a:rPr lang="en-US" altLang="zh-CN" sz="40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</a:t>
            </a:r>
            <a:r>
              <a:rPr lang="zh-CN" altLang="en-US" sz="40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求矩阵的马鞍点</a:t>
            </a:r>
            <a:endParaRPr lang="en-US" altLang="zh-CN" sz="40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>
            <a:extLst>
              <a:ext uri="{FF2B5EF4-FFF2-40B4-BE49-F238E27FC236}">
                <a16:creationId xmlns:a16="http://schemas.microsoft.com/office/drawing/2014/main" id="{4ADC8C26-3F8A-47F5-A6D3-8CD3F99E6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502" y="984131"/>
            <a:ext cx="10358523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Get_Saddle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 A[m][n]){</a:t>
            </a:r>
          </a:p>
          <a:p>
            <a:pPr eaLnBrk="1" hangingPunct="1"/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for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(int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=0;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&lt;m;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++){  </a:t>
            </a:r>
            <a:endParaRPr lang="zh-CN" altLang="en-US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min = A[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][0],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minCol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  <a:endParaRPr lang="zh-CN" altLang="en-US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(int j=1; j&lt;n;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(A[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][j] &lt; min)  {</a:t>
            </a:r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=  A[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][j];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minCol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j; }</a:t>
            </a:r>
          </a:p>
          <a:p>
            <a:pPr eaLnBrk="1" hangingPunct="1"/>
            <a:endParaRPr lang="en-US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int flag = 1; 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</a:t>
            </a:r>
            <a:r>
              <a:rPr lang="zh-CN" alt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判断这个最小值是不是所在列的最大值*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altLang="zh-CN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 k=0; k&lt;m; k++)</a:t>
            </a:r>
          </a:p>
          <a:p>
            <a:pPr eaLnBrk="1" hangingPunct="1"/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(min &lt; A[k][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minCol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 { flag = 0; break; }</a:t>
            </a:r>
          </a:p>
          <a:p>
            <a:pPr eaLnBrk="1" hangingPunct="1"/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(flag) </a:t>
            </a:r>
          </a:p>
          <a:p>
            <a:pPr eaLnBrk="1" hangingPunct="1"/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zh-CN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 saddle %</a:t>
            </a:r>
            <a:r>
              <a:rPr lang="en-US" altLang="zh-CN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d%d</a:t>
            </a: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\n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i+1, minCol+1);</a:t>
            </a:r>
          </a:p>
          <a:p>
            <a:pPr eaLnBrk="1" hangingPunct="1"/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eaLnBrk="1" hangingPunct="1"/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60345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623</TotalTime>
  <Words>5764</Words>
  <Application>Microsoft Office PowerPoint</Application>
  <PresentationFormat>宽屏</PresentationFormat>
  <Paragraphs>579</Paragraphs>
  <Slides>52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2" baseType="lpstr">
      <vt:lpstr>楷体_GB2312</vt:lpstr>
      <vt:lpstr>隶书</vt:lpstr>
      <vt:lpstr>宋体</vt:lpstr>
      <vt:lpstr>Arial</vt:lpstr>
      <vt:lpstr>Calibri</vt:lpstr>
      <vt:lpstr>Calibri Light</vt:lpstr>
      <vt:lpstr>Cambria</vt:lpstr>
      <vt:lpstr>Times New Roman</vt:lpstr>
      <vt:lpstr>Wingdings 2</vt:lpstr>
      <vt:lpstr>HDOfficeLightV0</vt:lpstr>
      <vt:lpstr>习题课2</vt:lpstr>
      <vt:lpstr>习题1.杨辉三角形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习题4. 广义表的表头、表尾的计算</vt:lpstr>
      <vt:lpstr>PowerPoint 演示文稿</vt:lpstr>
      <vt:lpstr>习题5. 判断两个广义表g1和g2是否相同</vt:lpstr>
      <vt:lpstr>PowerPoint 演示文稿</vt:lpstr>
      <vt:lpstr>PowerPoint 演示文稿</vt:lpstr>
      <vt:lpstr>习题6. 交换左右孩子</vt:lpstr>
      <vt:lpstr>PowerPoint 演示文稿</vt:lpstr>
      <vt:lpstr>PowerPoint 演示文稿</vt:lpstr>
      <vt:lpstr>习题7. 释放叶子节点</vt:lpstr>
      <vt:lpstr>PowerPoint 演示文稿</vt:lpstr>
      <vt:lpstr>习题8. 先序遍历中序线索二叉树</vt:lpstr>
      <vt:lpstr>PowerPoint 演示文稿</vt:lpstr>
      <vt:lpstr>PowerPoint 演示文稿</vt:lpstr>
      <vt:lpstr>习题9. 储存打印祖先</vt:lpstr>
      <vt:lpstr>PowerPoint 演示文稿</vt:lpstr>
      <vt:lpstr>习题10. 根据前、中序遍历建立二叉树</vt:lpstr>
      <vt:lpstr>PowerPoint 演示文稿</vt:lpstr>
      <vt:lpstr>PowerPoint 演示文稿</vt:lpstr>
      <vt:lpstr>PowerPoint 演示文稿</vt:lpstr>
      <vt:lpstr>PowerPoint 演示文稿</vt:lpstr>
      <vt:lpstr>习题12.二叉树中查找结点</vt:lpstr>
      <vt:lpstr>PowerPoint 演示文稿</vt:lpstr>
      <vt:lpstr>习题13.满K叉树编号问题</vt:lpstr>
      <vt:lpstr>PowerPoint 演示文稿</vt:lpstr>
      <vt:lpstr>PowerPoint 演示文稿</vt:lpstr>
      <vt:lpstr>习题14.孩子兄弟法 叶子节点记数</vt:lpstr>
      <vt:lpstr>习题15.孩子兄弟法的树深度</vt:lpstr>
      <vt:lpstr>PowerPoint 演示文稿</vt:lpstr>
      <vt:lpstr>PowerPoint 演示文稿</vt:lpstr>
      <vt:lpstr>PowerPoint 演示文稿</vt:lpstr>
      <vt:lpstr>思考题1.交换相邻元素 </vt:lpstr>
      <vt:lpstr>PowerPoint 演示文稿</vt:lpstr>
      <vt:lpstr>PowerPoint 演示文稿</vt:lpstr>
      <vt:lpstr>假定k&lt;T</vt:lpstr>
      <vt:lpstr>假定k&lt;T</vt:lpstr>
      <vt:lpstr>假定k&lt;T</vt:lpstr>
      <vt:lpstr>PowerPoint 演示文稿</vt:lpstr>
      <vt:lpstr>PowerPoint 演示文稿</vt:lpstr>
      <vt:lpstr>思考题2. Knuth定理的证明</vt:lpstr>
      <vt:lpstr>Knuth定理</vt:lpstr>
      <vt:lpstr>证明前，检查1个例子</vt:lpstr>
      <vt:lpstr>stack-sortable  231-avoid。</vt:lpstr>
      <vt:lpstr>231-avoid  stack-sortable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恺</dc:creator>
  <cp:lastModifiedBy>金 恺</cp:lastModifiedBy>
  <cp:revision>199</cp:revision>
  <dcterms:created xsi:type="dcterms:W3CDTF">2020-10-21T02:33:53Z</dcterms:created>
  <dcterms:modified xsi:type="dcterms:W3CDTF">2020-10-23T12:08:21Z</dcterms:modified>
</cp:coreProperties>
</file>