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601" r:id="rId2"/>
    <p:sldId id="602" r:id="rId3"/>
    <p:sldId id="614" r:id="rId4"/>
    <p:sldId id="605" r:id="rId5"/>
    <p:sldId id="616" r:id="rId6"/>
    <p:sldId id="624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15" r:id="rId15"/>
    <p:sldId id="627" r:id="rId16"/>
    <p:sldId id="604" r:id="rId17"/>
    <p:sldId id="606" r:id="rId18"/>
    <p:sldId id="607" r:id="rId19"/>
    <p:sldId id="609" r:id="rId20"/>
    <p:sldId id="610" r:id="rId21"/>
    <p:sldId id="643" r:id="rId22"/>
    <p:sldId id="603" r:id="rId23"/>
    <p:sldId id="644" r:id="rId24"/>
    <p:sldId id="611" r:id="rId25"/>
    <p:sldId id="625" r:id="rId26"/>
    <p:sldId id="291" r:id="rId27"/>
    <p:sldId id="628" r:id="rId28"/>
    <p:sldId id="292" r:id="rId29"/>
    <p:sldId id="294" r:id="rId30"/>
    <p:sldId id="629" r:id="rId31"/>
    <p:sldId id="631" r:id="rId32"/>
    <p:sldId id="632" r:id="rId33"/>
    <p:sldId id="633" r:id="rId34"/>
    <p:sldId id="411" r:id="rId35"/>
    <p:sldId id="314" r:id="rId36"/>
    <p:sldId id="412" r:id="rId37"/>
    <p:sldId id="630" r:id="rId38"/>
    <p:sldId id="441" r:id="rId39"/>
    <p:sldId id="298" r:id="rId40"/>
    <p:sldId id="635" r:id="rId41"/>
    <p:sldId id="636" r:id="rId42"/>
    <p:sldId id="637" r:id="rId43"/>
    <p:sldId id="638" r:id="rId44"/>
    <p:sldId id="626" r:id="rId45"/>
    <p:sldId id="413" r:id="rId46"/>
    <p:sldId id="414" r:id="rId47"/>
    <p:sldId id="415" r:id="rId48"/>
    <p:sldId id="288" r:id="rId49"/>
    <p:sldId id="642" r:id="rId50"/>
    <p:sldId id="290" r:id="rId51"/>
    <p:sldId id="600" r:id="rId52"/>
    <p:sldId id="639" r:id="rId53"/>
    <p:sldId id="640" r:id="rId54"/>
    <p:sldId id="64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00FF"/>
    <a:srgbClr val="FF99CC"/>
    <a:srgbClr val="7372FE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85090" autoAdjust="0"/>
  </p:normalViewPr>
  <p:slideViewPr>
    <p:cSldViewPr snapToGrid="0">
      <p:cViewPr varScale="1">
        <p:scale>
          <a:sx n="71" d="100"/>
          <a:sy n="71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5F7BD-C2DB-4884-9A51-9A7135967FC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A35A8-6017-4551-8164-259E083C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EC9E342C-737B-4380-B5CE-8F4F713D8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92A51E6-D631-4EC9-A096-0DD48B042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D031598A-A7BA-44A4-B8B2-1E554553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E082CD-9C9E-4650-BC7E-D1D931DB6CD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>
            <a:extLst>
              <a:ext uri="{FF2B5EF4-FFF2-40B4-BE49-F238E27FC236}">
                <a16:creationId xmlns:a16="http://schemas.microsoft.com/office/drawing/2014/main" id="{762CD227-FD32-4DCA-924C-142E6A570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备注占位符 2">
            <a:extLst>
              <a:ext uri="{FF2B5EF4-FFF2-40B4-BE49-F238E27FC236}">
                <a16:creationId xmlns:a16="http://schemas.microsoft.com/office/drawing/2014/main" id="{291D9F97-08D1-4EF6-A5AB-151600E21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左右含义对应判别条件</a:t>
            </a:r>
            <a:endParaRPr lang="en-US" altLang="zh-CN" dirty="0"/>
          </a:p>
          <a:p>
            <a:r>
              <a:rPr lang="zh-CN" altLang="en-US" dirty="0"/>
              <a:t>根节点是左右结点的交集</a:t>
            </a:r>
            <a:endParaRPr lang="en-US" altLang="zh-CN" dirty="0"/>
          </a:p>
          <a:p>
            <a:r>
              <a:rPr lang="zh-CN" altLang="en-US" dirty="0"/>
              <a:t>教材 </a:t>
            </a:r>
            <a:r>
              <a:rPr lang="en-US" altLang="zh-CN" dirty="0"/>
              <a:t>P145</a:t>
            </a:r>
          </a:p>
        </p:txBody>
      </p:sp>
      <p:sp>
        <p:nvSpPr>
          <p:cNvPr id="196612" name="灯片编号占位符 3">
            <a:extLst>
              <a:ext uri="{FF2B5EF4-FFF2-40B4-BE49-F238E27FC236}">
                <a16:creationId xmlns:a16="http://schemas.microsoft.com/office/drawing/2014/main" id="{8616B601-A93E-4343-BD2D-BDFDD5B62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F6244B-5627-44CE-86E3-01392B6B2FF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9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FA42F3E1-52F2-4B90-88D4-2D87BC4B3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>
            <a:extLst>
              <a:ext uri="{FF2B5EF4-FFF2-40B4-BE49-F238E27FC236}">
                <a16:creationId xmlns:a16="http://schemas.microsoft.com/office/drawing/2014/main" id="{95891F00-409A-47A8-9536-58C67128E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次必定是</a:t>
            </a:r>
            <a:r>
              <a:rPr lang="en-US" altLang="zh-CN" dirty="0"/>
              <a:t>2</a:t>
            </a:r>
            <a:r>
              <a:rPr lang="zh-CN" altLang="en-US" dirty="0"/>
              <a:t>个叶子组成二叉树，产生</a:t>
            </a:r>
            <a:r>
              <a:rPr lang="en-US" altLang="zh-CN" dirty="0"/>
              <a:t>1</a:t>
            </a:r>
            <a:r>
              <a:rPr lang="zh-CN" altLang="en-US" dirty="0"/>
              <a:t>新结点，接下来有</a:t>
            </a:r>
            <a:r>
              <a:rPr lang="en-US" altLang="zh-CN" dirty="0"/>
              <a:t>2</a:t>
            </a:r>
            <a:r>
              <a:rPr lang="zh-CN" altLang="en-US" dirty="0"/>
              <a:t>种情况： </a:t>
            </a:r>
            <a:endParaRPr lang="en-US" altLang="zh-CN" dirty="0"/>
          </a:p>
          <a:p>
            <a:r>
              <a:rPr lang="en-US" altLang="zh-CN" dirty="0"/>
              <a:t>   1.</a:t>
            </a:r>
            <a:r>
              <a:rPr lang="zh-CN" altLang="en-US" dirty="0"/>
              <a:t>此新结点与原剩下的叶子再组成二叉树又产生</a:t>
            </a:r>
            <a:r>
              <a:rPr lang="en-US" altLang="zh-CN" dirty="0"/>
              <a:t>1</a:t>
            </a:r>
            <a:r>
              <a:rPr lang="zh-CN" altLang="en-US" dirty="0"/>
              <a:t>新结点，这样就只有第</a:t>
            </a:r>
            <a:r>
              <a:rPr lang="en-US" altLang="zh-CN" dirty="0"/>
              <a:t>1</a:t>
            </a:r>
            <a:r>
              <a:rPr lang="zh-CN" altLang="en-US" dirty="0"/>
              <a:t>次时由</a:t>
            </a:r>
            <a:r>
              <a:rPr lang="en-US" altLang="zh-CN" dirty="0"/>
              <a:t>2</a:t>
            </a:r>
            <a:r>
              <a:rPr lang="zh-CN" altLang="en-US" dirty="0"/>
              <a:t>个叶子产生</a:t>
            </a:r>
            <a:r>
              <a:rPr lang="en-US" altLang="zh-CN" dirty="0"/>
              <a:t>1</a:t>
            </a:r>
            <a:r>
              <a:rPr lang="zh-CN" altLang="en-US" dirty="0"/>
              <a:t>新结点，以后每次由</a:t>
            </a:r>
            <a:r>
              <a:rPr lang="en-US" altLang="zh-CN" dirty="0"/>
              <a:t>1</a:t>
            </a:r>
            <a:r>
              <a:rPr lang="zh-CN" altLang="en-US" dirty="0"/>
              <a:t>叶子与新结点产生新结点，故</a:t>
            </a:r>
            <a:r>
              <a:rPr lang="en-US" altLang="zh-CN" dirty="0"/>
              <a:t>n</a:t>
            </a:r>
            <a:r>
              <a:rPr lang="zh-CN" altLang="en-US" dirty="0"/>
              <a:t>个叶子共有</a:t>
            </a:r>
            <a:r>
              <a:rPr lang="en-US" altLang="zh-CN" dirty="0"/>
              <a:t>2n-1</a:t>
            </a:r>
            <a:r>
              <a:rPr lang="zh-CN" altLang="en-US" dirty="0"/>
              <a:t>个结点。 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剩下的叶子中又有</a:t>
            </a:r>
            <a:r>
              <a:rPr lang="en-US" altLang="zh-CN" dirty="0"/>
              <a:t>2</a:t>
            </a:r>
            <a:r>
              <a:rPr lang="zh-CN" altLang="en-US" dirty="0"/>
              <a:t>个叶子</a:t>
            </a:r>
            <a:r>
              <a:rPr lang="en-US" altLang="zh-CN" dirty="0"/>
              <a:t>(</a:t>
            </a:r>
            <a:r>
              <a:rPr lang="zh-CN" altLang="en-US" dirty="0"/>
              <a:t>比第</a:t>
            </a:r>
            <a:r>
              <a:rPr lang="en-US" altLang="zh-CN" dirty="0"/>
              <a:t>1</a:t>
            </a:r>
            <a:r>
              <a:rPr lang="zh-CN" altLang="en-US" dirty="0"/>
              <a:t>次产生的新结点权小</a:t>
            </a:r>
            <a:r>
              <a:rPr lang="en-US" altLang="zh-CN" dirty="0"/>
              <a:t>)</a:t>
            </a:r>
            <a:r>
              <a:rPr lang="zh-CN" altLang="en-US" dirty="0"/>
              <a:t>结合产生新结点，其它类似，那么必然会由</a:t>
            </a:r>
            <a:r>
              <a:rPr lang="en-US" altLang="zh-CN" dirty="0"/>
              <a:t>2</a:t>
            </a:r>
            <a:r>
              <a:rPr lang="zh-CN" altLang="en-US" dirty="0"/>
              <a:t>个都是新结点再产生新结点，所以实际上数量与第</a:t>
            </a:r>
            <a:r>
              <a:rPr lang="en-US" altLang="zh-CN" dirty="0"/>
              <a:t>1</a:t>
            </a:r>
            <a:r>
              <a:rPr lang="zh-CN" altLang="en-US" dirty="0"/>
              <a:t>种一样，共有</a:t>
            </a:r>
            <a:r>
              <a:rPr lang="en-US" altLang="zh-CN" dirty="0"/>
              <a:t>2n-1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188420" name="灯片编号占位符 3">
            <a:extLst>
              <a:ext uri="{FF2B5EF4-FFF2-40B4-BE49-F238E27FC236}">
                <a16:creationId xmlns:a16="http://schemas.microsoft.com/office/drawing/2014/main" id="{72CF7799-2235-4083-9F78-D75F248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E91036-273A-4967-90F3-E2F739C62F1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5339EA5A-454D-4950-9EB8-3D9ED2D1F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>
            <a:extLst>
              <a:ext uri="{FF2B5EF4-FFF2-40B4-BE49-F238E27FC236}">
                <a16:creationId xmlns:a16="http://schemas.microsoft.com/office/drawing/2014/main" id="{E0F4B496-330B-469C-BC91-29D68BC4F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90468" name="灯片编号占位符 3">
            <a:extLst>
              <a:ext uri="{FF2B5EF4-FFF2-40B4-BE49-F238E27FC236}">
                <a16:creationId xmlns:a16="http://schemas.microsoft.com/office/drawing/2014/main" id="{EC640EC9-9FDB-4511-B7EF-6A8418682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3DB57-1D31-4795-B490-C255776CB7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D0FCAA1C-11BC-46B4-910D-BFE0742AA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>
            <a:extLst>
              <a:ext uri="{FF2B5EF4-FFF2-40B4-BE49-F238E27FC236}">
                <a16:creationId xmlns:a16="http://schemas.microsoft.com/office/drawing/2014/main" id="{E541E13B-4F2F-4C30-BDA8-4B66DD35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设计长短不等的编码 必须保证任一字符的编码都不是另一字符编码的前缀</a:t>
            </a:r>
            <a:endParaRPr lang="en-US" altLang="zh-CN" dirty="0"/>
          </a:p>
        </p:txBody>
      </p:sp>
      <p:sp>
        <p:nvSpPr>
          <p:cNvPr id="200708" name="灯片编号占位符 3">
            <a:extLst>
              <a:ext uri="{FF2B5EF4-FFF2-40B4-BE49-F238E27FC236}">
                <a16:creationId xmlns:a16="http://schemas.microsoft.com/office/drawing/2014/main" id="{E1A285CB-8227-4160-B2E0-16C25A769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7D608-9447-481F-B493-A5B1DCBCF18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318FB7E-0001-492F-9E02-74CCA4676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>
            <a:extLst>
              <a:ext uri="{FF2B5EF4-FFF2-40B4-BE49-F238E27FC236}">
                <a16:creationId xmlns:a16="http://schemas.microsoft.com/office/drawing/2014/main" id="{5323BB67-D9A6-47B2-89C6-9AB4389F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平均判定次数 也就是一种期望</a:t>
            </a:r>
            <a:endParaRPr lang="en-US" altLang="zh-CN" dirty="0"/>
          </a:p>
        </p:txBody>
      </p:sp>
      <p:sp>
        <p:nvSpPr>
          <p:cNvPr id="194564" name="灯片编号占位符 3">
            <a:extLst>
              <a:ext uri="{FF2B5EF4-FFF2-40B4-BE49-F238E27FC236}">
                <a16:creationId xmlns:a16="http://schemas.microsoft.com/office/drawing/2014/main" id="{59BB7EFC-FF84-4493-8428-5D31178E5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83BE7-2323-4570-930B-AB3D5191599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5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318FB7E-0001-492F-9E02-74CCA4676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备注占位符 2">
            <a:extLst>
              <a:ext uri="{FF2B5EF4-FFF2-40B4-BE49-F238E27FC236}">
                <a16:creationId xmlns:a16="http://schemas.microsoft.com/office/drawing/2014/main" id="{5323BB67-D9A6-47B2-89C6-9AB4389F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平均判定次数 也就是一种期望</a:t>
            </a:r>
            <a:endParaRPr lang="en-US" altLang="zh-CN" dirty="0"/>
          </a:p>
        </p:txBody>
      </p:sp>
      <p:sp>
        <p:nvSpPr>
          <p:cNvPr id="194564" name="灯片编号占位符 3">
            <a:extLst>
              <a:ext uri="{FF2B5EF4-FFF2-40B4-BE49-F238E27FC236}">
                <a16:creationId xmlns:a16="http://schemas.microsoft.com/office/drawing/2014/main" id="{59BB7EFC-FF84-4493-8428-5D31178E5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83BE7-2323-4570-930B-AB3D5191599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5C0FDA9-8EFD-4AA9-9B7A-DB83534E89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B7F23D-D2E1-4821-A5BE-56C027563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56FC0ECA-371C-4921-A882-770E4517929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F97E8DDF-62B9-455F-AD4A-6AC37B5FE29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74707223-61A4-4527-B606-A2F39170E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75AFCA4-FE6A-4C0A-B796-4BA56E33D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F1854-726F-448E-A77C-B2167AA431E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92FC5A-9FE6-4DEB-B52E-F63AA01F673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C7CEE92-21E8-4290-BAEC-2CA1866BA6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09B9DCF-77F8-4413-8A08-20607858C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3464DE5-E6A8-4A29-9EE0-CD2C0E7FD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AE05654-B9FC-4957-B949-1616B652E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7D7B0075-E21E-4B53-9760-A58B1C58C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9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5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676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293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3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7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18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97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6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085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65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1A58B8-1069-4F37-AAFD-630CA543B1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D059DE5F-00F2-4B4D-A32C-523DA7D0E39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788C07A2-A0B0-4B42-8F93-603E21B5021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307BB93A-D69A-433D-B646-FBD948AD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929211EE-39FF-4202-9D5E-7B086F6DA0E4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97475786-1C4A-46AA-BCBE-C3D8D02B84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3A562B7E-564A-495D-B54D-8EF2333180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23DFA9F0-1072-4D83-A170-F1A31BF4E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496EE51C-B1D1-4E29-9F49-FB300C5B0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84EBFF5-CD43-4A0C-9C5D-7F47C1E4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205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3.083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743158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audio" Target="../media/audio2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ath.mit.edu/~shor/18.310/huffman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1DF945-BA5C-4662-BA1B-7E1507385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前缀树</a:t>
            </a:r>
            <a:r>
              <a:rPr lang="en-US" altLang="zh-CN" sz="4400" dirty="0" err="1"/>
              <a:t>trie</a:t>
            </a:r>
            <a:r>
              <a:rPr lang="zh-CN" altLang="en-US" sz="4400" dirty="0"/>
              <a:t>与哈夫曼树</a:t>
            </a:r>
            <a:endParaRPr lang="zh-Hans-HK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0924CA-2442-4B7E-9FCB-B2C19B05A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chemeClr val="tx2"/>
                </a:solidFill>
              </a:rPr>
              <a:t>Trie</a:t>
            </a:r>
            <a:r>
              <a:rPr lang="zh-CN" altLang="en-US" dirty="0">
                <a:solidFill>
                  <a:schemeClr val="tx2"/>
                </a:solidFill>
              </a:rPr>
              <a:t>的定义、构造、及应用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哈夫曼树问题解法及应用</a:t>
            </a:r>
            <a:endParaRPr lang="zh-Hans-HK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3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</a:t>
            </a:r>
            <a:r>
              <a:rPr lang="en-US" altLang="zh-CN" sz="3200" dirty="0">
                <a:solidFill>
                  <a:srgbClr val="9933FF"/>
                </a:solidFill>
              </a:rPr>
              <a:t>(A,15)</a:t>
            </a:r>
            <a:r>
              <a:rPr lang="en-US" altLang="zh-CN" sz="3200" dirty="0">
                <a:solidFill>
                  <a:srgbClr val="002060"/>
                </a:solidFill>
              </a:rPr>
              <a:t>,(in,5)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en-US" altLang="zh-CN" sz="3200" dirty="0">
                <a:solidFill>
                  <a:srgbClr val="002060"/>
                </a:solidFill>
              </a:rPr>
              <a:t>(i,11),(inn,9)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FC6527-C437-4F18-B23A-2D838774C50B}"/>
              </a:ext>
            </a:extLst>
          </p:cNvPr>
          <p:cNvSpPr/>
          <p:nvPr/>
        </p:nvSpPr>
        <p:spPr bwMode="auto">
          <a:xfrm>
            <a:off x="3982916" y="374552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15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A2B19F-6E6C-46ED-83EA-3ECBC9DD7102}"/>
              </a:ext>
            </a:extLst>
          </p:cNvPr>
          <p:cNvSpPr/>
          <p:nvPr/>
        </p:nvSpPr>
        <p:spPr bwMode="auto">
          <a:xfrm>
            <a:off x="3745523" y="520051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15FF76-84E6-4282-81D5-1BD960EA1A19}"/>
              </a:ext>
            </a:extLst>
          </p:cNvPr>
          <p:cNvSpPr/>
          <p:nvPr/>
        </p:nvSpPr>
        <p:spPr bwMode="auto">
          <a:xfrm>
            <a:off x="4360986" y="4978441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38CDC3-B7B6-491B-9A31-4DD39A507C37}"/>
              </a:ext>
            </a:extLst>
          </p:cNvPr>
          <p:cNvCxnSpPr>
            <a:stCxn id="10" idx="0"/>
            <a:endCxn id="8" idx="4"/>
          </p:cNvCxnSpPr>
          <p:nvPr/>
        </p:nvCxnSpPr>
        <p:spPr bwMode="auto">
          <a:xfrm flipH="1" flipV="1">
            <a:off x="4070839" y="3308175"/>
            <a:ext cx="105508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DC6AA-618F-4BDB-AF1C-3D317781F946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3683978" y="4763166"/>
            <a:ext cx="254976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D507BF-9A76-408C-AC25-1F3DC4ACB4EE}"/>
              </a:ext>
            </a:extLst>
          </p:cNvPr>
          <p:cNvCxnSpPr>
            <a:stCxn id="16" idx="1"/>
            <a:endCxn id="13" idx="5"/>
          </p:cNvCxnSpPr>
          <p:nvPr/>
        </p:nvCxnSpPr>
        <p:spPr bwMode="auto">
          <a:xfrm flipH="1" flipV="1">
            <a:off x="3820754" y="4706512"/>
            <a:ext cx="596886" cy="328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t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e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EDB4-9DF3-46E3-B9A9-53D7F4DA91A5}"/>
              </a:ext>
            </a:extLst>
          </p:cNvPr>
          <p:cNvSpPr txBox="1"/>
          <p:nvPr/>
        </p:nvSpPr>
        <p:spPr>
          <a:xfrm>
            <a:off x="3708341" y="475100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d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AF9D8D-6F1D-4A6A-B2AA-8D1CCBC7ABF9}"/>
              </a:ext>
            </a:extLst>
          </p:cNvPr>
          <p:cNvSpPr txBox="1"/>
          <p:nvPr/>
        </p:nvSpPr>
        <p:spPr>
          <a:xfrm>
            <a:off x="4102587" y="4569734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n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68DF56-BF4B-482E-BD7B-E01AC02D9412}"/>
              </a:ext>
            </a:extLst>
          </p:cNvPr>
          <p:cNvSpPr txBox="1"/>
          <p:nvPr/>
        </p:nvSpPr>
        <p:spPr>
          <a:xfrm>
            <a:off x="4032248" y="3222321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A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</a:t>
            </a:r>
            <a:r>
              <a:rPr lang="en-US" altLang="zh-CN" sz="3200" dirty="0">
                <a:solidFill>
                  <a:srgbClr val="9933FF"/>
                </a:solidFill>
              </a:rPr>
              <a:t>(in,5)</a:t>
            </a:r>
            <a:r>
              <a:rPr lang="en-US" altLang="zh-CN" sz="3200" dirty="0">
                <a:solidFill>
                  <a:srgbClr val="002060"/>
                </a:solidFill>
              </a:rPr>
              <a:t>,(i,11),(inn,9)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FC6527-C437-4F18-B23A-2D838774C50B}"/>
              </a:ext>
            </a:extLst>
          </p:cNvPr>
          <p:cNvSpPr/>
          <p:nvPr/>
        </p:nvSpPr>
        <p:spPr bwMode="auto">
          <a:xfrm>
            <a:off x="3982916" y="374552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0FB7C8-7EC0-4F10-BC46-432112618779}"/>
              </a:ext>
            </a:extLst>
          </p:cNvPr>
          <p:cNvSpPr/>
          <p:nvPr/>
        </p:nvSpPr>
        <p:spPr bwMode="auto">
          <a:xfrm>
            <a:off x="4747847" y="3525716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A2B19F-6E6C-46ED-83EA-3ECBC9DD7102}"/>
              </a:ext>
            </a:extLst>
          </p:cNvPr>
          <p:cNvSpPr/>
          <p:nvPr/>
        </p:nvSpPr>
        <p:spPr bwMode="auto">
          <a:xfrm>
            <a:off x="3745523" y="520051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15FF76-84E6-4282-81D5-1BD960EA1A19}"/>
              </a:ext>
            </a:extLst>
          </p:cNvPr>
          <p:cNvSpPr/>
          <p:nvPr/>
        </p:nvSpPr>
        <p:spPr bwMode="auto">
          <a:xfrm>
            <a:off x="4360986" y="4978441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F708D1B-A265-4301-87FC-81D879533EB2}"/>
              </a:ext>
            </a:extLst>
          </p:cNvPr>
          <p:cNvSpPr/>
          <p:nvPr/>
        </p:nvSpPr>
        <p:spPr bwMode="auto">
          <a:xfrm>
            <a:off x="5493119" y="432781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38CDC3-B7B6-491B-9A31-4DD39A507C37}"/>
              </a:ext>
            </a:extLst>
          </p:cNvPr>
          <p:cNvCxnSpPr>
            <a:stCxn id="10" idx="0"/>
            <a:endCxn id="8" idx="4"/>
          </p:cNvCxnSpPr>
          <p:nvPr/>
        </p:nvCxnSpPr>
        <p:spPr bwMode="auto">
          <a:xfrm flipH="1" flipV="1">
            <a:off x="4070839" y="3308175"/>
            <a:ext cx="105508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6D5B2F-8558-405C-9244-0EB5EC37266B}"/>
              </a:ext>
            </a:extLst>
          </p:cNvPr>
          <p:cNvCxnSpPr>
            <a:stCxn id="11" idx="0"/>
            <a:endCxn id="8" idx="5"/>
          </p:cNvCxnSpPr>
          <p:nvPr/>
        </p:nvCxnSpPr>
        <p:spPr bwMode="auto">
          <a:xfrm flipH="1" flipV="1">
            <a:off x="4207615" y="3251521"/>
            <a:ext cx="733663" cy="274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DC6AA-618F-4BDB-AF1C-3D317781F946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3683978" y="4763166"/>
            <a:ext cx="254976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D507BF-9A76-408C-AC25-1F3DC4ACB4EE}"/>
              </a:ext>
            </a:extLst>
          </p:cNvPr>
          <p:cNvCxnSpPr>
            <a:stCxn id="16" idx="1"/>
            <a:endCxn id="13" idx="5"/>
          </p:cNvCxnSpPr>
          <p:nvPr/>
        </p:nvCxnSpPr>
        <p:spPr bwMode="auto">
          <a:xfrm flipH="1" flipV="1">
            <a:off x="3820754" y="4706512"/>
            <a:ext cx="596886" cy="328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D649C08-C909-4A2A-B934-7838F9178B68}"/>
              </a:ext>
            </a:extLst>
          </p:cNvPr>
          <p:cNvCxnSpPr>
            <a:stCxn id="18" idx="1"/>
            <a:endCxn id="11" idx="5"/>
          </p:cNvCxnSpPr>
          <p:nvPr/>
        </p:nvCxnSpPr>
        <p:spPr bwMode="auto">
          <a:xfrm flipH="1" flipV="1">
            <a:off x="5078054" y="3855923"/>
            <a:ext cx="471719" cy="528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t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e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EDB4-9DF3-46E3-B9A9-53D7F4DA91A5}"/>
              </a:ext>
            </a:extLst>
          </p:cNvPr>
          <p:cNvSpPr txBox="1"/>
          <p:nvPr/>
        </p:nvSpPr>
        <p:spPr>
          <a:xfrm>
            <a:off x="3708341" y="475100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d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AF9D8D-6F1D-4A6A-B2AA-8D1CCBC7ABF9}"/>
              </a:ext>
            </a:extLst>
          </p:cNvPr>
          <p:cNvSpPr txBox="1"/>
          <p:nvPr/>
        </p:nvSpPr>
        <p:spPr>
          <a:xfrm>
            <a:off x="4102587" y="4569734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n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68DF56-BF4B-482E-BD7B-E01AC02D9412}"/>
              </a:ext>
            </a:extLst>
          </p:cNvPr>
          <p:cNvSpPr txBox="1"/>
          <p:nvPr/>
        </p:nvSpPr>
        <p:spPr>
          <a:xfrm>
            <a:off x="4032248" y="3222321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7F5D34-0213-425A-9EB7-064DB2D959A8}"/>
              </a:ext>
            </a:extLst>
          </p:cNvPr>
          <p:cNvSpPr txBox="1"/>
          <p:nvPr/>
        </p:nvSpPr>
        <p:spPr>
          <a:xfrm>
            <a:off x="4495555" y="297676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>
                <a:solidFill>
                  <a:srgbClr val="9933FF"/>
                </a:solidFill>
              </a:rPr>
              <a:t>i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1BBAD8-1BE5-429E-86DD-7675A9E3D849}"/>
              </a:ext>
            </a:extLst>
          </p:cNvPr>
          <p:cNvSpPr txBox="1"/>
          <p:nvPr/>
        </p:nvSpPr>
        <p:spPr>
          <a:xfrm>
            <a:off x="5271485" y="385592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n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(ten,12),(A,15),(in,5),</a:t>
            </a:r>
            <a:r>
              <a:rPr lang="en-US" altLang="zh-CN" sz="3200" dirty="0">
                <a:solidFill>
                  <a:srgbClr val="9933FF"/>
                </a:solidFill>
              </a:rPr>
              <a:t>(i,11)</a:t>
            </a:r>
            <a:r>
              <a:rPr lang="en-US" altLang="zh-CN" sz="3200" dirty="0">
                <a:solidFill>
                  <a:srgbClr val="002060"/>
                </a:solidFill>
              </a:rPr>
              <a:t>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FC6527-C437-4F18-B23A-2D838774C50B}"/>
              </a:ext>
            </a:extLst>
          </p:cNvPr>
          <p:cNvSpPr/>
          <p:nvPr/>
        </p:nvSpPr>
        <p:spPr bwMode="auto">
          <a:xfrm>
            <a:off x="3982916" y="374552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0FB7C8-7EC0-4F10-BC46-432112618779}"/>
              </a:ext>
            </a:extLst>
          </p:cNvPr>
          <p:cNvSpPr/>
          <p:nvPr/>
        </p:nvSpPr>
        <p:spPr bwMode="auto">
          <a:xfrm>
            <a:off x="4747847" y="3525716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11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A2B19F-6E6C-46ED-83EA-3ECBC9DD7102}"/>
              </a:ext>
            </a:extLst>
          </p:cNvPr>
          <p:cNvSpPr/>
          <p:nvPr/>
        </p:nvSpPr>
        <p:spPr bwMode="auto">
          <a:xfrm>
            <a:off x="3745523" y="520051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15FF76-84E6-4282-81D5-1BD960EA1A19}"/>
              </a:ext>
            </a:extLst>
          </p:cNvPr>
          <p:cNvSpPr/>
          <p:nvPr/>
        </p:nvSpPr>
        <p:spPr bwMode="auto">
          <a:xfrm>
            <a:off x="4360986" y="4978441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F708D1B-A265-4301-87FC-81D879533EB2}"/>
              </a:ext>
            </a:extLst>
          </p:cNvPr>
          <p:cNvSpPr/>
          <p:nvPr/>
        </p:nvSpPr>
        <p:spPr bwMode="auto">
          <a:xfrm>
            <a:off x="5493119" y="432781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38CDC3-B7B6-491B-9A31-4DD39A507C37}"/>
              </a:ext>
            </a:extLst>
          </p:cNvPr>
          <p:cNvCxnSpPr>
            <a:stCxn id="10" idx="0"/>
            <a:endCxn id="8" idx="4"/>
          </p:cNvCxnSpPr>
          <p:nvPr/>
        </p:nvCxnSpPr>
        <p:spPr bwMode="auto">
          <a:xfrm flipH="1" flipV="1">
            <a:off x="4070839" y="3308175"/>
            <a:ext cx="105508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6D5B2F-8558-405C-9244-0EB5EC37266B}"/>
              </a:ext>
            </a:extLst>
          </p:cNvPr>
          <p:cNvCxnSpPr>
            <a:stCxn id="11" idx="0"/>
            <a:endCxn id="8" idx="5"/>
          </p:cNvCxnSpPr>
          <p:nvPr/>
        </p:nvCxnSpPr>
        <p:spPr bwMode="auto">
          <a:xfrm flipH="1" flipV="1">
            <a:off x="4207615" y="3251521"/>
            <a:ext cx="733663" cy="274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DC6AA-618F-4BDB-AF1C-3D317781F946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3683978" y="4763166"/>
            <a:ext cx="254976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D507BF-9A76-408C-AC25-1F3DC4ACB4EE}"/>
              </a:ext>
            </a:extLst>
          </p:cNvPr>
          <p:cNvCxnSpPr>
            <a:stCxn id="16" idx="1"/>
            <a:endCxn id="13" idx="5"/>
          </p:cNvCxnSpPr>
          <p:nvPr/>
        </p:nvCxnSpPr>
        <p:spPr bwMode="auto">
          <a:xfrm flipH="1" flipV="1">
            <a:off x="3820754" y="4706512"/>
            <a:ext cx="596886" cy="328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D649C08-C909-4A2A-B934-7838F9178B68}"/>
              </a:ext>
            </a:extLst>
          </p:cNvPr>
          <p:cNvCxnSpPr>
            <a:stCxn id="18" idx="1"/>
            <a:endCxn id="11" idx="5"/>
          </p:cNvCxnSpPr>
          <p:nvPr/>
        </p:nvCxnSpPr>
        <p:spPr bwMode="auto">
          <a:xfrm flipH="1" flipV="1">
            <a:off x="5078054" y="3855923"/>
            <a:ext cx="471719" cy="528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t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e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EDB4-9DF3-46E3-B9A9-53D7F4DA91A5}"/>
              </a:ext>
            </a:extLst>
          </p:cNvPr>
          <p:cNvSpPr txBox="1"/>
          <p:nvPr/>
        </p:nvSpPr>
        <p:spPr>
          <a:xfrm>
            <a:off x="3708341" y="475100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d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AF9D8D-6F1D-4A6A-B2AA-8D1CCBC7ABF9}"/>
              </a:ext>
            </a:extLst>
          </p:cNvPr>
          <p:cNvSpPr txBox="1"/>
          <p:nvPr/>
        </p:nvSpPr>
        <p:spPr>
          <a:xfrm>
            <a:off x="4102587" y="4569734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n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68DF56-BF4B-482E-BD7B-E01AC02D9412}"/>
              </a:ext>
            </a:extLst>
          </p:cNvPr>
          <p:cNvSpPr txBox="1"/>
          <p:nvPr/>
        </p:nvSpPr>
        <p:spPr>
          <a:xfrm>
            <a:off x="4032248" y="3222321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7F5D34-0213-425A-9EB7-064DB2D959A8}"/>
              </a:ext>
            </a:extLst>
          </p:cNvPr>
          <p:cNvSpPr txBox="1"/>
          <p:nvPr/>
        </p:nvSpPr>
        <p:spPr>
          <a:xfrm>
            <a:off x="4495555" y="297676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>
                <a:solidFill>
                  <a:srgbClr val="9933FF"/>
                </a:solidFill>
              </a:rPr>
              <a:t>i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1BBAD8-1BE5-429E-86DD-7675A9E3D849}"/>
              </a:ext>
            </a:extLst>
          </p:cNvPr>
          <p:cNvSpPr txBox="1"/>
          <p:nvPr/>
        </p:nvSpPr>
        <p:spPr>
          <a:xfrm>
            <a:off x="5271485" y="385592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n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9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(ten,12),(A,15),(in,5),(i,11),</a:t>
            </a:r>
            <a:r>
              <a:rPr lang="en-US" altLang="zh-CN" sz="3200" dirty="0">
                <a:solidFill>
                  <a:srgbClr val="9933FF"/>
                </a:solidFill>
              </a:rPr>
              <a:t>(inn,9)</a:t>
            </a:r>
            <a:endParaRPr lang="zh-Hans-HK" altLang="en-US" dirty="0">
              <a:solidFill>
                <a:srgbClr val="9933FF"/>
              </a:solidFill>
            </a:endParaRPr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4FC6527-C437-4F18-B23A-2D838774C50B}"/>
              </a:ext>
            </a:extLst>
          </p:cNvPr>
          <p:cNvSpPr/>
          <p:nvPr/>
        </p:nvSpPr>
        <p:spPr bwMode="auto">
          <a:xfrm>
            <a:off x="3982916" y="374552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0FB7C8-7EC0-4F10-BC46-432112618779}"/>
              </a:ext>
            </a:extLst>
          </p:cNvPr>
          <p:cNvSpPr/>
          <p:nvPr/>
        </p:nvSpPr>
        <p:spPr bwMode="auto">
          <a:xfrm>
            <a:off x="4747847" y="3525716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11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A2B19F-6E6C-46ED-83EA-3ECBC9DD7102}"/>
              </a:ext>
            </a:extLst>
          </p:cNvPr>
          <p:cNvSpPr/>
          <p:nvPr/>
        </p:nvSpPr>
        <p:spPr bwMode="auto">
          <a:xfrm>
            <a:off x="3745523" y="520051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15FF76-84E6-4282-81D5-1BD960EA1A19}"/>
              </a:ext>
            </a:extLst>
          </p:cNvPr>
          <p:cNvSpPr/>
          <p:nvPr/>
        </p:nvSpPr>
        <p:spPr bwMode="auto">
          <a:xfrm>
            <a:off x="4360986" y="4978441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E45A0F8-7740-4A84-A09F-6518D857435A}"/>
              </a:ext>
            </a:extLst>
          </p:cNvPr>
          <p:cNvSpPr/>
          <p:nvPr/>
        </p:nvSpPr>
        <p:spPr bwMode="auto">
          <a:xfrm>
            <a:off x="5023768" y="5160229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F708D1B-A265-4301-87FC-81D879533EB2}"/>
              </a:ext>
            </a:extLst>
          </p:cNvPr>
          <p:cNvSpPr/>
          <p:nvPr/>
        </p:nvSpPr>
        <p:spPr bwMode="auto">
          <a:xfrm>
            <a:off x="5493119" y="432781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38CDC3-B7B6-491B-9A31-4DD39A507C37}"/>
              </a:ext>
            </a:extLst>
          </p:cNvPr>
          <p:cNvCxnSpPr>
            <a:stCxn id="10" idx="0"/>
            <a:endCxn id="8" idx="4"/>
          </p:cNvCxnSpPr>
          <p:nvPr/>
        </p:nvCxnSpPr>
        <p:spPr bwMode="auto">
          <a:xfrm flipH="1" flipV="1">
            <a:off x="4070839" y="3308175"/>
            <a:ext cx="105508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6D5B2F-8558-405C-9244-0EB5EC37266B}"/>
              </a:ext>
            </a:extLst>
          </p:cNvPr>
          <p:cNvCxnSpPr>
            <a:stCxn id="11" idx="0"/>
            <a:endCxn id="8" idx="5"/>
          </p:cNvCxnSpPr>
          <p:nvPr/>
        </p:nvCxnSpPr>
        <p:spPr bwMode="auto">
          <a:xfrm flipH="1" flipV="1">
            <a:off x="4207615" y="3251521"/>
            <a:ext cx="733663" cy="274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DC6AA-618F-4BDB-AF1C-3D317781F946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3683978" y="4763166"/>
            <a:ext cx="254976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D507BF-9A76-408C-AC25-1F3DC4ACB4EE}"/>
              </a:ext>
            </a:extLst>
          </p:cNvPr>
          <p:cNvCxnSpPr>
            <a:stCxn id="16" idx="1"/>
            <a:endCxn id="13" idx="5"/>
          </p:cNvCxnSpPr>
          <p:nvPr/>
        </p:nvCxnSpPr>
        <p:spPr bwMode="auto">
          <a:xfrm flipH="1" flipV="1">
            <a:off x="3820754" y="4706512"/>
            <a:ext cx="596886" cy="328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D649C08-C909-4A2A-B934-7838F9178B68}"/>
              </a:ext>
            </a:extLst>
          </p:cNvPr>
          <p:cNvCxnSpPr>
            <a:stCxn id="18" idx="1"/>
            <a:endCxn id="11" idx="5"/>
          </p:cNvCxnSpPr>
          <p:nvPr/>
        </p:nvCxnSpPr>
        <p:spPr bwMode="auto">
          <a:xfrm flipH="1" flipV="1">
            <a:off x="5078054" y="3855923"/>
            <a:ext cx="471719" cy="528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D35736-01F6-49E7-ACBF-E13652D54952}"/>
              </a:ext>
            </a:extLst>
          </p:cNvPr>
          <p:cNvCxnSpPr>
            <a:stCxn id="17" idx="0"/>
            <a:endCxn id="18" idx="3"/>
          </p:cNvCxnSpPr>
          <p:nvPr/>
        </p:nvCxnSpPr>
        <p:spPr bwMode="auto">
          <a:xfrm flipV="1">
            <a:off x="5217199" y="4658019"/>
            <a:ext cx="332574" cy="502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t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e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EDB4-9DF3-46E3-B9A9-53D7F4DA91A5}"/>
              </a:ext>
            </a:extLst>
          </p:cNvPr>
          <p:cNvSpPr txBox="1"/>
          <p:nvPr/>
        </p:nvSpPr>
        <p:spPr>
          <a:xfrm>
            <a:off x="3708341" y="475100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d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AF9D8D-6F1D-4A6A-B2AA-8D1CCBC7ABF9}"/>
              </a:ext>
            </a:extLst>
          </p:cNvPr>
          <p:cNvSpPr txBox="1"/>
          <p:nvPr/>
        </p:nvSpPr>
        <p:spPr>
          <a:xfrm>
            <a:off x="4102587" y="4569734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n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68DF56-BF4B-482E-BD7B-E01AC02D9412}"/>
              </a:ext>
            </a:extLst>
          </p:cNvPr>
          <p:cNvSpPr txBox="1"/>
          <p:nvPr/>
        </p:nvSpPr>
        <p:spPr>
          <a:xfrm>
            <a:off x="4032248" y="3222321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7F5D34-0213-425A-9EB7-064DB2D959A8}"/>
              </a:ext>
            </a:extLst>
          </p:cNvPr>
          <p:cNvSpPr txBox="1"/>
          <p:nvPr/>
        </p:nvSpPr>
        <p:spPr>
          <a:xfrm>
            <a:off x="4495555" y="297676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>
                <a:solidFill>
                  <a:srgbClr val="9933FF"/>
                </a:solidFill>
              </a:rPr>
              <a:t>i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1BBAD8-1BE5-429E-86DD-7675A9E3D849}"/>
              </a:ext>
            </a:extLst>
          </p:cNvPr>
          <p:cNvSpPr txBox="1"/>
          <p:nvPr/>
        </p:nvSpPr>
        <p:spPr>
          <a:xfrm>
            <a:off x="5271485" y="385592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n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3311C2-42BA-4216-A8B2-CAB4561AE982}"/>
              </a:ext>
            </a:extLst>
          </p:cNvPr>
          <p:cNvSpPr txBox="1"/>
          <p:nvPr/>
        </p:nvSpPr>
        <p:spPr>
          <a:xfrm>
            <a:off x="5312322" y="4718765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n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2638-7B6D-4B1D-BE7F-F5ABCA80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插入和删除的复杂度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0CA2C-B54C-41BE-B96F-CF3A206B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73524" cy="4842863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dirty="0"/>
              <a:t>Insert/Delete/Find run in </a:t>
            </a:r>
            <a:r>
              <a:rPr lang="en-US" altLang="zh-Hans-HK" dirty="0">
                <a:solidFill>
                  <a:srgbClr val="00B050"/>
                </a:solidFill>
              </a:rPr>
              <a:t>O(m)</a:t>
            </a:r>
            <a:r>
              <a:rPr lang="en-US" altLang="zh-Hans-HK" dirty="0"/>
              <a:t> time, </a:t>
            </a:r>
            <a:br>
              <a:rPr lang="en-US" altLang="zh-Hans-HK" dirty="0"/>
            </a:br>
            <a:r>
              <a:rPr lang="en-US" altLang="zh-Hans-HK" dirty="0"/>
              <a:t>    where </a:t>
            </a:r>
            <a:r>
              <a:rPr lang="en-US" altLang="zh-Hans-HK" dirty="0">
                <a:solidFill>
                  <a:srgbClr val="00B050"/>
                </a:solidFill>
              </a:rPr>
              <a:t>m</a:t>
            </a:r>
            <a:r>
              <a:rPr lang="en-US" altLang="zh-Hans-HK" dirty="0"/>
              <a:t> is the length of the key.</a:t>
            </a:r>
          </a:p>
          <a:p>
            <a:pPr marL="0" indent="0">
              <a:buNone/>
            </a:pPr>
            <a:r>
              <a:rPr lang="en-US" altLang="zh-Hans-HK" dirty="0"/>
              <a:t>Delete</a:t>
            </a:r>
            <a:r>
              <a:rPr lang="zh-CN" altLang="en-US" dirty="0"/>
              <a:t>注意事项：</a:t>
            </a:r>
            <a:endParaRPr lang="en-US" altLang="zh-CN" dirty="0"/>
          </a:p>
          <a:p>
            <a:pPr lvl="1"/>
            <a:r>
              <a:rPr lang="zh-CN" altLang="en-US" dirty="0"/>
              <a:t>有时并不要把该结点删掉。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lvl="2"/>
            <a:r>
              <a:rPr lang="zh-CN" altLang="en-US" dirty="0"/>
              <a:t>对右边的</a:t>
            </a:r>
            <a:r>
              <a:rPr lang="en-US" altLang="zh-CN" dirty="0" err="1"/>
              <a:t>trie</a:t>
            </a:r>
            <a:r>
              <a:rPr lang="zh-CN" altLang="en-US" dirty="0"/>
              <a:t>调用</a:t>
            </a:r>
            <a:br>
              <a:rPr lang="en-US" altLang="zh-CN" dirty="0"/>
            </a:br>
            <a:r>
              <a:rPr lang="en-US" altLang="zh-Hans-HK" dirty="0"/>
              <a:t>Delete(‘in’)</a:t>
            </a:r>
            <a:r>
              <a:rPr lang="zh-CN" altLang="en-US" dirty="0"/>
              <a:t>或者</a:t>
            </a:r>
            <a:br>
              <a:rPr lang="en-US" altLang="zh-CN" dirty="0"/>
            </a:br>
            <a:r>
              <a:rPr lang="zh-CN" altLang="en-US" dirty="0"/>
              <a:t>调用</a:t>
            </a:r>
            <a:r>
              <a:rPr lang="en-US" altLang="zh-CN" dirty="0"/>
              <a:t>Delete(‘</a:t>
            </a:r>
            <a:r>
              <a:rPr lang="en-US" altLang="zh-CN" dirty="0" err="1"/>
              <a:t>i</a:t>
            </a:r>
            <a:r>
              <a:rPr lang="en-US" altLang="zh-CN" dirty="0"/>
              <a:t>’)</a:t>
            </a:r>
            <a:br>
              <a:rPr lang="en-US" altLang="zh-CN" dirty="0"/>
            </a:br>
            <a:r>
              <a:rPr lang="zh-CN" altLang="en-US" dirty="0"/>
              <a:t>不应删除任何结点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构造</a:t>
            </a:r>
            <a:r>
              <a:rPr lang="en-US" altLang="zh-CN" dirty="0" err="1"/>
              <a:t>trie</a:t>
            </a:r>
            <a:r>
              <a:rPr lang="zh-CN" altLang="en-US" dirty="0"/>
              <a:t>的复杂度</a:t>
            </a:r>
            <a:r>
              <a:rPr lang="en-US" altLang="zh-CN" dirty="0">
                <a:solidFill>
                  <a:srgbClr val="00B050"/>
                </a:solidFill>
              </a:rPr>
              <a:t>O(m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+…+</a:t>
            </a:r>
            <a:r>
              <a:rPr lang="en-US" altLang="zh-CN" dirty="0" err="1">
                <a:solidFill>
                  <a:srgbClr val="00B050"/>
                </a:solidFill>
              </a:rPr>
              <a:t>m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A601EE9-5EAB-4D91-AB35-9651A8E29AF5}"/>
              </a:ext>
            </a:extLst>
          </p:cNvPr>
          <p:cNvGrpSpPr/>
          <p:nvPr/>
        </p:nvGrpSpPr>
        <p:grpSpPr>
          <a:xfrm>
            <a:off x="5363307" y="2931097"/>
            <a:ext cx="3347794" cy="2666062"/>
            <a:chOff x="2532186" y="2921314"/>
            <a:chExt cx="3347794" cy="26660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3ABDC1B-FCAA-49E6-BB7B-602889A128C1}"/>
                </a:ext>
              </a:extLst>
            </p:cNvPr>
            <p:cNvSpPr/>
            <p:nvPr/>
          </p:nvSpPr>
          <p:spPr bwMode="auto">
            <a:xfrm>
              <a:off x="3877408" y="2921314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3460B23-45FB-4F2A-A154-BCB83112A825}"/>
                </a:ext>
              </a:extLst>
            </p:cNvPr>
            <p:cNvSpPr/>
            <p:nvPr/>
          </p:nvSpPr>
          <p:spPr bwMode="auto">
            <a:xfrm>
              <a:off x="3244362" y="3552094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757DD1-A2AB-4E1F-964F-14FC865E4E43}"/>
                </a:ext>
              </a:extLst>
            </p:cNvPr>
            <p:cNvSpPr/>
            <p:nvPr/>
          </p:nvSpPr>
          <p:spPr bwMode="auto">
            <a:xfrm>
              <a:off x="3982916" y="3745524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15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5525429-1CEC-4198-A717-E204E1E3F121}"/>
                </a:ext>
              </a:extLst>
            </p:cNvPr>
            <p:cNvSpPr/>
            <p:nvPr/>
          </p:nvSpPr>
          <p:spPr bwMode="auto">
            <a:xfrm>
              <a:off x="4747847" y="3525716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11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D53A9C-AB5F-439B-A260-CA6C10F94B20}"/>
                </a:ext>
              </a:extLst>
            </p:cNvPr>
            <p:cNvSpPr/>
            <p:nvPr/>
          </p:nvSpPr>
          <p:spPr bwMode="auto">
            <a:xfrm>
              <a:off x="2532186" y="4224922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7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36DB872-56A2-4C6A-AA7F-B73B555FB9C5}"/>
                </a:ext>
              </a:extLst>
            </p:cNvPr>
            <p:cNvSpPr/>
            <p:nvPr/>
          </p:nvSpPr>
          <p:spPr bwMode="auto">
            <a:xfrm>
              <a:off x="3490547" y="4376305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BE33F9-92CF-419B-A568-BA0369774A99}"/>
                </a:ext>
              </a:extLst>
            </p:cNvPr>
            <p:cNvSpPr/>
            <p:nvPr/>
          </p:nvSpPr>
          <p:spPr bwMode="auto">
            <a:xfrm>
              <a:off x="2940534" y="5055660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D7A29B-54BA-46DE-BC9D-F2A5F0EC4647}"/>
                </a:ext>
              </a:extLst>
            </p:cNvPr>
            <p:cNvSpPr/>
            <p:nvPr/>
          </p:nvSpPr>
          <p:spPr bwMode="auto">
            <a:xfrm>
              <a:off x="3745523" y="5200515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966123-E5DC-4403-BCBC-80B83DD8EA55}"/>
                </a:ext>
              </a:extLst>
            </p:cNvPr>
            <p:cNvSpPr/>
            <p:nvPr/>
          </p:nvSpPr>
          <p:spPr bwMode="auto">
            <a:xfrm>
              <a:off x="4360986" y="4978441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12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395AABD-38C3-42E0-BE76-DE337E21BF78}"/>
                </a:ext>
              </a:extLst>
            </p:cNvPr>
            <p:cNvSpPr/>
            <p:nvPr/>
          </p:nvSpPr>
          <p:spPr bwMode="auto">
            <a:xfrm>
              <a:off x="5023768" y="5160229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rgbClr val="9933FF"/>
                  </a:solidFill>
                  <a:effectLst/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D3601A4-2635-46BB-B625-B42B9FAAB64D}"/>
                </a:ext>
              </a:extLst>
            </p:cNvPr>
            <p:cNvSpPr/>
            <p:nvPr/>
          </p:nvSpPr>
          <p:spPr bwMode="auto">
            <a:xfrm>
              <a:off x="5493119" y="4327812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148AA6B-CBF7-4ACA-8DDD-B9F32843BA39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3437793" y="3251521"/>
              <a:ext cx="496269" cy="3005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72376F-239F-4BE9-9BDA-08D3CEE3CBDF}"/>
                </a:ext>
              </a:extLst>
            </p:cNvPr>
            <p:cNvCxnSpPr>
              <a:stCxn id="6" idx="0"/>
              <a:endCxn id="4" idx="4"/>
            </p:cNvCxnSpPr>
            <p:nvPr/>
          </p:nvCxnSpPr>
          <p:spPr bwMode="auto">
            <a:xfrm flipH="1" flipV="1">
              <a:off x="4070839" y="3308175"/>
              <a:ext cx="105508" cy="4373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F0FCD2A-D525-407F-81C9-374BD9E1F464}"/>
                </a:ext>
              </a:extLst>
            </p:cNvPr>
            <p:cNvCxnSpPr>
              <a:stCxn id="7" idx="0"/>
              <a:endCxn id="4" idx="5"/>
            </p:cNvCxnSpPr>
            <p:nvPr/>
          </p:nvCxnSpPr>
          <p:spPr bwMode="auto">
            <a:xfrm flipH="1" flipV="1">
              <a:off x="4207615" y="3251521"/>
              <a:ext cx="733663" cy="2741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D2CB57F-9B85-464B-81D0-EB6E40287122}"/>
                </a:ext>
              </a:extLst>
            </p:cNvPr>
            <p:cNvCxnSpPr>
              <a:stCxn id="8" idx="7"/>
              <a:endCxn id="5" idx="3"/>
            </p:cNvCxnSpPr>
            <p:nvPr/>
          </p:nvCxnSpPr>
          <p:spPr bwMode="auto">
            <a:xfrm flipV="1">
              <a:off x="2862393" y="3882301"/>
              <a:ext cx="438623" cy="399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7D86F7C-1557-4420-94C1-DFED1A3207EE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3574569" y="3882301"/>
              <a:ext cx="109409" cy="4940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8E2DCE1-7759-4E26-AF4E-279D4B7D71D6}"/>
                </a:ext>
              </a:extLst>
            </p:cNvPr>
            <p:cNvCxnSpPr>
              <a:stCxn id="11" idx="0"/>
              <a:endCxn id="9" idx="4"/>
            </p:cNvCxnSpPr>
            <p:nvPr/>
          </p:nvCxnSpPr>
          <p:spPr bwMode="auto">
            <a:xfrm flipH="1" flipV="1">
              <a:off x="3683978" y="4763166"/>
              <a:ext cx="254976" cy="4373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67472C-41F2-414D-8A69-7EA0AA82A638}"/>
                </a:ext>
              </a:extLst>
            </p:cNvPr>
            <p:cNvCxnSpPr>
              <a:stCxn id="12" idx="1"/>
              <a:endCxn id="9" idx="5"/>
            </p:cNvCxnSpPr>
            <p:nvPr/>
          </p:nvCxnSpPr>
          <p:spPr bwMode="auto">
            <a:xfrm flipH="1" flipV="1">
              <a:off x="3820754" y="4706512"/>
              <a:ext cx="596886" cy="3285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DF756B4-8F3A-435A-99B9-4D3D0C41F738}"/>
                </a:ext>
              </a:extLst>
            </p:cNvPr>
            <p:cNvCxnSpPr>
              <a:stCxn id="10" idx="7"/>
              <a:endCxn id="9" idx="3"/>
            </p:cNvCxnSpPr>
            <p:nvPr/>
          </p:nvCxnSpPr>
          <p:spPr bwMode="auto">
            <a:xfrm flipV="1">
              <a:off x="3270741" y="4706512"/>
              <a:ext cx="276460" cy="4058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5EAFD69-535E-4E17-95D5-CFBFCE12FA30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 bwMode="auto">
            <a:xfrm flipH="1" flipV="1">
              <a:off x="5078054" y="3855923"/>
              <a:ext cx="471719" cy="5285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2D2BF52-975F-42A4-88FE-DDC0488DB535}"/>
                </a:ext>
              </a:extLst>
            </p:cNvPr>
            <p:cNvCxnSpPr>
              <a:stCxn id="13" idx="0"/>
              <a:endCxn id="14" idx="3"/>
            </p:cNvCxnSpPr>
            <p:nvPr/>
          </p:nvCxnSpPr>
          <p:spPr bwMode="auto">
            <a:xfrm flipV="1">
              <a:off x="5217199" y="4658019"/>
              <a:ext cx="332574" cy="5022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0A2D5A-F378-4AA9-B316-F9E3B0819D91}"/>
                </a:ext>
              </a:extLst>
            </p:cNvPr>
            <p:cNvSpPr txBox="1"/>
            <p:nvPr/>
          </p:nvSpPr>
          <p:spPr>
            <a:xfrm>
              <a:off x="3514973" y="3096763"/>
              <a:ext cx="230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t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21E53E-B0A4-40F3-BCE7-5860DA2C3F5A}"/>
                </a:ext>
              </a:extLst>
            </p:cNvPr>
            <p:cNvSpPr txBox="1"/>
            <p:nvPr/>
          </p:nvSpPr>
          <p:spPr>
            <a:xfrm>
              <a:off x="2877035" y="3810583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o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0AAEAFA-CE34-4B42-B22D-E4C2E9D5E69B}"/>
                </a:ext>
              </a:extLst>
            </p:cNvPr>
            <p:cNvSpPr txBox="1"/>
            <p:nvPr/>
          </p:nvSpPr>
          <p:spPr>
            <a:xfrm>
              <a:off x="3515452" y="3880667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e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C05B597-41E4-40F4-8EB8-6226833755A5}"/>
                </a:ext>
              </a:extLst>
            </p:cNvPr>
            <p:cNvSpPr txBox="1"/>
            <p:nvPr/>
          </p:nvSpPr>
          <p:spPr>
            <a:xfrm>
              <a:off x="3261946" y="4706512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a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0F86AFF-DC60-4277-92EC-C7D310C6F030}"/>
                </a:ext>
              </a:extLst>
            </p:cNvPr>
            <p:cNvSpPr txBox="1"/>
            <p:nvPr/>
          </p:nvSpPr>
          <p:spPr>
            <a:xfrm>
              <a:off x="3708341" y="4751008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d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2AD806-4E16-4905-8539-474DDF1D7A3E}"/>
                </a:ext>
              </a:extLst>
            </p:cNvPr>
            <p:cNvSpPr txBox="1"/>
            <p:nvPr/>
          </p:nvSpPr>
          <p:spPr>
            <a:xfrm>
              <a:off x="4102587" y="4569734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n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0C64CA-AB0B-4ACE-B310-4C89BC52F243}"/>
                </a:ext>
              </a:extLst>
            </p:cNvPr>
            <p:cNvSpPr txBox="1"/>
            <p:nvPr/>
          </p:nvSpPr>
          <p:spPr>
            <a:xfrm>
              <a:off x="4032248" y="3222321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A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F810382-ED04-472F-B7EA-3635176D7AB7}"/>
                </a:ext>
              </a:extLst>
            </p:cNvPr>
            <p:cNvSpPr txBox="1"/>
            <p:nvPr/>
          </p:nvSpPr>
          <p:spPr>
            <a:xfrm>
              <a:off x="4495555" y="2976768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 err="1">
                  <a:solidFill>
                    <a:srgbClr val="9933FF"/>
                  </a:solidFill>
                </a:rPr>
                <a:t>i</a:t>
              </a:r>
              <a:endParaRPr lang="zh-Hans-HK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E78EF4C-E33D-44B7-88AC-B6FDA9B7C100}"/>
                </a:ext>
              </a:extLst>
            </p:cNvPr>
            <p:cNvSpPr txBox="1"/>
            <p:nvPr/>
          </p:nvSpPr>
          <p:spPr>
            <a:xfrm>
              <a:off x="5271485" y="3855923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9933FF"/>
                  </a:solidFill>
                </a:rPr>
                <a:t>n</a:t>
              </a:r>
              <a:endParaRPr lang="zh-Hans-HK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67919E9-9F51-4100-8223-F1B66ED6B8ED}"/>
                </a:ext>
              </a:extLst>
            </p:cNvPr>
            <p:cNvSpPr txBox="1"/>
            <p:nvPr/>
          </p:nvSpPr>
          <p:spPr>
            <a:xfrm>
              <a:off x="5312322" y="4718765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9933FF"/>
                  </a:solidFill>
                </a:rPr>
                <a:t>n</a:t>
              </a:r>
              <a:endParaRPr lang="zh-Hans-HK" altLang="en-US" sz="2400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2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EFD7-64E0-4C53-9FE0-DE82FE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24" y="2603500"/>
            <a:ext cx="4024988" cy="825500"/>
          </a:xfrm>
        </p:spPr>
        <p:txBody>
          <a:bodyPr/>
          <a:lstStyle/>
          <a:p>
            <a:r>
              <a:rPr lang="en-US" altLang="zh-CN" sz="4000" dirty="0" err="1"/>
              <a:t>Trie</a:t>
            </a:r>
            <a:r>
              <a:rPr lang="zh-CN" altLang="en-US" sz="4000" dirty="0"/>
              <a:t>的应用举例</a:t>
            </a:r>
            <a:endParaRPr lang="zh-Hans-HK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41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3B2AF-0EA1-4957-816A-38FD294A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1</a:t>
            </a:r>
            <a:r>
              <a:rPr lang="zh-CN" altLang="en-US" sz="4000" dirty="0"/>
              <a:t>：字母序排序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9395-8FEA-4038-B2B9-FA42A351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10916" cy="50713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给定一些字符串</a:t>
            </a: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/>
              <a:t>,…,</a:t>
            </a:r>
            <a:r>
              <a:rPr lang="en-US" altLang="zh-CN" dirty="0" err="1">
                <a:solidFill>
                  <a:srgbClr val="00B050"/>
                </a:solidFill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>
                <a:solidFill>
                  <a:srgbClr val="9933FF"/>
                </a:solidFill>
              </a:rPr>
              <a:t>请按字典序从小到大将它们输出。</a:t>
            </a:r>
            <a:endParaRPr lang="en-US" altLang="zh-Hans-HK" dirty="0">
              <a:solidFill>
                <a:srgbClr val="9933FF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构建</a:t>
            </a:r>
            <a:r>
              <a:rPr lang="en-US" altLang="zh-CN" dirty="0" err="1"/>
              <a:t>trie</a:t>
            </a:r>
            <a:r>
              <a:rPr lang="zh-CN" altLang="en-US" dirty="0"/>
              <a:t>：每个结点的儿子按字母序排列。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9933FF"/>
                </a:solidFill>
              </a:rPr>
              <a:t>先序遍历</a:t>
            </a:r>
            <a:r>
              <a:rPr lang="zh-CN" altLang="en-US" dirty="0"/>
              <a:t>访问这个</a:t>
            </a:r>
            <a:r>
              <a:rPr lang="en-US" altLang="zh-CN" dirty="0" err="1"/>
              <a:t>trie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008B70D-DAAE-4787-9FD0-0B587C1490D6}"/>
              </a:ext>
            </a:extLst>
          </p:cNvPr>
          <p:cNvGrpSpPr/>
          <p:nvPr/>
        </p:nvGrpSpPr>
        <p:grpSpPr>
          <a:xfrm>
            <a:off x="1638068" y="3739990"/>
            <a:ext cx="3383992" cy="2561319"/>
            <a:chOff x="1638068" y="3739990"/>
            <a:chExt cx="3383992" cy="256131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4084BF1-4A82-42CE-AA04-6D92852E879C}"/>
                </a:ext>
              </a:extLst>
            </p:cNvPr>
            <p:cNvSpPr/>
            <p:nvPr/>
          </p:nvSpPr>
          <p:spPr bwMode="auto">
            <a:xfrm>
              <a:off x="2760783" y="3739990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5C80E9-5FE4-4EAE-96EF-DAD47AE0EB48}"/>
                </a:ext>
              </a:extLst>
            </p:cNvPr>
            <p:cNvSpPr/>
            <p:nvPr/>
          </p:nvSpPr>
          <p:spPr bwMode="auto">
            <a:xfrm>
              <a:off x="2707440" y="4424113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39C259-C5D6-413F-BD9F-D3B5751FAFC7}"/>
                </a:ext>
              </a:extLst>
            </p:cNvPr>
            <p:cNvSpPr/>
            <p:nvPr/>
          </p:nvSpPr>
          <p:spPr bwMode="auto">
            <a:xfrm>
              <a:off x="1638068" y="4340555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B643C0D-DA76-4A80-A48C-0A4E835635E0}"/>
                </a:ext>
              </a:extLst>
            </p:cNvPr>
            <p:cNvSpPr/>
            <p:nvPr/>
          </p:nvSpPr>
          <p:spPr bwMode="auto">
            <a:xfrm>
              <a:off x="3631222" y="4344392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477777E-16C1-4E55-A87E-2B02C21C0DDB}"/>
                </a:ext>
              </a:extLst>
            </p:cNvPr>
            <p:cNvSpPr/>
            <p:nvPr/>
          </p:nvSpPr>
          <p:spPr bwMode="auto">
            <a:xfrm>
              <a:off x="4635199" y="4950478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D4F3189-12C0-45A2-AC97-35F4151ADED8}"/>
                </a:ext>
              </a:extLst>
            </p:cNvPr>
            <p:cNvSpPr/>
            <p:nvPr/>
          </p:nvSpPr>
          <p:spPr bwMode="auto">
            <a:xfrm>
              <a:off x="3479100" y="5090238"/>
              <a:ext cx="386861" cy="38686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CBEDE7E-1660-4837-960B-504935EC399C}"/>
                </a:ext>
              </a:extLst>
            </p:cNvPr>
            <p:cNvSpPr/>
            <p:nvPr/>
          </p:nvSpPr>
          <p:spPr bwMode="auto">
            <a:xfrm>
              <a:off x="2929087" y="5769593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366718A-F722-443E-9117-AE0A052BA9C7}"/>
                </a:ext>
              </a:extLst>
            </p:cNvPr>
            <p:cNvSpPr/>
            <p:nvPr/>
          </p:nvSpPr>
          <p:spPr bwMode="auto">
            <a:xfrm>
              <a:off x="3734076" y="5914448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F561B3C-1560-48A7-9C9B-9392F4EF5B07}"/>
                </a:ext>
              </a:extLst>
            </p:cNvPr>
            <p:cNvSpPr/>
            <p:nvPr/>
          </p:nvSpPr>
          <p:spPr bwMode="auto">
            <a:xfrm>
              <a:off x="4349539" y="5692374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F082059-1D2F-473A-8CD2-03D0F5C9E92F}"/>
                </a:ext>
              </a:extLst>
            </p:cNvPr>
            <p:cNvSpPr/>
            <p:nvPr/>
          </p:nvSpPr>
          <p:spPr bwMode="auto">
            <a:xfrm>
              <a:off x="1898141" y="5612245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ACBFEE9-6EA2-406A-841B-18EB21E71141}"/>
                </a:ext>
              </a:extLst>
            </p:cNvPr>
            <p:cNvSpPr/>
            <p:nvPr/>
          </p:nvSpPr>
          <p:spPr bwMode="auto">
            <a:xfrm>
              <a:off x="2316899" y="4995657"/>
              <a:ext cx="386861" cy="386861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9A9BD57-4F1F-4CD9-8110-2A88679D44EE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 bwMode="auto">
            <a:xfrm flipV="1">
              <a:off x="2900871" y="4126851"/>
              <a:ext cx="53343" cy="2972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5C72D54-17F5-44B3-9BFD-5D39E89F57D0}"/>
                </a:ext>
              </a:extLst>
            </p:cNvPr>
            <p:cNvCxnSpPr>
              <a:stCxn id="7" idx="0"/>
              <a:endCxn id="5" idx="3"/>
            </p:cNvCxnSpPr>
            <p:nvPr/>
          </p:nvCxnSpPr>
          <p:spPr bwMode="auto">
            <a:xfrm flipV="1">
              <a:off x="1831499" y="4070197"/>
              <a:ext cx="985938" cy="270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53F737-AD13-4346-AA5F-C899DE0436A3}"/>
                </a:ext>
              </a:extLst>
            </p:cNvPr>
            <p:cNvCxnSpPr>
              <a:stCxn id="8" idx="0"/>
              <a:endCxn id="5" idx="5"/>
            </p:cNvCxnSpPr>
            <p:nvPr/>
          </p:nvCxnSpPr>
          <p:spPr bwMode="auto">
            <a:xfrm flipH="1" flipV="1">
              <a:off x="3090990" y="4070197"/>
              <a:ext cx="733663" cy="2741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F92430D-6DCC-41C4-97A3-7B92B0E88572}"/>
                </a:ext>
              </a:extLst>
            </p:cNvPr>
            <p:cNvCxnSpPr>
              <a:stCxn id="12" idx="0"/>
              <a:endCxn id="10" idx="4"/>
            </p:cNvCxnSpPr>
            <p:nvPr/>
          </p:nvCxnSpPr>
          <p:spPr bwMode="auto">
            <a:xfrm flipH="1" flipV="1">
              <a:off x="3672531" y="5477099"/>
              <a:ext cx="254976" cy="4373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B97DDA4-54F2-405C-86CE-8FF2EB09041A}"/>
                </a:ext>
              </a:extLst>
            </p:cNvPr>
            <p:cNvCxnSpPr>
              <a:stCxn id="13" idx="1"/>
              <a:endCxn id="10" idx="5"/>
            </p:cNvCxnSpPr>
            <p:nvPr/>
          </p:nvCxnSpPr>
          <p:spPr bwMode="auto">
            <a:xfrm flipH="1" flipV="1">
              <a:off x="3809307" y="5420445"/>
              <a:ext cx="596886" cy="3285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AA47C04-31EC-4432-8DF0-9901F567D8BA}"/>
                </a:ext>
              </a:extLst>
            </p:cNvPr>
            <p:cNvCxnSpPr>
              <a:stCxn id="11" idx="7"/>
              <a:endCxn id="10" idx="3"/>
            </p:cNvCxnSpPr>
            <p:nvPr/>
          </p:nvCxnSpPr>
          <p:spPr bwMode="auto">
            <a:xfrm flipV="1">
              <a:off x="3259294" y="5420445"/>
              <a:ext cx="276460" cy="4058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290A261-99FF-4BCB-9F3E-22C4A4576769}"/>
                </a:ext>
              </a:extLst>
            </p:cNvPr>
            <p:cNvCxnSpPr>
              <a:cxnSpLocks/>
              <a:stCxn id="15" idx="0"/>
              <a:endCxn id="6" idx="3"/>
            </p:cNvCxnSpPr>
            <p:nvPr/>
          </p:nvCxnSpPr>
          <p:spPr bwMode="auto">
            <a:xfrm flipV="1">
              <a:off x="2510330" y="4754320"/>
              <a:ext cx="253764" cy="241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4E3AED7-9381-4F1A-A124-E5A1A5762A95}"/>
                </a:ext>
              </a:extLst>
            </p:cNvPr>
            <p:cNvCxnSpPr>
              <a:cxnSpLocks/>
              <a:stCxn id="14" idx="0"/>
              <a:endCxn id="15" idx="3"/>
            </p:cNvCxnSpPr>
            <p:nvPr/>
          </p:nvCxnSpPr>
          <p:spPr bwMode="auto">
            <a:xfrm flipV="1">
              <a:off x="2091572" y="5325864"/>
              <a:ext cx="281981" cy="2863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7A8C435-4F7C-4192-9E0F-69A91529021A}"/>
                </a:ext>
              </a:extLst>
            </p:cNvPr>
            <p:cNvSpPr txBox="1"/>
            <p:nvPr/>
          </p:nvSpPr>
          <p:spPr>
            <a:xfrm>
              <a:off x="3357083" y="3858621"/>
              <a:ext cx="330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t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72992C-FB88-4036-8486-4306798BCA4C}"/>
                </a:ext>
              </a:extLst>
            </p:cNvPr>
            <p:cNvSpPr txBox="1"/>
            <p:nvPr/>
          </p:nvSpPr>
          <p:spPr>
            <a:xfrm>
              <a:off x="4179064" y="4458094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o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421A70-CF93-49EA-B6B6-C10DDA40CE3C}"/>
                </a:ext>
              </a:extLst>
            </p:cNvPr>
            <p:cNvSpPr txBox="1"/>
            <p:nvPr/>
          </p:nvSpPr>
          <p:spPr>
            <a:xfrm>
              <a:off x="3489558" y="4601080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e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C1B7C6-BF79-4A48-A0AF-7C1DA0406965}"/>
                </a:ext>
              </a:extLst>
            </p:cNvPr>
            <p:cNvSpPr txBox="1"/>
            <p:nvPr/>
          </p:nvSpPr>
          <p:spPr>
            <a:xfrm>
              <a:off x="3178245" y="5384415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a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F4ED5A-8990-4817-B347-961411E9E969}"/>
                </a:ext>
              </a:extLst>
            </p:cNvPr>
            <p:cNvSpPr txBox="1"/>
            <p:nvPr/>
          </p:nvSpPr>
          <p:spPr>
            <a:xfrm>
              <a:off x="3624640" y="5428911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d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03E94F9-6E9C-40A2-B734-444FD0CBFA3E}"/>
                </a:ext>
              </a:extLst>
            </p:cNvPr>
            <p:cNvSpPr txBox="1"/>
            <p:nvPr/>
          </p:nvSpPr>
          <p:spPr>
            <a:xfrm>
              <a:off x="4018886" y="5247637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n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9B3B35-5812-459D-8697-636B69957431}"/>
                </a:ext>
              </a:extLst>
            </p:cNvPr>
            <p:cNvSpPr txBox="1"/>
            <p:nvPr/>
          </p:nvSpPr>
          <p:spPr>
            <a:xfrm>
              <a:off x="1935261" y="3840200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A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629A03-3A75-4B3B-8CC8-46FB61832BCE}"/>
                </a:ext>
              </a:extLst>
            </p:cNvPr>
            <p:cNvSpPr txBox="1"/>
            <p:nvPr/>
          </p:nvSpPr>
          <p:spPr>
            <a:xfrm>
              <a:off x="2746106" y="4012899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 err="1">
                  <a:solidFill>
                    <a:srgbClr val="002060"/>
                  </a:solidFill>
                </a:rPr>
                <a:t>i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7345A14-F8B2-4F0B-8240-ABBFC8D3FA2B}"/>
                </a:ext>
              </a:extLst>
            </p:cNvPr>
            <p:cNvSpPr txBox="1"/>
            <p:nvPr/>
          </p:nvSpPr>
          <p:spPr>
            <a:xfrm>
              <a:off x="1982308" y="5133159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n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FE245B5-ADC4-4B72-8DC4-73A1B243C1B3}"/>
                </a:ext>
              </a:extLst>
            </p:cNvPr>
            <p:cNvSpPr txBox="1"/>
            <p:nvPr/>
          </p:nvSpPr>
          <p:spPr>
            <a:xfrm>
              <a:off x="2453500" y="4533986"/>
              <a:ext cx="34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2060"/>
                  </a:solidFill>
                </a:rPr>
                <a:t>n</a:t>
              </a:r>
              <a:endParaRPr lang="zh-Hans-HK" alt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BAE655B-55A4-42A1-93DC-73183DDBAACE}"/>
                </a:ext>
              </a:extLst>
            </p:cNvPr>
            <p:cNvCxnSpPr>
              <a:stCxn id="9" idx="0"/>
              <a:endCxn id="8" idx="5"/>
            </p:cNvCxnSpPr>
            <p:nvPr/>
          </p:nvCxnSpPr>
          <p:spPr bwMode="auto">
            <a:xfrm flipH="1" flipV="1">
              <a:off x="3961429" y="4674599"/>
              <a:ext cx="867201" cy="2758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4C4DB76-8F0C-4772-9DA9-4DB38EA60B95}"/>
                </a:ext>
              </a:extLst>
            </p:cNvPr>
            <p:cNvCxnSpPr>
              <a:stCxn id="10" idx="0"/>
              <a:endCxn id="8" idx="4"/>
            </p:cNvCxnSpPr>
            <p:nvPr/>
          </p:nvCxnSpPr>
          <p:spPr bwMode="auto">
            <a:xfrm flipV="1">
              <a:off x="3672531" y="4731253"/>
              <a:ext cx="152122" cy="3589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29D75D1C-46FA-431C-B1A7-B47B2BEBB5D7}"/>
              </a:ext>
            </a:extLst>
          </p:cNvPr>
          <p:cNvSpPr txBox="1"/>
          <p:nvPr/>
        </p:nvSpPr>
        <p:spPr>
          <a:xfrm>
            <a:off x="6004690" y="3566744"/>
            <a:ext cx="3014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  <a:p>
            <a:r>
              <a:rPr lang="en-US" altLang="zh-Hans-HK" sz="2400" dirty="0"/>
              <a:t>i</a:t>
            </a:r>
          </a:p>
          <a:p>
            <a:r>
              <a:rPr lang="en-US" altLang="zh-Hans-HK" sz="2400" dirty="0"/>
              <a:t>in</a:t>
            </a:r>
          </a:p>
          <a:p>
            <a:r>
              <a:rPr lang="en-US" altLang="zh-Hans-HK" sz="2400" dirty="0"/>
              <a:t>inn</a:t>
            </a:r>
          </a:p>
          <a:p>
            <a:r>
              <a:rPr lang="en-US" altLang="zh-Hans-HK" sz="2400" dirty="0"/>
              <a:t>tea</a:t>
            </a:r>
          </a:p>
          <a:p>
            <a:r>
              <a:rPr lang="en-US" altLang="zh-Hans-HK" sz="2400" dirty="0"/>
              <a:t>ted</a:t>
            </a:r>
          </a:p>
          <a:p>
            <a:r>
              <a:rPr lang="en-US" altLang="zh-Hans-HK" sz="2400" dirty="0"/>
              <a:t>ten</a:t>
            </a:r>
          </a:p>
          <a:p>
            <a:r>
              <a:rPr lang="en-US" altLang="zh-Hans-HK" sz="2400" dirty="0"/>
              <a:t>to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86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2A585-1DDC-4F94-9884-627501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2</a:t>
            </a:r>
            <a:r>
              <a:rPr lang="zh-CN" altLang="en-US" sz="4000" dirty="0"/>
              <a:t>：词典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83B0-0FDB-454F-8C84-D8D7C7D7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79031" cy="2723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假设有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个英文单词</a:t>
            </a: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,…,</a:t>
            </a:r>
            <a:r>
              <a:rPr lang="en-US" altLang="zh-CN" dirty="0" err="1">
                <a:solidFill>
                  <a:srgbClr val="00B050"/>
                </a:solidFill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dirty="0"/>
              <a:t>.</a:t>
            </a:r>
            <a:r>
              <a:rPr lang="zh-CN" altLang="en-US" dirty="0"/>
              <a:t>对每个单词</a:t>
            </a:r>
            <a:r>
              <a:rPr lang="en-US" altLang="zh-CN" dirty="0" err="1">
                <a:solidFill>
                  <a:srgbClr val="00B050"/>
                </a:solidFill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，有一个字符串为其中文翻译。如</a:t>
            </a:r>
            <a:r>
              <a:rPr lang="en-US" altLang="zh-CN" dirty="0"/>
              <a:t>(‘</a:t>
            </a:r>
            <a:r>
              <a:rPr lang="en-US" altLang="zh-CN" dirty="0">
                <a:solidFill>
                  <a:srgbClr val="002060"/>
                </a:solidFill>
              </a:rPr>
              <a:t>apple</a:t>
            </a:r>
            <a:r>
              <a:rPr lang="en-US" altLang="zh-CN" dirty="0"/>
              <a:t>’--‘</a:t>
            </a:r>
            <a:r>
              <a:rPr lang="zh-CN" altLang="en-US" dirty="0">
                <a:solidFill>
                  <a:srgbClr val="002060"/>
                </a:solidFill>
              </a:rPr>
              <a:t>苹果</a:t>
            </a:r>
            <a:r>
              <a:rPr lang="en-US" altLang="zh-CN" dirty="0"/>
              <a:t>’)</a:t>
            </a:r>
            <a:r>
              <a:rPr lang="zh-CN" altLang="en-US" dirty="0"/>
              <a:t>（</a:t>
            </a:r>
            <a:r>
              <a:rPr lang="en-US" altLang="zh-CN" dirty="0"/>
              <a:t>‘</a:t>
            </a:r>
            <a:r>
              <a:rPr lang="en-US" altLang="zh-CN" dirty="0">
                <a:solidFill>
                  <a:srgbClr val="002060"/>
                </a:solidFill>
              </a:rPr>
              <a:t>banana</a:t>
            </a:r>
            <a:r>
              <a:rPr lang="en-US" altLang="zh-CN" dirty="0"/>
              <a:t>’--‘</a:t>
            </a:r>
            <a:r>
              <a:rPr lang="zh-CN" altLang="en-US" dirty="0">
                <a:solidFill>
                  <a:srgbClr val="002060"/>
                </a:solidFill>
              </a:rPr>
              <a:t>香蕉</a:t>
            </a:r>
            <a:r>
              <a:rPr lang="en-US" altLang="zh-CN" dirty="0"/>
              <a:t>’</a:t>
            </a:r>
            <a:r>
              <a:rPr lang="zh-CN" altLang="en-US" dirty="0"/>
              <a:t>）。你需要写一个</a:t>
            </a:r>
            <a:r>
              <a:rPr lang="en-US" altLang="zh-CN" dirty="0"/>
              <a:t>dictionary(</a:t>
            </a:r>
            <a:r>
              <a:rPr lang="zh-CN" altLang="en-US" dirty="0"/>
              <a:t>词典）软件。用户输入一个串</a:t>
            </a:r>
            <a:r>
              <a:rPr lang="en-US" altLang="zh-CN" dirty="0">
                <a:solidFill>
                  <a:srgbClr val="00B050"/>
                </a:solidFill>
              </a:rPr>
              <a:t>Q</a:t>
            </a:r>
            <a:r>
              <a:rPr lang="zh-CN" altLang="en-US" dirty="0"/>
              <a:t>后，若</a:t>
            </a:r>
            <a:r>
              <a:rPr lang="en-US" altLang="zh-CN" dirty="0">
                <a:solidFill>
                  <a:srgbClr val="00B050"/>
                </a:solidFill>
              </a:rPr>
              <a:t>Q=</a:t>
            </a:r>
            <a:r>
              <a:rPr lang="en-US" altLang="zh-CN" dirty="0" err="1">
                <a:solidFill>
                  <a:srgbClr val="00B050"/>
                </a:solidFill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要输出</a:t>
            </a:r>
            <a:r>
              <a:rPr lang="en-US" altLang="zh-CN" dirty="0" err="1">
                <a:solidFill>
                  <a:srgbClr val="00B050"/>
                </a:solidFill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的翻译。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1D3E96-ECD8-421E-B7C8-A58826B4B9D6}"/>
              </a:ext>
            </a:extLst>
          </p:cNvPr>
          <p:cNvSpPr txBox="1"/>
          <p:nvPr/>
        </p:nvSpPr>
        <p:spPr>
          <a:xfrm>
            <a:off x="1617785" y="4317025"/>
            <a:ext cx="5583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算法：为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构造一个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sz="2800" dirty="0"/>
              <a:t>的键值设置为它的中文翻译。</a:t>
            </a:r>
            <a:endParaRPr lang="en-US" altLang="zh-CN" sz="2800" dirty="0"/>
          </a:p>
          <a:p>
            <a:r>
              <a:rPr lang="zh-CN" altLang="en-US" sz="2800" dirty="0"/>
              <a:t>输入</a:t>
            </a:r>
            <a:r>
              <a:rPr lang="en-US" altLang="zh-CN" sz="2800" dirty="0">
                <a:solidFill>
                  <a:srgbClr val="00B050"/>
                </a:solidFill>
              </a:rPr>
              <a:t>Q</a:t>
            </a:r>
            <a:r>
              <a:rPr lang="zh-CN" altLang="en-US" sz="2800" dirty="0"/>
              <a:t>后，用</a:t>
            </a:r>
            <a:r>
              <a:rPr lang="en-US" altLang="zh-CN" sz="2800" dirty="0"/>
              <a:t>O(|</a:t>
            </a:r>
            <a:r>
              <a:rPr lang="en-US" altLang="zh-CN" sz="2800" dirty="0">
                <a:solidFill>
                  <a:srgbClr val="00B050"/>
                </a:solidFill>
              </a:rPr>
              <a:t>Q</a:t>
            </a:r>
            <a:r>
              <a:rPr lang="en-US" altLang="zh-CN" sz="2800" dirty="0"/>
              <a:t>|)</a:t>
            </a:r>
            <a:r>
              <a:rPr lang="zh-CN" altLang="en-US" sz="2800" dirty="0"/>
              <a:t>时间找到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中对应</a:t>
            </a:r>
            <a:r>
              <a:rPr lang="en-US" altLang="zh-CN" sz="2800" dirty="0">
                <a:solidFill>
                  <a:srgbClr val="00B050"/>
                </a:solidFill>
              </a:rPr>
              <a:t>Q</a:t>
            </a:r>
            <a:r>
              <a:rPr lang="zh-CN" altLang="en-US" sz="2800" dirty="0"/>
              <a:t>的结点，输出其键值。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736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47B72-057B-4CFF-AEEC-44B3E129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3</a:t>
            </a:r>
            <a:r>
              <a:rPr lang="zh-CN" altLang="en-US" sz="4000" dirty="0"/>
              <a:t>：词频统计 </a:t>
            </a:r>
            <a:r>
              <a:rPr lang="en-US" altLang="zh-CN" sz="4000" dirty="0"/>
              <a:t>&amp; </a:t>
            </a:r>
            <a:r>
              <a:rPr lang="zh-CN" altLang="en-US" sz="4000" dirty="0"/>
              <a:t>关键词检测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6E63C-7D52-454C-B9F2-E3DBE51F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1" y="1777875"/>
            <a:ext cx="7659077" cy="40514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1】</a:t>
            </a:r>
            <a:r>
              <a:rPr lang="zh-CN" altLang="en-US" sz="2800" dirty="0"/>
              <a:t>输入一段对话，例如</a:t>
            </a:r>
            <a:br>
              <a:rPr lang="en-US" altLang="zh-CN" sz="2800" dirty="0"/>
            </a:br>
            <a:r>
              <a:rPr lang="en-US" altLang="zh-CN" sz="2800" dirty="0"/>
              <a:t>   ‘</a:t>
            </a:r>
            <a:r>
              <a:rPr lang="en-US" altLang="zh-CN" sz="2800" dirty="0">
                <a:solidFill>
                  <a:srgbClr val="002060"/>
                </a:solidFill>
              </a:rPr>
              <a:t>a man is a man; a boy is not a man</a:t>
            </a:r>
            <a:r>
              <a:rPr lang="en-US" altLang="zh-CN" sz="2800" dirty="0"/>
              <a:t>’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请你输出这段对话中出现的</a:t>
            </a:r>
            <a:r>
              <a:rPr lang="zh-CN" altLang="en-US" sz="2800" dirty="0">
                <a:solidFill>
                  <a:srgbClr val="9933FF"/>
                </a:solidFill>
              </a:rPr>
              <a:t>不同单词</a:t>
            </a:r>
            <a:r>
              <a:rPr lang="zh-CN" altLang="en-US" sz="2800" dirty="0"/>
              <a:t>，并输出每个单词</a:t>
            </a:r>
            <a:r>
              <a:rPr lang="zh-CN" altLang="en-US" sz="2800" dirty="0">
                <a:solidFill>
                  <a:srgbClr val="9933FF"/>
                </a:solidFill>
              </a:rPr>
              <a:t>出现了多少次</a:t>
            </a:r>
            <a:r>
              <a:rPr lang="zh-CN" altLang="en-US" sz="2800" dirty="0"/>
              <a:t>。例如：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2060"/>
                </a:solidFill>
              </a:rPr>
              <a:t>(‘a’,4) (‘man’, 3) (‘is’, 2) (‘boy’, 1) (‘not’ 1)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2】</a:t>
            </a:r>
            <a:r>
              <a:rPr lang="zh-CN" altLang="en-US" sz="2800" dirty="0"/>
              <a:t>给定一些和谐单词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。</a:t>
            </a:r>
            <a:br>
              <a:rPr lang="en-US" altLang="zh-CN" sz="2800" dirty="0"/>
            </a:br>
            <a:r>
              <a:rPr lang="zh-CN" altLang="en-US" sz="2800" dirty="0"/>
              <a:t>输入一段对话，删除其中的和谐单词。</a:t>
            </a:r>
          </a:p>
        </p:txBody>
      </p:sp>
    </p:spTree>
    <p:extLst>
      <p:ext uri="{BB962C8B-B14F-4D97-AF65-F5344CB8AC3E}">
        <p14:creationId xmlns:p14="http://schemas.microsoft.com/office/powerpoint/2010/main" val="372317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47B72-057B-4CFF-AEEC-44B3E129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4</a:t>
            </a:r>
            <a:r>
              <a:rPr lang="zh-CN" altLang="en-US" sz="4000" dirty="0"/>
              <a:t>：单词自动提示功能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6E63C-7D52-454C-B9F2-E3DBE51F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1522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给定一个词典，包含单词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。</a:t>
            </a:r>
            <a:br>
              <a:rPr lang="en-US" altLang="zh-CN" sz="2800" dirty="0"/>
            </a:br>
            <a:r>
              <a:rPr lang="zh-CN" altLang="en-US" sz="2800" dirty="0"/>
              <a:t>假设用户输入了一个字符串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zh-CN" altLang="en-US" sz="2800" dirty="0"/>
              <a:t>，它为某个单词的某段前缀（例如，用户输入了</a:t>
            </a:r>
            <a:r>
              <a:rPr lang="en-US" altLang="zh-CN" sz="2800" dirty="0">
                <a:solidFill>
                  <a:srgbClr val="002060"/>
                </a:solidFill>
              </a:rPr>
              <a:t>pho</a:t>
            </a:r>
            <a:r>
              <a:rPr lang="zh-CN" altLang="en-US" sz="2800" dirty="0"/>
              <a:t>，它是</a:t>
            </a:r>
            <a:r>
              <a:rPr lang="en-US" altLang="zh-CN" sz="2800" dirty="0">
                <a:solidFill>
                  <a:srgbClr val="002060"/>
                </a:solidFill>
              </a:rPr>
              <a:t>phone</a:t>
            </a:r>
            <a:r>
              <a:rPr lang="zh-CN" altLang="en-US" sz="2800" dirty="0"/>
              <a:t>的前缀</a:t>
            </a:r>
            <a:r>
              <a:rPr lang="en-US" altLang="zh-CN" sz="2800" dirty="0"/>
              <a:t>)</a:t>
            </a:r>
            <a:r>
              <a:rPr lang="zh-CN" altLang="en-US" sz="2800" dirty="0"/>
              <a:t>。 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找到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中所有前缀等于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zh-CN" altLang="en-US" sz="2800" dirty="0"/>
              <a:t>的那些单词并输出。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3B4AA-CDB1-476A-A8D3-B0DC1CE2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859091"/>
            <a:ext cx="74961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6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D0F4-63CA-4FA8-B813-E02D232F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/>
              <a:t>Trie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6667-2DD4-4017-A494-BC266BB5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360385" cy="11147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术语</a:t>
            </a:r>
            <a:r>
              <a:rPr lang="en-US" altLang="zh-Hans-HK" sz="2800" dirty="0" err="1">
                <a:solidFill>
                  <a:srgbClr val="00B0F0"/>
                </a:solidFill>
              </a:rPr>
              <a:t>Trie</a:t>
            </a:r>
            <a:r>
              <a:rPr lang="zh-CN" altLang="en-US" sz="2800" dirty="0"/>
              <a:t>来自于</a:t>
            </a:r>
            <a:r>
              <a:rPr lang="en-US" altLang="zh-Hans-HK" sz="2800" dirty="0"/>
              <a:t>re</a:t>
            </a:r>
            <a:r>
              <a:rPr lang="en-US" altLang="zh-Hans-HK" sz="2800" dirty="0">
                <a:solidFill>
                  <a:srgbClr val="9933FF"/>
                </a:solidFill>
              </a:rPr>
              <a:t>trie</a:t>
            </a:r>
            <a:r>
              <a:rPr lang="en-US" altLang="zh-Hans-HK" sz="2800" dirty="0"/>
              <a:t>val</a:t>
            </a:r>
            <a:r>
              <a:rPr lang="zh-Hans-HK" altLang="en-US" sz="2800" dirty="0"/>
              <a:t>。</a:t>
            </a:r>
            <a:r>
              <a:rPr lang="zh-CN" altLang="en-US" sz="2800" dirty="0"/>
              <a:t>它的发明者把它读作</a:t>
            </a:r>
            <a:r>
              <a:rPr lang="en-US" altLang="zh-CN" sz="2800" dirty="0"/>
              <a:t>/ˈ</a:t>
            </a:r>
            <a:r>
              <a:rPr lang="en-US" altLang="zh-Hans-HK" sz="2800" dirty="0"/>
              <a:t>triː/ “tree”</a:t>
            </a:r>
            <a:r>
              <a:rPr lang="zh-Hans-HK" altLang="en-US" sz="2800" dirty="0"/>
              <a:t>。</a:t>
            </a:r>
            <a:r>
              <a:rPr lang="zh-CN" altLang="en-US" sz="2800" dirty="0"/>
              <a:t>其他作者把它读作</a:t>
            </a:r>
            <a:r>
              <a:rPr lang="en-US" altLang="zh-CN" sz="2800" dirty="0"/>
              <a:t>/ˈ</a:t>
            </a:r>
            <a:r>
              <a:rPr lang="en-US" altLang="zh-Hans-HK" sz="2800" dirty="0" err="1"/>
              <a:t>traɪ</a:t>
            </a:r>
            <a:r>
              <a:rPr lang="en-US" altLang="zh-Hans-HK" sz="2800" dirty="0"/>
              <a:t>/ “try”</a:t>
            </a:r>
            <a:r>
              <a:rPr lang="zh-Hans-HK" altLang="en-US" sz="2800" dirty="0"/>
              <a:t>。</a:t>
            </a: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前缀树</a:t>
            </a:r>
            <a:r>
              <a:rPr lang="zh-CN" altLang="en-US" sz="2800" dirty="0"/>
              <a:t>。</a:t>
            </a:r>
            <a:endParaRPr lang="en-US" altLang="zh-Hans-HK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E8BFAB-4F8A-4463-9938-059B78F1ABD4}"/>
              </a:ext>
            </a:extLst>
          </p:cNvPr>
          <p:cNvSpPr txBox="1"/>
          <p:nvPr/>
        </p:nvSpPr>
        <p:spPr>
          <a:xfrm>
            <a:off x="4246685" y="266771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。 给定</a:t>
            </a:r>
            <a:r>
              <a:rPr lang="en-US" altLang="zh-CN" sz="2800" dirty="0"/>
              <a:t>8</a:t>
            </a:r>
            <a:r>
              <a:rPr lang="zh-CN" altLang="en-US" sz="2800" dirty="0"/>
              <a:t>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 {</a:t>
            </a:r>
            <a:r>
              <a:rPr lang="en-US" altLang="zh-CN" sz="2800" dirty="0" err="1">
                <a:solidFill>
                  <a:srgbClr val="002060"/>
                </a:solidFill>
              </a:rPr>
              <a:t>to,tea,ted,ten,A,in,i,inn</a:t>
            </a:r>
            <a:r>
              <a:rPr lang="en-US" altLang="zh-CN" sz="2800" dirty="0"/>
              <a:t>}</a:t>
            </a:r>
          </a:p>
          <a:p>
            <a:pPr marL="0" indent="0">
              <a:buNone/>
            </a:pPr>
            <a:r>
              <a:rPr lang="zh-CN" altLang="en-US" sz="2800" dirty="0"/>
              <a:t>它们所定义的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如图。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031D5A-A001-4944-8AD7-D15AB1B55876}"/>
              </a:ext>
            </a:extLst>
          </p:cNvPr>
          <p:cNvSpPr txBox="1"/>
          <p:nvPr/>
        </p:nvSpPr>
        <p:spPr>
          <a:xfrm>
            <a:off x="4317023" y="4317028"/>
            <a:ext cx="4327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trie</a:t>
            </a:r>
            <a:r>
              <a:rPr lang="zh-CN" altLang="en-US" sz="2800" dirty="0"/>
              <a:t>中各边有一个英文字母标签</a:t>
            </a:r>
            <a:r>
              <a:rPr lang="en-US" altLang="zh-CN" sz="2800" dirty="0"/>
              <a:t> </a:t>
            </a:r>
            <a:r>
              <a:rPr lang="zh-CN" altLang="en-US" sz="2800" dirty="0"/>
              <a:t>。对每个单词的每个前缀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zh-CN" altLang="en-US" sz="2800" dirty="0"/>
              <a:t>，都可在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中找到一条从根出发的路径，该路径上的标签连起来为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zh-CN" altLang="en-US" sz="2800" dirty="0"/>
              <a:t>。</a:t>
            </a:r>
            <a:endParaRPr lang="zh-Hans-HK" altLang="en-US" sz="2800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F4E562D-9DA7-41AB-92F1-CE59A4F8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273" y="2819989"/>
            <a:ext cx="3193684" cy="29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47B72-057B-4CFF-AEEC-44B3E129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192354" cy="825500"/>
          </a:xfrm>
        </p:spPr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5</a:t>
            </a:r>
            <a:r>
              <a:rPr lang="zh-CN" altLang="en-US" sz="4000" dirty="0"/>
              <a:t>：最长公共前缀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6E63C-7D52-454C-B9F2-E3DBE51F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762508" cy="21083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给定一些单词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。接下来将给你一系列查询。每个查询的形式为</a:t>
            </a:r>
            <a:r>
              <a:rPr lang="en-US" altLang="zh-CN" sz="2800" dirty="0">
                <a:solidFill>
                  <a:srgbClr val="00B050"/>
                </a:solidFill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</a:rPr>
              <a:t>i,j</a:t>
            </a:r>
            <a:r>
              <a:rPr lang="en-US" altLang="zh-CN" sz="2800" dirty="0">
                <a:solidFill>
                  <a:srgbClr val="00B050"/>
                </a:solidFill>
              </a:rPr>
              <a:t>)</a:t>
            </a:r>
            <a:r>
              <a:rPr lang="zh-CN" altLang="en-US" sz="2800" dirty="0"/>
              <a:t>：表示你需要回答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sz="2800" dirty="0"/>
              <a:t>与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sz="2800" dirty="0"/>
              <a:t>的最长公共前缀的长度。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例如</a:t>
            </a:r>
            <a:r>
              <a:rPr lang="en-US" altLang="zh-CN" sz="2800" dirty="0"/>
              <a:t>: ‘</a:t>
            </a:r>
            <a:r>
              <a:rPr lang="en-US" altLang="zh-CN" sz="2800" dirty="0">
                <a:solidFill>
                  <a:srgbClr val="002060"/>
                </a:solidFill>
              </a:rPr>
              <a:t>phone</a:t>
            </a:r>
            <a:r>
              <a:rPr lang="en-US" altLang="zh-CN" sz="2800" dirty="0"/>
              <a:t>’ </a:t>
            </a:r>
            <a:r>
              <a:rPr lang="zh-CN" altLang="en-US" sz="2800" dirty="0"/>
              <a:t>与</a:t>
            </a:r>
            <a:r>
              <a:rPr lang="en-US" altLang="zh-CN" sz="2800" dirty="0"/>
              <a:t>‘</a:t>
            </a:r>
            <a:r>
              <a:rPr lang="en-US" altLang="zh-CN" sz="2800" dirty="0">
                <a:solidFill>
                  <a:srgbClr val="002060"/>
                </a:solidFill>
              </a:rPr>
              <a:t>photo</a:t>
            </a:r>
            <a:r>
              <a:rPr lang="en-US" altLang="zh-CN" sz="2800" dirty="0"/>
              <a:t>’</a:t>
            </a:r>
            <a:r>
              <a:rPr lang="zh-CN" altLang="en-US" sz="2800" dirty="0"/>
              <a:t>的最长公共前缀长为</a:t>
            </a:r>
            <a:r>
              <a:rPr lang="en-US" altLang="zh-CN" sz="2800" dirty="0"/>
              <a:t>3.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FF49F1-B66A-4E59-A059-0136B4FAD8E6}"/>
              </a:ext>
            </a:extLst>
          </p:cNvPr>
          <p:cNvSpPr txBox="1"/>
          <p:nvPr/>
        </p:nvSpPr>
        <p:spPr>
          <a:xfrm>
            <a:off x="896814" y="3919000"/>
            <a:ext cx="7587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800" dirty="0"/>
              <a:t>解法：从所有单词建立一个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。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sz="2800" dirty="0"/>
              <a:t>与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sz="2800" dirty="0"/>
              <a:t>的最长公共前缀的长度即它们所在结点的公共祖先个数，于是，问题就转化为了</a:t>
            </a:r>
            <a:r>
              <a:rPr lang="zh-CN" altLang="en-US" sz="2800" dirty="0">
                <a:solidFill>
                  <a:srgbClr val="00B0F0"/>
                </a:solidFill>
              </a:rPr>
              <a:t>最近公共祖先（</a:t>
            </a:r>
            <a:r>
              <a:rPr lang="en-US" altLang="zh-CN" sz="2800" dirty="0">
                <a:solidFill>
                  <a:srgbClr val="00B0F0"/>
                </a:solidFill>
              </a:rPr>
              <a:t>Least Common Ancestor</a:t>
            </a:r>
            <a:r>
              <a:rPr lang="zh-CN" altLang="en-US" sz="2800" dirty="0">
                <a:solidFill>
                  <a:srgbClr val="00B0F0"/>
                </a:solidFill>
              </a:rPr>
              <a:t>，简称</a:t>
            </a:r>
            <a:r>
              <a:rPr lang="en-US" altLang="zh-CN" sz="2800" dirty="0">
                <a:solidFill>
                  <a:srgbClr val="00B0F0"/>
                </a:solidFill>
              </a:rPr>
              <a:t>LCA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zh-CN" altLang="en-US" sz="2800" dirty="0"/>
              <a:t>问题。存在标准解法（</a:t>
            </a:r>
            <a:r>
              <a:rPr lang="zh-CN" altLang="en-US" sz="2800" dirty="0">
                <a:solidFill>
                  <a:srgbClr val="9933FF"/>
                </a:solidFill>
              </a:rPr>
              <a:t>需要后续知识</a:t>
            </a:r>
            <a:r>
              <a:rPr lang="zh-CN" altLang="en-US" sz="2800" dirty="0"/>
              <a:t>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0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A98C0-797E-4C32-8053-E728FAD2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例</a:t>
            </a:r>
            <a:r>
              <a:rPr lang="en-US" altLang="zh-CN" sz="4000" dirty="0">
                <a:latin typeface="Cambbria"/>
              </a:rPr>
              <a:t>6</a:t>
            </a:r>
            <a:r>
              <a:rPr lang="zh-CN" altLang="en-US" sz="4000" dirty="0">
                <a:latin typeface="Cambbria"/>
              </a:rPr>
              <a:t>：</a:t>
            </a:r>
            <a:r>
              <a:rPr lang="en-US" altLang="zh-CN" sz="4000" dirty="0">
                <a:latin typeface="Cambbria"/>
              </a:rPr>
              <a:t>entropy-efficient retrieval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077B4-8C77-46EC-90F4-9F6DA7E3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37430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zh-CN" dirty="0" err="1"/>
              <a:t>trie</a:t>
            </a:r>
            <a:r>
              <a:rPr lang="zh-CN" altLang="en-US" dirty="0"/>
              <a:t>在我的最新一篇论文中有用到</a:t>
            </a:r>
            <a:r>
              <a:rPr lang="en-US" altLang="zh-CN" dirty="0"/>
              <a:t>(****)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问题背景</a:t>
            </a:r>
            <a:r>
              <a:rPr lang="en-US" altLang="zh-CN" sz="2800" dirty="0"/>
              <a:t>】 </a:t>
            </a:r>
            <a:r>
              <a:rPr lang="zh-CN" altLang="en-US" sz="2800" dirty="0"/>
              <a:t>假如</a:t>
            </a:r>
            <a:r>
              <a:rPr lang="en-US" altLang="zh-CN" sz="28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个实数</a:t>
            </a:r>
            <a:r>
              <a:rPr lang="en-US" altLang="zh-CN" sz="2800" dirty="0">
                <a:solidFill>
                  <a:srgbClr val="00B050"/>
                </a:solidFill>
              </a:rPr>
              <a:t>(x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x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rgbClr val="00B050"/>
                </a:solidFill>
              </a:rPr>
              <a:t>)</a:t>
            </a:r>
            <a:r>
              <a:rPr lang="zh-CN" altLang="en-US" sz="2800" dirty="0"/>
              <a:t>从某个分布</a:t>
            </a:r>
            <a:r>
              <a:rPr lang="en-US" altLang="zh-CN" sz="2800" dirty="0">
                <a:solidFill>
                  <a:srgbClr val="00B0F0"/>
                </a:solidFill>
              </a:rPr>
              <a:t>D</a:t>
            </a:r>
            <a:r>
              <a:rPr lang="zh-CN" altLang="en-US" sz="2800" dirty="0"/>
              <a:t>中生成。</a:t>
            </a:r>
            <a:r>
              <a:rPr lang="en-US" altLang="zh-CN" sz="2800" dirty="0">
                <a:solidFill>
                  <a:srgbClr val="00B050"/>
                </a:solidFill>
              </a:rPr>
              <a:t>π(x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x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rgbClr val="00B050"/>
                </a:solidFill>
              </a:rPr>
              <a:t>)</a:t>
            </a:r>
            <a:r>
              <a:rPr lang="zh-CN" altLang="en-US" sz="2800" dirty="0"/>
              <a:t>是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的排名，并且该排名的分布已知。对</a:t>
            </a:r>
            <a:r>
              <a:rPr lang="en-US" altLang="zh-CN" sz="2800" dirty="0">
                <a:solidFill>
                  <a:srgbClr val="00B0F0"/>
                </a:solidFill>
              </a:rPr>
              <a:t>D</a:t>
            </a:r>
            <a:r>
              <a:rPr lang="zh-CN" altLang="en-US" sz="2800" dirty="0"/>
              <a:t>中新产生的</a:t>
            </a:r>
            <a:r>
              <a:rPr lang="en-US" altLang="zh-CN" sz="2800" dirty="0">
                <a:solidFill>
                  <a:srgbClr val="00B050"/>
                </a:solidFill>
              </a:rPr>
              <a:t>I=(x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x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rgbClr val="00B050"/>
                </a:solidFill>
              </a:rPr>
              <a:t>)</a:t>
            </a:r>
            <a:r>
              <a:rPr lang="zh-CN" altLang="en-US" sz="2800" dirty="0"/>
              <a:t>，快速计算</a:t>
            </a:r>
            <a:r>
              <a:rPr lang="en-US" altLang="zh-CN" sz="2800" dirty="0">
                <a:solidFill>
                  <a:srgbClr val="00B050"/>
                </a:solidFill>
              </a:rPr>
              <a:t>π(I)</a:t>
            </a:r>
            <a:r>
              <a:rPr lang="zh-CN" altLang="en-US" sz="2800" dirty="0"/>
              <a:t>。时间复杂度为</a:t>
            </a:r>
            <a:r>
              <a:rPr lang="en-US" altLang="zh-CN" sz="2800" dirty="0">
                <a:solidFill>
                  <a:srgbClr val="FF0000"/>
                </a:solidFill>
              </a:rPr>
              <a:t>O(H(π(I))+n)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匹配信息论下界。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阅读：</a:t>
            </a:r>
            <a:r>
              <a:rPr lang="zh-Hans-HK" altLang="en-US" dirty="0"/>
              <a:t> </a:t>
            </a:r>
            <a:r>
              <a:rPr lang="en-US" altLang="zh-Hans-HK" dirty="0">
                <a:hlinkClick r:id="rId2"/>
              </a:rPr>
              <a:t>https://arxiv.org/abs/2003.08329</a:t>
            </a:r>
            <a:r>
              <a:rPr lang="en-US" altLang="zh-Hans-HK" dirty="0"/>
              <a:t> 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末尾将要介绍的</a:t>
            </a:r>
            <a:r>
              <a:rPr lang="en-US" altLang="zh-CN" dirty="0">
                <a:solidFill>
                  <a:srgbClr val="00B0F0"/>
                </a:solidFill>
              </a:rPr>
              <a:t>Optimal binary search Tree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 err="1">
                <a:solidFill>
                  <a:srgbClr val="00B0F0"/>
                </a:solidFill>
              </a:rPr>
              <a:t>trie</a:t>
            </a:r>
            <a:r>
              <a:rPr lang="zh-CN" altLang="en-US" dirty="0"/>
              <a:t>这个结构的综合运用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4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9F3F-FBAC-4ABC-AF44-005DFF1A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latin typeface="Cambbria"/>
              </a:rPr>
              <a:t>Trie</a:t>
            </a:r>
            <a:r>
              <a:rPr lang="zh-CN" altLang="en-US" sz="4000" dirty="0">
                <a:latin typeface="Cambbria"/>
              </a:rPr>
              <a:t>的</a:t>
            </a:r>
            <a:r>
              <a:rPr lang="en-US" altLang="zh-CN" sz="4000" dirty="0">
                <a:latin typeface="Cambbria"/>
              </a:rPr>
              <a:t>C++</a:t>
            </a:r>
            <a:r>
              <a:rPr lang="zh-CN" altLang="en-US" sz="4000" dirty="0">
                <a:latin typeface="Cambbria"/>
              </a:rPr>
              <a:t>实现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3A6FC-C77D-41C7-AF22-541B3B35673A}"/>
              </a:ext>
            </a:extLst>
          </p:cNvPr>
          <p:cNvSpPr txBox="1"/>
          <p:nvPr/>
        </p:nvSpPr>
        <p:spPr>
          <a:xfrm>
            <a:off x="1147863" y="1347788"/>
            <a:ext cx="7772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</a:rPr>
              <a:t>trie_node_update</a:t>
            </a:r>
            <a:r>
              <a:rPr lang="en-US" altLang="zh-CN" sz="2400" dirty="0">
                <a:solidFill>
                  <a:srgbClr val="0070C0"/>
                </a:solidFill>
              </a:rPr>
              <a:t>(char key[], int value, JD* R){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int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while (key[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] != 0){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char 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 = key[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if (R-&gt;child[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] == NULL){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JD * p = new(JD);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for (char x = ‘a’; x&lt;=‘z’; x++) p-&gt;child[x]=NULL;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p-&gt;value = -1;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R-&gt;child[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] = p;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</a:t>
            </a:r>
            <a:r>
              <a:rPr lang="en-US" altLang="zh-CN" sz="2400" dirty="0">
                <a:solidFill>
                  <a:srgbClr val="00B0F0"/>
                </a:solidFill>
              </a:rPr>
              <a:t>R = R-&gt;child[</a:t>
            </a:r>
            <a:r>
              <a:rPr lang="en-US" altLang="zh-CN" sz="2400" dirty="0" err="1">
                <a:solidFill>
                  <a:srgbClr val="00B0F0"/>
                </a:solidFill>
              </a:rPr>
              <a:t>ch</a:t>
            </a:r>
            <a:r>
              <a:rPr lang="en-US" altLang="zh-CN" sz="2400" dirty="0">
                <a:solidFill>
                  <a:srgbClr val="00B0F0"/>
                </a:solidFill>
              </a:rPr>
              <a:t>];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R-&gt;value = value;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8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DAE39D0-A324-4376-AE7C-76279392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405437"/>
          </a:xfrm>
        </p:spPr>
        <p:txBody>
          <a:bodyPr/>
          <a:lstStyle/>
          <a:p>
            <a:r>
              <a:rPr lang="en-US" altLang="zh-Hans-HK" dirty="0" err="1"/>
              <a:t>Leetcode</a:t>
            </a:r>
            <a:r>
              <a:rPr lang="zh-CN" altLang="en-US" dirty="0"/>
              <a:t>练习题：参见</a:t>
            </a:r>
            <a:r>
              <a:rPr lang="en-US" altLang="zh-Hans-HK" dirty="0">
                <a:hlinkClick r:id="rId2"/>
              </a:rPr>
              <a:t>https://zhuanlan.zhihu.com/p/67431582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77077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1FCF6-A314-4E02-9E00-9455F354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266248" cy="825500"/>
          </a:xfrm>
        </p:spPr>
        <p:txBody>
          <a:bodyPr/>
          <a:lstStyle/>
          <a:p>
            <a:r>
              <a:rPr lang="zh-CN" altLang="en-US" sz="4000" dirty="0">
                <a:latin typeface="Cambbria"/>
              </a:rPr>
              <a:t>一个特殊的</a:t>
            </a:r>
            <a:r>
              <a:rPr lang="en-US" altLang="zh-Hans-HK" sz="4000" dirty="0" err="1">
                <a:latin typeface="Cambbria"/>
              </a:rPr>
              <a:t>Trie</a:t>
            </a:r>
            <a:r>
              <a:rPr lang="en-US" altLang="zh-CN" sz="4000" dirty="0">
                <a:latin typeface="Cambbria"/>
              </a:rPr>
              <a:t>—suffix tree</a:t>
            </a:r>
            <a:r>
              <a:rPr lang="zh-CN" altLang="en-US" sz="4000" dirty="0">
                <a:latin typeface="Cambbria"/>
              </a:rPr>
              <a:t>（**）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DE617-B138-40D8-B2D4-ADF87556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41139" cy="658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有一种特殊的</a:t>
            </a:r>
            <a:r>
              <a:rPr lang="en-US" altLang="zh-CN" dirty="0" err="1"/>
              <a:t>trie</a:t>
            </a:r>
            <a:r>
              <a:rPr lang="zh-CN" altLang="en-US" dirty="0"/>
              <a:t>，叫做</a:t>
            </a:r>
            <a:r>
              <a:rPr lang="zh-CN" altLang="en-US" dirty="0">
                <a:solidFill>
                  <a:srgbClr val="00B0F0"/>
                </a:solidFill>
              </a:rPr>
              <a:t>后缀树</a:t>
            </a:r>
            <a:r>
              <a:rPr lang="en-US" altLang="zh-Hans-HK" dirty="0"/>
              <a:t>(</a:t>
            </a:r>
            <a:r>
              <a:rPr lang="en-US" altLang="zh-Hans-HK" b="1" dirty="0">
                <a:solidFill>
                  <a:srgbClr val="00B0F0"/>
                </a:solidFill>
              </a:rPr>
              <a:t>suffix tree</a:t>
            </a:r>
            <a:r>
              <a:rPr lang="en-US" altLang="zh-Hans-HK" dirty="0"/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84FCF-3745-4731-A147-98D38CCC96ED}"/>
              </a:ext>
            </a:extLst>
          </p:cNvPr>
          <p:cNvSpPr txBox="1"/>
          <p:nvPr/>
        </p:nvSpPr>
        <p:spPr>
          <a:xfrm>
            <a:off x="731838" y="2375001"/>
            <a:ext cx="46475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给定字符串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dirty="0"/>
              <a:t>=(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800" dirty="0">
                <a:solidFill>
                  <a:srgbClr val="00B050"/>
                </a:solidFill>
              </a:rPr>
              <a:t>…</a:t>
            </a:r>
            <a:r>
              <a:rPr lang="en-US" altLang="zh-CN" sz="2800" dirty="0" err="1">
                <a:solidFill>
                  <a:srgbClr val="00B050"/>
                </a:solidFill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在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zh-CN" altLang="en-US" sz="2800" dirty="0"/>
              <a:t>的末尾添加结束符</a:t>
            </a:r>
            <a:r>
              <a:rPr lang="en-US" altLang="zh-CN" sz="2800" dirty="0"/>
              <a:t>$</a:t>
            </a:r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zh-CN" altLang="en-US" sz="2800" dirty="0"/>
              <a:t>的</a:t>
            </a:r>
            <a:r>
              <a:rPr lang="zh-CN" altLang="en-US" sz="2800" b="1" dirty="0"/>
              <a:t>每后缀</a:t>
            </a:r>
            <a:r>
              <a:rPr lang="zh-CN" altLang="en-US" sz="2800" dirty="0"/>
              <a:t>加入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将度为</a:t>
            </a:r>
            <a:r>
              <a:rPr lang="en-US" altLang="zh-CN" sz="2800" dirty="0"/>
              <a:t>1</a:t>
            </a:r>
            <a:r>
              <a:rPr lang="zh-CN" altLang="en-US" sz="2800" dirty="0"/>
              <a:t>的结点压缩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即得到后缀树！</a:t>
            </a:r>
            <a:endParaRPr lang="en-US" altLang="zh-CN" sz="2800" dirty="0"/>
          </a:p>
          <a:p>
            <a:pPr marL="0" indent="0">
              <a:buNone/>
            </a:pPr>
            <a:endParaRPr lang="en-US" altLang="zh-Hans-HK" sz="2800" dirty="0"/>
          </a:p>
          <a:p>
            <a:pPr marL="0" indent="0">
              <a:buNone/>
            </a:pPr>
            <a:r>
              <a:rPr lang="en-US" altLang="zh-Hans-HK" sz="2800" dirty="0"/>
              <a:t>  </a:t>
            </a:r>
            <a:r>
              <a:rPr lang="zh-CN" altLang="en-US" sz="2800" dirty="0"/>
              <a:t>例：</a:t>
            </a:r>
            <a:r>
              <a:rPr lang="en-US" altLang="zh-CN" sz="2800" dirty="0">
                <a:solidFill>
                  <a:srgbClr val="00B050"/>
                </a:solidFill>
              </a:rPr>
              <a:t>w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002060"/>
                </a:solidFill>
              </a:rPr>
              <a:t>BANANA</a:t>
            </a:r>
            <a:r>
              <a:rPr lang="zh-CN" altLang="en-US" sz="2800" dirty="0">
                <a:solidFill>
                  <a:srgbClr val="002060"/>
                </a:solidFill>
              </a:rPr>
              <a:t>  </a:t>
            </a:r>
            <a:r>
              <a:rPr lang="zh-CN" altLang="en-US" sz="2800" dirty="0"/>
              <a:t>如右图：</a:t>
            </a:r>
            <a:endParaRPr lang="en-US" altLang="zh-Hans-HK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E98E6-7330-4B94-B17F-C0EE940B5E42}"/>
              </a:ext>
            </a:extLst>
          </p:cNvPr>
          <p:cNvSpPr txBox="1"/>
          <p:nvPr/>
        </p:nvSpPr>
        <p:spPr>
          <a:xfrm>
            <a:off x="588978" y="5650470"/>
            <a:ext cx="7237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后缀树有大量的应用。</a:t>
            </a:r>
            <a:endParaRPr lang="en-US" altLang="zh-Hans-HK" sz="2400" dirty="0"/>
          </a:p>
          <a:p>
            <a:pPr marL="0" indent="0">
              <a:buNone/>
            </a:pPr>
            <a:r>
              <a:rPr lang="zh-CN" altLang="en-US" sz="2400" dirty="0"/>
              <a:t>阅读：</a:t>
            </a:r>
            <a:r>
              <a:rPr lang="en-US" altLang="zh-Hans-HK" sz="2400" dirty="0"/>
              <a:t> </a:t>
            </a:r>
            <a:r>
              <a:rPr lang="en-US" altLang="zh-Hans-HK" sz="2400" dirty="0">
                <a:solidFill>
                  <a:srgbClr val="CC66FF"/>
                </a:solidFill>
              </a:rPr>
              <a:t>wiki/</a:t>
            </a:r>
            <a:r>
              <a:rPr lang="en-US" altLang="zh-Hans-HK" sz="2400" dirty="0" err="1">
                <a:solidFill>
                  <a:srgbClr val="CC66FF"/>
                </a:solidFill>
              </a:rPr>
              <a:t>Suffix_tree</a:t>
            </a:r>
            <a:endParaRPr lang="zh-Hans-HK" altLang="en-US" sz="2400" dirty="0">
              <a:solidFill>
                <a:srgbClr val="CC66FF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5FCDDAB-2164-4028-BEFD-01AFC9745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967" y="2152117"/>
            <a:ext cx="3018918" cy="32018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5DFADE-286E-40FE-8B7B-E5E9C8212DD0}"/>
              </a:ext>
            </a:extLst>
          </p:cNvPr>
          <p:cNvSpPr txBox="1"/>
          <p:nvPr/>
        </p:nvSpPr>
        <p:spPr>
          <a:xfrm>
            <a:off x="5049787" y="5483544"/>
            <a:ext cx="3812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numbers in the leaves give the start position of the corresponding suffix.  Suffix links, drawn dashed, are used during construction.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0317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2066F4-D47E-49F4-AA7A-C3BDDD7F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30448"/>
            <a:ext cx="7772400" cy="1652465"/>
          </a:xfrm>
        </p:spPr>
        <p:txBody>
          <a:bodyPr/>
          <a:lstStyle/>
          <a:p>
            <a:pPr algn="ctr"/>
            <a:r>
              <a:rPr lang="zh-CN" altLang="en-US" sz="4400" dirty="0">
                <a:latin typeface="Cambbria"/>
              </a:rPr>
              <a:t>哈夫曼树</a:t>
            </a:r>
            <a:r>
              <a:rPr lang="en-US" altLang="zh-CN" sz="4400" dirty="0">
                <a:latin typeface="Cambbria"/>
              </a:rPr>
              <a:t> </a:t>
            </a:r>
            <a:r>
              <a:rPr lang="zh-CN" altLang="en-US" sz="4400" dirty="0">
                <a:latin typeface="Cambbria"/>
              </a:rPr>
              <a:t>（</a:t>
            </a:r>
            <a:r>
              <a:rPr lang="en-US" altLang="zh-CN" sz="4400" dirty="0">
                <a:latin typeface="Cambbria"/>
              </a:rPr>
              <a:t>Huffman Tree</a:t>
            </a:r>
            <a:r>
              <a:rPr lang="zh-CN" altLang="en-US" sz="4400" dirty="0">
                <a:latin typeface="Cambbria"/>
              </a:rPr>
              <a:t>）</a:t>
            </a:r>
            <a:br>
              <a:rPr lang="en-US" altLang="zh-CN" sz="4400" dirty="0">
                <a:latin typeface="Cambbria"/>
              </a:rPr>
            </a:br>
            <a:r>
              <a:rPr lang="zh-CN" altLang="en-US" sz="4400" dirty="0">
                <a:latin typeface="Cambbria"/>
              </a:rPr>
              <a:t>即，</a:t>
            </a:r>
            <a:r>
              <a:rPr lang="zh-CN" altLang="en-US" dirty="0">
                <a:solidFill>
                  <a:srgbClr val="00B0F0"/>
                </a:solidFill>
                <a:latin typeface="Cambbria"/>
              </a:rPr>
              <a:t>带权路径长度最短</a:t>
            </a:r>
            <a:r>
              <a:rPr lang="zh-CN" altLang="en-US" dirty="0">
                <a:solidFill>
                  <a:schemeClr val="tx2"/>
                </a:solidFill>
                <a:latin typeface="Cambbria"/>
              </a:rPr>
              <a:t>的树</a:t>
            </a:r>
            <a:endParaRPr lang="zh-Hans-HK" altLang="en-US" dirty="0">
              <a:latin typeface="Cambbria"/>
            </a:endParaRPr>
          </a:p>
        </p:txBody>
      </p:sp>
    </p:spTree>
    <p:extLst>
      <p:ext uri="{BB962C8B-B14F-4D97-AF65-F5344CB8AC3E}">
        <p14:creationId xmlns:p14="http://schemas.microsoft.com/office/powerpoint/2010/main" val="206730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</p:spPr>
            <p:txBody>
              <a:bodyPr/>
              <a:lstStyle/>
              <a:p>
                <a:pPr lvl="1" eaLnBrk="1" hangingPunct="1"/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基本概念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个叶子结点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1~n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路径长度</a:t>
                </a:r>
                <a:r>
                  <a:rPr lang="en-US" altLang="zh-CN" i="1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 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从树根到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的路径上的边数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（即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的层次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i="1" baseline="-25000" dirty="0" err="1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wpl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  <a:blipFill>
                <a:blip r:embed="rId5"/>
                <a:stretch>
                  <a:fillRect t="-3786" r="-667" b="-3207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90">
            <a:extLst>
              <a:ext uri="{FF2B5EF4-FFF2-40B4-BE49-F238E27FC236}">
                <a16:creationId xmlns:a16="http://schemas.microsoft.com/office/drawing/2014/main" id="{4EB0BCD4-3210-43FC-B100-B9708F1731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6" name="Group 91">
              <a:extLst>
                <a:ext uri="{FF2B5EF4-FFF2-40B4-BE49-F238E27FC236}">
                  <a16:creationId xmlns:a16="http://schemas.microsoft.com/office/drawing/2014/main" id="{276CD717-1A85-4F33-B492-6310DC729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11" name="Oval 92">
                <a:extLst>
                  <a:ext uri="{FF2B5EF4-FFF2-40B4-BE49-F238E27FC236}">
                    <a16:creationId xmlns:a16="http://schemas.microsoft.com/office/drawing/2014/main" id="{AC312002-EDC0-4B89-8BC7-9611FE87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3">
                <a:extLst>
                  <a:ext uri="{FF2B5EF4-FFF2-40B4-BE49-F238E27FC236}">
                    <a16:creationId xmlns:a16="http://schemas.microsoft.com/office/drawing/2014/main" id="{5A43064D-F655-495F-A37A-11EAC42C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4">
                <a:extLst>
                  <a:ext uri="{FF2B5EF4-FFF2-40B4-BE49-F238E27FC236}">
                    <a16:creationId xmlns:a16="http://schemas.microsoft.com/office/drawing/2014/main" id="{99B02A0D-ADA1-49C6-8CDA-4AC3DF9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5">
                <a:extLst>
                  <a:ext uri="{FF2B5EF4-FFF2-40B4-BE49-F238E27FC236}">
                    <a16:creationId xmlns:a16="http://schemas.microsoft.com/office/drawing/2014/main" id="{114E8817-1224-4D74-9840-E51C7E02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6">
                <a:extLst>
                  <a:ext uri="{FF2B5EF4-FFF2-40B4-BE49-F238E27FC236}">
                    <a16:creationId xmlns:a16="http://schemas.microsoft.com/office/drawing/2014/main" id="{D3C12717-B82D-4861-B847-C6219781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Oval 97">
                <a:extLst>
                  <a:ext uri="{FF2B5EF4-FFF2-40B4-BE49-F238E27FC236}">
                    <a16:creationId xmlns:a16="http://schemas.microsoft.com/office/drawing/2014/main" id="{B63B9531-6E7D-4447-B96D-4C656CCBC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60B221E0-73CF-4DE6-B00B-224E68B5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AutoShape 99">
                <a:extLst>
                  <a:ext uri="{FF2B5EF4-FFF2-40B4-BE49-F238E27FC236}">
                    <a16:creationId xmlns:a16="http://schemas.microsoft.com/office/drawing/2014/main" id="{9B451C71-6582-4EA7-A84C-1EE129FF1513}"/>
                  </a:ext>
                </a:extLst>
              </p:cNvPr>
              <p:cNvCxnSpPr>
                <a:cxnSpLocks noChangeShapeType="1"/>
                <a:stCxn id="11" idx="3"/>
                <a:endCxn id="12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0">
                <a:extLst>
                  <a:ext uri="{FF2B5EF4-FFF2-40B4-BE49-F238E27FC236}">
                    <a16:creationId xmlns:a16="http://schemas.microsoft.com/office/drawing/2014/main" id="{BF83DE2D-1938-46BB-B953-E18FE3B834C2}"/>
                  </a:ext>
                </a:extLst>
              </p:cNvPr>
              <p:cNvCxnSpPr>
                <a:cxnSpLocks noChangeShapeType="1"/>
                <a:stCxn id="12" idx="3"/>
                <a:endCxn id="13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1">
                <a:extLst>
                  <a:ext uri="{FF2B5EF4-FFF2-40B4-BE49-F238E27FC236}">
                    <a16:creationId xmlns:a16="http://schemas.microsoft.com/office/drawing/2014/main" id="{FF8D58FC-FFC6-4127-841E-D853A2AD8413}"/>
                  </a:ext>
                </a:extLst>
              </p:cNvPr>
              <p:cNvCxnSpPr>
                <a:cxnSpLocks noChangeShapeType="1"/>
                <a:stCxn id="12" idx="5"/>
                <a:endCxn id="14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2">
                <a:extLst>
                  <a:ext uri="{FF2B5EF4-FFF2-40B4-BE49-F238E27FC236}">
                    <a16:creationId xmlns:a16="http://schemas.microsoft.com/office/drawing/2014/main" id="{8F259AE1-C60C-4F87-A110-970853D5217B}"/>
                  </a:ext>
                </a:extLst>
              </p:cNvPr>
              <p:cNvCxnSpPr>
                <a:cxnSpLocks noChangeShapeType="1"/>
                <a:stCxn id="11" idx="5"/>
                <a:endCxn id="15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03">
                <a:extLst>
                  <a:ext uri="{FF2B5EF4-FFF2-40B4-BE49-F238E27FC236}">
                    <a16:creationId xmlns:a16="http://schemas.microsoft.com/office/drawing/2014/main" id="{58A25565-2141-41ED-8ADC-EC2CC8D6C290}"/>
                  </a:ext>
                </a:extLst>
              </p:cNvPr>
              <p:cNvCxnSpPr>
                <a:cxnSpLocks noChangeShapeType="1"/>
                <a:stCxn id="15" idx="3"/>
                <a:endCxn id="16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04">
                <a:extLst>
                  <a:ext uri="{FF2B5EF4-FFF2-40B4-BE49-F238E27FC236}">
                    <a16:creationId xmlns:a16="http://schemas.microsoft.com/office/drawing/2014/main" id="{96F18786-FB79-48F5-AEC1-40DB1BB3006B}"/>
                  </a:ext>
                </a:extLst>
              </p:cNvPr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Text Box 105">
              <a:extLst>
                <a:ext uri="{FF2B5EF4-FFF2-40B4-BE49-F238E27FC236}">
                  <a16:creationId xmlns:a16="http://schemas.microsoft.com/office/drawing/2014/main" id="{E4F84882-9463-42E5-8B0C-DEBB44FC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" name="Text Box 106">
              <a:extLst>
                <a:ext uri="{FF2B5EF4-FFF2-40B4-BE49-F238E27FC236}">
                  <a16:creationId xmlns:a16="http://schemas.microsoft.com/office/drawing/2014/main" id="{10F8BBE5-C25A-4352-AF87-FF1FD81A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Text Box 107">
              <a:extLst>
                <a:ext uri="{FF2B5EF4-FFF2-40B4-BE49-F238E27FC236}">
                  <a16:creationId xmlns:a16="http://schemas.microsoft.com/office/drawing/2014/main" id="{F8724075-B056-4A10-BD13-44175D2B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" name="Text Box 108">
              <a:extLst>
                <a:ext uri="{FF2B5EF4-FFF2-40B4-BE49-F238E27FC236}">
                  <a16:creationId xmlns:a16="http://schemas.microsoft.com/office/drawing/2014/main" id="{9754CE67-719B-4103-8B16-C3B24BBCA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4" name="Text Box 109">
            <a:extLst>
              <a:ext uri="{FF2B5EF4-FFF2-40B4-BE49-F238E27FC236}">
                <a16:creationId xmlns:a16="http://schemas.microsoft.com/office/drawing/2014/main" id="{E206EEC7-B3BC-491E-8446-3D74EFD3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110">
            <a:extLst>
              <a:ext uri="{FF2B5EF4-FFF2-40B4-BE49-F238E27FC236}">
                <a16:creationId xmlns:a16="http://schemas.microsoft.com/office/drawing/2014/main" id="{7AD850E6-C7BC-4F1F-A3D3-D961AB7ED3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6" name="Group 111">
              <a:extLst>
                <a:ext uri="{FF2B5EF4-FFF2-40B4-BE49-F238E27FC236}">
                  <a16:creationId xmlns:a16="http://schemas.microsoft.com/office/drawing/2014/main" id="{6CD1E959-68A1-4CA2-867B-150DA3A42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9" name="Oval 112">
                <a:extLst>
                  <a:ext uri="{FF2B5EF4-FFF2-40B4-BE49-F238E27FC236}">
                    <a16:creationId xmlns:a16="http://schemas.microsoft.com/office/drawing/2014/main" id="{AEC2B79A-557D-4DB8-B88E-F866AC42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3">
                <a:extLst>
                  <a:ext uri="{FF2B5EF4-FFF2-40B4-BE49-F238E27FC236}">
                    <a16:creationId xmlns:a16="http://schemas.microsoft.com/office/drawing/2014/main" id="{5596E145-B16C-4090-A1D6-C87CB5F6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4">
                <a:extLst>
                  <a:ext uri="{FF2B5EF4-FFF2-40B4-BE49-F238E27FC236}">
                    <a16:creationId xmlns:a16="http://schemas.microsoft.com/office/drawing/2014/main" id="{D9085D66-F893-4C4B-8307-8A66F78B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115">
                <a:extLst>
                  <a:ext uri="{FF2B5EF4-FFF2-40B4-BE49-F238E27FC236}">
                    <a16:creationId xmlns:a16="http://schemas.microsoft.com/office/drawing/2014/main" id="{53D10A7F-8F00-448B-AABE-05454EA5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116">
                <a:extLst>
                  <a:ext uri="{FF2B5EF4-FFF2-40B4-BE49-F238E27FC236}">
                    <a16:creationId xmlns:a16="http://schemas.microsoft.com/office/drawing/2014/main" id="{3374EA08-3C34-4C11-8B8A-C5F12127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4" name="AutoShape 117">
                <a:extLst>
                  <a:ext uri="{FF2B5EF4-FFF2-40B4-BE49-F238E27FC236}">
                    <a16:creationId xmlns:a16="http://schemas.microsoft.com/office/drawing/2014/main" id="{13972860-C9BF-4496-97D4-C8DE6EBE1449}"/>
                  </a:ext>
                </a:extLst>
              </p:cNvPr>
              <p:cNvCxnSpPr>
                <a:cxnSpLocks noChangeShapeType="1"/>
                <a:stCxn id="29" idx="3"/>
                <a:endCxn id="30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18">
                <a:extLst>
                  <a:ext uri="{FF2B5EF4-FFF2-40B4-BE49-F238E27FC236}">
                    <a16:creationId xmlns:a16="http://schemas.microsoft.com/office/drawing/2014/main" id="{85E7D491-DEE8-4B61-A034-AF29E0B68E3A}"/>
                  </a:ext>
                </a:extLst>
              </p:cNvPr>
              <p:cNvCxnSpPr>
                <a:cxnSpLocks noChangeShapeType="1"/>
                <a:stCxn id="30" idx="3"/>
                <a:endCxn id="31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19">
                <a:extLst>
                  <a:ext uri="{FF2B5EF4-FFF2-40B4-BE49-F238E27FC236}">
                    <a16:creationId xmlns:a16="http://schemas.microsoft.com/office/drawing/2014/main" id="{7731135E-B861-4F6F-BD57-3709D36E41DE}"/>
                  </a:ext>
                </a:extLst>
              </p:cNvPr>
              <p:cNvCxnSpPr>
                <a:cxnSpLocks noChangeShapeType="1"/>
                <a:stCxn id="30" idx="5"/>
                <a:endCxn id="32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20">
                <a:extLst>
                  <a:ext uri="{FF2B5EF4-FFF2-40B4-BE49-F238E27FC236}">
                    <a16:creationId xmlns:a16="http://schemas.microsoft.com/office/drawing/2014/main" id="{1FCA2791-937F-4712-BF2C-D1572FB0C968}"/>
                  </a:ext>
                </a:extLst>
              </p:cNvPr>
              <p:cNvCxnSpPr>
                <a:cxnSpLocks noChangeShapeType="1"/>
                <a:stCxn id="29" idx="5"/>
                <a:endCxn id="33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1">
                <a:extLst>
                  <a:ext uri="{FF2B5EF4-FFF2-40B4-BE49-F238E27FC236}">
                    <a16:creationId xmlns:a16="http://schemas.microsoft.com/office/drawing/2014/main" id="{4F55CE1C-3FDA-4B81-9F13-5C0A8B3B3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2">
                <a:extLst>
                  <a:ext uri="{FF2B5EF4-FFF2-40B4-BE49-F238E27FC236}">
                    <a16:creationId xmlns:a16="http://schemas.microsoft.com/office/drawing/2014/main" id="{839370CD-D1C5-4AA8-9734-7A4AA9BD0490}"/>
                  </a:ext>
                </a:extLst>
              </p:cNvPr>
              <p:cNvCxnSpPr>
                <a:cxnSpLocks noChangeShapeType="1"/>
                <a:stCxn id="32" idx="3"/>
                <a:endCxn id="38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Oval 123">
                <a:extLst>
                  <a:ext uri="{FF2B5EF4-FFF2-40B4-BE49-F238E27FC236}">
                    <a16:creationId xmlns:a16="http://schemas.microsoft.com/office/drawing/2014/main" id="{0D393D31-6EA5-44FC-BA03-C9ECCBD3D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AutoShape 124">
                <a:extLst>
                  <a:ext uri="{FF2B5EF4-FFF2-40B4-BE49-F238E27FC236}">
                    <a16:creationId xmlns:a16="http://schemas.microsoft.com/office/drawing/2014/main" id="{CAEE2F59-47DB-48C1-B96D-6D50E11CF5B2}"/>
                  </a:ext>
                </a:extLst>
              </p:cNvPr>
              <p:cNvCxnSpPr>
                <a:cxnSpLocks noChangeShapeType="1"/>
                <a:stCxn id="32" idx="5"/>
                <a:endCxn id="40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Text Box 125">
                <a:extLst>
                  <a:ext uri="{FF2B5EF4-FFF2-40B4-BE49-F238E27FC236}">
                    <a16:creationId xmlns:a16="http://schemas.microsoft.com/office/drawing/2014/main" id="{66F37F24-BB2B-4C5B-8608-2BA46820C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3" name="Text Box 126">
                <a:extLst>
                  <a:ext uri="{FF2B5EF4-FFF2-40B4-BE49-F238E27FC236}">
                    <a16:creationId xmlns:a16="http://schemas.microsoft.com/office/drawing/2014/main" id="{0BCF9282-0DD3-4BF5-B70C-FBC2857E1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6281EF29-19C7-49EA-BC5A-460E223D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8" name="Text Box 128">
              <a:extLst>
                <a:ext uri="{FF2B5EF4-FFF2-40B4-BE49-F238E27FC236}">
                  <a16:creationId xmlns:a16="http://schemas.microsoft.com/office/drawing/2014/main" id="{CE815E0F-4194-4412-A113-5984380B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4" name="Text Box 129">
            <a:extLst>
              <a:ext uri="{FF2B5EF4-FFF2-40B4-BE49-F238E27FC236}">
                <a16:creationId xmlns:a16="http://schemas.microsoft.com/office/drawing/2014/main" id="{EFB64AF3-8760-4FC7-AF37-B1D4652E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=46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148">
            <a:extLst>
              <a:ext uri="{FF2B5EF4-FFF2-40B4-BE49-F238E27FC236}">
                <a16:creationId xmlns:a16="http://schemas.microsoft.com/office/drawing/2014/main" id="{AF8F5991-6C16-4C36-9DC4-066948D57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=35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149">
            <a:extLst>
              <a:ext uri="{FF2B5EF4-FFF2-40B4-BE49-F238E27FC236}">
                <a16:creationId xmlns:a16="http://schemas.microsoft.com/office/drawing/2014/main" id="{E1CA3122-09C4-44F5-B6D6-7A0FA08D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494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" name="Group 130">
            <a:extLst>
              <a:ext uri="{FF2B5EF4-FFF2-40B4-BE49-F238E27FC236}">
                <a16:creationId xmlns:a16="http://schemas.microsoft.com/office/drawing/2014/main" id="{51A6531D-5645-4035-852F-6EF4CA2DD323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66" name="Oval 131">
              <a:extLst>
                <a:ext uri="{FF2B5EF4-FFF2-40B4-BE49-F238E27FC236}">
                  <a16:creationId xmlns:a16="http://schemas.microsoft.com/office/drawing/2014/main" id="{64BCDD55-90EF-4B18-BB70-2B0CEC31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132">
              <a:extLst>
                <a:ext uri="{FF2B5EF4-FFF2-40B4-BE49-F238E27FC236}">
                  <a16:creationId xmlns:a16="http://schemas.microsoft.com/office/drawing/2014/main" id="{2D0BBAAB-D9BA-4AFD-8E90-5B1A1703A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133">
              <a:extLst>
                <a:ext uri="{FF2B5EF4-FFF2-40B4-BE49-F238E27FC236}">
                  <a16:creationId xmlns:a16="http://schemas.microsoft.com/office/drawing/2014/main" id="{A32E3E97-BD08-40B7-A442-A2576658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60F2937B-0BE0-4BF5-BB0D-F4959D839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AD2A781B-B30A-499F-9E9A-4D75F707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" name="AutoShape 136">
              <a:extLst>
                <a:ext uri="{FF2B5EF4-FFF2-40B4-BE49-F238E27FC236}">
                  <a16:creationId xmlns:a16="http://schemas.microsoft.com/office/drawing/2014/main" id="{61555E32-E2CD-45B1-84D4-308DCEBB34E1}"/>
                </a:ext>
              </a:extLst>
            </p:cNvPr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37">
              <a:extLst>
                <a:ext uri="{FF2B5EF4-FFF2-40B4-BE49-F238E27FC236}">
                  <a16:creationId xmlns:a16="http://schemas.microsoft.com/office/drawing/2014/main" id="{3919FBD2-F9E3-442B-8E1F-2BA1DF222D29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38">
              <a:extLst>
                <a:ext uri="{FF2B5EF4-FFF2-40B4-BE49-F238E27FC236}">
                  <a16:creationId xmlns:a16="http://schemas.microsoft.com/office/drawing/2014/main" id="{D1C69E33-2A81-4127-9C73-AC4F85780755}"/>
                </a:ext>
              </a:extLst>
            </p:cNvPr>
            <p:cNvCxnSpPr>
              <a:cxnSpLocks noChangeShapeType="1"/>
              <a:stCxn id="68" idx="3"/>
              <a:endCxn id="69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39">
              <a:extLst>
                <a:ext uri="{FF2B5EF4-FFF2-40B4-BE49-F238E27FC236}">
                  <a16:creationId xmlns:a16="http://schemas.microsoft.com/office/drawing/2014/main" id="{C1DE7880-BA87-4C26-9BB0-CAEDAC74EC0D}"/>
                </a:ext>
              </a:extLst>
            </p:cNvPr>
            <p:cNvCxnSpPr>
              <a:cxnSpLocks noChangeShapeType="1"/>
              <a:stCxn id="68" idx="5"/>
              <a:endCxn id="70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140">
              <a:extLst>
                <a:ext uri="{FF2B5EF4-FFF2-40B4-BE49-F238E27FC236}">
                  <a16:creationId xmlns:a16="http://schemas.microsoft.com/office/drawing/2014/main" id="{C9162A16-3510-4409-8B3F-23E7816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AutoShape 141">
              <a:extLst>
                <a:ext uri="{FF2B5EF4-FFF2-40B4-BE49-F238E27FC236}">
                  <a16:creationId xmlns:a16="http://schemas.microsoft.com/office/drawing/2014/main" id="{D40FFB58-2EA6-481A-825D-CF69DAFFCE52}"/>
                </a:ext>
              </a:extLst>
            </p:cNvPr>
            <p:cNvCxnSpPr>
              <a:cxnSpLocks noChangeShapeType="1"/>
              <a:stCxn id="70" idx="3"/>
              <a:endCxn id="75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Oval 142">
              <a:extLst>
                <a:ext uri="{FF2B5EF4-FFF2-40B4-BE49-F238E27FC236}">
                  <a16:creationId xmlns:a16="http://schemas.microsoft.com/office/drawing/2014/main" id="{FC9F412F-3576-4BA8-AB1E-5A29327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8" name="AutoShape 143">
              <a:extLst>
                <a:ext uri="{FF2B5EF4-FFF2-40B4-BE49-F238E27FC236}">
                  <a16:creationId xmlns:a16="http://schemas.microsoft.com/office/drawing/2014/main" id="{2AAFD662-FE12-42D4-87F2-CEC0D3B9CA6E}"/>
                </a:ext>
              </a:extLst>
            </p:cNvPr>
            <p:cNvCxnSpPr>
              <a:cxnSpLocks noChangeShapeType="1"/>
              <a:stCxn id="70" idx="5"/>
              <a:endCxn id="77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 Box 144">
              <a:extLst>
                <a:ext uri="{FF2B5EF4-FFF2-40B4-BE49-F238E27FC236}">
                  <a16:creationId xmlns:a16="http://schemas.microsoft.com/office/drawing/2014/main" id="{7BE777BA-1F64-4420-96C9-61D4468A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" name="Text Box 145">
              <a:extLst>
                <a:ext uri="{FF2B5EF4-FFF2-40B4-BE49-F238E27FC236}">
                  <a16:creationId xmlns:a16="http://schemas.microsoft.com/office/drawing/2014/main" id="{39DBB6B4-A48D-4DAF-ACC0-7E30935E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" name="Text Box 146">
              <a:extLst>
                <a:ext uri="{FF2B5EF4-FFF2-40B4-BE49-F238E27FC236}">
                  <a16:creationId xmlns:a16="http://schemas.microsoft.com/office/drawing/2014/main" id="{49B7C335-E5A2-4CD1-85E6-16C1E39DE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2" name="Text Box 147">
              <a:extLst>
                <a:ext uri="{FF2B5EF4-FFF2-40B4-BE49-F238E27FC236}">
                  <a16:creationId xmlns:a16="http://schemas.microsoft.com/office/drawing/2014/main" id="{5BF7C617-6AFB-49AD-B8FA-45E4EC363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  <p:bldP spid="24" grpId="0" build="p" autoUpdateAnimBg="0"/>
      <p:bldP spid="44" grpId="0" build="p" autoUpdateAnimBg="0"/>
      <p:bldP spid="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DCD4E1-F689-46F5-9BFD-40AD60F8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45" y="1237682"/>
            <a:ext cx="8015591" cy="1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4625" lvl="3" indent="0" fontAlgn="base"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假定</a:t>
            </a:r>
            <a:r>
              <a:rPr lang="zh-CN" altLang="zh-CN" sz="2400" dirty="0">
                <a:solidFill>
                  <a:srgbClr val="660066"/>
                </a:solidFill>
              </a:rPr>
              <a:t>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zh-CN" sz="2400" dirty="0">
                <a:solidFill>
                  <a:srgbClr val="660066"/>
                </a:solidFill>
              </a:rPr>
              <a:t>个权值{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660066"/>
                </a:solidFill>
              </a:rPr>
              <a:t>,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660066"/>
                </a:solidFill>
              </a:rPr>
              <a:t>,…,</a:t>
            </a:r>
            <a:r>
              <a:rPr lang="en-US" altLang="zh-CN" sz="2400" i="1" dirty="0" err="1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660066"/>
                </a:solidFill>
              </a:rPr>
              <a:t>}</a:t>
            </a:r>
            <a:r>
              <a:rPr lang="zh-CN" altLang="en-US" sz="2400" dirty="0">
                <a:solidFill>
                  <a:srgbClr val="660066"/>
                </a:solidFill>
              </a:rPr>
              <a:t>已经给定。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构造一棵有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二叉树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lang="zh-CN" altLang="en-US" sz="2400" noProof="0" dirty="0">
                <a:solidFill>
                  <a:srgbClr val="660066"/>
                </a:solidFill>
              </a:rPr>
              <a:t>且</a:t>
            </a:r>
            <a:r>
              <a:rPr lang="en-US" altLang="zh-CN" sz="2400" noProof="0" dirty="0">
                <a:solidFill>
                  <a:srgbClr val="00B050"/>
                </a:solidFill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个叶子的权值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分别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。在所有这样的树中，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带权路径长度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wpl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那一些树（可能不唯一）称作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哈夫曼树）。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FE47B94A-5983-42CA-B3DB-9FAD09FA7B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4" name="Group 91">
              <a:extLst>
                <a:ext uri="{FF2B5EF4-FFF2-40B4-BE49-F238E27FC236}">
                  <a16:creationId xmlns:a16="http://schemas.microsoft.com/office/drawing/2014/main" id="{5AF6D9AD-2DA7-4DD3-8D37-A46980BBF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" name="Oval 92">
                <a:extLst>
                  <a:ext uri="{FF2B5EF4-FFF2-40B4-BE49-F238E27FC236}">
                    <a16:creationId xmlns:a16="http://schemas.microsoft.com/office/drawing/2014/main" id="{6EF263CC-A3BF-4565-96A3-50BF8A28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Oval 93">
                <a:extLst>
                  <a:ext uri="{FF2B5EF4-FFF2-40B4-BE49-F238E27FC236}">
                    <a16:creationId xmlns:a16="http://schemas.microsoft.com/office/drawing/2014/main" id="{B7CFC029-EEFD-43D2-92DD-13E0E668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C160E3C1-5F8E-4D49-A13B-5BF50F94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5">
                <a:extLst>
                  <a:ext uri="{FF2B5EF4-FFF2-40B4-BE49-F238E27FC236}">
                    <a16:creationId xmlns:a16="http://schemas.microsoft.com/office/drawing/2014/main" id="{9EA3617C-5E12-4B89-98E8-46EEAD0AA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6">
                <a:extLst>
                  <a:ext uri="{FF2B5EF4-FFF2-40B4-BE49-F238E27FC236}">
                    <a16:creationId xmlns:a16="http://schemas.microsoft.com/office/drawing/2014/main" id="{1B32DCE3-5FC8-4995-95C4-CE60FFE48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7">
                <a:extLst>
                  <a:ext uri="{FF2B5EF4-FFF2-40B4-BE49-F238E27FC236}">
                    <a16:creationId xmlns:a16="http://schemas.microsoft.com/office/drawing/2014/main" id="{510B8B76-488D-4512-B74B-D1E608710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8">
                <a:extLst>
                  <a:ext uri="{FF2B5EF4-FFF2-40B4-BE49-F238E27FC236}">
                    <a16:creationId xmlns:a16="http://schemas.microsoft.com/office/drawing/2014/main" id="{31EF8FB4-C4EB-4000-8A93-44A5DE87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6" name="AutoShape 99">
                <a:extLst>
                  <a:ext uri="{FF2B5EF4-FFF2-40B4-BE49-F238E27FC236}">
                    <a16:creationId xmlns:a16="http://schemas.microsoft.com/office/drawing/2014/main" id="{441A6F6C-378C-4606-9DA7-17DC469ED26E}"/>
                  </a:ext>
                </a:extLst>
              </p:cNvPr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0">
                <a:extLst>
                  <a:ext uri="{FF2B5EF4-FFF2-40B4-BE49-F238E27FC236}">
                    <a16:creationId xmlns:a16="http://schemas.microsoft.com/office/drawing/2014/main" id="{91F9F7C8-0071-4007-96D4-F5A744DEFE7D}"/>
                  </a:ext>
                </a:extLst>
              </p:cNvPr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1">
                <a:extLst>
                  <a:ext uri="{FF2B5EF4-FFF2-40B4-BE49-F238E27FC236}">
                    <a16:creationId xmlns:a16="http://schemas.microsoft.com/office/drawing/2014/main" id="{98E9E5E9-6BD7-4FA9-9119-EDAF36DAA4EE}"/>
                  </a:ext>
                </a:extLst>
              </p:cNvPr>
              <p:cNvCxnSpPr>
                <a:cxnSpLocks noChangeShapeType="1"/>
                <a:stCxn id="10" idx="5"/>
                <a:endCxn id="12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2">
                <a:extLst>
                  <a:ext uri="{FF2B5EF4-FFF2-40B4-BE49-F238E27FC236}">
                    <a16:creationId xmlns:a16="http://schemas.microsoft.com/office/drawing/2014/main" id="{DFC6F458-428B-4529-98C7-3D07A69497B7}"/>
                  </a:ext>
                </a:extLst>
              </p:cNvPr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3">
                <a:extLst>
                  <a:ext uri="{FF2B5EF4-FFF2-40B4-BE49-F238E27FC236}">
                    <a16:creationId xmlns:a16="http://schemas.microsoft.com/office/drawing/2014/main" id="{C36CA6C0-D843-4259-835E-32C7BB0A2A09}"/>
                  </a:ext>
                </a:extLst>
              </p:cNvPr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4">
                <a:extLst>
                  <a:ext uri="{FF2B5EF4-FFF2-40B4-BE49-F238E27FC236}">
                    <a16:creationId xmlns:a16="http://schemas.microsoft.com/office/drawing/2014/main" id="{A8EA4E48-3E7C-42EF-8744-7D4CAD1B6847}"/>
                  </a:ext>
                </a:extLst>
              </p:cNvPr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05">
              <a:extLst>
                <a:ext uri="{FF2B5EF4-FFF2-40B4-BE49-F238E27FC236}">
                  <a16:creationId xmlns:a16="http://schemas.microsoft.com/office/drawing/2014/main" id="{AB8F4F8B-79CF-4EA0-8317-598F30677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" name="Text Box 106">
              <a:extLst>
                <a:ext uri="{FF2B5EF4-FFF2-40B4-BE49-F238E27FC236}">
                  <a16:creationId xmlns:a16="http://schemas.microsoft.com/office/drawing/2014/main" id="{17CAA4D3-F57F-4883-8B80-0C2AA578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Text Box 107">
              <a:extLst>
                <a:ext uri="{FF2B5EF4-FFF2-40B4-BE49-F238E27FC236}">
                  <a16:creationId xmlns:a16="http://schemas.microsoft.com/office/drawing/2014/main" id="{95032476-4A9F-4A99-997C-65919B3EB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Text Box 108">
              <a:extLst>
                <a:ext uri="{FF2B5EF4-FFF2-40B4-BE49-F238E27FC236}">
                  <a16:creationId xmlns:a16="http://schemas.microsoft.com/office/drawing/2014/main" id="{6AF46923-F78A-4A69-A6E0-0000224C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2" name="Text Box 109">
            <a:extLst>
              <a:ext uri="{FF2B5EF4-FFF2-40B4-BE49-F238E27FC236}">
                <a16:creationId xmlns:a16="http://schemas.microsoft.com/office/drawing/2014/main" id="{F5DB177F-7AE5-4DE8-844C-0AE820B8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=36</a:t>
            </a:r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85A28940-BC7B-4FEC-99A4-E0391B9500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4" name="Group 111">
              <a:extLst>
                <a:ext uri="{FF2B5EF4-FFF2-40B4-BE49-F238E27FC236}">
                  <a16:creationId xmlns:a16="http://schemas.microsoft.com/office/drawing/2014/main" id="{8069FF8A-3AC6-42C6-96B6-0F9CC7F6C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7" name="Oval 112">
                <a:extLst>
                  <a:ext uri="{FF2B5EF4-FFF2-40B4-BE49-F238E27FC236}">
                    <a16:creationId xmlns:a16="http://schemas.microsoft.com/office/drawing/2014/main" id="{8DDA113A-3F97-47D0-9DB3-7A56560C4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113">
                <a:extLst>
                  <a:ext uri="{FF2B5EF4-FFF2-40B4-BE49-F238E27FC236}">
                    <a16:creationId xmlns:a16="http://schemas.microsoft.com/office/drawing/2014/main" id="{8A2B841A-7AA7-441F-907B-7DF6ADFC8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Oval 114">
                <a:extLst>
                  <a:ext uri="{FF2B5EF4-FFF2-40B4-BE49-F238E27FC236}">
                    <a16:creationId xmlns:a16="http://schemas.microsoft.com/office/drawing/2014/main" id="{413A5F68-3FCB-4650-8154-7B640F17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5">
                <a:extLst>
                  <a:ext uri="{FF2B5EF4-FFF2-40B4-BE49-F238E27FC236}">
                    <a16:creationId xmlns:a16="http://schemas.microsoft.com/office/drawing/2014/main" id="{8E81E646-98D0-45FC-97B7-3B1A32F8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6">
                <a:extLst>
                  <a:ext uri="{FF2B5EF4-FFF2-40B4-BE49-F238E27FC236}">
                    <a16:creationId xmlns:a16="http://schemas.microsoft.com/office/drawing/2014/main" id="{6DE91959-0512-49F6-9621-519914DBC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2" name="AutoShape 117">
                <a:extLst>
                  <a:ext uri="{FF2B5EF4-FFF2-40B4-BE49-F238E27FC236}">
                    <a16:creationId xmlns:a16="http://schemas.microsoft.com/office/drawing/2014/main" id="{D137D85C-4DC4-4675-AD50-7C67C6E539B4}"/>
                  </a:ext>
                </a:extLst>
              </p:cNvPr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18">
                <a:extLst>
                  <a:ext uri="{FF2B5EF4-FFF2-40B4-BE49-F238E27FC236}">
                    <a16:creationId xmlns:a16="http://schemas.microsoft.com/office/drawing/2014/main" id="{0F393B3B-AFA3-4451-8FF1-21FF45526928}"/>
                  </a:ext>
                </a:extLst>
              </p:cNvPr>
              <p:cNvCxnSpPr>
                <a:cxnSpLocks noChangeShapeType="1"/>
                <a:stCxn id="28" idx="3"/>
                <a:endCxn id="29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19">
                <a:extLst>
                  <a:ext uri="{FF2B5EF4-FFF2-40B4-BE49-F238E27FC236}">
                    <a16:creationId xmlns:a16="http://schemas.microsoft.com/office/drawing/2014/main" id="{E53A05D0-C2DE-4925-8BB6-8E081FC3E16E}"/>
                  </a:ext>
                </a:extLst>
              </p:cNvPr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20">
                <a:extLst>
                  <a:ext uri="{FF2B5EF4-FFF2-40B4-BE49-F238E27FC236}">
                    <a16:creationId xmlns:a16="http://schemas.microsoft.com/office/drawing/2014/main" id="{5617F01A-BA57-4AD7-99EF-E0F914CCD24C}"/>
                  </a:ext>
                </a:extLst>
              </p:cNvPr>
              <p:cNvCxnSpPr>
                <a:cxnSpLocks noChangeShapeType="1"/>
                <a:stCxn id="27" idx="5"/>
                <a:endCxn id="31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21">
                <a:extLst>
                  <a:ext uri="{FF2B5EF4-FFF2-40B4-BE49-F238E27FC236}">
                    <a16:creationId xmlns:a16="http://schemas.microsoft.com/office/drawing/2014/main" id="{E75A0D17-7E4C-42BF-940D-B6249BE0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7" name="AutoShape 122">
                <a:extLst>
                  <a:ext uri="{FF2B5EF4-FFF2-40B4-BE49-F238E27FC236}">
                    <a16:creationId xmlns:a16="http://schemas.microsoft.com/office/drawing/2014/main" id="{B746FF1C-F053-40E6-A249-9CECF26D6304}"/>
                  </a:ext>
                </a:extLst>
              </p:cNvPr>
              <p:cNvCxnSpPr>
                <a:cxnSpLocks noChangeShapeType="1"/>
                <a:stCxn id="30" idx="3"/>
                <a:endCxn id="36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3">
                <a:extLst>
                  <a:ext uri="{FF2B5EF4-FFF2-40B4-BE49-F238E27FC236}">
                    <a16:creationId xmlns:a16="http://schemas.microsoft.com/office/drawing/2014/main" id="{B789A8F9-F119-4F73-A7F8-6D5410DA5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4">
                <a:extLst>
                  <a:ext uri="{FF2B5EF4-FFF2-40B4-BE49-F238E27FC236}">
                    <a16:creationId xmlns:a16="http://schemas.microsoft.com/office/drawing/2014/main" id="{0A0C4CDB-A93D-467F-8C47-B60B4C00A54A}"/>
                  </a:ext>
                </a:extLst>
              </p:cNvPr>
              <p:cNvCxnSpPr>
                <a:cxnSpLocks noChangeShapeType="1"/>
                <a:stCxn id="30" idx="5"/>
                <a:endCxn id="38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125">
                <a:extLst>
                  <a:ext uri="{FF2B5EF4-FFF2-40B4-BE49-F238E27FC236}">
                    <a16:creationId xmlns:a16="http://schemas.microsoft.com/office/drawing/2014/main" id="{959ABEA1-C3E1-45C1-B7BD-90E1A65A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1" name="Text Box 126">
                <a:extLst>
                  <a:ext uri="{FF2B5EF4-FFF2-40B4-BE49-F238E27FC236}">
                    <a16:creationId xmlns:a16="http://schemas.microsoft.com/office/drawing/2014/main" id="{85A34750-27EC-494A-94F6-AC7082CF4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5" name="Text Box 127">
              <a:extLst>
                <a:ext uri="{FF2B5EF4-FFF2-40B4-BE49-F238E27FC236}">
                  <a16:creationId xmlns:a16="http://schemas.microsoft.com/office/drawing/2014/main" id="{187281D1-A2A2-464A-AE14-1FEB17793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9D14FA44-5732-4711-A4AE-F0EE34399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2" name="Text Box 129">
            <a:extLst>
              <a:ext uri="{FF2B5EF4-FFF2-40B4-BE49-F238E27FC236}">
                <a16:creationId xmlns:a16="http://schemas.microsoft.com/office/drawing/2014/main" id="{D5720B2A-3BA9-42F4-8C51-E356B31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=46</a:t>
            </a:r>
          </a:p>
        </p:txBody>
      </p:sp>
      <p:grpSp>
        <p:nvGrpSpPr>
          <p:cNvPr id="43" name="Group 130">
            <a:extLst>
              <a:ext uri="{FF2B5EF4-FFF2-40B4-BE49-F238E27FC236}">
                <a16:creationId xmlns:a16="http://schemas.microsoft.com/office/drawing/2014/main" id="{C649A7AB-4714-41F4-879F-1110E123050A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44" name="Oval 131">
              <a:extLst>
                <a:ext uri="{FF2B5EF4-FFF2-40B4-BE49-F238E27FC236}">
                  <a16:creationId xmlns:a16="http://schemas.microsoft.com/office/drawing/2014/main" id="{04521CD9-29EA-42A5-9940-6A477866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32">
              <a:extLst>
                <a:ext uri="{FF2B5EF4-FFF2-40B4-BE49-F238E27FC236}">
                  <a16:creationId xmlns:a16="http://schemas.microsoft.com/office/drawing/2014/main" id="{28EC1D8C-21D6-467D-BDBB-D7151119F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3">
              <a:extLst>
                <a:ext uri="{FF2B5EF4-FFF2-40B4-BE49-F238E27FC236}">
                  <a16:creationId xmlns:a16="http://schemas.microsoft.com/office/drawing/2014/main" id="{CD4D7B25-88B5-41DA-9607-B84408B0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4">
              <a:extLst>
                <a:ext uri="{FF2B5EF4-FFF2-40B4-BE49-F238E27FC236}">
                  <a16:creationId xmlns:a16="http://schemas.microsoft.com/office/drawing/2014/main" id="{4A15320D-27A5-4BE1-9EAE-6D33D7F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35">
              <a:extLst>
                <a:ext uri="{FF2B5EF4-FFF2-40B4-BE49-F238E27FC236}">
                  <a16:creationId xmlns:a16="http://schemas.microsoft.com/office/drawing/2014/main" id="{1D44EA76-A011-495E-A233-3ACAAC63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9" name="AutoShape 136">
              <a:extLst>
                <a:ext uri="{FF2B5EF4-FFF2-40B4-BE49-F238E27FC236}">
                  <a16:creationId xmlns:a16="http://schemas.microsoft.com/office/drawing/2014/main" id="{4C6E26AD-FC8A-4F8E-9C72-C51FDC03B5D9}"/>
                </a:ext>
              </a:extLst>
            </p:cNvPr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37">
              <a:extLst>
                <a:ext uri="{FF2B5EF4-FFF2-40B4-BE49-F238E27FC236}">
                  <a16:creationId xmlns:a16="http://schemas.microsoft.com/office/drawing/2014/main" id="{63789725-E0AC-4AA2-937B-7EE400840E4E}"/>
                </a:ext>
              </a:extLst>
            </p:cNvPr>
            <p:cNvCxnSpPr>
              <a:cxnSpLocks noChangeShapeType="1"/>
              <a:stCxn id="44" idx="5"/>
              <a:endCxn id="46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8">
              <a:extLst>
                <a:ext uri="{FF2B5EF4-FFF2-40B4-BE49-F238E27FC236}">
                  <a16:creationId xmlns:a16="http://schemas.microsoft.com/office/drawing/2014/main" id="{91B7FAD7-AE7A-40F2-A24A-7D0BF7EE94B9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9">
              <a:extLst>
                <a:ext uri="{FF2B5EF4-FFF2-40B4-BE49-F238E27FC236}">
                  <a16:creationId xmlns:a16="http://schemas.microsoft.com/office/drawing/2014/main" id="{A5DDB822-8A58-42B1-B284-9EA48CA209F1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40">
              <a:extLst>
                <a:ext uri="{FF2B5EF4-FFF2-40B4-BE49-F238E27FC236}">
                  <a16:creationId xmlns:a16="http://schemas.microsoft.com/office/drawing/2014/main" id="{1A8B376A-1CE8-473B-A046-10723C6A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4" name="AutoShape 141">
              <a:extLst>
                <a:ext uri="{FF2B5EF4-FFF2-40B4-BE49-F238E27FC236}">
                  <a16:creationId xmlns:a16="http://schemas.microsoft.com/office/drawing/2014/main" id="{6DEA8456-4FE6-40EE-B793-7F0FBD314D44}"/>
                </a:ext>
              </a:extLst>
            </p:cNvPr>
            <p:cNvCxnSpPr>
              <a:cxnSpLocks noChangeShapeType="1"/>
              <a:stCxn id="48" idx="3"/>
              <a:endCxn id="53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142">
              <a:extLst>
                <a:ext uri="{FF2B5EF4-FFF2-40B4-BE49-F238E27FC236}">
                  <a16:creationId xmlns:a16="http://schemas.microsoft.com/office/drawing/2014/main" id="{17401A41-03A8-4594-855C-4511AC41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AutoShape 143">
              <a:extLst>
                <a:ext uri="{FF2B5EF4-FFF2-40B4-BE49-F238E27FC236}">
                  <a16:creationId xmlns:a16="http://schemas.microsoft.com/office/drawing/2014/main" id="{EC716B26-B9E0-43EB-BA68-9A6E500C80A9}"/>
                </a:ext>
              </a:extLst>
            </p:cNvPr>
            <p:cNvCxnSpPr>
              <a:cxnSpLocks noChangeShapeType="1"/>
              <a:stCxn id="48" idx="5"/>
              <a:endCxn id="55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44">
              <a:extLst>
                <a:ext uri="{FF2B5EF4-FFF2-40B4-BE49-F238E27FC236}">
                  <a16:creationId xmlns:a16="http://schemas.microsoft.com/office/drawing/2014/main" id="{95AEAE24-E446-4C93-BF69-A6C10C3D8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8" name="Text Box 145">
              <a:extLst>
                <a:ext uri="{FF2B5EF4-FFF2-40B4-BE49-F238E27FC236}">
                  <a16:creationId xmlns:a16="http://schemas.microsoft.com/office/drawing/2014/main" id="{B110D945-346D-4E3D-A662-AF208E78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5926C038-3D7E-4345-AB71-1370F76D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147">
              <a:extLst>
                <a:ext uri="{FF2B5EF4-FFF2-40B4-BE49-F238E27FC236}">
                  <a16:creationId xmlns:a16="http://schemas.microsoft.com/office/drawing/2014/main" id="{FFB5B4CC-F50B-4D6B-86BB-E695C3FE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61" name="Text Box 148">
            <a:extLst>
              <a:ext uri="{FF2B5EF4-FFF2-40B4-BE49-F238E27FC236}">
                <a16:creationId xmlns:a16="http://schemas.microsoft.com/office/drawing/2014/main" id="{E0AAD819-335F-4068-A85E-2060B24B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=35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F90DC7-6AA1-4759-B1B8-C3D44E095BCF}"/>
              </a:ext>
            </a:extLst>
          </p:cNvPr>
          <p:cNvSpPr txBox="1"/>
          <p:nvPr/>
        </p:nvSpPr>
        <p:spPr>
          <a:xfrm>
            <a:off x="749229" y="42402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树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定义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隶书" panose="02010509060101010101" pitchFamily="49" charset="-122"/>
            </a:endParaRPr>
          </a:p>
        </p:txBody>
      </p:sp>
      <p:sp>
        <p:nvSpPr>
          <p:cNvPr id="64" name="笑脸 63">
            <a:extLst>
              <a:ext uri="{FF2B5EF4-FFF2-40B4-BE49-F238E27FC236}">
                <a16:creationId xmlns:a16="http://schemas.microsoft.com/office/drawing/2014/main" id="{88B25344-8371-4A66-B570-F4DD6CBCFF7F}"/>
              </a:ext>
            </a:extLst>
          </p:cNvPr>
          <p:cNvSpPr/>
          <p:nvPr/>
        </p:nvSpPr>
        <p:spPr bwMode="auto">
          <a:xfrm>
            <a:off x="7088507" y="5972151"/>
            <a:ext cx="607057" cy="461665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  <p:bldP spid="22" grpId="0" build="p" autoUpdateAnimBg="0"/>
      <p:bldP spid="42" grpId="0" build="p" autoUpdateAnimBg="0"/>
      <p:bldP spid="61" grpId="0" build="p" autoUpdateAnimBg="0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85C3-2364-4361-80FA-266C924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构造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zh-CN" sz="4000" dirty="0">
                <a:latin typeface="Cambbria"/>
              </a:rPr>
              <a:t>树的</a:t>
            </a:r>
            <a:r>
              <a:rPr lang="zh-CN" altLang="en-US" sz="4000" dirty="0">
                <a:latin typeface="Cambbria"/>
              </a:rPr>
              <a:t>算</a:t>
            </a:r>
            <a:r>
              <a:rPr lang="zh-CN" altLang="zh-CN" sz="4000" dirty="0">
                <a:latin typeface="Cambbria"/>
              </a:rPr>
              <a:t>法</a:t>
            </a:r>
            <a:r>
              <a:rPr lang="zh-CN" altLang="en-US" sz="4000" dirty="0">
                <a:latin typeface="Cambbria"/>
              </a:rPr>
              <a:t>描述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42151D7-2C71-40D0-806C-4003B97EF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507" y="1382825"/>
            <a:ext cx="8236913" cy="286446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首先，根据给定的</a:t>
            </a:r>
            <a:r>
              <a:rPr lang="zh-CN" altLang="zh-CN" dirty="0"/>
              <a:t>权值{</a:t>
            </a:r>
            <a:r>
              <a:rPr lang="en-US" altLang="zh-CN" i="1" dirty="0">
                <a:solidFill>
                  <a:srgbClr val="002060"/>
                </a:solidFill>
              </a:rPr>
              <a:t>w</a:t>
            </a:r>
            <a:r>
              <a:rPr lang="en-US" altLang="zh-CN" i="1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/>
              <a:t>,…,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zh-CN" dirty="0"/>
              <a:t>构造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zh-CN" dirty="0"/>
              <a:t>棵只有根结点的二叉树</a:t>
            </a:r>
            <a:r>
              <a:rPr lang="zh-CN" altLang="en-US" dirty="0"/>
              <a:t>：其中第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zh-CN" altLang="en-US" dirty="0"/>
              <a:t>棵的</a:t>
            </a:r>
            <a:r>
              <a:rPr lang="zh-CN" altLang="zh-CN" dirty="0"/>
              <a:t>权值</a:t>
            </a:r>
            <a:r>
              <a:rPr lang="zh-CN" altLang="en-US" dirty="0"/>
              <a:t>设置</a:t>
            </a:r>
            <a:r>
              <a:rPr lang="zh-CN" altLang="zh-CN" dirty="0"/>
              <a:t>为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j</a:t>
            </a:r>
            <a:endParaRPr lang="en-US" altLang="zh-CN" i="1" baseline="-25000" dirty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zh-CN" dirty="0"/>
              <a:t>在森林中选取两棵权值最小的树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。以它们</a:t>
            </a:r>
            <a:r>
              <a:rPr lang="zh-CN" altLang="zh-CN" dirty="0"/>
              <a:t>作子树构造一棵新的二叉树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，置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权值为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的</a:t>
            </a:r>
            <a:r>
              <a:rPr lang="zh-CN" altLang="zh-CN" dirty="0"/>
              <a:t>权值之</a:t>
            </a:r>
            <a:r>
              <a:rPr lang="zh-CN" altLang="zh-CN" dirty="0">
                <a:solidFill>
                  <a:srgbClr val="9933FF"/>
                </a:solidFill>
              </a:rPr>
              <a:t>和</a:t>
            </a:r>
            <a:r>
              <a:rPr lang="zh-CN" altLang="en-US" dirty="0"/>
              <a:t>。</a:t>
            </a:r>
            <a:r>
              <a:rPr lang="zh-CN" altLang="zh-CN" dirty="0"/>
              <a:t>在森林中删除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并加入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重复直到只含一棵树为止，这棵树即哈夫曼树</a:t>
            </a:r>
            <a:r>
              <a:rPr lang="zh-CN" altLang="en-US" dirty="0"/>
              <a:t>。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2BE8A9-3B55-491D-8039-DD000AAEE221}"/>
              </a:ext>
            </a:extLst>
          </p:cNvPr>
          <p:cNvGrpSpPr/>
          <p:nvPr/>
        </p:nvGrpSpPr>
        <p:grpSpPr>
          <a:xfrm>
            <a:off x="2771818" y="4559666"/>
            <a:ext cx="1667947" cy="1776046"/>
            <a:chOff x="2771818" y="4559666"/>
            <a:chExt cx="1667947" cy="17760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F519B5-896D-498A-9BC0-455B78AFE025}"/>
                </a:ext>
              </a:extLst>
            </p:cNvPr>
            <p:cNvGrpSpPr/>
            <p:nvPr/>
          </p:nvGrpSpPr>
          <p:grpSpPr>
            <a:xfrm>
              <a:off x="2830505" y="5001797"/>
              <a:ext cx="1556246" cy="846138"/>
              <a:chOff x="2688284" y="2812807"/>
              <a:chExt cx="1556246" cy="846138"/>
            </a:xfrm>
          </p:grpSpPr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E901A989-1929-4018-8A7E-F2BE5681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284" y="2812807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1" name="Oval 21">
                <a:extLst>
                  <a:ext uri="{FF2B5EF4-FFF2-40B4-BE49-F238E27FC236}">
                    <a16:creationId xmlns:a16="http://schemas.microsoft.com/office/drawing/2014/main" id="{8C20478E-026A-44BB-83F4-E0673B835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836" y="28302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25">
                <a:extLst>
                  <a:ext uri="{FF2B5EF4-FFF2-40B4-BE49-F238E27FC236}">
                    <a16:creationId xmlns:a16="http://schemas.microsoft.com/office/drawing/2014/main" id="{59E0C089-1DA9-4310-8E45-8B11BA683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979" y="3376369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3" name="Oval 28">
                <a:extLst>
                  <a:ext uri="{FF2B5EF4-FFF2-40B4-BE49-F238E27FC236}">
                    <a16:creationId xmlns:a16="http://schemas.microsoft.com/office/drawing/2014/main" id="{656157E5-D49E-42BB-A6A7-F8FBF27E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417" y="33763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4" name="Oval 31">
                <a:extLst>
                  <a:ext uri="{FF2B5EF4-FFF2-40B4-BE49-F238E27FC236}">
                    <a16:creationId xmlns:a16="http://schemas.microsoft.com/office/drawing/2014/main" id="{65D38118-F310-4AC9-BEE6-AE6B3278D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017" y="2847732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3B507B75-C990-4181-A15A-A31F4601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2229" y="3117607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34">
                <a:extLst>
                  <a:ext uri="{FF2B5EF4-FFF2-40B4-BE49-F238E27FC236}">
                    <a16:creationId xmlns:a16="http://schemas.microsoft.com/office/drawing/2014/main" id="{235359BD-B143-405B-9875-E57D7C568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292" y="3117607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6ABC46-ED3E-4FB8-AE82-8AE608278B62}"/>
                </a:ext>
              </a:extLst>
            </p:cNvPr>
            <p:cNvSpPr/>
            <p:nvPr/>
          </p:nvSpPr>
          <p:spPr bwMode="auto">
            <a:xfrm>
              <a:off x="277181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921A683-B8C9-4E83-9EC2-9F4FD4BF6AC8}"/>
              </a:ext>
            </a:extLst>
          </p:cNvPr>
          <p:cNvGrpSpPr/>
          <p:nvPr/>
        </p:nvGrpSpPr>
        <p:grpSpPr>
          <a:xfrm>
            <a:off x="4880839" y="4559666"/>
            <a:ext cx="1667947" cy="1776046"/>
            <a:chOff x="4880839" y="4559666"/>
            <a:chExt cx="1667947" cy="17760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7CB93E6-4981-4137-A91A-E9F4523392A2}"/>
                </a:ext>
              </a:extLst>
            </p:cNvPr>
            <p:cNvGrpSpPr/>
            <p:nvPr/>
          </p:nvGrpSpPr>
          <p:grpSpPr>
            <a:xfrm>
              <a:off x="4963700" y="4753952"/>
              <a:ext cx="1467822" cy="1346203"/>
              <a:chOff x="5093245" y="2442918"/>
              <a:chExt cx="1467822" cy="1346203"/>
            </a:xfrm>
          </p:grpSpPr>
          <p:sp>
            <p:nvSpPr>
              <p:cNvPr id="18" name="Oval 37">
                <a:extLst>
                  <a:ext uri="{FF2B5EF4-FFF2-40B4-BE49-F238E27FC236}">
                    <a16:creationId xmlns:a16="http://schemas.microsoft.com/office/drawing/2014/main" id="{495C3DE5-5A4D-452A-9D87-619ABFBD9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245" y="244926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9" name="Oval 41">
                <a:extLst>
                  <a:ext uri="{FF2B5EF4-FFF2-40B4-BE49-F238E27FC236}">
                    <a16:creationId xmlns:a16="http://schemas.microsoft.com/office/drawing/2014/main" id="{53E0E859-4BCE-4283-B04A-91345220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9971" y="2995368"/>
                <a:ext cx="28022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45">
                <a:extLst>
                  <a:ext uri="{FF2B5EF4-FFF2-40B4-BE49-F238E27FC236}">
                    <a16:creationId xmlns:a16="http://schemas.microsoft.com/office/drawing/2014/main" id="{D4F5CFC2-37D2-461F-8508-67A1582C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516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" name="Oval 48">
                <a:extLst>
                  <a:ext uri="{FF2B5EF4-FFF2-40B4-BE49-F238E27FC236}">
                    <a16:creationId xmlns:a16="http://schemas.microsoft.com/office/drawing/2014/main" id="{5F24FA68-2FDF-43E7-9BBA-0C687783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5954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2" name="Oval 51">
                <a:extLst>
                  <a:ext uri="{FF2B5EF4-FFF2-40B4-BE49-F238E27FC236}">
                    <a16:creationId xmlns:a16="http://schemas.microsoft.com/office/drawing/2014/main" id="{9E9DCD67-65C1-441E-BA82-AF9CBA95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554" y="297790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53">
                <a:extLst>
                  <a:ext uri="{FF2B5EF4-FFF2-40B4-BE49-F238E27FC236}">
                    <a16:creationId xmlns:a16="http://schemas.microsoft.com/office/drawing/2014/main" id="{6188FF62-C721-4625-BE13-2A5181878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8766" y="3247783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54">
                <a:extLst>
                  <a:ext uri="{FF2B5EF4-FFF2-40B4-BE49-F238E27FC236}">
                    <a16:creationId xmlns:a16="http://schemas.microsoft.com/office/drawing/2014/main" id="{B5EA990C-59DD-46B0-9E5D-4B3DB14CC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4829" y="3247783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Oval 56">
                <a:extLst>
                  <a:ext uri="{FF2B5EF4-FFF2-40B4-BE49-F238E27FC236}">
                    <a16:creationId xmlns:a16="http://schemas.microsoft.com/office/drawing/2014/main" id="{A174F630-B576-42C1-8EDD-7F960A3FC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680" y="2442918"/>
                <a:ext cx="280349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58">
                <a:extLst>
                  <a:ext uri="{FF2B5EF4-FFF2-40B4-BE49-F238E27FC236}">
                    <a16:creationId xmlns:a16="http://schemas.microsoft.com/office/drawing/2014/main" id="{CA420143-8B36-4592-80B4-948F838B8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26030" y="2708031"/>
                <a:ext cx="141288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59">
                <a:extLst>
                  <a:ext uri="{FF2B5EF4-FFF2-40B4-BE49-F238E27FC236}">
                    <a16:creationId xmlns:a16="http://schemas.microsoft.com/office/drawing/2014/main" id="{FD09DB4A-CADB-4483-AC6B-0EAEDDFF4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605" y="2708031"/>
                <a:ext cx="158750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62D5B82-9B88-4A7E-AC6E-0EA0FE481EED}"/>
                </a:ext>
              </a:extLst>
            </p:cNvPr>
            <p:cNvSpPr/>
            <p:nvPr/>
          </p:nvSpPr>
          <p:spPr bwMode="auto">
            <a:xfrm>
              <a:off x="4880839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738938-26FD-48A6-87A1-E8E4A2C84EB9}"/>
              </a:ext>
            </a:extLst>
          </p:cNvPr>
          <p:cNvGrpSpPr/>
          <p:nvPr/>
        </p:nvGrpSpPr>
        <p:grpSpPr>
          <a:xfrm>
            <a:off x="7035275" y="4559666"/>
            <a:ext cx="1667947" cy="1776046"/>
            <a:chOff x="7035275" y="4559666"/>
            <a:chExt cx="1667947" cy="1776046"/>
          </a:xfrm>
        </p:grpSpPr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58688BCA-87E4-499A-9C7E-AD6E5528E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4075" y="4606892"/>
              <a:ext cx="1470345" cy="1699445"/>
              <a:chOff x="3478" y="1673"/>
              <a:chExt cx="984" cy="1181"/>
            </a:xfrm>
          </p:grpSpPr>
          <p:sp>
            <p:nvSpPr>
              <p:cNvPr id="29" name="Oval 62">
                <a:extLst>
                  <a:ext uri="{FF2B5EF4-FFF2-40B4-BE49-F238E27FC236}">
                    <a16:creationId xmlns:a16="http://schemas.microsoft.com/office/drawing/2014/main" id="{7BC499A2-A893-4A5E-B163-20A1D49A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010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grpSp>
            <p:nvGrpSpPr>
              <p:cNvPr id="30" name="Group 64">
                <a:extLst>
                  <a:ext uri="{FF2B5EF4-FFF2-40B4-BE49-F238E27FC236}">
                    <a16:creationId xmlns:a16="http://schemas.microsoft.com/office/drawing/2014/main" id="{DAA09E08-40D5-4EFA-8279-7A13C22F2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2006"/>
                <a:ext cx="740" cy="848"/>
                <a:chOff x="1649" y="2844"/>
                <a:chExt cx="740" cy="848"/>
              </a:xfrm>
            </p:grpSpPr>
            <p:sp>
              <p:nvSpPr>
                <p:cNvPr id="34" name="Oval 66">
                  <a:extLst>
                    <a:ext uri="{FF2B5EF4-FFF2-40B4-BE49-F238E27FC236}">
                      <a16:creationId xmlns:a16="http://schemas.microsoft.com/office/drawing/2014/main" id="{4EBF927E-5E86-46E7-B1C9-475D25E42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9" y="3192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35" name="Group 68">
                  <a:extLst>
                    <a:ext uri="{FF2B5EF4-FFF2-40B4-BE49-F238E27FC236}">
                      <a16:creationId xmlns:a16="http://schemas.microsoft.com/office/drawing/2014/main" id="{30C76725-423D-421A-969B-735A3D633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7" y="3181"/>
                  <a:ext cx="532" cy="511"/>
                  <a:chOff x="1627" y="1663"/>
                  <a:chExt cx="532" cy="511"/>
                </a:xfrm>
              </p:grpSpPr>
              <p:sp>
                <p:nvSpPr>
                  <p:cNvPr id="39" name="Oval 70">
                    <a:extLst>
                      <a:ext uri="{FF2B5EF4-FFF2-40B4-BE49-F238E27FC236}">
                        <a16:creationId xmlns:a16="http://schemas.microsoft.com/office/drawing/2014/main" id="{BF5F7046-147E-4663-9E5D-7B42751788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7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40" name="Oval 73">
                    <a:extLst>
                      <a:ext uri="{FF2B5EF4-FFF2-40B4-BE49-F238E27FC236}">
                        <a16:creationId xmlns:a16="http://schemas.microsoft.com/office/drawing/2014/main" id="{D88B239A-0E9F-40C8-B8A3-80495A0C9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41" name="Oval 76">
                    <a:extLst>
                      <a:ext uri="{FF2B5EF4-FFF2-40B4-BE49-F238E27FC236}">
                        <a16:creationId xmlns:a16="http://schemas.microsoft.com/office/drawing/2014/main" id="{3BBFE8C0-6816-4E0F-A6F3-A06092B68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663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1" lang="zh-CN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Line 78">
                    <a:extLst>
                      <a:ext uri="{FF2B5EF4-FFF2-40B4-BE49-F238E27FC236}">
                        <a16:creationId xmlns:a16="http://schemas.microsoft.com/office/drawing/2014/main" id="{7F295DF3-5796-4839-9F36-18D48C92F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7" y="1833"/>
                    <a:ext cx="10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Line 79">
                    <a:extLst>
                      <a:ext uri="{FF2B5EF4-FFF2-40B4-BE49-F238E27FC236}">
                        <a16:creationId xmlns:a16="http://schemas.microsoft.com/office/drawing/2014/main" id="{DF22FC0B-4335-4C09-9FCC-9280118F26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1833"/>
                    <a:ext cx="112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6" name="Oval 81">
                  <a:extLst>
                    <a:ext uri="{FF2B5EF4-FFF2-40B4-BE49-F238E27FC236}">
                      <a16:creationId xmlns:a16="http://schemas.microsoft.com/office/drawing/2014/main" id="{BB33636D-A8E3-467D-84D2-FA45FEB06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44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83">
                  <a:extLst>
                    <a:ext uri="{FF2B5EF4-FFF2-40B4-BE49-F238E27FC236}">
                      <a16:creationId xmlns:a16="http://schemas.microsoft.com/office/drawing/2014/main" id="{6FC62252-7BC9-4CE2-A80B-1EC6C31B2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11"/>
                  <a:ext cx="89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84">
                  <a:extLst>
                    <a:ext uri="{FF2B5EF4-FFF2-40B4-BE49-F238E27FC236}">
                      <a16:creationId xmlns:a16="http://schemas.microsoft.com/office/drawing/2014/main" id="{1695E938-4875-4B45-BFA9-D2D7CC885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11"/>
                  <a:ext cx="10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Oval 86">
                <a:extLst>
                  <a:ext uri="{FF2B5EF4-FFF2-40B4-BE49-F238E27FC236}">
                    <a16:creationId xmlns:a16="http://schemas.microsoft.com/office/drawing/2014/main" id="{6B419D0E-5AA5-4DBD-80F8-C3580AB38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673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88">
                <a:extLst>
                  <a:ext uri="{FF2B5EF4-FFF2-40B4-BE49-F238E27FC236}">
                    <a16:creationId xmlns:a16="http://schemas.microsoft.com/office/drawing/2014/main" id="{5C189F43-9AC6-4F4B-AF16-20B9987A6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18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89">
                <a:extLst>
                  <a:ext uri="{FF2B5EF4-FFF2-40B4-BE49-F238E27FC236}">
                    <a16:creationId xmlns:a16="http://schemas.microsoft.com/office/drawing/2014/main" id="{9E88439B-FA8D-413C-A9D4-61D39A8A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2" y="1844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50B0823-F313-49F2-9435-C5641A46DB2A}"/>
                </a:ext>
              </a:extLst>
            </p:cNvPr>
            <p:cNvSpPr/>
            <p:nvPr/>
          </p:nvSpPr>
          <p:spPr bwMode="auto">
            <a:xfrm>
              <a:off x="7035275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01EF4-6E84-4B4C-BADE-599A112E7B04}"/>
              </a:ext>
            </a:extLst>
          </p:cNvPr>
          <p:cNvGrpSpPr/>
          <p:nvPr/>
        </p:nvGrpSpPr>
        <p:grpSpPr>
          <a:xfrm>
            <a:off x="731838" y="4559666"/>
            <a:ext cx="1667947" cy="1776046"/>
            <a:chOff x="731838" y="4559666"/>
            <a:chExt cx="1667947" cy="177604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7B19C4-1F49-411C-89FD-91516DBDEF87}"/>
                </a:ext>
              </a:extLst>
            </p:cNvPr>
            <p:cNvGrpSpPr/>
            <p:nvPr/>
          </p:nvGrpSpPr>
          <p:grpSpPr>
            <a:xfrm>
              <a:off x="819883" y="5315328"/>
              <a:ext cx="1495672" cy="282575"/>
              <a:chOff x="1622426" y="1093788"/>
              <a:chExt cx="1495672" cy="282575"/>
            </a:xfrm>
          </p:grpSpPr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092AB618-EF6D-4C4B-98FD-9CEFC0A7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426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E67B28F1-7F61-4BEE-BC0C-7611AA29A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164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45A32A01-C7CB-45A4-9543-63C8CFEDB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491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" name="Oval 14">
                <a:extLst>
                  <a:ext uri="{FF2B5EF4-FFF2-40B4-BE49-F238E27FC236}">
                    <a16:creationId xmlns:a16="http://schemas.microsoft.com/office/drawing/2014/main" id="{B6D1D700-1245-4C77-8780-F74C79805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985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93E556-7D56-45F8-A408-D14A1730A323}"/>
                </a:ext>
              </a:extLst>
            </p:cNvPr>
            <p:cNvSpPr/>
            <p:nvPr/>
          </p:nvSpPr>
          <p:spPr bwMode="auto">
            <a:xfrm>
              <a:off x="73183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81505BAE-4500-439C-8E25-BC1D6E4E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05755"/>
            <a:ext cx="3740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={5, 29, 7, 8, 14, 23, 3, 11}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9EB50393-A52E-4B8B-90ED-6892CF9A0B3F}"/>
              </a:ext>
            </a:extLst>
          </p:cNvPr>
          <p:cNvGrpSpPr>
            <a:grpSpLocks/>
          </p:cNvGrpSpPr>
          <p:nvPr/>
        </p:nvGrpSpPr>
        <p:grpSpPr bwMode="auto">
          <a:xfrm>
            <a:off x="1153685" y="1078706"/>
            <a:ext cx="3030538" cy="300037"/>
            <a:chOff x="756" y="567"/>
            <a:chExt cx="1909" cy="189"/>
          </a:xfrm>
        </p:grpSpPr>
        <p:sp>
          <p:nvSpPr>
            <p:cNvPr id="186546" name="Oval 4">
              <a:extLst>
                <a:ext uri="{FF2B5EF4-FFF2-40B4-BE49-F238E27FC236}">
                  <a16:creationId xmlns:a16="http://schemas.microsoft.com/office/drawing/2014/main" id="{D9ACFFF6-34DA-429E-90E8-1D0B7F1F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6547" name="Oval 5">
              <a:extLst>
                <a:ext uri="{FF2B5EF4-FFF2-40B4-BE49-F238E27FC236}">
                  <a16:creationId xmlns:a16="http://schemas.microsoft.com/office/drawing/2014/main" id="{20408507-7FD7-42B6-AFAE-06B0E4918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48" name="Oval 6">
              <a:extLst>
                <a:ext uri="{FF2B5EF4-FFF2-40B4-BE49-F238E27FC236}">
                  <a16:creationId xmlns:a16="http://schemas.microsoft.com/office/drawing/2014/main" id="{FCB5CDF5-F18C-417C-9E9D-3DB562F0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49" name="Oval 7">
              <a:extLst>
                <a:ext uri="{FF2B5EF4-FFF2-40B4-BE49-F238E27FC236}">
                  <a16:creationId xmlns:a16="http://schemas.microsoft.com/office/drawing/2014/main" id="{A5C5FA47-A89E-47F5-8B56-DC12AB13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50" name="Oval 8">
              <a:extLst>
                <a:ext uri="{FF2B5EF4-FFF2-40B4-BE49-F238E27FC236}">
                  <a16:creationId xmlns:a16="http://schemas.microsoft.com/office/drawing/2014/main" id="{BE056771-9828-455F-B41E-E25F045BD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51" name="Oval 9">
              <a:extLst>
                <a:ext uri="{FF2B5EF4-FFF2-40B4-BE49-F238E27FC236}">
                  <a16:creationId xmlns:a16="http://schemas.microsoft.com/office/drawing/2014/main" id="{AB12D9AC-6BD1-417B-B079-CFF1CB2D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52" name="Oval 10">
              <a:extLst>
                <a:ext uri="{FF2B5EF4-FFF2-40B4-BE49-F238E27FC236}">
                  <a16:creationId xmlns:a16="http://schemas.microsoft.com/office/drawing/2014/main" id="{C1684F49-E0AE-4538-8ADB-825AA0BD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6553" name="Oval 11">
              <a:extLst>
                <a:ext uri="{FF2B5EF4-FFF2-40B4-BE49-F238E27FC236}">
                  <a16:creationId xmlns:a16="http://schemas.microsoft.com/office/drawing/2014/main" id="{84E7F966-5300-4177-B265-73A0AFB1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40" name="Group 12">
            <a:extLst>
              <a:ext uri="{FF2B5EF4-FFF2-40B4-BE49-F238E27FC236}">
                <a16:creationId xmlns:a16="http://schemas.microsoft.com/office/drawing/2014/main" id="{921E5CFE-053C-4CD2-B12C-6F3F4C20BA5A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1670050"/>
            <a:ext cx="2792412" cy="733425"/>
            <a:chOff x="674" y="1452"/>
            <a:chExt cx="1759" cy="462"/>
          </a:xfrm>
        </p:grpSpPr>
        <p:sp>
          <p:nvSpPr>
            <p:cNvPr id="186534" name="Oval 13">
              <a:extLst>
                <a:ext uri="{FF2B5EF4-FFF2-40B4-BE49-F238E27FC236}">
                  <a16:creationId xmlns:a16="http://schemas.microsoft.com/office/drawing/2014/main" id="{9A6DC1AB-27E5-4952-8B83-DA78C174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35" name="Oval 14">
              <a:extLst>
                <a:ext uri="{FF2B5EF4-FFF2-40B4-BE49-F238E27FC236}">
                  <a16:creationId xmlns:a16="http://schemas.microsoft.com/office/drawing/2014/main" id="{05372ECE-0123-4F92-B209-79F3812B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36" name="Oval 15">
              <a:extLst>
                <a:ext uri="{FF2B5EF4-FFF2-40B4-BE49-F238E27FC236}">
                  <a16:creationId xmlns:a16="http://schemas.microsoft.com/office/drawing/2014/main" id="{50C34175-16B5-42E3-A8DE-46421696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37" name="Oval 16">
              <a:extLst>
                <a:ext uri="{FF2B5EF4-FFF2-40B4-BE49-F238E27FC236}">
                  <a16:creationId xmlns:a16="http://schemas.microsoft.com/office/drawing/2014/main" id="{F33593CA-DD91-442F-A23D-907FA713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38" name="Oval 17">
              <a:extLst>
                <a:ext uri="{FF2B5EF4-FFF2-40B4-BE49-F238E27FC236}">
                  <a16:creationId xmlns:a16="http://schemas.microsoft.com/office/drawing/2014/main" id="{EFF0C0D6-06C4-4E22-8867-DC9C75D5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39" name="Oval 18">
              <a:extLst>
                <a:ext uri="{FF2B5EF4-FFF2-40B4-BE49-F238E27FC236}">
                  <a16:creationId xmlns:a16="http://schemas.microsoft.com/office/drawing/2014/main" id="{A002F7C0-C39A-4454-8542-DAC8CF0C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grpSp>
          <p:nvGrpSpPr>
            <p:cNvPr id="186540" name="Group 19">
              <a:extLst>
                <a:ext uri="{FF2B5EF4-FFF2-40B4-BE49-F238E27FC236}">
                  <a16:creationId xmlns:a16="http://schemas.microsoft.com/office/drawing/2014/main" id="{A3D1E4B6-0428-41B1-A3A7-74D3AB48C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455"/>
              <a:ext cx="507" cy="459"/>
              <a:chOff x="1596" y="1881"/>
              <a:chExt cx="507" cy="459"/>
            </a:xfrm>
          </p:grpSpPr>
          <p:sp>
            <p:nvSpPr>
              <p:cNvPr id="186541" name="Oval 20">
                <a:extLst>
                  <a:ext uri="{FF2B5EF4-FFF2-40B4-BE49-F238E27FC236}">
                    <a16:creationId xmlns:a16="http://schemas.microsoft.com/office/drawing/2014/main" id="{A953F8C0-793C-41D4-99AC-D2DCA828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42" name="Oval 21">
                <a:extLst>
                  <a:ext uri="{FF2B5EF4-FFF2-40B4-BE49-F238E27FC236}">
                    <a16:creationId xmlns:a16="http://schemas.microsoft.com/office/drawing/2014/main" id="{BC296F2B-BA8E-476A-9488-0A9C4738B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43" name="Oval 22">
                <a:extLst>
                  <a:ext uri="{FF2B5EF4-FFF2-40B4-BE49-F238E27FC236}">
                    <a16:creationId xmlns:a16="http://schemas.microsoft.com/office/drawing/2014/main" id="{946A6DEC-76A3-48BB-A41C-7A6294841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44" name="Line 23">
                <a:extLst>
                  <a:ext uri="{FF2B5EF4-FFF2-40B4-BE49-F238E27FC236}">
                    <a16:creationId xmlns:a16="http://schemas.microsoft.com/office/drawing/2014/main" id="{81880748-0A3C-4AED-A909-584EFCB11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45" name="Line 24">
                <a:extLst>
                  <a:ext uri="{FF2B5EF4-FFF2-40B4-BE49-F238E27FC236}">
                    <a16:creationId xmlns:a16="http://schemas.microsoft.com/office/drawing/2014/main" id="{3F8D5F52-F82C-429F-9AF8-A72071C52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53" name="Group 25">
            <a:extLst>
              <a:ext uri="{FF2B5EF4-FFF2-40B4-BE49-F238E27FC236}">
                <a16:creationId xmlns:a16="http://schemas.microsoft.com/office/drawing/2014/main" id="{934AD2CA-C99F-42D9-8302-BBA5212F8764}"/>
              </a:ext>
            </a:extLst>
          </p:cNvPr>
          <p:cNvGrpSpPr>
            <a:grpSpLocks/>
          </p:cNvGrpSpPr>
          <p:nvPr/>
        </p:nvGrpSpPr>
        <p:grpSpPr bwMode="auto">
          <a:xfrm>
            <a:off x="1203020" y="2660468"/>
            <a:ext cx="2913062" cy="747713"/>
            <a:chOff x="714" y="2169"/>
            <a:chExt cx="1835" cy="471"/>
          </a:xfrm>
        </p:grpSpPr>
        <p:grpSp>
          <p:nvGrpSpPr>
            <p:cNvPr id="186518" name="Group 26">
              <a:extLst>
                <a:ext uri="{FF2B5EF4-FFF2-40B4-BE49-F238E27FC236}">
                  <a16:creationId xmlns:a16="http://schemas.microsoft.com/office/drawing/2014/main" id="{FE8B428F-4F16-4446-A91E-DEA4C4B9B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181"/>
              <a:ext cx="507" cy="459"/>
              <a:chOff x="1596" y="1881"/>
              <a:chExt cx="507" cy="459"/>
            </a:xfrm>
          </p:grpSpPr>
          <p:sp>
            <p:nvSpPr>
              <p:cNvPr id="186529" name="Oval 27">
                <a:extLst>
                  <a:ext uri="{FF2B5EF4-FFF2-40B4-BE49-F238E27FC236}">
                    <a16:creationId xmlns:a16="http://schemas.microsoft.com/office/drawing/2014/main" id="{90C5BF21-32CA-4D58-A91E-F2B2740B3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30" name="Oval 28">
                <a:extLst>
                  <a:ext uri="{FF2B5EF4-FFF2-40B4-BE49-F238E27FC236}">
                    <a16:creationId xmlns:a16="http://schemas.microsoft.com/office/drawing/2014/main" id="{DD3E7787-456A-4DCC-8B1C-E9705A304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31" name="Oval 29">
                <a:extLst>
                  <a:ext uri="{FF2B5EF4-FFF2-40B4-BE49-F238E27FC236}">
                    <a16:creationId xmlns:a16="http://schemas.microsoft.com/office/drawing/2014/main" id="{AC3244CA-E598-4A6B-9050-CE9370FF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32" name="Line 30">
                <a:extLst>
                  <a:ext uri="{FF2B5EF4-FFF2-40B4-BE49-F238E27FC236}">
                    <a16:creationId xmlns:a16="http://schemas.microsoft.com/office/drawing/2014/main" id="{64E3C380-D61A-41CF-8201-CE6B6DF3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33" name="Line 31">
                <a:extLst>
                  <a:ext uri="{FF2B5EF4-FFF2-40B4-BE49-F238E27FC236}">
                    <a16:creationId xmlns:a16="http://schemas.microsoft.com/office/drawing/2014/main" id="{DB040607-695B-4F21-B269-6AEE90CCB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19" name="Oval 32">
              <a:extLst>
                <a:ext uri="{FF2B5EF4-FFF2-40B4-BE49-F238E27FC236}">
                  <a16:creationId xmlns:a16="http://schemas.microsoft.com/office/drawing/2014/main" id="{35B2DAF0-2A0A-4C87-9034-538A41D0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20" name="Oval 33">
              <a:extLst>
                <a:ext uri="{FF2B5EF4-FFF2-40B4-BE49-F238E27FC236}">
                  <a16:creationId xmlns:a16="http://schemas.microsoft.com/office/drawing/2014/main" id="{9DDC1983-066B-4F19-B5B3-1D510B0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21" name="Oval 34">
              <a:extLst>
                <a:ext uri="{FF2B5EF4-FFF2-40B4-BE49-F238E27FC236}">
                  <a16:creationId xmlns:a16="http://schemas.microsoft.com/office/drawing/2014/main" id="{C473B51E-5E62-41CA-807E-62ABE278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22" name="Group 35">
              <a:extLst>
                <a:ext uri="{FF2B5EF4-FFF2-40B4-BE49-F238E27FC236}">
                  <a16:creationId xmlns:a16="http://schemas.microsoft.com/office/drawing/2014/main" id="{42ECACAB-9DC7-4B0E-B6DD-54784674D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169"/>
              <a:ext cx="507" cy="459"/>
              <a:chOff x="1596" y="1881"/>
              <a:chExt cx="507" cy="459"/>
            </a:xfrm>
          </p:grpSpPr>
          <p:sp>
            <p:nvSpPr>
              <p:cNvPr id="186524" name="Oval 36">
                <a:extLst>
                  <a:ext uri="{FF2B5EF4-FFF2-40B4-BE49-F238E27FC236}">
                    <a16:creationId xmlns:a16="http://schemas.microsoft.com/office/drawing/2014/main" id="{DCC23A79-F326-45D9-A1DD-1AA8BF14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25" name="Oval 37">
                <a:extLst>
                  <a:ext uri="{FF2B5EF4-FFF2-40B4-BE49-F238E27FC236}">
                    <a16:creationId xmlns:a16="http://schemas.microsoft.com/office/drawing/2014/main" id="{82B8213A-7AC3-4A1A-8386-9CC34617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26" name="Oval 38">
                <a:extLst>
                  <a:ext uri="{FF2B5EF4-FFF2-40B4-BE49-F238E27FC236}">
                    <a16:creationId xmlns:a16="http://schemas.microsoft.com/office/drawing/2014/main" id="{953B8C58-9951-4DFD-AD3D-22ABE93CA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27" name="Line 39">
                <a:extLst>
                  <a:ext uri="{FF2B5EF4-FFF2-40B4-BE49-F238E27FC236}">
                    <a16:creationId xmlns:a16="http://schemas.microsoft.com/office/drawing/2014/main" id="{C60E4115-3529-4874-BAEA-5883D25AB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28" name="Line 40">
                <a:extLst>
                  <a:ext uri="{FF2B5EF4-FFF2-40B4-BE49-F238E27FC236}">
                    <a16:creationId xmlns:a16="http://schemas.microsoft.com/office/drawing/2014/main" id="{2FA2DCE3-C446-4D70-8C19-4F6425546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23" name="Oval 41">
              <a:extLst>
                <a:ext uri="{FF2B5EF4-FFF2-40B4-BE49-F238E27FC236}">
                  <a16:creationId xmlns:a16="http://schemas.microsoft.com/office/drawing/2014/main" id="{70FC2A36-2A0B-479E-AD3B-A17791F7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2DE3FC94-118B-4D28-89F3-D48A62E448D2}"/>
              </a:ext>
            </a:extLst>
          </p:cNvPr>
          <p:cNvGrpSpPr>
            <a:grpSpLocks/>
          </p:cNvGrpSpPr>
          <p:nvPr/>
        </p:nvGrpSpPr>
        <p:grpSpPr bwMode="auto">
          <a:xfrm>
            <a:off x="1278426" y="3721468"/>
            <a:ext cx="2798762" cy="1231900"/>
            <a:chOff x="709" y="2867"/>
            <a:chExt cx="1763" cy="776"/>
          </a:xfrm>
        </p:grpSpPr>
        <p:grpSp>
          <p:nvGrpSpPr>
            <p:cNvPr id="186498" name="Group 43">
              <a:extLst>
                <a:ext uri="{FF2B5EF4-FFF2-40B4-BE49-F238E27FC236}">
                  <a16:creationId xmlns:a16="http://schemas.microsoft.com/office/drawing/2014/main" id="{8EDF3FCB-9CD3-435C-9DA0-596AB8642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2867"/>
              <a:ext cx="706" cy="776"/>
              <a:chOff x="1633" y="2900"/>
              <a:chExt cx="706" cy="776"/>
            </a:xfrm>
          </p:grpSpPr>
          <p:sp>
            <p:nvSpPr>
              <p:cNvPr id="186508" name="Oval 44">
                <a:extLst>
                  <a:ext uri="{FF2B5EF4-FFF2-40B4-BE49-F238E27FC236}">
                    <a16:creationId xmlns:a16="http://schemas.microsoft.com/office/drawing/2014/main" id="{91921D90-FC12-4A46-924E-57CEDBED4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509" name="Group 45">
                <a:extLst>
                  <a:ext uri="{FF2B5EF4-FFF2-40B4-BE49-F238E27FC236}">
                    <a16:creationId xmlns:a16="http://schemas.microsoft.com/office/drawing/2014/main" id="{A8AF604F-E5EF-4629-9AF9-A2ADF9AD0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513" name="Oval 46">
                  <a:extLst>
                    <a:ext uri="{FF2B5EF4-FFF2-40B4-BE49-F238E27FC236}">
                      <a16:creationId xmlns:a16="http://schemas.microsoft.com/office/drawing/2014/main" id="{5B267DB8-237E-43E4-8427-74742B5BC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514" name="Oval 47">
                  <a:extLst>
                    <a:ext uri="{FF2B5EF4-FFF2-40B4-BE49-F238E27FC236}">
                      <a16:creationId xmlns:a16="http://schemas.microsoft.com/office/drawing/2014/main" id="{F6C7EFD5-0350-43DE-BA37-C9F258494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515" name="Oval 48">
                  <a:extLst>
                    <a:ext uri="{FF2B5EF4-FFF2-40B4-BE49-F238E27FC236}">
                      <a16:creationId xmlns:a16="http://schemas.microsoft.com/office/drawing/2014/main" id="{FC6CCD5D-DA91-407F-9D35-9851C458A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516" name="Line 49">
                  <a:extLst>
                    <a:ext uri="{FF2B5EF4-FFF2-40B4-BE49-F238E27FC236}">
                      <a16:creationId xmlns:a16="http://schemas.microsoft.com/office/drawing/2014/main" id="{B58EDBE3-189C-409C-8689-558FBB3F6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517" name="Line 50">
                  <a:extLst>
                    <a:ext uri="{FF2B5EF4-FFF2-40B4-BE49-F238E27FC236}">
                      <a16:creationId xmlns:a16="http://schemas.microsoft.com/office/drawing/2014/main" id="{9FFA684A-A34C-40D8-B34A-956260213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510" name="Oval 51">
                <a:extLst>
                  <a:ext uri="{FF2B5EF4-FFF2-40B4-BE49-F238E27FC236}">
                    <a16:creationId xmlns:a16="http://schemas.microsoft.com/office/drawing/2014/main" id="{E4D2CBA8-809D-4F7B-85FC-FFA8A215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511" name="Line 52">
                <a:extLst>
                  <a:ext uri="{FF2B5EF4-FFF2-40B4-BE49-F238E27FC236}">
                    <a16:creationId xmlns:a16="http://schemas.microsoft.com/office/drawing/2014/main" id="{10B1B6E8-675C-4979-843B-B5A730DDA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12" name="Line 53">
                <a:extLst>
                  <a:ext uri="{FF2B5EF4-FFF2-40B4-BE49-F238E27FC236}">
                    <a16:creationId xmlns:a16="http://schemas.microsoft.com/office/drawing/2014/main" id="{63E0CD9C-A777-4DE8-BF0D-C5C677955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99" name="Oval 54">
              <a:extLst>
                <a:ext uri="{FF2B5EF4-FFF2-40B4-BE49-F238E27FC236}">
                  <a16:creationId xmlns:a16="http://schemas.microsoft.com/office/drawing/2014/main" id="{38B87F78-E622-47C2-B887-DB2508D4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00" name="Oval 55">
              <a:extLst>
                <a:ext uri="{FF2B5EF4-FFF2-40B4-BE49-F238E27FC236}">
                  <a16:creationId xmlns:a16="http://schemas.microsoft.com/office/drawing/2014/main" id="{C12C7D6D-224D-4376-9489-6AC3FA9E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01" name="Oval 56">
              <a:extLst>
                <a:ext uri="{FF2B5EF4-FFF2-40B4-BE49-F238E27FC236}">
                  <a16:creationId xmlns:a16="http://schemas.microsoft.com/office/drawing/2014/main" id="{DD882BB1-C184-453C-A3D7-CCCFF1499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02" name="Group 57">
              <a:extLst>
                <a:ext uri="{FF2B5EF4-FFF2-40B4-BE49-F238E27FC236}">
                  <a16:creationId xmlns:a16="http://schemas.microsoft.com/office/drawing/2014/main" id="{84EBA094-D4AF-4617-80DA-CC4452A4F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2888"/>
              <a:ext cx="507" cy="459"/>
              <a:chOff x="1596" y="1881"/>
              <a:chExt cx="507" cy="459"/>
            </a:xfrm>
          </p:grpSpPr>
          <p:sp>
            <p:nvSpPr>
              <p:cNvPr id="186503" name="Oval 58">
                <a:extLst>
                  <a:ext uri="{FF2B5EF4-FFF2-40B4-BE49-F238E27FC236}">
                    <a16:creationId xmlns:a16="http://schemas.microsoft.com/office/drawing/2014/main" id="{85BAFD5C-2A8F-4781-8A6F-9FD496EDD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04" name="Oval 59">
                <a:extLst>
                  <a:ext uri="{FF2B5EF4-FFF2-40B4-BE49-F238E27FC236}">
                    <a16:creationId xmlns:a16="http://schemas.microsoft.com/office/drawing/2014/main" id="{0CFC045A-C84D-4E94-BF46-D92504B1A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05" name="Oval 60">
                <a:extLst>
                  <a:ext uri="{FF2B5EF4-FFF2-40B4-BE49-F238E27FC236}">
                    <a16:creationId xmlns:a16="http://schemas.microsoft.com/office/drawing/2014/main" id="{CB94664E-4D2D-4B7C-9606-C554BD090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06" name="Line 61">
                <a:extLst>
                  <a:ext uri="{FF2B5EF4-FFF2-40B4-BE49-F238E27FC236}">
                    <a16:creationId xmlns:a16="http://schemas.microsoft.com/office/drawing/2014/main" id="{A10DF2EA-5944-4EC9-8FEF-23A1204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07" name="Line 62">
                <a:extLst>
                  <a:ext uri="{FF2B5EF4-FFF2-40B4-BE49-F238E27FC236}">
                    <a16:creationId xmlns:a16="http://schemas.microsoft.com/office/drawing/2014/main" id="{2C9A6F62-0A72-4012-8676-993EACF7A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91" name="Group 63">
            <a:extLst>
              <a:ext uri="{FF2B5EF4-FFF2-40B4-BE49-F238E27FC236}">
                <a16:creationId xmlns:a16="http://schemas.microsoft.com/office/drawing/2014/main" id="{29F96FF7-1354-42AC-8B69-5266C64FFD56}"/>
              </a:ext>
            </a:extLst>
          </p:cNvPr>
          <p:cNvGrpSpPr>
            <a:grpSpLocks/>
          </p:cNvGrpSpPr>
          <p:nvPr/>
        </p:nvGrpSpPr>
        <p:grpSpPr bwMode="auto">
          <a:xfrm>
            <a:off x="1445480" y="5204683"/>
            <a:ext cx="2705100" cy="1235075"/>
            <a:chOff x="3228" y="363"/>
            <a:chExt cx="1704" cy="778"/>
          </a:xfrm>
        </p:grpSpPr>
        <p:grpSp>
          <p:nvGrpSpPr>
            <p:cNvPr id="186474" name="Group 64">
              <a:extLst>
                <a:ext uri="{FF2B5EF4-FFF2-40B4-BE49-F238E27FC236}">
                  <a16:creationId xmlns:a16="http://schemas.microsoft.com/office/drawing/2014/main" id="{E08263F9-AD0F-432E-BDC4-CA18608FA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365"/>
              <a:ext cx="706" cy="776"/>
              <a:chOff x="1633" y="2900"/>
              <a:chExt cx="706" cy="776"/>
            </a:xfrm>
          </p:grpSpPr>
          <p:sp>
            <p:nvSpPr>
              <p:cNvPr id="186488" name="Oval 65">
                <a:extLst>
                  <a:ext uri="{FF2B5EF4-FFF2-40B4-BE49-F238E27FC236}">
                    <a16:creationId xmlns:a16="http://schemas.microsoft.com/office/drawing/2014/main" id="{9D26E8E5-CD44-46EB-BEBB-EFA4AC8DA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489" name="Group 66">
                <a:extLst>
                  <a:ext uri="{FF2B5EF4-FFF2-40B4-BE49-F238E27FC236}">
                    <a16:creationId xmlns:a16="http://schemas.microsoft.com/office/drawing/2014/main" id="{E263A5B1-3D2D-47E8-827F-8AC25ADFB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493" name="Oval 67">
                  <a:extLst>
                    <a:ext uri="{FF2B5EF4-FFF2-40B4-BE49-F238E27FC236}">
                      <a16:creationId xmlns:a16="http://schemas.microsoft.com/office/drawing/2014/main" id="{ED935EA2-ECDA-4E92-89E7-555968E00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494" name="Oval 68">
                  <a:extLst>
                    <a:ext uri="{FF2B5EF4-FFF2-40B4-BE49-F238E27FC236}">
                      <a16:creationId xmlns:a16="http://schemas.microsoft.com/office/drawing/2014/main" id="{DB8CCFAD-46B7-4134-BB86-DE49DA1E6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495" name="Oval 69">
                  <a:extLst>
                    <a:ext uri="{FF2B5EF4-FFF2-40B4-BE49-F238E27FC236}">
                      <a16:creationId xmlns:a16="http://schemas.microsoft.com/office/drawing/2014/main" id="{17F13795-4B44-43EF-B5DB-EF0919ADB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96" name="Line 70">
                  <a:extLst>
                    <a:ext uri="{FF2B5EF4-FFF2-40B4-BE49-F238E27FC236}">
                      <a16:creationId xmlns:a16="http://schemas.microsoft.com/office/drawing/2014/main" id="{D08BA8D3-8DC5-4965-A4C9-EF36D8786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97" name="Line 71">
                  <a:extLst>
                    <a:ext uri="{FF2B5EF4-FFF2-40B4-BE49-F238E27FC236}">
                      <a16:creationId xmlns:a16="http://schemas.microsoft.com/office/drawing/2014/main" id="{6B1731BD-6431-4BE7-BCAC-3896EBD87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90" name="Oval 72">
                <a:extLst>
                  <a:ext uri="{FF2B5EF4-FFF2-40B4-BE49-F238E27FC236}">
                    <a16:creationId xmlns:a16="http://schemas.microsoft.com/office/drawing/2014/main" id="{B1BEF418-4023-4BF8-AB7C-6B34188E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491" name="Line 73">
                <a:extLst>
                  <a:ext uri="{FF2B5EF4-FFF2-40B4-BE49-F238E27FC236}">
                    <a16:creationId xmlns:a16="http://schemas.microsoft.com/office/drawing/2014/main" id="{BF5D2A95-6EF3-4CC9-AF8D-8C5274A7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92" name="Line 74">
                <a:extLst>
                  <a:ext uri="{FF2B5EF4-FFF2-40B4-BE49-F238E27FC236}">
                    <a16:creationId xmlns:a16="http://schemas.microsoft.com/office/drawing/2014/main" id="{9DD3C9DF-BB13-4965-887C-351DC575F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75" name="Oval 75">
              <a:extLst>
                <a:ext uri="{FF2B5EF4-FFF2-40B4-BE49-F238E27FC236}">
                  <a16:creationId xmlns:a16="http://schemas.microsoft.com/office/drawing/2014/main" id="{061D3450-B85C-4BB1-88F3-80554E6DD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476" name="Oval 76">
              <a:extLst>
                <a:ext uri="{FF2B5EF4-FFF2-40B4-BE49-F238E27FC236}">
                  <a16:creationId xmlns:a16="http://schemas.microsoft.com/office/drawing/2014/main" id="{2BCB81DF-88E5-4CF4-96B7-EC8A5A72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477" name="Group 77">
              <a:extLst>
                <a:ext uri="{FF2B5EF4-FFF2-40B4-BE49-F238E27FC236}">
                  <a16:creationId xmlns:a16="http://schemas.microsoft.com/office/drawing/2014/main" id="{58B1013C-0AE8-4483-92BF-3052F465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381"/>
              <a:ext cx="688" cy="741"/>
              <a:chOff x="3643" y="814"/>
              <a:chExt cx="688" cy="741"/>
            </a:xfrm>
          </p:grpSpPr>
          <p:sp>
            <p:nvSpPr>
              <p:cNvPr id="186478" name="Oval 78">
                <a:extLst>
                  <a:ext uri="{FF2B5EF4-FFF2-40B4-BE49-F238E27FC236}">
                    <a16:creationId xmlns:a16="http://schemas.microsoft.com/office/drawing/2014/main" id="{4481C5B6-2550-4368-8C56-9A1A72518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79" name="Group 79">
                <a:extLst>
                  <a:ext uri="{FF2B5EF4-FFF2-40B4-BE49-F238E27FC236}">
                    <a16:creationId xmlns:a16="http://schemas.microsoft.com/office/drawing/2014/main" id="{42D0BD16-17E8-42A0-9D30-1C533CFE2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83" name="Oval 80">
                  <a:extLst>
                    <a:ext uri="{FF2B5EF4-FFF2-40B4-BE49-F238E27FC236}">
                      <a16:creationId xmlns:a16="http://schemas.microsoft.com/office/drawing/2014/main" id="{404641D6-0F1A-4E6F-883F-155F9C060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84" name="Oval 81">
                  <a:extLst>
                    <a:ext uri="{FF2B5EF4-FFF2-40B4-BE49-F238E27FC236}">
                      <a16:creationId xmlns:a16="http://schemas.microsoft.com/office/drawing/2014/main" id="{A4FDF751-7370-4DB0-94D7-2C779A458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85" name="Oval 82">
                  <a:extLst>
                    <a:ext uri="{FF2B5EF4-FFF2-40B4-BE49-F238E27FC236}">
                      <a16:creationId xmlns:a16="http://schemas.microsoft.com/office/drawing/2014/main" id="{CDAD75F7-2D03-4B4C-9E00-2E0AC34A9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86" name="Line 83">
                  <a:extLst>
                    <a:ext uri="{FF2B5EF4-FFF2-40B4-BE49-F238E27FC236}">
                      <a16:creationId xmlns:a16="http://schemas.microsoft.com/office/drawing/2014/main" id="{1FF7D643-1AA6-490E-B4F3-195BD7402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87" name="Line 84">
                  <a:extLst>
                    <a:ext uri="{FF2B5EF4-FFF2-40B4-BE49-F238E27FC236}">
                      <a16:creationId xmlns:a16="http://schemas.microsoft.com/office/drawing/2014/main" id="{88774363-1B80-4CA3-841D-64CDD5BF8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80" name="Oval 85">
                <a:extLst>
                  <a:ext uri="{FF2B5EF4-FFF2-40B4-BE49-F238E27FC236}">
                    <a16:creationId xmlns:a16="http://schemas.microsoft.com/office/drawing/2014/main" id="{6E100678-BE3A-44ED-BC76-2F2C71AC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81" name="Line 86">
                <a:extLst>
                  <a:ext uri="{FF2B5EF4-FFF2-40B4-BE49-F238E27FC236}">
                    <a16:creationId xmlns:a16="http://schemas.microsoft.com/office/drawing/2014/main" id="{3B8BF2D0-1094-4E7D-80A8-397E5F32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82" name="Line 87">
                <a:extLst>
                  <a:ext uri="{FF2B5EF4-FFF2-40B4-BE49-F238E27FC236}">
                    <a16:creationId xmlns:a16="http://schemas.microsoft.com/office/drawing/2014/main" id="{E94631CD-A141-4DDF-90DD-AE4E44A9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16" name="Group 88">
            <a:extLst>
              <a:ext uri="{FF2B5EF4-FFF2-40B4-BE49-F238E27FC236}">
                <a16:creationId xmlns:a16="http://schemas.microsoft.com/office/drawing/2014/main" id="{FCC6E4C8-6861-4C5A-A469-65545BB603E4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441325"/>
            <a:ext cx="2798763" cy="1736725"/>
            <a:chOff x="3224" y="1422"/>
            <a:chExt cx="1763" cy="1094"/>
          </a:xfrm>
        </p:grpSpPr>
        <p:sp>
          <p:nvSpPr>
            <p:cNvPr id="186446" name="Oval 89">
              <a:extLst>
                <a:ext uri="{FF2B5EF4-FFF2-40B4-BE49-F238E27FC236}">
                  <a16:creationId xmlns:a16="http://schemas.microsoft.com/office/drawing/2014/main" id="{9875DEA2-C346-49C5-90AD-16C452F6B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42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grpSp>
          <p:nvGrpSpPr>
            <p:cNvPr id="186447" name="Group 90">
              <a:extLst>
                <a:ext uri="{FF2B5EF4-FFF2-40B4-BE49-F238E27FC236}">
                  <a16:creationId xmlns:a16="http://schemas.microsoft.com/office/drawing/2014/main" id="{88676E5D-B5EB-4867-9EAD-63A308D26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1422"/>
              <a:ext cx="688" cy="741"/>
              <a:chOff x="3643" y="814"/>
              <a:chExt cx="688" cy="741"/>
            </a:xfrm>
          </p:grpSpPr>
          <p:sp>
            <p:nvSpPr>
              <p:cNvPr id="186464" name="Oval 91">
                <a:extLst>
                  <a:ext uri="{FF2B5EF4-FFF2-40B4-BE49-F238E27FC236}">
                    <a16:creationId xmlns:a16="http://schemas.microsoft.com/office/drawing/2014/main" id="{575A31E2-6AE6-4FBF-B326-F18016D11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65" name="Group 92">
                <a:extLst>
                  <a:ext uri="{FF2B5EF4-FFF2-40B4-BE49-F238E27FC236}">
                    <a16:creationId xmlns:a16="http://schemas.microsoft.com/office/drawing/2014/main" id="{5FC8EFE5-E01C-4F38-ABEF-0A5D2919E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69" name="Oval 93">
                  <a:extLst>
                    <a:ext uri="{FF2B5EF4-FFF2-40B4-BE49-F238E27FC236}">
                      <a16:creationId xmlns:a16="http://schemas.microsoft.com/office/drawing/2014/main" id="{42C8026C-973F-4DA9-85D6-166158180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70" name="Oval 94">
                  <a:extLst>
                    <a:ext uri="{FF2B5EF4-FFF2-40B4-BE49-F238E27FC236}">
                      <a16:creationId xmlns:a16="http://schemas.microsoft.com/office/drawing/2014/main" id="{CB13A68C-EE3B-4BFA-AB3C-D5F9762D0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71" name="Oval 95">
                  <a:extLst>
                    <a:ext uri="{FF2B5EF4-FFF2-40B4-BE49-F238E27FC236}">
                      <a16:creationId xmlns:a16="http://schemas.microsoft.com/office/drawing/2014/main" id="{E9B150C8-CE30-44E3-95F3-F71819C7A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72" name="Line 96">
                  <a:extLst>
                    <a:ext uri="{FF2B5EF4-FFF2-40B4-BE49-F238E27FC236}">
                      <a16:creationId xmlns:a16="http://schemas.microsoft.com/office/drawing/2014/main" id="{4F4467EA-79C8-4D88-9F71-44209C543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73" name="Line 97">
                  <a:extLst>
                    <a:ext uri="{FF2B5EF4-FFF2-40B4-BE49-F238E27FC236}">
                      <a16:creationId xmlns:a16="http://schemas.microsoft.com/office/drawing/2014/main" id="{A5036A18-69D0-4F5B-A520-147CF1B01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66" name="Oval 98">
                <a:extLst>
                  <a:ext uri="{FF2B5EF4-FFF2-40B4-BE49-F238E27FC236}">
                    <a16:creationId xmlns:a16="http://schemas.microsoft.com/office/drawing/2014/main" id="{01FF5C70-7444-4012-86E5-24C43CCA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67" name="Line 99">
                <a:extLst>
                  <a:ext uri="{FF2B5EF4-FFF2-40B4-BE49-F238E27FC236}">
                    <a16:creationId xmlns:a16="http://schemas.microsoft.com/office/drawing/2014/main" id="{98790D3B-C762-49D2-A1E4-6670719AE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68" name="Line 100">
                <a:extLst>
                  <a:ext uri="{FF2B5EF4-FFF2-40B4-BE49-F238E27FC236}">
                    <a16:creationId xmlns:a16="http://schemas.microsoft.com/office/drawing/2014/main" id="{322B7C34-EF06-4DFA-BB00-0F34D838D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48" name="Group 101">
              <a:extLst>
                <a:ext uri="{FF2B5EF4-FFF2-40B4-BE49-F238E27FC236}">
                  <a16:creationId xmlns:a16="http://schemas.microsoft.com/office/drawing/2014/main" id="{C9A85525-2C3E-4056-B34D-13F44C275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1434"/>
              <a:ext cx="901" cy="1082"/>
              <a:chOff x="3441" y="1789"/>
              <a:chExt cx="901" cy="1082"/>
            </a:xfrm>
          </p:grpSpPr>
          <p:grpSp>
            <p:nvGrpSpPr>
              <p:cNvPr id="186449" name="Group 102">
                <a:extLst>
                  <a:ext uri="{FF2B5EF4-FFF2-40B4-BE49-F238E27FC236}">
                    <a16:creationId xmlns:a16="http://schemas.microsoft.com/office/drawing/2014/main" id="{94312832-A177-44CD-A900-3FD8BFB5D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54" name="Oval 103">
                  <a:extLst>
                    <a:ext uri="{FF2B5EF4-FFF2-40B4-BE49-F238E27FC236}">
                      <a16:creationId xmlns:a16="http://schemas.microsoft.com/office/drawing/2014/main" id="{4DA42194-648E-490B-83E4-24BFF1E24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55" name="Group 104">
                  <a:extLst>
                    <a:ext uri="{FF2B5EF4-FFF2-40B4-BE49-F238E27FC236}">
                      <a16:creationId xmlns:a16="http://schemas.microsoft.com/office/drawing/2014/main" id="{FD0C2DF6-E760-4A62-B692-254D920CD9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59" name="Oval 105">
                    <a:extLst>
                      <a:ext uri="{FF2B5EF4-FFF2-40B4-BE49-F238E27FC236}">
                        <a16:creationId xmlns:a16="http://schemas.microsoft.com/office/drawing/2014/main" id="{FA2F22F4-3505-4AA1-920C-95F0A47C40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60" name="Oval 106">
                    <a:extLst>
                      <a:ext uri="{FF2B5EF4-FFF2-40B4-BE49-F238E27FC236}">
                        <a16:creationId xmlns:a16="http://schemas.microsoft.com/office/drawing/2014/main" id="{8E542439-EF8D-4FC8-9244-9D5AEEE27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61" name="Oval 107">
                    <a:extLst>
                      <a:ext uri="{FF2B5EF4-FFF2-40B4-BE49-F238E27FC236}">
                        <a16:creationId xmlns:a16="http://schemas.microsoft.com/office/drawing/2014/main" id="{5806EE70-9C69-4B0C-8236-645185433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62" name="Line 108">
                    <a:extLst>
                      <a:ext uri="{FF2B5EF4-FFF2-40B4-BE49-F238E27FC236}">
                        <a16:creationId xmlns:a16="http://schemas.microsoft.com/office/drawing/2014/main" id="{86A774B5-A6F7-4451-BDB1-E8963C27F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63" name="Line 109">
                    <a:extLst>
                      <a:ext uri="{FF2B5EF4-FFF2-40B4-BE49-F238E27FC236}">
                        <a16:creationId xmlns:a16="http://schemas.microsoft.com/office/drawing/2014/main" id="{A20A0D32-93FC-4891-8373-658B6C4EB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56" name="Oval 110">
                  <a:extLst>
                    <a:ext uri="{FF2B5EF4-FFF2-40B4-BE49-F238E27FC236}">
                      <a16:creationId xmlns:a16="http://schemas.microsoft.com/office/drawing/2014/main" id="{33B4062D-D7CC-4861-99DE-06A1D177B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57" name="Line 111">
                  <a:extLst>
                    <a:ext uri="{FF2B5EF4-FFF2-40B4-BE49-F238E27FC236}">
                      <a16:creationId xmlns:a16="http://schemas.microsoft.com/office/drawing/2014/main" id="{6C8A6185-3D8C-4F09-8415-942429A7E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58" name="Line 112">
                  <a:extLst>
                    <a:ext uri="{FF2B5EF4-FFF2-40B4-BE49-F238E27FC236}">
                      <a16:creationId xmlns:a16="http://schemas.microsoft.com/office/drawing/2014/main" id="{28F053A3-C60E-4028-AEF2-2E68B0112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50" name="Oval 113">
                <a:extLst>
                  <a:ext uri="{FF2B5EF4-FFF2-40B4-BE49-F238E27FC236}">
                    <a16:creationId xmlns:a16="http://schemas.microsoft.com/office/drawing/2014/main" id="{7390DB7D-521F-48CA-9411-7BB0D0F0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51" name="Oval 114">
                <a:extLst>
                  <a:ext uri="{FF2B5EF4-FFF2-40B4-BE49-F238E27FC236}">
                    <a16:creationId xmlns:a16="http://schemas.microsoft.com/office/drawing/2014/main" id="{A0F5D596-E2CA-4FAA-8855-B3CFDF03A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52" name="Line 115">
                <a:extLst>
                  <a:ext uri="{FF2B5EF4-FFF2-40B4-BE49-F238E27FC236}">
                    <a16:creationId xmlns:a16="http://schemas.microsoft.com/office/drawing/2014/main" id="{1FA74449-2BBF-4160-9F09-5C7E501D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53" name="Line 116">
                <a:extLst>
                  <a:ext uri="{FF2B5EF4-FFF2-40B4-BE49-F238E27FC236}">
                    <a16:creationId xmlns:a16="http://schemas.microsoft.com/office/drawing/2014/main" id="{37A26A90-5A66-4EDE-9A7D-0DC28431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45" name="Group 117">
            <a:extLst>
              <a:ext uri="{FF2B5EF4-FFF2-40B4-BE49-F238E27FC236}">
                <a16:creationId xmlns:a16="http://schemas.microsoft.com/office/drawing/2014/main" id="{859B0599-3E79-4FC8-90AD-CB83043FCFB4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324100"/>
            <a:ext cx="2763837" cy="1717675"/>
            <a:chOff x="3038" y="2475"/>
            <a:chExt cx="1741" cy="1082"/>
          </a:xfrm>
        </p:grpSpPr>
        <p:grpSp>
          <p:nvGrpSpPr>
            <p:cNvPr id="186414" name="Group 118">
              <a:extLst>
                <a:ext uri="{FF2B5EF4-FFF2-40B4-BE49-F238E27FC236}">
                  <a16:creationId xmlns:a16="http://schemas.microsoft.com/office/drawing/2014/main" id="{25C87BDD-DF8D-4970-91FB-3A3934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475"/>
              <a:ext cx="901" cy="1082"/>
              <a:chOff x="3441" y="1789"/>
              <a:chExt cx="901" cy="1082"/>
            </a:xfrm>
          </p:grpSpPr>
          <p:grpSp>
            <p:nvGrpSpPr>
              <p:cNvPr id="186431" name="Group 119">
                <a:extLst>
                  <a:ext uri="{FF2B5EF4-FFF2-40B4-BE49-F238E27FC236}">
                    <a16:creationId xmlns:a16="http://schemas.microsoft.com/office/drawing/2014/main" id="{BE194E7F-CDEE-4EA3-95C5-F20A98558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36" name="Oval 120">
                  <a:extLst>
                    <a:ext uri="{FF2B5EF4-FFF2-40B4-BE49-F238E27FC236}">
                      <a16:creationId xmlns:a16="http://schemas.microsoft.com/office/drawing/2014/main" id="{A2C5C762-63C8-4C86-AD20-1C9755A767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37" name="Group 121">
                  <a:extLst>
                    <a:ext uri="{FF2B5EF4-FFF2-40B4-BE49-F238E27FC236}">
                      <a16:creationId xmlns:a16="http://schemas.microsoft.com/office/drawing/2014/main" id="{84B6A0A8-43E0-4A25-B421-66019EF87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41" name="Oval 122">
                    <a:extLst>
                      <a:ext uri="{FF2B5EF4-FFF2-40B4-BE49-F238E27FC236}">
                        <a16:creationId xmlns:a16="http://schemas.microsoft.com/office/drawing/2014/main" id="{017458FE-38D5-469B-B466-AE5145E76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42" name="Oval 123">
                    <a:extLst>
                      <a:ext uri="{FF2B5EF4-FFF2-40B4-BE49-F238E27FC236}">
                        <a16:creationId xmlns:a16="http://schemas.microsoft.com/office/drawing/2014/main" id="{49735D91-D39B-496B-BDEC-F0EBD5FA1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43" name="Oval 124">
                    <a:extLst>
                      <a:ext uri="{FF2B5EF4-FFF2-40B4-BE49-F238E27FC236}">
                        <a16:creationId xmlns:a16="http://schemas.microsoft.com/office/drawing/2014/main" id="{AC0CBB53-73C6-4A18-BDC0-490441B55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44" name="Line 125">
                    <a:extLst>
                      <a:ext uri="{FF2B5EF4-FFF2-40B4-BE49-F238E27FC236}">
                        <a16:creationId xmlns:a16="http://schemas.microsoft.com/office/drawing/2014/main" id="{70543725-592E-4DC4-B459-E380E74AD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45" name="Line 126">
                    <a:extLst>
                      <a:ext uri="{FF2B5EF4-FFF2-40B4-BE49-F238E27FC236}">
                        <a16:creationId xmlns:a16="http://schemas.microsoft.com/office/drawing/2014/main" id="{B763837A-9A85-4404-9F45-54F55287A0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38" name="Oval 127">
                  <a:extLst>
                    <a:ext uri="{FF2B5EF4-FFF2-40B4-BE49-F238E27FC236}">
                      <a16:creationId xmlns:a16="http://schemas.microsoft.com/office/drawing/2014/main" id="{5ED5CA9F-CAFC-4E86-A2AB-25093CE00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39" name="Line 128">
                  <a:extLst>
                    <a:ext uri="{FF2B5EF4-FFF2-40B4-BE49-F238E27FC236}">
                      <a16:creationId xmlns:a16="http://schemas.microsoft.com/office/drawing/2014/main" id="{E198254D-1B4D-439E-B209-4F98E4752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40" name="Line 129">
                  <a:extLst>
                    <a:ext uri="{FF2B5EF4-FFF2-40B4-BE49-F238E27FC236}">
                      <a16:creationId xmlns:a16="http://schemas.microsoft.com/office/drawing/2014/main" id="{72DF456C-2DFC-4157-A9AA-BA905CDF5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32" name="Oval 130">
                <a:extLst>
                  <a:ext uri="{FF2B5EF4-FFF2-40B4-BE49-F238E27FC236}">
                    <a16:creationId xmlns:a16="http://schemas.microsoft.com/office/drawing/2014/main" id="{C501B7BC-96BF-4EE9-8EB4-6DB696DD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33" name="Oval 131">
                <a:extLst>
                  <a:ext uri="{FF2B5EF4-FFF2-40B4-BE49-F238E27FC236}">
                    <a16:creationId xmlns:a16="http://schemas.microsoft.com/office/drawing/2014/main" id="{1CA63055-9447-4AC9-A24B-F07B2C3F5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34" name="Line 132">
                <a:extLst>
                  <a:ext uri="{FF2B5EF4-FFF2-40B4-BE49-F238E27FC236}">
                    <a16:creationId xmlns:a16="http://schemas.microsoft.com/office/drawing/2014/main" id="{FB02F277-D3AC-4C7E-AF03-531F2A8B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35" name="Line 133">
                <a:extLst>
                  <a:ext uri="{FF2B5EF4-FFF2-40B4-BE49-F238E27FC236}">
                    <a16:creationId xmlns:a16="http://schemas.microsoft.com/office/drawing/2014/main" id="{BAC6D5E3-A977-4AF4-A227-336B06EB9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15" name="Group 134">
              <a:extLst>
                <a:ext uri="{FF2B5EF4-FFF2-40B4-BE49-F238E27FC236}">
                  <a16:creationId xmlns:a16="http://schemas.microsoft.com/office/drawing/2014/main" id="{3879156E-1403-46A8-B399-E2472C075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2485"/>
              <a:ext cx="904" cy="1064"/>
              <a:chOff x="3309" y="2529"/>
              <a:chExt cx="904" cy="1064"/>
            </a:xfrm>
          </p:grpSpPr>
          <p:sp>
            <p:nvSpPr>
              <p:cNvPr id="186416" name="Oval 135">
                <a:extLst>
                  <a:ext uri="{FF2B5EF4-FFF2-40B4-BE49-F238E27FC236}">
                    <a16:creationId xmlns:a16="http://schemas.microsoft.com/office/drawing/2014/main" id="{7C65935E-4FB3-42A9-BBD7-4F10EF266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417" name="Group 136">
                <a:extLst>
                  <a:ext uri="{FF2B5EF4-FFF2-40B4-BE49-F238E27FC236}">
                    <a16:creationId xmlns:a16="http://schemas.microsoft.com/office/drawing/2014/main" id="{7AA9AAA9-2A78-4D07-ACB5-5686FED57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421" name="Oval 137">
                  <a:extLst>
                    <a:ext uri="{FF2B5EF4-FFF2-40B4-BE49-F238E27FC236}">
                      <a16:creationId xmlns:a16="http://schemas.microsoft.com/office/drawing/2014/main" id="{823787C2-EC29-464A-88A1-B5439DB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422" name="Group 138">
                  <a:extLst>
                    <a:ext uri="{FF2B5EF4-FFF2-40B4-BE49-F238E27FC236}">
                      <a16:creationId xmlns:a16="http://schemas.microsoft.com/office/drawing/2014/main" id="{E7879D47-8C6A-44C6-B794-1AB2D5BA9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426" name="Oval 139">
                    <a:extLst>
                      <a:ext uri="{FF2B5EF4-FFF2-40B4-BE49-F238E27FC236}">
                        <a16:creationId xmlns:a16="http://schemas.microsoft.com/office/drawing/2014/main" id="{078ED2A9-E9F4-4851-B3F3-0C8A5DE68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27" name="Oval 140">
                    <a:extLst>
                      <a:ext uri="{FF2B5EF4-FFF2-40B4-BE49-F238E27FC236}">
                        <a16:creationId xmlns:a16="http://schemas.microsoft.com/office/drawing/2014/main" id="{F17DFC79-2F8C-41F2-B3B3-12D076CF6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428" name="Oval 141">
                    <a:extLst>
                      <a:ext uri="{FF2B5EF4-FFF2-40B4-BE49-F238E27FC236}">
                        <a16:creationId xmlns:a16="http://schemas.microsoft.com/office/drawing/2014/main" id="{12413420-EC1A-4417-B2F3-FFEAA6766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429" name="Line 142">
                    <a:extLst>
                      <a:ext uri="{FF2B5EF4-FFF2-40B4-BE49-F238E27FC236}">
                        <a16:creationId xmlns:a16="http://schemas.microsoft.com/office/drawing/2014/main" id="{07BAC1A4-2F14-4505-9CE3-EFC2287D0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30" name="Line 143">
                    <a:extLst>
                      <a:ext uri="{FF2B5EF4-FFF2-40B4-BE49-F238E27FC236}">
                        <a16:creationId xmlns:a16="http://schemas.microsoft.com/office/drawing/2014/main" id="{7CBBFFBD-A33F-43D0-910D-AFD190146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23" name="Oval 144">
                  <a:extLst>
                    <a:ext uri="{FF2B5EF4-FFF2-40B4-BE49-F238E27FC236}">
                      <a16:creationId xmlns:a16="http://schemas.microsoft.com/office/drawing/2014/main" id="{BC099AB2-22C4-4609-B532-81D379780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424" name="Line 145">
                  <a:extLst>
                    <a:ext uri="{FF2B5EF4-FFF2-40B4-BE49-F238E27FC236}">
                      <a16:creationId xmlns:a16="http://schemas.microsoft.com/office/drawing/2014/main" id="{D2FC4449-E7B6-463F-B68F-9B08FBF83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25" name="Line 146">
                  <a:extLst>
                    <a:ext uri="{FF2B5EF4-FFF2-40B4-BE49-F238E27FC236}">
                      <a16:creationId xmlns:a16="http://schemas.microsoft.com/office/drawing/2014/main" id="{17062B89-F509-488D-8799-6A0BE83B3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18" name="Oval 147">
                <a:extLst>
                  <a:ext uri="{FF2B5EF4-FFF2-40B4-BE49-F238E27FC236}">
                    <a16:creationId xmlns:a16="http://schemas.microsoft.com/office/drawing/2014/main" id="{58A80FDC-1819-4783-A6AD-5083BC6F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419" name="Line 148">
                <a:extLst>
                  <a:ext uri="{FF2B5EF4-FFF2-40B4-BE49-F238E27FC236}">
                    <a16:creationId xmlns:a16="http://schemas.microsoft.com/office/drawing/2014/main" id="{2E0AB805-FEED-42B9-A520-D47734823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20" name="Line 149">
                <a:extLst>
                  <a:ext uri="{FF2B5EF4-FFF2-40B4-BE49-F238E27FC236}">
                    <a16:creationId xmlns:a16="http://schemas.microsoft.com/office/drawing/2014/main" id="{391AAE02-4BD4-4430-9F64-858E4D997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78" name="Group 150">
            <a:extLst>
              <a:ext uri="{FF2B5EF4-FFF2-40B4-BE49-F238E27FC236}">
                <a16:creationId xmlns:a16="http://schemas.microsoft.com/office/drawing/2014/main" id="{6AC9FA97-5E64-46B7-8E12-23078F77458D}"/>
              </a:ext>
            </a:extLst>
          </p:cNvPr>
          <p:cNvGrpSpPr>
            <a:grpSpLocks/>
          </p:cNvGrpSpPr>
          <p:nvPr/>
        </p:nvGrpSpPr>
        <p:grpSpPr bwMode="auto">
          <a:xfrm>
            <a:off x="5760243" y="4287837"/>
            <a:ext cx="2640013" cy="2314575"/>
            <a:chOff x="3190" y="2862"/>
            <a:chExt cx="1663" cy="1458"/>
          </a:xfrm>
        </p:grpSpPr>
        <p:grpSp>
          <p:nvGrpSpPr>
            <p:cNvPr id="186379" name="Group 151">
              <a:extLst>
                <a:ext uri="{FF2B5EF4-FFF2-40B4-BE49-F238E27FC236}">
                  <a16:creationId xmlns:a16="http://schemas.microsoft.com/office/drawing/2014/main" id="{25EAED47-C2AE-4FAF-A66B-EDDA23A26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3238"/>
              <a:ext cx="901" cy="1082"/>
              <a:chOff x="3441" y="1789"/>
              <a:chExt cx="901" cy="1082"/>
            </a:xfrm>
          </p:grpSpPr>
          <p:grpSp>
            <p:nvGrpSpPr>
              <p:cNvPr id="186399" name="Group 152">
                <a:extLst>
                  <a:ext uri="{FF2B5EF4-FFF2-40B4-BE49-F238E27FC236}">
                    <a16:creationId xmlns:a16="http://schemas.microsoft.com/office/drawing/2014/main" id="{15419094-8A22-4A96-B4D7-12597F4BA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04" name="Oval 153">
                  <a:extLst>
                    <a:ext uri="{FF2B5EF4-FFF2-40B4-BE49-F238E27FC236}">
                      <a16:creationId xmlns:a16="http://schemas.microsoft.com/office/drawing/2014/main" id="{C488A555-4147-4604-BA42-294A5CFEB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05" name="Group 154">
                  <a:extLst>
                    <a:ext uri="{FF2B5EF4-FFF2-40B4-BE49-F238E27FC236}">
                      <a16:creationId xmlns:a16="http://schemas.microsoft.com/office/drawing/2014/main" id="{D423C436-E445-4815-A326-400ED83DD8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09" name="Oval 155">
                    <a:extLst>
                      <a:ext uri="{FF2B5EF4-FFF2-40B4-BE49-F238E27FC236}">
                        <a16:creationId xmlns:a16="http://schemas.microsoft.com/office/drawing/2014/main" id="{4156FB7A-66F5-4D05-A098-C9C7B3B59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10" name="Oval 156">
                    <a:extLst>
                      <a:ext uri="{FF2B5EF4-FFF2-40B4-BE49-F238E27FC236}">
                        <a16:creationId xmlns:a16="http://schemas.microsoft.com/office/drawing/2014/main" id="{5813B0A1-FD62-41DA-BF7C-1EBD6A63ED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11" name="Oval 157">
                    <a:extLst>
                      <a:ext uri="{FF2B5EF4-FFF2-40B4-BE49-F238E27FC236}">
                        <a16:creationId xmlns:a16="http://schemas.microsoft.com/office/drawing/2014/main" id="{B7F99839-71A4-4214-A70E-3DBCCDD43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12" name="Line 158">
                    <a:extLst>
                      <a:ext uri="{FF2B5EF4-FFF2-40B4-BE49-F238E27FC236}">
                        <a16:creationId xmlns:a16="http://schemas.microsoft.com/office/drawing/2014/main" id="{029F29FE-2EE2-482C-B51D-B53F650245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13" name="Line 159">
                    <a:extLst>
                      <a:ext uri="{FF2B5EF4-FFF2-40B4-BE49-F238E27FC236}">
                        <a16:creationId xmlns:a16="http://schemas.microsoft.com/office/drawing/2014/main" id="{AFA6C2D7-939E-4C73-8478-4337D5E30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06" name="Oval 160">
                  <a:extLst>
                    <a:ext uri="{FF2B5EF4-FFF2-40B4-BE49-F238E27FC236}">
                      <a16:creationId xmlns:a16="http://schemas.microsoft.com/office/drawing/2014/main" id="{D0CFD1F5-6F5D-4261-A33B-523885BDE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07" name="Line 161">
                  <a:extLst>
                    <a:ext uri="{FF2B5EF4-FFF2-40B4-BE49-F238E27FC236}">
                      <a16:creationId xmlns:a16="http://schemas.microsoft.com/office/drawing/2014/main" id="{4D9422E3-EA20-429D-AA15-3E7586C39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08" name="Line 162">
                  <a:extLst>
                    <a:ext uri="{FF2B5EF4-FFF2-40B4-BE49-F238E27FC236}">
                      <a16:creationId xmlns:a16="http://schemas.microsoft.com/office/drawing/2014/main" id="{D0419721-D4EA-4C7E-B3EE-B97A3AE0B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00" name="Oval 163">
                <a:extLst>
                  <a:ext uri="{FF2B5EF4-FFF2-40B4-BE49-F238E27FC236}">
                    <a16:creationId xmlns:a16="http://schemas.microsoft.com/office/drawing/2014/main" id="{AF5709E1-D4AF-4444-B752-86A58C9C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01" name="Oval 164">
                <a:extLst>
                  <a:ext uri="{FF2B5EF4-FFF2-40B4-BE49-F238E27FC236}">
                    <a16:creationId xmlns:a16="http://schemas.microsoft.com/office/drawing/2014/main" id="{6536FDED-68AD-40C3-ADEF-D8EDB55E5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02" name="Line 165">
                <a:extLst>
                  <a:ext uri="{FF2B5EF4-FFF2-40B4-BE49-F238E27FC236}">
                    <a16:creationId xmlns:a16="http://schemas.microsoft.com/office/drawing/2014/main" id="{F3740810-2184-4E19-A616-CEEA246F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03" name="Line 166">
                <a:extLst>
                  <a:ext uri="{FF2B5EF4-FFF2-40B4-BE49-F238E27FC236}">
                    <a16:creationId xmlns:a16="http://schemas.microsoft.com/office/drawing/2014/main" id="{8E0D6B35-1E74-4683-A7C4-992D87923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380" name="Group 167">
              <a:extLst>
                <a:ext uri="{FF2B5EF4-FFF2-40B4-BE49-F238E27FC236}">
                  <a16:creationId xmlns:a16="http://schemas.microsoft.com/office/drawing/2014/main" id="{A9E96751-B2C5-499F-90B9-EC0D034CD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" y="3256"/>
              <a:ext cx="904" cy="1064"/>
              <a:chOff x="3309" y="2529"/>
              <a:chExt cx="904" cy="1064"/>
            </a:xfrm>
          </p:grpSpPr>
          <p:sp>
            <p:nvSpPr>
              <p:cNvPr id="186384" name="Oval 168">
                <a:extLst>
                  <a:ext uri="{FF2B5EF4-FFF2-40B4-BE49-F238E27FC236}">
                    <a16:creationId xmlns:a16="http://schemas.microsoft.com/office/drawing/2014/main" id="{9CE96694-456B-4C46-B52C-378ECD76F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385" name="Group 169">
                <a:extLst>
                  <a:ext uri="{FF2B5EF4-FFF2-40B4-BE49-F238E27FC236}">
                    <a16:creationId xmlns:a16="http://schemas.microsoft.com/office/drawing/2014/main" id="{BB6617E8-C5EE-4CE5-AEEF-ADC3549CEC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389" name="Oval 170">
                  <a:extLst>
                    <a:ext uri="{FF2B5EF4-FFF2-40B4-BE49-F238E27FC236}">
                      <a16:creationId xmlns:a16="http://schemas.microsoft.com/office/drawing/2014/main" id="{2733E477-6829-4268-A398-EFD92455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390" name="Group 171">
                  <a:extLst>
                    <a:ext uri="{FF2B5EF4-FFF2-40B4-BE49-F238E27FC236}">
                      <a16:creationId xmlns:a16="http://schemas.microsoft.com/office/drawing/2014/main" id="{A802357A-3338-416A-AD43-5B12120C89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394" name="Oval 172">
                    <a:extLst>
                      <a:ext uri="{FF2B5EF4-FFF2-40B4-BE49-F238E27FC236}">
                        <a16:creationId xmlns:a16="http://schemas.microsoft.com/office/drawing/2014/main" id="{CE6B7580-CE5C-48F6-91E8-9403B1F50A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395" name="Oval 173">
                    <a:extLst>
                      <a:ext uri="{FF2B5EF4-FFF2-40B4-BE49-F238E27FC236}">
                        <a16:creationId xmlns:a16="http://schemas.microsoft.com/office/drawing/2014/main" id="{51146C8E-D60B-4D88-80C2-743985814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396" name="Oval 174">
                    <a:extLst>
                      <a:ext uri="{FF2B5EF4-FFF2-40B4-BE49-F238E27FC236}">
                        <a16:creationId xmlns:a16="http://schemas.microsoft.com/office/drawing/2014/main" id="{8CE3B959-DD4D-4BD2-BDF6-327D1D148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397" name="Line 175">
                    <a:extLst>
                      <a:ext uri="{FF2B5EF4-FFF2-40B4-BE49-F238E27FC236}">
                        <a16:creationId xmlns:a16="http://schemas.microsoft.com/office/drawing/2014/main" id="{AC517834-9838-45CB-9C15-24D2DD0B73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398" name="Line 176">
                    <a:extLst>
                      <a:ext uri="{FF2B5EF4-FFF2-40B4-BE49-F238E27FC236}">
                        <a16:creationId xmlns:a16="http://schemas.microsoft.com/office/drawing/2014/main" id="{156A36D3-6DB4-4C31-9E35-4EF1D85C4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391" name="Oval 177">
                  <a:extLst>
                    <a:ext uri="{FF2B5EF4-FFF2-40B4-BE49-F238E27FC236}">
                      <a16:creationId xmlns:a16="http://schemas.microsoft.com/office/drawing/2014/main" id="{54649E9F-19C7-4E9E-A11C-1CE8BE61C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392" name="Line 178">
                  <a:extLst>
                    <a:ext uri="{FF2B5EF4-FFF2-40B4-BE49-F238E27FC236}">
                      <a16:creationId xmlns:a16="http://schemas.microsoft.com/office/drawing/2014/main" id="{7E2DE22D-EB58-4DEB-AB1C-804E87D05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393" name="Line 179">
                  <a:extLst>
                    <a:ext uri="{FF2B5EF4-FFF2-40B4-BE49-F238E27FC236}">
                      <a16:creationId xmlns:a16="http://schemas.microsoft.com/office/drawing/2014/main" id="{41FC8628-1385-4F98-95FA-7422322B0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386" name="Oval 180">
                <a:extLst>
                  <a:ext uri="{FF2B5EF4-FFF2-40B4-BE49-F238E27FC236}">
                    <a16:creationId xmlns:a16="http://schemas.microsoft.com/office/drawing/2014/main" id="{A25294B8-ACFF-4BBF-A95D-AB45A93B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387" name="Line 181">
                <a:extLst>
                  <a:ext uri="{FF2B5EF4-FFF2-40B4-BE49-F238E27FC236}">
                    <a16:creationId xmlns:a16="http://schemas.microsoft.com/office/drawing/2014/main" id="{3BD6A5F5-FB08-4E6B-ACCA-54A5861C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388" name="Line 182">
                <a:extLst>
                  <a:ext uri="{FF2B5EF4-FFF2-40B4-BE49-F238E27FC236}">
                    <a16:creationId xmlns:a16="http://schemas.microsoft.com/office/drawing/2014/main" id="{EFE13736-3402-4301-B997-10662BE3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381" name="Oval 183">
              <a:extLst>
                <a:ext uri="{FF2B5EF4-FFF2-40B4-BE49-F238E27FC236}">
                  <a16:creationId xmlns:a16="http://schemas.microsoft.com/office/drawing/2014/main" id="{8970106F-ACA8-4DA9-81AA-A171A381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862"/>
              <a:ext cx="245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</a:p>
          </p:txBody>
        </p:sp>
        <p:sp>
          <p:nvSpPr>
            <p:cNvPr id="186382" name="Line 184">
              <a:extLst>
                <a:ext uri="{FF2B5EF4-FFF2-40B4-BE49-F238E27FC236}">
                  <a16:creationId xmlns:a16="http://schemas.microsoft.com/office/drawing/2014/main" id="{40B6308E-A8A4-462D-B286-A00BCF323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4" y="3100"/>
              <a:ext cx="22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383" name="Line 185">
              <a:extLst>
                <a:ext uri="{FF2B5EF4-FFF2-40B4-BE49-F238E27FC236}">
                  <a16:creationId xmlns:a16="http://schemas.microsoft.com/office/drawing/2014/main" id="{1B33E1E5-E894-4777-8EB5-10B25294F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3100"/>
              <a:ext cx="245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D0F4-63CA-4FA8-B813-E02D232F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/>
              <a:t>Trie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6667-2DD4-4017-A494-BC266BB5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22" y="1663579"/>
            <a:ext cx="4914901" cy="4570168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/>
              <a:t>若一结点对应了一个单词，则它有</a:t>
            </a:r>
            <a:r>
              <a:rPr lang="zh-CN" altLang="en-US" sz="2800" dirty="0">
                <a:solidFill>
                  <a:srgbClr val="00B0F0"/>
                </a:solidFill>
              </a:rPr>
              <a:t>键值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不是所有节点都有键值，只有部分节点有键值。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一个结点所对应的字符串</a:t>
            </a:r>
            <a:r>
              <a:rPr lang="en-US" altLang="zh-CN" sz="2800" dirty="0"/>
              <a:t>:=</a:t>
            </a:r>
            <a:r>
              <a:rPr lang="zh-CN" altLang="en-US" sz="2800" dirty="0"/>
              <a:t>从根到该节点的路径上所有字母依次连起来所组成的字符串。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/>
              <a:t>根节点对应空字符串。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/>
              <a:t>一个节点</a:t>
            </a:r>
            <a:r>
              <a:rPr lang="en-US" altLang="zh-CN" sz="2800" dirty="0"/>
              <a:t>v</a:t>
            </a:r>
            <a:r>
              <a:rPr lang="zh-CN" altLang="en-US" sz="2800" dirty="0"/>
              <a:t>的所有子孙有相同的前缀，</a:t>
            </a:r>
            <a:r>
              <a:rPr lang="zh-CN" altLang="en-US" sz="2800" b="1" dirty="0">
                <a:solidFill>
                  <a:srgbClr val="9933FF"/>
                </a:solidFill>
              </a:rPr>
              <a:t>即</a:t>
            </a:r>
            <a:r>
              <a:rPr lang="en-US" altLang="zh-CN" sz="2800" b="1" dirty="0">
                <a:solidFill>
                  <a:srgbClr val="9933FF"/>
                </a:solidFill>
              </a:rPr>
              <a:t>v</a:t>
            </a:r>
            <a:r>
              <a:rPr lang="zh-CN" altLang="en-US" sz="2800" b="1" dirty="0">
                <a:solidFill>
                  <a:srgbClr val="9933FF"/>
                </a:solidFill>
              </a:rPr>
              <a:t>对应的字符串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CF179A16-BE09-4BA0-AD5F-3D9377220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273" y="2819989"/>
            <a:ext cx="3193684" cy="29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对任意非空集合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</a:t>
                </a:r>
                <a:endParaRPr lang="en-US" altLang="zh-CN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含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个叶子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二叉树</m:t>
                                </m:r>
                              </m:e>
                              <m:e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权值</m:t>
                                </m:r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分别为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800" b="0" i="1" baseline="-2500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wpl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当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|&gt;1</a:t>
                </a:r>
                <a:r>
                  <a:rPr lang="zh-CN" altLang="en-US" dirty="0">
                    <a:latin typeface="Cambria" panose="02040503050406030204" pitchFamily="18" charset="0"/>
                  </a:rPr>
                  <a:t>时，根据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定义：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Hans-HK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dirty="0">
                    <a:latin typeface="Cambria" panose="02040503050406030204" pitchFamily="18" charset="0"/>
                  </a:rPr>
                  <a:t>为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zh-CN" altLang="en-US" dirty="0">
                    <a:latin typeface="Cambria" panose="02040503050406030204" pitchFamily="18" charset="0"/>
                  </a:rPr>
                  <a:t>中值最小的两个元素。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例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1,5,3,7,8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</a:t>
                </a:r>
                <a:r>
                  <a:rPr lang="zh-CN" alt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5,4,7,8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。</a:t>
                </a:r>
                <a:endParaRPr lang="zh-Hans-HK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  <a:blipFill>
                <a:blip r:embed="rId2"/>
                <a:stretch>
                  <a:fillRect l="-2082" t="-193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r>
                        <m:rPr>
                          <m:lit/>
                        </m:rP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i="1" u="sng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Hans-HK" sz="2800" i="1" u="sng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b="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Cambria" panose="02040503050406030204" pitchFamily="18" charset="0"/>
                  </a:rPr>
                  <a:t>定理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：当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n&gt;1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altLang="zh-CN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</a:rPr>
                  <a:t>。</a:t>
                </a:r>
                <a:endParaRPr lang="en-US" altLang="zh-C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</a:rPr>
                  <a:t>证明：</a:t>
                </a: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先证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按下图所示规则从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2"/>
                <a:stretch>
                  <a:fillRect l="-1623" r="-850" b="-351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FC41C6B9-0429-4418-AF4B-A34E7D27A070}"/>
              </a:ext>
            </a:extLst>
          </p:cNvPr>
          <p:cNvGrpSpPr/>
          <p:nvPr/>
        </p:nvGrpSpPr>
        <p:grpSpPr>
          <a:xfrm>
            <a:off x="457774" y="4466856"/>
            <a:ext cx="2071417" cy="1992308"/>
            <a:chOff x="457774" y="4466856"/>
            <a:chExt cx="2071417" cy="199230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878132" y="5524973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457774" y="5702860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1053230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1228328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1527239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1403426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6775341-0097-41FD-8110-E7EC1056463B}"/>
                </a:ext>
              </a:extLst>
            </p:cNvPr>
            <p:cNvSpPr/>
            <p:nvPr/>
          </p:nvSpPr>
          <p:spPr bwMode="auto">
            <a:xfrm>
              <a:off x="576195" y="4497345"/>
              <a:ext cx="1952996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1527239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1454711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1909262" y="4997926"/>
              <a:ext cx="546973" cy="70493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1826150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576195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D23539C-340F-4FB7-B205-BE2C59DAB1FF}"/>
              </a:ext>
            </a:extLst>
          </p:cNvPr>
          <p:cNvGrpSpPr/>
          <p:nvPr/>
        </p:nvGrpSpPr>
        <p:grpSpPr>
          <a:xfrm>
            <a:off x="2755574" y="4466856"/>
            <a:ext cx="2108208" cy="2214505"/>
            <a:chOff x="2755574" y="4466856"/>
            <a:chExt cx="2108208" cy="221450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910786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37239" y="615814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5" y="4611416"/>
            <a:ext cx="3942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再证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不失一般性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，可设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和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在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中处于最深一层并且它们是兄弟（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否则可调整达到这点且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不变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）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然后，按下图所示规则从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3"/>
                <a:stretch>
                  <a:fillRect l="-1623" t="-2734" r="-115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D6775341-0097-41FD-8110-E7EC1056463B}"/>
              </a:ext>
            </a:extLst>
          </p:cNvPr>
          <p:cNvSpPr/>
          <p:nvPr/>
        </p:nvSpPr>
        <p:spPr bwMode="auto">
          <a:xfrm>
            <a:off x="2803097" y="4436705"/>
            <a:ext cx="1952996" cy="1961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E96F6CA-71F1-4528-A313-B319FDC641B4}"/>
              </a:ext>
            </a:extLst>
          </p:cNvPr>
          <p:cNvGrpSpPr/>
          <p:nvPr/>
        </p:nvGrpSpPr>
        <p:grpSpPr>
          <a:xfrm>
            <a:off x="2743102" y="4456664"/>
            <a:ext cx="1998461" cy="1921347"/>
            <a:chOff x="6911234" y="2675969"/>
            <a:chExt cx="1998461" cy="1921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7331592" y="3840160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6911234" y="4018047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7506690" y="3676489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7681788" y="3377578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7980699" y="2942226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7856886" y="3241137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7980699" y="3676489"/>
              <a:ext cx="200959" cy="157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7908171" y="3834095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8362722" y="3313112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8279610" y="3241137"/>
              <a:ext cx="356599" cy="71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6947979" y="267596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C1350E-E0BE-49CC-8DC9-6C6F4EA378ED}"/>
              </a:ext>
            </a:extLst>
          </p:cNvPr>
          <p:cNvGrpSpPr/>
          <p:nvPr/>
        </p:nvGrpSpPr>
        <p:grpSpPr>
          <a:xfrm>
            <a:off x="428017" y="4405467"/>
            <a:ext cx="2108208" cy="2262152"/>
            <a:chOff x="2755574" y="4467849"/>
            <a:chExt cx="2108208" cy="22621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755574" y="446784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17783" y="620678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4" y="4611416"/>
            <a:ext cx="4156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1" grpId="0" animBg="1"/>
      <p:bldP spid="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7ADC-424C-4B62-A62C-C8AE06A6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50" y="1481743"/>
            <a:ext cx="8083685" cy="3693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上述定理蕴含着前述算法的正确性</a:t>
            </a:r>
            <a:r>
              <a:rPr lang="en-US" altLang="zh-CN" sz="2800" dirty="0">
                <a:latin typeface="Cambria" panose="02040503050406030204" pitchFamily="18" charset="0"/>
              </a:rPr>
              <a:t>: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算法本质上是将问题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规约到问题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zh-CN" altLang="en-US" sz="2800" dirty="0">
                <a:latin typeface="Cambria" panose="02040503050406030204" pitchFamily="18" charset="0"/>
              </a:rPr>
              <a:t>当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|&gt;1</a:t>
            </a:r>
            <a:r>
              <a:rPr lang="en-US" altLang="zh-CN" sz="2800" dirty="0">
                <a:latin typeface="Cambria" panose="02040503050406030204" pitchFamily="18" charset="0"/>
              </a:rPr>
              <a:t>) 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        如果算法对问题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zh-CN" altLang="en-US" sz="2800" dirty="0">
                <a:latin typeface="Cambria" panose="02040503050406030204" pitchFamily="18" charset="0"/>
              </a:rPr>
              <a:t>给出的是解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T’</a:t>
            </a:r>
            <a:r>
              <a:rPr lang="zh-CN" altLang="en-US" sz="2800" dirty="0">
                <a:latin typeface="Cambria" panose="02040503050406030204" pitchFamily="18" charset="0"/>
              </a:rPr>
              <a:t>，则算法对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给出的解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zh-CN" altLang="en-US" sz="2800" dirty="0">
                <a:latin typeface="Cambria" panose="02040503050406030204" pitchFamily="18" charset="0"/>
              </a:rPr>
              <a:t>满足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bria"/>
              </a:rPr>
              <a:t>        根据归纳假设，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T'</a:t>
            </a:r>
            <a:r>
              <a:rPr lang="en-US" altLang="zh-CN" sz="2800" dirty="0">
                <a:latin typeface="Cambbria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W'</a:t>
            </a:r>
            <a:r>
              <a:rPr lang="en-US" altLang="zh-CN" sz="2800" dirty="0">
                <a:latin typeface="Cambbria"/>
              </a:rPr>
              <a:t>)</a:t>
            </a:r>
            <a:r>
              <a:rPr lang="zh-CN" altLang="en-US" sz="2800" dirty="0">
                <a:latin typeface="Cambbria"/>
              </a:rPr>
              <a:t>，因此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800" dirty="0">
                <a:latin typeface="+mn-ea"/>
              </a:rPr>
              <a:t>最</a:t>
            </a:r>
            <a:r>
              <a:rPr lang="zh-CN" altLang="en-US" sz="2800" dirty="0">
                <a:latin typeface="Cambria" panose="02040503050406030204" pitchFamily="18" charset="0"/>
              </a:rPr>
              <a:t>后面这个等式根据以上定理）即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Hans-HK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103A256-809E-4667-80A2-F5FD6E74F3C1}"/>
              </a:ext>
            </a:extLst>
          </p:cNvPr>
          <p:cNvSpPr txBox="1">
            <a:spLocks/>
          </p:cNvSpPr>
          <p:nvPr/>
        </p:nvSpPr>
        <p:spPr bwMode="auto">
          <a:xfrm>
            <a:off x="1060314" y="5299344"/>
            <a:ext cx="6050605" cy="124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Huffman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树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的求法是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贪心算法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！</a:t>
            </a:r>
            <a:endParaRPr lang="en-US" altLang="zh-CN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另外，这个算法用到了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规约思想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Hans-HK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4CF7525-FDDF-44F4-84E6-1B29892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1" y="455613"/>
            <a:ext cx="7906483" cy="69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6213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Huffman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算法的具体实现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D7D63CE1-5AB9-4AE6-B10E-70C13775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1372574"/>
            <a:ext cx="7552592" cy="9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个结点</a:t>
            </a:r>
          </a:p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采用顺序存储结构——一维结构数组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273EC8BE-D02A-4878-AA75-2EFA5661F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967038"/>
            <a:ext cx="741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int weight;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//weight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为权值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分别为</a:t>
            </a:r>
            <a:r>
              <a:rPr lang="zh-CN" altLang="en-US" sz="2800" noProof="0" dirty="0">
                <a:latin typeface="Times New Roman" panose="02020603050405020304" pitchFamily="18" charset="0"/>
                <a:ea typeface="宋体" panose="02010600030101010101" pitchFamily="2" charset="-122"/>
              </a:rPr>
              <a:t>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亲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左孩子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右孩子的位置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uild="p" bldLvl="5" autoUpdateAnimBg="0"/>
      <p:bldP spid="1822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0244B2D4-9259-461B-91D8-3940F32F4DD5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14326"/>
            <a:ext cx="3117850" cy="2655888"/>
            <a:chOff x="622" y="475"/>
            <a:chExt cx="1964" cy="1673"/>
          </a:xfrm>
        </p:grpSpPr>
        <p:grpSp>
          <p:nvGrpSpPr>
            <p:cNvPr id="189518" name="Group 3">
              <a:extLst>
                <a:ext uri="{FF2B5EF4-FFF2-40B4-BE49-F238E27FC236}">
                  <a16:creationId xmlns:a16="http://schemas.microsoft.com/office/drawing/2014/main" id="{EF289DE5-0BE3-4BAE-9FED-93878EEFE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" y="475"/>
              <a:ext cx="1668" cy="1673"/>
              <a:chOff x="1278" y="908"/>
              <a:chExt cx="1668" cy="1673"/>
            </a:xfrm>
          </p:grpSpPr>
          <p:grpSp>
            <p:nvGrpSpPr>
              <p:cNvPr id="189520" name="Group 4">
                <a:extLst>
                  <a:ext uri="{FF2B5EF4-FFF2-40B4-BE49-F238E27FC236}">
                    <a16:creationId xmlns:a16="http://schemas.microsoft.com/office/drawing/2014/main" id="{CD578DC6-D208-4B34-855E-580D579F1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119"/>
                <a:ext cx="1446" cy="1462"/>
                <a:chOff x="1477" y="1119"/>
                <a:chExt cx="1446" cy="1462"/>
              </a:xfrm>
            </p:grpSpPr>
            <p:sp>
              <p:nvSpPr>
                <p:cNvPr id="189527" name="Rectangle 5">
                  <a:extLst>
                    <a:ext uri="{FF2B5EF4-FFF2-40B4-BE49-F238E27FC236}">
                      <a16:creationId xmlns:a16="http://schemas.microsoft.com/office/drawing/2014/main" id="{9376D9DB-0DC6-47E3-815D-6362AC969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9" y="1122"/>
                  <a:ext cx="1434" cy="14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8" name="Line 6">
                  <a:extLst>
                    <a:ext uri="{FF2B5EF4-FFF2-40B4-BE49-F238E27FC236}">
                      <a16:creationId xmlns:a16="http://schemas.microsoft.com/office/drawing/2014/main" id="{96E80561-26ED-4434-832E-E143186BF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34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9" name="Line 7">
                  <a:extLst>
                    <a:ext uri="{FF2B5EF4-FFF2-40B4-BE49-F238E27FC236}">
                      <a16:creationId xmlns:a16="http://schemas.microsoft.com/office/drawing/2014/main" id="{8C7B2169-5ED0-48D8-8B2C-683624F68F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546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0" name="Line 8">
                  <a:extLst>
                    <a:ext uri="{FF2B5EF4-FFF2-40B4-BE49-F238E27FC236}">
                      <a16:creationId xmlns:a16="http://schemas.microsoft.com/office/drawing/2014/main" id="{D6EBA8E7-15A8-4B38-A554-FA06F163C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749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1" name="Line 9">
                  <a:extLst>
                    <a:ext uri="{FF2B5EF4-FFF2-40B4-BE49-F238E27FC236}">
                      <a16:creationId xmlns:a16="http://schemas.microsoft.com/office/drawing/2014/main" id="{097E2EC3-F3A7-4524-A6A7-508B14D3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951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2" name="Line 10">
                  <a:extLst>
                    <a:ext uri="{FF2B5EF4-FFF2-40B4-BE49-F238E27FC236}">
                      <a16:creationId xmlns:a16="http://schemas.microsoft.com/office/drawing/2014/main" id="{A19008BC-C950-4C7F-8B85-8DFCCF003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215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3" name="Line 11">
                  <a:extLst>
                    <a:ext uri="{FF2B5EF4-FFF2-40B4-BE49-F238E27FC236}">
                      <a16:creationId xmlns:a16="http://schemas.microsoft.com/office/drawing/2014/main" id="{1A5020C6-A8F5-435C-8856-AF9EE3780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7" y="2357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4" name="Line 12">
                  <a:extLst>
                    <a:ext uri="{FF2B5EF4-FFF2-40B4-BE49-F238E27FC236}">
                      <a16:creationId xmlns:a16="http://schemas.microsoft.com/office/drawing/2014/main" id="{37E1B04E-7B2F-45B3-986F-352C8C95D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1133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5" name="Line 13">
                  <a:extLst>
                    <a:ext uri="{FF2B5EF4-FFF2-40B4-BE49-F238E27FC236}">
                      <a16:creationId xmlns:a16="http://schemas.microsoft.com/office/drawing/2014/main" id="{CAAAC84C-54E8-4BF8-8840-7BEFC67B9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3" y="1119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6" name="Line 14">
                  <a:extLst>
                    <a:ext uri="{FF2B5EF4-FFF2-40B4-BE49-F238E27FC236}">
                      <a16:creationId xmlns:a16="http://schemas.microsoft.com/office/drawing/2014/main" id="{11258DF3-EF0B-4D24-9DD1-28DA15B37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137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521" name="Text Box 15">
                <a:extLst>
                  <a:ext uri="{FF2B5EF4-FFF2-40B4-BE49-F238E27FC236}">
                    <a16:creationId xmlns:a16="http://schemas.microsoft.com/office/drawing/2014/main" id="{600F7415-8005-473B-A3D6-D65393499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" y="908"/>
                <a:ext cx="13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lc   weight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rc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pa</a:t>
                </a:r>
              </a:p>
            </p:txBody>
          </p:sp>
          <p:sp>
            <p:nvSpPr>
              <p:cNvPr id="189522" name="Text Box 16">
                <a:extLst>
                  <a:ext uri="{FF2B5EF4-FFF2-40B4-BE49-F238E27FC236}">
                    <a16:creationId xmlns:a16="http://schemas.microsoft.com/office/drawing/2014/main" id="{E78549C2-F62A-4442-ADCA-9ABD2D4AB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" y="1149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1 2 3 4  5 6 7</a:t>
                </a:r>
              </a:p>
            </p:txBody>
          </p:sp>
          <p:sp>
            <p:nvSpPr>
              <p:cNvPr id="189523" name="Text Box 17">
                <a:extLst>
                  <a:ext uri="{FF2B5EF4-FFF2-40B4-BE49-F238E27FC236}">
                    <a16:creationId xmlns:a16="http://schemas.microsoft.com/office/drawing/2014/main" id="{4C38683D-7D43-4782-8165-12DDFE8CA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4" name="Text Box 18">
                <a:extLst>
                  <a:ext uri="{FF2B5EF4-FFF2-40B4-BE49-F238E27FC236}">
                    <a16:creationId xmlns:a16="http://schemas.microsoft.com/office/drawing/2014/main" id="{5F6A223E-EDAE-43CF-8D75-9668B44F6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5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7 5 2 4 0 0 0</a:t>
                </a:r>
              </a:p>
            </p:txBody>
          </p:sp>
          <p:sp>
            <p:nvSpPr>
              <p:cNvPr id="189525" name="Text Box 19">
                <a:extLst>
                  <a:ext uri="{FF2B5EF4-FFF2-40B4-BE49-F238E27FC236}">
                    <a16:creationId xmlns:a16="http://schemas.microsoft.com/office/drawing/2014/main" id="{EBF514D4-21B5-4E73-8FE7-8ADF1C3EE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9" y="1141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6" name="Text Box 20">
                <a:extLst>
                  <a:ext uri="{FF2B5EF4-FFF2-40B4-BE49-F238E27FC236}">
                    <a16:creationId xmlns:a16="http://schemas.microsoft.com/office/drawing/2014/main" id="{9141C446-7C21-4CB3-9C53-4FEBA62C7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1130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0 0 0 0  0 0 0</a:t>
                </a:r>
              </a:p>
            </p:txBody>
          </p:sp>
        </p:grpSp>
        <p:sp>
          <p:nvSpPr>
            <p:cNvPr id="189519" name="Text Box 21">
              <a:extLst>
                <a:ext uri="{FF2B5EF4-FFF2-40B4-BE49-F238E27FC236}">
                  <a16:creationId xmlns:a16="http://schemas.microsoft.com/office/drawing/2014/main" id="{AD0EDD94-6CE5-4FF3-90F3-FDE4DD82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885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A6FCF10D-D5D7-4F5F-AE4E-A236AEB22709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220663"/>
            <a:ext cx="3573462" cy="2655888"/>
            <a:chOff x="3091" y="139"/>
            <a:chExt cx="2251" cy="1673"/>
          </a:xfrm>
        </p:grpSpPr>
        <p:grpSp>
          <p:nvGrpSpPr>
            <p:cNvPr id="189494" name="Group 23">
              <a:extLst>
                <a:ext uri="{FF2B5EF4-FFF2-40B4-BE49-F238E27FC236}">
                  <a16:creationId xmlns:a16="http://schemas.microsoft.com/office/drawing/2014/main" id="{0375B360-4FA4-4C88-85E7-734E7B3B3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139"/>
              <a:ext cx="1917" cy="1673"/>
              <a:chOff x="2535" y="604"/>
              <a:chExt cx="1917" cy="1673"/>
            </a:xfrm>
          </p:grpSpPr>
          <p:grpSp>
            <p:nvGrpSpPr>
              <p:cNvPr id="189496" name="Group 24">
                <a:extLst>
                  <a:ext uri="{FF2B5EF4-FFF2-40B4-BE49-F238E27FC236}">
                    <a16:creationId xmlns:a16="http://schemas.microsoft.com/office/drawing/2014/main" id="{61EC7F36-99C3-4A56-ACA5-98CAF68BD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7" y="604"/>
                <a:ext cx="1645" cy="1673"/>
                <a:chOff x="1278" y="908"/>
                <a:chExt cx="1645" cy="1673"/>
              </a:xfrm>
            </p:grpSpPr>
            <p:grpSp>
              <p:nvGrpSpPr>
                <p:cNvPr id="189501" name="Group 25">
                  <a:extLst>
                    <a:ext uri="{FF2B5EF4-FFF2-40B4-BE49-F238E27FC236}">
                      <a16:creationId xmlns:a16="http://schemas.microsoft.com/office/drawing/2014/main" id="{C2D5B96C-A1F3-4D7B-8AC3-B9D2D7A573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508" name="Rectangle 26">
                    <a:extLst>
                      <a:ext uri="{FF2B5EF4-FFF2-40B4-BE49-F238E27FC236}">
                        <a16:creationId xmlns:a16="http://schemas.microsoft.com/office/drawing/2014/main" id="{393CB50E-C892-4D90-B173-29DA6A50A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09" name="Line 27">
                    <a:extLst>
                      <a:ext uri="{FF2B5EF4-FFF2-40B4-BE49-F238E27FC236}">
                        <a16:creationId xmlns:a16="http://schemas.microsoft.com/office/drawing/2014/main" id="{4421ECD7-FEA9-4D88-B137-1273B3AE78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0" name="Line 28">
                    <a:extLst>
                      <a:ext uri="{FF2B5EF4-FFF2-40B4-BE49-F238E27FC236}">
                        <a16:creationId xmlns:a16="http://schemas.microsoft.com/office/drawing/2014/main" id="{6F039780-DBC5-408C-8460-9A65F3AEF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1" name="Line 29">
                    <a:extLst>
                      <a:ext uri="{FF2B5EF4-FFF2-40B4-BE49-F238E27FC236}">
                        <a16:creationId xmlns:a16="http://schemas.microsoft.com/office/drawing/2014/main" id="{102EC4B1-43C2-4AA5-B083-CBB94F3C4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2" name="Line 30">
                    <a:extLst>
                      <a:ext uri="{FF2B5EF4-FFF2-40B4-BE49-F238E27FC236}">
                        <a16:creationId xmlns:a16="http://schemas.microsoft.com/office/drawing/2014/main" id="{4F3945D4-287D-48C0-97C3-5DDA47D28A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3" name="Line 31">
                    <a:extLst>
                      <a:ext uri="{FF2B5EF4-FFF2-40B4-BE49-F238E27FC236}">
                        <a16:creationId xmlns:a16="http://schemas.microsoft.com/office/drawing/2014/main" id="{C9AB8E39-346A-4D8A-82EE-2711B0CF05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4" name="Line 32">
                    <a:extLst>
                      <a:ext uri="{FF2B5EF4-FFF2-40B4-BE49-F238E27FC236}">
                        <a16:creationId xmlns:a16="http://schemas.microsoft.com/office/drawing/2014/main" id="{DBBACDE5-CF47-4FC0-B0D8-F6CA6AF8D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5" name="Line 33">
                    <a:extLst>
                      <a:ext uri="{FF2B5EF4-FFF2-40B4-BE49-F238E27FC236}">
                        <a16:creationId xmlns:a16="http://schemas.microsoft.com/office/drawing/2014/main" id="{37130FA4-73AE-4B35-89C6-D7C393461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6" name="Line 34">
                    <a:extLst>
                      <a:ext uri="{FF2B5EF4-FFF2-40B4-BE49-F238E27FC236}">
                        <a16:creationId xmlns:a16="http://schemas.microsoft.com/office/drawing/2014/main" id="{F0DFAD36-197E-43FC-8685-48C6B4385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7" name="Line 35">
                    <a:extLst>
                      <a:ext uri="{FF2B5EF4-FFF2-40B4-BE49-F238E27FC236}">
                        <a16:creationId xmlns:a16="http://schemas.microsoft.com/office/drawing/2014/main" id="{727FCEC8-D739-427E-875A-7B7862B4A0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502" name="Text Box 36">
                  <a:extLst>
                    <a:ext uri="{FF2B5EF4-FFF2-40B4-BE49-F238E27FC236}">
                      <a16:creationId xmlns:a16="http://schemas.microsoft.com/office/drawing/2014/main" id="{61F0E3F1-3BAA-40B5-B140-A4E8A7C4D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503" name="Text Box 37">
                  <a:extLst>
                    <a:ext uri="{FF2B5EF4-FFF2-40B4-BE49-F238E27FC236}">
                      <a16:creationId xmlns:a16="http://schemas.microsoft.com/office/drawing/2014/main" id="{FFC91216-465D-49CD-BE7F-912BF9346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504" name="Text Box 38">
                  <a:extLst>
                    <a:ext uri="{FF2B5EF4-FFF2-40B4-BE49-F238E27FC236}">
                      <a16:creationId xmlns:a16="http://schemas.microsoft.com/office/drawing/2014/main" id="{ECA49EF2-3FEB-470C-B2B4-504DBA6F0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51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5" name="Text Box 39">
                  <a:extLst>
                    <a:ext uri="{FF2B5EF4-FFF2-40B4-BE49-F238E27FC236}">
                      <a16:creationId xmlns:a16="http://schemas.microsoft.com/office/drawing/2014/main" id="{8FA33296-202F-45DF-8F0D-15240994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57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6" name="Text Box 40">
                  <a:extLst>
                    <a:ext uri="{FF2B5EF4-FFF2-40B4-BE49-F238E27FC236}">
                      <a16:creationId xmlns:a16="http://schemas.microsoft.com/office/drawing/2014/main" id="{AD97115E-C0AB-40B5-9F0B-A48E50C5B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7" name="Text Box 41">
                  <a:extLst>
                    <a:ext uri="{FF2B5EF4-FFF2-40B4-BE49-F238E27FC236}">
                      <a16:creationId xmlns:a16="http://schemas.microsoft.com/office/drawing/2014/main" id="{1BD32C95-82C2-49B2-B9BB-8258F65CC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0 0 0</a:t>
                  </a:r>
                </a:p>
              </p:txBody>
            </p:sp>
          </p:grpSp>
          <p:grpSp>
            <p:nvGrpSpPr>
              <p:cNvPr id="189497" name="Group 42">
                <a:extLst>
                  <a:ext uri="{FF2B5EF4-FFF2-40B4-BE49-F238E27FC236}">
                    <a16:creationId xmlns:a16="http://schemas.microsoft.com/office/drawing/2014/main" id="{C8002256-86EF-433C-B79E-9A5D933BA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5" y="1619"/>
                <a:ext cx="387" cy="250"/>
                <a:chOff x="1958" y="3552"/>
                <a:chExt cx="387" cy="250"/>
              </a:xfrm>
            </p:grpSpPr>
            <p:sp>
              <p:nvSpPr>
                <p:cNvPr id="189499" name="Text Box 43">
                  <a:extLst>
                    <a:ext uri="{FF2B5EF4-FFF2-40B4-BE49-F238E27FC236}">
                      <a16:creationId xmlns:a16="http://schemas.microsoft.com/office/drawing/2014/main" id="{8FD2713B-B410-4F91-9870-2B4CEBBB7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500" name="Line 44">
                  <a:extLst>
                    <a:ext uri="{FF2B5EF4-FFF2-40B4-BE49-F238E27FC236}">
                      <a16:creationId xmlns:a16="http://schemas.microsoft.com/office/drawing/2014/main" id="{6AA8FDAA-601F-4CBA-B00E-660323791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95" name="Text Box 46">
              <a:extLst>
                <a:ext uri="{FF2B5EF4-FFF2-40B4-BE49-F238E27FC236}">
                  <a16:creationId xmlns:a16="http://schemas.microsoft.com/office/drawing/2014/main" id="{2A7E0BE2-82A0-43D0-AF10-ACA03269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</a:t>
              </a:r>
            </a:p>
          </p:txBody>
        </p:sp>
      </p:grpSp>
      <p:grpSp>
        <p:nvGrpSpPr>
          <p:cNvPr id="68655" name="Group 47">
            <a:extLst>
              <a:ext uri="{FF2B5EF4-FFF2-40B4-BE49-F238E27FC236}">
                <a16:creationId xmlns:a16="http://schemas.microsoft.com/office/drawing/2014/main" id="{BB337469-F243-4B3F-AB40-E5F6109BF6C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3478213"/>
            <a:ext cx="3490913" cy="2655888"/>
            <a:chOff x="364" y="2191"/>
            <a:chExt cx="2199" cy="1673"/>
          </a:xfrm>
        </p:grpSpPr>
        <p:grpSp>
          <p:nvGrpSpPr>
            <p:cNvPr id="189470" name="Group 48">
              <a:extLst>
                <a:ext uri="{FF2B5EF4-FFF2-40B4-BE49-F238E27FC236}">
                  <a16:creationId xmlns:a16="http://schemas.microsoft.com/office/drawing/2014/main" id="{52CEDEA7-9667-4F42-A3CA-5DCEA2250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2191"/>
              <a:ext cx="1922" cy="1673"/>
              <a:chOff x="364" y="2191"/>
              <a:chExt cx="1922" cy="1673"/>
            </a:xfrm>
          </p:grpSpPr>
          <p:grpSp>
            <p:nvGrpSpPr>
              <p:cNvPr id="189472" name="Group 49">
                <a:extLst>
                  <a:ext uri="{FF2B5EF4-FFF2-40B4-BE49-F238E27FC236}">
                    <a16:creationId xmlns:a16="http://schemas.microsoft.com/office/drawing/2014/main" id="{4123E681-5F0C-44B4-8DF8-77FD8333A6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6" y="2191"/>
                <a:ext cx="1650" cy="1673"/>
                <a:chOff x="1278" y="908"/>
                <a:chExt cx="1650" cy="1673"/>
              </a:xfrm>
            </p:grpSpPr>
            <p:grpSp>
              <p:nvGrpSpPr>
                <p:cNvPr id="189477" name="Group 50">
                  <a:extLst>
                    <a:ext uri="{FF2B5EF4-FFF2-40B4-BE49-F238E27FC236}">
                      <a16:creationId xmlns:a16="http://schemas.microsoft.com/office/drawing/2014/main" id="{731B6291-6154-469D-B6B0-98DEF2B4E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84" name="Rectangle 51">
                    <a:extLst>
                      <a:ext uri="{FF2B5EF4-FFF2-40B4-BE49-F238E27FC236}">
                        <a16:creationId xmlns:a16="http://schemas.microsoft.com/office/drawing/2014/main" id="{528409C4-329F-4B2E-BE7F-FB1012339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5" name="Line 52">
                    <a:extLst>
                      <a:ext uri="{FF2B5EF4-FFF2-40B4-BE49-F238E27FC236}">
                        <a16:creationId xmlns:a16="http://schemas.microsoft.com/office/drawing/2014/main" id="{A1D57EE7-B085-47DE-A3D4-C832B46020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6" name="Line 53">
                    <a:extLst>
                      <a:ext uri="{FF2B5EF4-FFF2-40B4-BE49-F238E27FC236}">
                        <a16:creationId xmlns:a16="http://schemas.microsoft.com/office/drawing/2014/main" id="{BBF5746B-04E3-4DAD-8B1A-7645A64B65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7" name="Line 54">
                    <a:extLst>
                      <a:ext uri="{FF2B5EF4-FFF2-40B4-BE49-F238E27FC236}">
                        <a16:creationId xmlns:a16="http://schemas.microsoft.com/office/drawing/2014/main" id="{25B13916-18B6-475C-A064-7A9E45D332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8" name="Line 55">
                    <a:extLst>
                      <a:ext uri="{FF2B5EF4-FFF2-40B4-BE49-F238E27FC236}">
                        <a16:creationId xmlns:a16="http://schemas.microsoft.com/office/drawing/2014/main" id="{26ECCF0A-FFAC-4196-8E01-5C09A19AB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9" name="Line 56">
                    <a:extLst>
                      <a:ext uri="{FF2B5EF4-FFF2-40B4-BE49-F238E27FC236}">
                        <a16:creationId xmlns:a16="http://schemas.microsoft.com/office/drawing/2014/main" id="{F3EE782F-9FCC-48A6-9430-7C62EFD91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0" name="Line 57">
                    <a:extLst>
                      <a:ext uri="{FF2B5EF4-FFF2-40B4-BE49-F238E27FC236}">
                        <a16:creationId xmlns:a16="http://schemas.microsoft.com/office/drawing/2014/main" id="{20020A6E-95E7-4E6B-8471-5B0DBFE76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1" name="Line 58">
                    <a:extLst>
                      <a:ext uri="{FF2B5EF4-FFF2-40B4-BE49-F238E27FC236}">
                        <a16:creationId xmlns:a16="http://schemas.microsoft.com/office/drawing/2014/main" id="{B95221F9-49F4-4072-B789-0729A6C74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2" name="Line 59">
                    <a:extLst>
                      <a:ext uri="{FF2B5EF4-FFF2-40B4-BE49-F238E27FC236}">
                        <a16:creationId xmlns:a16="http://schemas.microsoft.com/office/drawing/2014/main" id="{B85E6C3C-1A1D-4154-8DC8-0B71045AB3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3" name="Line 60">
                    <a:extLst>
                      <a:ext uri="{FF2B5EF4-FFF2-40B4-BE49-F238E27FC236}">
                        <a16:creationId xmlns:a16="http://schemas.microsoft.com/office/drawing/2014/main" id="{B1C6C240-FE0A-467B-A5C0-6C5C69A335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78" name="Text Box 61">
                  <a:extLst>
                    <a:ext uri="{FF2B5EF4-FFF2-40B4-BE49-F238E27FC236}">
                      <a16:creationId xmlns:a16="http://schemas.microsoft.com/office/drawing/2014/main" id="{B3D7E0B0-AC54-419F-AEA3-D09C21957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79" name="Text Box 62">
                  <a:extLst>
                    <a:ext uri="{FF2B5EF4-FFF2-40B4-BE49-F238E27FC236}">
                      <a16:creationId xmlns:a16="http://schemas.microsoft.com/office/drawing/2014/main" id="{85F3B698-9E15-454F-98F1-72EE71B3D6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80" name="Text Box 63">
                  <a:extLst>
                    <a:ext uri="{FF2B5EF4-FFF2-40B4-BE49-F238E27FC236}">
                      <a16:creationId xmlns:a16="http://schemas.microsoft.com/office/drawing/2014/main" id="{0662CD18-2DFE-4756-B680-6C8ADA57C2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0 0 0 0 3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1" name="Text Box 64">
                  <a:extLst>
                    <a:ext uri="{FF2B5EF4-FFF2-40B4-BE49-F238E27FC236}">
                      <a16:creationId xmlns:a16="http://schemas.microsoft.com/office/drawing/2014/main" id="{A8BC8858-99A5-42DB-9229-4BD0DCF163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2" name="Text Box 65">
                  <a:extLst>
                    <a:ext uri="{FF2B5EF4-FFF2-40B4-BE49-F238E27FC236}">
                      <a16:creationId xmlns:a16="http://schemas.microsoft.com/office/drawing/2014/main" id="{199547DE-4368-42BE-8C5D-8B9A047C9E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0 0 0 0 4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3" name="Text Box 66">
                  <a:extLst>
                    <a:ext uri="{FF2B5EF4-FFF2-40B4-BE49-F238E27FC236}">
                      <a16:creationId xmlns:a16="http://schemas.microsoft.com/office/drawing/2014/main" id="{4B761648-2707-479C-8531-37192E3DCF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5  5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</p:grpSp>
          <p:grpSp>
            <p:nvGrpSpPr>
              <p:cNvPr id="189473" name="Group 67">
                <a:extLst>
                  <a:ext uri="{FF2B5EF4-FFF2-40B4-BE49-F238E27FC236}">
                    <a16:creationId xmlns:a16="http://schemas.microsoft.com/office/drawing/2014/main" id="{88801CF2-D977-470D-94E4-C9D20E73C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" y="3373"/>
                <a:ext cx="387" cy="250"/>
                <a:chOff x="1958" y="3552"/>
                <a:chExt cx="387" cy="250"/>
              </a:xfrm>
            </p:grpSpPr>
            <p:sp>
              <p:nvSpPr>
                <p:cNvPr id="189475" name="Text Box 68">
                  <a:extLst>
                    <a:ext uri="{FF2B5EF4-FFF2-40B4-BE49-F238E27FC236}">
                      <a16:creationId xmlns:a16="http://schemas.microsoft.com/office/drawing/2014/main" id="{D382F29C-AC7E-43FF-A36A-81B0A171E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76" name="Line 69">
                  <a:extLst>
                    <a:ext uri="{FF2B5EF4-FFF2-40B4-BE49-F238E27FC236}">
                      <a16:creationId xmlns:a16="http://schemas.microsoft.com/office/drawing/2014/main" id="{1AFA9DD2-8D94-4D27-B042-07BEF0A00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71" name="Text Box 71">
              <a:extLst>
                <a:ext uri="{FF2B5EF4-FFF2-40B4-BE49-F238E27FC236}">
                  <a16:creationId xmlns:a16="http://schemas.microsoft.com/office/drawing/2014/main" id="{88260481-BF64-448F-884D-53109EEB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353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</p:grpSp>
      <p:grpSp>
        <p:nvGrpSpPr>
          <p:cNvPr id="68680" name="Group 72">
            <a:extLst>
              <a:ext uri="{FF2B5EF4-FFF2-40B4-BE49-F238E27FC236}">
                <a16:creationId xmlns:a16="http://schemas.microsoft.com/office/drawing/2014/main" id="{12A6339E-FE18-4430-B3E7-397DC0A14AFE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478213"/>
            <a:ext cx="3621087" cy="2655888"/>
            <a:chOff x="3127" y="2191"/>
            <a:chExt cx="2281" cy="1673"/>
          </a:xfrm>
        </p:grpSpPr>
        <p:grpSp>
          <p:nvGrpSpPr>
            <p:cNvPr id="189446" name="Group 73">
              <a:extLst>
                <a:ext uri="{FF2B5EF4-FFF2-40B4-BE49-F238E27FC236}">
                  <a16:creationId xmlns:a16="http://schemas.microsoft.com/office/drawing/2014/main" id="{6DFCBEBC-B496-4939-AB6E-DB7B61F02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2191"/>
              <a:ext cx="1917" cy="1673"/>
              <a:chOff x="3005" y="2191"/>
              <a:chExt cx="1917" cy="1673"/>
            </a:xfrm>
          </p:grpSpPr>
          <p:grpSp>
            <p:nvGrpSpPr>
              <p:cNvPr id="189448" name="Group 74">
                <a:extLst>
                  <a:ext uri="{FF2B5EF4-FFF2-40B4-BE49-F238E27FC236}">
                    <a16:creationId xmlns:a16="http://schemas.microsoft.com/office/drawing/2014/main" id="{6FDC792F-EE0C-4B2C-B8EF-7481226388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191"/>
                <a:ext cx="1645" cy="1673"/>
                <a:chOff x="1278" y="908"/>
                <a:chExt cx="1645" cy="1673"/>
              </a:xfrm>
            </p:grpSpPr>
            <p:grpSp>
              <p:nvGrpSpPr>
                <p:cNvPr id="189453" name="Group 75">
                  <a:extLst>
                    <a:ext uri="{FF2B5EF4-FFF2-40B4-BE49-F238E27FC236}">
                      <a16:creationId xmlns:a16="http://schemas.microsoft.com/office/drawing/2014/main" id="{0EE5C825-9496-4576-8580-6294FEE88B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60" name="Rectangle 76">
                    <a:extLst>
                      <a:ext uri="{FF2B5EF4-FFF2-40B4-BE49-F238E27FC236}">
                        <a16:creationId xmlns:a16="http://schemas.microsoft.com/office/drawing/2014/main" id="{E57D2D45-2E94-4508-AD10-4F19F7F00A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1" name="Line 77">
                    <a:extLst>
                      <a:ext uri="{FF2B5EF4-FFF2-40B4-BE49-F238E27FC236}">
                        <a16:creationId xmlns:a16="http://schemas.microsoft.com/office/drawing/2014/main" id="{5EB7E5A6-79FC-457D-B798-E916C5C86D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2" name="Line 78">
                    <a:extLst>
                      <a:ext uri="{FF2B5EF4-FFF2-40B4-BE49-F238E27FC236}">
                        <a16:creationId xmlns:a16="http://schemas.microsoft.com/office/drawing/2014/main" id="{D9482C7C-77BA-4BDF-910D-81F234C001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3" name="Line 79">
                    <a:extLst>
                      <a:ext uri="{FF2B5EF4-FFF2-40B4-BE49-F238E27FC236}">
                        <a16:creationId xmlns:a16="http://schemas.microsoft.com/office/drawing/2014/main" id="{897FDE2B-229B-4E4B-B857-1B72C12F7D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4" name="Line 80">
                    <a:extLst>
                      <a:ext uri="{FF2B5EF4-FFF2-40B4-BE49-F238E27FC236}">
                        <a16:creationId xmlns:a16="http://schemas.microsoft.com/office/drawing/2014/main" id="{2CBDB0AD-88AB-4CB1-A7DD-A77A8F51B3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5" name="Line 81">
                    <a:extLst>
                      <a:ext uri="{FF2B5EF4-FFF2-40B4-BE49-F238E27FC236}">
                        <a16:creationId xmlns:a16="http://schemas.microsoft.com/office/drawing/2014/main" id="{842A1F6E-BCE8-4A86-9E82-ABE52D9C9A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6" name="Line 82">
                    <a:extLst>
                      <a:ext uri="{FF2B5EF4-FFF2-40B4-BE49-F238E27FC236}">
                        <a16:creationId xmlns:a16="http://schemas.microsoft.com/office/drawing/2014/main" id="{61222228-A7B9-4510-9E17-7C5FED128C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7" name="Line 83">
                    <a:extLst>
                      <a:ext uri="{FF2B5EF4-FFF2-40B4-BE49-F238E27FC236}">
                        <a16:creationId xmlns:a16="http://schemas.microsoft.com/office/drawing/2014/main" id="{8113752A-D05C-46A6-B35F-8343E2371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8" name="Line 84">
                    <a:extLst>
                      <a:ext uri="{FF2B5EF4-FFF2-40B4-BE49-F238E27FC236}">
                        <a16:creationId xmlns:a16="http://schemas.microsoft.com/office/drawing/2014/main" id="{FA75B2A2-851D-4C59-9DB2-650DB3A22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9" name="Line 85">
                    <a:extLst>
                      <a:ext uri="{FF2B5EF4-FFF2-40B4-BE49-F238E27FC236}">
                        <a16:creationId xmlns:a16="http://schemas.microsoft.com/office/drawing/2014/main" id="{AE7909B6-9394-41C1-9323-F2266A428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54" name="Text Box 86">
                  <a:extLst>
                    <a:ext uri="{FF2B5EF4-FFF2-40B4-BE49-F238E27FC236}">
                      <a16:creationId xmlns:a16="http://schemas.microsoft.com/office/drawing/2014/main" id="{1750FA09-DAD6-4A2D-910E-C04F81FAC4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55" name="Text Box 87">
                  <a:extLst>
                    <a:ext uri="{FF2B5EF4-FFF2-40B4-BE49-F238E27FC236}">
                      <a16:creationId xmlns:a16="http://schemas.microsoft.com/office/drawing/2014/main" id="{3F08798E-C5A0-46BE-A702-A72E5C15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56" name="Text Box 88">
                  <a:extLst>
                    <a:ext uri="{FF2B5EF4-FFF2-40B4-BE49-F238E27FC236}">
                      <a16:creationId xmlns:a16="http://schemas.microsoft.com/office/drawing/2014/main" id="{233BAC36-D1AB-4DEE-A89B-44A1B674D9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0 0 0 0  3 2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89457" name="Text Box 89">
                  <a:extLst>
                    <a:ext uri="{FF2B5EF4-FFF2-40B4-BE49-F238E27FC236}">
                      <a16:creationId xmlns:a16="http://schemas.microsoft.com/office/drawing/2014/main" id="{7CF24357-36FF-4E12-B1DF-483350533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7 5 2 4  6 11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18</a:t>
                  </a:r>
                </a:p>
              </p:txBody>
            </p:sp>
            <p:sp>
              <p:nvSpPr>
                <p:cNvPr id="189458" name="Text Box 90">
                  <a:extLst>
                    <a:ext uri="{FF2B5EF4-FFF2-40B4-BE49-F238E27FC236}">
                      <a16:creationId xmlns:a16="http://schemas.microsoft.com/office/drawing/2014/main" id="{9B0020AA-9020-4AF0-9063-427B8E3805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0 0 0 0  4 5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459" name="Text Box 91">
                  <a:extLst>
                    <a:ext uri="{FF2B5EF4-FFF2-40B4-BE49-F238E27FC236}">
                      <a16:creationId xmlns:a16="http://schemas.microsoft.com/office/drawing/2014/main" id="{1D5938EA-79BD-4996-ABB4-8A6D1EA4A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6 5 5  6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</p:grpSp>
          <p:grpSp>
            <p:nvGrpSpPr>
              <p:cNvPr id="189449" name="Group 92">
                <a:extLst>
                  <a:ext uri="{FF2B5EF4-FFF2-40B4-BE49-F238E27FC236}">
                    <a16:creationId xmlns:a16="http://schemas.microsoft.com/office/drawing/2014/main" id="{68816B4C-D0E8-44E0-8A5F-E3F437753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5" y="3606"/>
                <a:ext cx="387" cy="250"/>
                <a:chOff x="1958" y="3552"/>
                <a:chExt cx="387" cy="250"/>
              </a:xfrm>
            </p:grpSpPr>
            <p:sp>
              <p:nvSpPr>
                <p:cNvPr id="189451" name="Text Box 93">
                  <a:extLst>
                    <a:ext uri="{FF2B5EF4-FFF2-40B4-BE49-F238E27FC236}">
                      <a16:creationId xmlns:a16="http://schemas.microsoft.com/office/drawing/2014/main" id="{9F5A87ED-B63B-42EC-B366-718E34891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52" name="Line 94">
                  <a:extLst>
                    <a:ext uri="{FF2B5EF4-FFF2-40B4-BE49-F238E27FC236}">
                      <a16:creationId xmlns:a16="http://schemas.microsoft.com/office/drawing/2014/main" id="{BC0D6CCE-225D-490A-A962-0A20C380D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47" name="Text Box 96">
              <a:extLst>
                <a:ext uri="{FF2B5EF4-FFF2-40B4-BE49-F238E27FC236}">
                  <a16:creationId xmlns:a16="http://schemas.microsoft.com/office/drawing/2014/main" id="{EFC20674-62B5-43C5-99BB-2D566E1A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3553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15428506-9867-4CAF-86A2-8BBB05D3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4696"/>
            <a:ext cx="3752844" cy="54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pa, lc,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w[],JD t[]){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i,j,k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x1,x2, m1,m2;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=1;i&lt;(2*n);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赋初值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].pa=t[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if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&lt;=n)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=w[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else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m1=m2=MAXINT;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x1=x2=0;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D8947A4F-86A1-4643-B9A1-DA525475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803" y="502259"/>
            <a:ext cx="5100638" cy="474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(j=1;j&lt;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((t[j].weight &lt;m1)&amp;&amp;(t[j].pa==0)){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m2=m1;  x2=x1;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m1=t[j].weight;  x1=j;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((t[j].data&lt;m2)&amp;&amp;(t[j].pa==0)){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m2=t[j].weight; x2=j;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t[x1].pa=t[x2].pa=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].weight=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m1+m2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].lc=x1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=x2;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</p:txBody>
      </p:sp>
      <p:sp>
        <p:nvSpPr>
          <p:cNvPr id="191492" name="Line 4">
            <a:extLst>
              <a:ext uri="{FF2B5EF4-FFF2-40B4-BE49-F238E27FC236}">
                <a16:creationId xmlns:a16="http://schemas.microsoft.com/office/drawing/2014/main" id="{F41A8EF1-99D3-473A-B73A-31954780B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62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CA86F284-4309-4376-AF35-6F96F37A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-4763"/>
            <a:ext cx="0" cy="6858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5FD4B-FE37-466C-AAA8-BBBC446CC03B}"/>
              </a:ext>
            </a:extLst>
          </p:cNvPr>
          <p:cNvSpPr txBox="1"/>
          <p:nvPr/>
        </p:nvSpPr>
        <p:spPr>
          <a:xfrm>
            <a:off x="4845636" y="4786081"/>
            <a:ext cx="36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算法复杂度为</a:t>
            </a:r>
            <a:r>
              <a:rPr lang="en-US" altLang="zh-CN" sz="2400" dirty="0">
                <a:solidFill>
                  <a:srgbClr val="00B05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实际上，如果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/>
              <a:t>排好序以后，只需要</a:t>
            </a:r>
            <a:r>
              <a:rPr lang="en-US" altLang="zh-CN" sz="2400" dirty="0">
                <a:solidFill>
                  <a:srgbClr val="00B050"/>
                </a:solidFill>
              </a:rPr>
              <a:t>O(n)</a:t>
            </a:r>
            <a:r>
              <a:rPr lang="zh-CN" altLang="en-US" sz="2400" dirty="0"/>
              <a:t>时间</a:t>
            </a:r>
            <a:r>
              <a:rPr lang="en-US" altLang="zh-CN" sz="2400" dirty="0"/>
              <a:t>!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留作思考题）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5A44D6-AD37-466F-8CCD-8352C4712457}"/>
              </a:ext>
            </a:extLst>
          </p:cNvPr>
          <p:cNvSpPr txBox="1"/>
          <p:nvPr/>
        </p:nvSpPr>
        <p:spPr>
          <a:xfrm>
            <a:off x="2285999" y="2721114"/>
            <a:ext cx="51167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Huffman </a:t>
            </a:r>
            <a:r>
              <a:rPr lang="zh-CN" altLang="en-US" sz="4400" dirty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树的应用</a:t>
            </a:r>
            <a:endParaRPr lang="zh-Hans-HK" altLang="en-US" sz="44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7270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F39F87-AD86-4307-8025-A8888946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" y="996510"/>
            <a:ext cx="8815388" cy="33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【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问题描述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根据字符出现频率编码，使电文总长最短</a:t>
            </a: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等长编码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前缀编码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：任一字符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都不是另一字符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c’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code(c’)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的前缀。</a:t>
            </a:r>
            <a:endParaRPr lang="en-US" altLang="zh-CN" dirty="0">
              <a:solidFill>
                <a:srgbClr val="660066"/>
              </a:solidFill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B0F0"/>
                </a:solidFill>
              </a:rPr>
              <a:t>最优前缀编码</a:t>
            </a:r>
            <a:r>
              <a:rPr lang="zh-CN" altLang="en-US" dirty="0"/>
              <a:t>（即</a:t>
            </a:r>
            <a:r>
              <a:rPr lang="en-US" altLang="zh-CN" dirty="0">
                <a:solidFill>
                  <a:srgbClr val="00B0F0"/>
                </a:solidFill>
              </a:rPr>
              <a:t>Huffman</a:t>
            </a:r>
            <a:r>
              <a:rPr lang="zh-CN" altLang="en-US" dirty="0">
                <a:solidFill>
                  <a:srgbClr val="00B0F0"/>
                </a:solidFill>
              </a:rPr>
              <a:t>编码</a:t>
            </a:r>
            <a:r>
              <a:rPr lang="zh-CN" altLang="en-US" dirty="0"/>
              <a:t>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根据字符出现频率构造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再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将树中结点引向其左孩子的分支标“0”，引向其右孩子的分支标“1”；每个字符的编码为从根到每个叶子的路径上得到的0、1序列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类似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trie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15043" name="Text Box 3">
            <a:extLst>
              <a:ext uri="{FF2B5EF4-FFF2-40B4-BE49-F238E27FC236}">
                <a16:creationId xmlns:a16="http://schemas.microsoft.com/office/drawing/2014/main" id="{F4C58A9D-CBF0-4524-B34F-517F452F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11650"/>
            <a:ext cx="859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要传输的字符集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字符出现频率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2,4,2,3,3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587B4-4AF8-4C2B-9568-BD3701854DB2}"/>
              </a:ext>
            </a:extLst>
          </p:cNvPr>
          <p:cNvGrpSpPr/>
          <p:nvPr/>
        </p:nvGrpSpPr>
        <p:grpSpPr>
          <a:xfrm>
            <a:off x="2070979" y="4833704"/>
            <a:ext cx="2306469" cy="1854434"/>
            <a:chOff x="1876425" y="4775200"/>
            <a:chExt cx="2503488" cy="2111375"/>
          </a:xfrm>
        </p:grpSpPr>
        <p:grpSp>
          <p:nvGrpSpPr>
            <p:cNvPr id="215044" name="Group 4">
              <a:extLst>
                <a:ext uri="{FF2B5EF4-FFF2-40B4-BE49-F238E27FC236}">
                  <a16:creationId xmlns:a16="http://schemas.microsoft.com/office/drawing/2014/main" id="{259F0E12-387E-4F11-A79B-02576AE02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6425" y="4775200"/>
              <a:ext cx="2503488" cy="2111375"/>
              <a:chOff x="1182" y="2405"/>
              <a:chExt cx="1577" cy="1330"/>
            </a:xfrm>
          </p:grpSpPr>
          <p:sp>
            <p:nvSpPr>
              <p:cNvPr id="199695" name="Text Box 5">
                <a:extLst>
                  <a:ext uri="{FF2B5EF4-FFF2-40B4-BE49-F238E27FC236}">
                    <a16:creationId xmlns:a16="http://schemas.microsoft.com/office/drawing/2014/main" id="{8DC5734C-2278-4E4F-AE8E-DB3149FBF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99696" name="Text Box 6">
                <a:extLst>
                  <a:ext uri="{FF2B5EF4-FFF2-40B4-BE49-F238E27FC236}">
                    <a16:creationId xmlns:a16="http://schemas.microsoft.com/office/drawing/2014/main" id="{D2D4FDC6-C320-4BE5-8AF4-E6799B652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99697" name="Oval 7">
                <a:extLst>
                  <a:ext uri="{FF2B5EF4-FFF2-40B4-BE49-F238E27FC236}">
                    <a16:creationId xmlns:a16="http://schemas.microsoft.com/office/drawing/2014/main" id="{AAF7B13A-012E-40D8-9F1F-B059FA33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8" name="Oval 8">
                <a:extLst>
                  <a:ext uri="{FF2B5EF4-FFF2-40B4-BE49-F238E27FC236}">
                    <a16:creationId xmlns:a16="http://schemas.microsoft.com/office/drawing/2014/main" id="{821ABED3-82A0-4971-B667-9EC7A129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9" name="Oval 9">
                <a:extLst>
                  <a:ext uri="{FF2B5EF4-FFF2-40B4-BE49-F238E27FC236}">
                    <a16:creationId xmlns:a16="http://schemas.microsoft.com/office/drawing/2014/main" id="{1C1E253F-D2A1-4BEA-B940-0B683097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99700" name="Line 10">
                <a:extLst>
                  <a:ext uri="{FF2B5EF4-FFF2-40B4-BE49-F238E27FC236}">
                    <a16:creationId xmlns:a16="http://schemas.microsoft.com/office/drawing/2014/main" id="{DF4E8460-3706-4AFC-AB00-D414B7BE3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1" name="Line 11">
                <a:extLst>
                  <a:ext uri="{FF2B5EF4-FFF2-40B4-BE49-F238E27FC236}">
                    <a16:creationId xmlns:a16="http://schemas.microsoft.com/office/drawing/2014/main" id="{1A86BD8B-389C-4F9B-A795-AE0DA459E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2" name="Oval 12">
                <a:extLst>
                  <a:ext uri="{FF2B5EF4-FFF2-40B4-BE49-F238E27FC236}">
                    <a16:creationId xmlns:a16="http://schemas.microsoft.com/office/drawing/2014/main" id="{3268B130-10B2-410F-A0BA-C2B87780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3" name="Oval 13">
                <a:extLst>
                  <a:ext uri="{FF2B5EF4-FFF2-40B4-BE49-F238E27FC236}">
                    <a16:creationId xmlns:a16="http://schemas.microsoft.com/office/drawing/2014/main" id="{631BAA50-72F7-48D4-81A0-F7BF50EBA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4" name="Oval 14">
                <a:extLst>
                  <a:ext uri="{FF2B5EF4-FFF2-40B4-BE49-F238E27FC236}">
                    <a16:creationId xmlns:a16="http://schemas.microsoft.com/office/drawing/2014/main" id="{B91095BD-945D-4ECB-AA41-9833C5CD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3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5" name="Oval 15">
                <a:extLst>
                  <a:ext uri="{FF2B5EF4-FFF2-40B4-BE49-F238E27FC236}">
                    <a16:creationId xmlns:a16="http://schemas.microsoft.com/office/drawing/2014/main" id="{55A115E5-FAAD-40DC-A822-74B0A717C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6" name="Line 16">
                <a:extLst>
                  <a:ext uri="{FF2B5EF4-FFF2-40B4-BE49-F238E27FC236}">
                    <a16:creationId xmlns:a16="http://schemas.microsoft.com/office/drawing/2014/main" id="{5D65A3B8-B68F-4F21-9C54-A41DD5A2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7" name="Line 17">
                <a:extLst>
                  <a:ext uri="{FF2B5EF4-FFF2-40B4-BE49-F238E27FC236}">
                    <a16:creationId xmlns:a16="http://schemas.microsoft.com/office/drawing/2014/main" id="{D235D92C-C371-445A-A699-CFEAD667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8" name="Oval 18">
                <a:extLst>
                  <a:ext uri="{FF2B5EF4-FFF2-40B4-BE49-F238E27FC236}">
                    <a16:creationId xmlns:a16="http://schemas.microsoft.com/office/drawing/2014/main" id="{F6CB917E-E59B-4148-8428-7B89A7292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99709" name="Line 19">
                <a:extLst>
                  <a:ext uri="{FF2B5EF4-FFF2-40B4-BE49-F238E27FC236}">
                    <a16:creationId xmlns:a16="http://schemas.microsoft.com/office/drawing/2014/main" id="{32F294E6-0C3B-4E46-8C3A-042970663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0" name="Line 20">
                <a:extLst>
                  <a:ext uri="{FF2B5EF4-FFF2-40B4-BE49-F238E27FC236}">
                    <a16:creationId xmlns:a16="http://schemas.microsoft.com/office/drawing/2014/main" id="{DEBD03A2-92B6-42C7-83CF-2DB5CDC51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1" name="Oval 21">
                <a:extLst>
                  <a:ext uri="{FF2B5EF4-FFF2-40B4-BE49-F238E27FC236}">
                    <a16:creationId xmlns:a16="http://schemas.microsoft.com/office/drawing/2014/main" id="{B9E2FF15-8D4A-4C24-A8FC-432603B2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199712" name="Line 22">
                <a:extLst>
                  <a:ext uri="{FF2B5EF4-FFF2-40B4-BE49-F238E27FC236}">
                    <a16:creationId xmlns:a16="http://schemas.microsoft.com/office/drawing/2014/main" id="{47B9A8DB-44A2-4317-A282-08B0B25D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3" name="Line 23">
                <a:extLst>
                  <a:ext uri="{FF2B5EF4-FFF2-40B4-BE49-F238E27FC236}">
                    <a16:creationId xmlns:a16="http://schemas.microsoft.com/office/drawing/2014/main" id="{66BB2CC2-98C5-4C94-B8FD-EAA89913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4" name="Text Box 24">
                <a:extLst>
                  <a:ext uri="{FF2B5EF4-FFF2-40B4-BE49-F238E27FC236}">
                    <a16:creationId xmlns:a16="http://schemas.microsoft.com/office/drawing/2014/main" id="{E9A8BE79-DE0D-4CEF-AAF4-D858579B9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199715" name="Text Box 25">
                <a:extLst>
                  <a:ext uri="{FF2B5EF4-FFF2-40B4-BE49-F238E27FC236}">
                    <a16:creationId xmlns:a16="http://schemas.microsoft.com/office/drawing/2014/main" id="{A9C90BE9-B3F8-42AF-979A-5696D22FE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199716" name="Text Box 26">
                <a:extLst>
                  <a:ext uri="{FF2B5EF4-FFF2-40B4-BE49-F238E27FC236}">
                    <a16:creationId xmlns:a16="http://schemas.microsoft.com/office/drawing/2014/main" id="{C289B5F1-8516-4A66-8903-A86DB5FA4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5067" name="Group 27">
              <a:extLst>
                <a:ext uri="{FF2B5EF4-FFF2-40B4-BE49-F238E27FC236}">
                  <a16:creationId xmlns:a16="http://schemas.microsoft.com/office/drawing/2014/main" id="{CEE78A79-DB45-425D-A3C9-2D667FC6B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238" y="4895850"/>
              <a:ext cx="2287587" cy="1420813"/>
              <a:chOff x="1277" y="2481"/>
              <a:chExt cx="1441" cy="895"/>
            </a:xfrm>
          </p:grpSpPr>
          <p:sp>
            <p:nvSpPr>
              <p:cNvPr id="199687" name="Text Box 28">
                <a:extLst>
                  <a:ext uri="{FF2B5EF4-FFF2-40B4-BE49-F238E27FC236}">
                    <a16:creationId xmlns:a16="http://schemas.microsoft.com/office/drawing/2014/main" id="{1E8F387C-86DC-46AE-9CFD-20E7A3109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8" name="Text Box 29">
                <a:extLst>
                  <a:ext uri="{FF2B5EF4-FFF2-40B4-BE49-F238E27FC236}">
                    <a16:creationId xmlns:a16="http://schemas.microsoft.com/office/drawing/2014/main" id="{C7415EC5-BD3D-4A63-8B91-3F3D74501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9" name="Text Box 30">
                <a:extLst>
                  <a:ext uri="{FF2B5EF4-FFF2-40B4-BE49-F238E27FC236}">
                    <a16:creationId xmlns:a16="http://schemas.microsoft.com/office/drawing/2014/main" id="{B0663C28-6447-43C8-AEA2-6B5501F89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0" name="Text Box 31">
                <a:extLst>
                  <a:ext uri="{FF2B5EF4-FFF2-40B4-BE49-F238E27FC236}">
                    <a16:creationId xmlns:a16="http://schemas.microsoft.com/office/drawing/2014/main" id="{DD245028-1438-4AE0-8AB6-133F55C1C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1" name="Text Box 32">
                <a:extLst>
                  <a:ext uri="{FF2B5EF4-FFF2-40B4-BE49-F238E27FC236}">
                    <a16:creationId xmlns:a16="http://schemas.microsoft.com/office/drawing/2014/main" id="{519CB310-6611-49DB-A5BE-75C8387C3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92" name="Text Box 33">
                <a:extLst>
                  <a:ext uri="{FF2B5EF4-FFF2-40B4-BE49-F238E27FC236}">
                    <a16:creationId xmlns:a16="http://schemas.microsoft.com/office/drawing/2014/main" id="{D7CCB7EC-1570-4F16-8CBD-E0E124FA5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3" name="Text Box 34">
                <a:extLst>
                  <a:ext uri="{FF2B5EF4-FFF2-40B4-BE49-F238E27FC236}">
                    <a16:creationId xmlns:a16="http://schemas.microsoft.com/office/drawing/2014/main" id="{D49232F1-9B5E-4E95-B8B4-AA40DF99C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4" name="Text Box 35">
                <a:extLst>
                  <a:ext uri="{FF2B5EF4-FFF2-40B4-BE49-F238E27FC236}">
                    <a16:creationId xmlns:a16="http://schemas.microsoft.com/office/drawing/2014/main" id="{8E580767-C4E0-4FAB-AB5B-DEE779CF7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</p:grpSp>
      <p:sp>
        <p:nvSpPr>
          <p:cNvPr id="215076" name="Text Box 36">
            <a:extLst>
              <a:ext uri="{FF2B5EF4-FFF2-40B4-BE49-F238E27FC236}">
                <a16:creationId xmlns:a16="http://schemas.microsoft.com/office/drawing/2014/main" id="{6B4AD87D-5AC3-46B9-9B8C-2264F0E3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072063"/>
            <a:ext cx="1058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13D71D-C536-479E-ADC6-60CA3C3BABA6}"/>
              </a:ext>
            </a:extLst>
          </p:cNvPr>
          <p:cNvSpPr txBox="1"/>
          <p:nvPr/>
        </p:nvSpPr>
        <p:spPr>
          <a:xfrm>
            <a:off x="848916" y="228365"/>
            <a:ext cx="770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编码</a:t>
            </a:r>
            <a:r>
              <a:rPr kumimoji="1" lang="zh-CN" altLang="en-US" sz="4000" dirty="0">
                <a:solidFill>
                  <a:schemeClr val="tx2"/>
                </a:solidFill>
                <a:latin typeface="Cambbria"/>
                <a:ea typeface="+mj-ea"/>
              </a:rPr>
              <a:t>问题</a:t>
            </a:r>
            <a:endParaRPr kumimoji="1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bldLvl="5" autoUpdateAnimBg="0"/>
      <p:bldP spid="215043" grpId="0" autoUpdateAnimBg="0"/>
      <p:bldP spid="2150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F9ADCC-CA51-41F2-A23C-83C3A7B9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438"/>
            <a:ext cx="87010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：从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树根开始，从待译码电文中逐位取码。若编码是“0”，则向左走；若编码是“1”，则向右走，一旦到达叶子结点，则译出一个字符；再重新从根出发，直到电文结束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 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只要是前缀编码都能无歧义译码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）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03D9733-4E82-4B87-8A75-42438D04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4407367"/>
            <a:ext cx="694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原文是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CAS;CAT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电文是 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11010111011101000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译文是“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grpSp>
        <p:nvGrpSpPr>
          <p:cNvPr id="52284" name="Group 60">
            <a:extLst>
              <a:ext uri="{FF2B5EF4-FFF2-40B4-BE49-F238E27FC236}">
                <a16:creationId xmlns:a16="http://schemas.microsoft.com/office/drawing/2014/main" id="{9399509E-52DB-4949-9C32-ABFBA0F5DD3F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159000"/>
            <a:ext cx="4675188" cy="2111375"/>
            <a:chOff x="1182" y="2405"/>
            <a:chExt cx="2945" cy="1330"/>
          </a:xfrm>
        </p:grpSpPr>
        <p:grpSp>
          <p:nvGrpSpPr>
            <p:cNvPr id="201733" name="Group 27">
              <a:extLst>
                <a:ext uri="{FF2B5EF4-FFF2-40B4-BE49-F238E27FC236}">
                  <a16:creationId xmlns:a16="http://schemas.microsoft.com/office/drawing/2014/main" id="{9BCCE576-7873-4BED-952C-3BCE1769A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2405"/>
              <a:ext cx="1577" cy="1330"/>
              <a:chOff x="1182" y="2405"/>
              <a:chExt cx="1577" cy="1330"/>
            </a:xfrm>
          </p:grpSpPr>
          <p:sp>
            <p:nvSpPr>
              <p:cNvPr id="201744" name="Text Box 28">
                <a:extLst>
                  <a:ext uri="{FF2B5EF4-FFF2-40B4-BE49-F238E27FC236}">
                    <a16:creationId xmlns:a16="http://schemas.microsoft.com/office/drawing/2014/main" id="{44F8CDEC-E7B4-49B0-965B-67206021F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01745" name="Text Box 29">
                <a:extLst>
                  <a:ext uri="{FF2B5EF4-FFF2-40B4-BE49-F238E27FC236}">
                    <a16:creationId xmlns:a16="http://schemas.microsoft.com/office/drawing/2014/main" id="{7E3FDBD9-E7D7-4018-8F5C-D264137E4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201746" name="Oval 30">
                <a:extLst>
                  <a:ext uri="{FF2B5EF4-FFF2-40B4-BE49-F238E27FC236}">
                    <a16:creationId xmlns:a16="http://schemas.microsoft.com/office/drawing/2014/main" id="{633C52A8-F464-41A5-A464-54FDB7E7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7" name="Oval 31">
                <a:extLst>
                  <a:ext uri="{FF2B5EF4-FFF2-40B4-BE49-F238E27FC236}">
                    <a16:creationId xmlns:a16="http://schemas.microsoft.com/office/drawing/2014/main" id="{1CAF71AA-12C5-4B58-9BE9-3D18B97AF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8" name="Oval 32">
                <a:extLst>
                  <a:ext uri="{FF2B5EF4-FFF2-40B4-BE49-F238E27FC236}">
                    <a16:creationId xmlns:a16="http://schemas.microsoft.com/office/drawing/2014/main" id="{E8098BE9-5FDB-4925-9EF3-7BE474F7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01749" name="Line 33">
                <a:extLst>
                  <a:ext uri="{FF2B5EF4-FFF2-40B4-BE49-F238E27FC236}">
                    <a16:creationId xmlns:a16="http://schemas.microsoft.com/office/drawing/2014/main" id="{26594591-C9E1-450C-9CB2-CF7B0DB74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0" name="Line 34">
                <a:extLst>
                  <a:ext uri="{FF2B5EF4-FFF2-40B4-BE49-F238E27FC236}">
                    <a16:creationId xmlns:a16="http://schemas.microsoft.com/office/drawing/2014/main" id="{F7F51A22-9D4B-4C65-AF9F-2EA5C15FD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1" name="Oval 35">
                <a:extLst>
                  <a:ext uri="{FF2B5EF4-FFF2-40B4-BE49-F238E27FC236}">
                    <a16:creationId xmlns:a16="http://schemas.microsoft.com/office/drawing/2014/main" id="{39D0F559-1E87-43CB-8493-CDFBA799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2" name="Oval 36">
                <a:extLst>
                  <a:ext uri="{FF2B5EF4-FFF2-40B4-BE49-F238E27FC236}">
                    <a16:creationId xmlns:a16="http://schemas.microsoft.com/office/drawing/2014/main" id="{C6713458-C646-484D-9E26-7292C40FC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3" name="Oval 37">
                <a:extLst>
                  <a:ext uri="{FF2B5EF4-FFF2-40B4-BE49-F238E27FC236}">
                    <a16:creationId xmlns:a16="http://schemas.microsoft.com/office/drawing/2014/main" id="{2AC082EA-BEAB-4F46-AE7E-9EB62BCD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4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4" name="Oval 38">
                <a:extLst>
                  <a:ext uri="{FF2B5EF4-FFF2-40B4-BE49-F238E27FC236}">
                    <a16:creationId xmlns:a16="http://schemas.microsoft.com/office/drawing/2014/main" id="{92B2680B-8B8C-41F1-B8AE-7DA665C4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5" name="Line 39">
                <a:extLst>
                  <a:ext uri="{FF2B5EF4-FFF2-40B4-BE49-F238E27FC236}">
                    <a16:creationId xmlns:a16="http://schemas.microsoft.com/office/drawing/2014/main" id="{7A75673B-C57E-4830-A8C2-E07ACD164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6" name="Line 40">
                <a:extLst>
                  <a:ext uri="{FF2B5EF4-FFF2-40B4-BE49-F238E27FC236}">
                    <a16:creationId xmlns:a16="http://schemas.microsoft.com/office/drawing/2014/main" id="{942F5713-F323-46CE-ABE8-39B2A7FD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7" name="Oval 41">
                <a:extLst>
                  <a:ext uri="{FF2B5EF4-FFF2-40B4-BE49-F238E27FC236}">
                    <a16:creationId xmlns:a16="http://schemas.microsoft.com/office/drawing/2014/main" id="{C561209C-EEF7-4237-A92E-DED5DA3E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201758" name="Line 42">
                <a:extLst>
                  <a:ext uri="{FF2B5EF4-FFF2-40B4-BE49-F238E27FC236}">
                    <a16:creationId xmlns:a16="http://schemas.microsoft.com/office/drawing/2014/main" id="{9A954C77-6E3D-4F9F-BAA7-55F293C7A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9" name="Line 43">
                <a:extLst>
                  <a:ext uri="{FF2B5EF4-FFF2-40B4-BE49-F238E27FC236}">
                    <a16:creationId xmlns:a16="http://schemas.microsoft.com/office/drawing/2014/main" id="{20CC76A6-FB6E-444C-B9AF-D947053C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0" name="Oval 44">
                <a:extLst>
                  <a:ext uri="{FF2B5EF4-FFF2-40B4-BE49-F238E27FC236}">
                    <a16:creationId xmlns:a16="http://schemas.microsoft.com/office/drawing/2014/main" id="{59202264-8C9C-45C1-901D-1CA36E241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201761" name="Line 45">
                <a:extLst>
                  <a:ext uri="{FF2B5EF4-FFF2-40B4-BE49-F238E27FC236}">
                    <a16:creationId xmlns:a16="http://schemas.microsoft.com/office/drawing/2014/main" id="{D2BA369B-E337-4215-88A8-B4BE801D4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2" name="Line 46">
                <a:extLst>
                  <a:ext uri="{FF2B5EF4-FFF2-40B4-BE49-F238E27FC236}">
                    <a16:creationId xmlns:a16="http://schemas.microsoft.com/office/drawing/2014/main" id="{28DEE2D2-2072-4682-ACD5-765211EB2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3" name="Text Box 47">
                <a:extLst>
                  <a:ext uri="{FF2B5EF4-FFF2-40B4-BE49-F238E27FC236}">
                    <a16:creationId xmlns:a16="http://schemas.microsoft.com/office/drawing/2014/main" id="{992E3E65-C2A7-4AD1-A5BD-C29B7D660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201764" name="Text Box 48">
                <a:extLst>
                  <a:ext uri="{FF2B5EF4-FFF2-40B4-BE49-F238E27FC236}">
                    <a16:creationId xmlns:a16="http://schemas.microsoft.com/office/drawing/2014/main" id="{E2609699-531D-4FF6-B38D-AEB6BC0B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201765" name="Text Box 49">
                <a:extLst>
                  <a:ext uri="{FF2B5EF4-FFF2-40B4-BE49-F238E27FC236}">
                    <a16:creationId xmlns:a16="http://schemas.microsoft.com/office/drawing/2014/main" id="{1A9FC7CE-8E25-4952-AFE6-D7BD8D54C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01734" name="Group 50">
              <a:extLst>
                <a:ext uri="{FF2B5EF4-FFF2-40B4-BE49-F238E27FC236}">
                  <a16:creationId xmlns:a16="http://schemas.microsoft.com/office/drawing/2014/main" id="{F1823F0B-8B7B-4059-A00D-98A6B6A17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2481"/>
              <a:ext cx="1441" cy="895"/>
              <a:chOff x="1277" y="2481"/>
              <a:chExt cx="1441" cy="895"/>
            </a:xfrm>
          </p:grpSpPr>
          <p:sp>
            <p:nvSpPr>
              <p:cNvPr id="201736" name="Text Box 51">
                <a:extLst>
                  <a:ext uri="{FF2B5EF4-FFF2-40B4-BE49-F238E27FC236}">
                    <a16:creationId xmlns:a16="http://schemas.microsoft.com/office/drawing/2014/main" id="{3285FF2A-B959-4966-8906-6198CC747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7" name="Text Box 52">
                <a:extLst>
                  <a:ext uri="{FF2B5EF4-FFF2-40B4-BE49-F238E27FC236}">
                    <a16:creationId xmlns:a16="http://schemas.microsoft.com/office/drawing/2014/main" id="{0FB2F375-4ECF-40FE-A004-8B2A164A1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8" name="Text Box 53">
                <a:extLst>
                  <a:ext uri="{FF2B5EF4-FFF2-40B4-BE49-F238E27FC236}">
                    <a16:creationId xmlns:a16="http://schemas.microsoft.com/office/drawing/2014/main" id="{97CC2FFB-B4F8-48A2-B11F-489BB17CD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39" name="Text Box 54">
                <a:extLst>
                  <a:ext uri="{FF2B5EF4-FFF2-40B4-BE49-F238E27FC236}">
                    <a16:creationId xmlns:a16="http://schemas.microsoft.com/office/drawing/2014/main" id="{2437F0F5-C29A-4D7D-A37E-0CAAB5B2D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0" name="Text Box 55">
                <a:extLst>
                  <a:ext uri="{FF2B5EF4-FFF2-40B4-BE49-F238E27FC236}">
                    <a16:creationId xmlns:a16="http://schemas.microsoft.com/office/drawing/2014/main" id="{1AE5D91D-88D3-4C89-BDBE-2A6DAAEC2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41" name="Text Box 56">
                <a:extLst>
                  <a:ext uri="{FF2B5EF4-FFF2-40B4-BE49-F238E27FC236}">
                    <a16:creationId xmlns:a16="http://schemas.microsoft.com/office/drawing/2014/main" id="{E7E8CD47-A841-4E06-902C-93FBB07A6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2" name="Text Box 57">
                <a:extLst>
                  <a:ext uri="{FF2B5EF4-FFF2-40B4-BE49-F238E27FC236}">
                    <a16:creationId xmlns:a16="http://schemas.microsoft.com/office/drawing/2014/main" id="{6ED4E12E-69A9-49A0-A803-05D81649A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3" name="Text Box 58">
                <a:extLst>
                  <a:ext uri="{FF2B5EF4-FFF2-40B4-BE49-F238E27FC236}">
                    <a16:creationId xmlns:a16="http://schemas.microsoft.com/office/drawing/2014/main" id="{4BDA3DE5-56F9-478A-AFA8-D899E13C7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201735" name="Text Box 59">
              <a:extLst>
                <a:ext uri="{FF2B5EF4-FFF2-40B4-BE49-F238E27FC236}">
                  <a16:creationId xmlns:a16="http://schemas.microsoft.com/office/drawing/2014/main" id="{1D3DB379-39F0-4FEF-A0D7-34AB9AA9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592"/>
              <a:ext cx="66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 :    00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:    01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:   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 :   110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 :   111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bldLvl="5" autoUpdateAnimBg="0"/>
      <p:bldP spid="522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D0F4-63CA-4FA8-B813-E02D232F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/>
              <a:t>Trie</a:t>
            </a:r>
            <a:r>
              <a:rPr lang="zh-CN" altLang="en-US" dirty="0"/>
              <a:t>的基本操作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6667-2DD4-4017-A494-BC266BB5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700962" cy="5405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Trie</a:t>
            </a:r>
            <a:r>
              <a:rPr lang="zh-CN" altLang="en-US" dirty="0"/>
              <a:t>这种数据结构支持一些</a:t>
            </a:r>
            <a:r>
              <a:rPr lang="zh-CN" altLang="en-US" dirty="0">
                <a:solidFill>
                  <a:srgbClr val="9933FF"/>
                </a:solidFill>
              </a:rPr>
              <a:t>基本操作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    </a:t>
            </a:r>
            <a:r>
              <a:rPr lang="en-US" altLang="zh-Hans-H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Insert(string key, int value)</a:t>
            </a:r>
            <a:r>
              <a:rPr lang="en-US" altLang="zh-Hans-HK" dirty="0"/>
              <a:t>   </a:t>
            </a:r>
            <a:r>
              <a:rPr lang="zh-CN" altLang="en-US" dirty="0"/>
              <a:t>插入字符串</a:t>
            </a:r>
            <a:r>
              <a:rPr lang="en-US" altLang="zh-CN" dirty="0"/>
              <a:t>key</a:t>
            </a:r>
            <a:r>
              <a:rPr lang="zh-CN" altLang="en-US" dirty="0"/>
              <a:t>到</a:t>
            </a:r>
            <a:r>
              <a:rPr lang="en-US" altLang="zh-CN" dirty="0" err="1"/>
              <a:t>trie</a:t>
            </a:r>
            <a:r>
              <a:rPr lang="zh-CN" altLang="en-US" dirty="0"/>
              <a:t>中。并将键值设置为</a:t>
            </a:r>
            <a:r>
              <a:rPr lang="en-US" altLang="zh-Hans-HK" dirty="0"/>
              <a:t>value</a:t>
            </a:r>
            <a:r>
              <a:rPr lang="zh-CN" altLang="en-US" dirty="0"/>
              <a:t>。</a:t>
            </a:r>
            <a:endParaRPr lang="en-US" altLang="zh-Hans-HK" dirty="0"/>
          </a:p>
          <a:p>
            <a:pPr marL="0" indent="0">
              <a:buNone/>
            </a:pPr>
            <a:r>
              <a:rPr lang="en-US" altLang="zh-Hans-HK" dirty="0"/>
              <a:t>    </a:t>
            </a:r>
            <a:r>
              <a:rPr lang="en-US" altLang="zh-Hans-H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Delete(string key) </a:t>
            </a:r>
            <a:r>
              <a:rPr lang="zh-CN" altLang="en-US" dirty="0"/>
              <a:t>从</a:t>
            </a:r>
            <a:r>
              <a:rPr lang="en-US" altLang="zh-CN" dirty="0" err="1"/>
              <a:t>trie</a:t>
            </a:r>
            <a:r>
              <a:rPr lang="zh-CN" altLang="en-US" dirty="0"/>
              <a:t>中删除一个字符串</a:t>
            </a:r>
            <a:r>
              <a:rPr lang="en-US" altLang="zh-CN" dirty="0"/>
              <a:t>key</a:t>
            </a:r>
            <a:r>
              <a:rPr lang="zh-CN" altLang="en-US" dirty="0"/>
              <a:t>以及它的键值。</a:t>
            </a:r>
            <a:endParaRPr lang="en-US" altLang="zh-Hans-HK" dirty="0"/>
          </a:p>
          <a:p>
            <a:pPr marL="0" indent="0">
              <a:buNone/>
            </a:pPr>
            <a:r>
              <a:rPr lang="en-US" altLang="zh-Hans-HK" dirty="0"/>
              <a:t>    </a:t>
            </a:r>
            <a:r>
              <a:rPr lang="en-US" altLang="zh-Hans-H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Find(string key)</a:t>
            </a:r>
            <a:r>
              <a:rPr lang="en-US" altLang="zh-Hans-HK" dirty="0"/>
              <a:t>   </a:t>
            </a:r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中查找</a:t>
            </a:r>
            <a:r>
              <a:rPr lang="en-US" altLang="zh-CN" dirty="0"/>
              <a:t>key</a:t>
            </a:r>
            <a:r>
              <a:rPr lang="zh-CN" altLang="en-US" dirty="0"/>
              <a:t>，如果找到了，返回其键值；否则返回</a:t>
            </a:r>
            <a:r>
              <a:rPr lang="en-US" altLang="zh-CN" dirty="0">
                <a:solidFill>
                  <a:srgbClr val="002060"/>
                </a:solidFill>
              </a:rPr>
              <a:t>-1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Hans-HK" dirty="0"/>
              <a:t>    </a:t>
            </a:r>
            <a:r>
              <a:rPr lang="en-US" altLang="zh-Hans-H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Update(string key, int value) </a:t>
            </a:r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中若能找到</a:t>
            </a:r>
            <a:r>
              <a:rPr lang="en-US" altLang="zh-CN" dirty="0"/>
              <a:t>key</a:t>
            </a:r>
            <a:r>
              <a:rPr lang="zh-CN" altLang="en-US" dirty="0"/>
              <a:t>，将它的键值更改为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23814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AA2F9-B045-49D3-A7FA-480E996B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编码相关背景知识</a:t>
            </a:r>
            <a:r>
              <a:rPr lang="en-US" altLang="zh-CN" sz="4000" dirty="0">
                <a:latin typeface="Cambbria"/>
              </a:rPr>
              <a:t>(**)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9AA07-C995-4876-BF39-789F847E6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501062" cy="48831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X</a:t>
                </a:r>
                <a:r>
                  <a:rPr lang="zh-CN" altLang="en-US" dirty="0"/>
                  <a:t>是一个随机变量；它取</a:t>
                </a:r>
                <a:r>
                  <a:rPr lang="en-US" altLang="zh-CN" dirty="0"/>
                  <a:t>1~n</a:t>
                </a:r>
                <a:r>
                  <a:rPr lang="zh-CN" altLang="en-US" dirty="0"/>
                  <a:t>的概率分别为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p</a:t>
                </a:r>
                <a:r>
                  <a:rPr lang="en-US" altLang="zh-CN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,…,</a:t>
                </a:r>
                <a:r>
                  <a:rPr lang="en-US" altLang="zh-CN" dirty="0" err="1">
                    <a:solidFill>
                      <a:srgbClr val="002060"/>
                    </a:solidFill>
                  </a:rPr>
                  <a:t>p</a:t>
                </a:r>
                <a:r>
                  <a:rPr lang="en-US" altLang="zh-CN" baseline="-25000" dirty="0" err="1">
                    <a:solidFill>
                      <a:srgbClr val="002060"/>
                    </a:solidFill>
                  </a:rPr>
                  <a:t>n</a:t>
                </a:r>
                <a:r>
                  <a:rPr lang="en-US" altLang="zh-CN" dirty="0"/>
                  <a:t> (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p</a:t>
                </a:r>
                <a:r>
                  <a:rPr lang="en-US" altLang="zh-CN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+…+</a:t>
                </a:r>
                <a:r>
                  <a:rPr lang="en-US" altLang="zh-CN" dirty="0" err="1">
                    <a:solidFill>
                      <a:srgbClr val="002060"/>
                    </a:solidFill>
                  </a:rPr>
                  <a:t>p</a:t>
                </a:r>
                <a:r>
                  <a:rPr lang="en-US" altLang="zh-CN" baseline="-25000" dirty="0" err="1">
                    <a:solidFill>
                      <a:srgbClr val="002060"/>
                    </a:solidFill>
                  </a:rPr>
                  <a:t>n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=1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熵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entropy</a:t>
                </a:r>
                <a:r>
                  <a:rPr lang="en-US" altLang="zh-CN" dirty="0"/>
                  <a:t>):=</a:t>
                </a:r>
                <a:endParaRPr lang="en-US" altLang="zh-Hans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Hans-HK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Hans-H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ans-HK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Hans-HK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Hans-HK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Hans-HK" b="0" i="1" baseline="-25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zh-Hans-HK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ans-HK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Hans-HK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Hans-HK" b="0" i="1" baseline="-250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Hans-HK" dirty="0"/>
              </a:p>
              <a:p>
                <a:pPr marL="0" indent="0">
                  <a:buNone/>
                </a:pPr>
                <a:r>
                  <a:rPr lang="en-US" altLang="zh-Hans-HK" dirty="0"/>
                  <a:t>Shanno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（信息论之父）研究信道传输时，证明了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H(</a:t>
                </a:r>
                <a:r>
                  <a:rPr lang="en-US" altLang="zh-Hans-HK" i="1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)</a:t>
                </a:r>
                <a:r>
                  <a:rPr lang="en-US" altLang="zh-Hans-HK" dirty="0"/>
                  <a:t>≤ </a:t>
                </a:r>
                <a:r>
                  <a:rPr lang="en-US" altLang="zh-Hans-HK" dirty="0" err="1">
                    <a:solidFill>
                      <a:srgbClr val="00B0F0"/>
                    </a:solidFill>
                  </a:rPr>
                  <a:t>wpl</a:t>
                </a:r>
                <a:r>
                  <a:rPr lang="en-US" altLang="zh-Hans-HK" dirty="0"/>
                  <a:t>(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{p</a:t>
                </a:r>
                <a:r>
                  <a:rPr lang="en-US" altLang="zh-Hans-HK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Hans-HK" dirty="0" err="1">
                    <a:solidFill>
                      <a:srgbClr val="00B050"/>
                    </a:solidFill>
                  </a:rPr>
                  <a:t>p</a:t>
                </a:r>
                <a:r>
                  <a:rPr lang="en-US" altLang="zh-Hans-HK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}</a:t>
                </a:r>
                <a:r>
                  <a:rPr lang="en-US" altLang="zh-Hans-HK" dirty="0"/>
                  <a:t>) ≤ 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H(</a:t>
                </a:r>
                <a:r>
                  <a:rPr lang="en-US" altLang="zh-Hans-HK" i="1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)+1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但是没能给出计算</a:t>
                </a:r>
                <a:r>
                  <a:rPr lang="en-US" altLang="zh-CN" dirty="0" err="1">
                    <a:solidFill>
                      <a:srgbClr val="00B0F0"/>
                    </a:solidFill>
                  </a:rPr>
                  <a:t>wpl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{p</a:t>
                </a:r>
                <a:r>
                  <a:rPr lang="en-US" altLang="zh-CN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p</a:t>
                </a:r>
                <a:r>
                  <a:rPr lang="en-US" altLang="zh-CN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}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的具体算法。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参见：</a:t>
                </a:r>
                <a:r>
                  <a:rPr lang="en-US" altLang="zh-CN" sz="2400" dirty="0"/>
                  <a:t>wiki/Shannon%27s_source_coding_theorem</a:t>
                </a:r>
                <a:br>
                  <a:rPr lang="en-US" altLang="zh-CN" sz="2400" dirty="0"/>
                </a:br>
                <a:r>
                  <a:rPr lang="zh-CN" altLang="en-US" sz="2400" dirty="0"/>
                  <a:t>证明见：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http://math.mit.edu/~shor/18.310/huffman.pdf</a:t>
                </a:r>
                <a:r>
                  <a:rPr lang="en-US" altLang="zh-CN" sz="2400" dirty="0"/>
                  <a:t> </a:t>
                </a:r>
                <a:endParaRPr lang="zh-Hans-HK" altLang="en-US" sz="2400" dirty="0"/>
              </a:p>
              <a:p>
                <a:pPr marL="0" indent="0">
                  <a:buNone/>
                </a:pPr>
                <a:endParaRPr lang="en-US" altLang="zh-Hans-HK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9AA07-C995-4876-BF39-789F847E6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501062" cy="4883148"/>
              </a:xfrm>
              <a:blipFill>
                <a:blip r:embed="rId3"/>
                <a:stretch>
                  <a:fillRect l="-1792" t="-1998" r="-1577" b="-249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710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AA2F9-B045-49D3-A7FA-480E996B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编码相关背景知识</a:t>
            </a:r>
            <a:r>
              <a:rPr lang="en-US" altLang="zh-CN" sz="4000" dirty="0">
                <a:latin typeface="Cambbria"/>
              </a:rPr>
              <a:t>(**)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9AA07-C995-4876-BF39-789F847E6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03924"/>
                <a:ext cx="4065249" cy="48831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例子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 (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Hans-HK" dirty="0"/>
                  <a:t>)=</a:t>
                </a:r>
                <a:br>
                  <a:rPr lang="en-US" altLang="zh-Hans-HK" dirty="0"/>
                </a:br>
                <a:r>
                  <a:rPr lang="en-US" altLang="zh-Hans-HK" dirty="0"/>
                  <a:t>      </a:t>
                </a:r>
                <a:r>
                  <a:rPr lang="en-US" altLang="zh-Hans-HK" kern="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Hans-HK" kern="0" dirty="0"/>
                  <a:t>)</a:t>
                </a:r>
                <a:r>
                  <a:rPr lang="en-US" altLang="zh-Hans-HK" dirty="0"/>
                  <a:t>.    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 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H</a:t>
                </a:r>
                <a:r>
                  <a:rPr lang="en-US" altLang="zh-Hans-HK" dirty="0"/>
                  <a:t>(X)=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 </a:t>
                </a:r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r>
                  <a:rPr lang="zh-Hans-HK" altLang="en-US" dirty="0"/>
                  <a:t>    </a:t>
                </a:r>
                <a:r>
                  <a:rPr lang="en-US" altLang="zh-Hans-HK" dirty="0" err="1">
                    <a:solidFill>
                      <a:srgbClr val="00B0F0"/>
                    </a:solidFill>
                  </a:rPr>
                  <a:t>wpl</a:t>
                </a:r>
                <a:r>
                  <a:rPr lang="en-US" altLang="zh-Hans-HK" dirty="0"/>
                  <a:t>(X)=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9AA07-C995-4876-BF39-789F847E6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03924"/>
                <a:ext cx="4065249" cy="4883148"/>
              </a:xfrm>
              <a:blipFill>
                <a:blip r:embed="rId2"/>
                <a:stretch>
                  <a:fillRect l="-3748" t="-1998" b="-199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BABB5C19-3940-4829-8135-ABF3582FC8E7}"/>
              </a:ext>
            </a:extLst>
          </p:cNvPr>
          <p:cNvSpPr/>
          <p:nvPr/>
        </p:nvSpPr>
        <p:spPr bwMode="auto">
          <a:xfrm>
            <a:off x="1147865" y="5204299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EA1B9F-E553-48F5-9E8D-C4A69D93D8BF}"/>
              </a:ext>
            </a:extLst>
          </p:cNvPr>
          <p:cNvSpPr/>
          <p:nvPr/>
        </p:nvSpPr>
        <p:spPr bwMode="auto">
          <a:xfrm>
            <a:off x="1803570" y="5204299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BECBE1-B96F-48E4-A959-A9772E0F54E6}"/>
              </a:ext>
            </a:extLst>
          </p:cNvPr>
          <p:cNvSpPr/>
          <p:nvPr/>
        </p:nvSpPr>
        <p:spPr bwMode="auto">
          <a:xfrm>
            <a:off x="2448636" y="5204299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84EB1-65A8-4DF9-8BC7-0CB20D0DBF17}"/>
              </a:ext>
            </a:extLst>
          </p:cNvPr>
          <p:cNvSpPr/>
          <p:nvPr/>
        </p:nvSpPr>
        <p:spPr bwMode="auto">
          <a:xfrm>
            <a:off x="3093702" y="5204299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00E341-64D9-428B-B22F-5F000CD6DD9F}"/>
              </a:ext>
            </a:extLst>
          </p:cNvPr>
          <p:cNvSpPr/>
          <p:nvPr/>
        </p:nvSpPr>
        <p:spPr bwMode="auto">
          <a:xfrm>
            <a:off x="1574970" y="4539526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D0676D-1235-4604-B8AF-9B11B8907C8C}"/>
              </a:ext>
            </a:extLst>
          </p:cNvPr>
          <p:cNvSpPr/>
          <p:nvPr/>
        </p:nvSpPr>
        <p:spPr bwMode="auto">
          <a:xfrm>
            <a:off x="2677236" y="4560553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674B1BA-2DCD-4CBC-8414-9257E135167B}"/>
              </a:ext>
            </a:extLst>
          </p:cNvPr>
          <p:cNvSpPr/>
          <p:nvPr/>
        </p:nvSpPr>
        <p:spPr bwMode="auto">
          <a:xfrm>
            <a:off x="2151942" y="3952723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A633B7-93FE-419D-93E8-62EA6AA6802E}"/>
              </a:ext>
            </a:extLst>
          </p:cNvPr>
          <p:cNvCxnSpPr>
            <a:stCxn id="10" idx="3"/>
            <a:endCxn id="8" idx="7"/>
          </p:cNvCxnSpPr>
          <p:nvPr/>
        </p:nvCxnSpPr>
        <p:spPr bwMode="auto">
          <a:xfrm flipH="1">
            <a:off x="1873881" y="4251634"/>
            <a:ext cx="329346" cy="339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575D26-520B-4E4E-9945-4995E03777A4}"/>
              </a:ext>
            </a:extLst>
          </p:cNvPr>
          <p:cNvCxnSpPr>
            <a:stCxn id="10" idx="5"/>
            <a:endCxn id="9" idx="1"/>
          </p:cNvCxnSpPr>
          <p:nvPr/>
        </p:nvCxnSpPr>
        <p:spPr bwMode="auto">
          <a:xfrm>
            <a:off x="2450853" y="4251634"/>
            <a:ext cx="277668" cy="360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9C3137F-0AE0-410B-8740-3EDD7479E15C}"/>
              </a:ext>
            </a:extLst>
          </p:cNvPr>
          <p:cNvCxnSpPr>
            <a:stCxn id="8" idx="3"/>
            <a:endCxn id="4" idx="0"/>
          </p:cNvCxnSpPr>
          <p:nvPr/>
        </p:nvCxnSpPr>
        <p:spPr bwMode="auto">
          <a:xfrm flipH="1">
            <a:off x="1322963" y="4838437"/>
            <a:ext cx="303292" cy="365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7475A31-6114-4770-ADCA-C91083CC1E69}"/>
              </a:ext>
            </a:extLst>
          </p:cNvPr>
          <p:cNvCxnSpPr>
            <a:stCxn id="8" idx="5"/>
            <a:endCxn id="5" idx="0"/>
          </p:cNvCxnSpPr>
          <p:nvPr/>
        </p:nvCxnSpPr>
        <p:spPr bwMode="auto">
          <a:xfrm>
            <a:off x="1873881" y="4838437"/>
            <a:ext cx="104787" cy="3658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8C4D04-4303-4D48-8A07-5F64316B1C27}"/>
              </a:ext>
            </a:extLst>
          </p:cNvPr>
          <p:cNvCxnSpPr>
            <a:stCxn id="9" idx="5"/>
            <a:endCxn id="7" idx="0"/>
          </p:cNvCxnSpPr>
          <p:nvPr/>
        </p:nvCxnSpPr>
        <p:spPr bwMode="auto">
          <a:xfrm>
            <a:off x="2976147" y="4859464"/>
            <a:ext cx="292653" cy="344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B9FECE-9C47-4642-B731-F727C8FD8DC9}"/>
              </a:ext>
            </a:extLst>
          </p:cNvPr>
          <p:cNvCxnSpPr>
            <a:stCxn id="9" idx="3"/>
            <a:endCxn id="6" idx="0"/>
          </p:cNvCxnSpPr>
          <p:nvPr/>
        </p:nvCxnSpPr>
        <p:spPr bwMode="auto">
          <a:xfrm flipH="1">
            <a:off x="2623734" y="4859464"/>
            <a:ext cx="104787" cy="344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8F02DCAA-BEC9-41CA-BD60-3E2B4CE20C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35620" y="1364087"/>
                <a:ext cx="4065249" cy="516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u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kern="0" dirty="0">
                    <a:solidFill>
                      <a:schemeClr val="tx2"/>
                    </a:solidFill>
                  </a:rPr>
                  <a:t>例子</a:t>
                </a:r>
                <a:r>
                  <a:rPr lang="en-US" altLang="zh-CN" kern="0" dirty="0">
                    <a:solidFill>
                      <a:schemeClr val="tx2"/>
                    </a:solidFill>
                  </a:rPr>
                  <a:t>2</a:t>
                </a:r>
              </a:p>
              <a:p>
                <a:pPr marL="0" indent="0">
                  <a:buFontTx/>
                  <a:buNone/>
                </a:pPr>
                <a:r>
                  <a:rPr lang="en-US" altLang="zh-Hans-HK" kern="0" dirty="0"/>
                  <a:t>   (</a:t>
                </a:r>
                <a:r>
                  <a:rPr lang="en-US" altLang="zh-Hans-HK" kern="0" dirty="0">
                    <a:solidFill>
                      <a:srgbClr val="002060"/>
                    </a:solidFill>
                  </a:rPr>
                  <a:t>p</a:t>
                </a:r>
                <a:r>
                  <a:rPr lang="en-US" altLang="zh-Hans-HK" kern="0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Hans-HK" kern="0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kern="0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Hans-HK" kern="0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kern="0" baseline="-25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Hans-HK" kern="0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kern="0" baseline="-250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Hans-HK" kern="0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kern="0" baseline="-250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Hans-HK" kern="0" dirty="0"/>
                  <a:t>)=</a:t>
                </a:r>
                <a:br>
                  <a:rPr lang="en-US" altLang="zh-Hans-HK" kern="0" dirty="0"/>
                </a:br>
                <a:r>
                  <a:rPr lang="en-US" altLang="zh-Hans-HK" kern="0" dirty="0"/>
                  <a:t>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Hans-HK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ans-HK" kern="0" dirty="0"/>
                  <a:t>)    </a:t>
                </a:r>
              </a:p>
              <a:p>
                <a:pPr marL="0" indent="0">
                  <a:buFontTx/>
                  <a:buNone/>
                </a:pPr>
                <a:r>
                  <a:rPr lang="en-US" altLang="zh-Hans-HK" kern="0" dirty="0"/>
                  <a:t>   H(X)=</a:t>
                </a:r>
                <a:r>
                  <a:rPr lang="en-US" altLang="zh-CN" kern="0" dirty="0">
                    <a:solidFill>
                      <a:srgbClr val="002060"/>
                    </a:solidFill>
                  </a:rPr>
                  <a:t>15/8</a:t>
                </a:r>
                <a:r>
                  <a:rPr lang="en-US" altLang="zh-CN" kern="0" dirty="0"/>
                  <a:t>=</a:t>
                </a:r>
                <a:r>
                  <a:rPr lang="en-US" altLang="zh-CN" kern="0" dirty="0">
                    <a:solidFill>
                      <a:srgbClr val="002060"/>
                    </a:solidFill>
                  </a:rPr>
                  <a:t>1.875</a:t>
                </a:r>
                <a:endParaRPr lang="en-US" altLang="zh-Hans-HK" kern="0" dirty="0">
                  <a:solidFill>
                    <a:srgbClr val="002060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altLang="zh-Hans-HK" kern="0" dirty="0"/>
                  <a:t>   </a:t>
                </a:r>
              </a:p>
              <a:p>
                <a:pPr marL="0" indent="0">
                  <a:buFontTx/>
                  <a:buNone/>
                </a:pPr>
                <a:endParaRPr lang="en-US" altLang="zh-Hans-HK" kern="0" dirty="0"/>
              </a:p>
              <a:p>
                <a:pPr marL="0" indent="0">
                  <a:buFontTx/>
                  <a:buNone/>
                </a:pPr>
                <a:br>
                  <a:rPr lang="en-US" altLang="zh-Hans-HK" kern="0" dirty="0"/>
                </a:br>
                <a:endParaRPr lang="en-US" altLang="zh-Hans-HK" kern="0" dirty="0"/>
              </a:p>
              <a:p>
                <a:pPr marL="0" indent="0">
                  <a:buFontTx/>
                  <a:buNone/>
                </a:pPr>
                <a:r>
                  <a:rPr lang="zh-Hans-HK" altLang="en-US" kern="0" dirty="0"/>
                  <a:t>   </a:t>
                </a:r>
                <a:r>
                  <a:rPr lang="en-US" altLang="zh-Hans-HK" kern="0" dirty="0" err="1">
                    <a:solidFill>
                      <a:srgbClr val="00B0F0"/>
                    </a:solidFill>
                  </a:rPr>
                  <a:t>wpl</a:t>
                </a:r>
                <a:r>
                  <a:rPr lang="en-US" altLang="zh-Hans-HK" kern="0" dirty="0"/>
                  <a:t>(X)=</a:t>
                </a:r>
                <a:r>
                  <a:rPr lang="en-US" altLang="zh-CN" kern="0" dirty="0">
                    <a:solidFill>
                      <a:srgbClr val="002060"/>
                    </a:solidFill>
                  </a:rPr>
                  <a:t>15/8</a:t>
                </a:r>
                <a:r>
                  <a:rPr lang="en-US" altLang="zh-CN" kern="0" dirty="0"/>
                  <a:t>=</a:t>
                </a:r>
                <a:r>
                  <a:rPr lang="en-US" altLang="zh-CN" kern="0" dirty="0">
                    <a:solidFill>
                      <a:srgbClr val="002060"/>
                    </a:solidFill>
                  </a:rPr>
                  <a:t>1.875</a:t>
                </a:r>
                <a:endParaRPr lang="en-US" altLang="zh-Hans-HK" kern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8F02DCAA-BEC9-41CA-BD60-3E2B4CE2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620" y="1364087"/>
                <a:ext cx="4065249" cy="5163170"/>
              </a:xfrm>
              <a:prstGeom prst="rect">
                <a:avLst/>
              </a:prstGeom>
              <a:blipFill>
                <a:blip r:embed="rId3"/>
                <a:stretch>
                  <a:fillRect l="-3748" t="-1889" r="-750" b="-5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56CFC823-5B71-4E46-A7E7-77335CC092CF}"/>
              </a:ext>
            </a:extLst>
          </p:cNvPr>
          <p:cNvSpPr/>
          <p:nvPr/>
        </p:nvSpPr>
        <p:spPr bwMode="auto">
          <a:xfrm>
            <a:off x="5623193" y="5631391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CB5E98-28E2-4419-9ED9-28C107D4BD01}"/>
              </a:ext>
            </a:extLst>
          </p:cNvPr>
          <p:cNvSpPr/>
          <p:nvPr/>
        </p:nvSpPr>
        <p:spPr bwMode="auto">
          <a:xfrm>
            <a:off x="6278898" y="5631391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21B900E-C367-415B-94C2-6BB164557B4E}"/>
              </a:ext>
            </a:extLst>
          </p:cNvPr>
          <p:cNvSpPr/>
          <p:nvPr/>
        </p:nvSpPr>
        <p:spPr bwMode="auto">
          <a:xfrm>
            <a:off x="6741054" y="5182617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D26A27-5246-4FD8-B9C7-694E989C67FE}"/>
              </a:ext>
            </a:extLst>
          </p:cNvPr>
          <p:cNvSpPr/>
          <p:nvPr/>
        </p:nvSpPr>
        <p:spPr bwMode="auto">
          <a:xfrm>
            <a:off x="7266020" y="4775422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EAFF656-6B4D-46DE-BEFC-B38BC9B517AE}"/>
              </a:ext>
            </a:extLst>
          </p:cNvPr>
          <p:cNvSpPr/>
          <p:nvPr/>
        </p:nvSpPr>
        <p:spPr bwMode="auto">
          <a:xfrm>
            <a:off x="6021221" y="5162743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A16848-B465-423C-99A7-A8C3B89702F7}"/>
              </a:ext>
            </a:extLst>
          </p:cNvPr>
          <p:cNvSpPr/>
          <p:nvPr/>
        </p:nvSpPr>
        <p:spPr bwMode="auto">
          <a:xfrm>
            <a:off x="7462131" y="3896289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BD4B0B-62CB-4FDC-8306-8A6F7EF97140}"/>
              </a:ext>
            </a:extLst>
          </p:cNvPr>
          <p:cNvSpPr/>
          <p:nvPr/>
        </p:nvSpPr>
        <p:spPr bwMode="auto">
          <a:xfrm>
            <a:off x="6483176" y="4738298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62A5122-362B-4A72-8E8C-A6BD06389811}"/>
              </a:ext>
            </a:extLst>
          </p:cNvPr>
          <p:cNvCxnSpPr>
            <a:stCxn id="33" idx="3"/>
            <a:endCxn id="31" idx="7"/>
          </p:cNvCxnSpPr>
          <p:nvPr/>
        </p:nvCxnSpPr>
        <p:spPr bwMode="auto">
          <a:xfrm flipH="1">
            <a:off x="6320132" y="5037209"/>
            <a:ext cx="214329" cy="176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36C92C6-ACFF-414F-B102-C4D5769993BB}"/>
              </a:ext>
            </a:extLst>
          </p:cNvPr>
          <p:cNvCxnSpPr>
            <a:stCxn id="50" idx="0"/>
            <a:endCxn id="32" idx="5"/>
          </p:cNvCxnSpPr>
          <p:nvPr/>
        </p:nvCxnSpPr>
        <p:spPr bwMode="auto">
          <a:xfrm flipH="1" flipV="1">
            <a:off x="7761042" y="4195200"/>
            <a:ext cx="186453" cy="145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6C9B2FB-EEF2-4FEE-A0B3-4FC828BC167F}"/>
              </a:ext>
            </a:extLst>
          </p:cNvPr>
          <p:cNvCxnSpPr>
            <a:stCxn id="31" idx="3"/>
            <a:endCxn id="27" idx="0"/>
          </p:cNvCxnSpPr>
          <p:nvPr/>
        </p:nvCxnSpPr>
        <p:spPr bwMode="auto">
          <a:xfrm flipH="1">
            <a:off x="5798291" y="5461654"/>
            <a:ext cx="274215" cy="169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2342E47-EE45-4268-8E0B-2C8CD341AF84}"/>
              </a:ext>
            </a:extLst>
          </p:cNvPr>
          <p:cNvCxnSpPr>
            <a:stCxn id="31" idx="5"/>
            <a:endCxn id="28" idx="0"/>
          </p:cNvCxnSpPr>
          <p:nvPr/>
        </p:nvCxnSpPr>
        <p:spPr bwMode="auto">
          <a:xfrm>
            <a:off x="6320132" y="5461654"/>
            <a:ext cx="133864" cy="169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5ADA28C-3149-4C99-B9EA-5916D0DC99EC}"/>
              </a:ext>
            </a:extLst>
          </p:cNvPr>
          <p:cNvCxnSpPr>
            <a:stCxn id="33" idx="7"/>
            <a:endCxn id="51" idx="3"/>
          </p:cNvCxnSpPr>
          <p:nvPr/>
        </p:nvCxnSpPr>
        <p:spPr bwMode="auto">
          <a:xfrm flipV="1">
            <a:off x="6782087" y="4603122"/>
            <a:ext cx="202897" cy="1864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13D1A50-CBBD-48D6-9F1F-ECF7A5B1BCC7}"/>
              </a:ext>
            </a:extLst>
          </p:cNvPr>
          <p:cNvCxnSpPr>
            <a:stCxn id="32" idx="3"/>
            <a:endCxn id="51" idx="7"/>
          </p:cNvCxnSpPr>
          <p:nvPr/>
        </p:nvCxnSpPr>
        <p:spPr bwMode="auto">
          <a:xfrm flipH="1">
            <a:off x="7232610" y="4195200"/>
            <a:ext cx="280806" cy="16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5D285B5D-C053-4ECD-B498-998D2A3AF20E}"/>
              </a:ext>
            </a:extLst>
          </p:cNvPr>
          <p:cNvSpPr/>
          <p:nvPr/>
        </p:nvSpPr>
        <p:spPr bwMode="auto">
          <a:xfrm>
            <a:off x="7772397" y="4340608"/>
            <a:ext cx="350196" cy="3501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69DFDAA-6F64-4608-A8E4-9B3A60FD409C}"/>
              </a:ext>
            </a:extLst>
          </p:cNvPr>
          <p:cNvSpPr/>
          <p:nvPr/>
        </p:nvSpPr>
        <p:spPr bwMode="auto">
          <a:xfrm>
            <a:off x="6933699" y="4304211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1870647-F5C4-4984-ACB0-64A5ACF73485}"/>
              </a:ext>
            </a:extLst>
          </p:cNvPr>
          <p:cNvCxnSpPr>
            <a:stCxn id="33" idx="5"/>
            <a:endCxn id="29" idx="0"/>
          </p:cNvCxnSpPr>
          <p:nvPr/>
        </p:nvCxnSpPr>
        <p:spPr bwMode="auto">
          <a:xfrm>
            <a:off x="6782087" y="5037209"/>
            <a:ext cx="134065" cy="145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335D988-A43F-48DC-9894-C8223104BA32}"/>
              </a:ext>
            </a:extLst>
          </p:cNvPr>
          <p:cNvCxnSpPr>
            <a:stCxn id="51" idx="5"/>
            <a:endCxn id="30" idx="0"/>
          </p:cNvCxnSpPr>
          <p:nvPr/>
        </p:nvCxnSpPr>
        <p:spPr bwMode="auto">
          <a:xfrm>
            <a:off x="7232610" y="4603122"/>
            <a:ext cx="208508" cy="172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9671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AA2F9-B045-49D3-A7FA-480E996B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编码相关背景知识</a:t>
            </a:r>
            <a:r>
              <a:rPr lang="en-US" altLang="zh-CN" sz="4000" dirty="0">
                <a:latin typeface="Cambbria"/>
              </a:rPr>
              <a:t>(**)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9AA07-C995-4876-BF39-789F847E6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612" y="1452564"/>
                <a:ext cx="6190434" cy="48831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例子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3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 (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Hans-HK" dirty="0">
                    <a:solidFill>
                      <a:srgbClr val="002060"/>
                    </a:solidFill>
                  </a:rPr>
                  <a:t>,p</a:t>
                </a:r>
                <a:r>
                  <a:rPr lang="en-US" altLang="zh-Hans-HK" baseline="-250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Hans-HK" dirty="0"/>
                  <a:t>)= </a:t>
                </a:r>
                <a:r>
                  <a:rPr lang="en-US" altLang="zh-Hans-HK" kern="0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Hans-HK" kern="0" dirty="0"/>
                  <a:t>)</a:t>
                </a:r>
                <a:r>
                  <a:rPr lang="en-US" altLang="zh-Hans-HK" dirty="0"/>
                  <a:t>.    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 </a:t>
                </a:r>
                <a:r>
                  <a:rPr lang="en-US" altLang="zh-Hans-HK" dirty="0">
                    <a:solidFill>
                      <a:srgbClr val="00B050"/>
                    </a:solidFill>
                  </a:rPr>
                  <a:t>H</a:t>
                </a:r>
                <a:r>
                  <a:rPr lang="en-US" altLang="zh-Hans-HK" dirty="0"/>
                  <a:t>(X)=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1.84643934467</a:t>
                </a:r>
                <a:endParaRPr lang="en-US" altLang="zh-Hans-HK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Hans-HK" dirty="0"/>
                  <a:t>   </a:t>
                </a:r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r>
                  <a:rPr lang="zh-Hans-HK" altLang="en-US" dirty="0"/>
                  <a:t>    </a:t>
                </a:r>
                <a:r>
                  <a:rPr lang="en-US" altLang="zh-Hans-HK" dirty="0" err="1">
                    <a:solidFill>
                      <a:srgbClr val="00B0F0"/>
                    </a:solidFill>
                  </a:rPr>
                  <a:t>wpl</a:t>
                </a:r>
                <a:r>
                  <a:rPr lang="en-US" altLang="zh-Hans-HK" dirty="0"/>
                  <a:t>(X)=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0.3</a:t>
                </a:r>
                <a:r>
                  <a:rPr lang="zh-CN" altLang="en-US" dirty="0">
                    <a:solidFill>
                      <a:srgbClr val="002060"/>
                    </a:solidFill>
                  </a:rPr>
                  <a:t>*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3+0.3</a:t>
                </a:r>
                <a:r>
                  <a:rPr lang="zh-CN" altLang="en-US" dirty="0">
                    <a:solidFill>
                      <a:srgbClr val="002060"/>
                    </a:solidFill>
                  </a:rPr>
                  <a:t>*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2+0.4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1.9</a:t>
                </a:r>
                <a:endParaRPr lang="en-US" altLang="zh-Hans-HK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9AA07-C995-4876-BF39-789F847E6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612" y="1452564"/>
                <a:ext cx="6190434" cy="4883148"/>
              </a:xfrm>
              <a:blipFill>
                <a:blip r:embed="rId2"/>
                <a:stretch>
                  <a:fillRect l="-2562" t="-1998" r="-285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BABB5C19-3940-4829-8135-ABF3582FC8E7}"/>
              </a:ext>
            </a:extLst>
          </p:cNvPr>
          <p:cNvSpPr/>
          <p:nvPr/>
        </p:nvSpPr>
        <p:spPr bwMode="auto">
          <a:xfrm>
            <a:off x="3402552" y="5019469"/>
            <a:ext cx="483239" cy="483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0.1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EA1B9F-E553-48F5-9E8D-C4A69D93D8BF}"/>
              </a:ext>
            </a:extLst>
          </p:cNvPr>
          <p:cNvSpPr/>
          <p:nvPr/>
        </p:nvSpPr>
        <p:spPr bwMode="auto">
          <a:xfrm>
            <a:off x="4058257" y="5019469"/>
            <a:ext cx="483239" cy="483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0.2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BECBE1-B96F-48E4-A959-A9772E0F54E6}"/>
              </a:ext>
            </a:extLst>
          </p:cNvPr>
          <p:cNvSpPr/>
          <p:nvPr/>
        </p:nvSpPr>
        <p:spPr bwMode="auto">
          <a:xfrm>
            <a:off x="4782175" y="4354696"/>
            <a:ext cx="483239" cy="483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0.3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84EB1-65A8-4DF9-8BC7-0CB20D0DBF17}"/>
              </a:ext>
            </a:extLst>
          </p:cNvPr>
          <p:cNvSpPr/>
          <p:nvPr/>
        </p:nvSpPr>
        <p:spPr bwMode="auto">
          <a:xfrm>
            <a:off x="5282119" y="3767893"/>
            <a:ext cx="483239" cy="483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0.4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00E341-64D9-428B-B22F-5F000CD6DD9F}"/>
              </a:ext>
            </a:extLst>
          </p:cNvPr>
          <p:cNvSpPr/>
          <p:nvPr/>
        </p:nvSpPr>
        <p:spPr bwMode="auto">
          <a:xfrm>
            <a:off x="3829658" y="4354697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D0676D-1235-4604-B8AF-9B11B8907C8C}"/>
              </a:ext>
            </a:extLst>
          </p:cNvPr>
          <p:cNvSpPr/>
          <p:nvPr/>
        </p:nvSpPr>
        <p:spPr bwMode="auto">
          <a:xfrm>
            <a:off x="4983209" y="3190212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674B1BA-2DCD-4CBC-8414-9257E135167B}"/>
              </a:ext>
            </a:extLst>
          </p:cNvPr>
          <p:cNvSpPr/>
          <p:nvPr/>
        </p:nvSpPr>
        <p:spPr bwMode="auto">
          <a:xfrm>
            <a:off x="4406630" y="3767894"/>
            <a:ext cx="350196" cy="3501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A633B7-93FE-419D-93E8-62EA6AA6802E}"/>
              </a:ext>
            </a:extLst>
          </p:cNvPr>
          <p:cNvCxnSpPr>
            <a:stCxn id="10" idx="3"/>
            <a:endCxn id="8" idx="7"/>
          </p:cNvCxnSpPr>
          <p:nvPr/>
        </p:nvCxnSpPr>
        <p:spPr bwMode="auto">
          <a:xfrm flipH="1">
            <a:off x="4128569" y="4066805"/>
            <a:ext cx="329346" cy="339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575D26-520B-4E4E-9945-4995E03777A4}"/>
              </a:ext>
            </a:extLst>
          </p:cNvPr>
          <p:cNvCxnSpPr>
            <a:stCxn id="10" idx="7"/>
            <a:endCxn id="9" idx="3"/>
          </p:cNvCxnSpPr>
          <p:nvPr/>
        </p:nvCxnSpPr>
        <p:spPr bwMode="auto">
          <a:xfrm flipV="1">
            <a:off x="4705541" y="3489123"/>
            <a:ext cx="328953" cy="330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9C3137F-0AE0-410B-8740-3EDD7479E15C}"/>
              </a:ext>
            </a:extLst>
          </p:cNvPr>
          <p:cNvCxnSpPr>
            <a:stCxn id="8" idx="3"/>
            <a:endCxn id="4" idx="0"/>
          </p:cNvCxnSpPr>
          <p:nvPr/>
        </p:nvCxnSpPr>
        <p:spPr bwMode="auto">
          <a:xfrm flipH="1">
            <a:off x="3644172" y="4653608"/>
            <a:ext cx="236771" cy="365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7475A31-6114-4770-ADCA-C91083CC1E69}"/>
              </a:ext>
            </a:extLst>
          </p:cNvPr>
          <p:cNvCxnSpPr>
            <a:stCxn id="8" idx="5"/>
            <a:endCxn id="5" idx="0"/>
          </p:cNvCxnSpPr>
          <p:nvPr/>
        </p:nvCxnSpPr>
        <p:spPr bwMode="auto">
          <a:xfrm>
            <a:off x="4128569" y="4653608"/>
            <a:ext cx="171308" cy="3658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B9FECE-9C47-4642-B731-F727C8FD8DC9}"/>
              </a:ext>
            </a:extLst>
          </p:cNvPr>
          <p:cNvCxnSpPr>
            <a:stCxn id="9" idx="5"/>
            <a:endCxn id="7" idx="0"/>
          </p:cNvCxnSpPr>
          <p:nvPr/>
        </p:nvCxnSpPr>
        <p:spPr bwMode="auto">
          <a:xfrm>
            <a:off x="5282120" y="3489123"/>
            <a:ext cx="241619" cy="278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B52D265-6F18-44C1-81A3-DCCC171743E2}"/>
              </a:ext>
            </a:extLst>
          </p:cNvPr>
          <p:cNvCxnSpPr>
            <a:stCxn id="10" idx="5"/>
            <a:endCxn id="6" idx="1"/>
          </p:cNvCxnSpPr>
          <p:nvPr/>
        </p:nvCxnSpPr>
        <p:spPr bwMode="auto">
          <a:xfrm>
            <a:off x="4705541" y="4066805"/>
            <a:ext cx="147403" cy="3586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41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F1FB-5954-40BA-8447-D5BC4ADA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编码的拓展知识</a:t>
            </a:r>
            <a:r>
              <a:rPr lang="en-US" altLang="zh-CN" sz="4000" dirty="0">
                <a:latin typeface="Cambbria"/>
              </a:rPr>
              <a:t>(*)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9AF5F-C4E2-4C96-921E-82C23D82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6" y="1413651"/>
            <a:ext cx="7635300" cy="43451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前面我们解决了如下问题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构造一棵有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叉树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lang="zh-CN" altLang="en-US" sz="2800" noProof="0" dirty="0">
                <a:solidFill>
                  <a:srgbClr val="660066"/>
                </a:solidFill>
              </a:rPr>
              <a:t>且</a:t>
            </a:r>
            <a:r>
              <a:rPr lang="en-US" altLang="zh-CN" sz="2800" noProof="0" dirty="0">
                <a:solidFill>
                  <a:srgbClr val="00B050"/>
                </a:solidFill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个叶子的权值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分别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,…,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。在所有这样的树中，</a:t>
            </a:r>
            <a:r>
              <a:rPr lang="zh-CN" altLang="en-US" sz="2800" kern="1200" dirty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找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带权路径长度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wpl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最小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的，</a:t>
            </a:r>
            <a:r>
              <a:rPr lang="zh-CN" altLang="en-US" sz="2800" kern="1200" dirty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称作</a:t>
            </a:r>
            <a:r>
              <a:rPr lang="en-US" altLang="zh-CN" sz="2800" kern="1200" dirty="0">
                <a:solidFill>
                  <a:srgbClr val="00B0F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  <a:r>
              <a:rPr lang="zh-CN" altLang="en-US" sz="2800" kern="1200" dirty="0">
                <a:solidFill>
                  <a:srgbClr val="00B0F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哈夫曼树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/>
              <a:t>可以进行拓展：</a:t>
            </a:r>
            <a:endParaRPr lang="en-US" altLang="zh-CN" sz="2800" dirty="0"/>
          </a:p>
          <a:p>
            <a:pPr marL="0" indent="0">
              <a:buNone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构造一棵有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叉树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lang="zh-CN" altLang="en-US" sz="2800" noProof="0" dirty="0">
                <a:solidFill>
                  <a:srgbClr val="660066"/>
                </a:solidFill>
              </a:rPr>
              <a:t>且</a:t>
            </a:r>
            <a:r>
              <a:rPr lang="en-US" altLang="zh-CN" sz="2800" noProof="0" dirty="0">
                <a:solidFill>
                  <a:srgbClr val="00B050"/>
                </a:solidFill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个叶子的权值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分别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,…,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。在所有这样的树中，</a:t>
            </a:r>
            <a:r>
              <a:rPr lang="zh-CN" altLang="en-US" sz="2800" kern="1200" dirty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找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带权路径长度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wpl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最小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的，</a:t>
            </a:r>
            <a:r>
              <a:rPr lang="zh-CN" altLang="en-US" sz="2800" kern="1200" dirty="0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称作</a:t>
            </a:r>
            <a:r>
              <a:rPr lang="en-US" altLang="zh-CN" sz="2800" kern="1200" dirty="0">
                <a:solidFill>
                  <a:srgbClr val="00B0F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k</a:t>
            </a:r>
            <a:r>
              <a:rPr lang="zh-CN" altLang="en-US" sz="2800" kern="1200" dirty="0">
                <a:solidFill>
                  <a:srgbClr val="00B0F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哈夫曼树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BA8A49-2D08-41C0-A35A-6075C4F22167}"/>
              </a:ext>
            </a:extLst>
          </p:cNvPr>
          <p:cNvSpPr txBox="1"/>
          <p:nvPr/>
        </p:nvSpPr>
        <p:spPr>
          <a:xfrm>
            <a:off x="1449419" y="5758774"/>
            <a:ext cx="6303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仍然可用贪心完美解决。留作思考题</a:t>
            </a:r>
            <a:r>
              <a:rPr lang="en-US" altLang="zh-CN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(*)</a:t>
            </a:r>
            <a:r>
              <a:rPr lang="zh-CN" altLang="en-US" sz="28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47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03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>
            <a:extLst>
              <a:ext uri="{FF2B5EF4-FFF2-40B4-BE49-F238E27FC236}">
                <a16:creationId xmlns:a16="http://schemas.microsoft.com/office/drawing/2014/main" id="{7DBD5E06-C31C-4AC3-B03A-C29F079E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44267"/>
            <a:ext cx="8347143" cy="39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熟练掌握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逻辑结构特性</a:t>
            </a:r>
            <a:b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  <a:ea typeface="楷体_GB2312"/>
                <a:cs typeface="楷体_GB2312"/>
              </a:rPr>
              <a:t>尤其是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完全二叉树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的性质）。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熟悉二叉树的各种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存储结构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的特点及适用范围。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3.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遍历二叉树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是二叉树各种操作的基础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实现遍历的具体算法与所采用的存储结构有关。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要求掌握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各种遍历策略的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递归算法</a:t>
            </a:r>
            <a:br>
              <a:rPr lang="en-US" altLang="zh-CN" sz="2800" dirty="0"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灵活运用遍历算法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实现二叉树的其它操作。</a:t>
            </a: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91466508-9302-4C40-B6F8-7E9E61A5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433" y="437005"/>
            <a:ext cx="5331909" cy="7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第六章  知识要点</a:t>
            </a: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回顾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>
            <a:extLst>
              <a:ext uri="{FF2B5EF4-FFF2-40B4-BE49-F238E27FC236}">
                <a16:creationId xmlns:a16="http://schemas.microsoft.com/office/drawing/2014/main" id="{01829360-9E41-4E3D-8949-2FA3CB3B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26" y="1131653"/>
            <a:ext cx="7587574" cy="373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　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4.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理解二叉树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线索化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的实质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是建立结点与其在相应序列中的前驱或后继之间的直接联系。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二叉树的线索化过程是基于对二叉树进行遍历，而线索二叉树上的线索为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以后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遍历提供了方便。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要求熟练掌握二叉树的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线索化过程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以及在中序线索化树上找给定结点的前驱后继的方法。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>
            <a:extLst>
              <a:ext uri="{FF2B5EF4-FFF2-40B4-BE49-F238E27FC236}">
                <a16:creationId xmlns:a16="http://schemas.microsoft.com/office/drawing/2014/main" id="{3AF05493-38FB-4267-A783-1D54635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48" y="946826"/>
            <a:ext cx="7822455" cy="523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5.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熟悉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各种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存储结构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及其特点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建立存储结构是进行其它操作的前提，因此应掌握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一两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种建立二叉树和树的存储结构的方法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br>
              <a:rPr lang="en-US" altLang="zh-CN" sz="2800" dirty="0"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楷体_GB2312"/>
                <a:cs typeface="楷体_GB2312"/>
              </a:rPr>
              <a:t>尤其是，树的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孩子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兄弟表示法</a:t>
            </a:r>
            <a:r>
              <a:rPr lang="zh-CN" altLang="en-US" sz="2800" dirty="0"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掌握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树和森林与二叉树的转换方法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　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6.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学会编写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实现树的各种操作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的算法。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　　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7.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了解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trie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Huffman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的特性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，掌握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trie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Huffman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以及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哈夫曼编码的构建方法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6" name="TextBox 98">
            <a:extLst>
              <a:ext uri="{FF2B5EF4-FFF2-40B4-BE49-F238E27FC236}">
                <a16:creationId xmlns:a16="http://schemas.microsoft.com/office/drawing/2014/main" id="{A55745C0-86E5-408E-BD66-BD9F7951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3" y="3228057"/>
            <a:ext cx="213799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平均判定次数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带权路径长度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0.10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z="2000" b="1" dirty="0">
                <a:solidFill>
                  <a:srgbClr val="0000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3.15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55F3E3-B23C-43AD-AF0C-F99BC651F89E}"/>
              </a:ext>
            </a:extLst>
          </p:cNvPr>
          <p:cNvGrpSpPr/>
          <p:nvPr/>
        </p:nvGrpSpPr>
        <p:grpSpPr>
          <a:xfrm>
            <a:off x="903053" y="3516313"/>
            <a:ext cx="6768088" cy="2865959"/>
            <a:chOff x="903053" y="3516313"/>
            <a:chExt cx="6768088" cy="2865959"/>
          </a:xfrm>
        </p:grpSpPr>
        <p:sp>
          <p:nvSpPr>
            <p:cNvPr id="193573" name="流程图: 决策 54">
              <a:extLst>
                <a:ext uri="{FF2B5EF4-FFF2-40B4-BE49-F238E27FC236}">
                  <a16:creationId xmlns:a16="http://schemas.microsoft.com/office/drawing/2014/main" id="{5036D7E9-B62F-4E6E-B21B-F432A2E7B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665" y="3837308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&lt;60?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4" name="流程图: 决策 55">
              <a:extLst>
                <a:ext uri="{FF2B5EF4-FFF2-40B4-BE49-F238E27FC236}">
                  <a16:creationId xmlns:a16="http://schemas.microsoft.com/office/drawing/2014/main" id="{A91A0649-766E-4630-AD36-37EFE035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735" y="4311438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&lt;70?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58" name="肘形连接符 57">
              <a:extLst>
                <a:ext uri="{FF2B5EF4-FFF2-40B4-BE49-F238E27FC236}">
                  <a16:creationId xmlns:a16="http://schemas.microsoft.com/office/drawing/2014/main" id="{88E9664F-C6F7-4F31-9FB7-EC2184E9F565}"/>
                </a:ext>
              </a:extLst>
            </p:cNvPr>
            <p:cNvCxnSpPr>
              <a:stCxn id="193573" idx="3"/>
              <a:endCxn id="193574" idx="0"/>
            </p:cNvCxnSpPr>
            <p:nvPr/>
          </p:nvCxnSpPr>
          <p:spPr bwMode="auto">
            <a:xfrm>
              <a:off x="3080571" y="4022775"/>
              <a:ext cx="726617" cy="288663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576" name="流程图: 决策 58">
              <a:extLst>
                <a:ext uri="{FF2B5EF4-FFF2-40B4-BE49-F238E27FC236}">
                  <a16:creationId xmlns:a16="http://schemas.microsoft.com/office/drawing/2014/main" id="{ED4907EB-586E-47AF-8B44-69F259D6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456" y="4836059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&lt;80?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7" name="流程图: 决策 59">
              <a:extLst>
                <a:ext uri="{FF2B5EF4-FFF2-40B4-BE49-F238E27FC236}">
                  <a16:creationId xmlns:a16="http://schemas.microsoft.com/office/drawing/2014/main" id="{819C2D57-BE11-4EA7-A5D1-C6BD8902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53" y="5290254"/>
              <a:ext cx="1004906" cy="370934"/>
            </a:xfrm>
            <a:prstGeom prst="flowChartDecision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&lt;90?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8" name="TextBox 61">
              <a:extLst>
                <a:ext uri="{FF2B5EF4-FFF2-40B4-BE49-F238E27FC236}">
                  <a16:creationId xmlns:a16="http://schemas.microsoft.com/office/drawing/2014/main" id="{53948C9A-F6F5-48E7-814B-54B247BCD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053" y="5982162"/>
              <a:ext cx="1109657" cy="400110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不及格</a:t>
              </a:r>
            </a:p>
          </p:txBody>
        </p:sp>
        <p:sp>
          <p:nvSpPr>
            <p:cNvPr id="193579" name="TextBox 62">
              <a:extLst>
                <a:ext uri="{FF2B5EF4-FFF2-40B4-BE49-F238E27FC236}">
                  <a16:creationId xmlns:a16="http://schemas.microsoft.com/office/drawing/2014/main" id="{3842E16A-25A0-4EC3-B67C-24B9AA034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173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及格</a:t>
              </a:r>
            </a:p>
          </p:txBody>
        </p:sp>
        <p:sp>
          <p:nvSpPr>
            <p:cNvPr id="193580" name="TextBox 63">
              <a:extLst>
                <a:ext uri="{FF2B5EF4-FFF2-40B4-BE49-F238E27FC236}">
                  <a16:creationId xmlns:a16="http://schemas.microsoft.com/office/drawing/2014/main" id="{6D93BCAE-2065-46F7-BDBD-13A89E36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141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中</a:t>
              </a:r>
            </a:p>
          </p:txBody>
        </p:sp>
        <p:sp>
          <p:nvSpPr>
            <p:cNvPr id="193581" name="TextBox 64">
              <a:extLst>
                <a:ext uri="{FF2B5EF4-FFF2-40B4-BE49-F238E27FC236}">
                  <a16:creationId xmlns:a16="http://schemas.microsoft.com/office/drawing/2014/main" id="{C4A3FAF0-921D-486B-913C-D682CFCC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432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良</a:t>
              </a:r>
            </a:p>
          </p:txBody>
        </p:sp>
        <p:sp>
          <p:nvSpPr>
            <p:cNvPr id="193582" name="TextBox 65">
              <a:extLst>
                <a:ext uri="{FF2B5EF4-FFF2-40B4-BE49-F238E27FC236}">
                  <a16:creationId xmlns:a16="http://schemas.microsoft.com/office/drawing/2014/main" id="{1486944B-C12B-4DF3-BC9D-268194ED1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1179" y="5982162"/>
              <a:ext cx="936199" cy="369427"/>
            </a:xfrm>
            <a:prstGeom prst="rect">
              <a:avLst/>
            </a:prstGeom>
            <a:noFill/>
            <a:ln w="254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优</a:t>
              </a:r>
            </a:p>
          </p:txBody>
        </p:sp>
        <p:cxnSp>
          <p:nvCxnSpPr>
            <p:cNvPr id="69" name="肘形连接符 68">
              <a:extLst>
                <a:ext uri="{FF2B5EF4-FFF2-40B4-BE49-F238E27FC236}">
                  <a16:creationId xmlns:a16="http://schemas.microsoft.com/office/drawing/2014/main" id="{B2F13322-8FF0-42DF-9213-541CD8B45414}"/>
                </a:ext>
              </a:extLst>
            </p:cNvPr>
            <p:cNvCxnSpPr>
              <a:stCxn id="193574" idx="3"/>
              <a:endCxn id="193576" idx="0"/>
            </p:cNvCxnSpPr>
            <p:nvPr/>
          </p:nvCxnSpPr>
          <p:spPr bwMode="auto">
            <a:xfrm>
              <a:off x="4309641" y="4496905"/>
              <a:ext cx="912268" cy="339154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17FADB18-2CFC-479E-89E5-1448B0B68D8D}"/>
                </a:ext>
              </a:extLst>
            </p:cNvPr>
            <p:cNvCxnSpPr>
              <a:stCxn id="193576" idx="3"/>
              <a:endCxn id="193577" idx="0"/>
            </p:cNvCxnSpPr>
            <p:nvPr/>
          </p:nvCxnSpPr>
          <p:spPr bwMode="auto">
            <a:xfrm>
              <a:off x="5724362" y="5021526"/>
              <a:ext cx="494644" cy="268728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C9A5F404-B62B-4F5A-98E1-EAFDDEB44664}"/>
                </a:ext>
              </a:extLst>
            </p:cNvPr>
            <p:cNvCxnSpPr>
              <a:stCxn id="193573" idx="1"/>
              <a:endCxn id="193578" idx="0"/>
            </p:cNvCxnSpPr>
            <p:nvPr/>
          </p:nvCxnSpPr>
          <p:spPr bwMode="auto">
            <a:xfrm rot="10800000" flipV="1">
              <a:off x="1457883" y="4022774"/>
              <a:ext cx="617783" cy="1959387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>
              <a:extLst>
                <a:ext uri="{FF2B5EF4-FFF2-40B4-BE49-F238E27FC236}">
                  <a16:creationId xmlns:a16="http://schemas.microsoft.com/office/drawing/2014/main" id="{EE4B6CE7-CF29-4185-AE29-D685F376EBD5}"/>
                </a:ext>
              </a:extLst>
            </p:cNvPr>
            <p:cNvCxnSpPr>
              <a:stCxn id="193574" idx="1"/>
              <a:endCxn id="193579" idx="0"/>
            </p:cNvCxnSpPr>
            <p:nvPr/>
          </p:nvCxnSpPr>
          <p:spPr bwMode="auto">
            <a:xfrm rot="10800000" flipV="1">
              <a:off x="2794273" y="4496904"/>
              <a:ext cx="510462" cy="1485257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AE14932B-26D5-47C9-AD92-D16C9B9D3D40}"/>
                </a:ext>
              </a:extLst>
            </p:cNvPr>
            <p:cNvCxnSpPr>
              <a:stCxn id="193576" idx="1"/>
              <a:endCxn id="193580" idx="0"/>
            </p:cNvCxnSpPr>
            <p:nvPr/>
          </p:nvCxnSpPr>
          <p:spPr bwMode="auto">
            <a:xfrm rot="10800000" flipV="1">
              <a:off x="4272242" y="5021526"/>
              <a:ext cx="447215" cy="960636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76A00F19-A51C-4FC2-B4A1-C124B7F86D22}"/>
                </a:ext>
              </a:extLst>
            </p:cNvPr>
            <p:cNvCxnSpPr>
              <a:stCxn id="193577" idx="1"/>
              <a:endCxn id="193581" idx="0"/>
            </p:cNvCxnSpPr>
            <p:nvPr/>
          </p:nvCxnSpPr>
          <p:spPr bwMode="auto">
            <a:xfrm rot="10800000" flipV="1">
              <a:off x="5640153" y="5475288"/>
              <a:ext cx="76200" cy="506412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013DD168-88E3-49BE-A45D-56C5B8802B5A}"/>
                </a:ext>
              </a:extLst>
            </p:cNvPr>
            <p:cNvCxnSpPr>
              <a:stCxn id="193577" idx="3"/>
              <a:endCxn id="193582" idx="0"/>
            </p:cNvCxnSpPr>
            <p:nvPr/>
          </p:nvCxnSpPr>
          <p:spPr bwMode="auto">
            <a:xfrm>
              <a:off x="6721241" y="5475288"/>
              <a:ext cx="377825" cy="506412"/>
            </a:xfrm>
            <a:prstGeom prst="bentConnector2">
              <a:avLst/>
            </a:prstGeom>
            <a:ln w="190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590" name="TextBox 89">
              <a:extLst>
                <a:ext uri="{FF2B5EF4-FFF2-40B4-BE49-F238E27FC236}">
                  <a16:creationId xmlns:a16="http://schemas.microsoft.com/office/drawing/2014/main" id="{63ED0E38-7217-4344-9FFD-E72351122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552" y="4418688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91" name="TextBox 90">
              <a:extLst>
                <a:ext uri="{FF2B5EF4-FFF2-40B4-BE49-F238E27FC236}">
                  <a16:creationId xmlns:a16="http://schemas.microsoft.com/office/drawing/2014/main" id="{9CB44209-8B40-4F5B-A514-D57758F74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841" y="3516313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2" name="TextBox 91">
              <a:extLst>
                <a:ext uri="{FF2B5EF4-FFF2-40B4-BE49-F238E27FC236}">
                  <a16:creationId xmlns:a16="http://schemas.microsoft.com/office/drawing/2014/main" id="{302CD742-009F-44CA-BA3A-72A53C120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624" y="4101819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3" name="TextBox 92">
              <a:extLst>
                <a:ext uri="{FF2B5EF4-FFF2-40B4-BE49-F238E27FC236}">
                  <a16:creationId xmlns:a16="http://schemas.microsoft.com/office/drawing/2014/main" id="{C0BF843E-324A-4AFF-B4EF-4C1B3CCC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758" y="4603401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4" name="TextBox 93">
              <a:extLst>
                <a:ext uri="{FF2B5EF4-FFF2-40B4-BE49-F238E27FC236}">
                  <a16:creationId xmlns:a16="http://schemas.microsoft.com/office/drawing/2014/main" id="{D96B6396-0643-4F00-A999-2C87EFA5E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2776" y="5172921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否</a:t>
              </a:r>
            </a:p>
          </p:txBody>
        </p:sp>
        <p:sp>
          <p:nvSpPr>
            <p:cNvPr id="193595" name="TextBox 94">
              <a:extLst>
                <a:ext uri="{FF2B5EF4-FFF2-40B4-BE49-F238E27FC236}">
                  <a16:creationId xmlns:a16="http://schemas.microsoft.com/office/drawing/2014/main" id="{CBAA96BD-475F-49CB-AE39-8CA8D0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798" y="4901123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96" name="TextBox 95">
              <a:extLst>
                <a:ext uri="{FF2B5EF4-FFF2-40B4-BE49-F238E27FC236}">
                  <a16:creationId xmlns:a16="http://schemas.microsoft.com/office/drawing/2014/main" id="{ED71C3A0-FB31-4151-9DEE-1E0936AA1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073" y="5200048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97" name="TextBox 96">
              <a:extLst>
                <a:ext uri="{FF2B5EF4-FFF2-40B4-BE49-F238E27FC236}">
                  <a16:creationId xmlns:a16="http://schemas.microsoft.com/office/drawing/2014/main" id="{B311F2D8-FFD7-4018-A1D9-DA4531B7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519" y="5483260"/>
              <a:ext cx="417144" cy="3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是</a:t>
              </a:r>
            </a:p>
          </p:txBody>
        </p:sp>
        <p:sp>
          <p:nvSpPr>
            <p:cNvPr id="193568" name="TextBox 100">
              <a:extLst>
                <a:ext uri="{FF2B5EF4-FFF2-40B4-BE49-F238E27FC236}">
                  <a16:creationId xmlns:a16="http://schemas.microsoft.com/office/drawing/2014/main" id="{E6B7EF08-A78C-4EEA-B3EC-F7D260BF7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303" y="5867400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0.10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69" name="TextBox 101">
              <a:extLst>
                <a:ext uri="{FF2B5EF4-FFF2-40B4-BE49-F238E27FC236}">
                  <a16:creationId xmlns:a16="http://schemas.microsoft.com/office/drawing/2014/main" id="{0DFA962E-C42F-44A8-9352-E88C7C2DD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66" y="5884863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0" name="TextBox 102">
              <a:extLst>
                <a:ext uri="{FF2B5EF4-FFF2-40B4-BE49-F238E27FC236}">
                  <a16:creationId xmlns:a16="http://schemas.microsoft.com/office/drawing/2014/main" id="{313CB331-69EF-4A71-8515-B8F87D327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978" y="5867400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1" name="TextBox 103">
              <a:extLst>
                <a:ext uri="{FF2B5EF4-FFF2-40B4-BE49-F238E27FC236}">
                  <a16:creationId xmlns:a16="http://schemas.microsoft.com/office/drawing/2014/main" id="{840CFE40-6654-4B18-B339-D1280FB8C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116" y="5867400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572" name="TextBox 104">
              <a:extLst>
                <a:ext uri="{FF2B5EF4-FFF2-40B4-BE49-F238E27FC236}">
                  <a16:creationId xmlns:a16="http://schemas.microsoft.com/office/drawing/2014/main" id="{E4420AE0-F2FF-446E-BBEF-0ACEDCD3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941" y="5884863"/>
              <a:ext cx="68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1606ABC3-1B45-435B-B511-96668C3CA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>
                <a:latin typeface="Cambbria"/>
              </a:rPr>
              <a:t>最佳判定树：</a:t>
            </a:r>
            <a:r>
              <a:rPr lang="en-US" altLang="zh-CN" sz="4000" dirty="0">
                <a:latin typeface="Cambbria"/>
              </a:rPr>
              <a:t>motivation</a:t>
            </a:r>
            <a:endParaRPr lang="en-US" altLang="zh-CN" sz="4000" dirty="0">
              <a:latin typeface="Cambbria"/>
              <a:cs typeface="Times New Roman" panose="02020603050405020304" pitchFamily="18" charset="0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98DFD632-D7AE-454B-B618-61C9792AC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347788"/>
            <a:ext cx="8501063" cy="584301"/>
          </a:xfrm>
        </p:spPr>
        <p:txBody>
          <a:bodyPr/>
          <a:lstStyle/>
          <a:p>
            <a:pPr lvl="1"/>
            <a:r>
              <a:rPr lang="zh-CN" altLang="en-US" dirty="0"/>
              <a:t>考试成绩分布表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74D6E68F-BDEA-4989-B278-1DC314470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01432"/>
              </p:ext>
            </p:extLst>
          </p:nvPr>
        </p:nvGraphicFramePr>
        <p:xfrm>
          <a:off x="1811439" y="1897303"/>
          <a:ext cx="5668964" cy="11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[ 0, 60 )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[ 60, 70 )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[ 70, 80 )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[ 80, 90)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[ 90, 100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不及格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良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优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0.35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99">
            <a:extLst>
              <a:ext uri="{FF2B5EF4-FFF2-40B4-BE49-F238E27FC236}">
                <a16:creationId xmlns:a16="http://schemas.microsoft.com/office/drawing/2014/main" id="{8D128DA4-AD82-4F7F-BF61-946272ADB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50" y="3351044"/>
            <a:ext cx="1648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判定树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II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3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73" name="流程图: 决策 54">
            <a:extLst>
              <a:ext uri="{FF2B5EF4-FFF2-40B4-BE49-F238E27FC236}">
                <a16:creationId xmlns:a16="http://schemas.microsoft.com/office/drawing/2014/main" id="{5036D7E9-B62F-4E6E-B21B-F432A2E7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70" y="5181396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&lt;60?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4" name="流程图: 决策 55">
            <a:extLst>
              <a:ext uri="{FF2B5EF4-FFF2-40B4-BE49-F238E27FC236}">
                <a16:creationId xmlns:a16="http://schemas.microsoft.com/office/drawing/2014/main" id="{A91A0649-766E-4630-AD36-37EFE035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919" y="4639709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&lt;70?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6" name="流程图: 决策 58">
            <a:extLst>
              <a:ext uri="{FF2B5EF4-FFF2-40B4-BE49-F238E27FC236}">
                <a16:creationId xmlns:a16="http://schemas.microsoft.com/office/drawing/2014/main" id="{ED4907EB-586E-47AF-8B44-69F259D6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111" y="4088687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&lt;80?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7" name="流程图: 决策 59">
            <a:extLst>
              <a:ext uri="{FF2B5EF4-FFF2-40B4-BE49-F238E27FC236}">
                <a16:creationId xmlns:a16="http://schemas.microsoft.com/office/drawing/2014/main" id="{819C2D57-BE11-4EA7-A5D1-C6BD8902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330" y="5015720"/>
            <a:ext cx="1004906" cy="370934"/>
          </a:xfrm>
          <a:prstGeom prst="flowChartDecision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&lt;90?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8" name="TextBox 61">
            <a:extLst>
              <a:ext uri="{FF2B5EF4-FFF2-40B4-BE49-F238E27FC236}">
                <a16:creationId xmlns:a16="http://schemas.microsoft.com/office/drawing/2014/main" id="{53948C9A-F6F5-48E7-814B-54B247BC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53" y="5982162"/>
            <a:ext cx="1109657" cy="40011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不及格</a:t>
            </a:r>
          </a:p>
        </p:txBody>
      </p:sp>
      <p:sp>
        <p:nvSpPr>
          <p:cNvPr id="193579" name="TextBox 62">
            <a:extLst>
              <a:ext uri="{FF2B5EF4-FFF2-40B4-BE49-F238E27FC236}">
                <a16:creationId xmlns:a16="http://schemas.microsoft.com/office/drawing/2014/main" id="{3842E16A-25A0-4EC3-B67C-24B9AA034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173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及格</a:t>
            </a:r>
          </a:p>
        </p:txBody>
      </p:sp>
      <p:sp>
        <p:nvSpPr>
          <p:cNvPr id="193580" name="TextBox 63">
            <a:extLst>
              <a:ext uri="{FF2B5EF4-FFF2-40B4-BE49-F238E27FC236}">
                <a16:creationId xmlns:a16="http://schemas.microsoft.com/office/drawing/2014/main" id="{6D93BCAE-2065-46F7-BDBD-13A89E36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141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中</a:t>
            </a:r>
          </a:p>
        </p:txBody>
      </p:sp>
      <p:sp>
        <p:nvSpPr>
          <p:cNvPr id="193581" name="TextBox 64">
            <a:extLst>
              <a:ext uri="{FF2B5EF4-FFF2-40B4-BE49-F238E27FC236}">
                <a16:creationId xmlns:a16="http://schemas.microsoft.com/office/drawing/2014/main" id="{C4A3FAF0-921D-486B-913C-D682CFCC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432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良</a:t>
            </a:r>
          </a:p>
        </p:txBody>
      </p:sp>
      <p:sp>
        <p:nvSpPr>
          <p:cNvPr id="193582" name="TextBox 65">
            <a:extLst>
              <a:ext uri="{FF2B5EF4-FFF2-40B4-BE49-F238E27FC236}">
                <a16:creationId xmlns:a16="http://schemas.microsoft.com/office/drawing/2014/main" id="{1486944B-C12B-4DF3-BC9D-268194ED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179" y="5982162"/>
            <a:ext cx="936199" cy="369427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优</a:t>
            </a:r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17FADB18-2CFC-479E-89E5-1448B0B68D8D}"/>
              </a:ext>
            </a:extLst>
          </p:cNvPr>
          <p:cNvCxnSpPr>
            <a:stCxn id="193576" idx="3"/>
            <a:endCxn id="193577" idx="0"/>
          </p:cNvCxnSpPr>
          <p:nvPr/>
        </p:nvCxnSpPr>
        <p:spPr bwMode="auto">
          <a:xfrm>
            <a:off x="5271017" y="4274154"/>
            <a:ext cx="1068766" cy="741566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C9A5F404-B62B-4F5A-98E1-EAFDDEB44664}"/>
              </a:ext>
            </a:extLst>
          </p:cNvPr>
          <p:cNvCxnSpPr>
            <a:stCxn id="193573" idx="1"/>
            <a:endCxn id="193578" idx="0"/>
          </p:cNvCxnSpPr>
          <p:nvPr/>
        </p:nvCxnSpPr>
        <p:spPr bwMode="auto">
          <a:xfrm rot="10800000" flipV="1">
            <a:off x="1457882" y="5366862"/>
            <a:ext cx="150588" cy="615299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EE4B6CE7-CF29-4185-AE29-D685F376EBD5}"/>
              </a:ext>
            </a:extLst>
          </p:cNvPr>
          <p:cNvCxnSpPr>
            <a:cxnSpLocks/>
            <a:stCxn id="193574" idx="1"/>
            <a:endCxn id="193573" idx="0"/>
          </p:cNvCxnSpPr>
          <p:nvPr/>
        </p:nvCxnSpPr>
        <p:spPr bwMode="auto">
          <a:xfrm rot="10800000" flipV="1">
            <a:off x="2110923" y="4825176"/>
            <a:ext cx="648996" cy="356220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AE14932B-26D5-47C9-AD92-D16C9B9D3D40}"/>
              </a:ext>
            </a:extLst>
          </p:cNvPr>
          <p:cNvCxnSpPr>
            <a:cxnSpLocks/>
            <a:stCxn id="193574" idx="3"/>
            <a:endCxn id="193580" idx="0"/>
          </p:cNvCxnSpPr>
          <p:nvPr/>
        </p:nvCxnSpPr>
        <p:spPr bwMode="auto">
          <a:xfrm>
            <a:off x="3764825" y="4825176"/>
            <a:ext cx="507416" cy="1156986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76A00F19-A51C-4FC2-B4A1-C124B7F86D22}"/>
              </a:ext>
            </a:extLst>
          </p:cNvPr>
          <p:cNvCxnSpPr>
            <a:stCxn id="193577" idx="1"/>
            <a:endCxn id="193581" idx="0"/>
          </p:cNvCxnSpPr>
          <p:nvPr/>
        </p:nvCxnSpPr>
        <p:spPr bwMode="auto">
          <a:xfrm rot="10800000" flipV="1">
            <a:off x="5640532" y="5201186"/>
            <a:ext cx="196798" cy="780975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013DD168-88E3-49BE-A45D-56C5B8802B5A}"/>
              </a:ext>
            </a:extLst>
          </p:cNvPr>
          <p:cNvCxnSpPr>
            <a:stCxn id="193577" idx="3"/>
            <a:endCxn id="193582" idx="0"/>
          </p:cNvCxnSpPr>
          <p:nvPr/>
        </p:nvCxnSpPr>
        <p:spPr bwMode="auto">
          <a:xfrm>
            <a:off x="6842236" y="5201187"/>
            <a:ext cx="257043" cy="780975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590" name="TextBox 89">
            <a:extLst>
              <a:ext uri="{FF2B5EF4-FFF2-40B4-BE49-F238E27FC236}">
                <a16:creationId xmlns:a16="http://schemas.microsoft.com/office/drawing/2014/main" id="{63ED0E38-7217-4344-9FFD-E72351122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00" y="3869544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193593" name="TextBox 92">
            <a:extLst>
              <a:ext uri="{FF2B5EF4-FFF2-40B4-BE49-F238E27FC236}">
                <a16:creationId xmlns:a16="http://schemas.microsoft.com/office/drawing/2014/main" id="{C0BF843E-324A-4AFF-B4EF-4C1B3CCC5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34" y="3879633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193566" name="TextBox 98">
            <a:extLst>
              <a:ext uri="{FF2B5EF4-FFF2-40B4-BE49-F238E27FC236}">
                <a16:creationId xmlns:a16="http://schemas.microsoft.com/office/drawing/2014/main" id="{A55745C0-86E5-408E-BD66-BD9F7951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593" y="3193960"/>
            <a:ext cx="20995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平均判定次数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带权路径长度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)=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0.10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+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*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2.25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67" name="TextBox 99">
            <a:extLst>
              <a:ext uri="{FF2B5EF4-FFF2-40B4-BE49-F238E27FC236}">
                <a16:creationId xmlns:a16="http://schemas.microsoft.com/office/drawing/2014/main" id="{306EDA9C-740B-45A6-BC20-F789B70F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50" y="3351044"/>
            <a:ext cx="1648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判定树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II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68" name="TextBox 100">
            <a:extLst>
              <a:ext uri="{FF2B5EF4-FFF2-40B4-BE49-F238E27FC236}">
                <a16:creationId xmlns:a16="http://schemas.microsoft.com/office/drawing/2014/main" id="{E6B7EF08-A78C-4EEA-B3EC-F7D260BF7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303" y="586740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0.10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69" name="TextBox 101">
            <a:extLst>
              <a:ext uri="{FF2B5EF4-FFF2-40B4-BE49-F238E27FC236}">
                <a16:creationId xmlns:a16="http://schemas.microsoft.com/office/drawing/2014/main" id="{0DFA962E-C42F-44A8-9352-E88C7C2D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66" y="588486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0" name="TextBox 102">
            <a:extLst>
              <a:ext uri="{FF2B5EF4-FFF2-40B4-BE49-F238E27FC236}">
                <a16:creationId xmlns:a16="http://schemas.microsoft.com/office/drawing/2014/main" id="{313CB331-69EF-4A71-8515-B8F87D32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978" y="586740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1" name="TextBox 103">
            <a:extLst>
              <a:ext uri="{FF2B5EF4-FFF2-40B4-BE49-F238E27FC236}">
                <a16:creationId xmlns:a16="http://schemas.microsoft.com/office/drawing/2014/main" id="{840CFE40-6654-4B18-B339-D1280FB8C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116" y="5867400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3572" name="TextBox 104">
            <a:extLst>
              <a:ext uri="{FF2B5EF4-FFF2-40B4-BE49-F238E27FC236}">
                <a16:creationId xmlns:a16="http://schemas.microsoft.com/office/drawing/2014/main" id="{E4420AE0-F2FF-446E-BBEF-0ACEDCD3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941" y="5884863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0.15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1606ABC3-1B45-435B-B511-96668C3CA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>
                <a:latin typeface="Cambbria"/>
              </a:rPr>
              <a:t>最佳判定树：</a:t>
            </a:r>
            <a:r>
              <a:rPr lang="en-US" altLang="zh-CN" sz="4000" dirty="0">
                <a:latin typeface="Cambbria"/>
              </a:rPr>
              <a:t>motivation</a:t>
            </a:r>
            <a:endParaRPr lang="en-US" altLang="zh-CN" sz="4000" dirty="0">
              <a:latin typeface="Cambbria"/>
              <a:cs typeface="Times New Roman" panose="02020603050405020304" pitchFamily="18" charset="0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98DFD632-D7AE-454B-B618-61C9792AC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2750" y="1347788"/>
            <a:ext cx="8501063" cy="584301"/>
          </a:xfrm>
        </p:spPr>
        <p:txBody>
          <a:bodyPr/>
          <a:lstStyle/>
          <a:p>
            <a:pPr lvl="1"/>
            <a:r>
              <a:rPr lang="zh-CN" altLang="en-US" dirty="0"/>
              <a:t>考试成绩分布表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74D6E68F-BDEA-4989-B278-1DC314470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47663"/>
              </p:ext>
            </p:extLst>
          </p:nvPr>
        </p:nvGraphicFramePr>
        <p:xfrm>
          <a:off x="1811439" y="1897303"/>
          <a:ext cx="5668964" cy="11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[ 0, 60 )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[ 60, 70 )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[ 70, 80 )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[ 80, 90)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[ 90, 100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不及格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及格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良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优</a:t>
                      </a: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0.10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0.35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2060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3" marR="91433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1" name="肘形连接符 81">
            <a:extLst>
              <a:ext uri="{FF2B5EF4-FFF2-40B4-BE49-F238E27FC236}">
                <a16:creationId xmlns:a16="http://schemas.microsoft.com/office/drawing/2014/main" id="{D698F195-C5C5-4F49-A351-4ED4733DEBE7}"/>
              </a:ext>
            </a:extLst>
          </p:cNvPr>
          <p:cNvCxnSpPr>
            <a:cxnSpLocks/>
            <a:stCxn id="193573" idx="3"/>
            <a:endCxn id="193579" idx="0"/>
          </p:cNvCxnSpPr>
          <p:nvPr/>
        </p:nvCxnSpPr>
        <p:spPr bwMode="auto">
          <a:xfrm>
            <a:off x="2613376" y="5366863"/>
            <a:ext cx="180897" cy="615299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81">
            <a:extLst>
              <a:ext uri="{FF2B5EF4-FFF2-40B4-BE49-F238E27FC236}">
                <a16:creationId xmlns:a16="http://schemas.microsoft.com/office/drawing/2014/main" id="{34E240FE-6E4E-4727-AFAD-E86748EB1B84}"/>
              </a:ext>
            </a:extLst>
          </p:cNvPr>
          <p:cNvCxnSpPr>
            <a:cxnSpLocks/>
            <a:stCxn id="193576" idx="1"/>
            <a:endCxn id="193574" idx="0"/>
          </p:cNvCxnSpPr>
          <p:nvPr/>
        </p:nvCxnSpPr>
        <p:spPr bwMode="auto">
          <a:xfrm rot="10800000" flipV="1">
            <a:off x="3262373" y="4274153"/>
            <a:ext cx="1003739" cy="365555"/>
          </a:xfrm>
          <a:prstGeom prst="bentConnector2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9">
            <a:extLst>
              <a:ext uri="{FF2B5EF4-FFF2-40B4-BE49-F238E27FC236}">
                <a16:creationId xmlns:a16="http://schemas.microsoft.com/office/drawing/2014/main" id="{6C98B59F-1F39-42F9-B88C-37F21758E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64" y="4504319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67" name="TextBox 89">
            <a:extLst>
              <a:ext uri="{FF2B5EF4-FFF2-40B4-BE49-F238E27FC236}">
                <a16:creationId xmlns:a16="http://schemas.microsoft.com/office/drawing/2014/main" id="{5210A2D5-71D0-4967-A58A-6A9B116F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53" y="5222247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68" name="TextBox 89">
            <a:extLst>
              <a:ext uri="{FF2B5EF4-FFF2-40B4-BE49-F238E27FC236}">
                <a16:creationId xmlns:a16="http://schemas.microsoft.com/office/drawing/2014/main" id="{7A6A649F-E7A1-4919-BB05-8D056E53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690" y="5072132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70" name="TextBox 92">
            <a:extLst>
              <a:ext uri="{FF2B5EF4-FFF2-40B4-BE49-F238E27FC236}">
                <a16:creationId xmlns:a16="http://schemas.microsoft.com/office/drawing/2014/main" id="{15D254C1-ED01-47A8-827B-FF6A75A2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57" y="5168304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72" name="TextBox 92">
            <a:extLst>
              <a:ext uri="{FF2B5EF4-FFF2-40B4-BE49-F238E27FC236}">
                <a16:creationId xmlns:a16="http://schemas.microsoft.com/office/drawing/2014/main" id="{D9A64D5A-751B-4B96-A0D5-179878AB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400" y="4512146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73" name="TextBox 92">
            <a:extLst>
              <a:ext uri="{FF2B5EF4-FFF2-40B4-BE49-F238E27FC236}">
                <a16:creationId xmlns:a16="http://schemas.microsoft.com/office/drawing/2014/main" id="{571EB571-FF9A-4A5B-83D6-615ACE8F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362" y="5182148"/>
            <a:ext cx="417144" cy="36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4695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(ten,12),(A,15),(in,5),(i,11),(inn,9)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719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A93A4474-86CC-4E6D-A8B6-6886E8F3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/>
              <a:t>最佳判定树：贪心算法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99">
            <a:extLst>
              <a:ext uri="{FF2B5EF4-FFF2-40B4-BE49-F238E27FC236}">
                <a16:creationId xmlns:a16="http://schemas.microsoft.com/office/drawing/2014/main" id="{81B3B61E-ACB4-4DCF-8748-ABCED639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03363"/>
            <a:ext cx="7160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最佳判定树与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Huffman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树要求略有不同：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不能打乱原来的排列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8A322F-6E19-45A4-95D4-9DB7896F7EC3}"/>
              </a:ext>
            </a:extLst>
          </p:cNvPr>
          <p:cNvGrpSpPr/>
          <p:nvPr/>
        </p:nvGrpSpPr>
        <p:grpSpPr>
          <a:xfrm>
            <a:off x="613314" y="2564253"/>
            <a:ext cx="4111625" cy="839787"/>
            <a:chOff x="613314" y="2214056"/>
            <a:chExt cx="4111625" cy="839787"/>
          </a:xfrm>
        </p:grpSpPr>
        <p:sp>
          <p:nvSpPr>
            <p:cNvPr id="24" name="TextBox 139">
              <a:extLst>
                <a:ext uri="{FF2B5EF4-FFF2-40B4-BE49-F238E27FC236}">
                  <a16:creationId xmlns:a16="http://schemas.microsoft.com/office/drawing/2014/main" id="{EE761780-3DA6-498D-BE20-13F3F22666E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02314" y="2745868"/>
              <a:ext cx="5683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TextBox 140">
              <a:extLst>
                <a:ext uri="{FF2B5EF4-FFF2-40B4-BE49-F238E27FC236}">
                  <a16:creationId xmlns:a16="http://schemas.microsoft.com/office/drawing/2014/main" id="{22CF1B8E-D405-40AC-BBB8-C9D5511357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19877" y="2733168"/>
              <a:ext cx="685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TextBox 141">
              <a:extLst>
                <a:ext uri="{FF2B5EF4-FFF2-40B4-BE49-F238E27FC236}">
                  <a16:creationId xmlns:a16="http://schemas.microsoft.com/office/drawing/2014/main" id="{AD2E0E74-1334-46E9-A644-B2A664F303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43802" y="2722056"/>
              <a:ext cx="64452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0.35</a:t>
              </a:r>
            </a:p>
          </p:txBody>
        </p:sp>
        <p:sp>
          <p:nvSpPr>
            <p:cNvPr id="27" name="TextBox 142">
              <a:extLst>
                <a:ext uri="{FF2B5EF4-FFF2-40B4-BE49-F238E27FC236}">
                  <a16:creationId xmlns:a16="http://schemas.microsoft.com/office/drawing/2014/main" id="{1DDD7BAA-EECC-4225-A03F-2886CC0518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10577" y="2733168"/>
              <a:ext cx="614362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0.15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TextBox 143">
              <a:extLst>
                <a:ext uri="{FF2B5EF4-FFF2-40B4-BE49-F238E27FC236}">
                  <a16:creationId xmlns:a16="http://schemas.microsoft.com/office/drawing/2014/main" id="{8F954C9B-7982-459C-862C-2FCB053FAB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3314" y="2741106"/>
              <a:ext cx="612775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0.10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椭圆 144">
              <a:extLst>
                <a:ext uri="{FF2B5EF4-FFF2-40B4-BE49-F238E27FC236}">
                  <a16:creationId xmlns:a16="http://schemas.microsoft.com/office/drawing/2014/main" id="{6072C13E-3C12-458B-870C-5472A8FB2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314" y="2214056"/>
              <a:ext cx="792163" cy="3079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0.25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C00FA67-86E6-45B1-960B-74D1ED751534}"/>
                </a:ext>
              </a:extLst>
            </p:cNvPr>
            <p:cNvCxnSpPr>
              <a:cxnSpLocks noChangeAspect="1"/>
              <a:stCxn id="28" idx="0"/>
              <a:endCxn id="29" idx="3"/>
            </p:cNvCxnSpPr>
            <p:nvPr/>
          </p:nvCxnSpPr>
          <p:spPr>
            <a:xfrm flipV="1">
              <a:off x="919702" y="2475993"/>
              <a:ext cx="190500" cy="265113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F14D3E-71F8-4BE0-9827-6A5B74386DBF}"/>
                </a:ext>
              </a:extLst>
            </p:cNvPr>
            <p:cNvCxnSpPr>
              <a:cxnSpLocks noChangeAspect="1"/>
              <a:stCxn id="24" idx="0"/>
              <a:endCxn id="29" idx="5"/>
            </p:cNvCxnSpPr>
            <p:nvPr/>
          </p:nvCxnSpPr>
          <p:spPr>
            <a:xfrm flipH="1" flipV="1">
              <a:off x="1670589" y="2475993"/>
              <a:ext cx="115888" cy="269875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153">
            <a:extLst>
              <a:ext uri="{FF2B5EF4-FFF2-40B4-BE49-F238E27FC236}">
                <a16:creationId xmlns:a16="http://schemas.microsoft.com/office/drawing/2014/main" id="{E7AE2B35-9B25-4C64-92E1-09B05F36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544" y="3546643"/>
            <a:ext cx="61277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(a)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TextBox 153">
            <a:extLst>
              <a:ext uri="{FF2B5EF4-FFF2-40B4-BE49-F238E27FC236}">
                <a16:creationId xmlns:a16="http://schemas.microsoft.com/office/drawing/2014/main" id="{31766317-EC5E-4E46-90A4-D45060B5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962" y="590050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(c)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52">
            <a:extLst>
              <a:ext uri="{FF2B5EF4-FFF2-40B4-BE49-F238E27FC236}">
                <a16:creationId xmlns:a16="http://schemas.microsoft.com/office/drawing/2014/main" id="{AE3B546B-D6D6-40F8-B935-7F0A6A4F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95" y="590132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(b)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9BA80C21-26F3-4DD0-847D-B1FA5EBE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3" y="4686377"/>
            <a:ext cx="74136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2">
            <a:extLst>
              <a:ext uri="{FF2B5EF4-FFF2-40B4-BE49-F238E27FC236}">
                <a16:creationId xmlns:a16="http://schemas.microsoft.com/office/drawing/2014/main" id="{82E00FE6-99CB-4AC1-9BE8-E50974BCA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535" y="39558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(d)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3BA89241-44A3-4B44-92CB-F47DC764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3" y="2211249"/>
            <a:ext cx="3311525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6183E5E-BFB2-4F71-B34A-81EB9EBA18A1}"/>
              </a:ext>
            </a:extLst>
          </p:cNvPr>
          <p:cNvSpPr txBox="1"/>
          <p:nvPr/>
        </p:nvSpPr>
        <p:spPr>
          <a:xfrm>
            <a:off x="1670589" y="20357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贪心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相邻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结点权值相加和最小者构二叉树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7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ED7FF8F2-6DFE-41AF-BDB0-0DB790947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4000" dirty="0"/>
              <a:t>最佳判定树：贪心算法 的反例！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39">
            <a:extLst>
              <a:ext uri="{FF2B5EF4-FFF2-40B4-BE49-F238E27FC236}">
                <a16:creationId xmlns:a16="http://schemas.microsoft.com/office/drawing/2014/main" id="{0EC7B84A-85BB-48DB-B27A-E36CDB9E2B9F}"/>
              </a:ext>
            </a:extLst>
          </p:cNvPr>
          <p:cNvSpPr txBox="1">
            <a:spLocks/>
          </p:cNvSpPr>
          <p:nvPr/>
        </p:nvSpPr>
        <p:spPr bwMode="auto">
          <a:xfrm>
            <a:off x="1959514" y="3947878"/>
            <a:ext cx="568325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TextBox 140">
            <a:extLst>
              <a:ext uri="{FF2B5EF4-FFF2-40B4-BE49-F238E27FC236}">
                <a16:creationId xmlns:a16="http://schemas.microsoft.com/office/drawing/2014/main" id="{51C8395A-06AA-4EFD-83CB-1D6383996FBE}"/>
              </a:ext>
            </a:extLst>
          </p:cNvPr>
          <p:cNvSpPr txBox="1">
            <a:spLocks/>
          </p:cNvSpPr>
          <p:nvPr/>
        </p:nvSpPr>
        <p:spPr bwMode="auto">
          <a:xfrm>
            <a:off x="2777077" y="3935178"/>
            <a:ext cx="685800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TextBox 141">
            <a:extLst>
              <a:ext uri="{FF2B5EF4-FFF2-40B4-BE49-F238E27FC236}">
                <a16:creationId xmlns:a16="http://schemas.microsoft.com/office/drawing/2014/main" id="{A83C7409-6732-46B4-9271-17E3B2974617}"/>
              </a:ext>
            </a:extLst>
          </p:cNvPr>
          <p:cNvSpPr txBox="1">
            <a:spLocks/>
          </p:cNvSpPr>
          <p:nvPr/>
        </p:nvSpPr>
        <p:spPr bwMode="auto">
          <a:xfrm>
            <a:off x="3701002" y="3924066"/>
            <a:ext cx="644525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</a:t>
            </a:r>
          </a:p>
        </p:txBody>
      </p:sp>
      <p:sp>
        <p:nvSpPr>
          <p:cNvPr id="11" name="TextBox 143">
            <a:extLst>
              <a:ext uri="{FF2B5EF4-FFF2-40B4-BE49-F238E27FC236}">
                <a16:creationId xmlns:a16="http://schemas.microsoft.com/office/drawing/2014/main" id="{C6A5CC9C-732F-4BA6-944E-94C3B11BF292}"/>
              </a:ext>
            </a:extLst>
          </p:cNvPr>
          <p:cNvSpPr txBox="1">
            <a:spLocks/>
          </p:cNvSpPr>
          <p:nvPr/>
        </p:nvSpPr>
        <p:spPr bwMode="auto">
          <a:xfrm>
            <a:off x="1070514" y="3943116"/>
            <a:ext cx="612775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椭圆 144">
            <a:extLst>
              <a:ext uri="{FF2B5EF4-FFF2-40B4-BE49-F238E27FC236}">
                <a16:creationId xmlns:a16="http://schemas.microsoft.com/office/drawing/2014/main" id="{09CCC529-2E58-4985-BC52-871788C2A4C2}"/>
              </a:ext>
            </a:extLst>
          </p:cNvPr>
          <p:cNvSpPr>
            <a:spLocks/>
          </p:cNvSpPr>
          <p:nvPr/>
        </p:nvSpPr>
        <p:spPr bwMode="auto">
          <a:xfrm>
            <a:off x="2327814" y="3377155"/>
            <a:ext cx="792163" cy="3079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0.4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D9F56A-2B89-4AA1-AB7D-6A9AC2B7A48E}"/>
              </a:ext>
            </a:extLst>
          </p:cNvPr>
          <p:cNvCxnSpPr>
            <a:stCxn id="6" idx="0"/>
            <a:endCxn id="12" idx="3"/>
          </p:cNvCxnSpPr>
          <p:nvPr/>
        </p:nvCxnSpPr>
        <p:spPr bwMode="auto">
          <a:xfrm flipV="1">
            <a:off x="2243677" y="3640028"/>
            <a:ext cx="200147" cy="307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FC4207-43F4-41D9-BC0D-87E52297F5BE}"/>
              </a:ext>
            </a:extLst>
          </p:cNvPr>
          <p:cNvCxnSpPr>
            <a:stCxn id="8" idx="0"/>
            <a:endCxn id="12" idx="5"/>
          </p:cNvCxnSpPr>
          <p:nvPr/>
        </p:nvCxnSpPr>
        <p:spPr bwMode="auto">
          <a:xfrm flipH="1" flipV="1">
            <a:off x="3003967" y="3640028"/>
            <a:ext cx="116010" cy="2951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144">
            <a:extLst>
              <a:ext uri="{FF2B5EF4-FFF2-40B4-BE49-F238E27FC236}">
                <a16:creationId xmlns:a16="http://schemas.microsoft.com/office/drawing/2014/main" id="{7A2D462B-BF29-4E64-9A71-0FF9A37210A6}"/>
              </a:ext>
            </a:extLst>
          </p:cNvPr>
          <p:cNvSpPr>
            <a:spLocks/>
          </p:cNvSpPr>
          <p:nvPr/>
        </p:nvSpPr>
        <p:spPr bwMode="auto">
          <a:xfrm>
            <a:off x="1551587" y="2895366"/>
            <a:ext cx="792163" cy="3079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0.7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687CBAA-C970-4726-9B8A-27EFBD55897C}"/>
              </a:ext>
            </a:extLst>
          </p:cNvPr>
          <p:cNvCxnSpPr>
            <a:stCxn id="11" idx="0"/>
            <a:endCxn id="25" idx="3"/>
          </p:cNvCxnSpPr>
          <p:nvPr/>
        </p:nvCxnSpPr>
        <p:spPr bwMode="auto">
          <a:xfrm flipV="1">
            <a:off x="1376902" y="3158239"/>
            <a:ext cx="290695" cy="784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0B0F3A8-B3E2-4B39-9493-A21442C97F62}"/>
              </a:ext>
            </a:extLst>
          </p:cNvPr>
          <p:cNvCxnSpPr>
            <a:stCxn id="9" idx="0"/>
            <a:endCxn id="33" idx="5"/>
          </p:cNvCxnSpPr>
          <p:nvPr/>
        </p:nvCxnSpPr>
        <p:spPr bwMode="auto">
          <a:xfrm flipH="1" flipV="1">
            <a:off x="2968321" y="2708245"/>
            <a:ext cx="1054944" cy="1215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144">
            <a:extLst>
              <a:ext uri="{FF2B5EF4-FFF2-40B4-BE49-F238E27FC236}">
                <a16:creationId xmlns:a16="http://schemas.microsoft.com/office/drawing/2014/main" id="{8A7A1996-E06C-4A24-A75C-287D3E9C41D2}"/>
              </a:ext>
            </a:extLst>
          </p:cNvPr>
          <p:cNvSpPr>
            <a:spLocks/>
          </p:cNvSpPr>
          <p:nvPr/>
        </p:nvSpPr>
        <p:spPr bwMode="auto">
          <a:xfrm>
            <a:off x="2292168" y="2445372"/>
            <a:ext cx="792163" cy="3079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5A0BD6-AEE5-4FC1-B7CC-BD5971EB946D}"/>
              </a:ext>
            </a:extLst>
          </p:cNvPr>
          <p:cNvCxnSpPr>
            <a:stCxn id="25" idx="0"/>
            <a:endCxn id="33" idx="3"/>
          </p:cNvCxnSpPr>
          <p:nvPr/>
        </p:nvCxnSpPr>
        <p:spPr bwMode="auto">
          <a:xfrm flipV="1">
            <a:off x="1947669" y="2708245"/>
            <a:ext cx="460509" cy="187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C3DF69A-FE00-4249-B1F4-CCA3825617D9}"/>
              </a:ext>
            </a:extLst>
          </p:cNvPr>
          <p:cNvCxnSpPr>
            <a:stCxn id="12" idx="0"/>
            <a:endCxn id="25" idx="5"/>
          </p:cNvCxnSpPr>
          <p:nvPr/>
        </p:nvCxnSpPr>
        <p:spPr bwMode="auto">
          <a:xfrm flipH="1" flipV="1">
            <a:off x="2227740" y="3158239"/>
            <a:ext cx="496156" cy="2189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FAE2547-7DB0-41BB-B9EE-2CC0C295B4CB}"/>
              </a:ext>
            </a:extLst>
          </p:cNvPr>
          <p:cNvSpPr txBox="1"/>
          <p:nvPr/>
        </p:nvSpPr>
        <p:spPr>
          <a:xfrm>
            <a:off x="1070514" y="4455272"/>
            <a:ext cx="390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3200" dirty="0" err="1">
                <a:solidFill>
                  <a:srgbClr val="00B0F0"/>
                </a:solidFill>
              </a:rPr>
              <a:t>wpl</a:t>
            </a:r>
            <a:r>
              <a:rPr lang="en-US" altLang="zh-Hans-HK" sz="2400" dirty="0"/>
              <a:t>=</a:t>
            </a:r>
          </a:p>
          <a:p>
            <a:r>
              <a:rPr lang="en-US" altLang="zh-Hans-HK" sz="2400" dirty="0"/>
              <a:t>=</a:t>
            </a:r>
            <a:r>
              <a:rPr lang="en-US" altLang="zh-Hans-HK" sz="2400" dirty="0">
                <a:solidFill>
                  <a:srgbClr val="002060"/>
                </a:solidFill>
              </a:rPr>
              <a:t>0.3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2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0.2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3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0.2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3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0.3</a:t>
            </a:r>
            <a:r>
              <a:rPr lang="zh-CN" altLang="en-US" sz="2400" dirty="0"/>
              <a:t>*</a:t>
            </a:r>
            <a:r>
              <a:rPr lang="en-US" altLang="zh-CN" sz="2400" dirty="0">
                <a:solidFill>
                  <a:srgbClr val="CC66FF"/>
                </a:solidFill>
              </a:rPr>
              <a:t>1</a:t>
            </a:r>
            <a:endParaRPr lang="en-US" altLang="zh-Hans-HK" sz="2400" dirty="0">
              <a:solidFill>
                <a:srgbClr val="CC66FF"/>
              </a:solidFill>
            </a:endParaRPr>
          </a:p>
          <a:p>
            <a:r>
              <a:rPr lang="en-US" altLang="zh-Hans-HK" sz="2400" dirty="0"/>
              <a:t>=</a:t>
            </a:r>
            <a:r>
              <a:rPr lang="en-US" altLang="zh-Hans-HK" sz="2400" dirty="0">
                <a:solidFill>
                  <a:srgbClr val="CC66FF"/>
                </a:solidFill>
              </a:rPr>
              <a:t>2.1</a:t>
            </a:r>
            <a:endParaRPr lang="zh-Hans-HK" altLang="en-US" sz="2400" dirty="0">
              <a:solidFill>
                <a:srgbClr val="CC66FF"/>
              </a:solidFill>
            </a:endParaRPr>
          </a:p>
        </p:txBody>
      </p:sp>
      <p:sp>
        <p:nvSpPr>
          <p:cNvPr id="46" name="TextBox 139">
            <a:extLst>
              <a:ext uri="{FF2B5EF4-FFF2-40B4-BE49-F238E27FC236}">
                <a16:creationId xmlns:a16="http://schemas.microsoft.com/office/drawing/2014/main" id="{C29BFCF0-711F-4427-A39B-B13C1885826D}"/>
              </a:ext>
            </a:extLst>
          </p:cNvPr>
          <p:cNvSpPr txBox="1">
            <a:spLocks/>
          </p:cNvSpPr>
          <p:nvPr/>
        </p:nvSpPr>
        <p:spPr bwMode="auto">
          <a:xfrm>
            <a:off x="6434238" y="3928828"/>
            <a:ext cx="568325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" name="TextBox 140">
            <a:extLst>
              <a:ext uri="{FF2B5EF4-FFF2-40B4-BE49-F238E27FC236}">
                <a16:creationId xmlns:a16="http://schemas.microsoft.com/office/drawing/2014/main" id="{05362B68-6B14-4BC8-80C4-107B8ECB3147}"/>
              </a:ext>
            </a:extLst>
          </p:cNvPr>
          <p:cNvSpPr txBox="1">
            <a:spLocks/>
          </p:cNvSpPr>
          <p:nvPr/>
        </p:nvSpPr>
        <p:spPr bwMode="auto">
          <a:xfrm>
            <a:off x="7251801" y="3916128"/>
            <a:ext cx="685800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0.2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" name="TextBox 141">
            <a:extLst>
              <a:ext uri="{FF2B5EF4-FFF2-40B4-BE49-F238E27FC236}">
                <a16:creationId xmlns:a16="http://schemas.microsoft.com/office/drawing/2014/main" id="{312C6D3B-10C9-4F7F-820E-65F448B1F617}"/>
              </a:ext>
            </a:extLst>
          </p:cNvPr>
          <p:cNvSpPr txBox="1">
            <a:spLocks/>
          </p:cNvSpPr>
          <p:nvPr/>
        </p:nvSpPr>
        <p:spPr bwMode="auto">
          <a:xfrm>
            <a:off x="8175726" y="3905016"/>
            <a:ext cx="644525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</a:t>
            </a:r>
          </a:p>
        </p:txBody>
      </p:sp>
      <p:sp>
        <p:nvSpPr>
          <p:cNvPr id="49" name="TextBox 143">
            <a:extLst>
              <a:ext uri="{FF2B5EF4-FFF2-40B4-BE49-F238E27FC236}">
                <a16:creationId xmlns:a16="http://schemas.microsoft.com/office/drawing/2014/main" id="{B7B48A28-FD3C-437D-89C8-3A648BCBAA78}"/>
              </a:ext>
            </a:extLst>
          </p:cNvPr>
          <p:cNvSpPr txBox="1">
            <a:spLocks/>
          </p:cNvSpPr>
          <p:nvPr/>
        </p:nvSpPr>
        <p:spPr bwMode="auto">
          <a:xfrm>
            <a:off x="5545238" y="3924066"/>
            <a:ext cx="612775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0.3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B86297-0D38-484F-AD12-4851BC3A7F24}"/>
              </a:ext>
            </a:extLst>
          </p:cNvPr>
          <p:cNvSpPr txBox="1"/>
          <p:nvPr/>
        </p:nvSpPr>
        <p:spPr>
          <a:xfrm>
            <a:off x="1551587" y="1597836"/>
            <a:ext cx="223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贪心解：</a:t>
            </a:r>
            <a:endParaRPr lang="zh-Hans-HK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1405606-3AF0-49D8-9930-AAB953FA9706}"/>
              </a:ext>
            </a:extLst>
          </p:cNvPr>
          <p:cNvSpPr txBox="1"/>
          <p:nvPr/>
        </p:nvSpPr>
        <p:spPr>
          <a:xfrm>
            <a:off x="5943253" y="1597836"/>
            <a:ext cx="223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最优解：</a:t>
            </a:r>
            <a:endParaRPr lang="zh-Hans-HK" altLang="en-US" sz="2800" dirty="0"/>
          </a:p>
        </p:txBody>
      </p:sp>
      <p:sp>
        <p:nvSpPr>
          <p:cNvPr id="55" name="椭圆 144">
            <a:extLst>
              <a:ext uri="{FF2B5EF4-FFF2-40B4-BE49-F238E27FC236}">
                <a16:creationId xmlns:a16="http://schemas.microsoft.com/office/drawing/2014/main" id="{01B6D673-370C-4A82-933B-7EEDD6304F3C}"/>
              </a:ext>
            </a:extLst>
          </p:cNvPr>
          <p:cNvSpPr>
            <a:spLocks/>
          </p:cNvSpPr>
          <p:nvPr/>
        </p:nvSpPr>
        <p:spPr bwMode="auto">
          <a:xfrm>
            <a:off x="5851625" y="3270229"/>
            <a:ext cx="792163" cy="3079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0.5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56" name="椭圆 144">
            <a:extLst>
              <a:ext uri="{FF2B5EF4-FFF2-40B4-BE49-F238E27FC236}">
                <a16:creationId xmlns:a16="http://schemas.microsoft.com/office/drawing/2014/main" id="{522ED2A5-896F-4729-8507-A6E635C4AFEE}"/>
              </a:ext>
            </a:extLst>
          </p:cNvPr>
          <p:cNvSpPr>
            <a:spLocks/>
          </p:cNvSpPr>
          <p:nvPr/>
        </p:nvSpPr>
        <p:spPr bwMode="auto">
          <a:xfrm>
            <a:off x="7647457" y="3297676"/>
            <a:ext cx="792163" cy="3079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0.5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59" name="椭圆 144">
            <a:extLst>
              <a:ext uri="{FF2B5EF4-FFF2-40B4-BE49-F238E27FC236}">
                <a16:creationId xmlns:a16="http://schemas.microsoft.com/office/drawing/2014/main" id="{6115C97F-550B-4CEB-8D15-0AA9FD35F78A}"/>
              </a:ext>
            </a:extLst>
          </p:cNvPr>
          <p:cNvSpPr>
            <a:spLocks/>
          </p:cNvSpPr>
          <p:nvPr/>
        </p:nvSpPr>
        <p:spPr bwMode="auto">
          <a:xfrm>
            <a:off x="6718400" y="2775184"/>
            <a:ext cx="792163" cy="3079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98B48AD-47A4-4E24-A811-98F488758C92}"/>
              </a:ext>
            </a:extLst>
          </p:cNvPr>
          <p:cNvCxnSpPr>
            <a:stCxn id="56" idx="0"/>
            <a:endCxn id="59" idx="5"/>
          </p:cNvCxnSpPr>
          <p:nvPr/>
        </p:nvCxnSpPr>
        <p:spPr bwMode="auto">
          <a:xfrm flipH="1" flipV="1">
            <a:off x="7394553" y="3038057"/>
            <a:ext cx="648986" cy="259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74DE41-4055-4108-8727-FA2EE1603D01}"/>
              </a:ext>
            </a:extLst>
          </p:cNvPr>
          <p:cNvCxnSpPr>
            <a:stCxn id="48" idx="0"/>
            <a:endCxn id="56" idx="5"/>
          </p:cNvCxnSpPr>
          <p:nvPr/>
        </p:nvCxnSpPr>
        <p:spPr bwMode="auto">
          <a:xfrm flipH="1" flipV="1">
            <a:off x="8323610" y="3560549"/>
            <a:ext cx="174379" cy="344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58BC5C0-2584-4D06-B457-C8BFCB3F0A0C}"/>
              </a:ext>
            </a:extLst>
          </p:cNvPr>
          <p:cNvCxnSpPr>
            <a:stCxn id="55" idx="0"/>
            <a:endCxn id="59" idx="3"/>
          </p:cNvCxnSpPr>
          <p:nvPr/>
        </p:nvCxnSpPr>
        <p:spPr bwMode="auto">
          <a:xfrm flipV="1">
            <a:off x="6247707" y="3038057"/>
            <a:ext cx="586703" cy="232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F4B7D20-6EBC-4AB5-8F74-3F42AF344361}"/>
              </a:ext>
            </a:extLst>
          </p:cNvPr>
          <p:cNvCxnSpPr>
            <a:stCxn id="49" idx="0"/>
            <a:endCxn id="55" idx="3"/>
          </p:cNvCxnSpPr>
          <p:nvPr/>
        </p:nvCxnSpPr>
        <p:spPr bwMode="auto">
          <a:xfrm flipV="1">
            <a:off x="5851626" y="3533102"/>
            <a:ext cx="116009" cy="390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2ACECEC-5C2F-4489-9D0E-9B225476B31B}"/>
              </a:ext>
            </a:extLst>
          </p:cNvPr>
          <p:cNvCxnSpPr>
            <a:stCxn id="46" idx="0"/>
            <a:endCxn id="55" idx="5"/>
          </p:cNvCxnSpPr>
          <p:nvPr/>
        </p:nvCxnSpPr>
        <p:spPr bwMode="auto">
          <a:xfrm flipH="1" flipV="1">
            <a:off x="6527778" y="3533102"/>
            <a:ext cx="190623" cy="3957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485AA53-F005-407C-8631-2896B091D28C}"/>
              </a:ext>
            </a:extLst>
          </p:cNvPr>
          <p:cNvCxnSpPr>
            <a:stCxn id="47" idx="0"/>
            <a:endCxn id="56" idx="3"/>
          </p:cNvCxnSpPr>
          <p:nvPr/>
        </p:nvCxnSpPr>
        <p:spPr bwMode="auto">
          <a:xfrm flipV="1">
            <a:off x="7594701" y="3560549"/>
            <a:ext cx="168766" cy="3555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879702A-979A-472D-B015-56F11D9A14FA}"/>
              </a:ext>
            </a:extLst>
          </p:cNvPr>
          <p:cNvSpPr txBox="1"/>
          <p:nvPr/>
        </p:nvSpPr>
        <p:spPr>
          <a:xfrm>
            <a:off x="5190685" y="4446849"/>
            <a:ext cx="390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3200" dirty="0" err="1">
                <a:solidFill>
                  <a:srgbClr val="00B0F0"/>
                </a:solidFill>
              </a:rPr>
              <a:t>wpl</a:t>
            </a:r>
            <a:r>
              <a:rPr lang="en-US" altLang="zh-Hans-HK" sz="2400" dirty="0"/>
              <a:t>=</a:t>
            </a:r>
          </a:p>
          <a:p>
            <a:r>
              <a:rPr lang="en-US" altLang="zh-Hans-HK" sz="2400" dirty="0"/>
              <a:t>=</a:t>
            </a:r>
            <a:r>
              <a:rPr lang="en-US" altLang="zh-Hans-HK" sz="2400" dirty="0">
                <a:solidFill>
                  <a:srgbClr val="002060"/>
                </a:solidFill>
              </a:rPr>
              <a:t>0.3</a:t>
            </a:r>
            <a:r>
              <a:rPr lang="en-US" altLang="zh-Hans-HK" sz="2400" dirty="0"/>
              <a:t>*</a:t>
            </a:r>
            <a:r>
              <a:rPr lang="en-US" altLang="zh-Hans-HK" sz="2400" dirty="0">
                <a:solidFill>
                  <a:srgbClr val="CC66FF"/>
                </a:solidFill>
              </a:rPr>
              <a:t>2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0.2</a:t>
            </a:r>
            <a:r>
              <a:rPr lang="en-US" altLang="zh-Hans-HK" sz="2400" dirty="0"/>
              <a:t>*</a:t>
            </a:r>
            <a:r>
              <a:rPr lang="en-US" altLang="zh-CN" sz="2400" dirty="0">
                <a:solidFill>
                  <a:srgbClr val="CC66FF"/>
                </a:solidFill>
              </a:rPr>
              <a:t>2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0.2</a:t>
            </a:r>
            <a:r>
              <a:rPr lang="en-US" altLang="zh-Hans-HK" sz="2400" dirty="0"/>
              <a:t>*</a:t>
            </a:r>
            <a:r>
              <a:rPr lang="en-US" altLang="zh-CN" sz="2400" dirty="0">
                <a:solidFill>
                  <a:srgbClr val="CC66FF"/>
                </a:solidFill>
              </a:rPr>
              <a:t>2</a:t>
            </a:r>
            <a:r>
              <a:rPr lang="en-US" altLang="zh-Hans-HK" sz="2400" dirty="0"/>
              <a:t>+</a:t>
            </a:r>
            <a:r>
              <a:rPr lang="en-US" altLang="zh-Hans-HK" sz="2400" dirty="0">
                <a:solidFill>
                  <a:srgbClr val="002060"/>
                </a:solidFill>
              </a:rPr>
              <a:t>0.3</a:t>
            </a:r>
            <a:r>
              <a:rPr lang="zh-CN" altLang="en-US" sz="2400" dirty="0"/>
              <a:t>*</a:t>
            </a:r>
            <a:r>
              <a:rPr lang="en-US" altLang="zh-CN" sz="2400" dirty="0">
                <a:solidFill>
                  <a:srgbClr val="CC66FF"/>
                </a:solidFill>
              </a:rPr>
              <a:t>2</a:t>
            </a:r>
            <a:endParaRPr lang="en-US" altLang="zh-Hans-HK" sz="2400" dirty="0">
              <a:solidFill>
                <a:srgbClr val="CC66FF"/>
              </a:solidFill>
            </a:endParaRPr>
          </a:p>
          <a:p>
            <a:r>
              <a:rPr lang="en-US" altLang="zh-Hans-HK" sz="2400" dirty="0"/>
              <a:t>=</a:t>
            </a:r>
            <a:r>
              <a:rPr lang="en-US" altLang="zh-Hans-HK" sz="2400" dirty="0">
                <a:solidFill>
                  <a:srgbClr val="CC66FF"/>
                </a:solidFill>
              </a:rPr>
              <a:t>2</a:t>
            </a:r>
            <a:endParaRPr lang="zh-Hans-HK" altLang="en-US" sz="2400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27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66866-A9F5-450E-93B9-4F2FA70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最佳判定树的正确解法</a:t>
            </a:r>
            <a:endParaRPr lang="zh-Hans-HK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E322E-59C8-413B-8D4F-170F5184C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764" y="1452563"/>
                <a:ext cx="7861300" cy="48831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solidFill>
                      <a:srgbClr val="CC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bria"/>
                  </a:rPr>
                  <a:t>动态规划！</a:t>
                </a:r>
                <a:endParaRPr lang="en-US" altLang="zh-CN" sz="2800" b="1" dirty="0">
                  <a:solidFill>
                    <a:srgbClr val="CC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bri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bria"/>
                  </a:rPr>
                  <a:t>状态描述：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f[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Cambbria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][j]</a:t>
                </a:r>
                <a:r>
                  <a:rPr lang="en-US" altLang="zh-CN" sz="2800" dirty="0">
                    <a:latin typeface="Cambbria"/>
                  </a:rPr>
                  <a:t> </a:t>
                </a:r>
                <a:r>
                  <a:rPr lang="zh-CN" altLang="en-US" sz="2800" dirty="0">
                    <a:latin typeface="Cambbria"/>
                  </a:rPr>
                  <a:t>表示要建造一棵树，叶子结点（按先序顺序）的权值依次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i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i+1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,…w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j-1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,w</a:t>
                </a:r>
                <a:r>
                  <a:rPr lang="en-US" altLang="zh-CN" sz="2800" baseline="-25000" dirty="0">
                    <a:solidFill>
                      <a:srgbClr val="002060"/>
                    </a:solidFill>
                    <a:latin typeface="Cambbria"/>
                  </a:rPr>
                  <a:t>j</a:t>
                </a:r>
                <a:r>
                  <a:rPr lang="zh-CN" altLang="en-US" sz="2800" dirty="0">
                    <a:latin typeface="Cambbria"/>
                  </a:rPr>
                  <a:t>，那么这棵树的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Cambbria"/>
                  </a:rPr>
                  <a:t>带权路径长度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bria"/>
                  </a:rPr>
                  <a:t>wpl</a:t>
                </a:r>
                <a:r>
                  <a:rPr lang="zh-CN" altLang="en-US" sz="2800" dirty="0">
                    <a:latin typeface="Cambbria"/>
                  </a:rPr>
                  <a:t>最少能达到多少？</a:t>
                </a:r>
                <a:endParaRPr lang="en-US" altLang="zh-CN" sz="2800" dirty="0">
                  <a:latin typeface="Cambbria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bria"/>
                  </a:rPr>
                  <a:t>   </a:t>
                </a:r>
                <a:r>
                  <a:rPr lang="zh-CN" altLang="en-US" sz="2800" dirty="0">
                    <a:latin typeface="Cambbria"/>
                  </a:rPr>
                  <a:t>也就是说，当输入为</a:t>
                </a:r>
                <a:r>
                  <a:rPr lang="en-US" altLang="zh-CN" sz="2800" dirty="0">
                    <a:latin typeface="Cambbria"/>
                  </a:rPr>
                  <a:t>(</a:t>
                </a:r>
                <a:r>
                  <a:rPr lang="en-US" altLang="zh-CN" sz="2800" dirty="0" err="1">
                    <a:solidFill>
                      <a:srgbClr val="002060"/>
                    </a:solidFill>
                    <a:latin typeface="Cambbria"/>
                  </a:rPr>
                  <a:t>w</a:t>
                </a:r>
                <a:r>
                  <a:rPr lang="en-US" altLang="zh-CN" sz="2800" baseline="-25000" dirty="0" err="1">
                    <a:solidFill>
                      <a:srgbClr val="002060"/>
                    </a:solidFill>
                    <a:latin typeface="Cambbria"/>
                  </a:rPr>
                  <a:t>i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Cambbria"/>
                  </a:rPr>
                  <a:t>,…</a:t>
                </a:r>
                <a:r>
                  <a:rPr lang="en-US" altLang="zh-CN" sz="2800" dirty="0" err="1">
                    <a:solidFill>
                      <a:srgbClr val="002060"/>
                    </a:solidFill>
                    <a:latin typeface="Cambbria"/>
                  </a:rPr>
                  <a:t>w</a:t>
                </a:r>
                <a:r>
                  <a:rPr lang="en-US" altLang="zh-CN" sz="2800" baseline="-25000" dirty="0" err="1">
                    <a:solidFill>
                      <a:srgbClr val="002060"/>
                    </a:solidFill>
                    <a:latin typeface="Cambbria"/>
                  </a:rPr>
                  <a:t>j</a:t>
                </a:r>
                <a:r>
                  <a:rPr lang="en-US" altLang="zh-CN" sz="2800" dirty="0">
                    <a:latin typeface="Cambbria"/>
                  </a:rPr>
                  <a:t>)</a:t>
                </a:r>
                <a:r>
                  <a:rPr lang="zh-CN" altLang="en-US" sz="2800" dirty="0">
                    <a:latin typeface="Cambbria"/>
                  </a:rPr>
                  <a:t>答案是多少</a:t>
                </a:r>
                <a:endParaRPr lang="en-US" altLang="zh-CN" sz="2800" dirty="0">
                  <a:latin typeface="Cambbri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Cambbria"/>
                  </a:rPr>
                  <a:t>状态转移：</a:t>
                </a:r>
                <a:endParaRPr lang="en-US" altLang="zh-CN" sz="2800" dirty="0">
                  <a:solidFill>
                    <a:srgbClr val="FF0000"/>
                  </a:solidFill>
                  <a:latin typeface="Cambbri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400" i="1" dirty="0" err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Hans-HK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ans-HK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Hans-HK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Hans-HK" sz="2400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 err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altLang="zh-Hans-HK" sz="2400" i="1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Hans-HK" sz="2400" i="1" baseline="-25000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r>
                                          <a:rPr lang="en-US" altLang="zh-Hans-HK" sz="2400" i="1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Hans-HK" sz="2400" i="1" baseline="-25000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Hans-HK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Hans-HK" sz="2400" dirty="0">
                  <a:solidFill>
                    <a:srgbClr val="00B050"/>
                  </a:solidFill>
                  <a:latin typeface="Cambbria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bria"/>
                  </a:rPr>
                  <a:t>其中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k</a:t>
                </a:r>
                <a:r>
                  <a:rPr lang="zh-CN" altLang="en-US" sz="2800" dirty="0">
                    <a:latin typeface="Cambbria"/>
                  </a:rPr>
                  <a:t>的取值范围为</a:t>
                </a:r>
                <a:r>
                  <a:rPr lang="en-US" altLang="zh-CN" sz="2800" dirty="0" err="1">
                    <a:latin typeface="Cambbria"/>
                  </a:rPr>
                  <a:t>i</a:t>
                </a:r>
                <a:r>
                  <a:rPr lang="zh-CN" altLang="en-US" sz="2800" dirty="0">
                    <a:latin typeface="Cambbria"/>
                  </a:rPr>
                  <a:t>到</a:t>
                </a:r>
                <a:r>
                  <a:rPr lang="en-US" altLang="zh-CN" sz="2800" dirty="0">
                    <a:latin typeface="Cambbria"/>
                  </a:rPr>
                  <a:t>j-1</a:t>
                </a:r>
                <a:r>
                  <a:rPr lang="zh-CN" altLang="en-US" sz="2800" dirty="0">
                    <a:latin typeface="Cambbria"/>
                  </a:rPr>
                  <a:t>。        复杂度为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O(n</a:t>
                </a:r>
                <a:r>
                  <a:rPr lang="en-US" altLang="zh-CN" sz="2800" baseline="30000" dirty="0">
                    <a:solidFill>
                      <a:srgbClr val="00B050"/>
                    </a:solidFill>
                    <a:latin typeface="Cambbria"/>
                  </a:rPr>
                  <a:t>3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bria"/>
                  </a:rPr>
                  <a:t>)</a:t>
                </a:r>
                <a:r>
                  <a:rPr lang="zh-CN" altLang="en-US" sz="2800" dirty="0">
                    <a:latin typeface="Cambbria"/>
                  </a:rPr>
                  <a:t>。</a:t>
                </a:r>
                <a:endParaRPr lang="zh-Hans-HK" altLang="en-US" sz="2800" dirty="0">
                  <a:latin typeface="Cambbri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E322E-59C8-413B-8D4F-170F5184C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64" y="1452563"/>
                <a:ext cx="7861300" cy="4883149"/>
              </a:xfrm>
              <a:blipFill>
                <a:blip r:embed="rId2"/>
                <a:stretch>
                  <a:fillRect l="-1707" t="-1873" b="-49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E7B8-D31F-4FA7-8B67-DEB6853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最佳判定树的更快速</a:t>
            </a:r>
            <a:r>
              <a:rPr lang="zh-CN" altLang="en-US" sz="4000" dirty="0">
                <a:latin typeface="Cambbria"/>
              </a:rPr>
              <a:t>解法</a:t>
            </a:r>
            <a:r>
              <a:rPr lang="en-US" altLang="zh-CN" sz="4000" dirty="0">
                <a:latin typeface="Cambbria"/>
              </a:rPr>
              <a:t>(**)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B3303-92DD-4D2E-A50A-E91394578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082773" cy="52887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存在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O(n</a:t>
                </a:r>
                <a:r>
                  <a:rPr lang="en-US" altLang="zh-CN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dirty="0"/>
                  <a:t>时间的解法：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400" i="1" dirty="0" err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Hans-HK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ans-HK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ans-HK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Hans-HK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Hans-HK" sz="2400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 err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Hans-HK" sz="2400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altLang="zh-Hans-HK" sz="2400" i="1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Hans-HK" sz="2400" i="1" baseline="-25000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Hans-HK" sz="24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r>
                                          <a:rPr lang="en-US" altLang="zh-Hans-HK" sz="2400" i="1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Hans-HK" sz="2400" i="1" baseline="-25000" dirty="0" err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Hans-HK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Hans-HK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Hans-HK" sz="2400" b="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上面这种动态规划方程满足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“四边形不等式”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可以将它的计算过程进行加速（不必要从</a:t>
                </a:r>
                <a:r>
                  <a:rPr lang="en-US" altLang="zh-CN" sz="2400" dirty="0"/>
                  <a:t>i~j-1</a:t>
                </a:r>
                <a:r>
                  <a:rPr lang="zh-CN" altLang="en-US" sz="2400" dirty="0"/>
                  <a:t>去枚举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  具体点来说，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由于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f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满足四边形不等式</a:t>
                </a:r>
                <a:r>
                  <a:rPr lang="zh-CN" altLang="en-US" sz="2400" dirty="0"/>
                  <a:t>，可证明  </a:t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</a:t>
                </a:r>
                <a:r>
                  <a:rPr lang="en-US" altLang="zh-Hans-HK" sz="2400" dirty="0"/>
                  <a:t>f[</a:t>
                </a:r>
                <a:r>
                  <a:rPr lang="en-US" altLang="zh-Hans-HK" sz="2400" dirty="0" err="1"/>
                  <a:t>i</a:t>
                </a:r>
                <a:r>
                  <a:rPr lang="en-US" altLang="zh-Hans-HK" sz="2400" dirty="0"/>
                  <a:t>][j]</a:t>
                </a:r>
                <a:r>
                  <a:rPr lang="zh-CN" altLang="en-US" sz="2400" dirty="0"/>
                  <a:t>的最优决策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k(i,j-1) </a:t>
                </a:r>
                <a:r>
                  <a:rPr lang="en-US" altLang="zh-CN" sz="2400" dirty="0"/>
                  <a:t>≤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sz="2400" dirty="0"/>
                  <a:t> ≤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k(i+1,j)</a:t>
                </a:r>
                <a:endParaRPr lang="zh-Hans-HK" alt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:r>
                  <a:rPr lang="zh-CN" altLang="en-US" sz="2400" dirty="0"/>
                  <a:t>其中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k(i,j-1)</a:t>
                </a:r>
                <a:r>
                  <a:rPr lang="zh-CN" altLang="en-US" sz="2400" dirty="0"/>
                  <a:t>代表</a:t>
                </a:r>
                <a:r>
                  <a:rPr lang="en-US" altLang="zh-CN" sz="2400" dirty="0"/>
                  <a:t>f[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][j-1]</a:t>
                </a:r>
                <a:r>
                  <a:rPr lang="zh-CN" altLang="en-US" sz="2400" dirty="0"/>
                  <a:t>的最优决策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，而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Hans-HK" sz="2400" dirty="0"/>
                  <a:t>                 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k(i+1,j)</a:t>
                </a:r>
                <a:r>
                  <a:rPr lang="zh-CN" altLang="en-US" sz="2400" dirty="0"/>
                  <a:t>代表</a:t>
                </a:r>
                <a:r>
                  <a:rPr lang="en-US" altLang="zh-Hans-HK" sz="2400" dirty="0"/>
                  <a:t>f[i+1][j]</a:t>
                </a:r>
                <a:r>
                  <a:rPr lang="zh-CN" altLang="en-US" sz="2400" dirty="0"/>
                  <a:t>的最优决策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由于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k</a:t>
                </a:r>
                <a:r>
                  <a:rPr lang="zh-CN" altLang="en-US" sz="2400" dirty="0"/>
                  <a:t>的枚举范围大幅缩小，可证明总复杂度仅为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阅读：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&lt;</a:t>
                </a:r>
                <a:r>
                  <a:rPr lang="en-US" altLang="zh-Hans-HK" sz="2400" dirty="0">
                    <a:solidFill>
                      <a:srgbClr val="FF99CC"/>
                    </a:solidFill>
                  </a:rPr>
                  <a:t>D. E. Knuth. Optimum binary search trees&gt;</a:t>
                </a:r>
                <a:r>
                  <a:rPr lang="en-US" altLang="zh-Hans-HK" sz="2400" dirty="0"/>
                  <a:t>(**)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B3303-92DD-4D2E-A50A-E91394578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082773" cy="5288705"/>
              </a:xfrm>
              <a:blipFill>
                <a:blip r:embed="rId2"/>
                <a:stretch>
                  <a:fillRect l="-1885" t="-184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46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E7B8-D31F-4FA7-8B67-DEB6853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最佳判定树的最优</a:t>
            </a:r>
            <a:r>
              <a:rPr lang="zh-CN" altLang="en-US" sz="4000" dirty="0">
                <a:latin typeface="Cambbria"/>
              </a:rPr>
              <a:t>解法</a:t>
            </a:r>
            <a:r>
              <a:rPr lang="en-US" altLang="zh-CN" sz="4000" dirty="0">
                <a:latin typeface="Cambbria"/>
              </a:rPr>
              <a:t>(***</a:t>
            </a:r>
            <a:r>
              <a:rPr lang="zh-CN" altLang="en-US" sz="4000" dirty="0">
                <a:latin typeface="Cambbria"/>
              </a:rPr>
              <a:t>*</a:t>
            </a:r>
            <a:r>
              <a:rPr lang="en-US" altLang="zh-CN" sz="4000" dirty="0">
                <a:latin typeface="Cambbria"/>
              </a:rPr>
              <a:t>)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B3303-92DD-4D2E-A50A-E91394578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082773" cy="46564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存在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O(n log n)</a:t>
                </a:r>
                <a:r>
                  <a:rPr lang="zh-CN" altLang="en-US" dirty="0"/>
                  <a:t>时间的解法：</a:t>
                </a:r>
                <a:endParaRPr lang="en-US" altLang="zh-CN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Hans-H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ans-HK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并不是基于对动态规划进行优化，而是基于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贪心</a:t>
                </a:r>
                <a:r>
                  <a:rPr lang="zh-CN" altLang="en-US" sz="2400" dirty="0"/>
                  <a:t>思想</a:t>
                </a:r>
                <a:br>
                  <a:rPr lang="en-US" altLang="zh-CN" sz="2400" dirty="0"/>
                </a:br>
                <a:r>
                  <a:rPr lang="en-US" altLang="zh-CN" sz="2400" dirty="0"/>
                  <a:t>    </a:t>
                </a:r>
                <a:r>
                  <a:rPr lang="zh-CN" altLang="en-US" sz="2400" dirty="0"/>
                  <a:t>（并不是基于上面给的那个错误的贪心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实际上，有两个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O(n log n)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时间的算法。</a:t>
                </a:r>
                <a:br>
                  <a:rPr lang="en-US" altLang="zh-CN" sz="2400" dirty="0"/>
                </a:br>
                <a:r>
                  <a:rPr lang="zh-Hans-HK" altLang="en-US" sz="2400" dirty="0"/>
                  <a:t>    </a:t>
                </a:r>
                <a:r>
                  <a:rPr lang="de-DE" altLang="zh-Hans-HK" sz="2400" dirty="0">
                    <a:solidFill>
                      <a:srgbClr val="0000FF"/>
                    </a:solidFill>
                  </a:rPr>
                  <a:t>Hu–Tucker algorithm</a:t>
                </a:r>
                <a:br>
                  <a:rPr lang="de-DE" altLang="zh-Hans-HK" sz="2400" dirty="0">
                    <a:solidFill>
                      <a:srgbClr val="0000FF"/>
                    </a:solidFill>
                  </a:rPr>
                </a:br>
                <a:r>
                  <a:rPr lang="de-DE" altLang="zh-Hans-HK" sz="2400" dirty="0">
                    <a:solidFill>
                      <a:srgbClr val="0000FF"/>
                    </a:solidFill>
                  </a:rPr>
                  <a:t>    Garsia–Wachs algorithms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zh-CN" altLang="en-US" sz="2400" dirty="0"/>
                  <a:t>   另外，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O(n)</a:t>
                </a:r>
                <a:r>
                  <a:rPr lang="zh-CN" altLang="en-US" sz="2400" dirty="0"/>
                  <a:t>时间可以找到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近似最优的判定树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Hans-HK" sz="2400" dirty="0"/>
                  <a:t>   </a:t>
                </a:r>
                <a:r>
                  <a:rPr lang="zh-CN" altLang="en-US" sz="2400" dirty="0"/>
                  <a:t>查看更多介绍：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wiki/</a:t>
                </a:r>
                <a:r>
                  <a:rPr lang="en-US" altLang="zh-CN" sz="2400" dirty="0" err="1">
                    <a:solidFill>
                      <a:srgbClr val="FF99CC"/>
                    </a:solidFill>
                  </a:rPr>
                  <a:t>Optimal_binary_search_tree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****）</a:t>
                </a:r>
                <a:endParaRPr lang="en-US" altLang="zh-CN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400" dirty="0"/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B3303-92DD-4D2E-A50A-E91394578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082773" cy="4656407"/>
              </a:xfrm>
              <a:blipFill>
                <a:blip r:embed="rId2"/>
                <a:stretch>
                  <a:fillRect l="-1885" t="-2094" r="-67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9933FF"/>
                </a:solidFill>
              </a:rPr>
              <a:t>(</a:t>
            </a:r>
            <a:r>
              <a:rPr lang="en-US" altLang="zh-CN" sz="3200" dirty="0">
                <a:solidFill>
                  <a:srgbClr val="9933FF"/>
                </a:solidFill>
              </a:rPr>
              <a:t>to,7)</a:t>
            </a:r>
            <a:r>
              <a:rPr lang="en-US" altLang="zh-CN" sz="3200" dirty="0">
                <a:solidFill>
                  <a:srgbClr val="002060"/>
                </a:solidFill>
              </a:rPr>
              <a:t>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(ten,12),(A,15),(in,5),(i,11),(inn,9)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t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o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</a:t>
            </a:r>
            <a:r>
              <a:rPr lang="en-US" altLang="zh-CN" sz="3200" dirty="0">
                <a:solidFill>
                  <a:srgbClr val="9933FF"/>
                </a:solidFill>
              </a:rPr>
              <a:t>(tea,3)</a:t>
            </a:r>
            <a:r>
              <a:rPr lang="en-US" altLang="zh-CN" sz="3200" dirty="0">
                <a:solidFill>
                  <a:srgbClr val="002060"/>
                </a:solidFill>
              </a:rPr>
              <a:t>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(ten,12),(A,15),(in,5),(i,11),(inn,9)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t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e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a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</a:t>
            </a:r>
            <a:r>
              <a:rPr lang="en-US" altLang="zh-CN" sz="3200" dirty="0">
                <a:solidFill>
                  <a:srgbClr val="9933FF"/>
                </a:solidFill>
              </a:rPr>
              <a:t>(ted,4)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(ten,12),(A,15),(in,5),(i,11),(inn,9)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A2B19F-6E6C-46ED-83EA-3ECBC9DD7102}"/>
              </a:ext>
            </a:extLst>
          </p:cNvPr>
          <p:cNvSpPr/>
          <p:nvPr/>
        </p:nvSpPr>
        <p:spPr bwMode="auto">
          <a:xfrm>
            <a:off x="3745523" y="520051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DC6AA-618F-4BDB-AF1C-3D317781F946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3683978" y="4763166"/>
            <a:ext cx="254976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t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e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EDB4-9DF3-46E3-B9A9-53D7F4DA91A5}"/>
              </a:ext>
            </a:extLst>
          </p:cNvPr>
          <p:cNvSpPr txBox="1"/>
          <p:nvPr/>
        </p:nvSpPr>
        <p:spPr>
          <a:xfrm>
            <a:off x="3708341" y="475100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d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6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3E838-254D-485D-A76F-76C15400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通过插入</a:t>
            </a:r>
            <a:r>
              <a:rPr lang="en-US" altLang="zh-CN" dirty="0"/>
              <a:t>key</a:t>
            </a:r>
            <a:r>
              <a:rPr lang="zh-CN" altLang="en-US" dirty="0"/>
              <a:t>来构建一棵</a:t>
            </a:r>
            <a:r>
              <a:rPr lang="en-US" altLang="zh-CN" dirty="0" err="1"/>
              <a:t>trie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6EE9-9C74-4E2B-8CE2-DA264688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26277" cy="122483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中依次插入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sz="3200" dirty="0">
                <a:solidFill>
                  <a:srgbClr val="002060"/>
                </a:solidFill>
              </a:rPr>
              <a:t>to,7),(tea,3),(ted,4),</a:t>
            </a:r>
            <a:br>
              <a:rPr lang="en-US" altLang="zh-CN" sz="3200" dirty="0">
                <a:solidFill>
                  <a:srgbClr val="002060"/>
                </a:solidFill>
              </a:rPr>
            </a:br>
            <a:r>
              <a:rPr lang="en-US" altLang="zh-CN" sz="3200" dirty="0">
                <a:solidFill>
                  <a:srgbClr val="002060"/>
                </a:solidFill>
              </a:rPr>
              <a:t>    </a:t>
            </a:r>
            <a:r>
              <a:rPr lang="en-US" altLang="zh-CN" sz="3200" dirty="0">
                <a:solidFill>
                  <a:srgbClr val="9933FF"/>
                </a:solidFill>
              </a:rPr>
              <a:t>(ten,12)</a:t>
            </a:r>
            <a:r>
              <a:rPr lang="en-US" altLang="zh-CN" sz="3200" dirty="0">
                <a:solidFill>
                  <a:srgbClr val="002060"/>
                </a:solidFill>
              </a:rPr>
              <a:t>,(A,15),(in,5),(i,11),(inn,9)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8C14E5-BCCE-4D18-A5B7-2E07F0FF56A0}"/>
              </a:ext>
            </a:extLst>
          </p:cNvPr>
          <p:cNvSpPr/>
          <p:nvPr/>
        </p:nvSpPr>
        <p:spPr bwMode="auto">
          <a:xfrm>
            <a:off x="3877408" y="292131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714E5CF-8B4F-4A64-9BAD-99305C5A687F}"/>
              </a:ext>
            </a:extLst>
          </p:cNvPr>
          <p:cNvSpPr/>
          <p:nvPr/>
        </p:nvSpPr>
        <p:spPr bwMode="auto">
          <a:xfrm>
            <a:off x="3244362" y="3552094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9266EB-05AD-43B1-B1B3-F7F6FA9DCFFF}"/>
              </a:ext>
            </a:extLst>
          </p:cNvPr>
          <p:cNvSpPr/>
          <p:nvPr/>
        </p:nvSpPr>
        <p:spPr bwMode="auto">
          <a:xfrm>
            <a:off x="2532186" y="4224922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B3397B-C4CF-49D1-8C21-D16BB60EA35A}"/>
              </a:ext>
            </a:extLst>
          </p:cNvPr>
          <p:cNvSpPr/>
          <p:nvPr/>
        </p:nvSpPr>
        <p:spPr bwMode="auto">
          <a:xfrm>
            <a:off x="3490547" y="437630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97378D-0FE7-4A97-8D86-EED44465C4E2}"/>
              </a:ext>
            </a:extLst>
          </p:cNvPr>
          <p:cNvSpPr/>
          <p:nvPr/>
        </p:nvSpPr>
        <p:spPr bwMode="auto">
          <a:xfrm>
            <a:off x="2940534" y="5055660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A2B19F-6E6C-46ED-83EA-3ECBC9DD7102}"/>
              </a:ext>
            </a:extLst>
          </p:cNvPr>
          <p:cNvSpPr/>
          <p:nvPr/>
        </p:nvSpPr>
        <p:spPr bwMode="auto">
          <a:xfrm>
            <a:off x="3745523" y="5200515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15FF76-84E6-4282-81D5-1BD960EA1A19}"/>
              </a:ext>
            </a:extLst>
          </p:cNvPr>
          <p:cNvSpPr/>
          <p:nvPr/>
        </p:nvSpPr>
        <p:spPr bwMode="auto">
          <a:xfrm>
            <a:off x="4360986" y="4978441"/>
            <a:ext cx="386861" cy="38686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rgbClr val="9933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7F02B-CDF5-4736-8233-DE86030D670C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V="1">
            <a:off x="3437793" y="3251521"/>
            <a:ext cx="496269" cy="30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B10DDC1-7ACC-45C0-9285-F0E754BC7E4F}"/>
              </a:ext>
            </a:extLst>
          </p:cNvPr>
          <p:cNvCxnSpPr>
            <a:stCxn id="12" idx="7"/>
            <a:endCxn id="9" idx="3"/>
          </p:cNvCxnSpPr>
          <p:nvPr/>
        </p:nvCxnSpPr>
        <p:spPr bwMode="auto">
          <a:xfrm flipV="1">
            <a:off x="2862393" y="3882301"/>
            <a:ext cx="438623" cy="399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EDEA4D-7453-40DE-B1E3-05D1A5901F94}"/>
              </a:ext>
            </a:extLst>
          </p:cNvPr>
          <p:cNvCxnSpPr>
            <a:stCxn id="13" idx="0"/>
            <a:endCxn id="9" idx="5"/>
          </p:cNvCxnSpPr>
          <p:nvPr/>
        </p:nvCxnSpPr>
        <p:spPr bwMode="auto">
          <a:xfrm flipH="1" flipV="1">
            <a:off x="3574569" y="3882301"/>
            <a:ext cx="109409" cy="494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DC6AA-618F-4BDB-AF1C-3D317781F946}"/>
              </a:ext>
            </a:extLst>
          </p:cNvPr>
          <p:cNvCxnSpPr>
            <a:stCxn id="15" idx="0"/>
            <a:endCxn id="13" idx="4"/>
          </p:cNvCxnSpPr>
          <p:nvPr/>
        </p:nvCxnSpPr>
        <p:spPr bwMode="auto">
          <a:xfrm flipH="1" flipV="1">
            <a:off x="3683978" y="4763166"/>
            <a:ext cx="254976" cy="437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D507BF-9A76-408C-AC25-1F3DC4ACB4EE}"/>
              </a:ext>
            </a:extLst>
          </p:cNvPr>
          <p:cNvCxnSpPr>
            <a:stCxn id="16" idx="1"/>
            <a:endCxn id="13" idx="5"/>
          </p:cNvCxnSpPr>
          <p:nvPr/>
        </p:nvCxnSpPr>
        <p:spPr bwMode="auto">
          <a:xfrm flipH="1" flipV="1">
            <a:off x="3820754" y="4706512"/>
            <a:ext cx="596886" cy="328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BAF7FAD-71E9-4AD4-899F-91C2102BF6BB}"/>
              </a:ext>
            </a:extLst>
          </p:cNvPr>
          <p:cNvCxnSpPr>
            <a:stCxn id="14" idx="7"/>
            <a:endCxn id="13" idx="3"/>
          </p:cNvCxnSpPr>
          <p:nvPr/>
        </p:nvCxnSpPr>
        <p:spPr bwMode="auto">
          <a:xfrm flipV="1">
            <a:off x="3270741" y="4706512"/>
            <a:ext cx="276460" cy="405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E76D736-9675-4454-B457-028107AF6F49}"/>
              </a:ext>
            </a:extLst>
          </p:cNvPr>
          <p:cNvSpPr txBox="1"/>
          <p:nvPr/>
        </p:nvSpPr>
        <p:spPr>
          <a:xfrm>
            <a:off x="3514973" y="3096763"/>
            <a:ext cx="23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t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BD75ED-E70C-4C71-8D8A-A9BBBB2210B8}"/>
              </a:ext>
            </a:extLst>
          </p:cNvPr>
          <p:cNvSpPr txBox="1"/>
          <p:nvPr/>
        </p:nvSpPr>
        <p:spPr>
          <a:xfrm>
            <a:off x="2877035" y="3810583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o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1AADE6-0F30-4454-95B9-5A442195AAF7}"/>
              </a:ext>
            </a:extLst>
          </p:cNvPr>
          <p:cNvSpPr txBox="1"/>
          <p:nvPr/>
        </p:nvSpPr>
        <p:spPr>
          <a:xfrm>
            <a:off x="3515452" y="3880667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e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2D0D23-2314-4EFE-B8B8-259391C9A9D5}"/>
              </a:ext>
            </a:extLst>
          </p:cNvPr>
          <p:cNvSpPr txBox="1"/>
          <p:nvPr/>
        </p:nvSpPr>
        <p:spPr>
          <a:xfrm>
            <a:off x="3261946" y="4706512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a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EDB4-9DF3-46E3-B9A9-53D7F4DA91A5}"/>
              </a:ext>
            </a:extLst>
          </p:cNvPr>
          <p:cNvSpPr txBox="1"/>
          <p:nvPr/>
        </p:nvSpPr>
        <p:spPr>
          <a:xfrm>
            <a:off x="3708341" y="4751008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d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AF9D8D-6F1D-4A6A-B2AA-8D1CCBC7ABF9}"/>
              </a:ext>
            </a:extLst>
          </p:cNvPr>
          <p:cNvSpPr txBox="1"/>
          <p:nvPr/>
        </p:nvSpPr>
        <p:spPr>
          <a:xfrm>
            <a:off x="4102587" y="4569734"/>
            <a:ext cx="34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</a:rPr>
              <a:t>n</a:t>
            </a:r>
            <a:endParaRPr lang="zh-Hans-HK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00722"/>
      </p:ext>
    </p:extLst>
  </p:cSld>
  <p:clrMapOvr>
    <a:masterClrMapping/>
  </p:clrMapOvr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5190</Words>
  <Application>Microsoft Office PowerPoint</Application>
  <PresentationFormat>全屏显示(4:3)</PresentationFormat>
  <Paragraphs>769</Paragraphs>
  <Slides>54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Cambbria</vt:lpstr>
      <vt:lpstr>隶书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caiyun</vt:lpstr>
      <vt:lpstr>前缀树trie与哈夫曼树</vt:lpstr>
      <vt:lpstr>Trie的定义</vt:lpstr>
      <vt:lpstr>Trie的定义</vt:lpstr>
      <vt:lpstr>Trie的基本操作</vt:lpstr>
      <vt:lpstr>通过插入key来构建一棵trie</vt:lpstr>
      <vt:lpstr>通过插入key来构建一棵trie</vt:lpstr>
      <vt:lpstr>通过插入key来构建一棵trie</vt:lpstr>
      <vt:lpstr>通过插入key来构建一棵trie</vt:lpstr>
      <vt:lpstr>通过插入key来构建一棵trie</vt:lpstr>
      <vt:lpstr>通过插入key来构建一棵trie</vt:lpstr>
      <vt:lpstr>通过插入key来构建一棵trie</vt:lpstr>
      <vt:lpstr>通过插入key来构建一棵trie</vt:lpstr>
      <vt:lpstr>通过插入key来构建一棵trie</vt:lpstr>
      <vt:lpstr>插入和删除的复杂度</vt:lpstr>
      <vt:lpstr>Trie的应用举例</vt:lpstr>
      <vt:lpstr>例1：字母序排序</vt:lpstr>
      <vt:lpstr>例2：词典</vt:lpstr>
      <vt:lpstr>例3：词频统计 &amp; 关键词检测</vt:lpstr>
      <vt:lpstr>例4：单词自动提示功能</vt:lpstr>
      <vt:lpstr>例5：最长公共前缀</vt:lpstr>
      <vt:lpstr>例6：entropy-efficient retrieval</vt:lpstr>
      <vt:lpstr>Trie的C++实现</vt:lpstr>
      <vt:lpstr>PowerPoint 演示文稿</vt:lpstr>
      <vt:lpstr>一个特殊的Trie—suffix tree（**）</vt:lpstr>
      <vt:lpstr>哈夫曼树 （Huffman Tree） 即，带权路径长度最短的树</vt:lpstr>
      <vt:lpstr>PowerPoint 演示文稿</vt:lpstr>
      <vt:lpstr>PowerPoint 演示文稿</vt:lpstr>
      <vt:lpstr>构造Huffman树的算法描述</vt:lpstr>
      <vt:lpstr>PowerPoint 演示文稿</vt:lpstr>
      <vt:lpstr>证明以上算法能找到Huffman树</vt:lpstr>
      <vt:lpstr>证明以上算法能找到Huffman树</vt:lpstr>
      <vt:lpstr>证明以上算法能找到Huffman树</vt:lpstr>
      <vt:lpstr>证明以上算法能找到Huffman树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Huffman编码相关背景知识(**)</vt:lpstr>
      <vt:lpstr>Huffman编码相关背景知识(**)</vt:lpstr>
      <vt:lpstr>Huffman编码相关背景知识(**)</vt:lpstr>
      <vt:lpstr>Huffman编码的拓展知识(*)</vt:lpstr>
      <vt:lpstr>PowerPoint 演示文稿</vt:lpstr>
      <vt:lpstr>PowerPoint 演示文稿</vt:lpstr>
      <vt:lpstr>PowerPoint 演示文稿</vt:lpstr>
      <vt:lpstr>PowerPoint 演示文稿</vt:lpstr>
      <vt:lpstr>最佳判定树：motivation</vt:lpstr>
      <vt:lpstr>最佳判定树：motivation</vt:lpstr>
      <vt:lpstr>最佳判定树：贪心算法</vt:lpstr>
      <vt:lpstr>最佳判定树：贪心算法 的反例！</vt:lpstr>
      <vt:lpstr>最佳判定树的正确解法</vt:lpstr>
      <vt:lpstr>最佳判定树的更快速解法(**)</vt:lpstr>
      <vt:lpstr>最佳判定树的最优解法(****)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126</cp:revision>
  <dcterms:created xsi:type="dcterms:W3CDTF">2020-08-23T08:37:52Z</dcterms:created>
  <dcterms:modified xsi:type="dcterms:W3CDTF">2020-10-16T14:16:47Z</dcterms:modified>
</cp:coreProperties>
</file>