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41"/>
  </p:notesMasterIdLst>
  <p:sldIdLst>
    <p:sldId id="256" r:id="rId2"/>
    <p:sldId id="257" r:id="rId3"/>
    <p:sldId id="258" r:id="rId4"/>
    <p:sldId id="264" r:id="rId5"/>
    <p:sldId id="294" r:id="rId6"/>
    <p:sldId id="267" r:id="rId7"/>
    <p:sldId id="268" r:id="rId8"/>
    <p:sldId id="269" r:id="rId9"/>
    <p:sldId id="270" r:id="rId10"/>
    <p:sldId id="271" r:id="rId11"/>
    <p:sldId id="272" r:id="rId12"/>
    <p:sldId id="274" r:id="rId13"/>
    <p:sldId id="273" r:id="rId14"/>
    <p:sldId id="259" r:id="rId15"/>
    <p:sldId id="262" r:id="rId16"/>
    <p:sldId id="275" r:id="rId17"/>
    <p:sldId id="276" r:id="rId18"/>
    <p:sldId id="277" r:id="rId19"/>
    <p:sldId id="278" r:id="rId20"/>
    <p:sldId id="279" r:id="rId21"/>
    <p:sldId id="280" r:id="rId22"/>
    <p:sldId id="281" r:id="rId23"/>
    <p:sldId id="289" r:id="rId24"/>
    <p:sldId id="282" r:id="rId25"/>
    <p:sldId id="283" r:id="rId26"/>
    <p:sldId id="284" r:id="rId27"/>
    <p:sldId id="285" r:id="rId28"/>
    <p:sldId id="286" r:id="rId29"/>
    <p:sldId id="295" r:id="rId30"/>
    <p:sldId id="260" r:id="rId31"/>
    <p:sldId id="265" r:id="rId32"/>
    <p:sldId id="287" r:id="rId33"/>
    <p:sldId id="288" r:id="rId34"/>
    <p:sldId id="266" r:id="rId35"/>
    <p:sldId id="261" r:id="rId36"/>
    <p:sldId id="290" r:id="rId37"/>
    <p:sldId id="291" r:id="rId38"/>
    <p:sldId id="292"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56" autoAdjust="0"/>
  </p:normalViewPr>
  <p:slideViewPr>
    <p:cSldViewPr snapToGrid="0">
      <p:cViewPr varScale="1">
        <p:scale>
          <a:sx n="101" d="100"/>
          <a:sy n="101"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1A967-AE08-451C-BE18-C7210A0CC908}" type="datetimeFigureOut">
              <a:rPr lang="zh-Hans-HK" altLang="en-US" smtClean="0"/>
              <a:t>16/10/2020</a:t>
            </a:fld>
            <a:endParaRPr lang="zh-Hans-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C9D58-4502-4568-A10B-658168BB36E8}" type="slidenum">
              <a:rPr lang="zh-Hans-HK" altLang="en-US" smtClean="0"/>
              <a:t>‹#›</a:t>
            </a:fld>
            <a:endParaRPr lang="zh-Hans-HK" altLang="en-US"/>
          </a:p>
        </p:txBody>
      </p:sp>
    </p:spTree>
    <p:extLst>
      <p:ext uri="{BB962C8B-B14F-4D97-AF65-F5344CB8AC3E}">
        <p14:creationId xmlns:p14="http://schemas.microsoft.com/office/powerpoint/2010/main" val="44525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将来做领导的同学应该认真听一下这两节课。当前国内的管理水平挺低的。</a:t>
            </a:r>
            <a:endParaRPr lang="zh-Hans-HK" altLang="en-US" dirty="0"/>
          </a:p>
        </p:txBody>
      </p:sp>
      <p:sp>
        <p:nvSpPr>
          <p:cNvPr id="4" name="灯片编号占位符 3"/>
          <p:cNvSpPr>
            <a:spLocks noGrp="1"/>
          </p:cNvSpPr>
          <p:nvPr>
            <p:ph type="sldNum" sz="quarter" idx="5"/>
          </p:nvPr>
        </p:nvSpPr>
        <p:spPr/>
        <p:txBody>
          <a:bodyPr/>
          <a:lstStyle/>
          <a:p>
            <a:fld id="{71BC9D58-4502-4568-A10B-658168BB36E8}" type="slidenum">
              <a:rPr lang="zh-Hans-HK" altLang="en-US" smtClean="0"/>
              <a:t>2</a:t>
            </a:fld>
            <a:endParaRPr lang="zh-Hans-HK" altLang="en-US"/>
          </a:p>
        </p:txBody>
      </p:sp>
    </p:spTree>
    <p:extLst>
      <p:ext uri="{BB962C8B-B14F-4D97-AF65-F5344CB8AC3E}">
        <p14:creationId xmlns:p14="http://schemas.microsoft.com/office/powerpoint/2010/main" val="2573123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a:xfrm>
            <a:off x="3962399" y="5870575"/>
            <a:ext cx="4893958" cy="377825"/>
          </a:xfrm>
        </p:spPr>
        <p:txBody>
          <a:bodyPr/>
          <a:lstStyle/>
          <a:p>
            <a:endParaRPr lang="zh-Hans-HK" altLang="en-US"/>
          </a:p>
        </p:txBody>
      </p:sp>
      <p:sp>
        <p:nvSpPr>
          <p:cNvPr id="6" name="Slide Number Placeholder 5"/>
          <p:cNvSpPr>
            <a:spLocks noGrp="1"/>
          </p:cNvSpPr>
          <p:nvPr>
            <p:ph type="sldNum" sz="quarter" idx="12"/>
          </p:nvPr>
        </p:nvSpPr>
        <p:spPr>
          <a:xfrm>
            <a:off x="10608958" y="5870575"/>
            <a:ext cx="551167" cy="377825"/>
          </a:xfrm>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16355216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6" name="Footer Placeholder 5"/>
          <p:cNvSpPr>
            <a:spLocks noGrp="1"/>
          </p:cNvSpPr>
          <p:nvPr>
            <p:ph type="ftr" sz="quarter" idx="11"/>
          </p:nvPr>
        </p:nvSpPr>
        <p:spPr/>
        <p:txBody>
          <a:bodyPr/>
          <a:lstStyle/>
          <a:p>
            <a:endParaRPr lang="zh-Hans-HK" altLang="en-US"/>
          </a:p>
        </p:txBody>
      </p:sp>
      <p:sp>
        <p:nvSpPr>
          <p:cNvPr id="7" name="Slide Number Placeholder 6"/>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281765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427706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060412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94219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098595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446607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581486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19347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277562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11"/>
          </p:nvPr>
        </p:nvSpPr>
        <p:spPr/>
        <p:txBody>
          <a:bodyPr/>
          <a:lstStyle/>
          <a:p>
            <a:endParaRPr lang="zh-Hans-HK" altLang="en-US"/>
          </a:p>
        </p:txBody>
      </p:sp>
      <p:sp>
        <p:nvSpPr>
          <p:cNvPr id="6" name="Slide Number Placeholder 5"/>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92362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6" name="Footer Placeholder 5"/>
          <p:cNvSpPr>
            <a:spLocks noGrp="1"/>
          </p:cNvSpPr>
          <p:nvPr>
            <p:ph type="ftr" sz="quarter" idx="11"/>
          </p:nvPr>
        </p:nvSpPr>
        <p:spPr/>
        <p:txBody>
          <a:bodyPr/>
          <a:lstStyle/>
          <a:p>
            <a:endParaRPr lang="zh-Hans-HK" altLang="en-US"/>
          </a:p>
        </p:txBody>
      </p:sp>
      <p:sp>
        <p:nvSpPr>
          <p:cNvPr id="7" name="Slide Number Placeholder 6"/>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130042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8" name="Footer Placeholder 7"/>
          <p:cNvSpPr>
            <a:spLocks noGrp="1"/>
          </p:cNvSpPr>
          <p:nvPr>
            <p:ph type="ftr" sz="quarter" idx="11"/>
          </p:nvPr>
        </p:nvSpPr>
        <p:spPr/>
        <p:txBody>
          <a:bodyPr/>
          <a:lstStyle/>
          <a:p>
            <a:endParaRPr lang="zh-Hans-HK" altLang="en-US"/>
          </a:p>
        </p:txBody>
      </p:sp>
      <p:sp>
        <p:nvSpPr>
          <p:cNvPr id="9" name="Slide Number Placeholder 8"/>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67659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4" name="Footer Placeholder 3"/>
          <p:cNvSpPr>
            <a:spLocks noGrp="1"/>
          </p:cNvSpPr>
          <p:nvPr>
            <p:ph type="ftr" sz="quarter" idx="11"/>
          </p:nvPr>
        </p:nvSpPr>
        <p:spPr/>
        <p:txBody>
          <a:bodyPr/>
          <a:lstStyle/>
          <a:p>
            <a:endParaRPr lang="zh-Hans-HK" altLang="en-US"/>
          </a:p>
        </p:txBody>
      </p:sp>
      <p:sp>
        <p:nvSpPr>
          <p:cNvPr id="5" name="Slide Number Placeholder 4"/>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152320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3" name="Footer Placeholder 2"/>
          <p:cNvSpPr>
            <a:spLocks noGrp="1"/>
          </p:cNvSpPr>
          <p:nvPr>
            <p:ph type="ftr" sz="quarter" idx="11"/>
          </p:nvPr>
        </p:nvSpPr>
        <p:spPr/>
        <p:txBody>
          <a:bodyPr/>
          <a:lstStyle/>
          <a:p>
            <a:endParaRPr lang="zh-Hans-HK" altLang="en-US"/>
          </a:p>
        </p:txBody>
      </p:sp>
      <p:sp>
        <p:nvSpPr>
          <p:cNvPr id="4" name="Slide Number Placeholder 3"/>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57988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6" name="Footer Placeholder 5"/>
          <p:cNvSpPr>
            <a:spLocks noGrp="1"/>
          </p:cNvSpPr>
          <p:nvPr>
            <p:ph type="ftr" sz="quarter" idx="11"/>
          </p:nvPr>
        </p:nvSpPr>
        <p:spPr/>
        <p:txBody>
          <a:bodyPr/>
          <a:lstStyle/>
          <a:p>
            <a:endParaRPr lang="zh-Hans-HK" altLang="en-US"/>
          </a:p>
        </p:txBody>
      </p:sp>
      <p:sp>
        <p:nvSpPr>
          <p:cNvPr id="7" name="Slide Number Placeholder 6"/>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286835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CBEFECE-3F75-4AF2-BE5C-7501D7762529}" type="datetimeFigureOut">
              <a:rPr lang="zh-Hans-HK" altLang="en-US" smtClean="0"/>
              <a:t>16/10/2020</a:t>
            </a:fld>
            <a:endParaRPr lang="zh-Hans-HK" altLang="en-US"/>
          </a:p>
        </p:txBody>
      </p:sp>
      <p:sp>
        <p:nvSpPr>
          <p:cNvPr id="6" name="Footer Placeholder 5"/>
          <p:cNvSpPr>
            <a:spLocks noGrp="1"/>
          </p:cNvSpPr>
          <p:nvPr>
            <p:ph type="ftr" sz="quarter" idx="11"/>
          </p:nvPr>
        </p:nvSpPr>
        <p:spPr/>
        <p:txBody>
          <a:bodyPr/>
          <a:lstStyle/>
          <a:p>
            <a:endParaRPr lang="zh-Hans-HK" altLang="en-US"/>
          </a:p>
        </p:txBody>
      </p:sp>
      <p:sp>
        <p:nvSpPr>
          <p:cNvPr id="7" name="Slide Number Placeholder 6"/>
          <p:cNvSpPr>
            <a:spLocks noGrp="1"/>
          </p:cNvSpPr>
          <p:nvPr>
            <p:ph type="sldNum" sz="quarter" idx="12"/>
          </p:nvPr>
        </p:nvSpPr>
        <p:spPr/>
        <p:txBody>
          <a:body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10421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BEFECE-3F75-4AF2-BE5C-7501D7762529}" type="datetimeFigureOut">
              <a:rPr lang="zh-Hans-HK" altLang="en-US" smtClean="0"/>
              <a:t>16/10/2020</a:t>
            </a:fld>
            <a:endParaRPr lang="zh-Hans-HK"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Hans-HK"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ABCB00-0C50-4848-92BB-E203AB563807}" type="slidenum">
              <a:rPr lang="zh-Hans-HK" altLang="en-US" smtClean="0"/>
              <a:t>‹#›</a:t>
            </a:fld>
            <a:endParaRPr lang="zh-Hans-HK" altLang="en-US"/>
          </a:p>
        </p:txBody>
      </p:sp>
    </p:spTree>
    <p:extLst>
      <p:ext uri="{BB962C8B-B14F-4D97-AF65-F5344CB8AC3E}">
        <p14:creationId xmlns:p14="http://schemas.microsoft.com/office/powerpoint/2010/main" val="30659360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mailto:cscjjk@gmail.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A91E5-69A7-463C-AFB3-B5D39FC813F1}"/>
              </a:ext>
            </a:extLst>
          </p:cNvPr>
          <p:cNvSpPr>
            <a:spLocks noGrp="1"/>
          </p:cNvSpPr>
          <p:nvPr>
            <p:ph type="ctrTitle"/>
          </p:nvPr>
        </p:nvSpPr>
        <p:spPr/>
        <p:txBody>
          <a:bodyPr/>
          <a:lstStyle/>
          <a:p>
            <a:r>
              <a:rPr lang="en-US" altLang="zh-CN" dirty="0"/>
              <a:t>An introduction to </a:t>
            </a:r>
            <a:br>
              <a:rPr lang="en-US" altLang="zh-CN" dirty="0"/>
            </a:br>
            <a:r>
              <a:rPr lang="en-US" altLang="zh-CN" dirty="0"/>
              <a:t>Fair Allocation</a:t>
            </a:r>
            <a:endParaRPr lang="zh-Hans-HK" altLang="en-US" dirty="0"/>
          </a:p>
        </p:txBody>
      </p:sp>
      <p:sp>
        <p:nvSpPr>
          <p:cNvPr id="3" name="副标题 2">
            <a:extLst>
              <a:ext uri="{FF2B5EF4-FFF2-40B4-BE49-F238E27FC236}">
                <a16:creationId xmlns:a16="http://schemas.microsoft.com/office/drawing/2014/main" id="{0F762B21-DA20-4EB6-8584-BC4E9AA13168}"/>
              </a:ext>
            </a:extLst>
          </p:cNvPr>
          <p:cNvSpPr>
            <a:spLocks noGrp="1"/>
          </p:cNvSpPr>
          <p:nvPr>
            <p:ph type="subTitle" idx="1"/>
          </p:nvPr>
        </p:nvSpPr>
        <p:spPr>
          <a:xfrm>
            <a:off x="1524000" y="4589585"/>
            <a:ext cx="9144000" cy="668214"/>
          </a:xfrm>
        </p:spPr>
        <p:txBody>
          <a:bodyPr>
            <a:normAutofit/>
          </a:bodyPr>
          <a:lstStyle/>
          <a:p>
            <a:r>
              <a:rPr lang="en-US" altLang="zh-CN" sz="2400" dirty="0"/>
              <a:t>2020.10.16 《AI</a:t>
            </a:r>
            <a:r>
              <a:rPr lang="zh-CN" altLang="en-US" sz="2400" dirty="0"/>
              <a:t>前沿与产业趋势</a:t>
            </a:r>
            <a:r>
              <a:rPr lang="en-US" altLang="zh-CN" sz="2400" dirty="0"/>
              <a:t>》Lecture 2  </a:t>
            </a:r>
            <a:endParaRPr lang="zh-Hans-HK" altLang="en-US" sz="2400" dirty="0"/>
          </a:p>
        </p:txBody>
      </p:sp>
    </p:spTree>
    <p:extLst>
      <p:ext uri="{BB962C8B-B14F-4D97-AF65-F5344CB8AC3E}">
        <p14:creationId xmlns:p14="http://schemas.microsoft.com/office/powerpoint/2010/main" val="172774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747FB-EB11-4FD5-97B7-7B32772AD18C}"/>
              </a:ext>
            </a:extLst>
          </p:cNvPr>
          <p:cNvSpPr>
            <a:spLocks noGrp="1"/>
          </p:cNvSpPr>
          <p:nvPr>
            <p:ph type="title"/>
          </p:nvPr>
        </p:nvSpPr>
        <p:spPr/>
        <p:txBody>
          <a:bodyPr/>
          <a:lstStyle/>
          <a:p>
            <a:r>
              <a:rPr lang="zh-CN" altLang="en-US" dirty="0"/>
              <a:t>塔木德定理</a:t>
            </a:r>
            <a:endParaRPr lang="zh-Hans-HK" altLang="en-US" dirty="0"/>
          </a:p>
        </p:txBody>
      </p:sp>
      <p:sp>
        <p:nvSpPr>
          <p:cNvPr id="3" name="内容占位符 2">
            <a:extLst>
              <a:ext uri="{FF2B5EF4-FFF2-40B4-BE49-F238E27FC236}">
                <a16:creationId xmlns:a16="http://schemas.microsoft.com/office/drawing/2014/main" id="{73CB9B0A-1BC8-4CAA-ABCD-2701EC62FA68}"/>
              </a:ext>
            </a:extLst>
          </p:cNvPr>
          <p:cNvSpPr>
            <a:spLocks noGrp="1"/>
          </p:cNvSpPr>
          <p:nvPr>
            <p:ph sz="half" idx="1"/>
          </p:nvPr>
        </p:nvSpPr>
        <p:spPr/>
        <p:txBody>
          <a:bodyPr/>
          <a:lstStyle/>
          <a:p>
            <a:r>
              <a:rPr lang="zh-CN" altLang="en-US" sz="2400" b="1" dirty="0"/>
              <a:t>定理：对任意的破产情形，</a:t>
            </a:r>
            <a:br>
              <a:rPr lang="en-US" altLang="zh-CN" sz="2400" b="1" dirty="0"/>
            </a:br>
            <a:r>
              <a:rPr lang="en-US" altLang="zh-CN" sz="2400" b="1" dirty="0"/>
              <a:t>   </a:t>
            </a:r>
            <a:r>
              <a:rPr lang="zh-CN" altLang="en-US" sz="2400" b="1" dirty="0"/>
              <a:t>无争议分配方案 </a:t>
            </a:r>
            <a:r>
              <a:rPr lang="zh-CN" altLang="en-US" sz="2400" b="1" dirty="0">
                <a:solidFill>
                  <a:srgbClr val="CC00FF"/>
                </a:solidFill>
              </a:rPr>
              <a:t>存在且唯一</a:t>
            </a:r>
            <a:r>
              <a:rPr lang="zh-CN" altLang="en-US" sz="2400" b="1" dirty="0"/>
              <a:t>！</a:t>
            </a:r>
            <a:endParaRPr lang="en-US" altLang="zh-CN" b="1" dirty="0"/>
          </a:p>
          <a:p>
            <a:endParaRPr lang="en-US" altLang="zh-Hans-HK" dirty="0"/>
          </a:p>
          <a:p>
            <a:r>
              <a:rPr lang="zh-CN" altLang="en-US" sz="2400" dirty="0"/>
              <a:t>我们先证明唯一性。</a:t>
            </a:r>
            <a:endParaRPr lang="en-US" altLang="zh-CN" sz="2400" dirty="0"/>
          </a:p>
          <a:p>
            <a:pPr lvl="1"/>
            <a:r>
              <a:rPr lang="zh-CN" altLang="en-US" sz="2400" dirty="0"/>
              <a:t>假设</a:t>
            </a:r>
            <a:r>
              <a:rPr lang="en-US" altLang="zh-CN" sz="2400" dirty="0">
                <a:solidFill>
                  <a:srgbClr val="00B050"/>
                </a:solidFill>
              </a:rPr>
              <a:t>x=(x</a:t>
            </a:r>
            <a:r>
              <a:rPr lang="en-US" altLang="zh-CN" sz="2400" baseline="-25000" dirty="0">
                <a:solidFill>
                  <a:srgbClr val="00B050"/>
                </a:solidFill>
              </a:rPr>
              <a:t>1</a:t>
            </a:r>
            <a:r>
              <a:rPr lang="en-US" altLang="zh-CN" sz="2400" dirty="0">
                <a:solidFill>
                  <a:srgbClr val="00B050"/>
                </a:solidFill>
              </a:rPr>
              <a:t>,…,</a:t>
            </a:r>
            <a:r>
              <a:rPr lang="en-US" altLang="zh-CN" sz="2400" dirty="0" err="1">
                <a:solidFill>
                  <a:srgbClr val="00B050"/>
                </a:solidFill>
              </a:rPr>
              <a:t>x</a:t>
            </a:r>
            <a:r>
              <a:rPr lang="en-US" altLang="zh-CN" sz="2400" baseline="-25000" dirty="0" err="1">
                <a:solidFill>
                  <a:srgbClr val="00B050"/>
                </a:solidFill>
              </a:rPr>
              <a:t>n</a:t>
            </a:r>
            <a:r>
              <a:rPr lang="en-US" altLang="zh-CN" sz="2400" dirty="0">
                <a:solidFill>
                  <a:srgbClr val="00B050"/>
                </a:solidFill>
              </a:rPr>
              <a:t>)</a:t>
            </a:r>
            <a:r>
              <a:rPr lang="zh-CN" altLang="en-US" sz="2400" dirty="0"/>
              <a:t>和</a:t>
            </a:r>
            <a:r>
              <a:rPr lang="en-US" altLang="zh-CN" sz="2400" dirty="0">
                <a:solidFill>
                  <a:srgbClr val="00B050"/>
                </a:solidFill>
              </a:rPr>
              <a:t>y=(y</a:t>
            </a:r>
            <a:r>
              <a:rPr lang="en-US" altLang="zh-CN" sz="2400" baseline="-25000" dirty="0">
                <a:solidFill>
                  <a:srgbClr val="00B050"/>
                </a:solidFill>
              </a:rPr>
              <a:t>1</a:t>
            </a:r>
            <a:r>
              <a:rPr lang="en-US" altLang="zh-CN" sz="2400" dirty="0">
                <a:solidFill>
                  <a:srgbClr val="00B050"/>
                </a:solidFill>
              </a:rPr>
              <a:t>,…,</a:t>
            </a:r>
            <a:r>
              <a:rPr lang="en-US" altLang="zh-CN" sz="2400" dirty="0" err="1">
                <a:solidFill>
                  <a:srgbClr val="00B050"/>
                </a:solidFill>
              </a:rPr>
              <a:t>y</a:t>
            </a:r>
            <a:r>
              <a:rPr lang="en-US" altLang="zh-CN" sz="2400" baseline="-25000" dirty="0" err="1">
                <a:solidFill>
                  <a:srgbClr val="00B050"/>
                </a:solidFill>
              </a:rPr>
              <a:t>n</a:t>
            </a:r>
            <a:r>
              <a:rPr lang="en-US" altLang="zh-CN" sz="2400" dirty="0">
                <a:solidFill>
                  <a:srgbClr val="00B050"/>
                </a:solidFill>
              </a:rPr>
              <a:t>)</a:t>
            </a:r>
            <a:r>
              <a:rPr lang="zh-CN" altLang="en-US" sz="2400" dirty="0"/>
              <a:t>是不同的无争议的分配方案。</a:t>
            </a:r>
            <a:endParaRPr lang="en-US" altLang="zh-CN" sz="2400" dirty="0"/>
          </a:p>
          <a:p>
            <a:pPr lvl="1"/>
            <a:r>
              <a:rPr lang="zh-CN" altLang="en-US" sz="2400" dirty="0"/>
              <a:t>必有</a:t>
            </a:r>
            <a:r>
              <a:rPr lang="en-US" altLang="zh-CN" sz="2400" dirty="0">
                <a:solidFill>
                  <a:srgbClr val="00B050"/>
                </a:solidFill>
              </a:rPr>
              <a:t>j</a:t>
            </a:r>
            <a:r>
              <a:rPr lang="zh-CN" altLang="en-US" sz="2400" dirty="0"/>
              <a:t>和</a:t>
            </a:r>
            <a:r>
              <a:rPr lang="en-US" altLang="zh-CN" sz="2400" dirty="0">
                <a:solidFill>
                  <a:srgbClr val="00B050"/>
                </a:solidFill>
              </a:rPr>
              <a:t>k</a:t>
            </a:r>
            <a:r>
              <a:rPr lang="zh-CN" altLang="en-US" sz="2400" dirty="0"/>
              <a:t>满足 </a:t>
            </a:r>
            <a:r>
              <a:rPr lang="en-US" altLang="zh-CN" sz="3200" dirty="0" err="1">
                <a:solidFill>
                  <a:srgbClr val="00B050"/>
                </a:solidFill>
              </a:rPr>
              <a:t>x</a:t>
            </a:r>
            <a:r>
              <a:rPr lang="en-US" altLang="zh-CN" sz="3200" baseline="-25000" dirty="0" err="1">
                <a:solidFill>
                  <a:srgbClr val="00B050"/>
                </a:solidFill>
              </a:rPr>
              <a:t>j</a:t>
            </a:r>
            <a:r>
              <a:rPr lang="en-US" altLang="zh-CN" sz="3200" dirty="0">
                <a:solidFill>
                  <a:srgbClr val="00B050"/>
                </a:solidFill>
              </a:rPr>
              <a:t>&lt;</a:t>
            </a:r>
            <a:r>
              <a:rPr lang="en-US" altLang="zh-CN" sz="3200" dirty="0" err="1">
                <a:solidFill>
                  <a:srgbClr val="00B050"/>
                </a:solidFill>
              </a:rPr>
              <a:t>y</a:t>
            </a:r>
            <a:r>
              <a:rPr lang="en-US" altLang="zh-CN" sz="3200" baseline="-25000" dirty="0" err="1">
                <a:solidFill>
                  <a:srgbClr val="00B050"/>
                </a:solidFill>
              </a:rPr>
              <a:t>j</a:t>
            </a:r>
            <a:r>
              <a:rPr lang="en-US" altLang="zh-CN" sz="3200" dirty="0"/>
              <a:t> </a:t>
            </a:r>
            <a:r>
              <a:rPr lang="en-US" altLang="zh-CN" sz="2400" dirty="0"/>
              <a:t> </a:t>
            </a:r>
            <a:r>
              <a:rPr lang="zh-CN" altLang="en-US" sz="2400" dirty="0"/>
              <a:t>且 </a:t>
            </a:r>
            <a:r>
              <a:rPr lang="en-US" altLang="zh-CN" sz="3200" dirty="0" err="1">
                <a:solidFill>
                  <a:srgbClr val="00B050"/>
                </a:solidFill>
              </a:rPr>
              <a:t>x</a:t>
            </a:r>
            <a:r>
              <a:rPr lang="en-US" altLang="zh-CN" sz="3200" baseline="-25000" dirty="0" err="1">
                <a:solidFill>
                  <a:srgbClr val="00B050"/>
                </a:solidFill>
              </a:rPr>
              <a:t>k</a:t>
            </a:r>
            <a:r>
              <a:rPr lang="en-US" altLang="zh-CN" sz="3200" dirty="0">
                <a:solidFill>
                  <a:srgbClr val="00B050"/>
                </a:solidFill>
              </a:rPr>
              <a:t>&gt;</a:t>
            </a:r>
            <a:r>
              <a:rPr lang="en-US" altLang="zh-CN" sz="3200" dirty="0" err="1">
                <a:solidFill>
                  <a:srgbClr val="00B050"/>
                </a:solidFill>
              </a:rPr>
              <a:t>y</a:t>
            </a:r>
            <a:r>
              <a:rPr lang="en-US" altLang="zh-CN" sz="3200" baseline="-25000" dirty="0" err="1">
                <a:solidFill>
                  <a:srgbClr val="00B050"/>
                </a:solidFill>
              </a:rPr>
              <a:t>k</a:t>
            </a:r>
            <a:r>
              <a:rPr lang="zh-CN" altLang="en-US" sz="2400" dirty="0"/>
              <a:t>。</a:t>
            </a:r>
            <a:endParaRPr lang="zh-Hans-HK" altLang="en-US" sz="2400" dirty="0"/>
          </a:p>
        </p:txBody>
      </p:sp>
      <p:sp>
        <p:nvSpPr>
          <p:cNvPr id="4" name="内容占位符 3">
            <a:extLst>
              <a:ext uri="{FF2B5EF4-FFF2-40B4-BE49-F238E27FC236}">
                <a16:creationId xmlns:a16="http://schemas.microsoft.com/office/drawing/2014/main" id="{B3CE21A2-5474-4AC9-896F-F1D02262BE9C}"/>
              </a:ext>
            </a:extLst>
          </p:cNvPr>
          <p:cNvSpPr>
            <a:spLocks noGrp="1"/>
          </p:cNvSpPr>
          <p:nvPr>
            <p:ph sz="half" idx="2"/>
          </p:nvPr>
        </p:nvSpPr>
        <p:spPr/>
        <p:txBody>
          <a:bodyPr>
            <a:normAutofit/>
          </a:bodyPr>
          <a:lstStyle/>
          <a:p>
            <a:r>
              <a:rPr lang="en-US" altLang="zh-Hans-HK" sz="2400" dirty="0"/>
              <a:t>Case 1:  </a:t>
            </a:r>
            <a:r>
              <a:rPr lang="en-US" altLang="zh-Hans-HK" sz="3200" dirty="0" err="1">
                <a:solidFill>
                  <a:srgbClr val="00B050"/>
                </a:solidFill>
              </a:rPr>
              <a:t>x</a:t>
            </a:r>
            <a:r>
              <a:rPr lang="en-US" altLang="zh-Hans-HK" sz="3200" baseline="-25000" dirty="0" err="1">
                <a:solidFill>
                  <a:srgbClr val="00B050"/>
                </a:solidFill>
              </a:rPr>
              <a:t>j</a:t>
            </a:r>
            <a:r>
              <a:rPr lang="en-US" altLang="zh-Hans-HK" sz="3200" dirty="0" err="1">
                <a:solidFill>
                  <a:srgbClr val="00B050"/>
                </a:solidFill>
              </a:rPr>
              <a:t>+x</a:t>
            </a:r>
            <a:r>
              <a:rPr lang="en-US" altLang="zh-Hans-HK" sz="3200" baseline="-25000" dirty="0" err="1">
                <a:solidFill>
                  <a:srgbClr val="00B050"/>
                </a:solidFill>
              </a:rPr>
              <a:t>k</a:t>
            </a:r>
            <a:r>
              <a:rPr lang="en-US" altLang="zh-Hans-HK" sz="3200" dirty="0">
                <a:solidFill>
                  <a:srgbClr val="00B050"/>
                </a:solidFill>
              </a:rPr>
              <a:t> ≤ </a:t>
            </a:r>
            <a:r>
              <a:rPr lang="en-US" altLang="zh-Hans-HK" sz="3200" dirty="0" err="1">
                <a:solidFill>
                  <a:srgbClr val="00B050"/>
                </a:solidFill>
              </a:rPr>
              <a:t>y</a:t>
            </a:r>
            <a:r>
              <a:rPr lang="en-US" altLang="zh-Hans-HK" sz="3200" baseline="-25000" dirty="0" err="1">
                <a:solidFill>
                  <a:srgbClr val="00B050"/>
                </a:solidFill>
              </a:rPr>
              <a:t>j</a:t>
            </a:r>
            <a:r>
              <a:rPr lang="en-US" altLang="zh-Hans-HK" sz="3200" dirty="0" err="1">
                <a:solidFill>
                  <a:srgbClr val="00B050"/>
                </a:solidFill>
              </a:rPr>
              <a:t>+y</a:t>
            </a:r>
            <a:r>
              <a:rPr lang="en-US" altLang="zh-Hans-HK" sz="3200" baseline="-25000" dirty="0" err="1">
                <a:solidFill>
                  <a:srgbClr val="00B050"/>
                </a:solidFill>
              </a:rPr>
              <a:t>k</a:t>
            </a:r>
            <a:br>
              <a:rPr lang="en-US" altLang="zh-Hans-HK" sz="2400" dirty="0"/>
            </a:br>
            <a:r>
              <a:rPr lang="en-US" altLang="zh-Hans-HK" sz="2400" dirty="0"/>
              <a:t> </a:t>
            </a:r>
            <a:r>
              <a:rPr lang="en-US" altLang="zh-CN" sz="2400" dirty="0">
                <a:sym typeface="Wingdings" panose="05000000000000000000" pitchFamily="2" charset="2"/>
              </a:rPr>
              <a:t></a:t>
            </a:r>
            <a:r>
              <a:rPr lang="zh-CN" altLang="en-US" sz="2400" dirty="0"/>
              <a:t> </a:t>
            </a:r>
            <a:r>
              <a:rPr lang="en-US" altLang="zh-CN" sz="3200" dirty="0" err="1">
                <a:solidFill>
                  <a:srgbClr val="00B050"/>
                </a:solidFill>
              </a:rPr>
              <a:t>x</a:t>
            </a:r>
            <a:r>
              <a:rPr lang="en-US" altLang="zh-CN" sz="3200" baseline="-25000" dirty="0" err="1">
                <a:solidFill>
                  <a:srgbClr val="00B050"/>
                </a:solidFill>
              </a:rPr>
              <a:t>k</a:t>
            </a:r>
            <a:r>
              <a:rPr lang="en-US" altLang="zh-CN" sz="3200" dirty="0">
                <a:solidFill>
                  <a:srgbClr val="00B050"/>
                </a:solidFill>
              </a:rPr>
              <a:t> </a:t>
            </a:r>
            <a:r>
              <a:rPr lang="en-US" altLang="zh-Hans-HK" sz="3200" dirty="0">
                <a:solidFill>
                  <a:srgbClr val="00B050"/>
                </a:solidFill>
              </a:rPr>
              <a:t>≤ </a:t>
            </a:r>
            <a:r>
              <a:rPr lang="en-US" altLang="zh-Hans-HK" sz="3200" dirty="0" err="1">
                <a:solidFill>
                  <a:srgbClr val="00B050"/>
                </a:solidFill>
              </a:rPr>
              <a:t>y</a:t>
            </a:r>
            <a:r>
              <a:rPr lang="en-US" altLang="zh-Hans-HK" sz="3200" baseline="-25000" dirty="0" err="1">
                <a:solidFill>
                  <a:srgbClr val="00B050"/>
                </a:solidFill>
              </a:rPr>
              <a:t>k</a:t>
            </a:r>
            <a:r>
              <a:rPr lang="en-US" altLang="zh-Hans-HK" sz="3200" dirty="0"/>
              <a:t>  </a:t>
            </a:r>
            <a:r>
              <a:rPr lang="en-US" altLang="zh-Hans-HK" sz="2400" dirty="0"/>
              <a:t>(</a:t>
            </a:r>
            <a:r>
              <a:rPr lang="zh-CN" altLang="en-US" sz="2400" dirty="0"/>
              <a:t>由大衣原则的单调性）</a:t>
            </a:r>
            <a:br>
              <a:rPr lang="en-US" altLang="zh-CN" sz="2400" dirty="0"/>
            </a:br>
            <a:r>
              <a:rPr lang="en-US" altLang="zh-CN" sz="2400" dirty="0"/>
              <a:t>  </a:t>
            </a:r>
            <a:r>
              <a:rPr lang="zh-CN" altLang="en-US" sz="2400" dirty="0"/>
              <a:t>矛盾。</a:t>
            </a:r>
            <a:endParaRPr lang="en-US" altLang="zh-CN" sz="2400" dirty="0"/>
          </a:p>
          <a:p>
            <a:r>
              <a:rPr lang="en-US" altLang="zh-Hans-HK" sz="2400" dirty="0"/>
              <a:t>Case 2:  </a:t>
            </a:r>
            <a:r>
              <a:rPr lang="en-US" altLang="zh-Hans-HK" sz="3200" dirty="0" err="1">
                <a:solidFill>
                  <a:srgbClr val="00B050"/>
                </a:solidFill>
              </a:rPr>
              <a:t>y</a:t>
            </a:r>
            <a:r>
              <a:rPr lang="en-US" altLang="zh-Hans-HK" sz="3200" baseline="-25000" dirty="0" err="1">
                <a:solidFill>
                  <a:srgbClr val="00B050"/>
                </a:solidFill>
              </a:rPr>
              <a:t>j</a:t>
            </a:r>
            <a:r>
              <a:rPr lang="en-US" altLang="zh-Hans-HK" sz="3200" dirty="0" err="1">
                <a:solidFill>
                  <a:srgbClr val="00B050"/>
                </a:solidFill>
              </a:rPr>
              <a:t>+y</a:t>
            </a:r>
            <a:r>
              <a:rPr lang="en-US" altLang="zh-Hans-HK" sz="3200" baseline="-25000" dirty="0" err="1">
                <a:solidFill>
                  <a:srgbClr val="00B050"/>
                </a:solidFill>
              </a:rPr>
              <a:t>k</a:t>
            </a:r>
            <a:r>
              <a:rPr lang="en-US" altLang="zh-Hans-HK" sz="3200" dirty="0">
                <a:solidFill>
                  <a:srgbClr val="00B050"/>
                </a:solidFill>
              </a:rPr>
              <a:t> ≤ </a:t>
            </a:r>
            <a:r>
              <a:rPr lang="en-US" altLang="zh-Hans-HK" sz="3200" dirty="0" err="1">
                <a:solidFill>
                  <a:srgbClr val="00B050"/>
                </a:solidFill>
              </a:rPr>
              <a:t>x</a:t>
            </a:r>
            <a:r>
              <a:rPr lang="en-US" altLang="zh-Hans-HK" sz="3200" baseline="-25000" dirty="0" err="1">
                <a:solidFill>
                  <a:srgbClr val="00B050"/>
                </a:solidFill>
              </a:rPr>
              <a:t>j</a:t>
            </a:r>
            <a:r>
              <a:rPr lang="en-US" altLang="zh-Hans-HK" sz="3200" dirty="0" err="1">
                <a:solidFill>
                  <a:srgbClr val="00B050"/>
                </a:solidFill>
              </a:rPr>
              <a:t>+x</a:t>
            </a:r>
            <a:r>
              <a:rPr lang="en-US" altLang="zh-Hans-HK" sz="3200" baseline="-25000" dirty="0" err="1">
                <a:solidFill>
                  <a:srgbClr val="00B050"/>
                </a:solidFill>
              </a:rPr>
              <a:t>k</a:t>
            </a:r>
            <a:br>
              <a:rPr lang="en-US" altLang="zh-Hans-HK" sz="2400" dirty="0"/>
            </a:br>
            <a:r>
              <a:rPr lang="en-US" altLang="zh-Hans-HK" sz="2400" dirty="0"/>
              <a:t> </a:t>
            </a:r>
            <a:r>
              <a:rPr lang="en-US" altLang="zh-CN" sz="2400" dirty="0">
                <a:sym typeface="Wingdings" panose="05000000000000000000" pitchFamily="2" charset="2"/>
              </a:rPr>
              <a:t> </a:t>
            </a:r>
            <a:r>
              <a:rPr lang="en-US" altLang="zh-CN" sz="3200" dirty="0" err="1">
                <a:solidFill>
                  <a:srgbClr val="00B050"/>
                </a:solidFill>
              </a:rPr>
              <a:t>y</a:t>
            </a:r>
            <a:r>
              <a:rPr lang="en-US" altLang="zh-CN" sz="3200" baseline="-25000" dirty="0" err="1">
                <a:solidFill>
                  <a:srgbClr val="00B050"/>
                </a:solidFill>
              </a:rPr>
              <a:t>j</a:t>
            </a:r>
            <a:r>
              <a:rPr lang="en-US" altLang="zh-CN" sz="3200" dirty="0">
                <a:solidFill>
                  <a:srgbClr val="00B050"/>
                </a:solidFill>
              </a:rPr>
              <a:t> </a:t>
            </a:r>
            <a:r>
              <a:rPr lang="en-US" altLang="zh-Hans-HK" sz="3200" dirty="0">
                <a:solidFill>
                  <a:srgbClr val="00B050"/>
                </a:solidFill>
              </a:rPr>
              <a:t>≤ </a:t>
            </a:r>
            <a:r>
              <a:rPr lang="en-US" altLang="zh-Hans-HK" sz="3200" dirty="0" err="1">
                <a:solidFill>
                  <a:srgbClr val="00B050"/>
                </a:solidFill>
              </a:rPr>
              <a:t>x</a:t>
            </a:r>
            <a:r>
              <a:rPr lang="en-US" altLang="zh-Hans-HK" sz="3200" baseline="-25000" dirty="0" err="1">
                <a:solidFill>
                  <a:srgbClr val="00B050"/>
                </a:solidFill>
              </a:rPr>
              <a:t>j</a:t>
            </a:r>
            <a:r>
              <a:rPr lang="en-US" altLang="zh-Hans-HK" sz="2400" dirty="0"/>
              <a:t>  (</a:t>
            </a:r>
            <a:r>
              <a:rPr lang="zh-CN" altLang="en-US" sz="2400" dirty="0"/>
              <a:t>由大衣原则的单调性）</a:t>
            </a:r>
            <a:br>
              <a:rPr lang="en-US" altLang="zh-CN" sz="2400" dirty="0"/>
            </a:br>
            <a:r>
              <a:rPr lang="en-US" altLang="zh-CN" sz="2400" dirty="0"/>
              <a:t>  </a:t>
            </a:r>
            <a:r>
              <a:rPr lang="zh-CN" altLang="en-US" sz="2400" dirty="0"/>
              <a:t>矛盾。</a:t>
            </a:r>
            <a:endParaRPr lang="en-US" altLang="zh-Hans-HK" sz="2400" dirty="0"/>
          </a:p>
          <a:p>
            <a:r>
              <a:rPr lang="zh-CN" altLang="en-US" sz="2400" dirty="0"/>
              <a:t>因此，无争议方案唯一。</a:t>
            </a:r>
            <a:endParaRPr lang="zh-Hans-HK" altLang="en-US" sz="2400" dirty="0"/>
          </a:p>
        </p:txBody>
      </p:sp>
    </p:spTree>
    <p:extLst>
      <p:ext uri="{BB962C8B-B14F-4D97-AF65-F5344CB8AC3E}">
        <p14:creationId xmlns:p14="http://schemas.microsoft.com/office/powerpoint/2010/main" val="193134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down)">
                                      <p:cBhvr>
                                        <p:cTn id="27" dur="500"/>
                                        <p:tgtEl>
                                          <p:spTgt spid="4">
                                            <p:txEl>
                                              <p:pRg st="1" end="1"/>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ipe(down)">
                                      <p:cBhvr>
                                        <p:cTn id="3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B1420-02B2-48EB-B8E4-EAACC00668BA}"/>
              </a:ext>
            </a:extLst>
          </p:cNvPr>
          <p:cNvSpPr>
            <a:spLocks noGrp="1"/>
          </p:cNvSpPr>
          <p:nvPr>
            <p:ph type="title"/>
          </p:nvPr>
        </p:nvSpPr>
        <p:spPr/>
        <p:txBody>
          <a:bodyPr/>
          <a:lstStyle/>
          <a:p>
            <a:r>
              <a:rPr lang="zh-CN" altLang="en-US" dirty="0"/>
              <a:t>塔木德定理的证明</a:t>
            </a:r>
            <a:endParaRPr lang="zh-Hans-HK" altLang="en-US" dirty="0"/>
          </a:p>
        </p:txBody>
      </p:sp>
      <p:sp>
        <p:nvSpPr>
          <p:cNvPr id="3" name="内容占位符 2">
            <a:extLst>
              <a:ext uri="{FF2B5EF4-FFF2-40B4-BE49-F238E27FC236}">
                <a16:creationId xmlns:a16="http://schemas.microsoft.com/office/drawing/2014/main" id="{FA087E01-4D3D-4ADA-8A3C-014F62182BDB}"/>
              </a:ext>
            </a:extLst>
          </p:cNvPr>
          <p:cNvSpPr>
            <a:spLocks noGrp="1"/>
          </p:cNvSpPr>
          <p:nvPr>
            <p:ph sz="half" idx="1"/>
          </p:nvPr>
        </p:nvSpPr>
        <p:spPr/>
        <p:txBody>
          <a:bodyPr>
            <a:normAutofit lnSpcReduction="10000"/>
          </a:bodyPr>
          <a:lstStyle/>
          <a:p>
            <a:r>
              <a:rPr lang="zh-CN" altLang="en-US" sz="2400" dirty="0"/>
              <a:t>接下来我们证明存在性。</a:t>
            </a:r>
            <a:endParaRPr lang="en-US" altLang="zh-CN" sz="2400" dirty="0"/>
          </a:p>
          <a:p>
            <a:r>
              <a:rPr lang="zh-CN" altLang="en-US" sz="2400" dirty="0"/>
              <a:t>我们考虑</a:t>
            </a:r>
            <a:r>
              <a:rPr lang="en-US" altLang="zh-CN" sz="2400" dirty="0">
                <a:solidFill>
                  <a:srgbClr val="00B050"/>
                </a:solidFill>
              </a:rPr>
              <a:t>E≤D/2</a:t>
            </a:r>
            <a:r>
              <a:rPr lang="zh-CN" altLang="en-US" sz="2400" dirty="0"/>
              <a:t>的情况</a:t>
            </a:r>
            <a:br>
              <a:rPr lang="en-US" altLang="zh-CN" dirty="0"/>
            </a:br>
            <a:r>
              <a:rPr lang="en-US" altLang="zh-CN" dirty="0"/>
              <a:t>  (</a:t>
            </a:r>
            <a:r>
              <a:rPr lang="en-US" altLang="zh-CN" dirty="0">
                <a:solidFill>
                  <a:srgbClr val="00B050"/>
                </a:solidFill>
              </a:rPr>
              <a:t>E≥D/2</a:t>
            </a:r>
            <a:r>
              <a:rPr lang="zh-CN" altLang="en-US" dirty="0"/>
              <a:t>的情况证明是对称的，</a:t>
            </a:r>
            <a:r>
              <a:rPr lang="en-US" altLang="zh-CN" dirty="0"/>
              <a:t>ppt</a:t>
            </a:r>
            <a:r>
              <a:rPr lang="zh-CN" altLang="en-US" dirty="0"/>
              <a:t>中略去）</a:t>
            </a:r>
            <a:endParaRPr lang="en-US" altLang="zh-CN" dirty="0"/>
          </a:p>
          <a:p>
            <a:r>
              <a:rPr lang="zh-CN" altLang="en-US" sz="2400" dirty="0"/>
              <a:t>为证明存在，我们构造出一组解。</a:t>
            </a:r>
            <a:endParaRPr lang="en-US" altLang="zh-CN" sz="2400" dirty="0"/>
          </a:p>
          <a:p>
            <a:pPr lvl="1"/>
            <a:r>
              <a:rPr lang="zh-CN" altLang="en-US" sz="2200" dirty="0"/>
              <a:t>首先，</a:t>
            </a:r>
            <a:r>
              <a:rPr lang="zh-CN" altLang="en-US" sz="2200" dirty="0">
                <a:solidFill>
                  <a:srgbClr val="FFFF00"/>
                </a:solidFill>
              </a:rPr>
              <a:t>所有人均分</a:t>
            </a:r>
            <a:r>
              <a:rPr lang="zh-CN" altLang="en-US" sz="2200" dirty="0"/>
              <a:t>；直到</a:t>
            </a:r>
            <a:r>
              <a:rPr lang="zh-CN" altLang="en-US" sz="2200" dirty="0">
                <a:solidFill>
                  <a:srgbClr val="FFFF00"/>
                </a:solidFill>
              </a:rPr>
              <a:t>玩家</a:t>
            </a:r>
            <a:r>
              <a:rPr lang="en-US" altLang="zh-CN" sz="2200" dirty="0">
                <a:solidFill>
                  <a:srgbClr val="FFFF00"/>
                </a:solidFill>
              </a:rPr>
              <a:t>1</a:t>
            </a:r>
            <a:r>
              <a:rPr lang="zh-CN" altLang="en-US" sz="2200" dirty="0">
                <a:solidFill>
                  <a:srgbClr val="FFFF00"/>
                </a:solidFill>
              </a:rPr>
              <a:t>拿到</a:t>
            </a:r>
            <a:r>
              <a:rPr lang="en-US" altLang="zh-CN" sz="2200" dirty="0">
                <a:solidFill>
                  <a:srgbClr val="FFFF00"/>
                </a:solidFill>
              </a:rPr>
              <a:t>d</a:t>
            </a:r>
            <a:r>
              <a:rPr lang="en-US" altLang="zh-CN" sz="2200" baseline="-25000" dirty="0">
                <a:solidFill>
                  <a:srgbClr val="FFFF00"/>
                </a:solidFill>
              </a:rPr>
              <a:t>1</a:t>
            </a:r>
            <a:r>
              <a:rPr lang="en-US" altLang="zh-CN" sz="2200" dirty="0">
                <a:solidFill>
                  <a:srgbClr val="FFFF00"/>
                </a:solidFill>
              </a:rPr>
              <a:t>/2</a:t>
            </a:r>
            <a:r>
              <a:rPr lang="zh-CN" altLang="en-US" sz="2200" dirty="0"/>
              <a:t>。此时令玩家</a:t>
            </a:r>
            <a:r>
              <a:rPr lang="en-US" altLang="zh-CN" sz="2200" dirty="0"/>
              <a:t>1</a:t>
            </a:r>
            <a:r>
              <a:rPr lang="zh-CN" altLang="en-US" sz="2200" dirty="0"/>
              <a:t>退出。</a:t>
            </a:r>
            <a:endParaRPr lang="en-US" altLang="zh-CN" sz="2200" dirty="0"/>
          </a:p>
          <a:p>
            <a:pPr lvl="1"/>
            <a:r>
              <a:rPr lang="zh-CN" altLang="en-US" sz="2200" dirty="0"/>
              <a:t>然后，</a:t>
            </a:r>
            <a:r>
              <a:rPr lang="zh-CN" altLang="en-US" sz="2200" dirty="0">
                <a:solidFill>
                  <a:srgbClr val="FFFF00"/>
                </a:solidFill>
              </a:rPr>
              <a:t>剩下</a:t>
            </a:r>
            <a:r>
              <a:rPr lang="en-US" altLang="zh-CN" sz="2200" dirty="0">
                <a:solidFill>
                  <a:srgbClr val="FFFF00"/>
                </a:solidFill>
              </a:rPr>
              <a:t>n-1</a:t>
            </a:r>
            <a:r>
              <a:rPr lang="zh-CN" altLang="en-US" sz="2200" dirty="0">
                <a:solidFill>
                  <a:srgbClr val="FFFF00"/>
                </a:solidFill>
              </a:rPr>
              <a:t>个人均分</a:t>
            </a:r>
            <a:r>
              <a:rPr lang="zh-CN" altLang="en-US" sz="2200" dirty="0"/>
              <a:t>；直到</a:t>
            </a:r>
            <a:r>
              <a:rPr lang="zh-CN" altLang="en-US" sz="2200" dirty="0">
                <a:solidFill>
                  <a:srgbClr val="FFFF00"/>
                </a:solidFill>
              </a:rPr>
              <a:t>玩家</a:t>
            </a:r>
            <a:r>
              <a:rPr lang="en-US" altLang="zh-CN" sz="2200" dirty="0">
                <a:solidFill>
                  <a:srgbClr val="FFFF00"/>
                </a:solidFill>
              </a:rPr>
              <a:t>2</a:t>
            </a:r>
            <a:r>
              <a:rPr lang="zh-CN" altLang="en-US" sz="2200" dirty="0">
                <a:solidFill>
                  <a:srgbClr val="FFFF00"/>
                </a:solidFill>
              </a:rPr>
              <a:t>拿到</a:t>
            </a:r>
            <a:r>
              <a:rPr lang="en-US" altLang="zh-CN" sz="2200" dirty="0">
                <a:solidFill>
                  <a:srgbClr val="FFFF00"/>
                </a:solidFill>
              </a:rPr>
              <a:t>d</a:t>
            </a:r>
            <a:r>
              <a:rPr lang="en-US" altLang="zh-CN" sz="2200" baseline="-25000" dirty="0">
                <a:solidFill>
                  <a:srgbClr val="FFFF00"/>
                </a:solidFill>
              </a:rPr>
              <a:t>2</a:t>
            </a:r>
            <a:r>
              <a:rPr lang="en-US" altLang="zh-CN" sz="2200" dirty="0">
                <a:solidFill>
                  <a:srgbClr val="FFFF00"/>
                </a:solidFill>
              </a:rPr>
              <a:t>/2</a:t>
            </a:r>
            <a:r>
              <a:rPr lang="zh-CN" altLang="en-US" sz="2200" dirty="0"/>
              <a:t>。此时令玩家</a:t>
            </a:r>
            <a:r>
              <a:rPr lang="en-US" altLang="zh-CN" sz="2200" dirty="0"/>
              <a:t>2</a:t>
            </a:r>
            <a:r>
              <a:rPr lang="zh-CN" altLang="en-US" sz="2200" dirty="0"/>
              <a:t>退出。</a:t>
            </a:r>
            <a:endParaRPr lang="en-US" altLang="zh-CN" sz="2200" dirty="0"/>
          </a:p>
          <a:p>
            <a:pPr lvl="1"/>
            <a:r>
              <a:rPr lang="zh-CN" altLang="en-US" sz="2200" dirty="0"/>
              <a:t>以此类推。</a:t>
            </a:r>
            <a:endParaRPr lang="zh-Hans-HK" altLang="en-US" sz="2200" dirty="0"/>
          </a:p>
        </p:txBody>
      </p:sp>
      <p:graphicFrame>
        <p:nvGraphicFramePr>
          <p:cNvPr id="5" name="表格 5">
            <a:extLst>
              <a:ext uri="{FF2B5EF4-FFF2-40B4-BE49-F238E27FC236}">
                <a16:creationId xmlns:a16="http://schemas.microsoft.com/office/drawing/2014/main" id="{390B00F7-B62D-48EB-861E-78092C27F1D4}"/>
              </a:ext>
            </a:extLst>
          </p:cNvPr>
          <p:cNvGraphicFramePr>
            <a:graphicFrameLocks noGrp="1"/>
          </p:cNvGraphicFramePr>
          <p:nvPr>
            <p:ph sz="half" idx="2"/>
            <p:extLst>
              <p:ext uri="{D42A27DB-BD31-4B8C-83A1-F6EECF244321}">
                <p14:modId xmlns:p14="http://schemas.microsoft.com/office/powerpoint/2010/main" val="2569162978"/>
              </p:ext>
            </p:extLst>
          </p:nvPr>
        </p:nvGraphicFramePr>
        <p:xfrm>
          <a:off x="5954713" y="2501900"/>
          <a:ext cx="5551485" cy="1854200"/>
        </p:xfrm>
        <a:graphic>
          <a:graphicData uri="http://schemas.openxmlformats.org/drawingml/2006/table">
            <a:tbl>
              <a:tblPr firstRow="1" bandRow="1">
                <a:tableStyleId>{5C22544A-7EE6-4342-B048-85BDC9FD1C3A}</a:tableStyleId>
              </a:tblPr>
              <a:tblGrid>
                <a:gridCol w="1110297">
                  <a:extLst>
                    <a:ext uri="{9D8B030D-6E8A-4147-A177-3AD203B41FA5}">
                      <a16:colId xmlns:a16="http://schemas.microsoft.com/office/drawing/2014/main" val="1845746253"/>
                    </a:ext>
                  </a:extLst>
                </a:gridCol>
                <a:gridCol w="1110297">
                  <a:extLst>
                    <a:ext uri="{9D8B030D-6E8A-4147-A177-3AD203B41FA5}">
                      <a16:colId xmlns:a16="http://schemas.microsoft.com/office/drawing/2014/main" val="4030551081"/>
                    </a:ext>
                  </a:extLst>
                </a:gridCol>
                <a:gridCol w="1110297">
                  <a:extLst>
                    <a:ext uri="{9D8B030D-6E8A-4147-A177-3AD203B41FA5}">
                      <a16:colId xmlns:a16="http://schemas.microsoft.com/office/drawing/2014/main" val="1914925209"/>
                    </a:ext>
                  </a:extLst>
                </a:gridCol>
                <a:gridCol w="1110297">
                  <a:extLst>
                    <a:ext uri="{9D8B030D-6E8A-4147-A177-3AD203B41FA5}">
                      <a16:colId xmlns:a16="http://schemas.microsoft.com/office/drawing/2014/main" val="1558848444"/>
                    </a:ext>
                  </a:extLst>
                </a:gridCol>
                <a:gridCol w="1110297">
                  <a:extLst>
                    <a:ext uri="{9D8B030D-6E8A-4147-A177-3AD203B41FA5}">
                      <a16:colId xmlns:a16="http://schemas.microsoft.com/office/drawing/2014/main" val="2025117885"/>
                    </a:ext>
                  </a:extLst>
                </a:gridCol>
              </a:tblGrid>
              <a:tr h="370840">
                <a:tc>
                  <a:txBody>
                    <a:bodyPr/>
                    <a:lstStyle/>
                    <a:p>
                      <a:pPr algn="ctr"/>
                      <a:r>
                        <a:rPr lang="en-US" altLang="zh-Hans-HK" dirty="0"/>
                        <a:t>d</a:t>
                      </a:r>
                      <a:r>
                        <a:rPr lang="en-US" altLang="zh-CN" baseline="-25000" dirty="0"/>
                        <a:t>1</a:t>
                      </a:r>
                      <a:endParaRPr lang="zh-Hans-HK" altLang="en-US" baseline="-25000" dirty="0"/>
                    </a:p>
                  </a:txBody>
                  <a:tcPr/>
                </a:tc>
                <a:tc>
                  <a:txBody>
                    <a:bodyPr/>
                    <a:lstStyle/>
                    <a:p>
                      <a:pPr algn="ctr"/>
                      <a:r>
                        <a:rPr lang="en-US" altLang="zh-Hans-HK" dirty="0"/>
                        <a:t>d</a:t>
                      </a:r>
                      <a:r>
                        <a:rPr lang="en-US" altLang="zh-Hans-HK" baseline="-25000" dirty="0"/>
                        <a:t>2</a:t>
                      </a:r>
                      <a:endParaRPr lang="zh-Hans-HK" altLang="en-US" baseline="-25000" dirty="0"/>
                    </a:p>
                  </a:txBody>
                  <a:tcPr/>
                </a:tc>
                <a:tc>
                  <a:txBody>
                    <a:bodyPr/>
                    <a:lstStyle/>
                    <a:p>
                      <a:pPr algn="ctr"/>
                      <a:r>
                        <a:rPr lang="en-US" altLang="zh-Hans-HK" dirty="0"/>
                        <a:t>d</a:t>
                      </a:r>
                      <a:r>
                        <a:rPr lang="en-US" altLang="zh-Hans-HK" baseline="-25000" dirty="0"/>
                        <a:t>3</a:t>
                      </a:r>
                      <a:endParaRPr lang="zh-Hans-HK" altLang="en-US" baseline="-25000" dirty="0"/>
                    </a:p>
                  </a:txBody>
                  <a:tcPr/>
                </a:tc>
                <a:tc>
                  <a:txBody>
                    <a:bodyPr/>
                    <a:lstStyle/>
                    <a:p>
                      <a:pPr algn="ctr"/>
                      <a:r>
                        <a:rPr lang="en-US" altLang="zh-Hans-HK" dirty="0"/>
                        <a:t>d</a:t>
                      </a:r>
                      <a:r>
                        <a:rPr lang="en-US" altLang="zh-Hans-HK" baseline="-25000" dirty="0"/>
                        <a:t>4</a:t>
                      </a:r>
                      <a:endParaRPr lang="zh-Hans-HK" altLang="en-US" baseline="-25000" dirty="0"/>
                    </a:p>
                  </a:txBody>
                  <a:tcPr/>
                </a:tc>
                <a:tc>
                  <a:txBody>
                    <a:bodyPr/>
                    <a:lstStyle/>
                    <a:p>
                      <a:pPr algn="ctr"/>
                      <a:r>
                        <a:rPr lang="en-US" altLang="zh-Hans-HK" dirty="0"/>
                        <a:t>d</a:t>
                      </a:r>
                      <a:r>
                        <a:rPr lang="en-US" altLang="zh-Hans-HK" baseline="-25000" dirty="0"/>
                        <a:t>5</a:t>
                      </a:r>
                      <a:endParaRPr lang="zh-Hans-HK" altLang="en-US" baseline="-25000" dirty="0"/>
                    </a:p>
                  </a:txBody>
                  <a:tcPr/>
                </a:tc>
                <a:extLst>
                  <a:ext uri="{0D108BD9-81ED-4DB2-BD59-A6C34878D82A}">
                    <a16:rowId xmlns:a16="http://schemas.microsoft.com/office/drawing/2014/main" val="1711398693"/>
                  </a:ext>
                </a:extLst>
              </a:tr>
              <a:tr h="370840">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extLst>
                  <a:ext uri="{0D108BD9-81ED-4DB2-BD59-A6C34878D82A}">
                    <a16:rowId xmlns:a16="http://schemas.microsoft.com/office/drawing/2014/main" val="3015258214"/>
                  </a:ext>
                </a:extLst>
              </a:tr>
              <a:tr h="370840">
                <a:tc>
                  <a:txBody>
                    <a:bodyPr/>
                    <a:lstStyle/>
                    <a:p>
                      <a:pPr algn="ctr"/>
                      <a:endParaRPr lang="zh-Hans-HK" altLang="en-US" dirty="0"/>
                    </a:p>
                  </a:txBody>
                  <a:tcPr/>
                </a:tc>
                <a:tc>
                  <a:txBody>
                    <a:bodyPr/>
                    <a:lstStyle/>
                    <a:p>
                      <a:pPr algn="ctr"/>
                      <a:r>
                        <a:rPr lang="en-US" altLang="zh-Hans-HK" dirty="0"/>
                        <a:t>(d</a:t>
                      </a:r>
                      <a:r>
                        <a:rPr lang="en-US" altLang="zh-Hans-HK" baseline="-25000" dirty="0"/>
                        <a:t>2</a:t>
                      </a:r>
                      <a:r>
                        <a:rPr lang="en-US" altLang="zh-Hans-HK" dirty="0"/>
                        <a:t>-d</a:t>
                      </a:r>
                      <a:r>
                        <a:rPr lang="en-US" altLang="zh-Hans-HK" baseline="-25000" dirty="0"/>
                        <a:t>1</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2</a:t>
                      </a:r>
                      <a:r>
                        <a:rPr lang="en-US" altLang="zh-Hans-HK" dirty="0"/>
                        <a:t>-d</a:t>
                      </a:r>
                      <a:r>
                        <a:rPr lang="en-US" altLang="zh-Hans-HK" baseline="-25000" dirty="0"/>
                        <a:t>1</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2</a:t>
                      </a:r>
                      <a:r>
                        <a:rPr lang="en-US" altLang="zh-Hans-HK" dirty="0"/>
                        <a:t>-d</a:t>
                      </a:r>
                      <a:r>
                        <a:rPr lang="en-US" altLang="zh-Hans-HK" baseline="-25000" dirty="0"/>
                        <a:t>1</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(d2-d1)/2</a:t>
                      </a:r>
                      <a:endParaRPr lang="zh-Hans-HK" altLang="en-US" dirty="0"/>
                    </a:p>
                  </a:txBody>
                  <a:tcPr/>
                </a:tc>
                <a:extLst>
                  <a:ext uri="{0D108BD9-81ED-4DB2-BD59-A6C34878D82A}">
                    <a16:rowId xmlns:a16="http://schemas.microsoft.com/office/drawing/2014/main" val="2998368614"/>
                  </a:ext>
                </a:extLst>
              </a:tr>
              <a:tr h="370840">
                <a:tc>
                  <a:txBody>
                    <a:bodyPr/>
                    <a:lstStyle/>
                    <a:p>
                      <a:pPr algn="ctr"/>
                      <a:endParaRPr lang="zh-Hans-HK" altLang="en-US"/>
                    </a:p>
                  </a:txBody>
                  <a:tcPr/>
                </a:tc>
                <a:tc>
                  <a:txBody>
                    <a:bodyPr/>
                    <a:lstStyle/>
                    <a:p>
                      <a:pPr algn="ctr"/>
                      <a:endParaRPr lang="zh-Hans-HK" alt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3</a:t>
                      </a:r>
                      <a:r>
                        <a:rPr lang="en-US" altLang="zh-Hans-HK" dirty="0"/>
                        <a:t>-d</a:t>
                      </a:r>
                      <a:r>
                        <a:rPr lang="en-US" altLang="zh-Hans-HK" baseline="-25000" dirty="0"/>
                        <a:t>2</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3</a:t>
                      </a:r>
                      <a:r>
                        <a:rPr lang="en-US" altLang="zh-Hans-HK" dirty="0"/>
                        <a:t>-d</a:t>
                      </a:r>
                      <a:r>
                        <a:rPr lang="en-US" altLang="zh-Hans-HK" baseline="-25000" dirty="0"/>
                        <a:t>2</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(d3-d</a:t>
                      </a:r>
                      <a:r>
                        <a:rPr lang="en-US" altLang="zh-Hans-HK" baseline="-25000" dirty="0"/>
                        <a:t>2</a:t>
                      </a:r>
                      <a:r>
                        <a:rPr lang="en-US" altLang="zh-Hans-HK" dirty="0"/>
                        <a:t>)/2</a:t>
                      </a:r>
                      <a:endParaRPr lang="zh-Hans-HK" altLang="en-US" dirty="0"/>
                    </a:p>
                  </a:txBody>
                  <a:tcPr/>
                </a:tc>
                <a:extLst>
                  <a:ext uri="{0D108BD9-81ED-4DB2-BD59-A6C34878D82A}">
                    <a16:rowId xmlns:a16="http://schemas.microsoft.com/office/drawing/2014/main" val="2646462592"/>
                  </a:ext>
                </a:extLst>
              </a:tr>
              <a:tr h="370840">
                <a:tc>
                  <a:txBody>
                    <a:bodyPr/>
                    <a:lstStyle/>
                    <a:p>
                      <a:pPr algn="ctr"/>
                      <a:endParaRPr lang="zh-Hans-HK" altLang="en-US"/>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r>
                        <a:rPr lang="en-US" altLang="zh-Hans-HK" dirty="0"/>
                        <a:t>b/2</a:t>
                      </a:r>
                      <a:endParaRPr lang="zh-Hans-HK" altLang="en-US" dirty="0"/>
                    </a:p>
                  </a:txBody>
                  <a:tcPr/>
                </a:tc>
                <a:tc>
                  <a:txBody>
                    <a:bodyPr/>
                    <a:lstStyle/>
                    <a:p>
                      <a:pPr algn="ctr"/>
                      <a:r>
                        <a:rPr lang="en-US" altLang="zh-Hans-HK" dirty="0"/>
                        <a:t>b/2</a:t>
                      </a:r>
                      <a:endParaRPr lang="zh-Hans-HK" altLang="en-US" dirty="0"/>
                    </a:p>
                  </a:txBody>
                  <a:tcPr/>
                </a:tc>
                <a:extLst>
                  <a:ext uri="{0D108BD9-81ED-4DB2-BD59-A6C34878D82A}">
                    <a16:rowId xmlns:a16="http://schemas.microsoft.com/office/drawing/2014/main" val="3876687115"/>
                  </a:ext>
                </a:extLst>
              </a:tr>
            </a:tbl>
          </a:graphicData>
        </a:graphic>
      </p:graphicFrame>
      <p:sp>
        <p:nvSpPr>
          <p:cNvPr id="6" name="文本框 5">
            <a:extLst>
              <a:ext uri="{FF2B5EF4-FFF2-40B4-BE49-F238E27FC236}">
                <a16:creationId xmlns:a16="http://schemas.microsoft.com/office/drawing/2014/main" id="{A931407D-EFF6-4C98-A77D-1ACDAA94CE8D}"/>
              </a:ext>
            </a:extLst>
          </p:cNvPr>
          <p:cNvSpPr txBox="1"/>
          <p:nvPr/>
        </p:nvSpPr>
        <p:spPr>
          <a:xfrm>
            <a:off x="6096000" y="4876800"/>
            <a:ext cx="5410198" cy="830997"/>
          </a:xfrm>
          <a:prstGeom prst="rect">
            <a:avLst/>
          </a:prstGeom>
          <a:noFill/>
        </p:spPr>
        <p:txBody>
          <a:bodyPr wrap="square" rtlCol="0">
            <a:spAutoFit/>
          </a:bodyPr>
          <a:lstStyle/>
          <a:p>
            <a:r>
              <a:rPr lang="zh-CN" altLang="en-US" sz="2400" dirty="0"/>
              <a:t>容易证明，这样分完以后，最终的分配结果是无争议的。（证明见下页）</a:t>
            </a:r>
            <a:endParaRPr lang="zh-Hans-HK" altLang="en-US" sz="2400" dirty="0"/>
          </a:p>
        </p:txBody>
      </p:sp>
    </p:spTree>
    <p:extLst>
      <p:ext uri="{BB962C8B-B14F-4D97-AF65-F5344CB8AC3E}">
        <p14:creationId xmlns:p14="http://schemas.microsoft.com/office/powerpoint/2010/main" val="21099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B1420-02B2-48EB-B8E4-EAACC00668BA}"/>
              </a:ext>
            </a:extLst>
          </p:cNvPr>
          <p:cNvSpPr>
            <a:spLocks noGrp="1"/>
          </p:cNvSpPr>
          <p:nvPr>
            <p:ph type="title"/>
          </p:nvPr>
        </p:nvSpPr>
        <p:spPr/>
        <p:txBody>
          <a:bodyPr/>
          <a:lstStyle/>
          <a:p>
            <a:r>
              <a:rPr lang="zh-CN" altLang="en-US" dirty="0"/>
              <a:t>塔木德定理的证明</a:t>
            </a:r>
            <a:endParaRPr lang="zh-Hans-HK" altLang="en-US" dirty="0"/>
          </a:p>
        </p:txBody>
      </p:sp>
      <p:sp>
        <p:nvSpPr>
          <p:cNvPr id="3" name="内容占位符 2">
            <a:extLst>
              <a:ext uri="{FF2B5EF4-FFF2-40B4-BE49-F238E27FC236}">
                <a16:creationId xmlns:a16="http://schemas.microsoft.com/office/drawing/2014/main" id="{FA087E01-4D3D-4ADA-8A3C-014F62182BDB}"/>
              </a:ext>
            </a:extLst>
          </p:cNvPr>
          <p:cNvSpPr>
            <a:spLocks noGrp="1"/>
          </p:cNvSpPr>
          <p:nvPr>
            <p:ph sz="half" idx="1"/>
          </p:nvPr>
        </p:nvSpPr>
        <p:spPr/>
        <p:txBody>
          <a:bodyPr>
            <a:normAutofit lnSpcReduction="10000"/>
          </a:bodyPr>
          <a:lstStyle/>
          <a:p>
            <a:pPr marL="0" indent="0">
              <a:buNone/>
            </a:pPr>
            <a:r>
              <a:rPr lang="zh-CN" altLang="en-US" sz="2400" dirty="0"/>
              <a:t>考虑</a:t>
            </a:r>
            <a:r>
              <a:rPr lang="en-US" altLang="zh-CN" sz="2400" dirty="0"/>
              <a:t> </a:t>
            </a:r>
            <a:r>
              <a:rPr lang="en-US" altLang="zh-CN" sz="2400" dirty="0">
                <a:solidFill>
                  <a:srgbClr val="00B050"/>
                </a:solidFill>
              </a:rPr>
              <a:t>(</a:t>
            </a:r>
            <a:r>
              <a:rPr lang="en-US" altLang="zh-CN" sz="2400" dirty="0" err="1">
                <a:solidFill>
                  <a:srgbClr val="00B050"/>
                </a:solidFill>
              </a:rPr>
              <a:t>j,k</a:t>
            </a:r>
            <a:r>
              <a:rPr lang="en-US" altLang="zh-CN" sz="2400" dirty="0">
                <a:solidFill>
                  <a:srgbClr val="00B050"/>
                </a:solidFill>
              </a:rPr>
              <a:t>) (j&lt;k)</a:t>
            </a:r>
            <a:r>
              <a:rPr lang="zh-CN" altLang="en-US" sz="2400" dirty="0">
                <a:solidFill>
                  <a:srgbClr val="00B050"/>
                </a:solidFill>
              </a:rPr>
              <a:t>。</a:t>
            </a:r>
            <a:endParaRPr lang="en-US" altLang="zh-CN" sz="2400" dirty="0">
              <a:solidFill>
                <a:srgbClr val="00B050"/>
              </a:solidFill>
            </a:endParaRPr>
          </a:p>
          <a:p>
            <a:pPr marL="0" indent="0">
              <a:buNone/>
            </a:pPr>
            <a:r>
              <a:rPr lang="en-US" altLang="zh-CN" sz="2400" b="1" dirty="0">
                <a:solidFill>
                  <a:srgbClr val="00B050"/>
                </a:solidFill>
              </a:rPr>
              <a:t> </a:t>
            </a:r>
            <a:r>
              <a:rPr lang="en-US" altLang="zh-CN" sz="2400" b="1" dirty="0">
                <a:solidFill>
                  <a:srgbClr val="CC00FF"/>
                </a:solidFill>
              </a:rPr>
              <a:t>(case 1)</a:t>
            </a:r>
            <a:r>
              <a:rPr lang="en-US" altLang="zh-CN" sz="2400" b="1" dirty="0">
                <a:solidFill>
                  <a:srgbClr val="00B050"/>
                </a:solidFill>
              </a:rPr>
              <a:t> </a:t>
            </a:r>
            <a:r>
              <a:rPr lang="en-US" altLang="zh-CN" sz="2400" dirty="0">
                <a:solidFill>
                  <a:srgbClr val="00B050"/>
                </a:solidFill>
              </a:rPr>
              <a:t>j&lt;k≤3</a:t>
            </a:r>
            <a:r>
              <a:rPr lang="zh-CN" altLang="en-US" sz="2400" dirty="0"/>
              <a:t>。共得</a:t>
            </a:r>
            <a:r>
              <a:rPr lang="en-US" altLang="zh-CN" sz="2400" dirty="0">
                <a:solidFill>
                  <a:srgbClr val="66FF99"/>
                </a:solidFill>
              </a:rPr>
              <a:t>(</a:t>
            </a:r>
            <a:r>
              <a:rPr lang="en-US" altLang="zh-CN" sz="2400" dirty="0" err="1">
                <a:solidFill>
                  <a:srgbClr val="66FF99"/>
                </a:solidFill>
              </a:rPr>
              <a:t>d</a:t>
            </a:r>
            <a:r>
              <a:rPr lang="en-US" altLang="zh-CN" sz="2400" baseline="-25000" dirty="0" err="1">
                <a:solidFill>
                  <a:srgbClr val="66FF99"/>
                </a:solidFill>
              </a:rPr>
              <a:t>j</a:t>
            </a:r>
            <a:r>
              <a:rPr lang="en-US" altLang="zh-CN" sz="2400" dirty="0" err="1">
                <a:solidFill>
                  <a:srgbClr val="66FF99"/>
                </a:solidFill>
              </a:rPr>
              <a:t>+d</a:t>
            </a:r>
            <a:r>
              <a:rPr lang="en-US" altLang="zh-CN" sz="2400" baseline="-25000" dirty="0" err="1">
                <a:solidFill>
                  <a:srgbClr val="66FF99"/>
                </a:solidFill>
              </a:rPr>
              <a:t>k</a:t>
            </a:r>
            <a:r>
              <a:rPr lang="en-US" altLang="zh-CN" sz="2400" dirty="0">
                <a:solidFill>
                  <a:srgbClr val="66FF99"/>
                </a:solidFill>
              </a:rPr>
              <a:t>)/2</a:t>
            </a:r>
            <a:r>
              <a:rPr lang="zh-CN" altLang="en-US" sz="2400" dirty="0"/>
              <a:t>。</a:t>
            </a:r>
            <a:r>
              <a:rPr lang="en-US" altLang="zh-CN" sz="2400" dirty="0"/>
              <a:t> </a:t>
            </a:r>
            <a:r>
              <a:rPr lang="zh-CN" altLang="en-US" sz="2400" dirty="0"/>
              <a:t>这个总数在</a:t>
            </a:r>
            <a:r>
              <a:rPr lang="en-US" altLang="zh-CN" sz="2400" dirty="0">
                <a:solidFill>
                  <a:srgbClr val="00B050"/>
                </a:solidFill>
              </a:rPr>
              <a:t>[</a:t>
            </a:r>
            <a:r>
              <a:rPr lang="en-US" altLang="zh-CN" sz="2400" dirty="0" err="1">
                <a:solidFill>
                  <a:srgbClr val="00B050"/>
                </a:solidFill>
              </a:rPr>
              <a:t>d</a:t>
            </a:r>
            <a:r>
              <a:rPr lang="en-US" altLang="zh-CN" sz="2400" baseline="-25000" dirty="0" err="1">
                <a:solidFill>
                  <a:srgbClr val="00B050"/>
                </a:solidFill>
              </a:rPr>
              <a:t>j</a:t>
            </a:r>
            <a:r>
              <a:rPr lang="en-US" altLang="zh-CN" sz="2400" dirty="0" err="1">
                <a:solidFill>
                  <a:srgbClr val="00B050"/>
                </a:solidFill>
              </a:rPr>
              <a:t>,d</a:t>
            </a:r>
            <a:r>
              <a:rPr lang="en-US" altLang="zh-CN" sz="2400" baseline="-25000" dirty="0" err="1">
                <a:solidFill>
                  <a:srgbClr val="00B050"/>
                </a:solidFill>
              </a:rPr>
              <a:t>k</a:t>
            </a:r>
            <a:r>
              <a:rPr lang="en-US" altLang="zh-CN" sz="2400" dirty="0">
                <a:solidFill>
                  <a:srgbClr val="00B050"/>
                </a:solidFill>
              </a:rPr>
              <a:t>]</a:t>
            </a:r>
            <a:r>
              <a:rPr lang="zh-CN" altLang="en-US" sz="2400" dirty="0"/>
              <a:t>范围内，按大衣原则</a:t>
            </a:r>
            <a:br>
              <a:rPr lang="en-US" altLang="zh-CN" sz="2400" dirty="0"/>
            </a:br>
            <a:r>
              <a:rPr lang="en-US" altLang="zh-CN" sz="2400" dirty="0">
                <a:solidFill>
                  <a:srgbClr val="FFFF00"/>
                </a:solidFill>
              </a:rPr>
              <a:t>j</a:t>
            </a:r>
            <a:r>
              <a:rPr lang="zh-CN" altLang="en-US" sz="2400" dirty="0">
                <a:solidFill>
                  <a:srgbClr val="FFFF00"/>
                </a:solidFill>
              </a:rPr>
              <a:t>仅能拿到</a:t>
            </a:r>
            <a:r>
              <a:rPr lang="en-US" altLang="zh-CN" sz="2400" dirty="0" err="1">
                <a:solidFill>
                  <a:srgbClr val="FFFF00"/>
                </a:solidFill>
              </a:rPr>
              <a:t>d</a:t>
            </a:r>
            <a:r>
              <a:rPr lang="en-US" altLang="zh-CN" sz="2400" baseline="-25000" dirty="0" err="1">
                <a:solidFill>
                  <a:srgbClr val="FFFF00"/>
                </a:solidFill>
              </a:rPr>
              <a:t>j</a:t>
            </a:r>
            <a:r>
              <a:rPr lang="en-US" altLang="zh-CN" sz="2400" dirty="0">
                <a:solidFill>
                  <a:srgbClr val="FFFF00"/>
                </a:solidFill>
              </a:rPr>
              <a:t>/2</a:t>
            </a:r>
            <a:r>
              <a:rPr lang="zh-CN" altLang="en-US" sz="2400" dirty="0"/>
              <a:t>。因此</a:t>
            </a:r>
            <a:r>
              <a:rPr lang="en-US" altLang="zh-CN" sz="2400" dirty="0">
                <a:solidFill>
                  <a:srgbClr val="00B050"/>
                </a:solidFill>
              </a:rPr>
              <a:t>(</a:t>
            </a:r>
            <a:r>
              <a:rPr lang="en-US" altLang="zh-CN" sz="2400" dirty="0" err="1">
                <a:solidFill>
                  <a:srgbClr val="00B050"/>
                </a:solidFill>
              </a:rPr>
              <a:t>j,k</a:t>
            </a:r>
            <a:r>
              <a:rPr lang="en-US" altLang="zh-CN" sz="2400" dirty="0">
                <a:solidFill>
                  <a:srgbClr val="00B050"/>
                </a:solidFill>
              </a:rPr>
              <a:t>)</a:t>
            </a:r>
            <a:r>
              <a:rPr lang="zh-CN" altLang="en-US" sz="2400" dirty="0"/>
              <a:t>无争议。</a:t>
            </a:r>
            <a:endParaRPr lang="en-US" altLang="zh-CN" sz="2400" dirty="0"/>
          </a:p>
          <a:p>
            <a:pPr marL="0" indent="0">
              <a:buNone/>
            </a:pPr>
            <a:r>
              <a:rPr lang="en-US" altLang="zh-CN" sz="2400" b="1" dirty="0">
                <a:solidFill>
                  <a:srgbClr val="CC00FF"/>
                </a:solidFill>
              </a:rPr>
              <a:t> (case 2) </a:t>
            </a:r>
            <a:r>
              <a:rPr lang="en-US" altLang="zh-CN" sz="2400" dirty="0">
                <a:solidFill>
                  <a:srgbClr val="00B050"/>
                </a:solidFill>
              </a:rPr>
              <a:t>4≤j&lt;k</a:t>
            </a:r>
            <a:r>
              <a:rPr lang="zh-CN" altLang="en-US" sz="2400" dirty="0"/>
              <a:t>。共得</a:t>
            </a:r>
            <a:r>
              <a:rPr lang="en-US" altLang="zh-CN" sz="2400" dirty="0">
                <a:solidFill>
                  <a:srgbClr val="66FF99"/>
                </a:solidFill>
              </a:rPr>
              <a:t>(d</a:t>
            </a:r>
            <a:r>
              <a:rPr lang="en-US" altLang="zh-CN" sz="2400" baseline="-25000" dirty="0">
                <a:solidFill>
                  <a:srgbClr val="66FF99"/>
                </a:solidFill>
              </a:rPr>
              <a:t>3</a:t>
            </a:r>
            <a:r>
              <a:rPr lang="en-US" altLang="zh-CN" sz="2400" dirty="0">
                <a:solidFill>
                  <a:srgbClr val="66FF99"/>
                </a:solidFill>
              </a:rPr>
              <a:t>+b)</a:t>
            </a:r>
            <a:r>
              <a:rPr lang="zh-CN" altLang="en-US" sz="2400" dirty="0"/>
              <a:t>。这个总数在</a:t>
            </a:r>
            <a:r>
              <a:rPr lang="en-US" altLang="zh-CN" sz="2400" dirty="0">
                <a:solidFill>
                  <a:srgbClr val="00B050"/>
                </a:solidFill>
              </a:rPr>
              <a:t>[d</a:t>
            </a:r>
            <a:r>
              <a:rPr lang="en-US" altLang="zh-CN" sz="2400" baseline="-25000" dirty="0">
                <a:solidFill>
                  <a:srgbClr val="00B050"/>
                </a:solidFill>
              </a:rPr>
              <a:t>3</a:t>
            </a:r>
            <a:r>
              <a:rPr lang="en-US" altLang="zh-CN" sz="2400" dirty="0">
                <a:solidFill>
                  <a:srgbClr val="00B050"/>
                </a:solidFill>
              </a:rPr>
              <a:t>,d</a:t>
            </a:r>
            <a:r>
              <a:rPr lang="en-US" altLang="zh-CN" sz="2400" baseline="-25000" dirty="0">
                <a:solidFill>
                  <a:srgbClr val="00B050"/>
                </a:solidFill>
              </a:rPr>
              <a:t>4</a:t>
            </a:r>
            <a:r>
              <a:rPr lang="en-US" altLang="zh-CN" sz="2400" dirty="0">
                <a:solidFill>
                  <a:srgbClr val="00B050"/>
                </a:solidFill>
              </a:rPr>
              <a:t>]</a:t>
            </a:r>
            <a:r>
              <a:rPr lang="zh-CN" altLang="en-US" sz="2400" dirty="0"/>
              <a:t>范围内。</a:t>
            </a:r>
            <a:r>
              <a:rPr lang="en-US" altLang="zh-CN" sz="2400" dirty="0" err="1">
                <a:solidFill>
                  <a:srgbClr val="00B050"/>
                </a:solidFill>
              </a:rPr>
              <a:t>d</a:t>
            </a:r>
            <a:r>
              <a:rPr lang="en-US" altLang="zh-CN" sz="2400" baseline="-25000" dirty="0" err="1">
                <a:solidFill>
                  <a:srgbClr val="00B050"/>
                </a:solidFill>
              </a:rPr>
              <a:t>j</a:t>
            </a:r>
            <a:r>
              <a:rPr lang="zh-CN" altLang="en-US" sz="2400" dirty="0"/>
              <a:t>和</a:t>
            </a:r>
            <a:r>
              <a:rPr lang="en-US" altLang="zh-CN" sz="2400" dirty="0">
                <a:solidFill>
                  <a:srgbClr val="00B050"/>
                </a:solidFill>
              </a:rPr>
              <a:t>d</a:t>
            </a:r>
            <a:r>
              <a:rPr lang="en-US" altLang="zh-CN" sz="2400" baseline="-25000" dirty="0">
                <a:solidFill>
                  <a:srgbClr val="00B050"/>
                </a:solidFill>
              </a:rPr>
              <a:t>k</a:t>
            </a:r>
            <a:r>
              <a:rPr lang="zh-CN" altLang="en-US" sz="2400" dirty="0"/>
              <a:t>都至少是</a:t>
            </a:r>
            <a:r>
              <a:rPr lang="en-US" altLang="zh-CN" sz="2400" dirty="0">
                <a:solidFill>
                  <a:srgbClr val="00B050"/>
                </a:solidFill>
              </a:rPr>
              <a:t>d</a:t>
            </a:r>
            <a:r>
              <a:rPr lang="en-US" altLang="zh-CN" sz="2400" baseline="-25000" dirty="0">
                <a:solidFill>
                  <a:srgbClr val="00B050"/>
                </a:solidFill>
              </a:rPr>
              <a:t>3</a:t>
            </a:r>
            <a:r>
              <a:rPr lang="en-US" altLang="zh-CN" sz="2400" dirty="0">
                <a:solidFill>
                  <a:srgbClr val="00B050"/>
                </a:solidFill>
              </a:rPr>
              <a:t>+b</a:t>
            </a:r>
            <a:r>
              <a:rPr lang="zh-CN" altLang="en-US" sz="2400" dirty="0"/>
              <a:t>。故</a:t>
            </a:r>
            <a:r>
              <a:rPr lang="zh-CN" altLang="en-US" sz="2400" dirty="0">
                <a:solidFill>
                  <a:srgbClr val="FFFF00"/>
                </a:solidFill>
              </a:rPr>
              <a:t>应平分</a:t>
            </a:r>
            <a:r>
              <a:rPr lang="zh-CN" altLang="en-US" sz="2400" dirty="0"/>
              <a:t>。因此</a:t>
            </a:r>
            <a:r>
              <a:rPr lang="en-US" altLang="zh-CN" sz="2400" dirty="0">
                <a:solidFill>
                  <a:srgbClr val="00B050"/>
                </a:solidFill>
              </a:rPr>
              <a:t>(</a:t>
            </a:r>
            <a:r>
              <a:rPr lang="en-US" altLang="zh-CN" sz="2400" dirty="0" err="1">
                <a:solidFill>
                  <a:srgbClr val="00B050"/>
                </a:solidFill>
              </a:rPr>
              <a:t>j,k</a:t>
            </a:r>
            <a:r>
              <a:rPr lang="en-US" altLang="zh-CN" sz="2400" dirty="0">
                <a:solidFill>
                  <a:srgbClr val="00B050"/>
                </a:solidFill>
              </a:rPr>
              <a:t>)</a:t>
            </a:r>
            <a:r>
              <a:rPr lang="zh-CN" altLang="en-US" sz="2400" dirty="0"/>
              <a:t>无争议。</a:t>
            </a:r>
            <a:endParaRPr lang="en-US" altLang="zh-CN" sz="2400" dirty="0"/>
          </a:p>
          <a:p>
            <a:pPr marL="0" indent="0">
              <a:buNone/>
            </a:pPr>
            <a:r>
              <a:rPr lang="en-US" altLang="zh-CN" sz="2400" dirty="0">
                <a:solidFill>
                  <a:srgbClr val="CC00FF"/>
                </a:solidFill>
              </a:rPr>
              <a:t> </a:t>
            </a:r>
            <a:r>
              <a:rPr lang="en-US" altLang="zh-CN" sz="2400" b="1" dirty="0">
                <a:solidFill>
                  <a:srgbClr val="CC00FF"/>
                </a:solidFill>
              </a:rPr>
              <a:t>(case 3)</a:t>
            </a:r>
            <a:r>
              <a:rPr lang="en-US" altLang="zh-CN" sz="2400" b="1" dirty="0"/>
              <a:t>  </a:t>
            </a:r>
            <a:r>
              <a:rPr lang="en-US" altLang="zh-CN" sz="2400" dirty="0">
                <a:solidFill>
                  <a:srgbClr val="00B050"/>
                </a:solidFill>
              </a:rPr>
              <a:t>j≤3&lt;k</a:t>
            </a:r>
            <a:r>
              <a:rPr lang="zh-CN" altLang="en-US" sz="2400" dirty="0"/>
              <a:t>。共得</a:t>
            </a:r>
            <a:r>
              <a:rPr lang="en-US" altLang="zh-CN" sz="2400" dirty="0">
                <a:solidFill>
                  <a:srgbClr val="66FF99"/>
                </a:solidFill>
              </a:rPr>
              <a:t>(d</a:t>
            </a:r>
            <a:r>
              <a:rPr lang="en-US" altLang="zh-CN" sz="2400" baseline="-25000" dirty="0">
                <a:solidFill>
                  <a:srgbClr val="66FF99"/>
                </a:solidFill>
              </a:rPr>
              <a:t>j</a:t>
            </a:r>
            <a:r>
              <a:rPr lang="en-US" altLang="zh-CN" sz="2400" dirty="0">
                <a:solidFill>
                  <a:srgbClr val="66FF99"/>
                </a:solidFill>
              </a:rPr>
              <a:t>+d</a:t>
            </a:r>
            <a:r>
              <a:rPr lang="en-US" altLang="zh-CN" sz="2400" baseline="-25000" dirty="0">
                <a:solidFill>
                  <a:srgbClr val="66FF99"/>
                </a:solidFill>
              </a:rPr>
              <a:t>3</a:t>
            </a:r>
            <a:r>
              <a:rPr lang="en-US" altLang="zh-CN" sz="2400" dirty="0">
                <a:solidFill>
                  <a:srgbClr val="66FF99"/>
                </a:solidFill>
              </a:rPr>
              <a:t>+b)/2</a:t>
            </a:r>
            <a:r>
              <a:rPr lang="zh-CN" altLang="en-US" sz="2400" dirty="0"/>
              <a:t>。这个总数在</a:t>
            </a:r>
            <a:r>
              <a:rPr lang="en-US" altLang="zh-CN" sz="2400" dirty="0">
                <a:solidFill>
                  <a:srgbClr val="00B050"/>
                </a:solidFill>
              </a:rPr>
              <a:t>[</a:t>
            </a:r>
            <a:r>
              <a:rPr lang="en-US" altLang="zh-CN" sz="2400" dirty="0" err="1">
                <a:solidFill>
                  <a:srgbClr val="00B050"/>
                </a:solidFill>
              </a:rPr>
              <a:t>d</a:t>
            </a:r>
            <a:r>
              <a:rPr lang="en-US" altLang="zh-CN" sz="2400" baseline="-25000" dirty="0" err="1">
                <a:solidFill>
                  <a:srgbClr val="00B050"/>
                </a:solidFill>
              </a:rPr>
              <a:t>j</a:t>
            </a:r>
            <a:r>
              <a:rPr lang="en-US" altLang="zh-CN" sz="2400" dirty="0" err="1">
                <a:solidFill>
                  <a:srgbClr val="00B050"/>
                </a:solidFill>
              </a:rPr>
              <a:t>,d</a:t>
            </a:r>
            <a:r>
              <a:rPr lang="en-US" altLang="zh-CN" sz="2400" baseline="-25000" dirty="0" err="1">
                <a:solidFill>
                  <a:srgbClr val="00B050"/>
                </a:solidFill>
              </a:rPr>
              <a:t>k</a:t>
            </a:r>
            <a:r>
              <a:rPr lang="en-US" altLang="zh-CN" sz="2400" dirty="0">
                <a:solidFill>
                  <a:srgbClr val="00B050"/>
                </a:solidFill>
              </a:rPr>
              <a:t>]</a:t>
            </a:r>
            <a:r>
              <a:rPr lang="zh-CN" altLang="en-US" sz="2400" dirty="0"/>
              <a:t>范围内。（同</a:t>
            </a:r>
            <a:r>
              <a:rPr lang="en-US" altLang="zh-CN" sz="2400" dirty="0"/>
              <a:t>case1)</a:t>
            </a:r>
          </a:p>
        </p:txBody>
      </p:sp>
      <p:graphicFrame>
        <p:nvGraphicFramePr>
          <p:cNvPr id="5" name="表格 5">
            <a:extLst>
              <a:ext uri="{FF2B5EF4-FFF2-40B4-BE49-F238E27FC236}">
                <a16:creationId xmlns:a16="http://schemas.microsoft.com/office/drawing/2014/main" id="{390B00F7-B62D-48EB-861E-78092C27F1D4}"/>
              </a:ext>
            </a:extLst>
          </p:cNvPr>
          <p:cNvGraphicFramePr>
            <a:graphicFrameLocks noGrp="1"/>
          </p:cNvGraphicFramePr>
          <p:nvPr>
            <p:ph sz="half" idx="2"/>
          </p:nvPr>
        </p:nvGraphicFramePr>
        <p:xfrm>
          <a:off x="5954713" y="2501900"/>
          <a:ext cx="5551485" cy="1854200"/>
        </p:xfrm>
        <a:graphic>
          <a:graphicData uri="http://schemas.openxmlformats.org/drawingml/2006/table">
            <a:tbl>
              <a:tblPr firstRow="1" bandRow="1">
                <a:tableStyleId>{5C22544A-7EE6-4342-B048-85BDC9FD1C3A}</a:tableStyleId>
              </a:tblPr>
              <a:tblGrid>
                <a:gridCol w="1110297">
                  <a:extLst>
                    <a:ext uri="{9D8B030D-6E8A-4147-A177-3AD203B41FA5}">
                      <a16:colId xmlns:a16="http://schemas.microsoft.com/office/drawing/2014/main" val="1845746253"/>
                    </a:ext>
                  </a:extLst>
                </a:gridCol>
                <a:gridCol w="1110297">
                  <a:extLst>
                    <a:ext uri="{9D8B030D-6E8A-4147-A177-3AD203B41FA5}">
                      <a16:colId xmlns:a16="http://schemas.microsoft.com/office/drawing/2014/main" val="4030551081"/>
                    </a:ext>
                  </a:extLst>
                </a:gridCol>
                <a:gridCol w="1110297">
                  <a:extLst>
                    <a:ext uri="{9D8B030D-6E8A-4147-A177-3AD203B41FA5}">
                      <a16:colId xmlns:a16="http://schemas.microsoft.com/office/drawing/2014/main" val="1914925209"/>
                    </a:ext>
                  </a:extLst>
                </a:gridCol>
                <a:gridCol w="1110297">
                  <a:extLst>
                    <a:ext uri="{9D8B030D-6E8A-4147-A177-3AD203B41FA5}">
                      <a16:colId xmlns:a16="http://schemas.microsoft.com/office/drawing/2014/main" val="1558848444"/>
                    </a:ext>
                  </a:extLst>
                </a:gridCol>
                <a:gridCol w="1110297">
                  <a:extLst>
                    <a:ext uri="{9D8B030D-6E8A-4147-A177-3AD203B41FA5}">
                      <a16:colId xmlns:a16="http://schemas.microsoft.com/office/drawing/2014/main" val="2025117885"/>
                    </a:ext>
                  </a:extLst>
                </a:gridCol>
              </a:tblGrid>
              <a:tr h="370840">
                <a:tc>
                  <a:txBody>
                    <a:bodyPr/>
                    <a:lstStyle/>
                    <a:p>
                      <a:pPr algn="ctr"/>
                      <a:r>
                        <a:rPr lang="en-US" altLang="zh-Hans-HK" dirty="0"/>
                        <a:t>d</a:t>
                      </a:r>
                      <a:r>
                        <a:rPr lang="en-US" altLang="zh-CN" dirty="0"/>
                        <a:t>1</a:t>
                      </a:r>
                      <a:endParaRPr lang="zh-Hans-HK" altLang="en-US" dirty="0"/>
                    </a:p>
                  </a:txBody>
                  <a:tcPr/>
                </a:tc>
                <a:tc>
                  <a:txBody>
                    <a:bodyPr/>
                    <a:lstStyle/>
                    <a:p>
                      <a:pPr algn="ctr"/>
                      <a:r>
                        <a:rPr lang="en-US" altLang="zh-Hans-HK" dirty="0"/>
                        <a:t>d2</a:t>
                      </a:r>
                      <a:endParaRPr lang="zh-Hans-HK" altLang="en-US" dirty="0"/>
                    </a:p>
                  </a:txBody>
                  <a:tcPr/>
                </a:tc>
                <a:tc>
                  <a:txBody>
                    <a:bodyPr/>
                    <a:lstStyle/>
                    <a:p>
                      <a:pPr algn="ctr"/>
                      <a:r>
                        <a:rPr lang="en-US" altLang="zh-Hans-HK" dirty="0"/>
                        <a:t>d3</a:t>
                      </a:r>
                      <a:endParaRPr lang="zh-Hans-HK" altLang="en-US" dirty="0"/>
                    </a:p>
                  </a:txBody>
                  <a:tcPr/>
                </a:tc>
                <a:tc>
                  <a:txBody>
                    <a:bodyPr/>
                    <a:lstStyle/>
                    <a:p>
                      <a:pPr algn="ctr"/>
                      <a:r>
                        <a:rPr lang="en-US" altLang="zh-Hans-HK" dirty="0"/>
                        <a:t>d4</a:t>
                      </a:r>
                      <a:endParaRPr lang="zh-Hans-HK" altLang="en-US" dirty="0"/>
                    </a:p>
                  </a:txBody>
                  <a:tcPr/>
                </a:tc>
                <a:tc>
                  <a:txBody>
                    <a:bodyPr/>
                    <a:lstStyle/>
                    <a:p>
                      <a:pPr algn="ctr"/>
                      <a:r>
                        <a:rPr lang="en-US" altLang="zh-Hans-HK" dirty="0"/>
                        <a:t>d5</a:t>
                      </a:r>
                      <a:endParaRPr lang="zh-Hans-HK" altLang="en-US" dirty="0"/>
                    </a:p>
                  </a:txBody>
                  <a:tcPr/>
                </a:tc>
                <a:extLst>
                  <a:ext uri="{0D108BD9-81ED-4DB2-BD59-A6C34878D82A}">
                    <a16:rowId xmlns:a16="http://schemas.microsoft.com/office/drawing/2014/main" val="1711398693"/>
                  </a:ext>
                </a:extLst>
              </a:tr>
              <a:tr h="370840">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tc>
                  <a:txBody>
                    <a:bodyPr/>
                    <a:lstStyle/>
                    <a:p>
                      <a:pPr algn="ctr"/>
                      <a:r>
                        <a:rPr lang="en-US" altLang="zh-Hans-HK" dirty="0"/>
                        <a:t>d</a:t>
                      </a:r>
                      <a:r>
                        <a:rPr lang="en-US" altLang="zh-Hans-HK" baseline="-25000" dirty="0"/>
                        <a:t>1</a:t>
                      </a:r>
                      <a:r>
                        <a:rPr lang="en-US" altLang="zh-Hans-HK" dirty="0"/>
                        <a:t>/2</a:t>
                      </a:r>
                      <a:endParaRPr lang="zh-Hans-HK" altLang="en-US" dirty="0"/>
                    </a:p>
                  </a:txBody>
                  <a:tcPr/>
                </a:tc>
                <a:extLst>
                  <a:ext uri="{0D108BD9-81ED-4DB2-BD59-A6C34878D82A}">
                    <a16:rowId xmlns:a16="http://schemas.microsoft.com/office/drawing/2014/main" val="3015258214"/>
                  </a:ext>
                </a:extLst>
              </a:tr>
              <a:tr h="370840">
                <a:tc>
                  <a:txBody>
                    <a:bodyPr/>
                    <a:lstStyle/>
                    <a:p>
                      <a:pPr algn="ctr"/>
                      <a:endParaRPr lang="zh-Hans-HK" altLang="en-US" dirty="0"/>
                    </a:p>
                  </a:txBody>
                  <a:tcPr/>
                </a:tc>
                <a:tc>
                  <a:txBody>
                    <a:bodyPr/>
                    <a:lstStyle/>
                    <a:p>
                      <a:pPr algn="ctr"/>
                      <a:r>
                        <a:rPr lang="en-US" altLang="zh-Hans-HK" dirty="0"/>
                        <a:t>(d</a:t>
                      </a:r>
                      <a:r>
                        <a:rPr lang="en-US" altLang="zh-Hans-HK" baseline="-25000" dirty="0"/>
                        <a:t>2</a:t>
                      </a:r>
                      <a:r>
                        <a:rPr lang="en-US" altLang="zh-Hans-HK" dirty="0"/>
                        <a:t>-d</a:t>
                      </a:r>
                      <a:r>
                        <a:rPr lang="en-US" altLang="zh-Hans-HK" baseline="-25000" dirty="0"/>
                        <a:t>1</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2</a:t>
                      </a:r>
                      <a:r>
                        <a:rPr lang="en-US" altLang="zh-Hans-HK" dirty="0"/>
                        <a:t>-d</a:t>
                      </a:r>
                      <a:r>
                        <a:rPr lang="en-US" altLang="zh-Hans-HK" baseline="-25000" dirty="0"/>
                        <a:t>1</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2</a:t>
                      </a:r>
                      <a:r>
                        <a:rPr lang="en-US" altLang="zh-Hans-HK" dirty="0"/>
                        <a:t>-d</a:t>
                      </a:r>
                      <a:r>
                        <a:rPr lang="en-US" altLang="zh-Hans-HK" baseline="-25000" dirty="0"/>
                        <a:t>1</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(d2-d1)/2</a:t>
                      </a:r>
                      <a:endParaRPr lang="zh-Hans-HK" altLang="en-US" dirty="0"/>
                    </a:p>
                  </a:txBody>
                  <a:tcPr/>
                </a:tc>
                <a:extLst>
                  <a:ext uri="{0D108BD9-81ED-4DB2-BD59-A6C34878D82A}">
                    <a16:rowId xmlns:a16="http://schemas.microsoft.com/office/drawing/2014/main" val="2998368614"/>
                  </a:ext>
                </a:extLst>
              </a:tr>
              <a:tr h="370840">
                <a:tc>
                  <a:txBody>
                    <a:bodyPr/>
                    <a:lstStyle/>
                    <a:p>
                      <a:pPr algn="ctr"/>
                      <a:endParaRPr lang="zh-Hans-HK" altLang="en-US"/>
                    </a:p>
                  </a:txBody>
                  <a:tcPr/>
                </a:tc>
                <a:tc>
                  <a:txBody>
                    <a:bodyPr/>
                    <a:lstStyle/>
                    <a:p>
                      <a:pPr algn="ctr"/>
                      <a:endParaRPr lang="zh-Hans-HK" alt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3</a:t>
                      </a:r>
                      <a:r>
                        <a:rPr lang="en-US" altLang="zh-Hans-HK" dirty="0"/>
                        <a:t>-d</a:t>
                      </a:r>
                      <a:r>
                        <a:rPr lang="en-US" altLang="zh-Hans-HK" baseline="-25000" dirty="0"/>
                        <a:t>2</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a:t>
                      </a:r>
                      <a:r>
                        <a:rPr lang="en-US" altLang="zh-Hans-HK" baseline="-25000" dirty="0"/>
                        <a:t>3</a:t>
                      </a:r>
                      <a:r>
                        <a:rPr lang="en-US" altLang="zh-Hans-HK" dirty="0"/>
                        <a:t>-d</a:t>
                      </a:r>
                      <a:r>
                        <a:rPr lang="en-US" altLang="zh-Hans-HK" baseline="-25000" dirty="0"/>
                        <a:t>2</a:t>
                      </a:r>
                      <a:r>
                        <a:rPr lang="en-US" altLang="zh-Hans-HK" dirty="0"/>
                        <a:t>)/2</a:t>
                      </a:r>
                      <a:endParaRPr lang="zh-Hans-HK"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Hans-HK" dirty="0"/>
                        <a:t>(d3-d</a:t>
                      </a:r>
                      <a:r>
                        <a:rPr lang="en-US" altLang="zh-Hans-HK" baseline="-25000" dirty="0"/>
                        <a:t>2</a:t>
                      </a:r>
                      <a:r>
                        <a:rPr lang="en-US" altLang="zh-Hans-HK" dirty="0"/>
                        <a:t>)/2</a:t>
                      </a:r>
                      <a:endParaRPr lang="zh-Hans-HK" altLang="en-US" dirty="0"/>
                    </a:p>
                  </a:txBody>
                  <a:tcPr/>
                </a:tc>
                <a:extLst>
                  <a:ext uri="{0D108BD9-81ED-4DB2-BD59-A6C34878D82A}">
                    <a16:rowId xmlns:a16="http://schemas.microsoft.com/office/drawing/2014/main" val="2646462592"/>
                  </a:ext>
                </a:extLst>
              </a:tr>
              <a:tr h="370840">
                <a:tc>
                  <a:txBody>
                    <a:bodyPr/>
                    <a:lstStyle/>
                    <a:p>
                      <a:pPr algn="ctr"/>
                      <a:endParaRPr lang="zh-Hans-HK" altLang="en-US"/>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r>
                        <a:rPr lang="en-US" altLang="zh-Hans-HK" dirty="0"/>
                        <a:t>b/2</a:t>
                      </a:r>
                      <a:endParaRPr lang="zh-Hans-HK" altLang="en-US" dirty="0"/>
                    </a:p>
                  </a:txBody>
                  <a:tcPr/>
                </a:tc>
                <a:tc>
                  <a:txBody>
                    <a:bodyPr/>
                    <a:lstStyle/>
                    <a:p>
                      <a:pPr algn="ctr"/>
                      <a:r>
                        <a:rPr lang="en-US" altLang="zh-Hans-HK" dirty="0"/>
                        <a:t>b/2</a:t>
                      </a:r>
                      <a:endParaRPr lang="zh-Hans-HK" altLang="en-US" dirty="0"/>
                    </a:p>
                  </a:txBody>
                  <a:tcPr/>
                </a:tc>
                <a:extLst>
                  <a:ext uri="{0D108BD9-81ED-4DB2-BD59-A6C34878D82A}">
                    <a16:rowId xmlns:a16="http://schemas.microsoft.com/office/drawing/2014/main" val="3876687115"/>
                  </a:ext>
                </a:extLst>
              </a:tr>
            </a:tbl>
          </a:graphicData>
        </a:graphic>
      </p:graphicFrame>
      <p:sp>
        <p:nvSpPr>
          <p:cNvPr id="7" name="内容占位符 2">
            <a:extLst>
              <a:ext uri="{FF2B5EF4-FFF2-40B4-BE49-F238E27FC236}">
                <a16:creationId xmlns:a16="http://schemas.microsoft.com/office/drawing/2014/main" id="{7FEB9120-AE52-4BB8-B224-5900B0E1CAC2}"/>
              </a:ext>
            </a:extLst>
          </p:cNvPr>
          <p:cNvSpPr txBox="1">
            <a:spLocks/>
          </p:cNvSpPr>
          <p:nvPr/>
        </p:nvSpPr>
        <p:spPr>
          <a:xfrm>
            <a:off x="6232788" y="4486274"/>
            <a:ext cx="4995334" cy="146685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zh-CN" altLang="en-US" sz="2400" dirty="0"/>
              <a:t>即，任何两人得分配都符合“分大衣原则”。也就是说方案无争议。</a:t>
            </a:r>
            <a:endParaRPr lang="en-US" altLang="zh-CN" sz="2400" dirty="0"/>
          </a:p>
        </p:txBody>
      </p:sp>
    </p:spTree>
    <p:extLst>
      <p:ext uri="{BB962C8B-B14F-4D97-AF65-F5344CB8AC3E}">
        <p14:creationId xmlns:p14="http://schemas.microsoft.com/office/powerpoint/2010/main" val="103584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6E728-3848-426E-9613-39E6A676E363}"/>
              </a:ext>
            </a:extLst>
          </p:cNvPr>
          <p:cNvSpPr>
            <a:spLocks noGrp="1"/>
          </p:cNvSpPr>
          <p:nvPr>
            <p:ph type="title"/>
          </p:nvPr>
        </p:nvSpPr>
        <p:spPr/>
        <p:txBody>
          <a:bodyPr/>
          <a:lstStyle/>
          <a:p>
            <a:r>
              <a:rPr lang="zh-CN" altLang="en-US" dirty="0"/>
              <a:t>扩展资料</a:t>
            </a:r>
            <a:endParaRPr lang="zh-Hans-HK" altLang="en-US" dirty="0"/>
          </a:p>
        </p:txBody>
      </p:sp>
      <p:sp>
        <p:nvSpPr>
          <p:cNvPr id="3" name="内容占位符 2">
            <a:extLst>
              <a:ext uri="{FF2B5EF4-FFF2-40B4-BE49-F238E27FC236}">
                <a16:creationId xmlns:a16="http://schemas.microsoft.com/office/drawing/2014/main" id="{9790CFD7-873A-49BC-BB88-B2F18AFCED14}"/>
              </a:ext>
            </a:extLst>
          </p:cNvPr>
          <p:cNvSpPr>
            <a:spLocks noGrp="1"/>
          </p:cNvSpPr>
          <p:nvPr>
            <p:ph sz="half" idx="1"/>
          </p:nvPr>
        </p:nvSpPr>
        <p:spPr/>
        <p:txBody>
          <a:bodyPr>
            <a:normAutofit/>
          </a:bodyPr>
          <a:lstStyle/>
          <a:p>
            <a:r>
              <a:rPr lang="zh-CN" altLang="en-US" sz="2400" dirty="0"/>
              <a:t>一个（容易证明）的性质：</a:t>
            </a:r>
            <a:endParaRPr lang="en-US" altLang="zh-CN" sz="2400" dirty="0"/>
          </a:p>
          <a:p>
            <a:pPr lvl="1"/>
            <a:r>
              <a:rPr lang="zh-CN" altLang="en-US" sz="2200" dirty="0"/>
              <a:t>任意</a:t>
            </a:r>
            <a:r>
              <a:rPr lang="en-US" altLang="zh-CN" sz="2200" dirty="0">
                <a:solidFill>
                  <a:srgbClr val="00B050"/>
                </a:solidFill>
              </a:rPr>
              <a:t>k</a:t>
            </a:r>
            <a:r>
              <a:rPr lang="zh-CN" altLang="en-US" sz="2200" dirty="0"/>
              <a:t>个人</a:t>
            </a:r>
            <a:r>
              <a:rPr lang="en-US" altLang="zh-CN" sz="2200" dirty="0">
                <a:solidFill>
                  <a:srgbClr val="00B050"/>
                </a:solidFill>
              </a:rPr>
              <a:t>i</a:t>
            </a:r>
            <a:r>
              <a:rPr lang="en-US" altLang="zh-CN" sz="2200" baseline="-25000" dirty="0">
                <a:solidFill>
                  <a:srgbClr val="00B050"/>
                </a:solidFill>
              </a:rPr>
              <a:t>1</a:t>
            </a:r>
            <a:r>
              <a:rPr lang="en-US" altLang="zh-CN" sz="2200" dirty="0">
                <a:solidFill>
                  <a:srgbClr val="00B050"/>
                </a:solidFill>
              </a:rPr>
              <a:t>,…</a:t>
            </a:r>
            <a:r>
              <a:rPr lang="en-US" altLang="zh-CN" sz="2200" dirty="0" err="1">
                <a:solidFill>
                  <a:srgbClr val="00B050"/>
                </a:solidFill>
              </a:rPr>
              <a:t>i</a:t>
            </a:r>
            <a:r>
              <a:rPr lang="en-US" altLang="zh-CN" sz="2200" baseline="-25000" dirty="0" err="1">
                <a:solidFill>
                  <a:srgbClr val="00B050"/>
                </a:solidFill>
              </a:rPr>
              <a:t>k</a:t>
            </a:r>
            <a:r>
              <a:rPr lang="zh-CN" altLang="en-US" sz="2200" dirty="0"/>
              <a:t>对它们共同收益</a:t>
            </a:r>
            <a:r>
              <a:rPr lang="en-US" altLang="zh-CN" sz="2200" dirty="0"/>
              <a:t>(</a:t>
            </a:r>
            <a:r>
              <a:rPr lang="en-US" altLang="zh-CN" sz="2200" dirty="0">
                <a:solidFill>
                  <a:srgbClr val="00B050"/>
                </a:solidFill>
              </a:rPr>
              <a:t>x</a:t>
            </a:r>
            <a:r>
              <a:rPr lang="en-US" altLang="zh-CN" sz="2200" baseline="-25000" dirty="0">
                <a:solidFill>
                  <a:srgbClr val="00B050"/>
                </a:solidFill>
              </a:rPr>
              <a:t>i1</a:t>
            </a:r>
            <a:r>
              <a:rPr lang="en-US" altLang="zh-CN" sz="2200" dirty="0">
                <a:solidFill>
                  <a:srgbClr val="00B050"/>
                </a:solidFill>
              </a:rPr>
              <a:t>+…+</a:t>
            </a:r>
            <a:r>
              <a:rPr lang="en-US" altLang="zh-CN" sz="2200" dirty="0" err="1">
                <a:solidFill>
                  <a:srgbClr val="00B050"/>
                </a:solidFill>
              </a:rPr>
              <a:t>x</a:t>
            </a:r>
            <a:r>
              <a:rPr lang="en-US" altLang="zh-CN" sz="2200" baseline="-25000" dirty="0" err="1">
                <a:solidFill>
                  <a:srgbClr val="00B050"/>
                </a:solidFill>
              </a:rPr>
              <a:t>ik</a:t>
            </a:r>
            <a:r>
              <a:rPr lang="en-US" altLang="zh-CN" sz="2200" dirty="0"/>
              <a:t>)</a:t>
            </a:r>
            <a:r>
              <a:rPr lang="zh-CN" altLang="en-US" sz="2200" dirty="0"/>
              <a:t>重分配恰是</a:t>
            </a:r>
            <a:r>
              <a:rPr lang="en-US" altLang="zh-CN" sz="2200" dirty="0"/>
              <a:t>(</a:t>
            </a:r>
            <a:r>
              <a:rPr lang="en-US" altLang="zh-CN" sz="2200" dirty="0">
                <a:solidFill>
                  <a:srgbClr val="00B050"/>
                </a:solidFill>
              </a:rPr>
              <a:t>x</a:t>
            </a:r>
            <a:r>
              <a:rPr lang="en-US" altLang="zh-CN" sz="2200" baseline="-25000" dirty="0">
                <a:solidFill>
                  <a:srgbClr val="00B050"/>
                </a:solidFill>
              </a:rPr>
              <a:t>i1</a:t>
            </a:r>
            <a:r>
              <a:rPr lang="en-US" altLang="zh-CN" sz="2200" dirty="0">
                <a:solidFill>
                  <a:srgbClr val="00B050"/>
                </a:solidFill>
              </a:rPr>
              <a:t>,…,</a:t>
            </a:r>
            <a:r>
              <a:rPr lang="en-US" altLang="zh-CN" sz="2200" dirty="0" err="1">
                <a:solidFill>
                  <a:srgbClr val="00B050"/>
                </a:solidFill>
              </a:rPr>
              <a:t>x</a:t>
            </a:r>
            <a:r>
              <a:rPr lang="en-US" altLang="zh-CN" sz="2200" baseline="-25000" dirty="0" err="1">
                <a:solidFill>
                  <a:srgbClr val="00B050"/>
                </a:solidFill>
              </a:rPr>
              <a:t>ik</a:t>
            </a:r>
            <a:r>
              <a:rPr lang="en-US" altLang="zh-CN" sz="2200" dirty="0"/>
              <a:t>)</a:t>
            </a:r>
            <a:r>
              <a:rPr lang="zh-CN" altLang="en-US" sz="2200" dirty="0"/>
              <a:t>。</a:t>
            </a:r>
            <a:endParaRPr lang="en-US" altLang="zh-CN" sz="2200" dirty="0"/>
          </a:p>
          <a:p>
            <a:r>
              <a:rPr lang="zh-CN" altLang="en-US" sz="2400" dirty="0"/>
              <a:t>论文原文：</a:t>
            </a:r>
            <a:r>
              <a:rPr lang="en-US" altLang="zh-CN" sz="2400" dirty="0"/>
              <a:t>《Game Theoretic Analysis of a Bankruptcy Problem from the Talmud》</a:t>
            </a:r>
            <a:r>
              <a:rPr lang="de-DE" altLang="zh-Hans-HK" sz="1800" b="0" i="0" u="none" strike="noStrike" baseline="0" dirty="0">
                <a:latin typeface="CMSS10"/>
              </a:rPr>
              <a:t>Aumann and Maschler</a:t>
            </a:r>
          </a:p>
          <a:p>
            <a:r>
              <a:rPr lang="zh-CN" altLang="en-US" sz="2400" dirty="0"/>
              <a:t>有趣的是，古人的解法与现代博弈论的一个核心概念</a:t>
            </a:r>
            <a:r>
              <a:rPr lang="en-US" altLang="zh-Hans-HK" sz="2400" dirty="0" err="1">
                <a:solidFill>
                  <a:srgbClr val="FFFF00"/>
                </a:solidFill>
              </a:rPr>
              <a:t>Nucleous</a:t>
            </a:r>
            <a:r>
              <a:rPr lang="zh-CN" altLang="en-US" sz="2400" dirty="0"/>
              <a:t>一致。</a:t>
            </a:r>
            <a:endParaRPr lang="en-US" altLang="zh-CN" sz="2400" dirty="0"/>
          </a:p>
        </p:txBody>
      </p:sp>
    </p:spTree>
    <p:extLst>
      <p:ext uri="{BB962C8B-B14F-4D97-AF65-F5344CB8AC3E}">
        <p14:creationId xmlns:p14="http://schemas.microsoft.com/office/powerpoint/2010/main" val="359294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EBDA3FA-9FA4-45D5-BB9A-CD8C899F1DFF}"/>
              </a:ext>
            </a:extLst>
          </p:cNvPr>
          <p:cNvSpPr>
            <a:spLocks noGrp="1"/>
          </p:cNvSpPr>
          <p:nvPr>
            <p:ph type="title"/>
          </p:nvPr>
        </p:nvSpPr>
        <p:spPr/>
        <p:txBody>
          <a:bodyPr>
            <a:normAutofit/>
          </a:bodyPr>
          <a:lstStyle/>
          <a:p>
            <a:r>
              <a:rPr lang="zh-CN" altLang="en-US" sz="3600" dirty="0"/>
              <a:t>联盟 与</a:t>
            </a:r>
            <a:r>
              <a:rPr lang="en-US" altLang="zh-CN" sz="3600" dirty="0"/>
              <a:t> SHAPLEY</a:t>
            </a:r>
            <a:r>
              <a:rPr lang="zh-CN" altLang="en-US" sz="3600" dirty="0"/>
              <a:t>值</a:t>
            </a:r>
            <a:endParaRPr lang="zh-Hans-HK" altLang="en-US" sz="3600" dirty="0"/>
          </a:p>
        </p:txBody>
      </p:sp>
      <p:pic>
        <p:nvPicPr>
          <p:cNvPr id="3" name="图片占位符 2">
            <a:extLst>
              <a:ext uri="{FF2B5EF4-FFF2-40B4-BE49-F238E27FC236}">
                <a16:creationId xmlns:a16="http://schemas.microsoft.com/office/drawing/2014/main" id="{A3D93AFD-95CB-48AD-90B0-CC4F9C4C679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022" t="3862" r="3022" b="-75"/>
          <a:stretch/>
        </p:blipFill>
        <p:spPr>
          <a:xfrm>
            <a:off x="7536253" y="1008000"/>
            <a:ext cx="3280974" cy="4572000"/>
          </a:xfrm>
        </p:spPr>
      </p:pic>
      <p:sp>
        <p:nvSpPr>
          <p:cNvPr id="6" name="文本占位符 5">
            <a:extLst>
              <a:ext uri="{FF2B5EF4-FFF2-40B4-BE49-F238E27FC236}">
                <a16:creationId xmlns:a16="http://schemas.microsoft.com/office/drawing/2014/main" id="{91932A45-68BE-4421-8B45-9E2A4CECDCAF}"/>
              </a:ext>
            </a:extLst>
          </p:cNvPr>
          <p:cNvSpPr>
            <a:spLocks noGrp="1"/>
          </p:cNvSpPr>
          <p:nvPr>
            <p:ph type="body" sz="half" idx="2"/>
          </p:nvPr>
        </p:nvSpPr>
        <p:spPr/>
        <p:txBody>
          <a:bodyPr>
            <a:normAutofit/>
          </a:bodyPr>
          <a:lstStyle/>
          <a:p>
            <a:endParaRPr lang="en-US" altLang="zh-Hans-HK" sz="3200" dirty="0"/>
          </a:p>
          <a:p>
            <a:r>
              <a:rPr lang="en-US" altLang="zh-Hans-HK" sz="3200" dirty="0"/>
              <a:t>Coalition game &amp; </a:t>
            </a:r>
            <a:r>
              <a:rPr lang="en-US" altLang="zh-CN" sz="3200" dirty="0"/>
              <a:t>S</a:t>
            </a:r>
            <a:r>
              <a:rPr lang="en-US" altLang="zh-Hans-HK" sz="3200" dirty="0"/>
              <a:t>hapley value</a:t>
            </a:r>
            <a:endParaRPr lang="zh-Hans-HK" altLang="en-US" sz="3200" dirty="0"/>
          </a:p>
        </p:txBody>
      </p:sp>
    </p:spTree>
    <p:extLst>
      <p:ext uri="{BB962C8B-B14F-4D97-AF65-F5344CB8AC3E}">
        <p14:creationId xmlns:p14="http://schemas.microsoft.com/office/powerpoint/2010/main" val="171433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标题 4">
            <a:extLst>
              <a:ext uri="{FF2B5EF4-FFF2-40B4-BE49-F238E27FC236}">
                <a16:creationId xmlns:a16="http://schemas.microsoft.com/office/drawing/2014/main" id="{D9399BF2-2DC5-45CA-BC8A-0B65BE59A5C4}"/>
              </a:ext>
            </a:extLst>
          </p:cNvPr>
          <p:cNvSpPr>
            <a:spLocks noGrp="1"/>
          </p:cNvSpPr>
          <p:nvPr>
            <p:ph type="title"/>
          </p:nvPr>
        </p:nvSpPr>
        <p:spPr/>
        <p:txBody>
          <a:bodyPr/>
          <a:lstStyle/>
          <a:p>
            <a:r>
              <a:rPr lang="en-US" altLang="zh-Hans-HK" dirty="0"/>
              <a:t>How to share a </a:t>
            </a:r>
            <a:r>
              <a:rPr lang="en-US" altLang="zh-CN" dirty="0"/>
              <a:t>Taxi </a:t>
            </a:r>
            <a:r>
              <a:rPr lang="en-US" altLang="zh-Hans-HK" dirty="0"/>
              <a:t>fare?</a:t>
            </a:r>
            <a:endParaRPr lang="zh-Hans-HK" altLang="en-US" dirty="0"/>
          </a:p>
        </p:txBody>
      </p:sp>
      <p:sp>
        <p:nvSpPr>
          <p:cNvPr id="7" name="内容占位符 6">
            <a:extLst>
              <a:ext uri="{FF2B5EF4-FFF2-40B4-BE49-F238E27FC236}">
                <a16:creationId xmlns:a16="http://schemas.microsoft.com/office/drawing/2014/main" id="{8DB62B71-7119-45CD-B271-8BB276C857C1}"/>
              </a:ext>
            </a:extLst>
          </p:cNvPr>
          <p:cNvSpPr>
            <a:spLocks noGrp="1"/>
          </p:cNvSpPr>
          <p:nvPr>
            <p:ph sz="half" idx="1"/>
          </p:nvPr>
        </p:nvSpPr>
        <p:spPr/>
        <p:txBody>
          <a:bodyPr>
            <a:normAutofit/>
          </a:bodyPr>
          <a:lstStyle/>
          <a:p>
            <a:r>
              <a:rPr lang="en-US" altLang="zh-Hans-HK" sz="2400" dirty="0"/>
              <a:t>Alice</a:t>
            </a:r>
            <a:r>
              <a:rPr lang="zh-CN" altLang="en-US" sz="2400" dirty="0"/>
              <a:t>，</a:t>
            </a:r>
            <a:r>
              <a:rPr lang="en-US" altLang="zh-Hans-HK" sz="2400" dirty="0"/>
              <a:t>Bob</a:t>
            </a:r>
            <a:r>
              <a:rPr lang="zh-CN" altLang="en-US" sz="2400" dirty="0"/>
              <a:t>，</a:t>
            </a:r>
            <a:r>
              <a:rPr lang="en-US" altLang="zh-CN" sz="2400" dirty="0"/>
              <a:t>Crane</a:t>
            </a:r>
            <a:r>
              <a:rPr lang="zh-CN" altLang="en-US" sz="2400" dirty="0"/>
              <a:t>打的士回家。</a:t>
            </a:r>
            <a:endParaRPr lang="en-US" altLang="zh-CN" sz="2400" dirty="0"/>
          </a:p>
          <a:p>
            <a:r>
              <a:rPr lang="zh-CN" altLang="en-US" sz="2400" dirty="0"/>
              <a:t>如果三人一起则要</a:t>
            </a:r>
            <a:r>
              <a:rPr lang="en-US" altLang="zh-CN" sz="2400" dirty="0">
                <a:solidFill>
                  <a:srgbClr val="FFFF00"/>
                </a:solidFill>
              </a:rPr>
              <a:t>18</a:t>
            </a:r>
            <a:r>
              <a:rPr lang="zh-CN" altLang="en-US" sz="2400" dirty="0"/>
              <a:t>块。</a:t>
            </a:r>
            <a:endParaRPr lang="en-US" altLang="zh-CN" sz="2400" dirty="0"/>
          </a:p>
          <a:p>
            <a:r>
              <a:rPr lang="zh-CN" altLang="en-US" sz="2400" dirty="0"/>
              <a:t>如果</a:t>
            </a:r>
            <a:r>
              <a:rPr lang="en-US" altLang="zh-CN" sz="2400" dirty="0"/>
              <a:t>Crane</a:t>
            </a:r>
            <a:r>
              <a:rPr lang="zh-CN" altLang="en-US" sz="2400" dirty="0"/>
              <a:t>不加入，那么只要</a:t>
            </a:r>
            <a:r>
              <a:rPr lang="en-US" altLang="zh-CN" sz="2400" dirty="0">
                <a:solidFill>
                  <a:srgbClr val="FFFF00"/>
                </a:solidFill>
              </a:rPr>
              <a:t>12</a:t>
            </a:r>
            <a:r>
              <a:rPr lang="zh-CN" altLang="en-US" sz="2400" dirty="0"/>
              <a:t>块。</a:t>
            </a:r>
            <a:endParaRPr lang="en-US" altLang="zh-CN" sz="2400" dirty="0"/>
          </a:p>
          <a:p>
            <a:r>
              <a:rPr lang="zh-CN" altLang="en-US" sz="2400" dirty="0"/>
              <a:t>如果</a:t>
            </a:r>
            <a:r>
              <a:rPr lang="en-US" altLang="zh-CN" sz="2400" dirty="0"/>
              <a:t>Bob</a:t>
            </a:r>
            <a:r>
              <a:rPr lang="zh-CN" altLang="en-US" sz="2400" dirty="0"/>
              <a:t>和</a:t>
            </a:r>
            <a:r>
              <a:rPr lang="en-US" altLang="zh-CN" sz="2400" dirty="0"/>
              <a:t>Crane</a:t>
            </a:r>
            <a:r>
              <a:rPr lang="zh-CN" altLang="en-US" sz="2400" dirty="0"/>
              <a:t>都不加入，</a:t>
            </a:r>
            <a:r>
              <a:rPr lang="en-US" altLang="zh-CN" sz="2400" dirty="0">
                <a:solidFill>
                  <a:srgbClr val="FFFF00"/>
                </a:solidFill>
              </a:rPr>
              <a:t>6</a:t>
            </a:r>
            <a:r>
              <a:rPr lang="zh-CN" altLang="en-US" sz="2400" dirty="0"/>
              <a:t>块。</a:t>
            </a:r>
            <a:endParaRPr lang="en-US" altLang="zh-CN" sz="2400" dirty="0"/>
          </a:p>
          <a:p>
            <a:r>
              <a:rPr lang="zh-CN" altLang="en-US" sz="2400" dirty="0"/>
              <a:t>请问：</a:t>
            </a:r>
            <a:r>
              <a:rPr lang="en-US" altLang="zh-CN" sz="2400" dirty="0">
                <a:solidFill>
                  <a:srgbClr val="FFFF00"/>
                </a:solidFill>
              </a:rPr>
              <a:t>18</a:t>
            </a:r>
            <a:r>
              <a:rPr lang="zh-CN" altLang="en-US" sz="2400" dirty="0"/>
              <a:t>块钱应该如何分摊才是</a:t>
            </a:r>
            <a:r>
              <a:rPr lang="zh-CN" altLang="en-US" sz="2400" dirty="0">
                <a:solidFill>
                  <a:srgbClr val="FFFF00"/>
                </a:solidFill>
              </a:rPr>
              <a:t>公平</a:t>
            </a:r>
            <a:r>
              <a:rPr lang="zh-CN" altLang="en-US" sz="2400" dirty="0"/>
              <a:t>的呢？（每人</a:t>
            </a:r>
            <a:r>
              <a:rPr lang="en-US" altLang="zh-CN" sz="2400" dirty="0">
                <a:solidFill>
                  <a:srgbClr val="FFFF00"/>
                </a:solidFill>
              </a:rPr>
              <a:t>6</a:t>
            </a:r>
            <a:r>
              <a:rPr lang="zh-CN" altLang="en-US" sz="2400" dirty="0"/>
              <a:t>块吗？）</a:t>
            </a:r>
            <a:endParaRPr lang="en-US" altLang="zh-CN" sz="2400" dirty="0"/>
          </a:p>
        </p:txBody>
      </p:sp>
      <p:pic>
        <p:nvPicPr>
          <p:cNvPr id="3" name="内容占位符 2">
            <a:extLst>
              <a:ext uri="{FF2B5EF4-FFF2-40B4-BE49-F238E27FC236}">
                <a16:creationId xmlns:a16="http://schemas.microsoft.com/office/drawing/2014/main" id="{A7C8135B-279B-41BF-A846-417D9E4F67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3081" y="3042315"/>
            <a:ext cx="3772426" cy="1848108"/>
          </a:xfrm>
        </p:spPr>
      </p:pic>
      <p:sp>
        <p:nvSpPr>
          <p:cNvPr id="6" name="文本框 5">
            <a:extLst>
              <a:ext uri="{FF2B5EF4-FFF2-40B4-BE49-F238E27FC236}">
                <a16:creationId xmlns:a16="http://schemas.microsoft.com/office/drawing/2014/main" id="{B0075559-3403-4CA5-B68A-280A9590F59E}"/>
              </a:ext>
            </a:extLst>
          </p:cNvPr>
          <p:cNvSpPr txBox="1"/>
          <p:nvPr/>
        </p:nvSpPr>
        <p:spPr>
          <a:xfrm>
            <a:off x="6347356" y="3429000"/>
            <a:ext cx="785284" cy="584775"/>
          </a:xfrm>
          <a:prstGeom prst="rect">
            <a:avLst/>
          </a:prstGeom>
          <a:noFill/>
        </p:spPr>
        <p:txBody>
          <a:bodyPr wrap="square">
            <a:spAutoFit/>
          </a:bodyPr>
          <a:lstStyle/>
          <a:p>
            <a:r>
              <a:rPr lang="zh-CN" altLang="en-US" sz="3200" dirty="0">
                <a:solidFill>
                  <a:schemeClr val="bg1"/>
                </a:solidFill>
              </a:rPr>
              <a:t>🚕</a:t>
            </a:r>
            <a:endParaRPr lang="zh-Hans-HK" altLang="en-US" sz="3200" dirty="0">
              <a:solidFill>
                <a:schemeClr val="bg1"/>
              </a:solidFill>
            </a:endParaRPr>
          </a:p>
        </p:txBody>
      </p:sp>
    </p:spTree>
    <p:extLst>
      <p:ext uri="{BB962C8B-B14F-4D97-AF65-F5344CB8AC3E}">
        <p14:creationId xmlns:p14="http://schemas.microsoft.com/office/powerpoint/2010/main" val="215577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10FFB-718C-4AD4-B57E-E35199F98D29}"/>
              </a:ext>
            </a:extLst>
          </p:cNvPr>
          <p:cNvSpPr>
            <a:spLocks noGrp="1"/>
          </p:cNvSpPr>
          <p:nvPr>
            <p:ph type="title"/>
          </p:nvPr>
        </p:nvSpPr>
        <p:spPr/>
        <p:txBody>
          <a:bodyPr/>
          <a:lstStyle/>
          <a:p>
            <a:r>
              <a:rPr lang="en-US" altLang="zh-Hans-HK" dirty="0"/>
              <a:t>How to Reimburse a</a:t>
            </a:r>
            <a:r>
              <a:rPr lang="en-US" altLang="zh-CN" dirty="0"/>
              <a:t>n</a:t>
            </a:r>
            <a:r>
              <a:rPr lang="en-US" altLang="zh-Hans-HK" dirty="0"/>
              <a:t> </a:t>
            </a:r>
            <a:r>
              <a:rPr lang="en-US" altLang="zh-CN" dirty="0"/>
              <a:t>academic</a:t>
            </a:r>
            <a:r>
              <a:rPr lang="en-US" altLang="zh-Hans-HK" dirty="0"/>
              <a:t> trip?</a:t>
            </a:r>
            <a:endParaRPr lang="zh-Hans-HK" altLang="en-US" dirty="0"/>
          </a:p>
        </p:txBody>
      </p:sp>
      <p:sp>
        <p:nvSpPr>
          <p:cNvPr id="3" name="内容占位符 2">
            <a:extLst>
              <a:ext uri="{FF2B5EF4-FFF2-40B4-BE49-F238E27FC236}">
                <a16:creationId xmlns:a16="http://schemas.microsoft.com/office/drawing/2014/main" id="{7F3CE208-62EA-4E07-958C-CA480D9D8650}"/>
              </a:ext>
            </a:extLst>
          </p:cNvPr>
          <p:cNvSpPr>
            <a:spLocks noGrp="1"/>
          </p:cNvSpPr>
          <p:nvPr>
            <p:ph sz="half" idx="1"/>
          </p:nvPr>
        </p:nvSpPr>
        <p:spPr/>
        <p:txBody>
          <a:bodyPr>
            <a:normAutofit/>
          </a:bodyPr>
          <a:lstStyle/>
          <a:p>
            <a:r>
              <a:rPr lang="zh-CN" altLang="en-US" sz="2400" dirty="0"/>
              <a:t>假设金教授被著名大学（清华、</a:t>
            </a:r>
            <a:r>
              <a:rPr lang="en-US" altLang="zh-CN" sz="2400" dirty="0"/>
              <a:t>MIT</a:t>
            </a:r>
            <a:r>
              <a:rPr lang="zh-CN" altLang="en-US" sz="2400" dirty="0"/>
              <a:t>）邀请做报告。</a:t>
            </a:r>
            <a:endParaRPr lang="en-US" altLang="zh-CN" sz="2400" dirty="0"/>
          </a:p>
          <a:p>
            <a:pPr lvl="1"/>
            <a:r>
              <a:rPr lang="zh-CN" altLang="en-US" sz="2400" dirty="0"/>
              <a:t>如果只去清华，需要</a:t>
            </a:r>
            <a:r>
              <a:rPr lang="en-US" altLang="zh-CN" sz="2400" dirty="0">
                <a:solidFill>
                  <a:srgbClr val="FFFF00"/>
                </a:solidFill>
              </a:rPr>
              <a:t>8000</a:t>
            </a:r>
            <a:r>
              <a:rPr lang="zh-CN" altLang="en-US" sz="2400" dirty="0"/>
              <a:t>元。</a:t>
            </a:r>
            <a:endParaRPr lang="en-US" altLang="zh-CN" sz="2400" dirty="0"/>
          </a:p>
          <a:p>
            <a:pPr lvl="1"/>
            <a:r>
              <a:rPr lang="zh-CN" altLang="en-US" sz="2400" dirty="0"/>
              <a:t>如果只去</a:t>
            </a:r>
            <a:r>
              <a:rPr lang="en-US" altLang="zh-CN" sz="2400" dirty="0"/>
              <a:t>MIT</a:t>
            </a:r>
            <a:r>
              <a:rPr lang="zh-CN" altLang="en-US" sz="2400" dirty="0"/>
              <a:t>，需要</a:t>
            </a:r>
            <a:r>
              <a:rPr lang="en-US" altLang="zh-CN" sz="2400" dirty="0">
                <a:solidFill>
                  <a:srgbClr val="FFFF00"/>
                </a:solidFill>
              </a:rPr>
              <a:t>17000</a:t>
            </a:r>
            <a:r>
              <a:rPr lang="zh-CN" altLang="en-US" sz="2400" dirty="0"/>
              <a:t>元。</a:t>
            </a:r>
            <a:endParaRPr lang="en-US" altLang="zh-CN" sz="2400" dirty="0"/>
          </a:p>
          <a:p>
            <a:pPr lvl="1"/>
            <a:r>
              <a:rPr lang="zh-CN" altLang="en-US" sz="2400" dirty="0"/>
              <a:t>若去两所访问，需要</a:t>
            </a:r>
            <a:r>
              <a:rPr lang="en-US" altLang="zh-CN" sz="2400" dirty="0">
                <a:solidFill>
                  <a:srgbClr val="FFFF00"/>
                </a:solidFill>
              </a:rPr>
              <a:t>20000</a:t>
            </a:r>
            <a:r>
              <a:rPr lang="zh-CN" altLang="en-US" sz="2400" dirty="0"/>
              <a:t>元。</a:t>
            </a:r>
            <a:endParaRPr lang="en-US" altLang="zh-CN" sz="2400" dirty="0"/>
          </a:p>
          <a:p>
            <a:r>
              <a:rPr lang="zh-CN" altLang="en-US" sz="2400" dirty="0"/>
              <a:t>请问</a:t>
            </a:r>
            <a:r>
              <a:rPr lang="en-US" altLang="zh-CN" sz="2400" dirty="0">
                <a:solidFill>
                  <a:srgbClr val="FFFF00"/>
                </a:solidFill>
              </a:rPr>
              <a:t>20000</a:t>
            </a:r>
            <a:r>
              <a:rPr lang="zh-CN" altLang="en-US" sz="2400" dirty="0"/>
              <a:t>元的路费清华</a:t>
            </a:r>
            <a:r>
              <a:rPr lang="en-US" altLang="zh-CN" sz="2400" dirty="0"/>
              <a:t>/MIT</a:t>
            </a:r>
            <a:r>
              <a:rPr lang="zh-CN" altLang="en-US" sz="2400" dirty="0"/>
              <a:t>该如何分摊才是</a:t>
            </a:r>
            <a:r>
              <a:rPr lang="zh-CN" altLang="en-US" sz="2400" dirty="0">
                <a:solidFill>
                  <a:srgbClr val="FFFF00"/>
                </a:solidFill>
              </a:rPr>
              <a:t>公平</a:t>
            </a:r>
            <a:r>
              <a:rPr lang="zh-CN" altLang="en-US" sz="2400" dirty="0"/>
              <a:t>的？</a:t>
            </a:r>
            <a:endParaRPr lang="en-US" altLang="zh-CN" sz="2400" dirty="0"/>
          </a:p>
        </p:txBody>
      </p:sp>
      <p:pic>
        <p:nvPicPr>
          <p:cNvPr id="6" name="内容占位符 5">
            <a:extLst>
              <a:ext uri="{FF2B5EF4-FFF2-40B4-BE49-F238E27FC236}">
                <a16:creationId xmlns:a16="http://schemas.microsoft.com/office/drawing/2014/main" id="{E695BD34-D076-4740-839E-B154A94B89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7925" y="2744947"/>
            <a:ext cx="4559300" cy="2701520"/>
          </a:xfrm>
        </p:spPr>
      </p:pic>
    </p:spTree>
    <p:extLst>
      <p:ext uri="{BB962C8B-B14F-4D97-AF65-F5344CB8AC3E}">
        <p14:creationId xmlns:p14="http://schemas.microsoft.com/office/powerpoint/2010/main" val="989851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17939-B21C-4A5D-87D5-39656E75AF1D}"/>
              </a:ext>
            </a:extLst>
          </p:cNvPr>
          <p:cNvSpPr>
            <a:spLocks noGrp="1"/>
          </p:cNvSpPr>
          <p:nvPr>
            <p:ph type="title"/>
          </p:nvPr>
        </p:nvSpPr>
        <p:spPr/>
        <p:txBody>
          <a:bodyPr/>
          <a:lstStyle/>
          <a:p>
            <a:r>
              <a:rPr lang="en-US" altLang="zh-Hans-HK" dirty="0"/>
              <a:t>How to share the </a:t>
            </a:r>
            <a:r>
              <a:rPr lang="en-US" altLang="zh-CN" dirty="0"/>
              <a:t>profit?</a:t>
            </a:r>
            <a:endParaRPr lang="zh-Hans-HK" altLang="en-US" dirty="0"/>
          </a:p>
        </p:txBody>
      </p:sp>
      <p:sp>
        <p:nvSpPr>
          <p:cNvPr id="3" name="内容占位符 2">
            <a:extLst>
              <a:ext uri="{FF2B5EF4-FFF2-40B4-BE49-F238E27FC236}">
                <a16:creationId xmlns:a16="http://schemas.microsoft.com/office/drawing/2014/main" id="{037EA7AC-DEDD-4300-9D86-B3F6B7A847F0}"/>
              </a:ext>
            </a:extLst>
          </p:cNvPr>
          <p:cNvSpPr>
            <a:spLocks noGrp="1"/>
          </p:cNvSpPr>
          <p:nvPr>
            <p:ph sz="half" idx="1"/>
          </p:nvPr>
        </p:nvSpPr>
        <p:spPr/>
        <p:txBody>
          <a:bodyPr>
            <a:normAutofit fontScale="92500"/>
          </a:bodyPr>
          <a:lstStyle/>
          <a:p>
            <a:r>
              <a:rPr lang="zh-CN" altLang="en-US" sz="2400" dirty="0"/>
              <a:t>假设老郭</a:t>
            </a:r>
            <a:r>
              <a:rPr lang="en-US" altLang="zh-CN" sz="2400" dirty="0"/>
              <a:t>(</a:t>
            </a:r>
            <a:r>
              <a:rPr lang="en-US" altLang="zh-CN" sz="2400" dirty="0">
                <a:solidFill>
                  <a:srgbClr val="00B050"/>
                </a:solidFill>
              </a:rPr>
              <a:t>A</a:t>
            </a:r>
            <a:r>
              <a:rPr lang="en-US" altLang="zh-CN" sz="2400" dirty="0"/>
              <a:t>)</a:t>
            </a:r>
            <a:r>
              <a:rPr lang="zh-CN" altLang="en-US" sz="2400" dirty="0"/>
              <a:t>带了三个徒弟</a:t>
            </a:r>
            <a:endParaRPr lang="en-US" altLang="zh-CN" sz="2400" dirty="0"/>
          </a:p>
          <a:p>
            <a:pPr lvl="1"/>
            <a:r>
              <a:rPr lang="en-US" altLang="zh-CN" sz="2000" dirty="0">
                <a:solidFill>
                  <a:srgbClr val="00B050"/>
                </a:solidFill>
              </a:rPr>
              <a:t>A</a:t>
            </a:r>
            <a:r>
              <a:rPr lang="zh-CN" altLang="en-US" sz="2000" dirty="0"/>
              <a:t>与</a:t>
            </a:r>
            <a:r>
              <a:rPr lang="en-US" altLang="zh-CN" sz="2000" dirty="0"/>
              <a:t>3</a:t>
            </a:r>
            <a:r>
              <a:rPr lang="zh-CN" altLang="en-US" sz="2000" dirty="0"/>
              <a:t>个徒弟一起能实现</a:t>
            </a:r>
            <a:r>
              <a:rPr lang="en-US" altLang="zh-CN" sz="2000" dirty="0">
                <a:solidFill>
                  <a:srgbClr val="FFFF00"/>
                </a:solidFill>
              </a:rPr>
              <a:t>70</a:t>
            </a:r>
            <a:r>
              <a:rPr lang="zh-CN" altLang="en-US" sz="2000" dirty="0"/>
              <a:t>万月收益</a:t>
            </a:r>
            <a:endParaRPr lang="en-US" altLang="zh-CN" sz="2000" dirty="0"/>
          </a:p>
          <a:p>
            <a:pPr lvl="1"/>
            <a:r>
              <a:rPr lang="en-US" altLang="zh-CN" sz="2000" dirty="0">
                <a:solidFill>
                  <a:srgbClr val="00B050"/>
                </a:solidFill>
              </a:rPr>
              <a:t>A</a:t>
            </a:r>
            <a:r>
              <a:rPr lang="zh-CN" altLang="en-US" sz="2000" dirty="0"/>
              <a:t>与</a:t>
            </a:r>
            <a:r>
              <a:rPr lang="en-US" altLang="zh-CN" sz="2000" dirty="0"/>
              <a:t>2</a:t>
            </a:r>
            <a:r>
              <a:rPr lang="zh-CN" altLang="en-US" sz="2000" dirty="0"/>
              <a:t>个徒弟一起能实现</a:t>
            </a:r>
            <a:r>
              <a:rPr lang="en-US" altLang="zh-CN" sz="2000" dirty="0">
                <a:solidFill>
                  <a:srgbClr val="FFFF00"/>
                </a:solidFill>
              </a:rPr>
              <a:t>50</a:t>
            </a:r>
            <a:r>
              <a:rPr lang="zh-CN" altLang="en-US" sz="2000" dirty="0"/>
              <a:t>万月收益</a:t>
            </a:r>
            <a:endParaRPr lang="en-US" altLang="zh-CN" sz="2000" dirty="0"/>
          </a:p>
          <a:p>
            <a:pPr lvl="1"/>
            <a:r>
              <a:rPr lang="en-US" altLang="zh-CN" sz="2000" dirty="0">
                <a:solidFill>
                  <a:srgbClr val="00B050"/>
                </a:solidFill>
              </a:rPr>
              <a:t>A</a:t>
            </a:r>
            <a:r>
              <a:rPr lang="zh-CN" altLang="en-US" sz="2000" dirty="0"/>
              <a:t>与</a:t>
            </a:r>
            <a:r>
              <a:rPr lang="en-US" altLang="zh-CN" sz="2000" dirty="0"/>
              <a:t>1</a:t>
            </a:r>
            <a:r>
              <a:rPr lang="zh-CN" altLang="en-US" sz="2000" dirty="0"/>
              <a:t>个徒弟一起能实现</a:t>
            </a:r>
            <a:r>
              <a:rPr lang="en-US" altLang="zh-CN" sz="2000" dirty="0">
                <a:solidFill>
                  <a:srgbClr val="FFFF00"/>
                </a:solidFill>
              </a:rPr>
              <a:t>30</a:t>
            </a:r>
            <a:r>
              <a:rPr lang="zh-CN" altLang="en-US" sz="2000" dirty="0"/>
              <a:t>万月收益</a:t>
            </a:r>
            <a:endParaRPr lang="en-US" altLang="zh-CN" sz="2000" dirty="0"/>
          </a:p>
          <a:p>
            <a:pPr lvl="1"/>
            <a:r>
              <a:rPr lang="en-US" altLang="zh-CN" sz="2000" dirty="0">
                <a:solidFill>
                  <a:srgbClr val="00B050"/>
                </a:solidFill>
              </a:rPr>
              <a:t>A</a:t>
            </a:r>
            <a:r>
              <a:rPr lang="zh-CN" altLang="en-US" sz="2000" dirty="0"/>
              <a:t>自己单干仅能实现</a:t>
            </a:r>
            <a:r>
              <a:rPr lang="en-US" altLang="zh-CN" sz="2000" dirty="0">
                <a:solidFill>
                  <a:srgbClr val="FFFF00"/>
                </a:solidFill>
              </a:rPr>
              <a:t>10</a:t>
            </a:r>
            <a:r>
              <a:rPr lang="zh-CN" altLang="en-US" sz="2000" dirty="0"/>
              <a:t>万月收益。</a:t>
            </a:r>
            <a:endParaRPr lang="en-US" altLang="zh-CN" sz="2000" dirty="0"/>
          </a:p>
          <a:p>
            <a:pPr lvl="1"/>
            <a:r>
              <a:rPr lang="zh-CN" altLang="en-US" sz="2000" dirty="0"/>
              <a:t>没有</a:t>
            </a:r>
            <a:r>
              <a:rPr lang="en-US" altLang="zh-CN" sz="2000" dirty="0">
                <a:solidFill>
                  <a:srgbClr val="00B050"/>
                </a:solidFill>
              </a:rPr>
              <a:t>A</a:t>
            </a:r>
            <a:r>
              <a:rPr lang="zh-CN" altLang="en-US" sz="2000" dirty="0"/>
              <a:t>，无论多少徒弟，收益都是</a:t>
            </a:r>
            <a:r>
              <a:rPr lang="en-US" altLang="zh-CN" sz="2000" dirty="0">
                <a:solidFill>
                  <a:srgbClr val="FFFF00"/>
                </a:solidFill>
              </a:rPr>
              <a:t>0</a:t>
            </a:r>
            <a:r>
              <a:rPr lang="zh-CN" altLang="en-US" sz="2000" dirty="0"/>
              <a:t>万。</a:t>
            </a:r>
            <a:endParaRPr lang="en-US" altLang="zh-CN" sz="2000" dirty="0"/>
          </a:p>
          <a:p>
            <a:r>
              <a:rPr lang="zh-CN" altLang="en-US" sz="2400" dirty="0"/>
              <a:t>请问</a:t>
            </a:r>
            <a:r>
              <a:rPr lang="en-US" altLang="zh-CN" sz="2400" dirty="0">
                <a:solidFill>
                  <a:srgbClr val="FFFF00"/>
                </a:solidFill>
              </a:rPr>
              <a:t>70</a:t>
            </a:r>
            <a:r>
              <a:rPr lang="zh-CN" altLang="en-US" sz="2400" dirty="0"/>
              <a:t>万的月收益如何分配给师徒</a:t>
            </a:r>
            <a:r>
              <a:rPr lang="en-US" altLang="zh-CN" sz="2400" dirty="0"/>
              <a:t>4</a:t>
            </a:r>
            <a:r>
              <a:rPr lang="zh-CN" altLang="en-US" sz="2400" dirty="0"/>
              <a:t>人？师傅</a:t>
            </a:r>
            <a:r>
              <a:rPr lang="en-US" altLang="zh-CN" sz="2400" dirty="0"/>
              <a:t>/</a:t>
            </a:r>
            <a:r>
              <a:rPr lang="zh-CN" altLang="en-US" sz="2400" dirty="0"/>
              <a:t>徒弟分别拿多少才</a:t>
            </a:r>
            <a:r>
              <a:rPr lang="zh-CN" altLang="en-US" sz="2400" dirty="0">
                <a:solidFill>
                  <a:srgbClr val="FFFF00"/>
                </a:solidFill>
              </a:rPr>
              <a:t>公平</a:t>
            </a:r>
            <a:r>
              <a:rPr lang="zh-CN" altLang="en-US" sz="2400" dirty="0"/>
              <a:t>？</a:t>
            </a:r>
            <a:endParaRPr lang="en-US" altLang="zh-CN" sz="2400" dirty="0"/>
          </a:p>
        </p:txBody>
      </p:sp>
      <p:pic>
        <p:nvPicPr>
          <p:cNvPr id="6" name="内容占位符 5">
            <a:extLst>
              <a:ext uri="{FF2B5EF4-FFF2-40B4-BE49-F238E27FC236}">
                <a16:creationId xmlns:a16="http://schemas.microsoft.com/office/drawing/2014/main" id="{8264AFF7-448C-4F8A-A3AB-34BC7801BB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1363" y="2350710"/>
            <a:ext cx="4995862" cy="3231318"/>
          </a:xfrm>
        </p:spPr>
      </p:pic>
    </p:spTree>
    <p:extLst>
      <p:ext uri="{BB962C8B-B14F-4D97-AF65-F5344CB8AC3E}">
        <p14:creationId xmlns:p14="http://schemas.microsoft.com/office/powerpoint/2010/main" val="52442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D37A1-1A9D-4492-907F-C2DFF0A3E93A}"/>
              </a:ext>
            </a:extLst>
          </p:cNvPr>
          <p:cNvSpPr>
            <a:spLocks noGrp="1"/>
          </p:cNvSpPr>
          <p:nvPr>
            <p:ph type="title"/>
          </p:nvPr>
        </p:nvSpPr>
        <p:spPr/>
        <p:txBody>
          <a:bodyPr/>
          <a:lstStyle/>
          <a:p>
            <a:r>
              <a:rPr lang="en-US" altLang="zh-Hans-HK" dirty="0"/>
              <a:t>How to share the </a:t>
            </a:r>
            <a:r>
              <a:rPr lang="en-US" altLang="zh-CN" dirty="0"/>
              <a:t>profit (II)?</a:t>
            </a:r>
            <a:endParaRPr lang="zh-Hans-HK" altLang="en-US" dirty="0"/>
          </a:p>
        </p:txBody>
      </p:sp>
      <p:sp>
        <p:nvSpPr>
          <p:cNvPr id="3" name="内容占位符 2">
            <a:extLst>
              <a:ext uri="{FF2B5EF4-FFF2-40B4-BE49-F238E27FC236}">
                <a16:creationId xmlns:a16="http://schemas.microsoft.com/office/drawing/2014/main" id="{D0005AED-112C-4EE4-999A-7D01C2655EF9}"/>
              </a:ext>
            </a:extLst>
          </p:cNvPr>
          <p:cNvSpPr>
            <a:spLocks noGrp="1"/>
          </p:cNvSpPr>
          <p:nvPr>
            <p:ph sz="half" idx="1"/>
          </p:nvPr>
        </p:nvSpPr>
        <p:spPr/>
        <p:txBody>
          <a:bodyPr>
            <a:normAutofit/>
          </a:bodyPr>
          <a:lstStyle/>
          <a:p>
            <a:r>
              <a:rPr lang="zh-CN" altLang="en-US" sz="2400" dirty="0"/>
              <a:t>市场上有一个卖左手手套的人</a:t>
            </a:r>
            <a:r>
              <a:rPr lang="en-US" altLang="zh-CN" sz="2400" dirty="0"/>
              <a:t>(</a:t>
            </a:r>
            <a:r>
              <a:rPr lang="en-US" altLang="zh-CN" sz="2400" dirty="0">
                <a:solidFill>
                  <a:srgbClr val="00B050"/>
                </a:solidFill>
              </a:rPr>
              <a:t>L</a:t>
            </a:r>
            <a:r>
              <a:rPr lang="en-US" altLang="zh-CN" sz="2400" dirty="0"/>
              <a:t>)</a:t>
            </a:r>
            <a:r>
              <a:rPr lang="zh-CN" altLang="en-US" sz="2400" dirty="0"/>
              <a:t>和两个卖右手手套的人</a:t>
            </a:r>
            <a:r>
              <a:rPr lang="en-US" altLang="zh-CN" sz="2400" dirty="0"/>
              <a:t>(</a:t>
            </a:r>
            <a:r>
              <a:rPr lang="en-US" altLang="zh-CN" sz="2400" dirty="0">
                <a:solidFill>
                  <a:srgbClr val="00B050"/>
                </a:solidFill>
              </a:rPr>
              <a:t>R1</a:t>
            </a:r>
            <a:r>
              <a:rPr lang="zh-CN" altLang="en-US" sz="2400" dirty="0"/>
              <a:t>、</a:t>
            </a:r>
            <a:r>
              <a:rPr lang="en-US" altLang="zh-CN" sz="2400" dirty="0">
                <a:solidFill>
                  <a:srgbClr val="00B050"/>
                </a:solidFill>
              </a:rPr>
              <a:t>R2</a:t>
            </a:r>
            <a:r>
              <a:rPr lang="en-US" altLang="zh-CN" sz="2400" dirty="0"/>
              <a:t>)</a:t>
            </a:r>
            <a:r>
              <a:rPr lang="zh-CN" altLang="en-US" sz="2400" dirty="0"/>
              <a:t>。</a:t>
            </a:r>
            <a:endParaRPr lang="en-US" altLang="zh-CN" sz="2400" dirty="0"/>
          </a:p>
          <a:p>
            <a:pPr lvl="1"/>
            <a:r>
              <a:rPr lang="zh-CN" altLang="en-US" sz="2200" dirty="0"/>
              <a:t>三个人合伙可以卖出一双手套</a:t>
            </a:r>
            <a:endParaRPr lang="en-US" altLang="zh-CN" sz="2200" dirty="0"/>
          </a:p>
          <a:p>
            <a:pPr lvl="1"/>
            <a:r>
              <a:rPr lang="zh-CN" altLang="en-US" sz="2200" dirty="0"/>
              <a:t>如果</a:t>
            </a:r>
            <a:r>
              <a:rPr lang="en-US" altLang="zh-CN" sz="2200" dirty="0">
                <a:solidFill>
                  <a:srgbClr val="00B050"/>
                </a:solidFill>
              </a:rPr>
              <a:t>L</a:t>
            </a:r>
            <a:r>
              <a:rPr lang="zh-CN" altLang="en-US" sz="2200" dirty="0"/>
              <a:t>携手</a:t>
            </a:r>
            <a:r>
              <a:rPr lang="en-US" altLang="zh-CN" sz="2200" dirty="0">
                <a:solidFill>
                  <a:srgbClr val="00B050"/>
                </a:solidFill>
              </a:rPr>
              <a:t>R1</a:t>
            </a:r>
            <a:r>
              <a:rPr lang="en-US" altLang="zh-CN" sz="2200" dirty="0"/>
              <a:t>/</a:t>
            </a:r>
            <a:r>
              <a:rPr lang="en-US" altLang="zh-CN" sz="2200" dirty="0">
                <a:solidFill>
                  <a:srgbClr val="00B050"/>
                </a:solidFill>
              </a:rPr>
              <a:t>R2</a:t>
            </a:r>
            <a:r>
              <a:rPr lang="zh-CN" altLang="en-US" sz="2200" dirty="0"/>
              <a:t>之一，同样可卖</a:t>
            </a:r>
            <a:endParaRPr lang="en-US" altLang="zh-CN" sz="2200" dirty="0"/>
          </a:p>
          <a:p>
            <a:pPr lvl="1"/>
            <a:r>
              <a:rPr lang="zh-CN" altLang="en-US" sz="2200" dirty="0"/>
              <a:t>其他情况下，无法卖出。（例如</a:t>
            </a:r>
            <a:r>
              <a:rPr lang="en-US" altLang="zh-CN" sz="2200" dirty="0"/>
              <a:t>{</a:t>
            </a:r>
            <a:r>
              <a:rPr lang="en-US" altLang="zh-CN" sz="2200" dirty="0">
                <a:solidFill>
                  <a:srgbClr val="00B050"/>
                </a:solidFill>
              </a:rPr>
              <a:t>L</a:t>
            </a:r>
            <a:r>
              <a:rPr lang="en-US" altLang="zh-CN" sz="2200" dirty="0"/>
              <a:t>}</a:t>
            </a:r>
            <a:r>
              <a:rPr lang="zh-CN" altLang="en-US" sz="2200" dirty="0"/>
              <a:t> 、</a:t>
            </a:r>
            <a:r>
              <a:rPr lang="en-US" altLang="zh-CN" sz="2200" dirty="0"/>
              <a:t>{</a:t>
            </a:r>
            <a:r>
              <a:rPr lang="en-US" altLang="zh-CN" sz="2200" dirty="0">
                <a:solidFill>
                  <a:srgbClr val="00B050"/>
                </a:solidFill>
              </a:rPr>
              <a:t>R1</a:t>
            </a:r>
            <a:r>
              <a:rPr lang="en-US" altLang="zh-CN" sz="2200" dirty="0"/>
              <a:t>}</a:t>
            </a:r>
            <a:r>
              <a:rPr lang="zh-CN" altLang="en-US" sz="2200" dirty="0"/>
              <a:t>、</a:t>
            </a:r>
            <a:r>
              <a:rPr lang="en-US" altLang="zh-CN" sz="2200" dirty="0"/>
              <a:t>{</a:t>
            </a:r>
            <a:r>
              <a:rPr lang="en-US" altLang="zh-CN" sz="2200" dirty="0">
                <a:solidFill>
                  <a:srgbClr val="00B050"/>
                </a:solidFill>
              </a:rPr>
              <a:t>R2</a:t>
            </a:r>
            <a:r>
              <a:rPr lang="en-US" altLang="zh-CN" sz="2200" dirty="0"/>
              <a:t>}</a:t>
            </a:r>
            <a:r>
              <a:rPr lang="zh-CN" altLang="en-US" sz="2200" dirty="0"/>
              <a:t>。</a:t>
            </a:r>
            <a:r>
              <a:rPr lang="en-US" altLang="zh-CN" sz="2200" dirty="0"/>
              <a:t>{</a:t>
            </a:r>
            <a:r>
              <a:rPr lang="en-US" altLang="zh-CN" sz="2200" dirty="0">
                <a:solidFill>
                  <a:srgbClr val="00B050"/>
                </a:solidFill>
              </a:rPr>
              <a:t>R1</a:t>
            </a:r>
            <a:r>
              <a:rPr lang="zh-CN" altLang="en-US" sz="2200" dirty="0">
                <a:solidFill>
                  <a:srgbClr val="00B050"/>
                </a:solidFill>
              </a:rPr>
              <a:t>，</a:t>
            </a:r>
            <a:r>
              <a:rPr lang="en-US" altLang="zh-CN" sz="2200" dirty="0">
                <a:solidFill>
                  <a:srgbClr val="00B050"/>
                </a:solidFill>
              </a:rPr>
              <a:t>R2</a:t>
            </a:r>
            <a:r>
              <a:rPr lang="en-US" altLang="zh-CN" sz="2200" dirty="0"/>
              <a:t>}</a:t>
            </a:r>
            <a:r>
              <a:rPr lang="zh-CN" altLang="en-US" sz="2200" dirty="0"/>
              <a:t>，</a:t>
            </a:r>
            <a:r>
              <a:rPr lang="en-US" altLang="zh-CN" sz="2200" dirty="0"/>
              <a:t>{}</a:t>
            </a:r>
            <a:r>
              <a:rPr lang="zh-CN" altLang="en-US" sz="2200" dirty="0"/>
              <a:t>）</a:t>
            </a:r>
            <a:endParaRPr lang="en-US" altLang="zh-CN" sz="2200" dirty="0"/>
          </a:p>
          <a:p>
            <a:r>
              <a:rPr lang="zh-CN" altLang="en-US" sz="2400" dirty="0"/>
              <a:t>卖手套的收益</a:t>
            </a:r>
            <a:r>
              <a:rPr lang="en-US" altLang="zh-CN" sz="2400" dirty="0"/>
              <a:t>(1$)</a:t>
            </a:r>
            <a:r>
              <a:rPr lang="zh-CN" altLang="en-US" sz="2400" dirty="0"/>
              <a:t>如何分配才</a:t>
            </a:r>
            <a:r>
              <a:rPr lang="zh-CN" altLang="en-US" sz="2400" dirty="0">
                <a:solidFill>
                  <a:srgbClr val="FFFF00"/>
                </a:solidFill>
              </a:rPr>
              <a:t>公平</a:t>
            </a:r>
            <a:r>
              <a:rPr lang="zh-CN" altLang="en-US" sz="2400" dirty="0"/>
              <a:t>？</a:t>
            </a:r>
            <a:endParaRPr lang="zh-Hans-HK" altLang="en-US" sz="2400" dirty="0"/>
          </a:p>
        </p:txBody>
      </p:sp>
      <p:pic>
        <p:nvPicPr>
          <p:cNvPr id="6" name="内容占位符 5">
            <a:extLst>
              <a:ext uri="{FF2B5EF4-FFF2-40B4-BE49-F238E27FC236}">
                <a16:creationId xmlns:a16="http://schemas.microsoft.com/office/drawing/2014/main" id="{CFB9A053-C1D6-4247-807C-5C0C60C9E0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5256" y="2666206"/>
            <a:ext cx="3648075" cy="2600325"/>
          </a:xfrm>
        </p:spPr>
      </p:pic>
      <p:sp>
        <p:nvSpPr>
          <p:cNvPr id="7" name="文本框 6">
            <a:extLst>
              <a:ext uri="{FF2B5EF4-FFF2-40B4-BE49-F238E27FC236}">
                <a16:creationId xmlns:a16="http://schemas.microsoft.com/office/drawing/2014/main" id="{65C08068-4943-4C0B-BF29-5CC30C6E5705}"/>
              </a:ext>
            </a:extLst>
          </p:cNvPr>
          <p:cNvSpPr txBox="1"/>
          <p:nvPr/>
        </p:nvSpPr>
        <p:spPr>
          <a:xfrm>
            <a:off x="8020050" y="2192099"/>
            <a:ext cx="800100" cy="523220"/>
          </a:xfrm>
          <a:prstGeom prst="rect">
            <a:avLst/>
          </a:prstGeom>
          <a:noFill/>
        </p:spPr>
        <p:txBody>
          <a:bodyPr wrap="square">
            <a:spAutoFit/>
          </a:bodyPr>
          <a:lstStyle/>
          <a:p>
            <a:r>
              <a:rPr lang="en-US" altLang="zh-CN" sz="2800" dirty="0">
                <a:solidFill>
                  <a:srgbClr val="00B050"/>
                </a:solidFill>
              </a:rPr>
              <a:t>R1</a:t>
            </a:r>
            <a:endParaRPr lang="zh-Hans-HK" altLang="en-US" sz="2800" dirty="0"/>
          </a:p>
        </p:txBody>
      </p:sp>
      <p:sp>
        <p:nvSpPr>
          <p:cNvPr id="8" name="文本框 7">
            <a:extLst>
              <a:ext uri="{FF2B5EF4-FFF2-40B4-BE49-F238E27FC236}">
                <a16:creationId xmlns:a16="http://schemas.microsoft.com/office/drawing/2014/main" id="{BF1E69F9-0AF3-46EA-97EB-FC37D03F21E5}"/>
              </a:ext>
            </a:extLst>
          </p:cNvPr>
          <p:cNvSpPr txBox="1"/>
          <p:nvPr/>
        </p:nvSpPr>
        <p:spPr>
          <a:xfrm>
            <a:off x="9234220" y="2192099"/>
            <a:ext cx="800100" cy="523220"/>
          </a:xfrm>
          <a:prstGeom prst="rect">
            <a:avLst/>
          </a:prstGeom>
          <a:noFill/>
        </p:spPr>
        <p:txBody>
          <a:bodyPr wrap="square">
            <a:spAutoFit/>
          </a:bodyPr>
          <a:lstStyle/>
          <a:p>
            <a:r>
              <a:rPr lang="en-US" altLang="zh-CN" sz="2800" dirty="0">
                <a:solidFill>
                  <a:srgbClr val="00B050"/>
                </a:solidFill>
              </a:rPr>
              <a:t>R2</a:t>
            </a:r>
            <a:endParaRPr lang="zh-Hans-HK" altLang="en-US" sz="2800" dirty="0"/>
          </a:p>
        </p:txBody>
      </p:sp>
      <p:sp>
        <p:nvSpPr>
          <p:cNvPr id="9" name="文本框 8">
            <a:extLst>
              <a:ext uri="{FF2B5EF4-FFF2-40B4-BE49-F238E27FC236}">
                <a16:creationId xmlns:a16="http://schemas.microsoft.com/office/drawing/2014/main" id="{F530A01B-A25A-417E-8952-CEAE78EEBE24}"/>
              </a:ext>
            </a:extLst>
          </p:cNvPr>
          <p:cNvSpPr txBox="1"/>
          <p:nvPr/>
        </p:nvSpPr>
        <p:spPr>
          <a:xfrm>
            <a:off x="6803365" y="2192099"/>
            <a:ext cx="800100" cy="523220"/>
          </a:xfrm>
          <a:prstGeom prst="rect">
            <a:avLst/>
          </a:prstGeom>
          <a:noFill/>
        </p:spPr>
        <p:txBody>
          <a:bodyPr wrap="square">
            <a:spAutoFit/>
          </a:bodyPr>
          <a:lstStyle/>
          <a:p>
            <a:r>
              <a:rPr lang="en-US" altLang="zh-CN" sz="2800" dirty="0">
                <a:solidFill>
                  <a:srgbClr val="00B050"/>
                </a:solidFill>
              </a:rPr>
              <a:t>L</a:t>
            </a:r>
            <a:endParaRPr lang="zh-Hans-HK" altLang="en-US" sz="2800" dirty="0"/>
          </a:p>
        </p:txBody>
      </p:sp>
    </p:spTree>
    <p:extLst>
      <p:ext uri="{BB962C8B-B14F-4D97-AF65-F5344CB8AC3E}">
        <p14:creationId xmlns:p14="http://schemas.microsoft.com/office/powerpoint/2010/main" val="208729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284FF-6F21-4EEC-880E-517346F85F4B}"/>
              </a:ext>
            </a:extLst>
          </p:cNvPr>
          <p:cNvSpPr>
            <a:spLocks noGrp="1"/>
          </p:cNvSpPr>
          <p:nvPr>
            <p:ph type="title"/>
          </p:nvPr>
        </p:nvSpPr>
        <p:spPr/>
        <p:txBody>
          <a:bodyPr/>
          <a:lstStyle/>
          <a:p>
            <a:r>
              <a:rPr lang="en-US" altLang="zh-Hans-HK" dirty="0"/>
              <a:t>Fair allocation</a:t>
            </a:r>
            <a:r>
              <a:rPr lang="en-US" altLang="zh-CN" dirty="0"/>
              <a:t>—</a:t>
            </a:r>
            <a:r>
              <a:rPr lang="en-US" altLang="zh-Hans-HK" dirty="0"/>
              <a:t>Shapley Value</a:t>
            </a:r>
            <a:endParaRPr lang="zh-Hans-HK"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CD6CA0-DF97-479D-BC30-E9E2DA0E8164}"/>
                  </a:ext>
                </a:extLst>
              </p:cNvPr>
              <p:cNvSpPr>
                <a:spLocks noGrp="1"/>
              </p:cNvSpPr>
              <p:nvPr>
                <p:ph sz="half" idx="1"/>
              </p:nvPr>
            </p:nvSpPr>
            <p:spPr/>
            <p:txBody>
              <a:bodyPr>
                <a:normAutofit fontScale="25000" lnSpcReduction="20000"/>
              </a:bodyPr>
              <a:lstStyle/>
              <a:p>
                <a:pPr marL="0" indent="0">
                  <a:buNone/>
                </a:pPr>
                <a:r>
                  <a:rPr lang="zh-CN" altLang="en-US" sz="9600" dirty="0">
                    <a:solidFill>
                      <a:srgbClr val="FFFF00"/>
                    </a:solidFill>
                  </a:rPr>
                  <a:t>怎样分配才公平的？</a:t>
                </a:r>
                <a:r>
                  <a:rPr lang="zh-CN" altLang="en-US" sz="9600" b="1" dirty="0">
                    <a:solidFill>
                      <a:srgbClr val="CC00FF"/>
                    </a:solidFill>
                  </a:rPr>
                  <a:t>注意到个人的贡献</a:t>
                </a:r>
                <a:r>
                  <a:rPr lang="en-US" altLang="zh-CN" sz="9600" b="1" dirty="0">
                    <a:solidFill>
                      <a:srgbClr val="CC00FF"/>
                    </a:solidFill>
                  </a:rPr>
                  <a:t>/</a:t>
                </a:r>
                <a:r>
                  <a:rPr lang="zh-CN" altLang="en-US" sz="9600" b="1" dirty="0">
                    <a:solidFill>
                      <a:srgbClr val="CC00FF"/>
                    </a:solidFill>
                  </a:rPr>
                  <a:t>影响是不同的。均分未必公平</a:t>
                </a:r>
                <a:r>
                  <a:rPr lang="zh-CN" altLang="en-US" sz="9600" dirty="0">
                    <a:solidFill>
                      <a:srgbClr val="CC00FF"/>
                    </a:solidFill>
                  </a:rPr>
                  <a:t>。</a:t>
                </a:r>
                <a:endParaRPr lang="zh-Hans-HK" altLang="en-US" sz="9600" dirty="0">
                  <a:solidFill>
                    <a:srgbClr val="CC00FF"/>
                  </a:solidFill>
                </a:endParaRPr>
              </a:p>
              <a:p>
                <a:pPr marL="0" indent="0">
                  <a:buNone/>
                </a:pPr>
                <a:r>
                  <a:rPr lang="en-US" altLang="zh-CN" sz="9600" dirty="0"/>
                  <a:t>M</a:t>
                </a:r>
                <a:r>
                  <a:rPr lang="en-US" altLang="zh-Hans-HK" sz="9600" dirty="0"/>
                  <a:t>odel</a:t>
                </a:r>
              </a:p>
              <a:p>
                <a:pPr algn="l"/>
                <a:r>
                  <a:rPr lang="en-US" altLang="zh-Hans-HK" sz="9600" b="0" i="0" u="none" strike="noStrike" baseline="0" dirty="0">
                    <a:latin typeface="CMR10"/>
                  </a:rPr>
                  <a:t>Given a </a:t>
                </a:r>
                <a:r>
                  <a:rPr lang="en-US" altLang="zh-Hans-HK" sz="9600" b="0" i="0" u="none" strike="noStrike" baseline="0" dirty="0">
                    <a:solidFill>
                      <a:srgbClr val="00B0F0"/>
                    </a:solidFill>
                    <a:latin typeface="CMBX10"/>
                  </a:rPr>
                  <a:t>characteristic function </a:t>
                </a:r>
                <a:r>
                  <a:rPr lang="en-US" altLang="zh-Hans-HK" sz="9600" b="0" i="0" u="none" strike="noStrike" baseline="0" dirty="0">
                    <a:solidFill>
                      <a:srgbClr val="00B050"/>
                    </a:solidFill>
                    <a:latin typeface="CMMI10"/>
                  </a:rPr>
                  <a:t>v</a:t>
                </a:r>
                <a:r>
                  <a:rPr lang="en-US" altLang="zh-Hans-HK" sz="9600" b="0" i="0" u="none" strike="noStrike" baseline="0" dirty="0">
                    <a:latin typeface="CMMI10"/>
                  </a:rPr>
                  <a:t> </a:t>
                </a:r>
                <a:r>
                  <a:rPr lang="en-US" altLang="zh-Hans-HK" sz="9600" b="0" i="0" u="none" strike="noStrike" baseline="0" dirty="0">
                    <a:latin typeface="CMR10"/>
                  </a:rPr>
                  <a:t>on subsets of the </a:t>
                </a:r>
                <a:r>
                  <a:rPr lang="en-US" altLang="zh-Hans-HK" sz="9600" b="0" i="0" u="none" strike="noStrike" baseline="0" dirty="0">
                    <a:solidFill>
                      <a:srgbClr val="00B050"/>
                    </a:solidFill>
                    <a:latin typeface="CMMI10"/>
                  </a:rPr>
                  <a:t>n</a:t>
                </a:r>
                <a:r>
                  <a:rPr lang="en-US" altLang="zh-Hans-HK" sz="9600" b="0" i="0" u="none" strike="noStrike" baseline="0" dirty="0">
                    <a:latin typeface="CMMI10"/>
                  </a:rPr>
                  <a:t> </a:t>
                </a:r>
                <a:r>
                  <a:rPr lang="en-US" altLang="zh-Hans-HK" sz="9600" b="0" i="0" u="none" strike="noStrike" baseline="0" dirty="0">
                    <a:latin typeface="CMR10"/>
                  </a:rPr>
                  <a:t>players, where </a:t>
                </a:r>
                <a:r>
                  <a:rPr lang="en-US" altLang="zh-Hans-HK" sz="9600" b="0" i="0" u="none" strike="noStrike" baseline="0" dirty="0">
                    <a:solidFill>
                      <a:srgbClr val="00B050"/>
                    </a:solidFill>
                    <a:latin typeface="CMMI10"/>
                  </a:rPr>
                  <a:t>v</a:t>
                </a:r>
                <a:r>
                  <a:rPr lang="en-US" altLang="zh-Hans-HK" sz="9600" b="0" i="0" u="none" strike="noStrike" baseline="0" dirty="0">
                    <a:latin typeface="CMMI10"/>
                  </a:rPr>
                  <a:t> </a:t>
                </a:r>
                <a:r>
                  <a:rPr lang="en-US" altLang="zh-Hans-HK" sz="9600" b="0" i="0" u="none" strike="noStrike" baseline="0" dirty="0">
                    <a:latin typeface="CMR10"/>
                  </a:rPr>
                  <a:t>: </a:t>
                </a:r>
                <a:br>
                  <a:rPr lang="en-US" altLang="zh-Hans-HK" sz="9600" b="0" i="0" u="none" strike="noStrike" baseline="0" dirty="0">
                    <a:latin typeface="CMR10"/>
                  </a:rPr>
                </a:br>
                <a:r>
                  <a:rPr lang="en-US" altLang="zh-Hans-HK" sz="9600" b="0" i="0" u="none" strike="noStrike" dirty="0">
                    <a:solidFill>
                      <a:srgbClr val="00B050"/>
                    </a:solidFill>
                    <a:latin typeface="CMMI7"/>
                  </a:rPr>
                  <a:t>S</a:t>
                </a:r>
                <a:r>
                  <a:rPr lang="en-US" altLang="zh-CN" sz="9600" b="0" i="0" u="none" strike="noStrike" baseline="0" dirty="0">
                    <a:solidFill>
                      <a:srgbClr val="00B050"/>
                    </a:solidFill>
                    <a:latin typeface="CMMI7"/>
                    <a:sym typeface="Wingdings" panose="05000000000000000000" pitchFamily="2" charset="2"/>
                  </a:rPr>
                  <a:t></a:t>
                </a:r>
                <a:r>
                  <a:rPr lang="en-US" altLang="zh-Hans-HK" sz="9600" b="0" i="0" u="none" strike="noStrike" baseline="0" dirty="0">
                    <a:solidFill>
                      <a:srgbClr val="00B050"/>
                    </a:solidFill>
                    <a:latin typeface="CMMI7"/>
                  </a:rPr>
                  <a:t> </a:t>
                </a:r>
                <a:r>
                  <a:rPr lang="en-US" altLang="zh-Hans-HK" sz="9600" b="0" i="0" u="none" strike="noStrike" baseline="0" dirty="0">
                    <a:solidFill>
                      <a:srgbClr val="00B050"/>
                    </a:solidFill>
                    <a:latin typeface="Gigi" panose="04040504061007020D02" pitchFamily="82" charset="0"/>
                  </a:rPr>
                  <a:t>R</a:t>
                </a:r>
                <a:r>
                  <a:rPr lang="en-US" altLang="zh-Hans-HK" sz="9600" b="0" i="0" u="none" strike="noStrike" baseline="0" dirty="0">
                    <a:solidFill>
                      <a:srgbClr val="00B050"/>
                    </a:solidFill>
                    <a:latin typeface="MSBM10"/>
                  </a:rPr>
                  <a:t> </a:t>
                </a:r>
                <a:r>
                  <a:rPr lang="en-US" altLang="zh-Hans-HK" sz="9600" b="0" i="0" u="none" strike="noStrike" baseline="0" dirty="0">
                    <a:latin typeface="CMR10"/>
                  </a:rPr>
                  <a:t>is the value that subset </a:t>
                </a:r>
                <a:r>
                  <a:rPr lang="en-US" altLang="zh-Hans-HK" sz="9600" b="0" i="0" u="none" strike="noStrike" baseline="0" dirty="0">
                    <a:solidFill>
                      <a:srgbClr val="00B050"/>
                    </a:solidFill>
                    <a:latin typeface="CMMI10"/>
                  </a:rPr>
                  <a:t>S</a:t>
                </a:r>
                <a:r>
                  <a:rPr lang="en-US" altLang="zh-Hans-HK" sz="9600" b="0" i="0" u="none" strike="noStrike" baseline="0" dirty="0">
                    <a:latin typeface="CMMI10"/>
                  </a:rPr>
                  <a:t> </a:t>
                </a:r>
                <a:r>
                  <a:rPr lang="en-US" altLang="zh-Hans-HK" sz="9600" b="0" i="0" u="none" strike="noStrike" baseline="0" dirty="0">
                    <a:latin typeface="CMR10"/>
                  </a:rPr>
                  <a:t>of </a:t>
                </a:r>
                <a:r>
                  <a:rPr lang="en-US" altLang="zh-Hans-HK" sz="9600" dirty="0">
                    <a:solidFill>
                      <a:srgbClr val="00B050"/>
                    </a:solidFill>
                    <a:latin typeface="CMR10"/>
                  </a:rPr>
                  <a:t>[1,n]</a:t>
                </a:r>
                <a:r>
                  <a:rPr lang="en-US" altLang="zh-Hans-HK" sz="9600" dirty="0">
                    <a:latin typeface="CMR10"/>
                  </a:rPr>
                  <a:t> </a:t>
                </a:r>
                <a:r>
                  <a:rPr lang="en-US" altLang="zh-Hans-HK" sz="9600" b="0" i="0" u="none" strike="noStrike" baseline="0" dirty="0">
                    <a:latin typeface="CMR10"/>
                  </a:rPr>
                  <a:t>can achieve on their own</a:t>
                </a:r>
                <a:r>
                  <a:rPr lang="en-US" altLang="zh-Hans-HK" sz="9600" dirty="0">
                    <a:latin typeface="CMR10"/>
                  </a:rPr>
                  <a:t>.</a:t>
                </a:r>
              </a:p>
              <a:p>
                <a:pPr lvl="1"/>
                <a:r>
                  <a:rPr lang="en-US" altLang="zh-Hans-HK" sz="9600" b="0" i="0" u="none" strike="noStrike" baseline="0" dirty="0">
                    <a:solidFill>
                      <a:srgbClr val="00B050"/>
                    </a:solidFill>
                    <a:latin typeface="CMMI10"/>
                  </a:rPr>
                  <a:t>v</a:t>
                </a:r>
                <a:r>
                  <a:rPr lang="en-US" altLang="zh-Hans-HK" sz="9600" b="0" i="0" u="none" strike="noStrike" baseline="0" dirty="0">
                    <a:solidFill>
                      <a:srgbClr val="00B050"/>
                    </a:solidFill>
                    <a:latin typeface="CMR10"/>
                  </a:rPr>
                  <a:t>(</a:t>
                </a:r>
                <a14:m>
                  <m:oMath xmlns:m="http://schemas.openxmlformats.org/officeDocument/2006/math">
                    <m:r>
                      <a:rPr lang="en-US" altLang="zh-CN" sz="9600" b="0" i="1" u="none" strike="noStrike" baseline="0" dirty="0" smtClean="0">
                        <a:solidFill>
                          <a:srgbClr val="00B050"/>
                        </a:solidFill>
                        <a:latin typeface="Cambria Math" panose="02040503050406030204" pitchFamily="18" charset="0"/>
                        <a:ea typeface="Cambria Math" panose="02040503050406030204" pitchFamily="18" charset="0"/>
                      </a:rPr>
                      <m:t>∅</m:t>
                    </m:r>
                  </m:oMath>
                </a14:m>
                <a:r>
                  <a:rPr lang="en-US" altLang="zh-Hans-HK" sz="9600" b="0" i="0" u="none" strike="noStrike" baseline="0" dirty="0">
                    <a:solidFill>
                      <a:srgbClr val="00B050"/>
                    </a:solidFill>
                    <a:latin typeface="CMR10"/>
                  </a:rPr>
                  <a:t>) = 0.</a:t>
                </a:r>
              </a:p>
              <a:p>
                <a:pPr lvl="1"/>
                <a:r>
                  <a:rPr lang="zh-CN" altLang="en-US" sz="9600" b="0" i="0" u="none" strike="noStrike" baseline="0" dirty="0">
                    <a:latin typeface="CMTI10"/>
                  </a:rPr>
                  <a:t>单调：</a:t>
                </a:r>
                <a14:m>
                  <m:oMath xmlns:m="http://schemas.openxmlformats.org/officeDocument/2006/math">
                    <m:r>
                      <a:rPr lang="en-US" altLang="zh-Hans-HK" sz="9600" b="0" i="1" u="none" strike="noStrike" baseline="0" dirty="0" smtClean="0">
                        <a:solidFill>
                          <a:srgbClr val="00B050"/>
                        </a:solidFill>
                        <a:latin typeface="Cambria Math" panose="02040503050406030204" pitchFamily="18" charset="0"/>
                      </a:rPr>
                      <m:t>𝑆</m:t>
                    </m:r>
                    <m:r>
                      <a:rPr lang="en-US" altLang="zh-Hans-HK" sz="9600" b="0" i="1" u="none" strike="noStrike" baseline="0" dirty="0" smtClean="0">
                        <a:solidFill>
                          <a:srgbClr val="00B050"/>
                        </a:solidFill>
                        <a:latin typeface="Cambria Math" panose="02040503050406030204" pitchFamily="18" charset="0"/>
                        <a:ea typeface="Cambria Math" panose="02040503050406030204" pitchFamily="18" charset="0"/>
                      </a:rPr>
                      <m:t>⊂</m:t>
                    </m:r>
                    <m:r>
                      <a:rPr lang="en-US" altLang="zh-Hans-HK" sz="9600" b="0" i="1" u="none" strike="noStrike" baseline="0" dirty="0" smtClean="0">
                        <a:solidFill>
                          <a:srgbClr val="00B050"/>
                        </a:solidFill>
                        <a:latin typeface="Cambria Math" panose="02040503050406030204" pitchFamily="18" charset="0"/>
                      </a:rPr>
                      <m:t>𝑇</m:t>
                    </m:r>
                  </m:oMath>
                </a14:m>
                <a:r>
                  <a:rPr lang="en-US" altLang="zh-Hans-HK" sz="9600" dirty="0">
                    <a:solidFill>
                      <a:srgbClr val="00B050"/>
                    </a:solidFill>
                    <a:latin typeface="CMR10"/>
                  </a:rPr>
                  <a:t> </a:t>
                </a:r>
                <a:r>
                  <a:rPr lang="en-US" altLang="zh-Hans-HK" sz="9600" dirty="0">
                    <a:solidFill>
                      <a:srgbClr val="00B050"/>
                    </a:solidFill>
                    <a:latin typeface="CMR10"/>
                    <a:sym typeface="Wingdings" panose="05000000000000000000" pitchFamily="2" charset="2"/>
                  </a:rPr>
                  <a:t> </a:t>
                </a:r>
                <a14:m>
                  <m:oMath xmlns:m="http://schemas.openxmlformats.org/officeDocument/2006/math">
                    <m:r>
                      <a:rPr lang="en-US" altLang="zh-Hans-HK" sz="9600" b="0" i="1" u="none" strike="noStrike" baseline="0" dirty="0" smtClean="0">
                        <a:solidFill>
                          <a:srgbClr val="00B050"/>
                        </a:solidFill>
                        <a:latin typeface="Cambria Math" panose="02040503050406030204" pitchFamily="18" charset="0"/>
                      </a:rPr>
                      <m:t>𝑣</m:t>
                    </m:r>
                    <m:r>
                      <a:rPr lang="en-US" altLang="zh-Hans-HK" sz="9600" b="0" i="1" u="none" strike="noStrike" baseline="0" dirty="0" smtClean="0">
                        <a:solidFill>
                          <a:srgbClr val="00B050"/>
                        </a:solidFill>
                        <a:latin typeface="Cambria Math" panose="02040503050406030204" pitchFamily="18" charset="0"/>
                      </a:rPr>
                      <m:t>(</m:t>
                    </m:r>
                    <m:r>
                      <a:rPr lang="en-US" altLang="zh-Hans-HK" sz="9600" b="0" i="1" u="none" strike="noStrike" baseline="0" dirty="0" smtClean="0">
                        <a:solidFill>
                          <a:srgbClr val="00B050"/>
                        </a:solidFill>
                        <a:latin typeface="Cambria Math" panose="02040503050406030204" pitchFamily="18" charset="0"/>
                      </a:rPr>
                      <m:t>𝑆</m:t>
                    </m:r>
                    <m:r>
                      <a:rPr lang="en-US" altLang="zh-Hans-HK" sz="9600" b="0" i="1" u="none" strike="noStrike" baseline="0" dirty="0" smtClean="0">
                        <a:solidFill>
                          <a:srgbClr val="00B050"/>
                        </a:solidFill>
                        <a:latin typeface="Cambria Math" panose="02040503050406030204" pitchFamily="18" charset="0"/>
                      </a:rPr>
                      <m:t>)≤</m:t>
                    </m:r>
                    <m:r>
                      <a:rPr lang="en-US" altLang="zh-Hans-HK" sz="9600" b="0" i="1" u="none" strike="noStrike" baseline="0" dirty="0" smtClean="0">
                        <a:solidFill>
                          <a:srgbClr val="00B050"/>
                        </a:solidFill>
                        <a:latin typeface="Cambria Math" panose="02040503050406030204" pitchFamily="18" charset="0"/>
                      </a:rPr>
                      <m:t>𝑣</m:t>
                    </m:r>
                    <m:r>
                      <a:rPr lang="en-US" altLang="zh-Hans-HK" sz="9600" b="0" i="1" u="none" strike="noStrike" baseline="0" dirty="0" smtClean="0">
                        <a:solidFill>
                          <a:srgbClr val="00B050"/>
                        </a:solidFill>
                        <a:latin typeface="Cambria Math" panose="02040503050406030204" pitchFamily="18" charset="0"/>
                      </a:rPr>
                      <m:t>(</m:t>
                    </m:r>
                    <m:r>
                      <a:rPr lang="en-US" altLang="zh-Hans-HK" sz="9600" b="0" i="1" u="none" strike="noStrike" baseline="0" dirty="0" smtClean="0">
                        <a:solidFill>
                          <a:srgbClr val="00B050"/>
                        </a:solidFill>
                        <a:latin typeface="Cambria Math" panose="02040503050406030204" pitchFamily="18" charset="0"/>
                      </a:rPr>
                      <m:t>𝑇</m:t>
                    </m:r>
                    <m:r>
                      <a:rPr lang="en-US" altLang="zh-Hans-HK" sz="9600" b="0" i="1" u="none" strike="noStrike" baseline="0" dirty="0" smtClean="0">
                        <a:solidFill>
                          <a:srgbClr val="00B050"/>
                        </a:solidFill>
                        <a:latin typeface="Cambria Math" panose="02040503050406030204" pitchFamily="18" charset="0"/>
                      </a:rPr>
                      <m:t>)</m:t>
                    </m:r>
                  </m:oMath>
                </a14:m>
                <a:r>
                  <a:rPr lang="en-US" altLang="zh-Hans-HK" sz="9600" b="0" i="0" u="none" strike="noStrike" baseline="0" dirty="0">
                    <a:solidFill>
                      <a:srgbClr val="00B050"/>
                    </a:solidFill>
                    <a:latin typeface="CMR10"/>
                  </a:rPr>
                  <a:t>.</a:t>
                </a:r>
              </a:p>
              <a:p>
                <a:r>
                  <a:rPr lang="en-US" altLang="zh-Hans-HK" sz="9800" dirty="0"/>
                  <a:t>v</a:t>
                </a:r>
                <a:r>
                  <a:rPr lang="zh-CN" altLang="en-US" sz="9800" dirty="0"/>
                  <a:t>可能是</a:t>
                </a:r>
                <a:r>
                  <a:rPr lang="en-US" altLang="zh-CN" sz="9600" dirty="0"/>
                  <a:t>expense</a:t>
                </a:r>
                <a:r>
                  <a:rPr lang="zh-CN" altLang="en-US" sz="9600" dirty="0"/>
                  <a:t>也可以是</a:t>
                </a:r>
                <a:r>
                  <a:rPr lang="en-US" altLang="zh-CN" sz="9600" dirty="0"/>
                  <a:t>profit</a:t>
                </a:r>
                <a:r>
                  <a:rPr lang="zh-CN" altLang="en-US" sz="9600" dirty="0"/>
                  <a:t>。</a:t>
                </a:r>
                <a:endParaRPr lang="en-US" altLang="zh-Hans-HK" sz="9800" dirty="0"/>
              </a:p>
              <a:p>
                <a:pPr marL="0" indent="0">
                  <a:buNone/>
                </a:pPr>
                <a:endParaRPr lang="en-US" altLang="zh-Hans-HK" sz="2400" dirty="0">
                  <a:solidFill>
                    <a:srgbClr val="FFFF00"/>
                  </a:solidFill>
                </a:endParaRPr>
              </a:p>
            </p:txBody>
          </p:sp>
        </mc:Choice>
        <mc:Fallback xmlns="">
          <p:sp>
            <p:nvSpPr>
              <p:cNvPr id="3" name="内容占位符 2">
                <a:extLst>
                  <a:ext uri="{FF2B5EF4-FFF2-40B4-BE49-F238E27FC236}">
                    <a16:creationId xmlns:a16="http://schemas.microsoft.com/office/drawing/2014/main" id="{5ECD6CA0-DF97-479D-BC30-E9E2DA0E8164}"/>
                  </a:ext>
                </a:extLst>
              </p:cNvPr>
              <p:cNvSpPr>
                <a:spLocks noGrp="1" noRot="1" noChangeAspect="1" noMove="1" noResize="1" noEditPoints="1" noAdjustHandles="1" noChangeArrowheads="1" noChangeShapeType="1" noTextEdit="1"/>
              </p:cNvSpPr>
              <p:nvPr>
                <p:ph sz="half" idx="1"/>
              </p:nvPr>
            </p:nvSpPr>
            <p:spPr>
              <a:blipFill>
                <a:blip r:embed="rId2"/>
                <a:stretch>
                  <a:fillRect l="-1954" t="-6177" r="-6349" b="-1836"/>
                </a:stretch>
              </a:blipFill>
            </p:spPr>
            <p:txBody>
              <a:bodyPr/>
              <a:lstStyle/>
              <a:p>
                <a:r>
                  <a:rPr lang="zh-Hans-HK" altLang="en-US">
                    <a:noFill/>
                  </a:rPr>
                  <a:t> </a:t>
                </a:r>
              </a:p>
            </p:txBody>
          </p:sp>
        </mc:Fallback>
      </mc:AlternateContent>
      <p:sp>
        <p:nvSpPr>
          <p:cNvPr id="4" name="内容占位符 3">
            <a:extLst>
              <a:ext uri="{FF2B5EF4-FFF2-40B4-BE49-F238E27FC236}">
                <a16:creationId xmlns:a16="http://schemas.microsoft.com/office/drawing/2014/main" id="{5C88A2AF-13A9-4759-9A0D-B84F2EE665CE}"/>
              </a:ext>
            </a:extLst>
          </p:cNvPr>
          <p:cNvSpPr>
            <a:spLocks noGrp="1"/>
          </p:cNvSpPr>
          <p:nvPr>
            <p:ph sz="half" idx="2"/>
          </p:nvPr>
        </p:nvSpPr>
        <p:spPr/>
        <p:txBody>
          <a:bodyPr>
            <a:noAutofit/>
          </a:bodyPr>
          <a:lstStyle/>
          <a:p>
            <a:pPr marL="0" indent="0">
              <a:buNone/>
            </a:pPr>
            <a:r>
              <a:rPr lang="zh-CN" altLang="en-US" sz="2400" dirty="0">
                <a:solidFill>
                  <a:srgbClr val="FFFF00"/>
                </a:solidFill>
              </a:rPr>
              <a:t>分配方案</a:t>
            </a:r>
            <a:r>
              <a:rPr lang="zh-CN" altLang="en-US" sz="2400" dirty="0"/>
              <a:t>是个</a:t>
            </a:r>
            <a:r>
              <a:rPr lang="en-US" altLang="zh-CN" sz="2400" dirty="0"/>
              <a:t>n-</a:t>
            </a:r>
            <a:r>
              <a:rPr lang="zh-CN" altLang="en-US" sz="2400" dirty="0"/>
              <a:t>元组：</a:t>
            </a:r>
            <a:endParaRPr lang="en-US" altLang="zh-CN" sz="2400" dirty="0"/>
          </a:p>
          <a:p>
            <a:pPr marL="0" indent="0">
              <a:buNone/>
            </a:pPr>
            <a:r>
              <a:rPr lang="en-US" altLang="zh-CN" sz="2400" dirty="0"/>
              <a:t>   </a:t>
            </a:r>
            <a:r>
              <a:rPr lang="en-US" altLang="zh-Hans-HK" sz="2400" b="0" i="0" u="none" strike="noStrike" baseline="0" dirty="0">
                <a:latin typeface="CMMIB10"/>
              </a:rPr>
              <a:t> </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Ψ</a:t>
            </a:r>
            <a:r>
              <a:rPr lang="en-US" altLang="zh-Hans-HK" sz="2400" b="0" i="0" u="none" strike="noStrike" baseline="0" dirty="0">
                <a:solidFill>
                  <a:srgbClr val="00B050"/>
                </a:solidFill>
                <a:latin typeface="CMR10"/>
              </a:rPr>
              <a:t>(</a:t>
            </a:r>
            <a:r>
              <a:rPr lang="en-US" altLang="zh-Hans-HK" sz="2400" b="0" i="0" u="none" strike="noStrike" baseline="0" dirty="0">
                <a:solidFill>
                  <a:srgbClr val="00B050"/>
                </a:solidFill>
                <a:latin typeface="CMBX10"/>
              </a:rPr>
              <a:t>v</a:t>
            </a:r>
            <a:r>
              <a:rPr lang="en-US" altLang="zh-Hans-HK" sz="2400" b="0" i="0" u="none" strike="noStrike" baseline="0" dirty="0">
                <a:solidFill>
                  <a:srgbClr val="00B050"/>
                </a:solidFill>
                <a:latin typeface="CMR10"/>
              </a:rPr>
              <a:t>)=</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 </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Ψ</a:t>
            </a:r>
            <a:r>
              <a:rPr lang="en-US" altLang="zh-Hans-HK" sz="2400" b="0" i="0" u="none" strike="noStrike" baseline="-25000" dirty="0">
                <a:solidFill>
                  <a:srgbClr val="00B050"/>
                </a:solidFill>
                <a:latin typeface="Times New Roman" panose="02020603050405020304" pitchFamily="18" charset="0"/>
                <a:cs typeface="Times New Roman" panose="02020603050405020304" pitchFamily="18" charset="0"/>
              </a:rPr>
              <a:t>1</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 Ψ</a:t>
            </a:r>
            <a:r>
              <a:rPr lang="en-US" altLang="zh-CN" sz="2400" b="0" i="0" u="none" strike="noStrike" baseline="-25000" dirty="0">
                <a:solidFill>
                  <a:srgbClr val="00B050"/>
                </a:solidFill>
                <a:latin typeface="Times New Roman" panose="02020603050405020304" pitchFamily="18" charset="0"/>
                <a:cs typeface="Times New Roman" panose="02020603050405020304" pitchFamily="18" charset="0"/>
              </a:rPr>
              <a:t>2</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 Ψ</a:t>
            </a:r>
            <a:r>
              <a:rPr lang="en-US" altLang="zh-Hans-HK" sz="2400" b="0" i="0" u="none" strike="noStrike" baseline="-25000" dirty="0">
                <a:solidFill>
                  <a:srgbClr val="00B050"/>
                </a:solidFill>
                <a:latin typeface="Times New Roman" panose="02020603050405020304" pitchFamily="18" charset="0"/>
                <a:cs typeface="Times New Roman" panose="02020603050405020304" pitchFamily="18" charset="0"/>
              </a:rPr>
              <a:t>n</a:t>
            </a:r>
            <a:r>
              <a:rPr lang="en-US" altLang="zh-Hans-HK" sz="2400" dirty="0">
                <a:solidFill>
                  <a:srgbClr val="00B050"/>
                </a:solidFill>
                <a:latin typeface="Times New Roman" panose="02020603050405020304" pitchFamily="18" charset="0"/>
                <a:cs typeface="Times New Roman" panose="02020603050405020304" pitchFamily="18" charset="0"/>
              </a:rPr>
              <a:t>)</a:t>
            </a:r>
            <a:endParaRPr lang="en-US" altLang="zh-CN" sz="2400" dirty="0">
              <a:solidFill>
                <a:srgbClr val="00B050"/>
              </a:solidFill>
            </a:endParaRPr>
          </a:p>
          <a:p>
            <a:pPr marL="0" indent="0">
              <a:buNone/>
            </a:pPr>
            <a:r>
              <a:rPr lang="en-US" altLang="zh-CN" sz="2400" dirty="0">
                <a:solidFill>
                  <a:srgbClr val="FFFF00"/>
                </a:solidFill>
              </a:rPr>
              <a:t>Shapley </a:t>
            </a:r>
            <a:r>
              <a:rPr lang="zh-CN" altLang="en-US" sz="2400" dirty="0">
                <a:solidFill>
                  <a:srgbClr val="FFFF00"/>
                </a:solidFill>
              </a:rPr>
              <a:t>价值分配方案</a:t>
            </a:r>
            <a:br>
              <a:rPr lang="en-US" altLang="zh-CN" sz="2400" dirty="0">
                <a:solidFill>
                  <a:srgbClr val="FFFF00"/>
                </a:solidFill>
              </a:rPr>
            </a:br>
            <a:r>
              <a:rPr lang="zh-CN" altLang="en-US" sz="2400" dirty="0">
                <a:solidFill>
                  <a:srgbClr val="FFFF00"/>
                </a:solidFill>
              </a:rPr>
              <a:t>    </a:t>
            </a:r>
            <a:r>
              <a:rPr lang="zh-CN" altLang="en-US" sz="2400" dirty="0"/>
              <a:t> 一种的</a:t>
            </a:r>
            <a:r>
              <a:rPr lang="zh-CN" altLang="en-US" sz="2400" dirty="0">
                <a:solidFill>
                  <a:srgbClr val="FFFF00"/>
                </a:solidFill>
              </a:rPr>
              <a:t>分配方案</a:t>
            </a:r>
            <a:r>
              <a:rPr lang="zh-CN" altLang="en-US" sz="2400" dirty="0"/>
              <a:t>，</a:t>
            </a:r>
            <a:r>
              <a:rPr lang="zh-CN" altLang="en-US" sz="2400" b="1" dirty="0">
                <a:solidFill>
                  <a:srgbClr val="CC00FF"/>
                </a:solidFill>
              </a:rPr>
              <a:t>较公平的反应个体在联盟中的贡献</a:t>
            </a:r>
            <a:r>
              <a:rPr lang="en-US" altLang="zh-CN" sz="2400" b="1" dirty="0">
                <a:solidFill>
                  <a:srgbClr val="CC00FF"/>
                </a:solidFill>
              </a:rPr>
              <a:t>/</a:t>
            </a:r>
            <a:r>
              <a:rPr lang="zh-CN" altLang="en-US" sz="2400" b="1" dirty="0">
                <a:solidFill>
                  <a:srgbClr val="CC00FF"/>
                </a:solidFill>
              </a:rPr>
              <a:t>价值</a:t>
            </a:r>
            <a:r>
              <a:rPr lang="zh-CN" altLang="en-US" sz="2400" dirty="0"/>
              <a:t>。</a:t>
            </a:r>
            <a:br>
              <a:rPr lang="en-US" altLang="zh-CN" sz="2400" dirty="0"/>
            </a:br>
            <a:r>
              <a:rPr lang="en-US" altLang="zh-CN" sz="2400" dirty="0"/>
              <a:t>     </a:t>
            </a:r>
            <a:r>
              <a:rPr lang="zh-CN" altLang="en-US" sz="2400" dirty="0"/>
              <a:t>它的定义见后文。</a:t>
            </a:r>
            <a:endParaRPr lang="en-US" altLang="zh-CN" sz="2400" dirty="0"/>
          </a:p>
          <a:p>
            <a:pPr marL="0" indent="0">
              <a:buNone/>
            </a:pPr>
            <a:r>
              <a:rPr lang="en-US" altLang="zh-CN" sz="2400" dirty="0"/>
              <a:t>Application:</a:t>
            </a:r>
          </a:p>
          <a:p>
            <a:pPr marL="0" indent="0">
              <a:buNone/>
            </a:pPr>
            <a:r>
              <a:rPr lang="zh-CN" altLang="en-US" sz="2400" dirty="0"/>
              <a:t>小到买单大到全球气候治理都有应用。在</a:t>
            </a:r>
            <a:r>
              <a:rPr lang="en-US" altLang="zh-CN" sz="2400" dirty="0"/>
              <a:t>machine learning</a:t>
            </a:r>
            <a:r>
              <a:rPr lang="zh-CN" altLang="en-US" sz="2400" dirty="0"/>
              <a:t>中也有应用。</a:t>
            </a:r>
            <a:endParaRPr lang="zh-Hans-HK" altLang="en-US" sz="2400" dirty="0"/>
          </a:p>
        </p:txBody>
      </p:sp>
    </p:spTree>
    <p:extLst>
      <p:ext uri="{BB962C8B-B14F-4D97-AF65-F5344CB8AC3E}">
        <p14:creationId xmlns:p14="http://schemas.microsoft.com/office/powerpoint/2010/main" val="14868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Vertical)">
                                      <p:cBhvr>
                                        <p:cTn id="13" dur="500"/>
                                        <p:tgtEl>
                                          <p:spTgt spid="4">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3396C-47E8-4B5D-B54B-87085E7BD9F7}"/>
              </a:ext>
            </a:extLst>
          </p:cNvPr>
          <p:cNvSpPr>
            <a:spLocks noGrp="1"/>
          </p:cNvSpPr>
          <p:nvPr>
            <p:ph type="title"/>
          </p:nvPr>
        </p:nvSpPr>
        <p:spPr/>
        <p:txBody>
          <a:bodyPr/>
          <a:lstStyle/>
          <a:p>
            <a:r>
              <a:rPr lang="en-US" altLang="zh-CN" dirty="0"/>
              <a:t>Fair allocation</a:t>
            </a:r>
            <a:r>
              <a:rPr lang="zh-CN" altLang="en-US" dirty="0"/>
              <a:t>简介</a:t>
            </a:r>
            <a:endParaRPr lang="zh-Hans-HK" altLang="en-US" dirty="0"/>
          </a:p>
        </p:txBody>
      </p:sp>
      <p:sp>
        <p:nvSpPr>
          <p:cNvPr id="4" name="内容占位符 3">
            <a:extLst>
              <a:ext uri="{FF2B5EF4-FFF2-40B4-BE49-F238E27FC236}">
                <a16:creationId xmlns:a16="http://schemas.microsoft.com/office/drawing/2014/main" id="{1652061A-5C8E-494A-9E51-EC9450AC392C}"/>
              </a:ext>
            </a:extLst>
          </p:cNvPr>
          <p:cNvSpPr>
            <a:spLocks noGrp="1"/>
          </p:cNvSpPr>
          <p:nvPr>
            <p:ph idx="1"/>
          </p:nvPr>
        </p:nvSpPr>
        <p:spPr/>
        <p:txBody>
          <a:bodyPr>
            <a:normAutofit/>
          </a:bodyPr>
          <a:lstStyle/>
          <a:p>
            <a:r>
              <a:rPr lang="zh-CN" altLang="en-US" sz="2400" dirty="0"/>
              <a:t>博弈论是人工智能的重要研究方向。</a:t>
            </a:r>
            <a:endParaRPr lang="en-US" altLang="zh-CN" sz="2400" dirty="0"/>
          </a:p>
          <a:p>
            <a:pPr lvl="1"/>
            <a:r>
              <a:rPr lang="en-US" altLang="zh-CN" sz="2000" dirty="0"/>
              <a:t>Noncooperative game  &amp;  </a:t>
            </a:r>
            <a:r>
              <a:rPr lang="en-US" altLang="zh-CN" sz="2000" b="1" dirty="0">
                <a:solidFill>
                  <a:srgbClr val="FFFF00"/>
                </a:solidFill>
              </a:rPr>
              <a:t>Cooperative game</a:t>
            </a:r>
            <a:r>
              <a:rPr lang="en-US" altLang="zh-CN" sz="2000" dirty="0"/>
              <a:t>  (</a:t>
            </a:r>
            <a:r>
              <a:rPr lang="zh-CN" altLang="en-US" sz="2000" dirty="0"/>
              <a:t>竞争、合作）</a:t>
            </a:r>
            <a:endParaRPr lang="en-US" altLang="zh-CN" sz="2000" dirty="0"/>
          </a:p>
          <a:p>
            <a:r>
              <a:rPr lang="en-US" altLang="zh-Hans-HK" sz="2400" dirty="0">
                <a:solidFill>
                  <a:srgbClr val="FFFF00"/>
                </a:solidFill>
              </a:rPr>
              <a:t>Fair Allocation </a:t>
            </a:r>
            <a:r>
              <a:rPr lang="zh-CN" altLang="en-US" sz="2400" dirty="0"/>
              <a:t>是</a:t>
            </a:r>
            <a:r>
              <a:rPr lang="en-US" altLang="zh-CN" sz="2400" dirty="0"/>
              <a:t>cooperative game</a:t>
            </a:r>
            <a:r>
              <a:rPr lang="zh-CN" altLang="en-US" sz="2400" dirty="0"/>
              <a:t>分支下的核心课题</a:t>
            </a:r>
            <a:endParaRPr lang="en-US" altLang="zh-CN" sz="2400" dirty="0"/>
          </a:p>
          <a:p>
            <a:pPr lvl="1"/>
            <a:r>
              <a:rPr lang="zh-CN" altLang="en-US" sz="2000" dirty="0"/>
              <a:t>旨在</a:t>
            </a:r>
            <a:r>
              <a:rPr lang="zh-CN" altLang="en-US" sz="2000" b="1" dirty="0">
                <a:solidFill>
                  <a:srgbClr val="FFFF00"/>
                </a:solidFill>
              </a:rPr>
              <a:t>公平的解决纠纷</a:t>
            </a:r>
            <a:r>
              <a:rPr lang="en-US" altLang="zh-CN" sz="2000" dirty="0"/>
              <a:t>——</a:t>
            </a:r>
            <a:r>
              <a:rPr lang="zh-CN" altLang="en-US" sz="2000" dirty="0"/>
              <a:t>怎么样分配让</a:t>
            </a:r>
            <a:r>
              <a:rPr lang="zh-CN" altLang="en-US" sz="2000" b="1" dirty="0">
                <a:solidFill>
                  <a:srgbClr val="CC00FF"/>
                </a:solidFill>
              </a:rPr>
              <a:t>每个人都觉得自己赚了</a:t>
            </a:r>
            <a:r>
              <a:rPr lang="zh-CN" altLang="en-US" sz="2000" dirty="0"/>
              <a:t>？</a:t>
            </a:r>
            <a:endParaRPr lang="en-US" altLang="zh-CN" sz="2000" dirty="0"/>
          </a:p>
          <a:p>
            <a:pPr lvl="1"/>
            <a:r>
              <a:rPr lang="zh-CN" altLang="en-US" sz="2000" dirty="0"/>
              <a:t>有许多实际应用。尤其对</a:t>
            </a:r>
            <a:r>
              <a:rPr lang="zh-CN" altLang="en-US" sz="2000" b="1" dirty="0">
                <a:solidFill>
                  <a:srgbClr val="FFFF00"/>
                </a:solidFill>
              </a:rPr>
              <a:t>管理学</a:t>
            </a:r>
            <a:r>
              <a:rPr lang="zh-CN" altLang="en-US" sz="2000" dirty="0"/>
              <a:t>很重要。</a:t>
            </a:r>
            <a:endParaRPr lang="en-US" altLang="zh-CN" sz="2000" dirty="0"/>
          </a:p>
          <a:p>
            <a:pPr lvl="1"/>
            <a:r>
              <a:rPr lang="zh-CN" altLang="en-US" sz="2000" dirty="0"/>
              <a:t>在这个领域做出突出贡献的学者有许多拿到了</a:t>
            </a:r>
            <a:r>
              <a:rPr lang="zh-CN" altLang="en-US" sz="2000" b="1" dirty="0">
                <a:solidFill>
                  <a:srgbClr val="FFFF00"/>
                </a:solidFill>
              </a:rPr>
              <a:t>诺贝尔经济学奖</a:t>
            </a:r>
            <a:r>
              <a:rPr lang="zh-CN" altLang="en-US" sz="2000" dirty="0"/>
              <a:t>。</a:t>
            </a:r>
            <a:endParaRPr lang="en-US" altLang="zh-CN" sz="2000" dirty="0"/>
          </a:p>
          <a:p>
            <a:pPr lvl="1"/>
            <a:r>
              <a:rPr lang="zh-CN" altLang="en-US" sz="2000" dirty="0"/>
              <a:t>经典问题：三妾分产、</a:t>
            </a:r>
            <a:r>
              <a:rPr lang="en-US" altLang="zh-CN" sz="2000" dirty="0"/>
              <a:t>Shapley Value</a:t>
            </a:r>
            <a:r>
              <a:rPr lang="zh-CN" altLang="en-US" sz="2000" dirty="0"/>
              <a:t>、分蛋糕、租金分配。</a:t>
            </a:r>
            <a:endParaRPr lang="en-US" altLang="zh-CN" sz="2000" dirty="0"/>
          </a:p>
        </p:txBody>
      </p:sp>
    </p:spTree>
    <p:extLst>
      <p:ext uri="{BB962C8B-B14F-4D97-AF65-F5344CB8AC3E}">
        <p14:creationId xmlns:p14="http://schemas.microsoft.com/office/powerpoint/2010/main" val="16112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E9B42-1D3D-4825-B73C-EA50A1B2282D}"/>
              </a:ext>
            </a:extLst>
          </p:cNvPr>
          <p:cNvSpPr>
            <a:spLocks noGrp="1"/>
          </p:cNvSpPr>
          <p:nvPr>
            <p:ph type="title"/>
          </p:nvPr>
        </p:nvSpPr>
        <p:spPr/>
        <p:txBody>
          <a:bodyPr/>
          <a:lstStyle/>
          <a:p>
            <a:r>
              <a:rPr lang="en-US" altLang="zh-Hans-HK" dirty="0"/>
              <a:t>Shapley axioms and Shapley Theorem</a:t>
            </a:r>
            <a:endParaRPr lang="zh-Hans-HK"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BCEFCA-BC67-4378-A1FA-6151BCD64CCF}"/>
                  </a:ext>
                </a:extLst>
              </p:cNvPr>
              <p:cNvSpPr>
                <a:spLocks noGrp="1"/>
              </p:cNvSpPr>
              <p:nvPr>
                <p:ph sz="half" idx="1"/>
              </p:nvPr>
            </p:nvSpPr>
            <p:spPr>
              <a:xfrm>
                <a:off x="685802" y="2142067"/>
                <a:ext cx="5276848" cy="3649134"/>
              </a:xfrm>
            </p:spPr>
            <p:txBody>
              <a:bodyPr>
                <a:normAutofit lnSpcReduction="10000"/>
              </a:bodyPr>
              <a:lstStyle/>
              <a:p>
                <a:pPr>
                  <a:spcBef>
                    <a:spcPts val="1200"/>
                  </a:spcBef>
                </a:pPr>
                <a:r>
                  <a:rPr lang="en-US" altLang="zh-Hans-HK" sz="2400" dirty="0">
                    <a:solidFill>
                      <a:srgbClr val="FFFF00"/>
                    </a:solidFill>
                  </a:rPr>
                  <a:t>Symmetry</a:t>
                </a:r>
                <a:r>
                  <a:rPr lang="en-US" altLang="zh-Hans-HK" sz="2400" dirty="0"/>
                  <a:t>: If </a:t>
                </a:r>
                <a14:m>
                  <m:oMath xmlns:m="http://schemas.openxmlformats.org/officeDocument/2006/math">
                    <m:r>
                      <a:rPr lang="en-US" altLang="zh-Hans-HK" sz="2400" i="1" dirty="0" smtClean="0">
                        <a:solidFill>
                          <a:srgbClr val="00B050"/>
                        </a:solidFill>
                        <a:latin typeface="Cambria Math" panose="02040503050406030204" pitchFamily="18" charset="0"/>
                      </a:rPr>
                      <m:t>𝑣</m:t>
                    </m:r>
                    <m:d>
                      <m:dPr>
                        <m:ctrlPr>
                          <a:rPr lang="en-US" altLang="zh-Hans-HK" sz="2400" i="1" dirty="0" smtClean="0">
                            <a:solidFill>
                              <a:srgbClr val="00B050"/>
                            </a:solidFill>
                            <a:latin typeface="Cambria Math" panose="02040503050406030204" pitchFamily="18" charset="0"/>
                          </a:rPr>
                        </m:ctrlPr>
                      </m:dPr>
                      <m:e>
                        <m:r>
                          <a:rPr lang="en-US" altLang="zh-Hans-HK" sz="2400" i="1" dirty="0" smtClean="0">
                            <a:solidFill>
                              <a:srgbClr val="00B050"/>
                            </a:solidFill>
                            <a:latin typeface="Cambria Math" panose="02040503050406030204" pitchFamily="18" charset="0"/>
                          </a:rPr>
                          <m:t>𝑆</m:t>
                        </m:r>
                        <m:r>
                          <a:rPr lang="en-US" altLang="zh-Hans-HK" sz="2400" i="1" dirty="0" smtClean="0">
                            <a:solidFill>
                              <a:srgbClr val="00B050"/>
                            </a:solidFill>
                            <a:latin typeface="Cambria Math" panose="02040503050406030204" pitchFamily="18" charset="0"/>
                            <a:ea typeface="Cambria Math" panose="02040503050406030204" pitchFamily="18" charset="0"/>
                          </a:rPr>
                          <m:t>∪</m:t>
                        </m:r>
                        <m:d>
                          <m:dPr>
                            <m:begChr m:val="{"/>
                            <m:endChr m:val="}"/>
                            <m:ctrlPr>
                              <a:rPr lang="en-US" altLang="zh-Hans-HK" sz="2400" b="0" i="1" dirty="0" smtClean="0">
                                <a:solidFill>
                                  <a:srgbClr val="00B050"/>
                                </a:solidFill>
                                <a:latin typeface="Cambria Math" panose="02040503050406030204" pitchFamily="18" charset="0"/>
                                <a:ea typeface="Cambria Math" panose="02040503050406030204" pitchFamily="18" charset="0"/>
                              </a:rPr>
                            </m:ctrlPr>
                          </m:dPr>
                          <m:e>
                            <m:r>
                              <a:rPr lang="en-US" altLang="zh-Hans-HK" sz="2400" b="0" i="1" dirty="0" smtClean="0">
                                <a:solidFill>
                                  <a:srgbClr val="00B050"/>
                                </a:solidFill>
                                <a:latin typeface="Cambria Math" panose="02040503050406030204" pitchFamily="18" charset="0"/>
                                <a:ea typeface="Cambria Math" panose="02040503050406030204" pitchFamily="18" charset="0"/>
                              </a:rPr>
                              <m:t>𝑖</m:t>
                            </m:r>
                          </m:e>
                        </m:d>
                      </m:e>
                    </m:d>
                    <m:r>
                      <a:rPr lang="en-US" altLang="zh-Hans-HK" sz="2400" b="0" i="1" dirty="0" smtClean="0">
                        <a:solidFill>
                          <a:srgbClr val="00B050"/>
                        </a:solidFill>
                        <a:latin typeface="Cambria Math" panose="02040503050406030204" pitchFamily="18" charset="0"/>
                        <a:ea typeface="Cambria Math" panose="02040503050406030204" pitchFamily="18" charset="0"/>
                      </a:rPr>
                      <m:t>=</m:t>
                    </m:r>
                    <m:r>
                      <a:rPr lang="en-US" altLang="zh-Hans-HK" sz="2400" b="0" i="1" dirty="0" smtClean="0">
                        <a:solidFill>
                          <a:srgbClr val="00B050"/>
                        </a:solidFill>
                        <a:latin typeface="Cambria Math" panose="02040503050406030204" pitchFamily="18" charset="0"/>
                        <a:ea typeface="Cambria Math" panose="02040503050406030204" pitchFamily="18" charset="0"/>
                      </a:rPr>
                      <m:t>𝑣</m:t>
                    </m:r>
                    <m:r>
                      <a:rPr lang="en-US" altLang="zh-Hans-HK" sz="2400" b="0" i="1" dirty="0" smtClean="0">
                        <a:solidFill>
                          <a:srgbClr val="00B050"/>
                        </a:solidFill>
                        <a:latin typeface="Cambria Math" panose="02040503050406030204" pitchFamily="18" charset="0"/>
                        <a:ea typeface="Cambria Math" panose="02040503050406030204" pitchFamily="18" charset="0"/>
                      </a:rPr>
                      <m:t>(</m:t>
                    </m:r>
                    <m:r>
                      <a:rPr lang="en-US" altLang="zh-Hans-HK" sz="2400" b="0" i="1" dirty="0" smtClean="0">
                        <a:solidFill>
                          <a:srgbClr val="00B050"/>
                        </a:solidFill>
                        <a:latin typeface="Cambria Math" panose="02040503050406030204" pitchFamily="18" charset="0"/>
                        <a:ea typeface="Cambria Math" panose="02040503050406030204" pitchFamily="18" charset="0"/>
                      </a:rPr>
                      <m:t>𝑆</m:t>
                    </m:r>
                    <m:r>
                      <a:rPr lang="en-US" altLang="zh-Hans-HK" sz="2400" i="1" dirty="0">
                        <a:solidFill>
                          <a:srgbClr val="00B050"/>
                        </a:solidFill>
                        <a:latin typeface="Cambria Math" panose="02040503050406030204" pitchFamily="18" charset="0"/>
                        <a:ea typeface="Cambria Math" panose="02040503050406030204" pitchFamily="18" charset="0"/>
                      </a:rPr>
                      <m:t>∪</m:t>
                    </m:r>
                    <m:d>
                      <m:dPr>
                        <m:begChr m:val="{"/>
                        <m:endChr m:val="}"/>
                        <m:ctrlPr>
                          <a:rPr lang="en-US" altLang="zh-Hans-HK" sz="2400" i="1" dirty="0">
                            <a:solidFill>
                              <a:srgbClr val="00B050"/>
                            </a:solidFill>
                            <a:latin typeface="Cambria Math" panose="02040503050406030204" pitchFamily="18" charset="0"/>
                            <a:ea typeface="Cambria Math" panose="02040503050406030204" pitchFamily="18" charset="0"/>
                          </a:rPr>
                        </m:ctrlPr>
                      </m:dPr>
                      <m:e>
                        <m:r>
                          <a:rPr lang="en-US" altLang="zh-Hans-HK" sz="2400" b="0" i="1" dirty="0" smtClean="0">
                            <a:solidFill>
                              <a:srgbClr val="00B050"/>
                            </a:solidFill>
                            <a:latin typeface="Cambria Math" panose="02040503050406030204" pitchFamily="18" charset="0"/>
                            <a:ea typeface="Cambria Math" panose="02040503050406030204" pitchFamily="18" charset="0"/>
                          </a:rPr>
                          <m:t>𝑗</m:t>
                        </m:r>
                      </m:e>
                    </m:d>
                    <m:r>
                      <a:rPr lang="en-US" altLang="zh-Hans-HK" sz="2400" b="0" i="1" dirty="0" smtClean="0">
                        <a:solidFill>
                          <a:srgbClr val="00B050"/>
                        </a:solidFill>
                        <a:latin typeface="Cambria Math" panose="02040503050406030204" pitchFamily="18" charset="0"/>
                        <a:ea typeface="Cambria Math" panose="02040503050406030204" pitchFamily="18" charset="0"/>
                      </a:rPr>
                      <m:t>)</m:t>
                    </m:r>
                  </m:oMath>
                </a14:m>
                <a:r>
                  <a:rPr lang="en-US" altLang="zh-Hans-HK" sz="2400" dirty="0">
                    <a:solidFill>
                      <a:srgbClr val="00B050"/>
                    </a:solidFill>
                  </a:rPr>
                  <a:t> </a:t>
                </a:r>
                <a:br>
                  <a:rPr lang="en-US" altLang="zh-Hans-HK" sz="2400" dirty="0"/>
                </a:br>
                <a:r>
                  <a:rPr lang="en-US" altLang="zh-Hans-HK" sz="2400" dirty="0"/>
                  <a:t>   for all </a:t>
                </a:r>
                <a:r>
                  <a:rPr lang="en-US" altLang="zh-Hans-HK" sz="2400" i="1" dirty="0">
                    <a:solidFill>
                      <a:srgbClr val="00B050"/>
                    </a:solidFill>
                  </a:rPr>
                  <a:t>S</a:t>
                </a:r>
                <a:r>
                  <a:rPr lang="en-US" altLang="zh-Hans-HK" sz="2400" dirty="0"/>
                  <a:t> with </a:t>
                </a:r>
                <a14:m>
                  <m:oMath xmlns:m="http://schemas.openxmlformats.org/officeDocument/2006/math">
                    <m:r>
                      <a:rPr lang="en-US" altLang="zh-Hans-HK" sz="2400" i="1" dirty="0" smtClean="0">
                        <a:solidFill>
                          <a:srgbClr val="00B050"/>
                        </a:solidFill>
                        <a:latin typeface="Cambria Math" panose="02040503050406030204" pitchFamily="18" charset="0"/>
                      </a:rPr>
                      <m:t>𝑖</m:t>
                    </m:r>
                    <m:r>
                      <a:rPr lang="en-US" altLang="zh-Hans-HK" sz="2400" i="1" dirty="0" smtClean="0">
                        <a:solidFill>
                          <a:srgbClr val="00B050"/>
                        </a:solidFill>
                        <a:latin typeface="Cambria Math" panose="02040503050406030204" pitchFamily="18" charset="0"/>
                      </a:rPr>
                      <m:t>, </m:t>
                    </m:r>
                    <m:r>
                      <a:rPr lang="en-US" altLang="zh-Hans-HK" sz="2400" i="1" dirty="0" smtClean="0">
                        <a:solidFill>
                          <a:srgbClr val="00B050"/>
                        </a:solidFill>
                        <a:latin typeface="Cambria Math" panose="02040503050406030204" pitchFamily="18" charset="0"/>
                      </a:rPr>
                      <m:t>𝑗</m:t>
                    </m:r>
                    <m:r>
                      <a:rPr lang="en-US" altLang="zh-Hans-HK" sz="2400" i="1" dirty="0" smtClean="0">
                        <a:solidFill>
                          <a:srgbClr val="00B050"/>
                        </a:solidFill>
                        <a:latin typeface="Cambria Math" panose="02040503050406030204" pitchFamily="18" charset="0"/>
                        <a:ea typeface="Cambria Math" panose="02040503050406030204" pitchFamily="18" charset="0"/>
                      </a:rPr>
                      <m:t>∉</m:t>
                    </m:r>
                    <m:r>
                      <a:rPr lang="en-US" altLang="zh-Hans-HK" sz="2400" i="1" dirty="0" smtClean="0">
                        <a:solidFill>
                          <a:srgbClr val="00B050"/>
                        </a:solidFill>
                        <a:latin typeface="Cambria Math" panose="02040503050406030204" pitchFamily="18" charset="0"/>
                      </a:rPr>
                      <m:t> </m:t>
                    </m:r>
                    <m:r>
                      <a:rPr lang="en-US" altLang="zh-Hans-HK" sz="2400" i="1" dirty="0" smtClean="0">
                        <a:solidFill>
                          <a:srgbClr val="00B050"/>
                        </a:solidFill>
                        <a:latin typeface="Cambria Math" panose="02040503050406030204" pitchFamily="18" charset="0"/>
                      </a:rPr>
                      <m:t>𝑆</m:t>
                    </m:r>
                  </m:oMath>
                </a14:m>
                <a:r>
                  <a:rPr lang="en-US" altLang="zh-Hans-HK" sz="2400" dirty="0"/>
                  <a:t>, then </a:t>
                </a:r>
                <a:br>
                  <a:rPr lang="en-US" altLang="zh-Hans-HK" sz="2400" dirty="0"/>
                </a:br>
                <a:r>
                  <a:rPr lang="en-US" altLang="zh-Hans-HK" sz="2400" dirty="0"/>
                  <a:t>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CN" sz="2400" baseline="-25000" dirty="0" err="1">
                    <a:solidFill>
                      <a:srgbClr val="00B050"/>
                    </a:solidFill>
                    <a:latin typeface="Times New Roman" panose="02020603050405020304" pitchFamily="18" charset="0"/>
                    <a:cs typeface="Times New Roman" panose="02020603050405020304" pitchFamily="18" charset="0"/>
                  </a:rPr>
                  <a:t>i</a:t>
                </a:r>
                <a:r>
                  <a:rPr lang="en-US" altLang="zh-CN" sz="2400" baseline="-25000" dirty="0">
                    <a:solidFill>
                      <a:srgbClr val="00B050"/>
                    </a:solidFill>
                    <a:latin typeface="Times New Roman" panose="02020603050405020304" pitchFamily="18" charset="0"/>
                    <a:cs typeface="Times New Roman" panose="02020603050405020304" pitchFamily="18" charset="0"/>
                  </a:rPr>
                  <a:t> </a:t>
                </a:r>
                <a:r>
                  <a:rPr lang="en-US" altLang="zh-Hans-HK" sz="2400" dirty="0">
                    <a:solidFill>
                      <a:srgbClr val="00B050"/>
                    </a:solidFill>
                  </a:rPr>
                  <a:t>(v)</a:t>
                </a:r>
                <a:r>
                  <a:rPr lang="en-US" altLang="zh-Hans-HK" sz="2400" dirty="0"/>
                  <a:t> =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CN" sz="2400" baseline="-25000" dirty="0">
                    <a:solidFill>
                      <a:srgbClr val="00B050"/>
                    </a:solidFill>
                    <a:latin typeface="Times New Roman" panose="02020603050405020304" pitchFamily="18" charset="0"/>
                    <a:cs typeface="Times New Roman" panose="02020603050405020304" pitchFamily="18" charset="0"/>
                  </a:rPr>
                  <a:t>j</a:t>
                </a:r>
                <a:r>
                  <a:rPr lang="en-US" altLang="zh-Hans-HK" sz="2400" dirty="0">
                    <a:solidFill>
                      <a:srgbClr val="00B050"/>
                    </a:solidFill>
                  </a:rPr>
                  <a:t>(v)</a:t>
                </a:r>
                <a:r>
                  <a:rPr lang="en-US" altLang="zh-Hans-HK" sz="2400" dirty="0"/>
                  <a:t>.</a:t>
                </a:r>
              </a:p>
              <a:p>
                <a:pPr>
                  <a:spcBef>
                    <a:spcPts val="1200"/>
                  </a:spcBef>
                </a:pPr>
                <a:r>
                  <a:rPr lang="en-US" altLang="zh-Hans-HK" sz="2400" dirty="0">
                    <a:solidFill>
                      <a:srgbClr val="FFFF00"/>
                    </a:solidFill>
                  </a:rPr>
                  <a:t>Dummy</a:t>
                </a:r>
                <a:r>
                  <a:rPr lang="en-US" altLang="zh-Hans-HK" sz="2400" dirty="0"/>
                  <a:t>: A player that doesn't add value gets nothing; i.e., if </a:t>
                </a:r>
                <a14:m>
                  <m:oMath xmlns:m="http://schemas.openxmlformats.org/officeDocument/2006/math">
                    <m:r>
                      <a:rPr lang="en-US" altLang="zh-Hans-HK" sz="2400" i="1" dirty="0" smtClean="0">
                        <a:solidFill>
                          <a:srgbClr val="00B050"/>
                        </a:solidFill>
                        <a:latin typeface="Cambria Math" panose="02040503050406030204" pitchFamily="18" charset="0"/>
                      </a:rPr>
                      <m:t>𝑣</m:t>
                    </m:r>
                    <m:d>
                      <m:dPr>
                        <m:ctrlPr>
                          <a:rPr lang="en-US" altLang="zh-Hans-HK" sz="2400" b="0" i="1" dirty="0" smtClean="0">
                            <a:solidFill>
                              <a:srgbClr val="00B050"/>
                            </a:solidFill>
                            <a:latin typeface="Cambria Math" panose="02040503050406030204" pitchFamily="18" charset="0"/>
                          </a:rPr>
                        </m:ctrlPr>
                      </m:dPr>
                      <m:e>
                        <m:r>
                          <a:rPr lang="en-US" altLang="zh-Hans-HK" sz="2400" b="0" i="1" dirty="0" smtClean="0">
                            <a:solidFill>
                              <a:srgbClr val="00B050"/>
                            </a:solidFill>
                            <a:latin typeface="Cambria Math" panose="02040503050406030204" pitchFamily="18" charset="0"/>
                          </a:rPr>
                          <m:t>𝑆</m:t>
                        </m:r>
                        <m:r>
                          <a:rPr lang="en-US" altLang="zh-Hans-HK" sz="2400" b="0" i="1" dirty="0" smtClean="0">
                            <a:solidFill>
                              <a:srgbClr val="00B050"/>
                            </a:solidFill>
                            <a:latin typeface="Cambria Math" panose="02040503050406030204" pitchFamily="18" charset="0"/>
                            <a:ea typeface="Cambria Math" panose="02040503050406030204" pitchFamily="18" charset="0"/>
                          </a:rPr>
                          <m:t>∪{</m:t>
                        </m:r>
                        <m:r>
                          <a:rPr lang="en-US" altLang="zh-Hans-HK" sz="2400" b="0" i="1" dirty="0" smtClean="0">
                            <a:solidFill>
                              <a:srgbClr val="00B050"/>
                            </a:solidFill>
                            <a:latin typeface="Cambria Math" panose="02040503050406030204" pitchFamily="18" charset="0"/>
                            <a:ea typeface="Cambria Math" panose="02040503050406030204" pitchFamily="18" charset="0"/>
                          </a:rPr>
                          <m:t>𝑖</m:t>
                        </m:r>
                        <m:r>
                          <a:rPr lang="en-US" altLang="zh-Hans-HK" sz="2400" b="0" i="1" dirty="0" smtClean="0">
                            <a:solidFill>
                              <a:srgbClr val="00B050"/>
                            </a:solidFill>
                            <a:latin typeface="Cambria Math" panose="02040503050406030204" pitchFamily="18" charset="0"/>
                            <a:ea typeface="Cambria Math" panose="02040503050406030204" pitchFamily="18" charset="0"/>
                          </a:rPr>
                          <m:t>}</m:t>
                        </m:r>
                      </m:e>
                    </m:d>
                    <m:r>
                      <a:rPr lang="en-US" altLang="zh-Hans-HK" sz="2400" b="0" i="1" dirty="0" smtClean="0">
                        <a:solidFill>
                          <a:srgbClr val="00B050"/>
                        </a:solidFill>
                        <a:latin typeface="Cambria Math" panose="02040503050406030204" pitchFamily="18" charset="0"/>
                      </a:rPr>
                      <m:t>=</m:t>
                    </m:r>
                    <m:r>
                      <a:rPr lang="en-US" altLang="zh-Hans-HK" sz="2400" i="1" dirty="0" smtClean="0">
                        <a:solidFill>
                          <a:srgbClr val="00B050"/>
                        </a:solidFill>
                        <a:latin typeface="Cambria Math" panose="02040503050406030204" pitchFamily="18" charset="0"/>
                      </a:rPr>
                      <m:t>𝑣</m:t>
                    </m:r>
                    <m:r>
                      <a:rPr lang="en-US" altLang="zh-Hans-HK" sz="2400" i="1" dirty="0" smtClean="0">
                        <a:solidFill>
                          <a:srgbClr val="00B050"/>
                        </a:solidFill>
                        <a:latin typeface="Cambria Math" panose="02040503050406030204" pitchFamily="18" charset="0"/>
                      </a:rPr>
                      <m:t>(</m:t>
                    </m:r>
                    <m:r>
                      <a:rPr lang="en-US" altLang="zh-Hans-HK" sz="2400" i="1" dirty="0" smtClean="0">
                        <a:solidFill>
                          <a:srgbClr val="00B050"/>
                        </a:solidFill>
                        <a:latin typeface="Cambria Math" panose="02040503050406030204" pitchFamily="18" charset="0"/>
                      </a:rPr>
                      <m:t>𝑆</m:t>
                    </m:r>
                    <m:r>
                      <a:rPr lang="en-US" altLang="zh-Hans-HK" sz="2400" i="1" dirty="0" smtClean="0">
                        <a:solidFill>
                          <a:srgbClr val="00B050"/>
                        </a:solidFill>
                        <a:latin typeface="Cambria Math" panose="02040503050406030204" pitchFamily="18" charset="0"/>
                      </a:rPr>
                      <m:t>)</m:t>
                    </m:r>
                  </m:oMath>
                </a14:m>
                <a:r>
                  <a:rPr lang="en-US" altLang="zh-Hans-HK" sz="2400" dirty="0"/>
                  <a:t> for all </a:t>
                </a:r>
                <a:r>
                  <a:rPr lang="en-US" altLang="zh-Hans-HK" sz="2400" i="1" dirty="0">
                    <a:solidFill>
                      <a:srgbClr val="00B050"/>
                    </a:solidFill>
                  </a:rPr>
                  <a:t>S</a:t>
                </a:r>
                <a:r>
                  <a:rPr lang="en-US" altLang="zh-Hans-HK" sz="2400" dirty="0"/>
                  <a:t>, then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CN"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rPr>
                  <a:t>(v)</a:t>
                </a:r>
                <a:r>
                  <a:rPr lang="en-US" altLang="zh-Hans-HK" sz="2400" dirty="0"/>
                  <a:t> </a:t>
                </a:r>
                <a:r>
                  <a:rPr lang="en-US" altLang="zh-Hans-HK" sz="2400" dirty="0">
                    <a:solidFill>
                      <a:srgbClr val="00B050"/>
                    </a:solidFill>
                  </a:rPr>
                  <a:t>= 0</a:t>
                </a:r>
                <a:r>
                  <a:rPr lang="en-US" altLang="zh-Hans-HK" sz="2400" dirty="0"/>
                  <a:t>.</a:t>
                </a:r>
              </a:p>
              <a:p>
                <a:pPr>
                  <a:spcBef>
                    <a:spcPts val="1200"/>
                  </a:spcBef>
                </a:pPr>
                <a:r>
                  <a:rPr lang="en-US" altLang="zh-Hans-HK" sz="2400" dirty="0">
                    <a:solidFill>
                      <a:srgbClr val="FFFF00"/>
                    </a:solidFill>
                  </a:rPr>
                  <a:t>Efficiency</a:t>
                </a:r>
                <a:r>
                  <a:rPr lang="en-US" altLang="zh-Hans-HK" sz="2400" dirty="0"/>
                  <a:t>: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CN" sz="2400" baseline="-25000" dirty="0">
                    <a:solidFill>
                      <a:srgbClr val="00B050"/>
                    </a:solidFill>
                    <a:latin typeface="Times New Roman" panose="02020603050405020304" pitchFamily="18" charset="0"/>
                    <a:cs typeface="Times New Roman" panose="02020603050405020304" pitchFamily="18" charset="0"/>
                  </a:rPr>
                  <a:t>1 </a:t>
                </a:r>
                <a:r>
                  <a:rPr lang="en-US" altLang="zh-Hans-HK" sz="2400" dirty="0">
                    <a:solidFill>
                      <a:srgbClr val="00B050"/>
                    </a:solidFill>
                  </a:rPr>
                  <a:t>(v) +…+</a:t>
                </a:r>
                <a:r>
                  <a:rPr lang="el-GR" altLang="zh-Hans-HK" sz="2400" dirty="0">
                    <a:solidFill>
                      <a:srgbClr val="00B050"/>
                    </a:solidFill>
                    <a:latin typeface="Times New Roman" panose="02020603050405020304" pitchFamily="18" charset="0"/>
                    <a:cs typeface="Times New Roman" panose="02020603050405020304" pitchFamily="18" charset="0"/>
                  </a:rPr>
                  <a:t> Ψ</a:t>
                </a:r>
                <a:r>
                  <a:rPr lang="en-US" altLang="zh-CN" sz="2400" baseline="-25000" dirty="0">
                    <a:solidFill>
                      <a:srgbClr val="00B050"/>
                    </a:solidFill>
                    <a:latin typeface="Times New Roman" panose="02020603050405020304" pitchFamily="18" charset="0"/>
                    <a:cs typeface="Times New Roman" panose="02020603050405020304" pitchFamily="18" charset="0"/>
                  </a:rPr>
                  <a:t>n </a:t>
                </a:r>
                <a:r>
                  <a:rPr lang="en-US" altLang="zh-Hans-HK" sz="2400" dirty="0">
                    <a:solidFill>
                      <a:srgbClr val="00B050"/>
                    </a:solidFill>
                  </a:rPr>
                  <a:t>(v) =v({1..n})</a:t>
                </a:r>
              </a:p>
              <a:p>
                <a:pPr>
                  <a:spcBef>
                    <a:spcPts val="1200"/>
                  </a:spcBef>
                </a:pPr>
                <a:r>
                  <a:rPr lang="en-US" altLang="zh-Hans-HK" sz="2400" dirty="0">
                    <a:solidFill>
                      <a:srgbClr val="FFFF00"/>
                    </a:solidFill>
                  </a:rPr>
                  <a:t>Additivity</a:t>
                </a:r>
                <a:r>
                  <a:rPr lang="en-US" altLang="zh-Hans-HK" sz="2400" dirty="0"/>
                  <a:t>: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dirty="0">
                    <a:solidFill>
                      <a:srgbClr val="00B050"/>
                    </a:solidFill>
                  </a:rPr>
                  <a:t>(v + u) =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dirty="0">
                    <a:solidFill>
                      <a:srgbClr val="00B050"/>
                    </a:solidFill>
                  </a:rPr>
                  <a:t>(v) +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dirty="0">
                    <a:solidFill>
                      <a:srgbClr val="00B050"/>
                    </a:solidFill>
                  </a:rPr>
                  <a:t>(u)</a:t>
                </a:r>
                <a:r>
                  <a:rPr lang="en-US" altLang="zh-Hans-HK" sz="2400" dirty="0"/>
                  <a:t>.</a:t>
                </a:r>
              </a:p>
            </p:txBody>
          </p:sp>
        </mc:Choice>
        <mc:Fallback xmlns="">
          <p:sp>
            <p:nvSpPr>
              <p:cNvPr id="3" name="内容占位符 2">
                <a:extLst>
                  <a:ext uri="{FF2B5EF4-FFF2-40B4-BE49-F238E27FC236}">
                    <a16:creationId xmlns:a16="http://schemas.microsoft.com/office/drawing/2014/main" id="{53BCEFCA-BC67-4378-A1FA-6151BCD64CCF}"/>
                  </a:ext>
                </a:extLst>
              </p:cNvPr>
              <p:cNvSpPr>
                <a:spLocks noGrp="1" noRot="1" noChangeAspect="1" noMove="1" noResize="1" noEditPoints="1" noAdjustHandles="1" noChangeArrowheads="1" noChangeShapeType="1" noTextEdit="1"/>
              </p:cNvSpPr>
              <p:nvPr>
                <p:ph sz="half" idx="1"/>
              </p:nvPr>
            </p:nvSpPr>
            <p:spPr>
              <a:xfrm>
                <a:off x="685802" y="2142067"/>
                <a:ext cx="5276848" cy="3649134"/>
              </a:xfrm>
              <a:blipFill>
                <a:blip r:embed="rId2"/>
                <a:stretch>
                  <a:fillRect l="-1618" t="-1169" b="-2671"/>
                </a:stretch>
              </a:blipFill>
            </p:spPr>
            <p:txBody>
              <a:bodyPr/>
              <a:lstStyle/>
              <a:p>
                <a:r>
                  <a:rPr lang="zh-Hans-HK" altLang="en-US">
                    <a:noFill/>
                  </a:rPr>
                  <a:t> </a:t>
                </a:r>
              </a:p>
            </p:txBody>
          </p:sp>
        </mc:Fallback>
      </mc:AlternateContent>
      <p:sp>
        <p:nvSpPr>
          <p:cNvPr id="4" name="内容占位符 3">
            <a:extLst>
              <a:ext uri="{FF2B5EF4-FFF2-40B4-BE49-F238E27FC236}">
                <a16:creationId xmlns:a16="http://schemas.microsoft.com/office/drawing/2014/main" id="{0D3DE7D2-54C0-498C-A777-7D343069AC5D}"/>
              </a:ext>
            </a:extLst>
          </p:cNvPr>
          <p:cNvSpPr>
            <a:spLocks noGrp="1"/>
          </p:cNvSpPr>
          <p:nvPr>
            <p:ph sz="half" idx="2"/>
          </p:nvPr>
        </p:nvSpPr>
        <p:spPr>
          <a:xfrm>
            <a:off x="6095999" y="2142067"/>
            <a:ext cx="4721227" cy="3649133"/>
          </a:xfrm>
        </p:spPr>
        <p:txBody>
          <a:bodyPr>
            <a:normAutofit lnSpcReduction="10000"/>
          </a:bodyPr>
          <a:lstStyle/>
          <a:p>
            <a:pPr algn="l"/>
            <a:r>
              <a:rPr lang="en-US" altLang="zh-CN" sz="2800" b="0" i="0" u="none" strike="noStrike" baseline="0" dirty="0">
                <a:latin typeface="CMR10"/>
              </a:rPr>
              <a:t>Shapley Theorem</a:t>
            </a:r>
          </a:p>
          <a:p>
            <a:pPr lvl="1"/>
            <a:r>
              <a:rPr lang="en-US" altLang="zh-CN" sz="2400" b="1" i="0" u="none" strike="noStrike" baseline="0" dirty="0">
                <a:solidFill>
                  <a:srgbClr val="CC00FF"/>
                </a:solidFill>
                <a:latin typeface="CMR10"/>
              </a:rPr>
              <a:t>T</a:t>
            </a:r>
            <a:r>
              <a:rPr lang="en-US" altLang="zh-Hans-HK" sz="2400" b="1" i="0" u="none" strike="noStrike" baseline="0" dirty="0">
                <a:solidFill>
                  <a:srgbClr val="CC00FF"/>
                </a:solidFill>
                <a:latin typeface="CMR10"/>
              </a:rPr>
              <a:t>here is a </a:t>
            </a:r>
            <a:r>
              <a:rPr lang="en-US" altLang="zh-Hans-HK" sz="2400" b="1" i="0" u="none" strike="noStrike" baseline="0" dirty="0">
                <a:solidFill>
                  <a:srgbClr val="CC00FF"/>
                </a:solidFill>
                <a:latin typeface="CMTI10"/>
              </a:rPr>
              <a:t>unique </a:t>
            </a:r>
            <a:r>
              <a:rPr lang="en-US" altLang="zh-Hans-HK" sz="2400" b="1" i="0" u="none" strike="noStrike" baseline="0" dirty="0">
                <a:solidFill>
                  <a:srgbClr val="CC00FF"/>
                </a:solidFill>
                <a:latin typeface="CMR10"/>
              </a:rPr>
              <a:t>choice for the allocation vector </a:t>
            </a:r>
            <a:r>
              <a:rPr lang="el-GR" altLang="zh-Hans-HK" sz="2400" b="1" dirty="0">
                <a:solidFill>
                  <a:srgbClr val="CC00FF"/>
                </a:solidFill>
                <a:latin typeface="Times New Roman" panose="02020603050405020304" pitchFamily="18" charset="0"/>
                <a:cs typeface="Times New Roman" panose="02020603050405020304" pitchFamily="18" charset="0"/>
              </a:rPr>
              <a:t>Ψ</a:t>
            </a:r>
            <a:r>
              <a:rPr lang="en-US" altLang="zh-Hans-HK" sz="2400" b="1" dirty="0">
                <a:solidFill>
                  <a:srgbClr val="CC00FF"/>
                </a:solidFill>
              </a:rPr>
              <a:t>(v)</a:t>
            </a:r>
            <a:r>
              <a:rPr lang="en-US" altLang="zh-Hans-HK" sz="2400" b="1" i="0" u="none" strike="noStrike" baseline="0" dirty="0">
                <a:solidFill>
                  <a:srgbClr val="CC00FF"/>
                </a:solidFill>
                <a:latin typeface="CMR10"/>
              </a:rPr>
              <a:t>, satisfying these axioms. </a:t>
            </a:r>
          </a:p>
          <a:p>
            <a:pPr marL="457200" lvl="1" indent="0">
              <a:buNone/>
            </a:pPr>
            <a:r>
              <a:rPr lang="en-US" altLang="zh-Hans-HK" sz="2400" b="0" i="0" u="none" strike="noStrike" baseline="0" dirty="0">
                <a:latin typeface="CMR10"/>
              </a:rPr>
              <a:t>	This unique choice for each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rPr>
              <a:t>(v)</a:t>
            </a:r>
            <a:r>
              <a:rPr lang="en-US" altLang="zh-Hans-HK" sz="2400" b="0" i="0" u="none" strike="noStrike" baseline="0" dirty="0">
                <a:latin typeface="CMR10"/>
              </a:rPr>
              <a:t> is called the </a:t>
            </a:r>
            <a:r>
              <a:rPr lang="en-US" altLang="zh-Hans-HK" sz="2400" b="0" i="0" u="none" strike="noStrike" baseline="0" dirty="0">
                <a:solidFill>
                  <a:srgbClr val="FFFF00"/>
                </a:solidFill>
                <a:latin typeface="CMBX10"/>
              </a:rPr>
              <a:t>Shapley value </a:t>
            </a:r>
            <a:r>
              <a:rPr lang="en-US" altLang="zh-Hans-HK" sz="2400" b="0" i="0" u="none" strike="noStrike" baseline="0" dirty="0">
                <a:latin typeface="CMR10"/>
              </a:rPr>
              <a:t>of player </a:t>
            </a:r>
            <a:r>
              <a:rPr lang="en-US" altLang="zh-Hans-HK" sz="2400" b="0" i="0" u="none" strike="noStrike" baseline="0" dirty="0" err="1">
                <a:solidFill>
                  <a:srgbClr val="00B050"/>
                </a:solidFill>
                <a:latin typeface="CMMI10"/>
              </a:rPr>
              <a:t>i</a:t>
            </a:r>
            <a:r>
              <a:rPr lang="en-US" altLang="zh-Hans-HK" sz="2400" dirty="0">
                <a:latin typeface="CMMI10"/>
              </a:rPr>
              <a:t> </a:t>
            </a:r>
            <a:r>
              <a:rPr lang="en-US" altLang="zh-Hans-HK" sz="2400" b="0" i="0" u="none" strike="noStrike" baseline="0" dirty="0">
                <a:latin typeface="CMR10"/>
              </a:rPr>
              <a:t>in the game defined by characteristic function </a:t>
            </a:r>
            <a:r>
              <a:rPr lang="en-US" altLang="zh-Hans-HK" sz="2400" b="0" i="0" u="none" strike="noStrike" baseline="0" dirty="0">
                <a:solidFill>
                  <a:srgbClr val="00B050"/>
                </a:solidFill>
                <a:latin typeface="CMMI10"/>
              </a:rPr>
              <a:t>v</a:t>
            </a:r>
            <a:r>
              <a:rPr lang="en-US" altLang="zh-Hans-HK" sz="2400" b="0" i="0" u="none" strike="noStrike" baseline="0" dirty="0">
                <a:latin typeface="CMR10"/>
              </a:rPr>
              <a:t>.</a:t>
            </a:r>
            <a:endParaRPr lang="zh-Hans-HK" altLang="en-US" sz="2400" dirty="0"/>
          </a:p>
        </p:txBody>
      </p:sp>
    </p:spTree>
    <p:extLst>
      <p:ext uri="{BB962C8B-B14F-4D97-AF65-F5344CB8AC3E}">
        <p14:creationId xmlns:p14="http://schemas.microsoft.com/office/powerpoint/2010/main" val="27365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3A6B2-1FA0-41B7-B6E5-6191B4DA0E3D}"/>
              </a:ext>
            </a:extLst>
          </p:cNvPr>
          <p:cNvSpPr>
            <a:spLocks noGrp="1"/>
          </p:cNvSpPr>
          <p:nvPr>
            <p:ph type="title"/>
          </p:nvPr>
        </p:nvSpPr>
        <p:spPr/>
        <p:txBody>
          <a:bodyPr/>
          <a:lstStyle/>
          <a:p>
            <a:r>
              <a:rPr lang="en-US" altLang="zh-Hans-HK" dirty="0"/>
              <a:t>Proof of Shapley Theorem</a:t>
            </a:r>
            <a:endParaRPr lang="zh-Hans-HK"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6705BE-D24B-4BE9-96C4-DCA6DB7E13BE}"/>
                  </a:ext>
                </a:extLst>
              </p:cNvPr>
              <p:cNvSpPr>
                <a:spLocks noGrp="1"/>
              </p:cNvSpPr>
              <p:nvPr>
                <p:ph sz="half" idx="1"/>
              </p:nvPr>
            </p:nvSpPr>
            <p:spPr>
              <a:xfrm>
                <a:off x="685802" y="2142067"/>
                <a:ext cx="4995334" cy="3811058"/>
              </a:xfrm>
            </p:spPr>
            <p:txBody>
              <a:bodyPr>
                <a:normAutofit fontScale="92500" lnSpcReduction="20000"/>
              </a:bodyPr>
              <a:lstStyle/>
              <a:p>
                <a:pPr marL="0" indent="0">
                  <a:buNone/>
                </a:pPr>
                <a:r>
                  <a:rPr lang="zh-CN" altLang="en-US" sz="2400" dirty="0"/>
                  <a:t>唯一性的证明：</a:t>
                </a:r>
                <a:endParaRPr lang="en-US" altLang="zh-CN" sz="2400" dirty="0"/>
              </a:p>
              <a:p>
                <a:r>
                  <a:rPr lang="zh-CN" altLang="en-US" sz="2400" dirty="0"/>
                  <a:t>先考虑一类简单的</a:t>
                </a:r>
                <a:r>
                  <a:rPr lang="en-US" altLang="zh-Hans-HK" sz="2400" b="0" i="0" u="none" strike="noStrike" baseline="0" dirty="0">
                    <a:latin typeface="CMR10"/>
                  </a:rPr>
                  <a:t>characteristic function</a:t>
                </a:r>
                <a:endParaRPr lang="en-US" altLang="zh-CN" sz="2400" dirty="0"/>
              </a:p>
              <a:p>
                <a:r>
                  <a:rPr lang="zh-CN" altLang="en-US" sz="2400" dirty="0"/>
                  <a:t>对于</a:t>
                </a:r>
                <a:r>
                  <a:rPr lang="en-US" altLang="zh-CN" sz="2400" dirty="0">
                    <a:solidFill>
                      <a:srgbClr val="00B050"/>
                    </a:solidFill>
                  </a:rPr>
                  <a:t>[1,n]</a:t>
                </a:r>
                <a:r>
                  <a:rPr lang="zh-CN" altLang="en-US" sz="2400" dirty="0"/>
                  <a:t>的任何一个非空子集</a:t>
                </a:r>
                <a:r>
                  <a:rPr lang="en-US" altLang="zh-CN" sz="2400" dirty="0"/>
                  <a:t>S</a:t>
                </a:r>
                <a:r>
                  <a:rPr lang="zh-CN" altLang="en-US" sz="2400" dirty="0"/>
                  <a:t>，定义</a:t>
                </a:r>
                <a14:m>
                  <m:oMath xmlns:m="http://schemas.openxmlformats.org/officeDocument/2006/math">
                    <m:sSub>
                      <m:sSubPr>
                        <m:ctrlPr>
                          <a:rPr lang="en-US" altLang="zh-Hans-HK" sz="2400" i="1" dirty="0" smtClean="0">
                            <a:solidFill>
                              <a:srgbClr val="00B050"/>
                            </a:solidFill>
                            <a:latin typeface="Cambria Math" panose="02040503050406030204" pitchFamily="18" charset="0"/>
                          </a:rPr>
                        </m:ctrlPr>
                      </m:sSubPr>
                      <m:e>
                        <m:r>
                          <a:rPr lang="en-US" altLang="zh-Hans-HK" sz="2400" b="0" i="1" dirty="0" smtClean="0">
                            <a:solidFill>
                              <a:srgbClr val="00B050"/>
                            </a:solidFill>
                            <a:latin typeface="Cambria Math" panose="02040503050406030204" pitchFamily="18" charset="0"/>
                          </a:rPr>
                          <m:t>𝑤</m:t>
                        </m:r>
                      </m:e>
                      <m:sub>
                        <m:r>
                          <a:rPr lang="en-US" altLang="zh-Hans-HK" sz="2400" b="0" i="1" dirty="0" smtClean="0">
                            <a:solidFill>
                              <a:srgbClr val="00B050"/>
                            </a:solidFill>
                            <a:latin typeface="Cambria Math" panose="02040503050406030204" pitchFamily="18" charset="0"/>
                          </a:rPr>
                          <m:t>𝑠</m:t>
                        </m:r>
                      </m:sub>
                    </m:sSub>
                    <m:d>
                      <m:dPr>
                        <m:ctrlPr>
                          <a:rPr lang="en-US" altLang="zh-Hans-HK" sz="2400" b="0" i="1" dirty="0" smtClean="0">
                            <a:solidFill>
                              <a:srgbClr val="00B050"/>
                            </a:solidFill>
                            <a:latin typeface="Cambria Math" panose="02040503050406030204" pitchFamily="18" charset="0"/>
                          </a:rPr>
                        </m:ctrlPr>
                      </m:dPr>
                      <m:e>
                        <m:r>
                          <a:rPr lang="en-US" altLang="zh-Hans-HK" sz="2400" b="0" i="1" dirty="0" smtClean="0">
                            <a:solidFill>
                              <a:srgbClr val="00B050"/>
                            </a:solidFill>
                            <a:latin typeface="Cambria Math" panose="02040503050406030204" pitchFamily="18" charset="0"/>
                          </a:rPr>
                          <m:t>𝑇</m:t>
                        </m:r>
                      </m:e>
                    </m:d>
                    <m:r>
                      <a:rPr lang="en-US" altLang="zh-Hans-HK" sz="2400" b="0" i="1" dirty="0" smtClean="0">
                        <a:solidFill>
                          <a:srgbClr val="00B050"/>
                        </a:solidFill>
                        <a:latin typeface="Cambria Math" panose="02040503050406030204" pitchFamily="18" charset="0"/>
                      </a:rPr>
                      <m:t>=</m:t>
                    </m:r>
                    <m:d>
                      <m:dPr>
                        <m:begChr m:val="{"/>
                        <m:endChr m:val=""/>
                        <m:ctrlPr>
                          <a:rPr lang="en-US" altLang="zh-Hans-HK" sz="2400" b="0" i="1" dirty="0" smtClean="0">
                            <a:solidFill>
                              <a:srgbClr val="00B050"/>
                            </a:solidFill>
                            <a:latin typeface="Cambria Math" panose="02040503050406030204" pitchFamily="18" charset="0"/>
                          </a:rPr>
                        </m:ctrlPr>
                      </m:dPr>
                      <m:e>
                        <m:m>
                          <m:mPr>
                            <m:mcs>
                              <m:mc>
                                <m:mcPr>
                                  <m:count m:val="2"/>
                                  <m:mcJc m:val="center"/>
                                </m:mcPr>
                              </m:mc>
                            </m:mcs>
                            <m:ctrlPr>
                              <a:rPr lang="en-US" altLang="zh-Hans-HK" sz="2400" b="0" i="1" dirty="0" smtClean="0">
                                <a:solidFill>
                                  <a:srgbClr val="00B050"/>
                                </a:solidFill>
                                <a:latin typeface="Cambria Math" panose="02040503050406030204" pitchFamily="18" charset="0"/>
                              </a:rPr>
                            </m:ctrlPr>
                          </m:mPr>
                          <m:mr>
                            <m:e>
                              <m:r>
                                <m:rPr>
                                  <m:brk m:alnAt="7"/>
                                </m:rPr>
                                <a:rPr lang="en-US" altLang="zh-Hans-HK" sz="2400" b="0" i="1" dirty="0" smtClean="0">
                                  <a:solidFill>
                                    <a:srgbClr val="00B050"/>
                                  </a:solidFill>
                                  <a:latin typeface="Cambria Math" panose="02040503050406030204" pitchFamily="18" charset="0"/>
                                </a:rPr>
                                <m:t>1</m:t>
                              </m:r>
                            </m:e>
                            <m:e>
                              <m:r>
                                <a:rPr lang="en-US" altLang="zh-Hans-HK" sz="2400" b="0" i="1" dirty="0" smtClean="0">
                                  <a:solidFill>
                                    <a:srgbClr val="00B050"/>
                                  </a:solidFill>
                                  <a:latin typeface="Cambria Math" panose="02040503050406030204" pitchFamily="18" charset="0"/>
                                </a:rPr>
                                <m:t>𝑇</m:t>
                              </m:r>
                              <m:r>
                                <a:rPr lang="en-US" altLang="zh-Hans-HK" sz="2400" b="0" i="1" dirty="0" smtClean="0">
                                  <a:solidFill>
                                    <a:srgbClr val="00B050"/>
                                  </a:solidFill>
                                  <a:latin typeface="Cambria Math" panose="02040503050406030204" pitchFamily="18" charset="0"/>
                                  <a:ea typeface="Cambria Math" panose="02040503050406030204" pitchFamily="18" charset="0"/>
                                </a:rPr>
                                <m:t>⊃</m:t>
                              </m:r>
                              <m:r>
                                <a:rPr lang="en-US" altLang="zh-Hans-HK" sz="2400" b="0" i="1" dirty="0" smtClean="0">
                                  <a:solidFill>
                                    <a:srgbClr val="00B050"/>
                                  </a:solidFill>
                                  <a:latin typeface="Cambria Math" panose="02040503050406030204" pitchFamily="18" charset="0"/>
                                  <a:ea typeface="Cambria Math" panose="02040503050406030204" pitchFamily="18" charset="0"/>
                                </a:rPr>
                                <m:t>𝑆</m:t>
                              </m:r>
                            </m:e>
                          </m:mr>
                          <m:mr>
                            <m:e>
                              <m:r>
                                <a:rPr lang="en-US" altLang="zh-Hans-HK" sz="2400" b="0" i="1" dirty="0" smtClean="0">
                                  <a:solidFill>
                                    <a:srgbClr val="00B050"/>
                                  </a:solidFill>
                                  <a:latin typeface="Cambria Math" panose="02040503050406030204" pitchFamily="18" charset="0"/>
                                </a:rPr>
                                <m:t>0</m:t>
                              </m:r>
                            </m:e>
                            <m:e>
                              <m:r>
                                <a:rPr lang="en-US" altLang="zh-Hans-HK" sz="2400" b="0" i="1" dirty="0" smtClean="0">
                                  <a:solidFill>
                                    <a:srgbClr val="00B050"/>
                                  </a:solidFill>
                                  <a:latin typeface="Cambria Math" panose="02040503050406030204" pitchFamily="18" charset="0"/>
                                </a:rPr>
                                <m:t>𝑜𝑡h𝑒𝑟𝑤𝑖𝑠𝑒</m:t>
                              </m:r>
                            </m:e>
                          </m:mr>
                        </m:m>
                      </m:e>
                    </m:d>
                  </m:oMath>
                </a14:m>
                <a:endParaRPr lang="en-US" altLang="zh-Hans-HK" sz="2400" dirty="0"/>
              </a:p>
              <a:p>
                <a:r>
                  <a:rPr lang="zh-CN" altLang="en-US" sz="2400" dirty="0"/>
                  <a:t>根据前</a:t>
                </a:r>
                <a:r>
                  <a:rPr lang="en-US" altLang="zh-CN" sz="2400" dirty="0"/>
                  <a:t>3</a:t>
                </a:r>
                <a:r>
                  <a:rPr lang="zh-CN" altLang="en-US" sz="2400" dirty="0"/>
                  <a:t>个</a:t>
                </a:r>
                <a:r>
                  <a:rPr lang="en-US" altLang="zh-CN" sz="2400" dirty="0"/>
                  <a:t>axiom</a:t>
                </a:r>
                <a:r>
                  <a:rPr lang="zh-CN" altLang="en-US" sz="2400" dirty="0"/>
                  <a:t>容易推出：</a:t>
                </a:r>
                <a:endParaRPr lang="en-US" altLang="zh-CN" sz="2400" dirty="0"/>
              </a:p>
              <a:p>
                <a:pPr lvl="1"/>
                <a14:m>
                  <m:oMath xmlns:m="http://schemas.openxmlformats.org/officeDocument/2006/math">
                    <m:sSub>
                      <m:sSubPr>
                        <m:ctrlPr>
                          <a:rPr lang="el-GR" altLang="zh-Hans-HK" sz="2400" i="1" dirty="0" smtClean="0">
                            <a:solidFill>
                              <a:srgbClr val="00B050"/>
                            </a:solidFill>
                            <a:latin typeface="Cambria Math" panose="02040503050406030204" pitchFamily="18" charset="0"/>
                            <a:cs typeface="Times New Roman" panose="02020603050405020304" pitchFamily="18" charset="0"/>
                          </a:rPr>
                        </m:ctrlPr>
                      </m:sSubPr>
                      <m:e>
                        <m:r>
                          <m:rPr>
                            <m:nor/>
                          </m:rPr>
                          <a:rPr lang="el-GR" altLang="zh-Hans-HK" sz="2400" dirty="0">
                            <a:solidFill>
                              <a:srgbClr val="00B050"/>
                            </a:solidFill>
                            <a:latin typeface="Times New Roman" panose="02020603050405020304" pitchFamily="18" charset="0"/>
                            <a:cs typeface="Times New Roman" panose="02020603050405020304" pitchFamily="18" charset="0"/>
                          </a:rPr>
                          <m:t>Ψ</m:t>
                        </m:r>
                      </m:e>
                      <m:sub>
                        <m:r>
                          <a:rPr lang="en-US" altLang="zh-Hans-HK" sz="2400" b="0" i="1" dirty="0" smtClean="0">
                            <a:solidFill>
                              <a:srgbClr val="00B050"/>
                            </a:solidFill>
                            <a:latin typeface="Cambria Math" panose="02040503050406030204" pitchFamily="18" charset="0"/>
                            <a:cs typeface="Times New Roman" panose="02020603050405020304" pitchFamily="18" charset="0"/>
                          </a:rPr>
                          <m:t>𝑖</m:t>
                        </m:r>
                      </m:sub>
                    </m:sSub>
                    <m:r>
                      <m:rPr>
                        <m:nor/>
                      </m:rPr>
                      <a:rPr lang="en-US" altLang="zh-Hans-HK" sz="2400" b="0" i="0" dirty="0" smtClean="0">
                        <a:solidFill>
                          <a:srgbClr val="00B050"/>
                        </a:solidFill>
                        <a:latin typeface="Times New Roman" panose="02020603050405020304" pitchFamily="18" charset="0"/>
                        <a:cs typeface="Times New Roman" panose="02020603050405020304" pitchFamily="18" charset="0"/>
                      </a:rPr>
                      <m:t>(</m:t>
                    </m:r>
                    <m:sSub>
                      <m:sSubPr>
                        <m:ctrlPr>
                          <a:rPr lang="en-US" altLang="zh-Hans-HK" sz="2400" b="0" i="1" dirty="0" smtClean="0">
                            <a:solidFill>
                              <a:srgbClr val="00B050"/>
                            </a:solidFill>
                            <a:latin typeface="Cambria Math" panose="02040503050406030204" pitchFamily="18" charset="0"/>
                            <a:cs typeface="Times New Roman" panose="02020603050405020304" pitchFamily="18" charset="0"/>
                          </a:rPr>
                        </m:ctrlPr>
                      </m:sSubPr>
                      <m:e>
                        <m:r>
                          <a:rPr lang="en-US" altLang="zh-Hans-HK" sz="2400" b="0" i="1" dirty="0" smtClean="0">
                            <a:solidFill>
                              <a:srgbClr val="00B050"/>
                            </a:solidFill>
                            <a:latin typeface="Cambria Math" panose="02040503050406030204" pitchFamily="18" charset="0"/>
                            <a:cs typeface="Times New Roman" panose="02020603050405020304" pitchFamily="18" charset="0"/>
                          </a:rPr>
                          <m:t>𝑤</m:t>
                        </m:r>
                      </m:e>
                      <m:sub>
                        <m:r>
                          <a:rPr lang="en-US" altLang="zh-Hans-HK" sz="2400" b="0" i="1" dirty="0" smtClean="0">
                            <a:solidFill>
                              <a:srgbClr val="00B050"/>
                            </a:solidFill>
                            <a:latin typeface="Cambria Math" panose="02040503050406030204" pitchFamily="18" charset="0"/>
                            <a:cs typeface="Times New Roman" panose="02020603050405020304" pitchFamily="18" charset="0"/>
                          </a:rPr>
                          <m:t>𝑠</m:t>
                        </m:r>
                      </m:sub>
                    </m:sSub>
                    <m:r>
                      <m:rPr>
                        <m:nor/>
                      </m:rPr>
                      <a:rPr lang="en-US" altLang="zh-Hans-HK" sz="2400" b="0" i="0" dirty="0" smtClean="0">
                        <a:solidFill>
                          <a:srgbClr val="00B050"/>
                        </a:solidFill>
                        <a:latin typeface="Times New Roman" panose="02020603050405020304" pitchFamily="18" charset="0"/>
                        <a:cs typeface="Times New Roman" panose="02020603050405020304" pitchFamily="18" charset="0"/>
                      </a:rPr>
                      <m:t>)=</m:t>
                    </m:r>
                    <m:d>
                      <m:dPr>
                        <m:begChr m:val="{"/>
                        <m:endChr m:val=""/>
                        <m:ctrlPr>
                          <a:rPr lang="en-US" altLang="zh-Hans-HK" sz="2400" b="0" i="1" dirty="0" smtClean="0">
                            <a:solidFill>
                              <a:srgbClr val="00B050"/>
                            </a:solidFill>
                            <a:latin typeface="Cambria Math" panose="02040503050406030204" pitchFamily="18" charset="0"/>
                            <a:cs typeface="Times New Roman" panose="02020603050405020304" pitchFamily="18" charset="0"/>
                          </a:rPr>
                        </m:ctrlPr>
                      </m:dPr>
                      <m:e>
                        <m:m>
                          <m:mPr>
                            <m:mcs>
                              <m:mc>
                                <m:mcPr>
                                  <m:count m:val="2"/>
                                  <m:mcJc m:val="center"/>
                                </m:mcPr>
                              </m:mc>
                            </m:mcs>
                            <m:ctrlPr>
                              <a:rPr lang="en-US" altLang="zh-Hans-HK" sz="2400" b="0" i="1" dirty="0" smtClean="0">
                                <a:solidFill>
                                  <a:srgbClr val="00B050"/>
                                </a:solidFill>
                                <a:latin typeface="Cambria Math" panose="02040503050406030204" pitchFamily="18" charset="0"/>
                                <a:cs typeface="Times New Roman" panose="02020603050405020304" pitchFamily="18" charset="0"/>
                              </a:rPr>
                            </m:ctrlPr>
                          </m:mPr>
                          <m:mr>
                            <m:e>
                              <m:r>
                                <m:rPr>
                                  <m:brk m:alnAt="7"/>
                                </m:rPr>
                                <a:rPr lang="en-US" altLang="zh-Hans-HK" sz="2400" b="0" i="1" dirty="0" smtClean="0">
                                  <a:solidFill>
                                    <a:srgbClr val="00B050"/>
                                  </a:solidFill>
                                  <a:latin typeface="Cambria Math" panose="02040503050406030204" pitchFamily="18" charset="0"/>
                                  <a:cs typeface="Times New Roman" panose="02020603050405020304" pitchFamily="18" charset="0"/>
                                </a:rPr>
                                <m:t>1</m:t>
                              </m:r>
                              <m:r>
                                <a:rPr lang="en-US" altLang="zh-Hans-HK" sz="2400" b="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m:t>
                              </m:r>
                              <m:r>
                                <m:rPr>
                                  <m:sty m:val="p"/>
                                </m:rPr>
                                <a:rPr lang="en-US" altLang="zh-CN" sz="2400" i="1" dirty="0" smtClean="0">
                                  <a:solidFill>
                                    <a:srgbClr val="00B050"/>
                                  </a:solidFill>
                                  <a:latin typeface="Cambria Math" panose="02040503050406030204" pitchFamily="18" charset="0"/>
                                  <a:cs typeface="Times New Roman" panose="02020603050405020304" pitchFamily="18" charset="0"/>
                                </a:rPr>
                                <m:t>S</m:t>
                              </m:r>
                              <m:r>
                                <a:rPr lang="en-US" altLang="zh-CN" sz="2400" b="0" i="1" dirty="0" smtClean="0">
                                  <a:solidFill>
                                    <a:srgbClr val="00B050"/>
                                  </a:solidFill>
                                  <a:latin typeface="Cambria Math" panose="02040503050406030204" pitchFamily="18" charset="0"/>
                                  <a:cs typeface="Times New Roman" panose="02020603050405020304" pitchFamily="18" charset="0"/>
                                </a:rPr>
                                <m:t>|</m:t>
                              </m:r>
                            </m:e>
                            <m:e>
                              <m:r>
                                <a:rPr lang="en-US" altLang="zh-Hans-HK" sz="2400" b="0" i="1" dirty="0" smtClean="0">
                                  <a:solidFill>
                                    <a:srgbClr val="00B050"/>
                                  </a:solidFill>
                                  <a:latin typeface="Cambria Math" panose="02040503050406030204" pitchFamily="18" charset="0"/>
                                  <a:cs typeface="Times New Roman" panose="02020603050405020304" pitchFamily="18" charset="0"/>
                                </a:rPr>
                                <m:t>𝑖</m:t>
                              </m:r>
                              <m:r>
                                <a:rPr lang="en-US" altLang="zh-Hans-HK" sz="2400" b="0" i="1" dirty="0"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Hans-HK" sz="2400" b="0" i="1" dirty="0"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𝑆</m:t>
                              </m:r>
                            </m:e>
                          </m:mr>
                          <m:mr>
                            <m:e>
                              <m:r>
                                <a:rPr lang="en-US" altLang="zh-Hans-HK" sz="2400" b="0" i="1" dirty="0" smtClean="0">
                                  <a:solidFill>
                                    <a:srgbClr val="00B050"/>
                                  </a:solidFill>
                                  <a:latin typeface="Cambria Math" panose="02040503050406030204" pitchFamily="18" charset="0"/>
                                  <a:cs typeface="Times New Roman" panose="02020603050405020304" pitchFamily="18" charset="0"/>
                                </a:rPr>
                                <m:t>0</m:t>
                              </m:r>
                            </m:e>
                            <m:e>
                              <m:r>
                                <a:rPr lang="en-US" altLang="zh-Hans-HK" sz="2400" b="0" i="1" dirty="0" smtClean="0">
                                  <a:solidFill>
                                    <a:srgbClr val="00B050"/>
                                  </a:solidFill>
                                  <a:latin typeface="Cambria Math" panose="02040503050406030204" pitchFamily="18" charset="0"/>
                                  <a:cs typeface="Times New Roman" panose="02020603050405020304" pitchFamily="18" charset="0"/>
                                </a:rPr>
                                <m:t>𝑖</m:t>
                              </m:r>
                              <m:r>
                                <a:rPr lang="en-US" altLang="zh-Hans-HK" sz="2400" b="0" i="1" dirty="0"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Hans-HK" sz="2400" b="0" i="1" dirty="0" smtClean="0">
                                  <a:solidFill>
                                    <a:srgbClr val="00B050"/>
                                  </a:solidFill>
                                  <a:latin typeface="Cambria Math" panose="02040503050406030204" pitchFamily="18" charset="0"/>
                                  <a:cs typeface="Times New Roman" panose="02020603050405020304" pitchFamily="18" charset="0"/>
                                </a:rPr>
                                <m:t>𝑆</m:t>
                              </m:r>
                            </m:e>
                          </m:mr>
                        </m:m>
                      </m:e>
                    </m:d>
                  </m:oMath>
                </a14:m>
                <a:r>
                  <a:rPr lang="el-GR" altLang="zh-Hans-HK" sz="2400" dirty="0">
                    <a:solidFill>
                      <a:srgbClr val="00B050"/>
                    </a:solidFill>
                    <a:latin typeface="Times New Roman" panose="02020603050405020304" pitchFamily="18" charset="0"/>
                    <a:cs typeface="Times New Roman" panose="02020603050405020304" pitchFamily="18" charset="0"/>
                  </a:rPr>
                  <a:t> </a:t>
                </a:r>
                <a:endParaRPr lang="zh-Hans-HK" altLang="en-US" sz="2400" dirty="0"/>
              </a:p>
            </p:txBody>
          </p:sp>
        </mc:Choice>
        <mc:Fallback xmlns="">
          <p:sp>
            <p:nvSpPr>
              <p:cNvPr id="3" name="内容占位符 2">
                <a:extLst>
                  <a:ext uri="{FF2B5EF4-FFF2-40B4-BE49-F238E27FC236}">
                    <a16:creationId xmlns:a16="http://schemas.microsoft.com/office/drawing/2014/main" id="{AF6705BE-D24B-4BE9-96C4-DCA6DB7E13BE}"/>
                  </a:ext>
                </a:extLst>
              </p:cNvPr>
              <p:cNvSpPr>
                <a:spLocks noGrp="1" noRot="1" noChangeAspect="1" noMove="1" noResize="1" noEditPoints="1" noAdjustHandles="1" noChangeArrowheads="1" noChangeShapeType="1" noTextEdit="1"/>
              </p:cNvSpPr>
              <p:nvPr>
                <p:ph sz="half" idx="1"/>
              </p:nvPr>
            </p:nvSpPr>
            <p:spPr>
              <a:xfrm>
                <a:off x="685802" y="2142067"/>
                <a:ext cx="4995334" cy="3811058"/>
              </a:xfrm>
              <a:blipFill>
                <a:blip r:embed="rId2"/>
                <a:stretch>
                  <a:fillRect l="-1587"/>
                </a:stretch>
              </a:blipFill>
            </p:spPr>
            <p:txBody>
              <a:bodyPr/>
              <a:lstStyle/>
              <a:p>
                <a:r>
                  <a:rPr lang="zh-Hans-HK"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52B52FB-BCDF-4916-A6CE-C2D274A3E65C}"/>
                  </a:ext>
                </a:extLst>
              </p:cNvPr>
              <p:cNvSpPr>
                <a:spLocks noGrp="1"/>
              </p:cNvSpPr>
              <p:nvPr>
                <p:ph sz="half" idx="2"/>
              </p:nvPr>
            </p:nvSpPr>
            <p:spPr>
              <a:xfrm>
                <a:off x="5821895" y="2142067"/>
                <a:ext cx="4995332" cy="3811058"/>
              </a:xfrm>
            </p:spPr>
            <p:txBody>
              <a:bodyPr>
                <a:normAutofit fontScale="92500" lnSpcReduction="20000"/>
              </a:bodyPr>
              <a:lstStyle/>
              <a:p>
                <a:r>
                  <a:rPr lang="zh-CN" altLang="en-US" sz="2400" dirty="0"/>
                  <a:t>引理：对于任意</a:t>
                </a:r>
                <a:r>
                  <a:rPr lang="en-US" altLang="zh-Hans-HK" sz="2400" b="0" i="0" u="none" strike="noStrike" baseline="0" dirty="0">
                    <a:latin typeface="CMR10"/>
                  </a:rPr>
                  <a:t>characteristic function </a:t>
                </a:r>
                <a:r>
                  <a:rPr lang="en-US" altLang="zh-Hans-HK" sz="2400" b="0" i="0" u="none" strike="noStrike" baseline="0" dirty="0">
                    <a:solidFill>
                      <a:srgbClr val="00B050"/>
                    </a:solidFill>
                    <a:latin typeface="CMMI10"/>
                  </a:rPr>
                  <a:t>v</a:t>
                </a:r>
                <a:r>
                  <a:rPr lang="zh-CN" altLang="en-US" sz="2400" b="0" i="0" u="none" strike="noStrike" baseline="0" dirty="0">
                    <a:solidFill>
                      <a:schemeClr val="tx1"/>
                    </a:solidFill>
                    <a:latin typeface="CMMI10"/>
                  </a:rPr>
                  <a:t>，存在唯一的一组系数</a:t>
                </a:r>
                <a14:m>
                  <m:oMath xmlns:m="http://schemas.openxmlformats.org/officeDocument/2006/math">
                    <m:sSub>
                      <m:sSubPr>
                        <m:ctrlPr>
                          <a:rPr lang="en-US" altLang="zh-CN" sz="2400" b="0" i="1" u="none" strike="noStrike" baseline="0" dirty="0" smtClean="0">
                            <a:solidFill>
                              <a:srgbClr val="00B050"/>
                            </a:solidFill>
                            <a:latin typeface="Cambria Math" panose="02040503050406030204" pitchFamily="18" charset="0"/>
                          </a:rPr>
                        </m:ctrlPr>
                      </m:sSubPr>
                      <m:e>
                        <m:r>
                          <a:rPr lang="en-US" altLang="zh-CN" sz="2400" b="0" i="1" u="none" strike="noStrike" baseline="0" dirty="0" smtClean="0">
                            <a:solidFill>
                              <a:srgbClr val="00B050"/>
                            </a:solidFill>
                            <a:latin typeface="Cambria Math" panose="02040503050406030204" pitchFamily="18" charset="0"/>
                          </a:rPr>
                          <m:t>𝐶</m:t>
                        </m:r>
                      </m:e>
                      <m:sub>
                        <m:r>
                          <a:rPr lang="en-US" altLang="zh-CN" sz="2400" b="0" i="1" u="none" strike="noStrike" baseline="0" dirty="0" smtClean="0">
                            <a:solidFill>
                              <a:srgbClr val="00B050"/>
                            </a:solidFill>
                            <a:latin typeface="Cambria Math" panose="02040503050406030204" pitchFamily="18" charset="0"/>
                          </a:rPr>
                          <m:t>𝑆</m:t>
                        </m:r>
                      </m:sub>
                    </m:sSub>
                    <m:r>
                      <a:rPr lang="en-US" altLang="zh-CN" sz="2400" b="0" i="1" u="none" strike="noStrike" baseline="0" dirty="0" smtClean="0">
                        <a:solidFill>
                          <a:srgbClr val="00B050"/>
                        </a:solidFill>
                        <a:latin typeface="Cambria Math" panose="02040503050406030204" pitchFamily="18" charset="0"/>
                      </a:rPr>
                      <m:t>(</m:t>
                    </m:r>
                    <m:r>
                      <a:rPr lang="en-US" altLang="zh-CN" sz="2400" b="0" i="1" u="none" strike="noStrike" baseline="0" dirty="0" smtClean="0">
                        <a:solidFill>
                          <a:srgbClr val="00B050"/>
                        </a:solidFill>
                        <a:latin typeface="Cambria Math" panose="02040503050406030204" pitchFamily="18" charset="0"/>
                      </a:rPr>
                      <m:t>𝑆</m:t>
                    </m:r>
                    <m: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t>⊂</m:t>
                    </m:r>
                    <m:d>
                      <m:dPr>
                        <m:begChr m:val="["/>
                        <m:endChr m:val="]"/>
                        <m:ctrlP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ctrlPr>
                      </m:dPr>
                      <m:e>
                        <m: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t>1,</m:t>
                        </m:r>
                        <m: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t>𝑛</m:t>
                        </m:r>
                      </m:e>
                    </m:d>
                    <m: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t>,</m:t>
                    </m:r>
                    <m: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t>𝑆</m:t>
                    </m:r>
                    <m:r>
                      <a:rPr lang="en-US" altLang="zh-CN" sz="2400" b="0" i="1" u="none" strike="noStrike" baseline="0" dirty="0" smtClean="0">
                        <a:solidFill>
                          <a:srgbClr val="00B050"/>
                        </a:solidFill>
                        <a:latin typeface="Cambria Math" panose="02040503050406030204" pitchFamily="18" charset="0"/>
                        <a:ea typeface="Cambria Math" panose="02040503050406030204" pitchFamily="18" charset="0"/>
                      </a:rPr>
                      <m:t>≠∅</m:t>
                    </m:r>
                  </m:oMath>
                </a14:m>
                <a:r>
                  <a:rPr lang="zh-CN" altLang="en-US" sz="2400" dirty="0">
                    <a:solidFill>
                      <a:srgbClr val="00B050"/>
                    </a:solidFill>
                  </a:rPr>
                  <a:t>）</a:t>
                </a:r>
                <a:r>
                  <a:rPr lang="zh-CN" altLang="en-US" sz="2400" dirty="0"/>
                  <a:t>使得</a:t>
                </a:r>
                <a:endParaRPr lang="en-US" altLang="zh-CN" sz="2400" dirty="0"/>
              </a:p>
              <a:p>
                <a:pPr lvl="1"/>
                <a14:m>
                  <m:oMath xmlns:m="http://schemas.openxmlformats.org/officeDocument/2006/math">
                    <m:r>
                      <a:rPr lang="en-US" altLang="zh-Hans-HK" sz="2400" b="0" i="1" smtClean="0">
                        <a:solidFill>
                          <a:srgbClr val="66FF99"/>
                        </a:solidFill>
                        <a:latin typeface="Cambria Math" panose="02040503050406030204" pitchFamily="18" charset="0"/>
                      </a:rPr>
                      <m:t>𝑣</m:t>
                    </m:r>
                    <m:r>
                      <a:rPr lang="en-US" altLang="zh-Hans-HK" sz="2400" b="0" i="1" smtClean="0">
                        <a:solidFill>
                          <a:srgbClr val="66FF99"/>
                        </a:solidFill>
                        <a:latin typeface="Cambria Math" panose="02040503050406030204" pitchFamily="18" charset="0"/>
                      </a:rPr>
                      <m:t>=</m:t>
                    </m:r>
                    <m:nary>
                      <m:naryPr>
                        <m:chr m:val="∑"/>
                        <m:supHide m:val="on"/>
                        <m:ctrlPr>
                          <a:rPr lang="en-US" altLang="zh-Hans-HK" sz="2400" b="0" i="1" smtClean="0">
                            <a:solidFill>
                              <a:srgbClr val="66FF99"/>
                            </a:solidFill>
                            <a:latin typeface="Cambria Math" panose="02040503050406030204" pitchFamily="18" charset="0"/>
                          </a:rPr>
                        </m:ctrlPr>
                      </m:naryPr>
                      <m:sub>
                        <m:r>
                          <a:rPr lang="en-US" altLang="zh-CN" sz="2400" i="1" dirty="0">
                            <a:solidFill>
                              <a:srgbClr val="66FF99"/>
                            </a:solidFill>
                            <a:latin typeface="Cambria Math" panose="02040503050406030204" pitchFamily="18" charset="0"/>
                          </a:rPr>
                          <m:t>𝑆</m:t>
                        </m:r>
                        <m:r>
                          <a:rPr lang="en-US" altLang="zh-CN" sz="2400" i="1" dirty="0">
                            <a:solidFill>
                              <a:srgbClr val="66FF99"/>
                            </a:solidFill>
                            <a:latin typeface="Cambria Math" panose="02040503050406030204" pitchFamily="18" charset="0"/>
                            <a:ea typeface="Cambria Math" panose="02040503050406030204" pitchFamily="18" charset="0"/>
                          </a:rPr>
                          <m:t>⊂</m:t>
                        </m:r>
                        <m:d>
                          <m:dPr>
                            <m:begChr m:val="["/>
                            <m:endChr m:val="]"/>
                            <m:ctrlPr>
                              <a:rPr lang="en-US" altLang="zh-CN" sz="2400" i="1" dirty="0">
                                <a:solidFill>
                                  <a:srgbClr val="66FF99"/>
                                </a:solidFill>
                                <a:latin typeface="Cambria Math" panose="02040503050406030204" pitchFamily="18" charset="0"/>
                                <a:ea typeface="Cambria Math" panose="02040503050406030204" pitchFamily="18" charset="0"/>
                              </a:rPr>
                            </m:ctrlPr>
                          </m:dPr>
                          <m:e>
                            <m:r>
                              <a:rPr lang="en-US" altLang="zh-CN" sz="2400" i="1" dirty="0">
                                <a:solidFill>
                                  <a:srgbClr val="66FF99"/>
                                </a:solidFill>
                                <a:latin typeface="Cambria Math" panose="02040503050406030204" pitchFamily="18" charset="0"/>
                                <a:ea typeface="Cambria Math" panose="02040503050406030204" pitchFamily="18" charset="0"/>
                              </a:rPr>
                              <m:t>1,</m:t>
                            </m:r>
                            <m:r>
                              <a:rPr lang="en-US" altLang="zh-CN" sz="2400" i="1" dirty="0">
                                <a:solidFill>
                                  <a:srgbClr val="66FF99"/>
                                </a:solidFill>
                                <a:latin typeface="Cambria Math" panose="02040503050406030204" pitchFamily="18" charset="0"/>
                                <a:ea typeface="Cambria Math" panose="02040503050406030204" pitchFamily="18" charset="0"/>
                              </a:rPr>
                              <m:t>𝑛</m:t>
                            </m:r>
                          </m:e>
                        </m:d>
                        <m:r>
                          <a:rPr lang="en-US" altLang="zh-CN" sz="2400" i="1" dirty="0">
                            <a:solidFill>
                              <a:srgbClr val="66FF99"/>
                            </a:solidFill>
                            <a:latin typeface="Cambria Math" panose="02040503050406030204" pitchFamily="18" charset="0"/>
                            <a:ea typeface="Cambria Math" panose="02040503050406030204" pitchFamily="18" charset="0"/>
                          </a:rPr>
                          <m:t>,</m:t>
                        </m:r>
                        <m:r>
                          <a:rPr lang="en-US" altLang="zh-CN" sz="2400" i="1" dirty="0">
                            <a:solidFill>
                              <a:srgbClr val="66FF99"/>
                            </a:solidFill>
                            <a:latin typeface="Cambria Math" panose="02040503050406030204" pitchFamily="18" charset="0"/>
                            <a:ea typeface="Cambria Math" panose="02040503050406030204" pitchFamily="18" charset="0"/>
                          </a:rPr>
                          <m:t>𝑆</m:t>
                        </m:r>
                        <m:r>
                          <a:rPr lang="en-US" altLang="zh-CN" sz="2400" i="1" dirty="0">
                            <a:solidFill>
                              <a:srgbClr val="66FF99"/>
                            </a:solidFill>
                            <a:latin typeface="Cambria Math" panose="02040503050406030204" pitchFamily="18" charset="0"/>
                            <a:ea typeface="Cambria Math" panose="02040503050406030204" pitchFamily="18" charset="0"/>
                          </a:rPr>
                          <m:t>≠∅</m:t>
                        </m:r>
                      </m:sub>
                      <m:sup/>
                      <m:e>
                        <m:sSub>
                          <m:sSubPr>
                            <m:ctrlPr>
                              <a:rPr lang="en-US" altLang="zh-CN" sz="2400" i="1" dirty="0">
                                <a:solidFill>
                                  <a:srgbClr val="66FF99"/>
                                </a:solidFill>
                                <a:latin typeface="Cambria Math" panose="02040503050406030204" pitchFamily="18" charset="0"/>
                              </a:rPr>
                            </m:ctrlPr>
                          </m:sSubPr>
                          <m:e>
                            <m:r>
                              <a:rPr lang="en-US" altLang="zh-CN" sz="2400" i="1" dirty="0">
                                <a:solidFill>
                                  <a:srgbClr val="66FF99"/>
                                </a:solidFill>
                                <a:latin typeface="Cambria Math" panose="02040503050406030204" pitchFamily="18" charset="0"/>
                              </a:rPr>
                              <m:t>𝐶</m:t>
                            </m:r>
                          </m:e>
                          <m:sub>
                            <m:r>
                              <a:rPr lang="en-US" altLang="zh-CN" sz="2400" i="1" dirty="0">
                                <a:solidFill>
                                  <a:srgbClr val="66FF99"/>
                                </a:solidFill>
                                <a:latin typeface="Cambria Math" panose="02040503050406030204" pitchFamily="18" charset="0"/>
                              </a:rPr>
                              <m:t>𝑆</m:t>
                            </m:r>
                          </m:sub>
                        </m:sSub>
                        <m:sSub>
                          <m:sSubPr>
                            <m:ctrlPr>
                              <a:rPr lang="en-US" altLang="zh-CN" sz="2400" i="1" dirty="0">
                                <a:solidFill>
                                  <a:srgbClr val="66FF99"/>
                                </a:solidFill>
                                <a:latin typeface="Cambria Math" panose="02040503050406030204" pitchFamily="18" charset="0"/>
                              </a:rPr>
                            </m:ctrlPr>
                          </m:sSubPr>
                          <m:e>
                            <m:r>
                              <a:rPr lang="en-US" altLang="zh-CN" sz="2400" b="0" i="1" dirty="0" smtClean="0">
                                <a:solidFill>
                                  <a:srgbClr val="66FF99"/>
                                </a:solidFill>
                                <a:latin typeface="Cambria Math" panose="02040503050406030204" pitchFamily="18" charset="0"/>
                              </a:rPr>
                              <m:t>𝑤</m:t>
                            </m:r>
                          </m:e>
                          <m:sub>
                            <m:r>
                              <a:rPr lang="en-US" altLang="zh-CN" sz="2400" i="1" dirty="0">
                                <a:solidFill>
                                  <a:srgbClr val="66FF99"/>
                                </a:solidFill>
                                <a:latin typeface="Cambria Math" panose="02040503050406030204" pitchFamily="18" charset="0"/>
                              </a:rPr>
                              <m:t>𝑆</m:t>
                            </m:r>
                          </m:sub>
                        </m:sSub>
                      </m:e>
                    </m:nary>
                    <m:r>
                      <a:rPr lang="zh-CN" altLang="en-US" sz="2400" i="1">
                        <a:latin typeface="Cambria Math" panose="02040503050406030204" pitchFamily="18" charset="0"/>
                      </a:rPr>
                      <m:t>。</m:t>
                    </m:r>
                  </m:oMath>
                </a14:m>
                <a:endParaRPr lang="en-US" altLang="zh-Hans-HK" sz="2400" dirty="0"/>
              </a:p>
              <a:p>
                <a:pPr lvl="1"/>
                <a:r>
                  <a:rPr lang="zh-CN" altLang="en-US" sz="2400" dirty="0">
                    <a:solidFill>
                      <a:schemeClr val="tx1">
                        <a:lumMod val="50000"/>
                      </a:schemeClr>
                    </a:solidFill>
                  </a:rPr>
                  <a:t>引理的证明仅需要线性代数。</a:t>
                </a:r>
                <a:endParaRPr lang="en-US" altLang="zh-Hans-HK" sz="2400" dirty="0">
                  <a:solidFill>
                    <a:schemeClr val="tx1">
                      <a:lumMod val="50000"/>
                    </a:schemeClr>
                  </a:solidFill>
                </a:endParaRPr>
              </a:p>
              <a:p>
                <a:r>
                  <a:rPr lang="zh-CN" altLang="en-US" sz="2600" dirty="0"/>
                  <a:t>根据</a:t>
                </a:r>
                <a:r>
                  <a:rPr lang="en-US" altLang="zh-CN" sz="2600" dirty="0"/>
                  <a:t>additivity</a:t>
                </a:r>
                <a:r>
                  <a:rPr lang="zh-CN" altLang="en-US" sz="2600" dirty="0"/>
                  <a:t>，</a:t>
                </a:r>
                <a:endParaRPr lang="en-US" altLang="zh-CN" sz="2600" dirty="0"/>
              </a:p>
              <a:p>
                <a:pPr lvl="1"/>
                <a14:m>
                  <m:oMath xmlns:m="http://schemas.openxmlformats.org/officeDocument/2006/math">
                    <m:r>
                      <m:rPr>
                        <m:nor/>
                      </m:rPr>
                      <a:rPr lang="el-GR" altLang="zh-Hans-HK" sz="2800" dirty="0" smtClean="0">
                        <a:solidFill>
                          <a:srgbClr val="66FF99"/>
                        </a:solidFill>
                        <a:latin typeface="Times New Roman" panose="02020603050405020304" pitchFamily="18" charset="0"/>
                        <a:cs typeface="Times New Roman" panose="02020603050405020304" pitchFamily="18" charset="0"/>
                      </a:rPr>
                      <m:t>Ψ</m:t>
                    </m:r>
                    <m:r>
                      <a:rPr lang="en-US" altLang="zh-Hans-HK" sz="2800" b="0" i="1" dirty="0" smtClean="0">
                        <a:solidFill>
                          <a:srgbClr val="66FF99"/>
                        </a:solidFill>
                        <a:latin typeface="Cambria Math" panose="02040503050406030204" pitchFamily="18" charset="0"/>
                        <a:cs typeface="Times New Roman" panose="02020603050405020304" pitchFamily="18" charset="0"/>
                      </a:rPr>
                      <m:t>(</m:t>
                    </m:r>
                    <m:r>
                      <a:rPr lang="en-US" altLang="zh-Hans-HK" sz="2600" b="0" i="1" smtClean="0">
                        <a:solidFill>
                          <a:srgbClr val="66FF99"/>
                        </a:solidFill>
                        <a:latin typeface="Cambria Math" panose="02040503050406030204" pitchFamily="18" charset="0"/>
                      </a:rPr>
                      <m:t>𝑣</m:t>
                    </m:r>
                    <m:r>
                      <a:rPr lang="en-US" altLang="zh-Hans-HK" sz="2600" b="0" i="1" smtClean="0">
                        <a:solidFill>
                          <a:srgbClr val="66FF99"/>
                        </a:solidFill>
                        <a:latin typeface="Cambria Math" panose="02040503050406030204" pitchFamily="18" charset="0"/>
                      </a:rPr>
                      <m:t>)=</m:t>
                    </m:r>
                    <m:nary>
                      <m:naryPr>
                        <m:chr m:val="∑"/>
                        <m:supHide m:val="on"/>
                        <m:ctrlPr>
                          <a:rPr lang="en-US" altLang="zh-Hans-HK" sz="2600" b="0" i="1" smtClean="0">
                            <a:solidFill>
                              <a:srgbClr val="66FF99"/>
                            </a:solidFill>
                            <a:latin typeface="Cambria Math" panose="02040503050406030204" pitchFamily="18" charset="0"/>
                          </a:rPr>
                        </m:ctrlPr>
                      </m:naryPr>
                      <m:sub>
                        <m:r>
                          <a:rPr lang="en-US" altLang="zh-CN" sz="2600" i="1" dirty="0">
                            <a:solidFill>
                              <a:srgbClr val="66FF99"/>
                            </a:solidFill>
                            <a:latin typeface="Cambria Math" panose="02040503050406030204" pitchFamily="18" charset="0"/>
                          </a:rPr>
                          <m:t>𝑆</m:t>
                        </m:r>
                        <m:r>
                          <a:rPr lang="en-US" altLang="zh-CN" sz="2600" i="1" dirty="0">
                            <a:solidFill>
                              <a:srgbClr val="66FF99"/>
                            </a:solidFill>
                            <a:latin typeface="Cambria Math" panose="02040503050406030204" pitchFamily="18" charset="0"/>
                            <a:ea typeface="Cambria Math" panose="02040503050406030204" pitchFamily="18" charset="0"/>
                          </a:rPr>
                          <m:t>⊂</m:t>
                        </m:r>
                        <m:d>
                          <m:dPr>
                            <m:begChr m:val="["/>
                            <m:endChr m:val="]"/>
                            <m:ctrlPr>
                              <a:rPr lang="en-US" altLang="zh-CN" sz="2600" i="1" dirty="0">
                                <a:solidFill>
                                  <a:srgbClr val="66FF99"/>
                                </a:solidFill>
                                <a:latin typeface="Cambria Math" panose="02040503050406030204" pitchFamily="18" charset="0"/>
                                <a:ea typeface="Cambria Math" panose="02040503050406030204" pitchFamily="18" charset="0"/>
                              </a:rPr>
                            </m:ctrlPr>
                          </m:dPr>
                          <m:e>
                            <m:r>
                              <a:rPr lang="en-US" altLang="zh-CN" sz="2600" i="1" dirty="0">
                                <a:solidFill>
                                  <a:srgbClr val="66FF99"/>
                                </a:solidFill>
                                <a:latin typeface="Cambria Math" panose="02040503050406030204" pitchFamily="18" charset="0"/>
                                <a:ea typeface="Cambria Math" panose="02040503050406030204" pitchFamily="18" charset="0"/>
                              </a:rPr>
                              <m:t>1,</m:t>
                            </m:r>
                            <m:r>
                              <a:rPr lang="en-US" altLang="zh-CN" sz="2600" i="1" dirty="0">
                                <a:solidFill>
                                  <a:srgbClr val="66FF99"/>
                                </a:solidFill>
                                <a:latin typeface="Cambria Math" panose="02040503050406030204" pitchFamily="18" charset="0"/>
                                <a:ea typeface="Cambria Math" panose="02040503050406030204" pitchFamily="18" charset="0"/>
                              </a:rPr>
                              <m:t>𝑛</m:t>
                            </m:r>
                          </m:e>
                        </m:d>
                        <m:r>
                          <a:rPr lang="en-US" altLang="zh-CN" sz="2600" i="1" dirty="0">
                            <a:solidFill>
                              <a:srgbClr val="66FF99"/>
                            </a:solidFill>
                            <a:latin typeface="Cambria Math" panose="02040503050406030204" pitchFamily="18" charset="0"/>
                            <a:ea typeface="Cambria Math" panose="02040503050406030204" pitchFamily="18" charset="0"/>
                          </a:rPr>
                          <m:t>,</m:t>
                        </m:r>
                        <m:r>
                          <a:rPr lang="en-US" altLang="zh-CN" sz="2600" i="1" dirty="0">
                            <a:solidFill>
                              <a:srgbClr val="66FF99"/>
                            </a:solidFill>
                            <a:latin typeface="Cambria Math" panose="02040503050406030204" pitchFamily="18" charset="0"/>
                            <a:ea typeface="Cambria Math" panose="02040503050406030204" pitchFamily="18" charset="0"/>
                          </a:rPr>
                          <m:t>𝑆</m:t>
                        </m:r>
                        <m:r>
                          <a:rPr lang="en-US" altLang="zh-CN" sz="2600" i="1" dirty="0">
                            <a:solidFill>
                              <a:srgbClr val="66FF99"/>
                            </a:solidFill>
                            <a:latin typeface="Cambria Math" panose="02040503050406030204" pitchFamily="18" charset="0"/>
                            <a:ea typeface="Cambria Math" panose="02040503050406030204" pitchFamily="18" charset="0"/>
                          </a:rPr>
                          <m:t>≠∅</m:t>
                        </m:r>
                      </m:sub>
                      <m:sup/>
                      <m:e>
                        <m:sSub>
                          <m:sSubPr>
                            <m:ctrlPr>
                              <a:rPr lang="en-US" altLang="zh-CN" sz="2600" i="1" dirty="0">
                                <a:solidFill>
                                  <a:srgbClr val="66FF99"/>
                                </a:solidFill>
                                <a:latin typeface="Cambria Math" panose="02040503050406030204" pitchFamily="18" charset="0"/>
                              </a:rPr>
                            </m:ctrlPr>
                          </m:sSubPr>
                          <m:e>
                            <m:r>
                              <a:rPr lang="en-US" altLang="zh-CN" sz="2600" i="1" dirty="0">
                                <a:solidFill>
                                  <a:srgbClr val="66FF99"/>
                                </a:solidFill>
                                <a:latin typeface="Cambria Math" panose="02040503050406030204" pitchFamily="18" charset="0"/>
                              </a:rPr>
                              <m:t>𝐶</m:t>
                            </m:r>
                          </m:e>
                          <m:sub>
                            <m:r>
                              <a:rPr lang="en-US" altLang="zh-CN" sz="2600" i="1" dirty="0">
                                <a:solidFill>
                                  <a:srgbClr val="66FF99"/>
                                </a:solidFill>
                                <a:latin typeface="Cambria Math" panose="02040503050406030204" pitchFamily="18" charset="0"/>
                              </a:rPr>
                              <m:t>𝑆</m:t>
                            </m:r>
                          </m:sub>
                        </m:sSub>
                        <m:r>
                          <m:rPr>
                            <m:nor/>
                          </m:rPr>
                          <a:rPr lang="el-GR" altLang="zh-Hans-HK" sz="2800" dirty="0">
                            <a:solidFill>
                              <a:srgbClr val="66FF99"/>
                            </a:solidFill>
                            <a:latin typeface="Times New Roman" panose="02020603050405020304" pitchFamily="18" charset="0"/>
                            <a:cs typeface="Times New Roman" panose="02020603050405020304" pitchFamily="18" charset="0"/>
                          </a:rPr>
                          <m:t>Ψ</m:t>
                        </m:r>
                        <m:r>
                          <a:rPr lang="en-US" altLang="zh-Hans-HK" sz="2800" b="0" i="1" dirty="0" smtClean="0">
                            <a:solidFill>
                              <a:srgbClr val="66FF99"/>
                            </a:solidFill>
                            <a:latin typeface="Cambria Math" panose="02040503050406030204" pitchFamily="18" charset="0"/>
                            <a:cs typeface="Times New Roman" panose="02020603050405020304" pitchFamily="18" charset="0"/>
                          </a:rPr>
                          <m:t>(</m:t>
                        </m:r>
                        <m:sSub>
                          <m:sSubPr>
                            <m:ctrlPr>
                              <a:rPr lang="en-US" altLang="zh-CN" sz="2600" i="1" dirty="0">
                                <a:solidFill>
                                  <a:srgbClr val="66FF99"/>
                                </a:solidFill>
                                <a:latin typeface="Cambria Math" panose="02040503050406030204" pitchFamily="18" charset="0"/>
                              </a:rPr>
                            </m:ctrlPr>
                          </m:sSubPr>
                          <m:e>
                            <m:r>
                              <a:rPr lang="en-US" altLang="zh-CN" sz="2600" b="0" i="1" dirty="0" smtClean="0">
                                <a:solidFill>
                                  <a:srgbClr val="66FF99"/>
                                </a:solidFill>
                                <a:latin typeface="Cambria Math" panose="02040503050406030204" pitchFamily="18" charset="0"/>
                              </a:rPr>
                              <m:t>𝑤</m:t>
                            </m:r>
                          </m:e>
                          <m:sub>
                            <m:r>
                              <a:rPr lang="en-US" altLang="zh-CN" sz="2600" i="1" dirty="0">
                                <a:solidFill>
                                  <a:srgbClr val="66FF99"/>
                                </a:solidFill>
                                <a:latin typeface="Cambria Math" panose="02040503050406030204" pitchFamily="18" charset="0"/>
                              </a:rPr>
                              <m:t>𝑆</m:t>
                            </m:r>
                          </m:sub>
                        </m:sSub>
                        <m:r>
                          <a:rPr lang="en-US" altLang="zh-CN" sz="2600" b="0" i="1" dirty="0" smtClean="0">
                            <a:solidFill>
                              <a:srgbClr val="66FF99"/>
                            </a:solidFill>
                            <a:latin typeface="Cambria Math" panose="02040503050406030204" pitchFamily="18" charset="0"/>
                          </a:rPr>
                          <m:t>)</m:t>
                        </m:r>
                      </m:e>
                    </m:nary>
                  </m:oMath>
                </a14:m>
                <a:endParaRPr lang="en-US" altLang="zh-Hans-HK" sz="2400" dirty="0"/>
              </a:p>
              <a:p>
                <a:r>
                  <a:rPr lang="zh-CN" altLang="en-US" sz="2600" dirty="0"/>
                  <a:t>这证明解是唯一的。</a:t>
                </a:r>
                <a:endParaRPr lang="en-US" altLang="zh-CN" sz="2600" dirty="0"/>
              </a:p>
              <a:p>
                <a:pPr marL="0" indent="0">
                  <a:buNone/>
                </a:pPr>
                <a:r>
                  <a:rPr lang="zh-CN" altLang="en-US" sz="2600" dirty="0"/>
                  <a:t>    （但还没有验证解存在）</a:t>
                </a:r>
                <a:endParaRPr lang="zh-Hans-HK" altLang="en-US" sz="2600" dirty="0"/>
              </a:p>
            </p:txBody>
          </p:sp>
        </mc:Choice>
        <mc:Fallback xmlns="">
          <p:sp>
            <p:nvSpPr>
              <p:cNvPr id="4" name="内容占位符 3">
                <a:extLst>
                  <a:ext uri="{FF2B5EF4-FFF2-40B4-BE49-F238E27FC236}">
                    <a16:creationId xmlns:a16="http://schemas.microsoft.com/office/drawing/2014/main" id="{D52B52FB-BCDF-4916-A6CE-C2D274A3E65C}"/>
                  </a:ext>
                </a:extLst>
              </p:cNvPr>
              <p:cNvSpPr>
                <a:spLocks noGrp="1" noRot="1" noChangeAspect="1" noMove="1" noResize="1" noEditPoints="1" noAdjustHandles="1" noChangeArrowheads="1" noChangeShapeType="1" noTextEdit="1"/>
              </p:cNvSpPr>
              <p:nvPr>
                <p:ph sz="half" idx="2"/>
              </p:nvPr>
            </p:nvSpPr>
            <p:spPr>
              <a:xfrm>
                <a:off x="5821895" y="2142067"/>
                <a:ext cx="4995332" cy="3811058"/>
              </a:xfrm>
              <a:blipFill>
                <a:blip r:embed="rId3"/>
                <a:stretch>
                  <a:fillRect l="-1587" t="-799" r="-1954" b="-479"/>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66843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barn(inVertical)">
                                      <p:cBhvr>
                                        <p:cTn id="34" dur="500"/>
                                        <p:tgtEl>
                                          <p:spTgt spid="4">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Vertic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F256E-9169-4002-A083-247031A9C8B7}"/>
              </a:ext>
            </a:extLst>
          </p:cNvPr>
          <p:cNvSpPr>
            <a:spLocks noGrp="1"/>
          </p:cNvSpPr>
          <p:nvPr>
            <p:ph type="title"/>
          </p:nvPr>
        </p:nvSpPr>
        <p:spPr/>
        <p:txBody>
          <a:bodyPr>
            <a:normAutofit/>
          </a:bodyPr>
          <a:lstStyle/>
          <a:p>
            <a:r>
              <a:rPr lang="zh-CN" altLang="en-US" sz="3200" dirty="0"/>
              <a:t>来计算卖手套问题的</a:t>
            </a:r>
            <a:r>
              <a:rPr lang="en-US" altLang="zh-CN" sz="3200" dirty="0"/>
              <a:t>shapely value</a:t>
            </a:r>
            <a:endParaRPr lang="zh-Hans-HK"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95F243-5793-4089-B007-1009CD1F48E8}"/>
                  </a:ext>
                </a:extLst>
              </p:cNvPr>
              <p:cNvSpPr>
                <a:spLocks noGrp="1"/>
              </p:cNvSpPr>
              <p:nvPr>
                <p:ph sz="half" idx="1"/>
              </p:nvPr>
            </p:nvSpPr>
            <p:spPr/>
            <p:txBody>
              <a:bodyPr>
                <a:noAutofit/>
              </a:bodyPr>
              <a:lstStyle/>
              <a:p>
                <a:r>
                  <a:rPr lang="en-US" altLang="zh-Hans-HK" sz="2400" dirty="0">
                    <a:solidFill>
                      <a:srgbClr val="00B050"/>
                    </a:solidFill>
                  </a:rPr>
                  <a:t>v({1,2,3})=v({1,2})=v({1,3})=1</a:t>
                </a:r>
              </a:p>
              <a:p>
                <a:r>
                  <a:rPr lang="zh-CN" altLang="en-US" sz="2400" dirty="0"/>
                  <a:t>易知</a:t>
                </a:r>
                <a:r>
                  <a:rPr lang="en-US" altLang="zh-CN" sz="2400" dirty="0">
                    <a:solidFill>
                      <a:srgbClr val="00B050"/>
                    </a:solidFill>
                  </a:rPr>
                  <a:t>v= w</a:t>
                </a:r>
                <a:r>
                  <a:rPr lang="en-US" altLang="zh-CN" sz="2400" baseline="-25000" dirty="0">
                    <a:solidFill>
                      <a:srgbClr val="00B050"/>
                    </a:solidFill>
                  </a:rPr>
                  <a:t>{12}</a:t>
                </a:r>
                <a:r>
                  <a:rPr lang="en-US" altLang="zh-CN" sz="2400" dirty="0">
                    <a:solidFill>
                      <a:srgbClr val="00B050"/>
                    </a:solidFill>
                  </a:rPr>
                  <a:t>+w</a:t>
                </a:r>
                <a:r>
                  <a:rPr lang="en-US" altLang="zh-CN" sz="2400" baseline="-25000" dirty="0">
                    <a:solidFill>
                      <a:srgbClr val="00B050"/>
                    </a:solidFill>
                  </a:rPr>
                  <a:t>{13}</a:t>
                </a:r>
                <a:r>
                  <a:rPr lang="en-US" altLang="zh-CN" sz="2400" dirty="0">
                    <a:solidFill>
                      <a:srgbClr val="00B050"/>
                    </a:solidFill>
                  </a:rPr>
                  <a:t>-w</a:t>
                </a:r>
                <a:r>
                  <a:rPr lang="en-US" altLang="zh-CN" sz="2400" baseline="-25000" dirty="0">
                    <a:solidFill>
                      <a:srgbClr val="00B050"/>
                    </a:solidFill>
                  </a:rPr>
                  <a:t>{123}</a:t>
                </a:r>
                <a:r>
                  <a:rPr lang="zh-CN" altLang="en-US" sz="2400" dirty="0"/>
                  <a:t>（见右图）</a:t>
                </a:r>
                <a:endParaRPr lang="en-US" altLang="zh-CN" sz="2400" dirty="0"/>
              </a:p>
              <a:p>
                <a:r>
                  <a:rPr lang="en-US" altLang="zh-CN" sz="2400" dirty="0"/>
                  <a:t> </a:t>
                </a:r>
                <a:r>
                  <a:rPr lang="zh-CN" altLang="en-US" sz="2400" dirty="0"/>
                  <a:t>所以</a:t>
                </a:r>
                <a14:m>
                  <m:oMath xmlns:m="http://schemas.openxmlformats.org/officeDocument/2006/math">
                    <m:r>
                      <m:rPr>
                        <m:nor/>
                      </m:rPr>
                      <a:rPr lang="el-GR" altLang="zh-Hans-HK" sz="2400" dirty="0" smtClean="0">
                        <a:solidFill>
                          <a:srgbClr val="00B050"/>
                        </a:solidFill>
                        <a:latin typeface="Times New Roman" panose="02020603050405020304" pitchFamily="18" charset="0"/>
                        <a:cs typeface="Times New Roman" panose="02020603050405020304" pitchFamily="18" charset="0"/>
                      </a:rPr>
                      <m:t>Ψ</m:t>
                    </m:r>
                    <m:d>
                      <m:dPr>
                        <m:ctrlPr>
                          <a:rPr lang="en-US" altLang="zh-Hans-HK" sz="2400" b="0" i="1" dirty="0" smtClean="0">
                            <a:solidFill>
                              <a:srgbClr val="00B050"/>
                            </a:solidFill>
                            <a:latin typeface="Cambria Math" panose="02040503050406030204" pitchFamily="18" charset="0"/>
                            <a:cs typeface="Times New Roman" panose="02020603050405020304" pitchFamily="18" charset="0"/>
                          </a:rPr>
                        </m:ctrlPr>
                      </m:dPr>
                      <m:e>
                        <m:r>
                          <a:rPr lang="en-US" altLang="zh-Hans-HK" sz="2400" b="0" i="1" smtClean="0">
                            <a:solidFill>
                              <a:srgbClr val="00B050"/>
                            </a:solidFill>
                            <a:latin typeface="Cambria Math" panose="02040503050406030204" pitchFamily="18" charset="0"/>
                          </a:rPr>
                          <m:t>𝑣</m:t>
                        </m:r>
                      </m:e>
                    </m:d>
                    <m:r>
                      <a:rPr lang="en-US" altLang="zh-Hans-HK" sz="2400" b="0" i="1" smtClean="0">
                        <a:solidFill>
                          <a:srgbClr val="00B050"/>
                        </a:solidFill>
                        <a:latin typeface="Cambria Math" panose="02040503050406030204" pitchFamily="18" charset="0"/>
                      </a:rPr>
                      <m:t>=</m:t>
                    </m:r>
                  </m:oMath>
                </a14:m>
                <a:endParaRPr lang="en-US" altLang="zh-Hans-HK" sz="2400" b="0"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l-GR" altLang="zh-Hans-HK" sz="2400" dirty="0">
                          <a:solidFill>
                            <a:srgbClr val="00B050"/>
                          </a:solidFill>
                          <a:latin typeface="Times New Roman" panose="02020603050405020304" pitchFamily="18" charset="0"/>
                          <a:cs typeface="Times New Roman" panose="02020603050405020304" pitchFamily="18" charset="0"/>
                        </a:rPr>
                        <m:t>Ψ</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sSub>
                            <m:sSubPr>
                              <m:ctrlPr>
                                <a:rPr lang="en-US" altLang="zh-Hans-HK" sz="2400" i="1" dirty="0" smtClean="0">
                                  <a:solidFill>
                                    <a:srgbClr val="00B050"/>
                                  </a:solidFill>
                                  <a:latin typeface="Cambria Math" panose="02040503050406030204" pitchFamily="18" charset="0"/>
                                  <a:cs typeface="Times New Roman" panose="02020603050405020304" pitchFamily="18" charset="0"/>
                                </a:rPr>
                              </m:ctrlPr>
                            </m:sSubPr>
                            <m:e>
                              <m:r>
                                <a:rPr lang="en-US" altLang="zh-Hans-HK" sz="2400" b="0" i="1" dirty="0" smtClean="0">
                                  <a:solidFill>
                                    <a:srgbClr val="00B050"/>
                                  </a:solidFill>
                                  <a:latin typeface="Cambria Math" panose="02040503050406030204" pitchFamily="18" charset="0"/>
                                  <a:cs typeface="Times New Roman" panose="02020603050405020304" pitchFamily="18" charset="0"/>
                                </a:rPr>
                                <m:t>𝑤</m:t>
                              </m:r>
                            </m:e>
                            <m:sub>
                              <m:d>
                                <m:dPr>
                                  <m:begChr m:val="{"/>
                                  <m:endChr m:val="}"/>
                                  <m:ctrlPr>
                                    <a:rPr lang="en-US" altLang="zh-CN" sz="2400" i="1" dirty="0" smtClean="0">
                                      <a:solidFill>
                                        <a:srgbClr val="00B050"/>
                                      </a:solidFill>
                                      <a:latin typeface="Cambria Math" panose="02040503050406030204" pitchFamily="18" charset="0"/>
                                      <a:cs typeface="Times New Roman" panose="02020603050405020304" pitchFamily="18" charset="0"/>
                                    </a:rPr>
                                  </m:ctrlPr>
                                </m:dPr>
                                <m:e>
                                  <m:r>
                                    <a:rPr lang="en-US" altLang="zh-CN" sz="2400" i="1" dirty="0" smtClean="0">
                                      <a:solidFill>
                                        <a:srgbClr val="00B050"/>
                                      </a:solidFill>
                                      <a:latin typeface="Cambria Math" panose="02040503050406030204" pitchFamily="18" charset="0"/>
                                      <a:cs typeface="Times New Roman" panose="02020603050405020304" pitchFamily="18" charset="0"/>
                                    </a:rPr>
                                    <m:t>1</m:t>
                                  </m:r>
                                  <m:r>
                                    <a:rPr lang="en-US" altLang="zh-CN" sz="2400" i="1" dirty="0">
                                      <a:solidFill>
                                        <a:srgbClr val="00B050"/>
                                      </a:solidFill>
                                      <a:latin typeface="Cambria Math" panose="02040503050406030204" pitchFamily="18" charset="0"/>
                                      <a:cs typeface="Times New Roman" panose="02020603050405020304" pitchFamily="18" charset="0"/>
                                    </a:rPr>
                                    <m:t>2</m:t>
                                  </m:r>
                                </m:e>
                              </m:d>
                            </m:sub>
                          </m:sSub>
                        </m:e>
                      </m:d>
                      <m:r>
                        <a:rPr lang="en-US" altLang="zh-Hans-HK" sz="2400" b="0" i="1" smtClean="0">
                          <a:solidFill>
                            <a:srgbClr val="00B050"/>
                          </a:solidFill>
                          <a:latin typeface="Cambria Math" panose="02040503050406030204" pitchFamily="18" charset="0"/>
                        </a:rPr>
                        <m:t>+</m:t>
                      </m:r>
                      <m:r>
                        <m:rPr>
                          <m:nor/>
                        </m:rPr>
                        <a:rPr lang="el-GR" altLang="zh-Hans-HK" sz="2400" dirty="0">
                          <a:solidFill>
                            <a:srgbClr val="00B050"/>
                          </a:solidFill>
                          <a:latin typeface="Times New Roman" panose="02020603050405020304" pitchFamily="18" charset="0"/>
                          <a:cs typeface="Times New Roman" panose="02020603050405020304" pitchFamily="18" charset="0"/>
                        </a:rPr>
                        <m:t>Ψ</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sSub>
                            <m:sSubPr>
                              <m:ctrlPr>
                                <a:rPr lang="en-US" altLang="zh-Hans-HK" sz="2400" i="1" dirty="0">
                                  <a:solidFill>
                                    <a:srgbClr val="00B050"/>
                                  </a:solidFill>
                                  <a:latin typeface="Cambria Math" panose="02040503050406030204" pitchFamily="18" charset="0"/>
                                  <a:cs typeface="Times New Roman" panose="02020603050405020304" pitchFamily="18" charset="0"/>
                                </a:rPr>
                              </m:ctrlPr>
                            </m:sSubPr>
                            <m:e>
                              <m:r>
                                <a:rPr lang="en-US" altLang="zh-Hans-HK" sz="2400" i="1" dirty="0">
                                  <a:solidFill>
                                    <a:srgbClr val="00B050"/>
                                  </a:solidFill>
                                  <a:latin typeface="Cambria Math" panose="02040503050406030204" pitchFamily="18" charset="0"/>
                                  <a:cs typeface="Times New Roman" panose="02020603050405020304" pitchFamily="18" charset="0"/>
                                </a:rPr>
                                <m:t>𝑤</m:t>
                              </m:r>
                            </m:e>
                            <m:sub>
                              <m:d>
                                <m:dPr>
                                  <m:begChr m:val="{"/>
                                  <m:endChr m:val="}"/>
                                  <m:ctrlPr>
                                    <a:rPr lang="en-US" altLang="zh-CN" sz="2400" i="1" dirty="0">
                                      <a:solidFill>
                                        <a:srgbClr val="00B050"/>
                                      </a:solidFill>
                                      <a:latin typeface="Cambria Math" panose="02040503050406030204" pitchFamily="18" charset="0"/>
                                      <a:cs typeface="Times New Roman" panose="02020603050405020304" pitchFamily="18" charset="0"/>
                                    </a:rPr>
                                  </m:ctrlPr>
                                </m:dPr>
                                <m:e>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b="0" i="1" dirty="0" smtClean="0">
                                      <a:solidFill>
                                        <a:srgbClr val="00B050"/>
                                      </a:solidFill>
                                      <a:latin typeface="Cambria Math" panose="02040503050406030204" pitchFamily="18" charset="0"/>
                                      <a:cs typeface="Times New Roman" panose="02020603050405020304" pitchFamily="18" charset="0"/>
                                    </a:rPr>
                                    <m:t>3</m:t>
                                  </m:r>
                                </m:e>
                              </m:d>
                            </m:sub>
                          </m:sSub>
                        </m:e>
                      </m:d>
                      <m:r>
                        <a:rPr lang="en-US" altLang="zh-Hans-HK" sz="2400" b="0" i="1" smtClean="0">
                          <a:solidFill>
                            <a:srgbClr val="00B050"/>
                          </a:solidFill>
                          <a:latin typeface="Cambria Math" panose="02040503050406030204" pitchFamily="18" charset="0"/>
                        </a:rPr>
                        <m:t>−</m:t>
                      </m:r>
                      <m:r>
                        <m:rPr>
                          <m:nor/>
                        </m:rPr>
                        <a:rPr lang="el-GR" altLang="zh-Hans-HK" sz="2400" dirty="0">
                          <a:solidFill>
                            <a:srgbClr val="00B050"/>
                          </a:solidFill>
                          <a:latin typeface="Times New Roman" panose="02020603050405020304" pitchFamily="18" charset="0"/>
                          <a:cs typeface="Times New Roman" panose="02020603050405020304" pitchFamily="18" charset="0"/>
                        </a:rPr>
                        <m:t>Ψ</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sSub>
                            <m:sSubPr>
                              <m:ctrlPr>
                                <a:rPr lang="en-US" altLang="zh-Hans-HK" sz="2400" i="1" dirty="0">
                                  <a:solidFill>
                                    <a:srgbClr val="00B050"/>
                                  </a:solidFill>
                                  <a:latin typeface="Cambria Math" panose="02040503050406030204" pitchFamily="18" charset="0"/>
                                  <a:cs typeface="Times New Roman" panose="02020603050405020304" pitchFamily="18" charset="0"/>
                                </a:rPr>
                              </m:ctrlPr>
                            </m:sSubPr>
                            <m:e>
                              <m:r>
                                <a:rPr lang="en-US" altLang="zh-Hans-HK" sz="2400" i="1" dirty="0">
                                  <a:solidFill>
                                    <a:srgbClr val="00B050"/>
                                  </a:solidFill>
                                  <a:latin typeface="Cambria Math" panose="02040503050406030204" pitchFamily="18" charset="0"/>
                                  <a:cs typeface="Times New Roman" panose="02020603050405020304" pitchFamily="18" charset="0"/>
                                </a:rPr>
                                <m:t>𝑤</m:t>
                              </m:r>
                            </m:e>
                            <m:sub>
                              <m:d>
                                <m:dPr>
                                  <m:begChr m:val="{"/>
                                  <m:endChr m:val="}"/>
                                  <m:ctrlPr>
                                    <a:rPr lang="en-US" altLang="zh-CN" sz="2400" i="1" dirty="0">
                                      <a:solidFill>
                                        <a:srgbClr val="00B050"/>
                                      </a:solidFill>
                                      <a:latin typeface="Cambria Math" panose="02040503050406030204" pitchFamily="18" charset="0"/>
                                      <a:cs typeface="Times New Roman" panose="02020603050405020304" pitchFamily="18" charset="0"/>
                                    </a:rPr>
                                  </m:ctrlPr>
                                </m:dPr>
                                <m:e>
                                  <m:r>
                                    <a:rPr lang="en-US" altLang="zh-CN" sz="2400" i="1" dirty="0">
                                      <a:solidFill>
                                        <a:srgbClr val="00B050"/>
                                      </a:solidFill>
                                      <a:latin typeface="Cambria Math" panose="02040503050406030204" pitchFamily="18" charset="0"/>
                                      <a:cs typeface="Times New Roman" panose="02020603050405020304" pitchFamily="18" charset="0"/>
                                    </a:rPr>
                                    <m:t>12</m:t>
                                  </m:r>
                                  <m:r>
                                    <a:rPr lang="en-US" altLang="zh-CN" sz="2400" b="0" i="1" dirty="0" smtClean="0">
                                      <a:solidFill>
                                        <a:srgbClr val="00B050"/>
                                      </a:solidFill>
                                      <a:latin typeface="Cambria Math" panose="02040503050406030204" pitchFamily="18" charset="0"/>
                                      <a:cs typeface="Times New Roman" panose="02020603050405020304" pitchFamily="18" charset="0"/>
                                    </a:rPr>
                                    <m:t>3</m:t>
                                  </m:r>
                                </m:e>
                              </m:d>
                            </m:sub>
                          </m:sSub>
                        </m:e>
                      </m:d>
                      <m:r>
                        <a:rPr lang="en-US" altLang="zh-CN" sz="2400" b="0" i="0" dirty="0" smtClean="0">
                          <a:solidFill>
                            <a:srgbClr val="00B050"/>
                          </a:solidFill>
                          <a:latin typeface="Cambria Math" panose="02040503050406030204" pitchFamily="18" charset="0"/>
                          <a:cs typeface="Times New Roman" panose="02020603050405020304" pitchFamily="18" charset="0"/>
                        </a:rPr>
                        <m:t>.</m:t>
                      </m:r>
                    </m:oMath>
                  </m:oMathPara>
                </a14:m>
                <a:endParaRPr lang="en-US" altLang="zh-Hans-HK" sz="2400" dirty="0"/>
              </a:p>
              <a:p>
                <a:pPr marL="0" indent="0">
                  <a:buNone/>
                </a:pPr>
                <a:r>
                  <a:rPr lang="zh-CN" altLang="en-US" sz="2400" dirty="0"/>
                  <a:t>故 </a:t>
                </a:r>
                <a14:m>
                  <m:oMath xmlns:m="http://schemas.openxmlformats.org/officeDocument/2006/math">
                    <m:m>
                      <m:mPr>
                        <m:mcs>
                          <m:mc>
                            <m:mcPr>
                              <m:count m:val="3"/>
                              <m:mcJc m:val="center"/>
                            </m:mcPr>
                          </m:mc>
                        </m:mcs>
                        <m:ctrlPr>
                          <a:rPr lang="el-GR" altLang="zh-Hans-HK" sz="2400" i="1" dirty="0" smtClean="0">
                            <a:solidFill>
                              <a:srgbClr val="00B050"/>
                            </a:solidFill>
                            <a:latin typeface="Cambria Math" panose="02040503050406030204" pitchFamily="18" charset="0"/>
                            <a:cs typeface="Times New Roman" panose="02020603050405020304" pitchFamily="18" charset="0"/>
                          </a:rPr>
                        </m:ctrlPr>
                      </m:mPr>
                      <m:mr>
                        <m:e>
                          <m:r>
                            <m:rPr>
                              <m:nor/>
                            </m:rPr>
                            <a:rPr lang="el-GR" altLang="zh-Hans-HK" sz="2400" dirty="0">
                              <a:solidFill>
                                <a:srgbClr val="00B050"/>
                              </a:solidFill>
                              <a:latin typeface="Times New Roman" panose="02020603050405020304" pitchFamily="18" charset="0"/>
                              <a:cs typeface="Times New Roman" panose="02020603050405020304" pitchFamily="18" charset="0"/>
                            </a:rPr>
                            <m:t>Ψ</m:t>
                          </m:r>
                          <m:r>
                            <a:rPr lang="en-US" altLang="zh-CN" sz="2400" i="1" baseline="-25000" dirty="0">
                              <a:solidFill>
                                <a:srgbClr val="00B050"/>
                              </a:solidFill>
                              <a:latin typeface="Cambria Math" panose="02040503050406030204" pitchFamily="18" charset="0"/>
                              <a:cs typeface="Times New Roman" panose="02020603050405020304" pitchFamily="18" charset="0"/>
                            </a:rPr>
                            <m:t>1</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r>
                                <a:rPr lang="en-US" altLang="zh-Hans-HK" sz="2400" i="1">
                                  <a:solidFill>
                                    <a:srgbClr val="00B050"/>
                                  </a:solidFill>
                                  <a:latin typeface="Cambria Math" panose="02040503050406030204" pitchFamily="18" charset="0"/>
                                </a:rPr>
                                <m:t>𝑣</m:t>
                              </m:r>
                            </m:e>
                          </m:d>
                        </m:e>
                        <m:e>
                          <m:r>
                            <a:rPr lang="en-US" altLang="zh-CN" sz="2400" i="1" dirty="0">
                              <a:solidFill>
                                <a:srgbClr val="00B050"/>
                              </a:solidFill>
                              <a:latin typeface="Cambria Math" panose="02040503050406030204" pitchFamily="18" charset="0"/>
                              <a:cs typeface="Times New Roman" panose="02020603050405020304" pitchFamily="18" charset="0"/>
                            </a:rPr>
                            <m:t>=</m:t>
                          </m:r>
                        </m:e>
                        <m:e>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2</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2</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3</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2</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3</m:t>
                          </m:r>
                        </m:e>
                      </m:mr>
                      <m:mr>
                        <m:e>
                          <m:r>
                            <m:rPr>
                              <m:nor/>
                            </m:rPr>
                            <a:rPr lang="el-GR" altLang="zh-Hans-HK" sz="2400" dirty="0">
                              <a:solidFill>
                                <a:srgbClr val="00B050"/>
                              </a:solidFill>
                              <a:latin typeface="Times New Roman" panose="02020603050405020304" pitchFamily="18" charset="0"/>
                              <a:cs typeface="Times New Roman" panose="02020603050405020304" pitchFamily="18" charset="0"/>
                            </a:rPr>
                            <m:t>Ψ</m:t>
                          </m:r>
                          <m:r>
                            <a:rPr lang="en-US" altLang="zh-CN" sz="2400" i="1" baseline="-25000" dirty="0">
                              <a:solidFill>
                                <a:srgbClr val="00B050"/>
                              </a:solidFill>
                              <a:latin typeface="Cambria Math" panose="02040503050406030204" pitchFamily="18" charset="0"/>
                              <a:cs typeface="Times New Roman" panose="02020603050405020304" pitchFamily="18" charset="0"/>
                            </a:rPr>
                            <m:t>2</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r>
                                <a:rPr lang="en-US" altLang="zh-Hans-HK" sz="2400" i="1">
                                  <a:solidFill>
                                    <a:srgbClr val="00B050"/>
                                  </a:solidFill>
                                  <a:latin typeface="Cambria Math" panose="02040503050406030204" pitchFamily="18" charset="0"/>
                                </a:rPr>
                                <m:t>𝑣</m:t>
                              </m:r>
                            </m:e>
                          </m:d>
                        </m:e>
                        <m:e>
                          <m:r>
                            <a:rPr lang="en-US" altLang="zh-CN" sz="2400" i="1" dirty="0">
                              <a:solidFill>
                                <a:srgbClr val="00B050"/>
                              </a:solidFill>
                              <a:latin typeface="Cambria Math" panose="02040503050406030204" pitchFamily="18" charset="0"/>
                              <a:cs typeface="Times New Roman" panose="02020603050405020304" pitchFamily="18" charset="0"/>
                            </a:rPr>
                            <m:t>=</m:t>
                          </m:r>
                        </m:e>
                        <m:e>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2</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0</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3</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6</m:t>
                          </m:r>
                        </m:e>
                      </m:mr>
                      <m:mr>
                        <m:e>
                          <m:r>
                            <m:rPr>
                              <m:nor/>
                            </m:rPr>
                            <a:rPr lang="el-GR" altLang="zh-Hans-HK" sz="2400" dirty="0">
                              <a:solidFill>
                                <a:srgbClr val="00B050"/>
                              </a:solidFill>
                              <a:latin typeface="Times New Roman" panose="02020603050405020304" pitchFamily="18" charset="0"/>
                              <a:cs typeface="Times New Roman" panose="02020603050405020304" pitchFamily="18" charset="0"/>
                            </a:rPr>
                            <m:t>Ψ</m:t>
                          </m:r>
                          <m:r>
                            <a:rPr lang="en-US" altLang="zh-CN" sz="2400" i="1" baseline="-25000" dirty="0">
                              <a:solidFill>
                                <a:srgbClr val="00B050"/>
                              </a:solidFill>
                              <a:latin typeface="Cambria Math" panose="02040503050406030204" pitchFamily="18" charset="0"/>
                              <a:cs typeface="Times New Roman" panose="02020603050405020304" pitchFamily="18" charset="0"/>
                            </a:rPr>
                            <m:t>3</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r>
                                <a:rPr lang="en-US" altLang="zh-Hans-HK" sz="2400" i="1">
                                  <a:solidFill>
                                    <a:srgbClr val="00B050"/>
                                  </a:solidFill>
                                  <a:latin typeface="Cambria Math" panose="02040503050406030204" pitchFamily="18" charset="0"/>
                                </a:rPr>
                                <m:t>𝑣</m:t>
                              </m:r>
                            </m:e>
                          </m:d>
                        </m:e>
                        <m:e>
                          <m:r>
                            <a:rPr lang="en-US" altLang="zh-CN" sz="2400" i="1" dirty="0">
                              <a:solidFill>
                                <a:srgbClr val="00B050"/>
                              </a:solidFill>
                              <a:latin typeface="Cambria Math" panose="02040503050406030204" pitchFamily="18" charset="0"/>
                              <a:cs typeface="Times New Roman" panose="02020603050405020304" pitchFamily="18" charset="0"/>
                            </a:rPr>
                            <m:t>=</m:t>
                          </m:r>
                        </m:e>
                        <m:e>
                          <m:r>
                            <a:rPr lang="en-US" altLang="zh-CN" sz="2400" i="1" dirty="0">
                              <a:solidFill>
                                <a:srgbClr val="00B050"/>
                              </a:solidFill>
                              <a:latin typeface="Cambria Math" panose="02040503050406030204" pitchFamily="18" charset="0"/>
                              <a:cs typeface="Times New Roman" panose="02020603050405020304" pitchFamily="18" charset="0"/>
                            </a:rPr>
                            <m:t>0</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2</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3</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1</m:t>
                          </m:r>
                          <m:r>
                            <a:rPr lang="en-US" altLang="zh-CN" sz="2400" i="1" dirty="0" smtClean="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6</m:t>
                          </m:r>
                        </m:e>
                      </m:mr>
                    </m:m>
                  </m:oMath>
                </a14:m>
                <a:endParaRPr lang="en-US" altLang="zh-CN" sz="2400" dirty="0"/>
              </a:p>
              <a:p>
                <a:pPr marL="0" indent="0">
                  <a:buNone/>
                </a:pPr>
                <a:r>
                  <a:rPr lang="en-US" altLang="zh-CN" sz="2400" dirty="0"/>
                  <a:t>L</a:t>
                </a:r>
                <a:r>
                  <a:rPr lang="zh-CN" altLang="en-US" sz="2400" dirty="0"/>
                  <a:t>要比</a:t>
                </a:r>
                <a:r>
                  <a:rPr lang="en-US" altLang="zh-CN" sz="2400" dirty="0"/>
                  <a:t>R1</a:t>
                </a:r>
                <a:r>
                  <a:rPr lang="zh-CN" altLang="en-US" sz="2400" dirty="0"/>
                  <a:t>、</a:t>
                </a:r>
                <a:r>
                  <a:rPr lang="en-US" altLang="zh-CN" sz="2400" dirty="0"/>
                  <a:t>R2</a:t>
                </a:r>
                <a:r>
                  <a:rPr lang="zh-CN" altLang="en-US" sz="2400" dirty="0"/>
                  <a:t>价值高得多</a:t>
                </a:r>
                <a:r>
                  <a:rPr lang="en-US" altLang="zh-CN" sz="2400" dirty="0"/>
                  <a:t>! </a:t>
                </a:r>
                <a:r>
                  <a:rPr lang="zh-CN" altLang="en-US" sz="2400" dirty="0"/>
                  <a:t>（短缺）</a:t>
                </a:r>
                <a:endParaRPr lang="zh-Hans-HK" altLang="en-US" sz="2400" dirty="0"/>
              </a:p>
            </p:txBody>
          </p:sp>
        </mc:Choice>
        <mc:Fallback xmlns="">
          <p:sp>
            <p:nvSpPr>
              <p:cNvPr id="3" name="内容占位符 2">
                <a:extLst>
                  <a:ext uri="{FF2B5EF4-FFF2-40B4-BE49-F238E27FC236}">
                    <a16:creationId xmlns:a16="http://schemas.microsoft.com/office/drawing/2014/main" id="{0895F243-5793-4089-B007-1009CD1F48E8}"/>
                  </a:ext>
                </a:extLst>
              </p:cNvPr>
              <p:cNvSpPr>
                <a:spLocks noGrp="1" noRot="1" noChangeAspect="1" noMove="1" noResize="1" noEditPoints="1" noAdjustHandles="1" noChangeArrowheads="1" noChangeShapeType="1" noTextEdit="1"/>
              </p:cNvSpPr>
              <p:nvPr>
                <p:ph sz="half" idx="1"/>
              </p:nvPr>
            </p:nvSpPr>
            <p:spPr>
              <a:blipFill>
                <a:blip r:embed="rId2"/>
                <a:stretch>
                  <a:fillRect l="-1954" t="-7346" r="-1099" b="-10017"/>
                </a:stretch>
              </a:blipFill>
            </p:spPr>
            <p:txBody>
              <a:bodyPr/>
              <a:lstStyle/>
              <a:p>
                <a:r>
                  <a:rPr lang="zh-Hans-HK"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AD84A028-8133-4DE9-BCC0-072A780099A0}"/>
                  </a:ext>
                </a:extLst>
              </p:cNvPr>
              <p:cNvGraphicFramePr>
                <a:graphicFrameLocks noGrp="1"/>
              </p:cNvGraphicFramePr>
              <p:nvPr>
                <p:ph sz="half" idx="2"/>
                <p:extLst>
                  <p:ext uri="{D42A27DB-BD31-4B8C-83A1-F6EECF244321}">
                    <p14:modId xmlns:p14="http://schemas.microsoft.com/office/powerpoint/2010/main" val="2705958029"/>
                  </p:ext>
                </p:extLst>
              </p:nvPr>
            </p:nvGraphicFramePr>
            <p:xfrm>
              <a:off x="6686549" y="2141538"/>
              <a:ext cx="4130675" cy="3337560"/>
            </p:xfrm>
            <a:graphic>
              <a:graphicData uri="http://schemas.openxmlformats.org/drawingml/2006/table">
                <a:tbl>
                  <a:tblPr firstRow="1" bandRow="1">
                    <a:tableStyleId>{5C22544A-7EE6-4342-B048-85BDC9FD1C3A}</a:tableStyleId>
                  </a:tblPr>
                  <a:tblGrid>
                    <a:gridCol w="826135">
                      <a:extLst>
                        <a:ext uri="{9D8B030D-6E8A-4147-A177-3AD203B41FA5}">
                          <a16:colId xmlns:a16="http://schemas.microsoft.com/office/drawing/2014/main" val="502264826"/>
                        </a:ext>
                      </a:extLst>
                    </a:gridCol>
                    <a:gridCol w="826135">
                      <a:extLst>
                        <a:ext uri="{9D8B030D-6E8A-4147-A177-3AD203B41FA5}">
                          <a16:colId xmlns:a16="http://schemas.microsoft.com/office/drawing/2014/main" val="2546063092"/>
                        </a:ext>
                      </a:extLst>
                    </a:gridCol>
                    <a:gridCol w="826135">
                      <a:extLst>
                        <a:ext uri="{9D8B030D-6E8A-4147-A177-3AD203B41FA5}">
                          <a16:colId xmlns:a16="http://schemas.microsoft.com/office/drawing/2014/main" val="715205676"/>
                        </a:ext>
                      </a:extLst>
                    </a:gridCol>
                    <a:gridCol w="826135">
                      <a:extLst>
                        <a:ext uri="{9D8B030D-6E8A-4147-A177-3AD203B41FA5}">
                          <a16:colId xmlns:a16="http://schemas.microsoft.com/office/drawing/2014/main" val="2589742210"/>
                        </a:ext>
                      </a:extLst>
                    </a:gridCol>
                    <a:gridCol w="826135">
                      <a:extLst>
                        <a:ext uri="{9D8B030D-6E8A-4147-A177-3AD203B41FA5}">
                          <a16:colId xmlns:a16="http://schemas.microsoft.com/office/drawing/2014/main" val="2408578888"/>
                        </a:ext>
                      </a:extLst>
                    </a:gridCol>
                  </a:tblGrid>
                  <a:tr h="370840">
                    <a:tc>
                      <a:txBody>
                        <a:bodyPr/>
                        <a:lstStyle/>
                        <a:p>
                          <a:pPr algn="ctr"/>
                          <a:endParaRPr lang="zh-Hans-HK" altLang="en-US" dirty="0"/>
                        </a:p>
                      </a:txBody>
                      <a:tcPr/>
                    </a:tc>
                    <a:tc>
                      <a:txBody>
                        <a:bodyPr/>
                        <a:lstStyle/>
                        <a:p>
                          <a:pPr algn="ctr"/>
                          <a:r>
                            <a:rPr lang="en-US" altLang="zh-Hans-HK" dirty="0"/>
                            <a:t>w</a:t>
                          </a:r>
                          <a:r>
                            <a:rPr lang="en-US" altLang="zh-Hans-HK" baseline="-25000" dirty="0"/>
                            <a:t>{12}</a:t>
                          </a:r>
                          <a:endParaRPr lang="zh-Hans-HK" altLang="en-US" baseline="-25000" dirty="0"/>
                        </a:p>
                      </a:txBody>
                      <a:tcPr/>
                    </a:tc>
                    <a:tc>
                      <a:txBody>
                        <a:bodyPr/>
                        <a:lstStyle/>
                        <a:p>
                          <a:pPr algn="ctr"/>
                          <a:r>
                            <a:rPr lang="en-US" altLang="zh-Hans-HK" dirty="0"/>
                            <a:t>w</a:t>
                          </a:r>
                          <a:r>
                            <a:rPr lang="en-US" altLang="zh-Hans-HK" baseline="-25000" dirty="0"/>
                            <a:t>{13}</a:t>
                          </a:r>
                          <a:endParaRPr lang="zh-Hans-HK" altLang="en-US" baseline="-25000" dirty="0"/>
                        </a:p>
                      </a:txBody>
                      <a:tcPr/>
                    </a:tc>
                    <a:tc>
                      <a:txBody>
                        <a:bodyPr/>
                        <a:lstStyle/>
                        <a:p>
                          <a:pPr algn="ctr"/>
                          <a:r>
                            <a:rPr lang="en-US" altLang="zh-Hans-HK" dirty="0"/>
                            <a:t>w</a:t>
                          </a:r>
                          <a:r>
                            <a:rPr lang="en-US" altLang="zh-Hans-HK" baseline="-25000" dirty="0"/>
                            <a:t>{123}</a:t>
                          </a:r>
                          <a:endParaRPr lang="zh-Hans-HK" altLang="en-US" baseline="-25000" dirty="0"/>
                        </a:p>
                      </a:txBody>
                      <a:tcPr/>
                    </a:tc>
                    <a:tc>
                      <a:txBody>
                        <a:bodyPr/>
                        <a:lstStyle/>
                        <a:p>
                          <a:pPr algn="ctr"/>
                          <a:r>
                            <a:rPr lang="en-US" altLang="zh-CN" dirty="0"/>
                            <a:t>v</a:t>
                          </a:r>
                          <a:endParaRPr lang="zh-Hans-HK" altLang="en-US" dirty="0"/>
                        </a:p>
                      </a:txBody>
                      <a:tcPr/>
                    </a:tc>
                    <a:extLst>
                      <a:ext uri="{0D108BD9-81ED-4DB2-BD59-A6C34878D82A}">
                        <a16:rowId xmlns:a16="http://schemas.microsoft.com/office/drawing/2014/main" val="160994991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1800" i="1" dirty="0" smtClean="0">
                                    <a:solidFill>
                                      <a:srgbClr val="002060"/>
                                    </a:solidFill>
                                    <a:latin typeface="Cambria Math" panose="02040503050406030204" pitchFamily="18" charset="0"/>
                                    <a:ea typeface="Cambria Math" panose="02040503050406030204" pitchFamily="18" charset="0"/>
                                  </a:rPr>
                                  <m:t>∅</m:t>
                                </m:r>
                              </m:oMath>
                            </m:oMathPara>
                          </a14:m>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a:p>
                      </a:txBody>
                      <a:tcPr/>
                    </a:tc>
                    <a:tc>
                      <a:txBody>
                        <a:bodyPr/>
                        <a:lstStyle/>
                        <a:p>
                          <a:pPr algn="ctr"/>
                          <a:endParaRPr lang="zh-Hans-HK" altLang="en-US"/>
                        </a:p>
                      </a:txBody>
                      <a:tcPr/>
                    </a:tc>
                    <a:extLst>
                      <a:ext uri="{0D108BD9-81ED-4DB2-BD59-A6C34878D82A}">
                        <a16:rowId xmlns:a16="http://schemas.microsoft.com/office/drawing/2014/main" val="4180255922"/>
                      </a:ext>
                    </a:extLst>
                  </a:tr>
                  <a:tr h="370840">
                    <a:tc>
                      <a:txBody>
                        <a:bodyPr/>
                        <a:lstStyle/>
                        <a:p>
                          <a:pPr algn="ctr"/>
                          <a:r>
                            <a:rPr lang="en-US" altLang="zh-CN" dirty="0">
                              <a:solidFill>
                                <a:srgbClr val="002060"/>
                              </a:solidFill>
                            </a:rPr>
                            <a:t>{1}</a:t>
                          </a:r>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564537723"/>
                      </a:ext>
                    </a:extLst>
                  </a:tr>
                  <a:tr h="370840">
                    <a:tc>
                      <a:txBody>
                        <a:bodyPr/>
                        <a:lstStyle/>
                        <a:p>
                          <a:pPr algn="ctr"/>
                          <a:r>
                            <a:rPr lang="en-US" altLang="zh-CN" dirty="0">
                              <a:solidFill>
                                <a:srgbClr val="002060"/>
                              </a:solidFill>
                            </a:rPr>
                            <a:t>{2}</a:t>
                          </a:r>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3464862580"/>
                      </a:ext>
                    </a:extLst>
                  </a:tr>
                  <a:tr h="370840">
                    <a:tc>
                      <a:txBody>
                        <a:bodyPr/>
                        <a:lstStyle/>
                        <a:p>
                          <a:pPr algn="ctr"/>
                          <a:r>
                            <a:rPr lang="en-US" altLang="zh-CN" dirty="0">
                              <a:solidFill>
                                <a:srgbClr val="002060"/>
                              </a:solidFill>
                            </a:rPr>
                            <a:t>{3}</a:t>
                          </a:r>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dirty="0"/>
                        </a:p>
                      </a:txBody>
                      <a:tcPr/>
                    </a:tc>
                    <a:extLst>
                      <a:ext uri="{0D108BD9-81ED-4DB2-BD59-A6C34878D82A}">
                        <a16:rowId xmlns:a16="http://schemas.microsoft.com/office/drawing/2014/main" val="2392175345"/>
                      </a:ext>
                    </a:extLst>
                  </a:tr>
                  <a:tr h="370840">
                    <a:tc>
                      <a:txBody>
                        <a:bodyPr/>
                        <a:lstStyle/>
                        <a:p>
                          <a:pPr algn="ctr"/>
                          <a:r>
                            <a:rPr lang="en-US" altLang="zh-CN" dirty="0">
                              <a:solidFill>
                                <a:srgbClr val="002060"/>
                              </a:solidFill>
                            </a:rPr>
                            <a:t>{12}</a:t>
                          </a:r>
                          <a:endParaRPr lang="zh-Hans-HK" altLang="en-US" dirty="0">
                            <a:solidFill>
                              <a:srgbClr val="002060"/>
                            </a:solidFill>
                          </a:endParaRPr>
                        </a:p>
                      </a:txBody>
                      <a:tcPr/>
                    </a:tc>
                    <a:tc>
                      <a:txBody>
                        <a:bodyPr/>
                        <a:lstStyle/>
                        <a:p>
                          <a:pPr algn="ctr"/>
                          <a:r>
                            <a:rPr lang="en-US" altLang="zh-Hans-HK" dirty="0"/>
                            <a:t>1</a:t>
                          </a:r>
                          <a:endParaRPr lang="zh-Hans-HK" altLang="en-US" dirty="0"/>
                        </a:p>
                      </a:txBody>
                      <a:tcPr/>
                    </a:tc>
                    <a:tc>
                      <a:txBody>
                        <a:bodyPr/>
                        <a:lstStyle/>
                        <a:p>
                          <a:pPr algn="ctr"/>
                          <a:endParaRPr lang="zh-Hans-HK" altLang="en-US" dirty="0"/>
                        </a:p>
                      </a:txBody>
                      <a:tcPr/>
                    </a:tc>
                    <a:tc>
                      <a:txBody>
                        <a:bodyPr/>
                        <a:lstStyle/>
                        <a:p>
                          <a:pPr algn="ctr"/>
                          <a:endParaRPr lang="zh-Hans-HK" altLang="en-US" dirty="0"/>
                        </a:p>
                      </a:txBody>
                      <a:tcPr/>
                    </a:tc>
                    <a:tc>
                      <a:txBody>
                        <a:bodyPr/>
                        <a:lstStyle/>
                        <a:p>
                          <a:pPr algn="ctr"/>
                          <a:r>
                            <a:rPr lang="en-US" altLang="zh-Hans-HK" dirty="0"/>
                            <a:t>1</a:t>
                          </a:r>
                          <a:endParaRPr lang="zh-Hans-HK" altLang="en-US" dirty="0"/>
                        </a:p>
                      </a:txBody>
                      <a:tcPr/>
                    </a:tc>
                    <a:extLst>
                      <a:ext uri="{0D108BD9-81ED-4DB2-BD59-A6C34878D82A}">
                        <a16:rowId xmlns:a16="http://schemas.microsoft.com/office/drawing/2014/main" val="3300235498"/>
                      </a:ext>
                    </a:extLst>
                  </a:tr>
                  <a:tr h="370840">
                    <a:tc>
                      <a:txBody>
                        <a:bodyPr/>
                        <a:lstStyle/>
                        <a:p>
                          <a:pPr algn="ctr"/>
                          <a:r>
                            <a:rPr lang="en-US" altLang="zh-CN" dirty="0">
                              <a:solidFill>
                                <a:srgbClr val="002060"/>
                              </a:solidFill>
                            </a:rPr>
                            <a:t>{13}</a:t>
                          </a:r>
                          <a:endParaRPr lang="zh-Hans-HK" altLang="en-US" dirty="0">
                            <a:solidFill>
                              <a:srgbClr val="002060"/>
                            </a:solidFill>
                          </a:endParaRPr>
                        </a:p>
                      </a:txBody>
                      <a:tcPr/>
                    </a:tc>
                    <a:tc>
                      <a:txBody>
                        <a:bodyPr/>
                        <a:lstStyle/>
                        <a:p>
                          <a:pPr algn="ctr"/>
                          <a:endParaRPr lang="zh-Hans-HK" altLang="en-US"/>
                        </a:p>
                      </a:txBody>
                      <a:tcPr/>
                    </a:tc>
                    <a:tc>
                      <a:txBody>
                        <a:bodyPr/>
                        <a:lstStyle/>
                        <a:p>
                          <a:pPr algn="ctr"/>
                          <a:r>
                            <a:rPr lang="en-US" altLang="zh-Hans-HK" dirty="0"/>
                            <a:t>1</a:t>
                          </a:r>
                          <a:endParaRPr lang="zh-Hans-HK" altLang="en-US" dirty="0"/>
                        </a:p>
                      </a:txBody>
                      <a:tcPr/>
                    </a:tc>
                    <a:tc>
                      <a:txBody>
                        <a:bodyPr/>
                        <a:lstStyle/>
                        <a:p>
                          <a:pPr algn="ctr"/>
                          <a:endParaRPr lang="zh-Hans-HK" altLang="en-US" dirty="0"/>
                        </a:p>
                      </a:txBody>
                      <a:tcPr/>
                    </a:tc>
                    <a:tc>
                      <a:txBody>
                        <a:bodyPr/>
                        <a:lstStyle/>
                        <a:p>
                          <a:pPr algn="ctr"/>
                          <a:r>
                            <a:rPr lang="en-US" altLang="zh-Hans-HK" dirty="0"/>
                            <a:t>1</a:t>
                          </a:r>
                          <a:endParaRPr lang="zh-Hans-HK" altLang="en-US" dirty="0"/>
                        </a:p>
                      </a:txBody>
                      <a:tcPr/>
                    </a:tc>
                    <a:extLst>
                      <a:ext uri="{0D108BD9-81ED-4DB2-BD59-A6C34878D82A}">
                        <a16:rowId xmlns:a16="http://schemas.microsoft.com/office/drawing/2014/main" val="2724715220"/>
                      </a:ext>
                    </a:extLst>
                  </a:tr>
                  <a:tr h="370840">
                    <a:tc>
                      <a:txBody>
                        <a:bodyPr/>
                        <a:lstStyle/>
                        <a:p>
                          <a:pPr algn="ctr"/>
                          <a:r>
                            <a:rPr lang="en-US" altLang="zh-Hans-HK" dirty="0">
                              <a:solidFill>
                                <a:srgbClr val="002060"/>
                              </a:solidFill>
                            </a:rPr>
                            <a:t>{23}</a:t>
                          </a:r>
                          <a:endParaRPr lang="zh-Hans-HK" altLang="en-US" dirty="0">
                            <a:solidFill>
                              <a:srgbClr val="002060"/>
                            </a:solidFill>
                          </a:endParaRPr>
                        </a:p>
                      </a:txBody>
                      <a:tcPr/>
                    </a:tc>
                    <a:tc>
                      <a:txBody>
                        <a:bodyPr/>
                        <a:lstStyle/>
                        <a:p>
                          <a:pPr algn="ctr"/>
                          <a:endParaRPr lang="zh-Hans-HK" altLang="en-US"/>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234268553"/>
                      </a:ext>
                    </a:extLst>
                  </a:tr>
                  <a:tr h="370840">
                    <a:tc>
                      <a:txBody>
                        <a:bodyPr/>
                        <a:lstStyle/>
                        <a:p>
                          <a:pPr algn="ctr"/>
                          <a:r>
                            <a:rPr lang="en-US" altLang="zh-Hans-HK" dirty="0">
                              <a:solidFill>
                                <a:srgbClr val="002060"/>
                              </a:solidFill>
                            </a:rPr>
                            <a:t>{123}</a:t>
                          </a:r>
                          <a:endParaRPr lang="zh-Hans-HK" altLang="en-US" dirty="0">
                            <a:solidFill>
                              <a:srgbClr val="002060"/>
                            </a:solidFill>
                          </a:endParaRPr>
                        </a:p>
                      </a:txBody>
                      <a:tcPr/>
                    </a:tc>
                    <a:tc>
                      <a:txBody>
                        <a:bodyPr/>
                        <a:lstStyle/>
                        <a:p>
                          <a:pPr algn="ctr"/>
                          <a:r>
                            <a:rPr lang="en-US" altLang="zh-Hans-HK" dirty="0"/>
                            <a:t>1</a:t>
                          </a:r>
                          <a:endParaRPr lang="zh-Hans-HK" altLang="en-US" dirty="0"/>
                        </a:p>
                      </a:txBody>
                      <a:tcPr/>
                    </a:tc>
                    <a:tc>
                      <a:txBody>
                        <a:bodyPr/>
                        <a:lstStyle/>
                        <a:p>
                          <a:pPr algn="ctr"/>
                          <a:r>
                            <a:rPr lang="en-US" altLang="zh-Hans-HK" dirty="0"/>
                            <a:t>1</a:t>
                          </a:r>
                          <a:endParaRPr lang="zh-Hans-HK" altLang="en-US" dirty="0"/>
                        </a:p>
                      </a:txBody>
                      <a:tcPr/>
                    </a:tc>
                    <a:tc>
                      <a:txBody>
                        <a:bodyPr/>
                        <a:lstStyle/>
                        <a:p>
                          <a:pPr algn="ctr"/>
                          <a:r>
                            <a:rPr lang="en-US" altLang="zh-Hans-HK" dirty="0"/>
                            <a:t>1</a:t>
                          </a:r>
                          <a:endParaRPr lang="zh-Hans-HK" altLang="en-US" dirty="0"/>
                        </a:p>
                      </a:txBody>
                      <a:tcPr/>
                    </a:tc>
                    <a:tc>
                      <a:txBody>
                        <a:bodyPr/>
                        <a:lstStyle/>
                        <a:p>
                          <a:pPr algn="ctr"/>
                          <a:r>
                            <a:rPr lang="en-US" altLang="zh-Hans-HK" dirty="0"/>
                            <a:t>1</a:t>
                          </a:r>
                          <a:endParaRPr lang="zh-Hans-HK" altLang="en-US" dirty="0"/>
                        </a:p>
                      </a:txBody>
                      <a:tcPr/>
                    </a:tc>
                    <a:extLst>
                      <a:ext uri="{0D108BD9-81ED-4DB2-BD59-A6C34878D82A}">
                        <a16:rowId xmlns:a16="http://schemas.microsoft.com/office/drawing/2014/main" val="1338660095"/>
                      </a:ext>
                    </a:extLst>
                  </a:tr>
                </a:tbl>
              </a:graphicData>
            </a:graphic>
          </p:graphicFrame>
        </mc:Choice>
        <mc:Fallback xmlns="">
          <p:graphicFrame>
            <p:nvGraphicFramePr>
              <p:cNvPr id="5" name="表格 5">
                <a:extLst>
                  <a:ext uri="{FF2B5EF4-FFF2-40B4-BE49-F238E27FC236}">
                    <a16:creationId xmlns:a16="http://schemas.microsoft.com/office/drawing/2014/main" id="{AD84A028-8133-4DE9-BCC0-072A780099A0}"/>
                  </a:ext>
                </a:extLst>
              </p:cNvPr>
              <p:cNvGraphicFramePr>
                <a:graphicFrameLocks noGrp="1"/>
              </p:cNvGraphicFramePr>
              <p:nvPr>
                <p:ph sz="half" idx="2"/>
                <p:extLst>
                  <p:ext uri="{D42A27DB-BD31-4B8C-83A1-F6EECF244321}">
                    <p14:modId xmlns:p14="http://schemas.microsoft.com/office/powerpoint/2010/main" val="2705958029"/>
                  </p:ext>
                </p:extLst>
              </p:nvPr>
            </p:nvGraphicFramePr>
            <p:xfrm>
              <a:off x="6686549" y="2141538"/>
              <a:ext cx="4130675" cy="3337560"/>
            </p:xfrm>
            <a:graphic>
              <a:graphicData uri="http://schemas.openxmlformats.org/drawingml/2006/table">
                <a:tbl>
                  <a:tblPr firstRow="1" bandRow="1">
                    <a:tableStyleId>{5C22544A-7EE6-4342-B048-85BDC9FD1C3A}</a:tableStyleId>
                  </a:tblPr>
                  <a:tblGrid>
                    <a:gridCol w="826135">
                      <a:extLst>
                        <a:ext uri="{9D8B030D-6E8A-4147-A177-3AD203B41FA5}">
                          <a16:colId xmlns:a16="http://schemas.microsoft.com/office/drawing/2014/main" val="502264826"/>
                        </a:ext>
                      </a:extLst>
                    </a:gridCol>
                    <a:gridCol w="826135">
                      <a:extLst>
                        <a:ext uri="{9D8B030D-6E8A-4147-A177-3AD203B41FA5}">
                          <a16:colId xmlns:a16="http://schemas.microsoft.com/office/drawing/2014/main" val="2546063092"/>
                        </a:ext>
                      </a:extLst>
                    </a:gridCol>
                    <a:gridCol w="826135">
                      <a:extLst>
                        <a:ext uri="{9D8B030D-6E8A-4147-A177-3AD203B41FA5}">
                          <a16:colId xmlns:a16="http://schemas.microsoft.com/office/drawing/2014/main" val="715205676"/>
                        </a:ext>
                      </a:extLst>
                    </a:gridCol>
                    <a:gridCol w="826135">
                      <a:extLst>
                        <a:ext uri="{9D8B030D-6E8A-4147-A177-3AD203B41FA5}">
                          <a16:colId xmlns:a16="http://schemas.microsoft.com/office/drawing/2014/main" val="2589742210"/>
                        </a:ext>
                      </a:extLst>
                    </a:gridCol>
                    <a:gridCol w="826135">
                      <a:extLst>
                        <a:ext uri="{9D8B030D-6E8A-4147-A177-3AD203B41FA5}">
                          <a16:colId xmlns:a16="http://schemas.microsoft.com/office/drawing/2014/main" val="2408578888"/>
                        </a:ext>
                      </a:extLst>
                    </a:gridCol>
                  </a:tblGrid>
                  <a:tr h="370840">
                    <a:tc>
                      <a:txBody>
                        <a:bodyPr/>
                        <a:lstStyle/>
                        <a:p>
                          <a:pPr algn="ctr"/>
                          <a:endParaRPr lang="zh-Hans-HK" altLang="en-US" dirty="0"/>
                        </a:p>
                      </a:txBody>
                      <a:tcPr/>
                    </a:tc>
                    <a:tc>
                      <a:txBody>
                        <a:bodyPr/>
                        <a:lstStyle/>
                        <a:p>
                          <a:pPr algn="ctr"/>
                          <a:r>
                            <a:rPr lang="en-US" altLang="zh-Hans-HK" dirty="0"/>
                            <a:t>w</a:t>
                          </a:r>
                          <a:r>
                            <a:rPr lang="en-US" altLang="zh-Hans-HK" baseline="-25000" dirty="0"/>
                            <a:t>{12}</a:t>
                          </a:r>
                          <a:endParaRPr lang="zh-Hans-HK" altLang="en-US" baseline="-25000" dirty="0"/>
                        </a:p>
                      </a:txBody>
                      <a:tcPr/>
                    </a:tc>
                    <a:tc>
                      <a:txBody>
                        <a:bodyPr/>
                        <a:lstStyle/>
                        <a:p>
                          <a:pPr algn="ctr"/>
                          <a:r>
                            <a:rPr lang="en-US" altLang="zh-Hans-HK" dirty="0"/>
                            <a:t>w</a:t>
                          </a:r>
                          <a:r>
                            <a:rPr lang="en-US" altLang="zh-Hans-HK" baseline="-25000" dirty="0"/>
                            <a:t>{13}</a:t>
                          </a:r>
                          <a:endParaRPr lang="zh-Hans-HK" altLang="en-US" baseline="-25000" dirty="0"/>
                        </a:p>
                      </a:txBody>
                      <a:tcPr/>
                    </a:tc>
                    <a:tc>
                      <a:txBody>
                        <a:bodyPr/>
                        <a:lstStyle/>
                        <a:p>
                          <a:pPr algn="ctr"/>
                          <a:r>
                            <a:rPr lang="en-US" altLang="zh-Hans-HK" dirty="0"/>
                            <a:t>w</a:t>
                          </a:r>
                          <a:r>
                            <a:rPr lang="en-US" altLang="zh-Hans-HK" baseline="-25000" dirty="0"/>
                            <a:t>{123}</a:t>
                          </a:r>
                          <a:endParaRPr lang="zh-Hans-HK" altLang="en-US" baseline="-25000" dirty="0"/>
                        </a:p>
                      </a:txBody>
                      <a:tcPr/>
                    </a:tc>
                    <a:tc>
                      <a:txBody>
                        <a:bodyPr/>
                        <a:lstStyle/>
                        <a:p>
                          <a:pPr algn="ctr"/>
                          <a:r>
                            <a:rPr lang="en-US" altLang="zh-CN" dirty="0"/>
                            <a:t>v</a:t>
                          </a:r>
                          <a:endParaRPr lang="zh-Hans-HK" altLang="en-US" dirty="0"/>
                        </a:p>
                      </a:txBody>
                      <a:tcPr/>
                    </a:tc>
                    <a:extLst>
                      <a:ext uri="{0D108BD9-81ED-4DB2-BD59-A6C34878D82A}">
                        <a16:rowId xmlns:a16="http://schemas.microsoft.com/office/drawing/2014/main" val="1609949911"/>
                      </a:ext>
                    </a:extLst>
                  </a:tr>
                  <a:tr h="370840">
                    <a:tc>
                      <a:txBody>
                        <a:bodyPr/>
                        <a:lstStyle/>
                        <a:p>
                          <a:endParaRPr lang="zh-Hans-HK"/>
                        </a:p>
                      </a:txBody>
                      <a:tcPr>
                        <a:blipFill>
                          <a:blip r:embed="rId3"/>
                          <a:stretch>
                            <a:fillRect l="-735" t="-108197" r="-402206" b="-722951"/>
                          </a:stretch>
                        </a:blipFill>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a:p>
                      </a:txBody>
                      <a:tcPr/>
                    </a:tc>
                    <a:tc>
                      <a:txBody>
                        <a:bodyPr/>
                        <a:lstStyle/>
                        <a:p>
                          <a:pPr algn="ctr"/>
                          <a:endParaRPr lang="zh-Hans-HK" altLang="en-US"/>
                        </a:p>
                      </a:txBody>
                      <a:tcPr/>
                    </a:tc>
                    <a:extLst>
                      <a:ext uri="{0D108BD9-81ED-4DB2-BD59-A6C34878D82A}">
                        <a16:rowId xmlns:a16="http://schemas.microsoft.com/office/drawing/2014/main" val="4180255922"/>
                      </a:ext>
                    </a:extLst>
                  </a:tr>
                  <a:tr h="370840">
                    <a:tc>
                      <a:txBody>
                        <a:bodyPr/>
                        <a:lstStyle/>
                        <a:p>
                          <a:pPr algn="ctr"/>
                          <a:r>
                            <a:rPr lang="en-US" altLang="zh-CN" dirty="0">
                              <a:solidFill>
                                <a:srgbClr val="002060"/>
                              </a:solidFill>
                            </a:rPr>
                            <a:t>{1}</a:t>
                          </a:r>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564537723"/>
                      </a:ext>
                    </a:extLst>
                  </a:tr>
                  <a:tr h="370840">
                    <a:tc>
                      <a:txBody>
                        <a:bodyPr/>
                        <a:lstStyle/>
                        <a:p>
                          <a:pPr algn="ctr"/>
                          <a:r>
                            <a:rPr lang="en-US" altLang="zh-CN" dirty="0">
                              <a:solidFill>
                                <a:srgbClr val="002060"/>
                              </a:solidFill>
                            </a:rPr>
                            <a:t>{2}</a:t>
                          </a:r>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3464862580"/>
                      </a:ext>
                    </a:extLst>
                  </a:tr>
                  <a:tr h="370840">
                    <a:tc>
                      <a:txBody>
                        <a:bodyPr/>
                        <a:lstStyle/>
                        <a:p>
                          <a:pPr algn="ctr"/>
                          <a:r>
                            <a:rPr lang="en-US" altLang="zh-CN" dirty="0">
                              <a:solidFill>
                                <a:srgbClr val="002060"/>
                              </a:solidFill>
                            </a:rPr>
                            <a:t>{3}</a:t>
                          </a:r>
                          <a:endParaRPr lang="zh-Hans-HK" altLang="en-US" dirty="0">
                            <a:solidFill>
                              <a:srgbClr val="002060"/>
                            </a:solidFill>
                          </a:endParaRPr>
                        </a:p>
                      </a:txBody>
                      <a:tcPr/>
                    </a:tc>
                    <a:tc>
                      <a:txBody>
                        <a:bodyPr/>
                        <a:lstStyle/>
                        <a:p>
                          <a:pPr algn="ctr"/>
                          <a:endParaRPr lang="zh-Hans-HK" altLang="en-US" dirty="0"/>
                        </a:p>
                      </a:txBody>
                      <a:tcPr/>
                    </a:tc>
                    <a:tc>
                      <a:txBody>
                        <a:bodyPr/>
                        <a:lstStyle/>
                        <a:p>
                          <a:pPr algn="ctr"/>
                          <a:endParaRPr lang="zh-Hans-HK" altLang="en-US" dirty="0"/>
                        </a:p>
                      </a:txBody>
                      <a:tcPr/>
                    </a:tc>
                    <a:tc>
                      <a:txBody>
                        <a:bodyPr/>
                        <a:lstStyle/>
                        <a:p>
                          <a:pPr algn="ctr"/>
                          <a:endParaRPr lang="zh-Hans-HK" altLang="en-US"/>
                        </a:p>
                      </a:txBody>
                      <a:tcPr/>
                    </a:tc>
                    <a:tc>
                      <a:txBody>
                        <a:bodyPr/>
                        <a:lstStyle/>
                        <a:p>
                          <a:pPr algn="ctr"/>
                          <a:endParaRPr lang="zh-Hans-HK" altLang="en-US" dirty="0"/>
                        </a:p>
                      </a:txBody>
                      <a:tcPr/>
                    </a:tc>
                    <a:extLst>
                      <a:ext uri="{0D108BD9-81ED-4DB2-BD59-A6C34878D82A}">
                        <a16:rowId xmlns:a16="http://schemas.microsoft.com/office/drawing/2014/main" val="2392175345"/>
                      </a:ext>
                    </a:extLst>
                  </a:tr>
                  <a:tr h="370840">
                    <a:tc>
                      <a:txBody>
                        <a:bodyPr/>
                        <a:lstStyle/>
                        <a:p>
                          <a:pPr algn="ctr"/>
                          <a:r>
                            <a:rPr lang="en-US" altLang="zh-CN" dirty="0">
                              <a:solidFill>
                                <a:srgbClr val="002060"/>
                              </a:solidFill>
                            </a:rPr>
                            <a:t>{12}</a:t>
                          </a:r>
                          <a:endParaRPr lang="zh-Hans-HK" altLang="en-US" dirty="0">
                            <a:solidFill>
                              <a:srgbClr val="002060"/>
                            </a:solidFill>
                          </a:endParaRPr>
                        </a:p>
                      </a:txBody>
                      <a:tcPr/>
                    </a:tc>
                    <a:tc>
                      <a:txBody>
                        <a:bodyPr/>
                        <a:lstStyle/>
                        <a:p>
                          <a:pPr algn="ctr"/>
                          <a:r>
                            <a:rPr lang="en-US" altLang="zh-Hans-HK" dirty="0"/>
                            <a:t>1</a:t>
                          </a:r>
                          <a:endParaRPr lang="zh-Hans-HK" altLang="en-US" dirty="0"/>
                        </a:p>
                      </a:txBody>
                      <a:tcPr/>
                    </a:tc>
                    <a:tc>
                      <a:txBody>
                        <a:bodyPr/>
                        <a:lstStyle/>
                        <a:p>
                          <a:pPr algn="ctr"/>
                          <a:endParaRPr lang="zh-Hans-HK" altLang="en-US" dirty="0"/>
                        </a:p>
                      </a:txBody>
                      <a:tcPr/>
                    </a:tc>
                    <a:tc>
                      <a:txBody>
                        <a:bodyPr/>
                        <a:lstStyle/>
                        <a:p>
                          <a:pPr algn="ctr"/>
                          <a:endParaRPr lang="zh-Hans-HK" altLang="en-US" dirty="0"/>
                        </a:p>
                      </a:txBody>
                      <a:tcPr/>
                    </a:tc>
                    <a:tc>
                      <a:txBody>
                        <a:bodyPr/>
                        <a:lstStyle/>
                        <a:p>
                          <a:pPr algn="ctr"/>
                          <a:r>
                            <a:rPr lang="en-US" altLang="zh-Hans-HK" dirty="0"/>
                            <a:t>1</a:t>
                          </a:r>
                          <a:endParaRPr lang="zh-Hans-HK" altLang="en-US" dirty="0"/>
                        </a:p>
                      </a:txBody>
                      <a:tcPr/>
                    </a:tc>
                    <a:extLst>
                      <a:ext uri="{0D108BD9-81ED-4DB2-BD59-A6C34878D82A}">
                        <a16:rowId xmlns:a16="http://schemas.microsoft.com/office/drawing/2014/main" val="3300235498"/>
                      </a:ext>
                    </a:extLst>
                  </a:tr>
                  <a:tr h="370840">
                    <a:tc>
                      <a:txBody>
                        <a:bodyPr/>
                        <a:lstStyle/>
                        <a:p>
                          <a:pPr algn="ctr"/>
                          <a:r>
                            <a:rPr lang="en-US" altLang="zh-CN" dirty="0">
                              <a:solidFill>
                                <a:srgbClr val="002060"/>
                              </a:solidFill>
                            </a:rPr>
                            <a:t>{13}</a:t>
                          </a:r>
                          <a:endParaRPr lang="zh-Hans-HK" altLang="en-US" dirty="0">
                            <a:solidFill>
                              <a:srgbClr val="002060"/>
                            </a:solidFill>
                          </a:endParaRPr>
                        </a:p>
                      </a:txBody>
                      <a:tcPr/>
                    </a:tc>
                    <a:tc>
                      <a:txBody>
                        <a:bodyPr/>
                        <a:lstStyle/>
                        <a:p>
                          <a:pPr algn="ctr"/>
                          <a:endParaRPr lang="zh-Hans-HK" altLang="en-US"/>
                        </a:p>
                      </a:txBody>
                      <a:tcPr/>
                    </a:tc>
                    <a:tc>
                      <a:txBody>
                        <a:bodyPr/>
                        <a:lstStyle/>
                        <a:p>
                          <a:pPr algn="ctr"/>
                          <a:r>
                            <a:rPr lang="en-US" altLang="zh-Hans-HK" dirty="0"/>
                            <a:t>1</a:t>
                          </a:r>
                          <a:endParaRPr lang="zh-Hans-HK" altLang="en-US" dirty="0"/>
                        </a:p>
                      </a:txBody>
                      <a:tcPr/>
                    </a:tc>
                    <a:tc>
                      <a:txBody>
                        <a:bodyPr/>
                        <a:lstStyle/>
                        <a:p>
                          <a:pPr algn="ctr"/>
                          <a:endParaRPr lang="zh-Hans-HK" altLang="en-US" dirty="0"/>
                        </a:p>
                      </a:txBody>
                      <a:tcPr/>
                    </a:tc>
                    <a:tc>
                      <a:txBody>
                        <a:bodyPr/>
                        <a:lstStyle/>
                        <a:p>
                          <a:pPr algn="ctr"/>
                          <a:r>
                            <a:rPr lang="en-US" altLang="zh-Hans-HK" dirty="0"/>
                            <a:t>1</a:t>
                          </a:r>
                          <a:endParaRPr lang="zh-Hans-HK" altLang="en-US" dirty="0"/>
                        </a:p>
                      </a:txBody>
                      <a:tcPr/>
                    </a:tc>
                    <a:extLst>
                      <a:ext uri="{0D108BD9-81ED-4DB2-BD59-A6C34878D82A}">
                        <a16:rowId xmlns:a16="http://schemas.microsoft.com/office/drawing/2014/main" val="2724715220"/>
                      </a:ext>
                    </a:extLst>
                  </a:tr>
                  <a:tr h="370840">
                    <a:tc>
                      <a:txBody>
                        <a:bodyPr/>
                        <a:lstStyle/>
                        <a:p>
                          <a:pPr algn="ctr"/>
                          <a:r>
                            <a:rPr lang="en-US" altLang="zh-Hans-HK" dirty="0">
                              <a:solidFill>
                                <a:srgbClr val="002060"/>
                              </a:solidFill>
                            </a:rPr>
                            <a:t>{23}</a:t>
                          </a:r>
                          <a:endParaRPr lang="zh-Hans-HK" altLang="en-US" dirty="0">
                            <a:solidFill>
                              <a:srgbClr val="002060"/>
                            </a:solidFill>
                          </a:endParaRPr>
                        </a:p>
                      </a:txBody>
                      <a:tcPr/>
                    </a:tc>
                    <a:tc>
                      <a:txBody>
                        <a:bodyPr/>
                        <a:lstStyle/>
                        <a:p>
                          <a:pPr algn="ctr"/>
                          <a:endParaRPr lang="zh-Hans-HK" altLang="en-US"/>
                        </a:p>
                      </a:txBody>
                      <a:tcPr/>
                    </a:tc>
                    <a:tc>
                      <a:txBody>
                        <a:bodyPr/>
                        <a:lstStyle/>
                        <a:p>
                          <a:pPr algn="ctr"/>
                          <a:endParaRPr lang="zh-Hans-HK" altLang="en-US"/>
                        </a:p>
                      </a:txBody>
                      <a:tcPr/>
                    </a:tc>
                    <a:tc>
                      <a:txBody>
                        <a:bodyPr/>
                        <a:lstStyle/>
                        <a:p>
                          <a:pPr algn="ctr"/>
                          <a:endParaRPr lang="zh-Hans-HK" altLang="en-US" dirty="0"/>
                        </a:p>
                      </a:txBody>
                      <a:tcPr/>
                    </a:tc>
                    <a:tc>
                      <a:txBody>
                        <a:bodyPr/>
                        <a:lstStyle/>
                        <a:p>
                          <a:pPr algn="ctr"/>
                          <a:endParaRPr lang="zh-Hans-HK" altLang="en-US" dirty="0"/>
                        </a:p>
                      </a:txBody>
                      <a:tcPr/>
                    </a:tc>
                    <a:extLst>
                      <a:ext uri="{0D108BD9-81ED-4DB2-BD59-A6C34878D82A}">
                        <a16:rowId xmlns:a16="http://schemas.microsoft.com/office/drawing/2014/main" val="2234268553"/>
                      </a:ext>
                    </a:extLst>
                  </a:tr>
                  <a:tr h="370840">
                    <a:tc>
                      <a:txBody>
                        <a:bodyPr/>
                        <a:lstStyle/>
                        <a:p>
                          <a:pPr algn="ctr"/>
                          <a:r>
                            <a:rPr lang="en-US" altLang="zh-Hans-HK" dirty="0">
                              <a:solidFill>
                                <a:srgbClr val="002060"/>
                              </a:solidFill>
                            </a:rPr>
                            <a:t>{123}</a:t>
                          </a:r>
                          <a:endParaRPr lang="zh-Hans-HK" altLang="en-US" dirty="0">
                            <a:solidFill>
                              <a:srgbClr val="002060"/>
                            </a:solidFill>
                          </a:endParaRPr>
                        </a:p>
                      </a:txBody>
                      <a:tcPr/>
                    </a:tc>
                    <a:tc>
                      <a:txBody>
                        <a:bodyPr/>
                        <a:lstStyle/>
                        <a:p>
                          <a:pPr algn="ctr"/>
                          <a:r>
                            <a:rPr lang="en-US" altLang="zh-Hans-HK" dirty="0"/>
                            <a:t>1</a:t>
                          </a:r>
                          <a:endParaRPr lang="zh-Hans-HK" altLang="en-US" dirty="0"/>
                        </a:p>
                      </a:txBody>
                      <a:tcPr/>
                    </a:tc>
                    <a:tc>
                      <a:txBody>
                        <a:bodyPr/>
                        <a:lstStyle/>
                        <a:p>
                          <a:pPr algn="ctr"/>
                          <a:r>
                            <a:rPr lang="en-US" altLang="zh-Hans-HK" dirty="0"/>
                            <a:t>1</a:t>
                          </a:r>
                          <a:endParaRPr lang="zh-Hans-HK" altLang="en-US" dirty="0"/>
                        </a:p>
                      </a:txBody>
                      <a:tcPr/>
                    </a:tc>
                    <a:tc>
                      <a:txBody>
                        <a:bodyPr/>
                        <a:lstStyle/>
                        <a:p>
                          <a:pPr algn="ctr"/>
                          <a:r>
                            <a:rPr lang="en-US" altLang="zh-Hans-HK" dirty="0"/>
                            <a:t>1</a:t>
                          </a:r>
                          <a:endParaRPr lang="zh-Hans-HK" altLang="en-US" dirty="0"/>
                        </a:p>
                      </a:txBody>
                      <a:tcPr/>
                    </a:tc>
                    <a:tc>
                      <a:txBody>
                        <a:bodyPr/>
                        <a:lstStyle/>
                        <a:p>
                          <a:pPr algn="ctr"/>
                          <a:r>
                            <a:rPr lang="en-US" altLang="zh-Hans-HK" dirty="0"/>
                            <a:t>1</a:t>
                          </a:r>
                          <a:endParaRPr lang="zh-Hans-HK" altLang="en-US" dirty="0"/>
                        </a:p>
                      </a:txBody>
                      <a:tcPr/>
                    </a:tc>
                    <a:extLst>
                      <a:ext uri="{0D108BD9-81ED-4DB2-BD59-A6C34878D82A}">
                        <a16:rowId xmlns:a16="http://schemas.microsoft.com/office/drawing/2014/main" val="1338660095"/>
                      </a:ext>
                    </a:extLst>
                  </a:tr>
                </a:tbl>
              </a:graphicData>
            </a:graphic>
          </p:graphicFrame>
        </mc:Fallback>
      </mc:AlternateContent>
    </p:spTree>
    <p:extLst>
      <p:ext uri="{BB962C8B-B14F-4D97-AF65-F5344CB8AC3E}">
        <p14:creationId xmlns:p14="http://schemas.microsoft.com/office/powerpoint/2010/main" val="316115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8CD51-1C40-4A4D-9133-1063EE594190}"/>
              </a:ext>
            </a:extLst>
          </p:cNvPr>
          <p:cNvSpPr>
            <a:spLocks noGrp="1"/>
          </p:cNvSpPr>
          <p:nvPr>
            <p:ph type="title"/>
          </p:nvPr>
        </p:nvSpPr>
        <p:spPr/>
        <p:txBody>
          <a:bodyPr/>
          <a:lstStyle/>
          <a:p>
            <a:r>
              <a:rPr lang="en-US" altLang="zh-CN" dirty="0"/>
              <a:t>Marginal contribution</a:t>
            </a:r>
            <a:endParaRPr lang="zh-Hans-HK" altLang="en-US" dirty="0"/>
          </a:p>
        </p:txBody>
      </p:sp>
      <p:sp>
        <p:nvSpPr>
          <p:cNvPr id="3" name="内容占位符 2">
            <a:extLst>
              <a:ext uri="{FF2B5EF4-FFF2-40B4-BE49-F238E27FC236}">
                <a16:creationId xmlns:a16="http://schemas.microsoft.com/office/drawing/2014/main" id="{160146EC-989A-4DBB-B8B6-A99249115913}"/>
              </a:ext>
            </a:extLst>
          </p:cNvPr>
          <p:cNvSpPr>
            <a:spLocks noGrp="1"/>
          </p:cNvSpPr>
          <p:nvPr>
            <p:ph sz="half" idx="1"/>
          </p:nvPr>
        </p:nvSpPr>
        <p:spPr/>
        <p:txBody>
          <a:bodyPr>
            <a:noAutofit/>
          </a:bodyPr>
          <a:lstStyle/>
          <a:p>
            <a:pPr algn="l"/>
            <a:r>
              <a:rPr lang="zh-CN" altLang="en-US" sz="2400" dirty="0">
                <a:latin typeface="CMR10"/>
              </a:rPr>
              <a:t>边际效益的定义：</a:t>
            </a:r>
            <a:endParaRPr lang="en-US" altLang="zh-Hans-HK" sz="2400" b="0" i="0" u="none" strike="noStrike" baseline="0" dirty="0">
              <a:latin typeface="CMR10"/>
            </a:endParaRPr>
          </a:p>
          <a:p>
            <a:pPr algn="l"/>
            <a:r>
              <a:rPr lang="en-US" altLang="zh-Hans-HK" sz="2400" b="0" i="0" u="none" strike="noStrike" baseline="0" dirty="0">
                <a:latin typeface="CMR10"/>
              </a:rPr>
              <a:t>Fixed an ordering of the players, defined by a permutation </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latin typeface="CMMI10"/>
              </a:rPr>
              <a:t> </a:t>
            </a:r>
            <a:r>
              <a:rPr lang="en-US" altLang="zh-Hans-HK" sz="2400" b="0" i="0" u="none" strike="noStrike" baseline="0" dirty="0">
                <a:latin typeface="CMR10"/>
              </a:rPr>
              <a:t>of [1,</a:t>
            </a:r>
            <a:r>
              <a:rPr lang="en-US" altLang="zh-Hans-HK" sz="2400" b="0" i="0" u="none" strike="noStrike" baseline="0" dirty="0">
                <a:latin typeface="CMMI10"/>
              </a:rPr>
              <a:t>n</a:t>
            </a:r>
            <a:r>
              <a:rPr lang="en-US" altLang="zh-Hans-HK" sz="2400" b="0" i="0" u="none" strike="noStrike" baseline="0" dirty="0">
                <a:latin typeface="CMR10"/>
              </a:rPr>
              <a:t>].</a:t>
            </a:r>
          </a:p>
          <a:p>
            <a:pPr algn="l"/>
            <a:r>
              <a:rPr lang="en-US" altLang="zh-Hans-HK" sz="2400" dirty="0"/>
              <a:t>Imagine the players arriving one by one according to this ordering and define </a:t>
            </a:r>
            <a:r>
              <a:rPr lang="el-GR" altLang="zh-Hans-HK" sz="2400" dirty="0">
                <a:solidFill>
                  <a:srgbClr val="00B050"/>
                </a:solidFill>
                <a:latin typeface="Times New Roman" panose="02020603050405020304" pitchFamily="18" charset="0"/>
                <a:cs typeface="Times New Roman" panose="02020603050405020304" pitchFamily="18" charset="0"/>
              </a:rPr>
              <a:t>Φ</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Hans-HK" sz="2400" dirty="0"/>
              <a:t>to be the </a:t>
            </a:r>
            <a:r>
              <a:rPr lang="en-US" altLang="zh-Hans-HK" sz="2400" dirty="0">
                <a:solidFill>
                  <a:srgbClr val="00B0F0"/>
                </a:solidFill>
              </a:rPr>
              <a:t>marginal contribution </a:t>
            </a:r>
            <a:r>
              <a:rPr lang="en-US" altLang="zh-Hans-HK" sz="2400" dirty="0"/>
              <a:t>of player </a:t>
            </a:r>
            <a:r>
              <a:rPr lang="en-US" altLang="zh-Hans-HK" sz="2400" dirty="0" err="1">
                <a:solidFill>
                  <a:srgbClr val="00B050"/>
                </a:solidFill>
              </a:rPr>
              <a:t>i</a:t>
            </a:r>
            <a:r>
              <a:rPr lang="zh-CN" altLang="en-US" sz="2400" dirty="0"/>
              <a:t>，</a:t>
            </a:r>
            <a:r>
              <a:rPr lang="en-US" altLang="zh-CN" sz="2400" dirty="0"/>
              <a:t>i.e.</a:t>
            </a:r>
          </a:p>
          <a:p>
            <a:pPr marL="0" indent="0" algn="l">
              <a:buNone/>
            </a:pPr>
            <a:r>
              <a:rPr lang="en-US" altLang="zh-Hans-HK" sz="2400" dirty="0">
                <a:latin typeface="Times New Roman" panose="02020603050405020304" pitchFamily="18" charset="0"/>
                <a:cs typeface="Times New Roman" panose="02020603050405020304" pitchFamily="18" charset="0"/>
              </a:rPr>
              <a:t>   </a:t>
            </a:r>
            <a:r>
              <a:rPr lang="el-GR" altLang="zh-Hans-HK" sz="2400" dirty="0">
                <a:solidFill>
                  <a:srgbClr val="66FF99"/>
                </a:solidFill>
                <a:latin typeface="Times New Roman" panose="02020603050405020304" pitchFamily="18" charset="0"/>
                <a:cs typeface="Times New Roman" panose="02020603050405020304" pitchFamily="18" charset="0"/>
              </a:rPr>
              <a:t>Φ</a:t>
            </a:r>
            <a:r>
              <a:rPr lang="en-US" altLang="zh-Hans-HK" sz="2400" baseline="-25000" dirty="0" err="1">
                <a:solidFill>
                  <a:srgbClr val="66FF99"/>
                </a:solidFill>
                <a:latin typeface="Times New Roman" panose="02020603050405020304" pitchFamily="18" charset="0"/>
                <a:cs typeface="Times New Roman" panose="02020603050405020304" pitchFamily="18" charset="0"/>
              </a:rPr>
              <a:t>i</a:t>
            </a:r>
            <a:r>
              <a:rPr lang="en-US" altLang="zh-Hans-HK" sz="2400" dirty="0">
                <a:solidFill>
                  <a:srgbClr val="66FF99"/>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a:t>
            </a:r>
            <a:r>
              <a:rPr lang="en-US" altLang="zh-Hans-HK" sz="2400" dirty="0">
                <a:solidFill>
                  <a:srgbClr val="66FF99"/>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{1,..,k})-v(</a:t>
            </a:r>
            <a:r>
              <a:rPr lang="el-GR" altLang="zh-Hans-HK"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{1,..,k-1})</a:t>
            </a:r>
            <a:r>
              <a:rPr lang="zh-CN" altLang="en-US" sz="2400" b="0" i="0" u="none" strike="noStrike" baseline="0" dirty="0">
                <a:latin typeface="Times New Roman" panose="02020603050405020304" pitchFamily="18" charset="0"/>
                <a:cs typeface="Times New Roman" panose="02020603050405020304" pitchFamily="18" charset="0"/>
              </a:rPr>
              <a:t>，</a:t>
            </a:r>
            <a:br>
              <a:rPr lang="en-US" altLang="zh-CN" sz="2400" b="0" i="0" u="none" strike="noStrike" baseline="0" dirty="0">
                <a:latin typeface="Times New Roman" panose="02020603050405020304" pitchFamily="18" charset="0"/>
                <a:cs typeface="Times New Roman" panose="02020603050405020304" pitchFamily="18" charset="0"/>
              </a:rPr>
            </a:br>
            <a:r>
              <a:rPr lang="en-US" altLang="zh-CN" sz="2400" b="0" i="0" u="none" strike="noStrike" baseline="0" dirty="0">
                <a:latin typeface="Times New Roman" panose="02020603050405020304" pitchFamily="18" charset="0"/>
                <a:cs typeface="Times New Roman" panose="02020603050405020304" pitchFamily="18" charset="0"/>
              </a:rPr>
              <a:t>assuming </a:t>
            </a:r>
            <a:r>
              <a:rPr lang="el-GR" altLang="zh-CN"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CN" sz="2400" b="0" i="0" u="none" strike="noStrike" baseline="0" dirty="0">
                <a:solidFill>
                  <a:srgbClr val="66FF99"/>
                </a:solidFill>
                <a:latin typeface="Times New Roman" panose="02020603050405020304" pitchFamily="18" charset="0"/>
                <a:cs typeface="Times New Roman" panose="02020603050405020304" pitchFamily="18" charset="0"/>
              </a:rPr>
              <a:t>(k)=</a:t>
            </a:r>
            <a:r>
              <a:rPr lang="en-US" altLang="zh-CN" sz="2400" b="0" i="0" u="none" strike="noStrike" baseline="0" dirty="0" err="1">
                <a:solidFill>
                  <a:srgbClr val="66FF99"/>
                </a:solidFill>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zh-Hans-HK" altLang="en-US" sz="24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63172DFC-112F-46F3-836E-F413A4E673BC}"/>
                  </a:ext>
                </a:extLst>
              </p:cNvPr>
              <p:cNvSpPr>
                <a:spLocks noGrp="1"/>
              </p:cNvSpPr>
              <p:nvPr>
                <p:ph sz="half" idx="2"/>
              </p:nvPr>
            </p:nvSpPr>
            <p:spPr>
              <a:xfrm>
                <a:off x="5821895" y="2142067"/>
                <a:ext cx="5179480" cy="3649133"/>
              </a:xfrm>
            </p:spPr>
            <p:txBody>
              <a:bodyPr>
                <a:noAutofit/>
              </a:bodyPr>
              <a:lstStyle/>
              <a:p>
                <a:r>
                  <a:rPr lang="zh-CN" altLang="en-US" sz="2400" dirty="0"/>
                  <a:t>来看报销学术旅程的例子</a:t>
                </a:r>
                <a:endParaRPr lang="en-US" altLang="zh-CN" sz="2400" dirty="0"/>
              </a:p>
              <a:p>
                <a:pPr lvl="1"/>
                <a:r>
                  <a:rPr lang="en-US" altLang="zh-CN" sz="2400" dirty="0">
                    <a:solidFill>
                      <a:srgbClr val="00B050"/>
                    </a:solidFill>
                  </a:rPr>
                  <a:t>v({1})=</a:t>
                </a:r>
                <a:r>
                  <a:rPr lang="en-US" altLang="zh-CN" sz="2400" dirty="0">
                    <a:solidFill>
                      <a:srgbClr val="FFFF00"/>
                    </a:solidFill>
                  </a:rPr>
                  <a:t>8K</a:t>
                </a:r>
                <a:r>
                  <a:rPr lang="en-US" altLang="zh-CN" sz="2400" dirty="0">
                    <a:solidFill>
                      <a:srgbClr val="00B050"/>
                    </a:solidFill>
                  </a:rPr>
                  <a:t>. v({2})=</a:t>
                </a:r>
                <a:r>
                  <a:rPr lang="en-US" altLang="zh-CN" sz="2400" dirty="0">
                    <a:solidFill>
                      <a:srgbClr val="FFFF00"/>
                    </a:solidFill>
                  </a:rPr>
                  <a:t>17K</a:t>
                </a:r>
                <a:r>
                  <a:rPr lang="en-US" altLang="zh-CN" sz="2400" dirty="0">
                    <a:solidFill>
                      <a:srgbClr val="00B050"/>
                    </a:solidFill>
                  </a:rPr>
                  <a:t>. v({1,2})=</a:t>
                </a:r>
                <a:r>
                  <a:rPr lang="en-US" altLang="zh-CN" sz="2400" dirty="0">
                    <a:solidFill>
                      <a:srgbClr val="FFFF00"/>
                    </a:solidFill>
                  </a:rPr>
                  <a:t>20K</a:t>
                </a:r>
                <a:r>
                  <a:rPr lang="en-US" altLang="zh-CN" sz="2400" dirty="0">
                    <a:solidFill>
                      <a:srgbClr val="00B050"/>
                    </a:solidFill>
                  </a:rPr>
                  <a:t>.</a:t>
                </a:r>
              </a:p>
              <a:p>
                <a:r>
                  <a:rPr lang="zh-CN" altLang="en-US" sz="2400" b="0" i="0" u="none" strike="noStrike" baseline="0" dirty="0">
                    <a:latin typeface="Times New Roman" panose="02020603050405020304" pitchFamily="18" charset="0"/>
                    <a:cs typeface="Times New Roman" panose="02020603050405020304" pitchFamily="18" charset="0"/>
                  </a:rPr>
                  <a:t>对</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 </a:t>
                </a:r>
                <a:r>
                  <a:rPr lang="en-US" altLang="zh-Hans-HK" sz="2400" dirty="0">
                    <a:solidFill>
                      <a:srgbClr val="00B050"/>
                    </a:solidFill>
                  </a:rPr>
                  <a:t>=</a:t>
                </a:r>
                <a:r>
                  <a:rPr lang="en-US" altLang="zh-Hans-HK" sz="2400" dirty="0">
                    <a:solidFill>
                      <a:srgbClr val="FFFF00"/>
                    </a:solidFill>
                  </a:rPr>
                  <a:t>(1,2)</a:t>
                </a:r>
                <a:r>
                  <a:rPr lang="en-US" altLang="zh-Hans-HK" sz="2400" dirty="0">
                    <a:solidFill>
                      <a:srgbClr val="00B050"/>
                    </a:solidFill>
                  </a:rPr>
                  <a:t>.</a:t>
                </a:r>
                <a:r>
                  <a:rPr lang="en-US" altLang="zh-Hans-HK" sz="2400" dirty="0"/>
                  <a:t>  </a:t>
                </a:r>
              </a:p>
              <a:p>
                <a:pPr lvl="1"/>
                <a:r>
                  <a:rPr lang="el-GR" altLang="zh-Hans-HK" sz="2400" dirty="0">
                    <a:solidFill>
                      <a:srgbClr val="00B050"/>
                    </a:solidFill>
                    <a:latin typeface="Times New Roman" panose="02020603050405020304" pitchFamily="18" charset="0"/>
                    <a:cs typeface="Times New Roman" panose="02020603050405020304" pitchFamily="18" charset="0"/>
                  </a:rPr>
                  <a:t>Φ</a:t>
                </a:r>
                <a:r>
                  <a:rPr lang="en-US" altLang="zh-CN" sz="2400" baseline="-25000" dirty="0">
                    <a:solidFill>
                      <a:srgbClr val="00B050"/>
                    </a:solidFill>
                    <a:latin typeface="Times New Roman" panose="02020603050405020304" pitchFamily="18" charset="0"/>
                    <a:cs typeface="Times New Roman" panose="02020603050405020304" pitchFamily="18" charset="0"/>
                  </a:rPr>
                  <a:t>1</a:t>
                </a:r>
                <a:r>
                  <a:rPr lang="en-US" altLang="zh-Hans-HK" sz="2400" dirty="0">
                    <a:solidFill>
                      <a:srgbClr val="00B050"/>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v({1})-v(</a:t>
                </a:r>
                <a14:m>
                  <m:oMath xmlns:m="http://schemas.openxmlformats.org/officeDocument/2006/math">
                    <m:r>
                      <a:rPr lang="en-US" altLang="zh-CN" sz="2400" i="1" dirty="0" smtClean="0">
                        <a:solidFill>
                          <a:srgbClr val="66FF99"/>
                        </a:solidFill>
                        <a:latin typeface="Cambria Math" panose="02040503050406030204" pitchFamily="18" charset="0"/>
                        <a:ea typeface="Cambria Math" panose="02040503050406030204" pitchFamily="18" charset="0"/>
                      </a:rPr>
                      <m:t>∅</m:t>
                    </m:r>
                  </m:oMath>
                </a14:m>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FFFF00"/>
                    </a:solidFill>
                    <a:latin typeface="Times New Roman" panose="02020603050405020304" pitchFamily="18" charset="0"/>
                    <a:cs typeface="Times New Roman" panose="02020603050405020304" pitchFamily="18" charset="0"/>
                  </a:rPr>
                  <a:t>8K</a:t>
                </a:r>
              </a:p>
              <a:p>
                <a:pPr lvl="1"/>
                <a:r>
                  <a:rPr lang="el-GR" altLang="zh-Hans-HK" sz="2400" dirty="0">
                    <a:solidFill>
                      <a:srgbClr val="00B050"/>
                    </a:solidFill>
                    <a:latin typeface="Times New Roman" panose="02020603050405020304" pitchFamily="18" charset="0"/>
                    <a:cs typeface="Times New Roman" panose="02020603050405020304" pitchFamily="18" charset="0"/>
                  </a:rPr>
                  <a:t>Φ</a:t>
                </a:r>
                <a:r>
                  <a:rPr lang="en-US" altLang="zh-CN" sz="2400" baseline="-25000" dirty="0">
                    <a:solidFill>
                      <a:srgbClr val="00B050"/>
                    </a:solidFill>
                    <a:latin typeface="Times New Roman" panose="02020603050405020304" pitchFamily="18" charset="0"/>
                    <a:cs typeface="Times New Roman" panose="02020603050405020304" pitchFamily="18" charset="0"/>
                  </a:rPr>
                  <a:t>2</a:t>
                </a:r>
                <a:r>
                  <a:rPr lang="en-US" altLang="zh-Hans-HK" sz="2400" dirty="0">
                    <a:solidFill>
                      <a:srgbClr val="00B050"/>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v({1,2})-v(</a:t>
                </a:r>
                <a14:m>
                  <m:oMath xmlns:m="http://schemas.openxmlformats.org/officeDocument/2006/math">
                    <m:r>
                      <a:rPr lang="en-US" altLang="zh-CN" sz="2400" b="0" i="1" dirty="0" smtClean="0">
                        <a:solidFill>
                          <a:srgbClr val="66FF99"/>
                        </a:solidFill>
                        <a:latin typeface="Cambria Math" panose="02040503050406030204" pitchFamily="18" charset="0"/>
                        <a:ea typeface="Cambria Math" panose="02040503050406030204" pitchFamily="18" charset="0"/>
                      </a:rPr>
                      <m:t>{1}</m:t>
                    </m:r>
                  </m:oMath>
                </a14:m>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FFFF00"/>
                    </a:solidFill>
                    <a:latin typeface="Times New Roman" panose="02020603050405020304" pitchFamily="18" charset="0"/>
                    <a:cs typeface="Times New Roman" panose="02020603050405020304" pitchFamily="18" charset="0"/>
                  </a:rPr>
                  <a:t>12K</a:t>
                </a:r>
              </a:p>
              <a:p>
                <a:r>
                  <a:rPr lang="zh-CN" altLang="en-US" sz="2400" dirty="0">
                    <a:latin typeface="Times New Roman" panose="02020603050405020304" pitchFamily="18" charset="0"/>
                    <a:cs typeface="Times New Roman" panose="02020603050405020304" pitchFamily="18" charset="0"/>
                  </a:rPr>
                  <a:t>对</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 </a:t>
                </a:r>
                <a:r>
                  <a:rPr lang="en-US" altLang="zh-Hans-HK" sz="2400" dirty="0">
                    <a:solidFill>
                      <a:srgbClr val="00B050"/>
                    </a:solidFill>
                  </a:rPr>
                  <a:t>=</a:t>
                </a:r>
                <a:r>
                  <a:rPr lang="en-US" altLang="zh-Hans-HK" sz="2400" dirty="0">
                    <a:solidFill>
                      <a:srgbClr val="FFFF00"/>
                    </a:solidFill>
                  </a:rPr>
                  <a:t>(</a:t>
                </a:r>
                <a:r>
                  <a:rPr lang="en-US" altLang="zh-CN" sz="2400" dirty="0">
                    <a:solidFill>
                      <a:srgbClr val="FFFF00"/>
                    </a:solidFill>
                  </a:rPr>
                  <a:t>2</a:t>
                </a:r>
                <a:r>
                  <a:rPr lang="en-US" altLang="zh-Hans-HK" sz="2400" dirty="0">
                    <a:solidFill>
                      <a:srgbClr val="FFFF00"/>
                    </a:solidFill>
                  </a:rPr>
                  <a:t>,</a:t>
                </a:r>
                <a:r>
                  <a:rPr lang="en-US" altLang="zh-CN" sz="2400" dirty="0">
                    <a:solidFill>
                      <a:srgbClr val="FFFF00"/>
                    </a:solidFill>
                  </a:rPr>
                  <a:t>1</a:t>
                </a:r>
                <a:r>
                  <a:rPr lang="en-US" altLang="zh-Hans-HK" sz="2400" dirty="0">
                    <a:solidFill>
                      <a:srgbClr val="FFFF00"/>
                    </a:solidFill>
                  </a:rPr>
                  <a:t>)</a:t>
                </a:r>
                <a:r>
                  <a:rPr lang="en-US" altLang="zh-Hans-HK" sz="2400" dirty="0">
                    <a:solidFill>
                      <a:srgbClr val="00B050"/>
                    </a:solidFill>
                  </a:rPr>
                  <a:t>.</a:t>
                </a:r>
                <a:r>
                  <a:rPr lang="en-US" altLang="zh-Hans-HK" sz="2400" dirty="0"/>
                  <a:t> </a:t>
                </a:r>
              </a:p>
              <a:p>
                <a:pPr lvl="1"/>
                <a:r>
                  <a:rPr lang="el-GR" altLang="zh-Hans-HK" sz="2400" dirty="0">
                    <a:solidFill>
                      <a:srgbClr val="00B050"/>
                    </a:solidFill>
                    <a:latin typeface="Times New Roman" panose="02020603050405020304" pitchFamily="18" charset="0"/>
                    <a:cs typeface="Times New Roman" panose="02020603050405020304" pitchFamily="18" charset="0"/>
                  </a:rPr>
                  <a:t>Φ</a:t>
                </a:r>
                <a:r>
                  <a:rPr lang="en-US" altLang="zh-CN" sz="2400" baseline="-25000" dirty="0">
                    <a:solidFill>
                      <a:srgbClr val="00B050"/>
                    </a:solidFill>
                    <a:latin typeface="Times New Roman" panose="02020603050405020304" pitchFamily="18" charset="0"/>
                    <a:cs typeface="Times New Roman" panose="02020603050405020304" pitchFamily="18" charset="0"/>
                  </a:rPr>
                  <a:t>1</a:t>
                </a:r>
                <a:r>
                  <a:rPr lang="en-US" altLang="zh-Hans-HK" sz="2400" dirty="0">
                    <a:solidFill>
                      <a:srgbClr val="00B050"/>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v({1,2})-v(</a:t>
                </a:r>
                <a14:m>
                  <m:oMath xmlns:m="http://schemas.openxmlformats.org/officeDocument/2006/math">
                    <m:r>
                      <a:rPr lang="en-US" altLang="zh-CN" sz="2400" b="0" i="1" dirty="0" smtClean="0">
                        <a:solidFill>
                          <a:srgbClr val="66FF99"/>
                        </a:solidFill>
                        <a:latin typeface="Cambria Math" panose="02040503050406030204" pitchFamily="18" charset="0"/>
                        <a:ea typeface="Cambria Math" panose="02040503050406030204" pitchFamily="18" charset="0"/>
                      </a:rPr>
                      <m:t>{</m:t>
                    </m:r>
                    <m:r>
                      <a:rPr lang="en-US" altLang="zh-CN" sz="2400" i="1" dirty="0">
                        <a:solidFill>
                          <a:srgbClr val="66FF99"/>
                        </a:solidFill>
                        <a:latin typeface="Cambria Math" panose="02040503050406030204" pitchFamily="18" charset="0"/>
                        <a:ea typeface="Cambria Math" panose="02040503050406030204" pitchFamily="18" charset="0"/>
                      </a:rPr>
                      <m:t>2</m:t>
                    </m:r>
                    <m:r>
                      <a:rPr lang="en-US" altLang="zh-CN" sz="2400" b="0" i="1" dirty="0" smtClean="0">
                        <a:solidFill>
                          <a:srgbClr val="66FF99"/>
                        </a:solidFill>
                        <a:latin typeface="Cambria Math" panose="02040503050406030204" pitchFamily="18" charset="0"/>
                        <a:ea typeface="Cambria Math" panose="02040503050406030204" pitchFamily="18" charset="0"/>
                      </a:rPr>
                      <m:t>}</m:t>
                    </m:r>
                  </m:oMath>
                </a14:m>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CN" sz="2400" b="0" i="0" u="none" strike="noStrike" baseline="0" dirty="0">
                    <a:solidFill>
                      <a:srgbClr val="FFFF00"/>
                    </a:solidFill>
                    <a:latin typeface="Times New Roman" panose="02020603050405020304" pitchFamily="18" charset="0"/>
                    <a:cs typeface="Times New Roman" panose="02020603050405020304" pitchFamily="18" charset="0"/>
                  </a:rPr>
                  <a:t>3</a:t>
                </a:r>
                <a:r>
                  <a:rPr lang="en-US" altLang="zh-Hans-HK" sz="2400" b="0" i="0" u="none" strike="noStrike" baseline="0" dirty="0">
                    <a:solidFill>
                      <a:srgbClr val="FFFF00"/>
                    </a:solidFill>
                    <a:latin typeface="Times New Roman" panose="02020603050405020304" pitchFamily="18" charset="0"/>
                    <a:cs typeface="Times New Roman" panose="02020603050405020304" pitchFamily="18" charset="0"/>
                  </a:rPr>
                  <a:t>K</a:t>
                </a:r>
              </a:p>
              <a:p>
                <a:pPr lvl="1"/>
                <a:r>
                  <a:rPr lang="el-GR" altLang="zh-Hans-HK" sz="2400" dirty="0">
                    <a:solidFill>
                      <a:srgbClr val="00B050"/>
                    </a:solidFill>
                    <a:latin typeface="Times New Roman" panose="02020603050405020304" pitchFamily="18" charset="0"/>
                    <a:cs typeface="Times New Roman" panose="02020603050405020304" pitchFamily="18" charset="0"/>
                  </a:rPr>
                  <a:t>Φ</a:t>
                </a:r>
                <a:r>
                  <a:rPr lang="en-US" altLang="zh-CN" sz="2400" baseline="-25000" dirty="0">
                    <a:solidFill>
                      <a:srgbClr val="00B050"/>
                    </a:solidFill>
                    <a:latin typeface="Times New Roman" panose="02020603050405020304" pitchFamily="18" charset="0"/>
                    <a:cs typeface="Times New Roman" panose="02020603050405020304" pitchFamily="18" charset="0"/>
                  </a:rPr>
                  <a:t>2</a:t>
                </a:r>
                <a:r>
                  <a:rPr lang="en-US" altLang="zh-Hans-HK" sz="2400" dirty="0">
                    <a:solidFill>
                      <a:srgbClr val="00B050"/>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a:t>
                </a:r>
                <a:r>
                  <a:rPr lang="en-US" altLang="zh-CN" sz="2400" b="0" i="0" u="none" strike="noStrike" baseline="0" dirty="0">
                    <a:solidFill>
                      <a:srgbClr val="66FF99"/>
                    </a:solidFill>
                    <a:latin typeface="Times New Roman" panose="02020603050405020304" pitchFamily="18" charset="0"/>
                    <a:cs typeface="Times New Roman" panose="02020603050405020304" pitchFamily="18" charset="0"/>
                  </a:rPr>
                  <a:t>2</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a:t>
                </a:r>
                <a14:m>
                  <m:oMath xmlns:m="http://schemas.openxmlformats.org/officeDocument/2006/math">
                    <m:r>
                      <a:rPr lang="en-US" altLang="zh-CN" sz="2400" i="1" dirty="0" smtClean="0">
                        <a:solidFill>
                          <a:srgbClr val="66FF99"/>
                        </a:solidFill>
                        <a:latin typeface="Cambria Math" panose="02040503050406030204" pitchFamily="18" charset="0"/>
                        <a:ea typeface="Cambria Math" panose="02040503050406030204" pitchFamily="18" charset="0"/>
                      </a:rPr>
                      <m:t>∅</m:t>
                    </m:r>
                  </m:oMath>
                </a14:m>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CN" sz="2400" b="0" i="0" u="none" strike="noStrike" baseline="0" dirty="0">
                    <a:solidFill>
                      <a:srgbClr val="FFFF00"/>
                    </a:solidFill>
                    <a:latin typeface="Times New Roman" panose="02020603050405020304" pitchFamily="18" charset="0"/>
                    <a:cs typeface="Times New Roman" panose="02020603050405020304" pitchFamily="18" charset="0"/>
                  </a:rPr>
                  <a:t>17</a:t>
                </a:r>
                <a:r>
                  <a:rPr lang="en-US" altLang="zh-Hans-HK" sz="2400" b="0" i="0" u="none" strike="noStrike" baseline="0" dirty="0">
                    <a:solidFill>
                      <a:srgbClr val="FFFF00"/>
                    </a:solidFill>
                    <a:latin typeface="Times New Roman" panose="02020603050405020304" pitchFamily="18" charset="0"/>
                    <a:cs typeface="Times New Roman" panose="02020603050405020304" pitchFamily="18" charset="0"/>
                  </a:rPr>
                  <a:t>K</a:t>
                </a:r>
              </a:p>
            </p:txBody>
          </p:sp>
        </mc:Choice>
        <mc:Fallback xmlns="">
          <p:sp>
            <p:nvSpPr>
              <p:cNvPr id="4" name="内容占位符 3">
                <a:extLst>
                  <a:ext uri="{FF2B5EF4-FFF2-40B4-BE49-F238E27FC236}">
                    <a16:creationId xmlns:a16="http://schemas.microsoft.com/office/drawing/2014/main" id="{63172DFC-112F-46F3-836E-F413A4E673BC}"/>
                  </a:ext>
                </a:extLst>
              </p:cNvPr>
              <p:cNvSpPr>
                <a:spLocks noGrp="1" noRot="1" noChangeAspect="1" noMove="1" noResize="1" noEditPoints="1" noAdjustHandles="1" noChangeArrowheads="1" noChangeShapeType="1" noTextEdit="1"/>
              </p:cNvSpPr>
              <p:nvPr>
                <p:ph sz="half" idx="2"/>
              </p:nvPr>
            </p:nvSpPr>
            <p:spPr>
              <a:xfrm>
                <a:off x="5821895" y="2142067"/>
                <a:ext cx="5179480" cy="3649133"/>
              </a:xfrm>
              <a:blipFill>
                <a:blip r:embed="rId2"/>
                <a:stretch>
                  <a:fillRect l="-1529" t="-5509" r="-2706" b="-7346"/>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56907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8CD51-1C40-4A4D-9133-1063EE594190}"/>
              </a:ext>
            </a:extLst>
          </p:cNvPr>
          <p:cNvSpPr>
            <a:spLocks noGrp="1"/>
          </p:cNvSpPr>
          <p:nvPr>
            <p:ph type="title"/>
          </p:nvPr>
        </p:nvSpPr>
        <p:spPr/>
        <p:txBody>
          <a:bodyPr/>
          <a:lstStyle/>
          <a:p>
            <a:r>
              <a:rPr lang="en-US" altLang="zh-CN" dirty="0"/>
              <a:t>Marginal contribution</a:t>
            </a:r>
            <a:endParaRPr lang="zh-Hans-HK" altLang="en-US" dirty="0"/>
          </a:p>
        </p:txBody>
      </p:sp>
      <p:sp>
        <p:nvSpPr>
          <p:cNvPr id="3" name="内容占位符 2">
            <a:extLst>
              <a:ext uri="{FF2B5EF4-FFF2-40B4-BE49-F238E27FC236}">
                <a16:creationId xmlns:a16="http://schemas.microsoft.com/office/drawing/2014/main" id="{160146EC-989A-4DBB-B8B6-A99249115913}"/>
              </a:ext>
            </a:extLst>
          </p:cNvPr>
          <p:cNvSpPr>
            <a:spLocks noGrp="1"/>
          </p:cNvSpPr>
          <p:nvPr>
            <p:ph sz="half" idx="1"/>
          </p:nvPr>
        </p:nvSpPr>
        <p:spPr/>
        <p:txBody>
          <a:bodyPr>
            <a:noAutofit/>
          </a:bodyPr>
          <a:lstStyle/>
          <a:p>
            <a:pPr algn="l"/>
            <a:r>
              <a:rPr lang="zh-CN" altLang="en-US" sz="2400" dirty="0">
                <a:latin typeface="CMR10"/>
              </a:rPr>
              <a:t>边际效益的定义：</a:t>
            </a:r>
            <a:endParaRPr lang="en-US" altLang="zh-Hans-HK" sz="2400" b="0" i="0" u="none" strike="noStrike" baseline="0" dirty="0">
              <a:latin typeface="CMR10"/>
            </a:endParaRPr>
          </a:p>
          <a:p>
            <a:pPr algn="l"/>
            <a:r>
              <a:rPr lang="en-US" altLang="zh-Hans-HK" sz="2400" b="0" i="0" u="none" strike="noStrike" baseline="0" dirty="0">
                <a:latin typeface="CMR10"/>
              </a:rPr>
              <a:t>Fixed an ordering of the players, defined by a permutation </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latin typeface="CMMI10"/>
              </a:rPr>
              <a:t> </a:t>
            </a:r>
            <a:r>
              <a:rPr lang="en-US" altLang="zh-Hans-HK" sz="2400" b="0" i="0" u="none" strike="noStrike" baseline="0" dirty="0">
                <a:latin typeface="CMR10"/>
              </a:rPr>
              <a:t>of [1,</a:t>
            </a:r>
            <a:r>
              <a:rPr lang="en-US" altLang="zh-Hans-HK" sz="2400" b="0" i="0" u="none" strike="noStrike" baseline="0" dirty="0">
                <a:latin typeface="CMMI10"/>
              </a:rPr>
              <a:t>n</a:t>
            </a:r>
            <a:r>
              <a:rPr lang="en-US" altLang="zh-Hans-HK" sz="2400" b="0" i="0" u="none" strike="noStrike" baseline="0" dirty="0">
                <a:latin typeface="CMR10"/>
              </a:rPr>
              <a:t>].</a:t>
            </a:r>
          </a:p>
          <a:p>
            <a:pPr algn="l"/>
            <a:r>
              <a:rPr lang="en-US" altLang="zh-Hans-HK" sz="2400" dirty="0"/>
              <a:t>Imagine the players arriving one by one according to this ordering and define </a:t>
            </a:r>
            <a:r>
              <a:rPr lang="el-GR" altLang="zh-Hans-HK" sz="2400" dirty="0">
                <a:solidFill>
                  <a:srgbClr val="00B050"/>
                </a:solidFill>
                <a:latin typeface="Times New Roman" panose="02020603050405020304" pitchFamily="18" charset="0"/>
                <a:cs typeface="Times New Roman" panose="02020603050405020304" pitchFamily="18" charset="0"/>
              </a:rPr>
              <a:t>Φ</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00B050"/>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Hans-HK" sz="2400" dirty="0"/>
              <a:t>to be the </a:t>
            </a:r>
            <a:r>
              <a:rPr lang="en-US" altLang="zh-Hans-HK" sz="2400" dirty="0">
                <a:solidFill>
                  <a:srgbClr val="00B0F0"/>
                </a:solidFill>
              </a:rPr>
              <a:t>marginal contribution </a:t>
            </a:r>
            <a:r>
              <a:rPr lang="en-US" altLang="zh-Hans-HK" sz="2400" dirty="0"/>
              <a:t>of player </a:t>
            </a:r>
            <a:r>
              <a:rPr lang="en-US" altLang="zh-Hans-HK" sz="2400" dirty="0" err="1">
                <a:solidFill>
                  <a:srgbClr val="00B050"/>
                </a:solidFill>
              </a:rPr>
              <a:t>i</a:t>
            </a:r>
            <a:r>
              <a:rPr lang="zh-CN" altLang="en-US" sz="2400" dirty="0"/>
              <a:t>，</a:t>
            </a:r>
            <a:r>
              <a:rPr lang="en-US" altLang="zh-CN" sz="2400" dirty="0"/>
              <a:t>i.e.</a:t>
            </a:r>
          </a:p>
          <a:p>
            <a:pPr marL="0" indent="0" algn="l">
              <a:buNone/>
            </a:pPr>
            <a:r>
              <a:rPr lang="en-US" altLang="zh-Hans-HK" sz="2400" dirty="0">
                <a:latin typeface="Times New Roman" panose="02020603050405020304" pitchFamily="18" charset="0"/>
                <a:cs typeface="Times New Roman" panose="02020603050405020304" pitchFamily="18" charset="0"/>
              </a:rPr>
              <a:t>   </a:t>
            </a:r>
            <a:r>
              <a:rPr lang="el-GR" altLang="zh-Hans-HK" sz="2400" dirty="0">
                <a:solidFill>
                  <a:srgbClr val="66FF99"/>
                </a:solidFill>
                <a:latin typeface="Times New Roman" panose="02020603050405020304" pitchFamily="18" charset="0"/>
                <a:cs typeface="Times New Roman" panose="02020603050405020304" pitchFamily="18" charset="0"/>
              </a:rPr>
              <a:t>Φ</a:t>
            </a:r>
            <a:r>
              <a:rPr lang="en-US" altLang="zh-Hans-HK" sz="2400" baseline="-25000" dirty="0" err="1">
                <a:solidFill>
                  <a:srgbClr val="66FF99"/>
                </a:solidFill>
                <a:latin typeface="Times New Roman" panose="02020603050405020304" pitchFamily="18" charset="0"/>
                <a:cs typeface="Times New Roman" panose="02020603050405020304" pitchFamily="18" charset="0"/>
              </a:rPr>
              <a:t>i</a:t>
            </a:r>
            <a:r>
              <a:rPr lang="en-US" altLang="zh-Hans-HK" sz="2400" dirty="0">
                <a:solidFill>
                  <a:srgbClr val="66FF99"/>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a:t>
            </a:r>
            <a:r>
              <a:rPr lang="en-US" altLang="zh-Hans-HK" sz="2400" dirty="0">
                <a:solidFill>
                  <a:srgbClr val="66FF99"/>
                </a:solidFill>
                <a:latin typeface="Times New Roman" panose="02020603050405020304" pitchFamily="18" charset="0"/>
                <a:cs typeface="Times New Roman" panose="02020603050405020304" pitchFamily="18" charset="0"/>
              </a:rPr>
              <a:t>:</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=v(</a:t>
            </a:r>
            <a:r>
              <a:rPr lang="el-GR" altLang="zh-Hans-HK"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{1,..,k})-v(</a:t>
            </a:r>
            <a:r>
              <a:rPr lang="el-GR" altLang="zh-Hans-HK"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Hans-HK" sz="2400" b="0" i="0" u="none" strike="noStrike" baseline="0" dirty="0">
                <a:solidFill>
                  <a:srgbClr val="66FF99"/>
                </a:solidFill>
                <a:latin typeface="Times New Roman" panose="02020603050405020304" pitchFamily="18" charset="0"/>
                <a:cs typeface="Times New Roman" panose="02020603050405020304" pitchFamily="18" charset="0"/>
              </a:rPr>
              <a:t>{1,..,k-1})</a:t>
            </a:r>
            <a:r>
              <a:rPr lang="zh-CN" altLang="en-US" sz="2400" b="0" i="0" u="none" strike="noStrike" baseline="0" dirty="0">
                <a:latin typeface="Times New Roman" panose="02020603050405020304" pitchFamily="18" charset="0"/>
                <a:cs typeface="Times New Roman" panose="02020603050405020304" pitchFamily="18" charset="0"/>
              </a:rPr>
              <a:t>，</a:t>
            </a:r>
            <a:br>
              <a:rPr lang="en-US" altLang="zh-CN" sz="2400" b="0" i="0" u="none" strike="noStrike" baseline="0" dirty="0">
                <a:latin typeface="Times New Roman" panose="02020603050405020304" pitchFamily="18" charset="0"/>
                <a:cs typeface="Times New Roman" panose="02020603050405020304" pitchFamily="18" charset="0"/>
              </a:rPr>
            </a:br>
            <a:r>
              <a:rPr lang="en-US" altLang="zh-CN" sz="2400" b="0" i="0" u="none" strike="noStrike" baseline="0" dirty="0">
                <a:latin typeface="Times New Roman" panose="02020603050405020304" pitchFamily="18" charset="0"/>
                <a:cs typeface="Times New Roman" panose="02020603050405020304" pitchFamily="18" charset="0"/>
              </a:rPr>
              <a:t>assuming </a:t>
            </a:r>
            <a:r>
              <a:rPr lang="el-GR" altLang="zh-CN" sz="2400" b="0" i="0" u="none" strike="noStrike" baseline="0" dirty="0">
                <a:solidFill>
                  <a:srgbClr val="66FF99"/>
                </a:solidFill>
                <a:latin typeface="Times New Roman" panose="02020603050405020304" pitchFamily="18" charset="0"/>
                <a:cs typeface="Times New Roman" panose="02020603050405020304" pitchFamily="18" charset="0"/>
              </a:rPr>
              <a:t>π</a:t>
            </a:r>
            <a:r>
              <a:rPr lang="en-US" altLang="zh-CN" sz="2400" b="0" i="0" u="none" strike="noStrike" baseline="0" dirty="0">
                <a:solidFill>
                  <a:srgbClr val="66FF99"/>
                </a:solidFill>
                <a:latin typeface="Times New Roman" panose="02020603050405020304" pitchFamily="18" charset="0"/>
                <a:cs typeface="Times New Roman" panose="02020603050405020304" pitchFamily="18" charset="0"/>
              </a:rPr>
              <a:t>(k)=</a:t>
            </a:r>
            <a:r>
              <a:rPr lang="en-US" altLang="zh-CN" sz="2400" b="0" i="0" u="none" strike="noStrike" baseline="0" dirty="0" err="1">
                <a:solidFill>
                  <a:srgbClr val="66FF99"/>
                </a:solidFill>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zh-Hans-HK" altLang="en-US" sz="24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63172DFC-112F-46F3-836E-F413A4E673BC}"/>
                  </a:ext>
                </a:extLst>
              </p:cNvPr>
              <p:cNvSpPr>
                <a:spLocks noGrp="1"/>
              </p:cNvSpPr>
              <p:nvPr>
                <p:ph sz="half" idx="2"/>
              </p:nvPr>
            </p:nvSpPr>
            <p:spPr>
              <a:xfrm>
                <a:off x="5821895" y="2142067"/>
                <a:ext cx="5179480" cy="3649133"/>
              </a:xfrm>
            </p:spPr>
            <p:txBody>
              <a:bodyPr>
                <a:normAutofit lnSpcReduction="10000"/>
              </a:bodyPr>
              <a:lstStyle/>
              <a:p>
                <a:r>
                  <a:rPr lang="en-US" altLang="zh-Hans-HK" sz="2800" dirty="0"/>
                  <a:t>Shapley Theorem (Explicit form)</a:t>
                </a:r>
              </a:p>
              <a:p>
                <a:pPr marL="457200" lvl="1" indent="0">
                  <a:buNone/>
                </a:pPr>
                <a:r>
                  <a:rPr lang="zh-CN" altLang="en-US" sz="2400" b="1" dirty="0">
                    <a:solidFill>
                      <a:srgbClr val="CC00FF"/>
                    </a:solidFill>
                  </a:rPr>
                  <a:t>有唯一的一个</a:t>
                </a:r>
                <a:r>
                  <a:rPr lang="en-US" altLang="zh-CN" sz="2400" b="1" dirty="0">
                    <a:solidFill>
                      <a:srgbClr val="CC00FF"/>
                    </a:solidFill>
                  </a:rPr>
                  <a:t>allocation</a:t>
                </a:r>
                <a:r>
                  <a:rPr lang="zh-CN" altLang="en-US" sz="2400" b="1" dirty="0">
                    <a:solidFill>
                      <a:srgbClr val="CC00FF"/>
                    </a:solidFill>
                  </a:rPr>
                  <a:t>方案</a:t>
                </a:r>
                <a:r>
                  <a:rPr lang="el-GR" altLang="zh-Hans-HK" sz="2400" b="1" dirty="0">
                    <a:solidFill>
                      <a:srgbClr val="CC00FF"/>
                    </a:solidFill>
                    <a:latin typeface="Times New Roman" panose="02020603050405020304" pitchFamily="18" charset="0"/>
                    <a:cs typeface="Times New Roman" panose="02020603050405020304" pitchFamily="18" charset="0"/>
                  </a:rPr>
                  <a:t>Ψ</a:t>
                </a:r>
                <a:r>
                  <a:rPr lang="en-US" altLang="zh-Hans-HK" sz="2400" b="1" dirty="0">
                    <a:solidFill>
                      <a:srgbClr val="CC00FF"/>
                    </a:solidFill>
                  </a:rPr>
                  <a:t>(v) </a:t>
                </a:r>
                <a:r>
                  <a:rPr lang="zh-CN" altLang="en-US" sz="2400" b="1" dirty="0">
                    <a:solidFill>
                      <a:srgbClr val="CC00FF"/>
                    </a:solidFill>
                  </a:rPr>
                  <a:t>满足</a:t>
                </a:r>
                <a:r>
                  <a:rPr lang="en-US" altLang="zh-CN" sz="2400" b="1" dirty="0">
                    <a:solidFill>
                      <a:srgbClr val="CC00FF"/>
                    </a:solidFill>
                  </a:rPr>
                  <a:t>4</a:t>
                </a:r>
                <a:r>
                  <a:rPr lang="zh-CN" altLang="en-US" sz="2400" b="1" dirty="0">
                    <a:solidFill>
                      <a:srgbClr val="CC00FF"/>
                    </a:solidFill>
                  </a:rPr>
                  <a:t>条</a:t>
                </a:r>
                <a:r>
                  <a:rPr lang="en-US" altLang="zh-CN" sz="2400" b="1" dirty="0">
                    <a:solidFill>
                      <a:srgbClr val="CC00FF"/>
                    </a:solidFill>
                  </a:rPr>
                  <a:t>axioms</a:t>
                </a:r>
                <a:r>
                  <a:rPr lang="zh-CN" altLang="en-US" sz="2400" b="1" dirty="0">
                    <a:solidFill>
                      <a:srgbClr val="CC00FF"/>
                    </a:solidFill>
                  </a:rPr>
                  <a:t>，且它满足公式</a:t>
                </a:r>
                <a:r>
                  <a:rPr lang="zh-CN" altLang="en-US" sz="2400" dirty="0">
                    <a:solidFill>
                      <a:srgbClr val="CC00FF"/>
                    </a:solidFill>
                  </a:rPr>
                  <a:t>：</a:t>
                </a:r>
                <a:endParaRPr lang="en-US" altLang="zh-CN" sz="2400" dirty="0">
                  <a:solidFill>
                    <a:srgbClr val="CC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l-GR" altLang="zh-Hans-HK" sz="2400" i="1" dirty="0" smtClean="0">
                              <a:solidFill>
                                <a:srgbClr val="66FF99"/>
                              </a:solidFill>
                              <a:latin typeface="Cambria Math" panose="02040503050406030204" pitchFamily="18" charset="0"/>
                              <a:cs typeface="Times New Roman" panose="02020603050405020304" pitchFamily="18" charset="0"/>
                            </a:rPr>
                          </m:ctrlPr>
                        </m:sSubPr>
                        <m:e>
                          <m:r>
                            <m:rPr>
                              <m:nor/>
                            </m:rPr>
                            <a:rPr lang="el-GR" altLang="zh-Hans-HK" sz="2400" dirty="0">
                              <a:solidFill>
                                <a:srgbClr val="66FF99"/>
                              </a:solidFill>
                              <a:latin typeface="Times New Roman" panose="02020603050405020304" pitchFamily="18" charset="0"/>
                              <a:cs typeface="Times New Roman" panose="02020603050405020304" pitchFamily="18" charset="0"/>
                            </a:rPr>
                            <m:t>Ψ</m:t>
                          </m:r>
                        </m:e>
                        <m:sub>
                          <m:r>
                            <a:rPr lang="en-US" altLang="zh-Hans-HK" sz="2400" b="0" i="1" dirty="0" smtClean="0">
                              <a:solidFill>
                                <a:srgbClr val="66FF99"/>
                              </a:solidFill>
                              <a:latin typeface="Cambria Math" panose="02040503050406030204" pitchFamily="18" charset="0"/>
                              <a:cs typeface="Times New Roman" panose="02020603050405020304" pitchFamily="18" charset="0"/>
                            </a:rPr>
                            <m:t>𝑖</m:t>
                          </m:r>
                        </m:sub>
                      </m:sSub>
                      <m:d>
                        <m:dPr>
                          <m:ctrlPr>
                            <a:rPr lang="en-US" altLang="zh-Hans-HK" sz="2400" i="1" dirty="0">
                              <a:solidFill>
                                <a:srgbClr val="66FF99"/>
                              </a:solidFill>
                              <a:latin typeface="Cambria Math" panose="02040503050406030204" pitchFamily="18" charset="0"/>
                              <a:cs typeface="Times New Roman" panose="02020603050405020304" pitchFamily="18" charset="0"/>
                            </a:rPr>
                          </m:ctrlPr>
                        </m:dPr>
                        <m:e>
                          <m:r>
                            <a:rPr lang="en-US" altLang="zh-Hans-HK" sz="2400" i="1">
                              <a:solidFill>
                                <a:srgbClr val="66FF99"/>
                              </a:solidFill>
                              <a:latin typeface="Cambria Math" panose="02040503050406030204" pitchFamily="18" charset="0"/>
                            </a:rPr>
                            <m:t>𝑣</m:t>
                          </m:r>
                        </m:e>
                      </m:d>
                      <m:r>
                        <a:rPr lang="en-US" altLang="zh-Hans-HK" sz="2400" i="1">
                          <a:solidFill>
                            <a:srgbClr val="66FF99"/>
                          </a:solidFill>
                          <a:latin typeface="Cambria Math" panose="02040503050406030204" pitchFamily="18" charset="0"/>
                        </a:rPr>
                        <m:t> </m:t>
                      </m:r>
                      <m:r>
                        <a:rPr lang="en-US" altLang="zh-CN" sz="2400" i="1" smtClean="0">
                          <a:solidFill>
                            <a:srgbClr val="66FF99"/>
                          </a:solidFill>
                          <a:latin typeface="Cambria Math" panose="02040503050406030204" pitchFamily="18" charset="0"/>
                        </a:rPr>
                        <m:t>=</m:t>
                      </m:r>
                      <m:f>
                        <m:fPr>
                          <m:ctrlPr>
                            <a:rPr lang="en-US" altLang="zh-CN" sz="2400" i="1" smtClean="0">
                              <a:solidFill>
                                <a:srgbClr val="66FF99"/>
                              </a:solidFill>
                              <a:latin typeface="Cambria Math" panose="02040503050406030204" pitchFamily="18" charset="0"/>
                            </a:rPr>
                          </m:ctrlPr>
                        </m:fPr>
                        <m:num>
                          <m:r>
                            <a:rPr lang="en-US" altLang="zh-CN" sz="2400" i="1">
                              <a:solidFill>
                                <a:srgbClr val="66FF99"/>
                              </a:solidFill>
                              <a:latin typeface="Cambria Math" panose="02040503050406030204" pitchFamily="18" charset="0"/>
                            </a:rPr>
                            <m:t>1</m:t>
                          </m:r>
                        </m:num>
                        <m:den>
                          <m:r>
                            <a:rPr lang="en-US" altLang="zh-CN" sz="2400" b="0" i="1" smtClean="0">
                              <a:solidFill>
                                <a:srgbClr val="66FF99"/>
                              </a:solidFill>
                              <a:latin typeface="Cambria Math" panose="02040503050406030204" pitchFamily="18" charset="0"/>
                            </a:rPr>
                            <m:t>𝑛</m:t>
                          </m:r>
                          <m:r>
                            <a:rPr lang="en-US" altLang="zh-CN" sz="2400" b="0" i="1" smtClean="0">
                              <a:solidFill>
                                <a:srgbClr val="66FF99"/>
                              </a:solidFill>
                              <a:latin typeface="Cambria Math" panose="02040503050406030204" pitchFamily="18" charset="0"/>
                            </a:rPr>
                            <m:t>!</m:t>
                          </m:r>
                        </m:den>
                      </m:f>
                      <m:nary>
                        <m:naryPr>
                          <m:chr m:val="∑"/>
                          <m:ctrlPr>
                            <a:rPr lang="en-US" altLang="zh-CN" sz="2400" i="1" smtClean="0">
                              <a:solidFill>
                                <a:srgbClr val="66FF99"/>
                              </a:solidFill>
                              <a:latin typeface="Cambria Math" panose="02040503050406030204" pitchFamily="18" charset="0"/>
                            </a:rPr>
                          </m:ctrlPr>
                        </m:naryPr>
                        <m:sub>
                          <m:r>
                            <m:rPr>
                              <m:nor/>
                            </m:rPr>
                            <a:rPr lang="el-GR" altLang="zh-Hans-HK" sz="2400" dirty="0">
                              <a:solidFill>
                                <a:srgbClr val="66FF99"/>
                              </a:solidFill>
                              <a:latin typeface="Times New Roman" panose="02020603050405020304" pitchFamily="18" charset="0"/>
                              <a:cs typeface="Times New Roman" panose="02020603050405020304" pitchFamily="18" charset="0"/>
                            </a:rPr>
                            <m:t>π</m:t>
                          </m:r>
                          <m:r>
                            <a:rPr lang="el-GR" altLang="zh-Hans-HK" sz="240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Hans-HK" sz="240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dirty="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Hans-HK" sz="2400" b="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𝑛</m:t>
                              </m:r>
                            </m:sub>
                          </m:sSub>
                        </m:sub>
                        <m:sup/>
                        <m:e>
                          <m:r>
                            <m:rPr>
                              <m:sty m:val="p"/>
                            </m:rPr>
                            <a:rPr lang="el-GR" altLang="zh-Hans-HK" sz="2400" dirty="0">
                              <a:solidFill>
                                <a:srgbClr val="66FF99"/>
                              </a:solidFill>
                              <a:latin typeface="Cambria Math" panose="02040503050406030204" pitchFamily="18" charset="0"/>
                              <a:cs typeface="Times New Roman" panose="02020603050405020304" pitchFamily="18" charset="0"/>
                            </a:rPr>
                            <m:t>Φ</m:t>
                          </m:r>
                          <m:r>
                            <a:rPr lang="en-US" altLang="zh-Hans-HK" sz="2400" i="1" baseline="-25000" dirty="0" err="1">
                              <a:solidFill>
                                <a:srgbClr val="66FF99"/>
                              </a:solidFill>
                              <a:latin typeface="Cambria Math" panose="02040503050406030204" pitchFamily="18" charset="0"/>
                              <a:cs typeface="Times New Roman" panose="02020603050405020304" pitchFamily="18" charset="0"/>
                            </a:rPr>
                            <m:t>𝑖</m:t>
                          </m:r>
                          <m:r>
                            <a:rPr lang="en-US" altLang="zh-Hans-HK" sz="2400" i="1" dirty="0">
                              <a:solidFill>
                                <a:srgbClr val="66FF99"/>
                              </a:solidFill>
                              <a:latin typeface="Cambria Math" panose="02040503050406030204" pitchFamily="18" charset="0"/>
                              <a:cs typeface="Times New Roman" panose="02020603050405020304" pitchFamily="18" charset="0"/>
                            </a:rPr>
                            <m:t>(</m:t>
                          </m:r>
                          <m:r>
                            <a:rPr lang="en-US" altLang="zh-Hans-HK" sz="2400" i="1" dirty="0">
                              <a:solidFill>
                                <a:srgbClr val="66FF99"/>
                              </a:solidFill>
                              <a:latin typeface="Cambria Math" panose="02040503050406030204" pitchFamily="18" charset="0"/>
                              <a:cs typeface="Times New Roman" panose="02020603050405020304" pitchFamily="18" charset="0"/>
                            </a:rPr>
                            <m:t>𝑣</m:t>
                          </m:r>
                          <m:r>
                            <a:rPr lang="en-US" altLang="zh-Hans-HK" sz="2400" i="1" dirty="0">
                              <a:solidFill>
                                <a:srgbClr val="66FF99"/>
                              </a:solidFill>
                              <a:latin typeface="Cambria Math" panose="02040503050406030204" pitchFamily="18" charset="0"/>
                              <a:cs typeface="Times New Roman" panose="02020603050405020304" pitchFamily="18" charset="0"/>
                            </a:rPr>
                            <m:t>,</m:t>
                          </m:r>
                          <m:r>
                            <a:rPr lang="el-GR" altLang="zh-Hans-HK" sz="2400" i="1" dirty="0">
                              <a:solidFill>
                                <a:srgbClr val="66FF99"/>
                              </a:solidFill>
                              <a:latin typeface="Cambria Math" panose="02040503050406030204" pitchFamily="18" charset="0"/>
                              <a:cs typeface="Times New Roman" panose="02020603050405020304" pitchFamily="18" charset="0"/>
                            </a:rPr>
                            <m:t>𝜋</m:t>
                          </m:r>
                          <m:r>
                            <a:rPr lang="en-US" altLang="zh-Hans-HK" sz="2400" i="1" dirty="0">
                              <a:solidFill>
                                <a:srgbClr val="66FF99"/>
                              </a:solidFill>
                              <a:latin typeface="Cambria Math" panose="02040503050406030204" pitchFamily="18" charset="0"/>
                              <a:cs typeface="Times New Roman" panose="02020603050405020304" pitchFamily="18" charset="0"/>
                            </a:rPr>
                            <m:t>)</m:t>
                          </m:r>
                        </m:e>
                      </m:nary>
                      <m:r>
                        <a:rPr lang="en-US" altLang="zh-CN" sz="2400" b="0" i="0" smtClean="0">
                          <a:solidFill>
                            <a:srgbClr val="00B050"/>
                          </a:solidFill>
                          <a:latin typeface="Cambria Math" panose="02040503050406030204" pitchFamily="18" charset="0"/>
                        </a:rPr>
                        <m:t>.</m:t>
                      </m:r>
                    </m:oMath>
                  </m:oMathPara>
                </a14:m>
                <a:br>
                  <a:rPr lang="en-US" altLang="zh-Hans-HK" sz="2400" dirty="0"/>
                </a:br>
                <a:r>
                  <a:rPr lang="zh-CN" altLang="en-US" sz="2400" dirty="0"/>
                  <a:t>也就是说边际效益的平均值（假定每一种</a:t>
                </a:r>
                <a:r>
                  <a:rPr lang="en-US" altLang="zh-CN" sz="2400" dirty="0"/>
                  <a:t>ordering</a:t>
                </a:r>
                <a:r>
                  <a:rPr lang="zh-CN" altLang="en-US" sz="2400" dirty="0"/>
                  <a:t>等概率），得到的值即满足</a:t>
                </a:r>
                <a:r>
                  <a:rPr lang="en-US" altLang="zh-CN" sz="2400" dirty="0"/>
                  <a:t>4</a:t>
                </a:r>
                <a:r>
                  <a:rPr lang="zh-CN" altLang="en-US" sz="2400" dirty="0"/>
                  <a:t>条</a:t>
                </a:r>
                <a:r>
                  <a:rPr lang="en-US" altLang="zh-CN" sz="2400" dirty="0">
                    <a:solidFill>
                      <a:srgbClr val="FFFF00"/>
                    </a:solidFill>
                  </a:rPr>
                  <a:t>axioms</a:t>
                </a:r>
                <a:r>
                  <a:rPr lang="en-US" altLang="zh-CN" sz="2400" dirty="0"/>
                  <a:t>.</a:t>
                </a:r>
                <a:endParaRPr lang="zh-Hans-HK" altLang="en-US" sz="2400" dirty="0"/>
              </a:p>
            </p:txBody>
          </p:sp>
        </mc:Choice>
        <mc:Fallback xmlns="">
          <p:sp>
            <p:nvSpPr>
              <p:cNvPr id="4" name="内容占位符 3">
                <a:extLst>
                  <a:ext uri="{FF2B5EF4-FFF2-40B4-BE49-F238E27FC236}">
                    <a16:creationId xmlns:a16="http://schemas.microsoft.com/office/drawing/2014/main" id="{63172DFC-112F-46F3-836E-F413A4E673BC}"/>
                  </a:ext>
                </a:extLst>
              </p:cNvPr>
              <p:cNvSpPr>
                <a:spLocks noGrp="1" noRot="1" noChangeAspect="1" noMove="1" noResize="1" noEditPoints="1" noAdjustHandles="1" noChangeArrowheads="1" noChangeShapeType="1" noTextEdit="1"/>
              </p:cNvSpPr>
              <p:nvPr>
                <p:ph sz="half" idx="2"/>
              </p:nvPr>
            </p:nvSpPr>
            <p:spPr>
              <a:xfrm>
                <a:off x="5821895" y="2142067"/>
                <a:ext cx="5179480" cy="3649133"/>
              </a:xfrm>
              <a:blipFill>
                <a:blip r:embed="rId2"/>
                <a:stretch>
                  <a:fillRect l="-2118" t="-1836" r="-471" b="-3172"/>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93559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2D4DC-3A4A-44BD-86E7-4A4328C12D64}"/>
              </a:ext>
            </a:extLst>
          </p:cNvPr>
          <p:cNvSpPr>
            <a:spLocks noGrp="1"/>
          </p:cNvSpPr>
          <p:nvPr>
            <p:ph type="title"/>
          </p:nvPr>
        </p:nvSpPr>
        <p:spPr/>
        <p:txBody>
          <a:bodyPr/>
          <a:lstStyle/>
          <a:p>
            <a:r>
              <a:rPr lang="en-US" altLang="zh-Hans-HK" dirty="0"/>
              <a:t>Proof of Shapley theorem (continue)</a:t>
            </a:r>
            <a:endParaRPr lang="zh-Hans-HK"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A40E5B-1F9E-4AB7-8C27-5C71D29310D6}"/>
                  </a:ext>
                </a:extLst>
              </p:cNvPr>
              <p:cNvSpPr>
                <a:spLocks noGrp="1"/>
              </p:cNvSpPr>
              <p:nvPr>
                <p:ph sz="half" idx="1"/>
              </p:nvPr>
            </p:nvSpPr>
            <p:spPr/>
            <p:txBody>
              <a:bodyPr>
                <a:normAutofit lnSpcReduction="10000"/>
              </a:bodyPr>
              <a:lstStyle/>
              <a:p>
                <a14:m>
                  <m:oMath xmlns:m="http://schemas.openxmlformats.org/officeDocument/2006/math">
                    <m:r>
                      <m:rPr>
                        <m:nor/>
                      </m:rPr>
                      <a:rPr lang="el-GR" altLang="zh-Hans-HK" sz="2400" dirty="0" smtClean="0">
                        <a:solidFill>
                          <a:srgbClr val="66FF99"/>
                        </a:solidFill>
                        <a:latin typeface="Times New Roman" panose="02020603050405020304" pitchFamily="18" charset="0"/>
                        <a:cs typeface="Times New Roman" panose="02020603050405020304" pitchFamily="18" charset="0"/>
                      </a:rPr>
                      <m:t>Ψ</m:t>
                    </m:r>
                    <m:d>
                      <m:dPr>
                        <m:ctrlPr>
                          <a:rPr lang="en-US" altLang="zh-Hans-HK" sz="2400" i="1" dirty="0">
                            <a:solidFill>
                              <a:srgbClr val="66FF99"/>
                            </a:solidFill>
                            <a:latin typeface="Cambria Math" panose="02040503050406030204" pitchFamily="18" charset="0"/>
                            <a:cs typeface="Times New Roman" panose="02020603050405020304" pitchFamily="18" charset="0"/>
                          </a:rPr>
                        </m:ctrlPr>
                      </m:dPr>
                      <m:e>
                        <m:r>
                          <a:rPr lang="en-US" altLang="zh-Hans-HK" sz="2400" i="1">
                            <a:solidFill>
                              <a:srgbClr val="66FF99"/>
                            </a:solidFill>
                            <a:latin typeface="Cambria Math" panose="02040503050406030204" pitchFamily="18" charset="0"/>
                          </a:rPr>
                          <m:t>𝑣</m:t>
                        </m:r>
                      </m:e>
                    </m:d>
                    <m:r>
                      <a:rPr lang="en-US" altLang="zh-Hans-HK" sz="2400" i="1">
                        <a:solidFill>
                          <a:srgbClr val="66FF99"/>
                        </a:solidFill>
                        <a:latin typeface="Cambria Math" panose="02040503050406030204" pitchFamily="18" charset="0"/>
                      </a:rPr>
                      <m:t> </m:t>
                    </m:r>
                    <m:r>
                      <a:rPr lang="en-US" altLang="zh-CN" sz="2400" i="1" smtClean="0">
                        <a:solidFill>
                          <a:srgbClr val="66FF99"/>
                        </a:solidFill>
                        <a:latin typeface="Cambria Math" panose="02040503050406030204" pitchFamily="18" charset="0"/>
                      </a:rPr>
                      <m:t>=</m:t>
                    </m:r>
                    <m:f>
                      <m:fPr>
                        <m:ctrlPr>
                          <a:rPr lang="en-US" altLang="zh-CN" sz="2400" i="1" smtClean="0">
                            <a:solidFill>
                              <a:srgbClr val="66FF99"/>
                            </a:solidFill>
                            <a:latin typeface="Cambria Math" panose="02040503050406030204" pitchFamily="18" charset="0"/>
                          </a:rPr>
                        </m:ctrlPr>
                      </m:fPr>
                      <m:num>
                        <m:r>
                          <a:rPr lang="en-US" altLang="zh-CN" sz="2400" i="1">
                            <a:solidFill>
                              <a:srgbClr val="66FF99"/>
                            </a:solidFill>
                            <a:latin typeface="Cambria Math" panose="02040503050406030204" pitchFamily="18" charset="0"/>
                          </a:rPr>
                          <m:t>1</m:t>
                        </m:r>
                      </m:num>
                      <m:den>
                        <m:r>
                          <a:rPr lang="en-US" altLang="zh-CN" sz="2400" b="0" i="1" smtClean="0">
                            <a:solidFill>
                              <a:srgbClr val="66FF99"/>
                            </a:solidFill>
                            <a:latin typeface="Cambria Math" panose="02040503050406030204" pitchFamily="18" charset="0"/>
                          </a:rPr>
                          <m:t>𝑛</m:t>
                        </m:r>
                        <m:r>
                          <a:rPr lang="en-US" altLang="zh-CN" sz="2400" b="0" i="1" smtClean="0">
                            <a:solidFill>
                              <a:srgbClr val="66FF99"/>
                            </a:solidFill>
                            <a:latin typeface="Cambria Math" panose="02040503050406030204" pitchFamily="18" charset="0"/>
                          </a:rPr>
                          <m:t>!</m:t>
                        </m:r>
                      </m:den>
                    </m:f>
                    <m:nary>
                      <m:naryPr>
                        <m:chr m:val="∑"/>
                        <m:ctrlPr>
                          <a:rPr lang="en-US" altLang="zh-CN" sz="2400" i="1" smtClean="0">
                            <a:solidFill>
                              <a:srgbClr val="66FF99"/>
                            </a:solidFill>
                            <a:latin typeface="Cambria Math" panose="02040503050406030204" pitchFamily="18" charset="0"/>
                          </a:rPr>
                        </m:ctrlPr>
                      </m:naryPr>
                      <m:sub>
                        <m:r>
                          <m:rPr>
                            <m:nor/>
                          </m:rPr>
                          <a:rPr lang="el-GR" altLang="zh-Hans-HK" sz="2400" dirty="0">
                            <a:solidFill>
                              <a:srgbClr val="66FF99"/>
                            </a:solidFill>
                            <a:latin typeface="Times New Roman" panose="02020603050405020304" pitchFamily="18" charset="0"/>
                            <a:cs typeface="Times New Roman" panose="02020603050405020304" pitchFamily="18" charset="0"/>
                          </a:rPr>
                          <m:t>π</m:t>
                        </m:r>
                        <m:r>
                          <a:rPr lang="el-GR" altLang="zh-Hans-HK" sz="240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Hans-HK" sz="240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dirty="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Hans-HK" sz="2400" b="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𝑛</m:t>
                            </m:r>
                          </m:sub>
                        </m:sSub>
                      </m:sub>
                      <m:sup/>
                      <m:e>
                        <m:r>
                          <m:rPr>
                            <m:sty m:val="p"/>
                          </m:rPr>
                          <a:rPr lang="el-GR" altLang="zh-Hans-HK" sz="2400" dirty="0">
                            <a:solidFill>
                              <a:srgbClr val="66FF99"/>
                            </a:solidFill>
                            <a:latin typeface="Cambria Math" panose="02040503050406030204" pitchFamily="18" charset="0"/>
                            <a:cs typeface="Times New Roman" panose="02020603050405020304" pitchFamily="18" charset="0"/>
                          </a:rPr>
                          <m:t>Φ</m:t>
                        </m:r>
                        <m:r>
                          <a:rPr lang="en-US" altLang="zh-Hans-HK" sz="2400" i="1" baseline="-25000" dirty="0" err="1">
                            <a:solidFill>
                              <a:srgbClr val="66FF99"/>
                            </a:solidFill>
                            <a:latin typeface="Cambria Math" panose="02040503050406030204" pitchFamily="18" charset="0"/>
                            <a:cs typeface="Times New Roman" panose="02020603050405020304" pitchFamily="18" charset="0"/>
                          </a:rPr>
                          <m:t>𝑖</m:t>
                        </m:r>
                        <m:r>
                          <a:rPr lang="en-US" altLang="zh-Hans-HK" sz="2400" i="1" dirty="0">
                            <a:solidFill>
                              <a:srgbClr val="66FF99"/>
                            </a:solidFill>
                            <a:latin typeface="Cambria Math" panose="02040503050406030204" pitchFamily="18" charset="0"/>
                            <a:cs typeface="Times New Roman" panose="02020603050405020304" pitchFamily="18" charset="0"/>
                          </a:rPr>
                          <m:t>(</m:t>
                        </m:r>
                        <m:r>
                          <a:rPr lang="en-US" altLang="zh-Hans-HK" sz="2400" i="1" dirty="0">
                            <a:solidFill>
                              <a:srgbClr val="66FF99"/>
                            </a:solidFill>
                            <a:latin typeface="Cambria Math" panose="02040503050406030204" pitchFamily="18" charset="0"/>
                            <a:cs typeface="Times New Roman" panose="02020603050405020304" pitchFamily="18" charset="0"/>
                          </a:rPr>
                          <m:t>𝑣</m:t>
                        </m:r>
                        <m:r>
                          <a:rPr lang="en-US" altLang="zh-Hans-HK" sz="2400" i="1" dirty="0">
                            <a:solidFill>
                              <a:srgbClr val="66FF99"/>
                            </a:solidFill>
                            <a:latin typeface="Cambria Math" panose="02040503050406030204" pitchFamily="18" charset="0"/>
                            <a:cs typeface="Times New Roman" panose="02020603050405020304" pitchFamily="18" charset="0"/>
                          </a:rPr>
                          <m:t>,</m:t>
                        </m:r>
                        <m:r>
                          <a:rPr lang="el-GR" altLang="zh-Hans-HK" sz="2400" i="1" dirty="0">
                            <a:solidFill>
                              <a:srgbClr val="66FF99"/>
                            </a:solidFill>
                            <a:latin typeface="Cambria Math" panose="02040503050406030204" pitchFamily="18" charset="0"/>
                            <a:cs typeface="Times New Roman" panose="02020603050405020304" pitchFamily="18" charset="0"/>
                          </a:rPr>
                          <m:t>𝜋</m:t>
                        </m:r>
                        <m:r>
                          <a:rPr lang="en-US" altLang="zh-Hans-HK" sz="2400" i="1" dirty="0">
                            <a:solidFill>
                              <a:srgbClr val="66FF99"/>
                            </a:solidFill>
                            <a:latin typeface="Cambria Math" panose="02040503050406030204" pitchFamily="18" charset="0"/>
                            <a:cs typeface="Times New Roman" panose="02020603050405020304" pitchFamily="18" charset="0"/>
                          </a:rPr>
                          <m:t>)</m:t>
                        </m:r>
                      </m:e>
                    </m:nary>
                  </m:oMath>
                </a14:m>
                <a:endParaRPr lang="en-US" altLang="zh-CN" sz="2400" dirty="0"/>
              </a:p>
              <a:p>
                <a:r>
                  <a:rPr lang="zh-CN" altLang="en-US" sz="2400" dirty="0"/>
                  <a:t>（回顾：唯一性已经证过）我们只需要证明按照以上公式定义的</a:t>
                </a:r>
                <a14:m>
                  <m:oMath xmlns:m="http://schemas.openxmlformats.org/officeDocument/2006/math">
                    <m:r>
                      <m:rPr>
                        <m:nor/>
                      </m:rPr>
                      <a:rPr lang="el-GR" altLang="zh-Hans-HK" sz="2400" dirty="0" smtClean="0">
                        <a:solidFill>
                          <a:srgbClr val="00B050"/>
                        </a:solidFill>
                        <a:latin typeface="Times New Roman" panose="02020603050405020304" pitchFamily="18" charset="0"/>
                        <a:cs typeface="Times New Roman" panose="02020603050405020304" pitchFamily="18" charset="0"/>
                      </a:rPr>
                      <m:t>Ψ</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r>
                          <a:rPr lang="en-US" altLang="zh-Hans-HK" sz="2400" i="1">
                            <a:solidFill>
                              <a:srgbClr val="00B050"/>
                            </a:solidFill>
                            <a:latin typeface="Cambria Math" panose="02040503050406030204" pitchFamily="18" charset="0"/>
                          </a:rPr>
                          <m:t>𝑣</m:t>
                        </m:r>
                      </m:e>
                    </m:d>
                  </m:oMath>
                </a14:m>
                <a:r>
                  <a:rPr lang="zh-CN" altLang="en-US" sz="2400" dirty="0"/>
                  <a:t>满足</a:t>
                </a:r>
                <a:r>
                  <a:rPr lang="en-US" altLang="zh-CN" sz="2400" dirty="0"/>
                  <a:t>4</a:t>
                </a:r>
                <a:r>
                  <a:rPr lang="zh-CN" altLang="en-US" sz="2400" dirty="0"/>
                  <a:t>条</a:t>
                </a:r>
                <a:r>
                  <a:rPr lang="en-US" altLang="zh-CN" sz="2400" dirty="0"/>
                  <a:t>axiom</a:t>
                </a:r>
                <a:r>
                  <a:rPr lang="zh-CN" altLang="en-US" sz="2400" dirty="0"/>
                  <a:t>（本质上，我们采用构造性方法来证存在性）</a:t>
                </a:r>
                <a:endParaRPr lang="en-US" altLang="zh-CN" sz="2400" dirty="0"/>
              </a:p>
              <a:p>
                <a:r>
                  <a:rPr lang="zh-CN" altLang="en-US" sz="2400" dirty="0"/>
                  <a:t>显然</a:t>
                </a:r>
                <a14:m>
                  <m:oMath xmlns:m="http://schemas.openxmlformats.org/officeDocument/2006/math">
                    <m:r>
                      <m:rPr>
                        <m:sty m:val="p"/>
                      </m:rPr>
                      <a:rPr lang="el-GR" altLang="zh-Hans-HK" sz="2400" dirty="0" smtClean="0">
                        <a:solidFill>
                          <a:srgbClr val="00B050"/>
                        </a:solidFill>
                        <a:latin typeface="Cambria Math" panose="02040503050406030204" pitchFamily="18" charset="0"/>
                        <a:cs typeface="Times New Roman" panose="02020603050405020304" pitchFamily="18" charset="0"/>
                      </a:rPr>
                      <m:t>Φ</m:t>
                    </m:r>
                    <m:r>
                      <a:rPr lang="en-US" altLang="zh-Hans-HK" sz="2400" i="1" baseline="-25000" dirty="0">
                        <a:solidFill>
                          <a:srgbClr val="00B050"/>
                        </a:solidFill>
                        <a:latin typeface="Cambria Math" panose="02040503050406030204" pitchFamily="18" charset="0"/>
                        <a:cs typeface="Times New Roman" panose="02020603050405020304" pitchFamily="18" charset="0"/>
                      </a:rPr>
                      <m:t>1</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b="0" i="0" dirty="0" smtClean="0">
                        <a:solidFill>
                          <a:srgbClr val="00B050"/>
                        </a:solidFill>
                        <a:latin typeface="Cambria Math" panose="02040503050406030204" pitchFamily="18" charset="0"/>
                        <a:cs typeface="Times New Roman" panose="02020603050405020304" pitchFamily="18" charset="0"/>
                      </a:rPr>
                      <m:t>,…,</m:t>
                    </m:r>
                    <m:r>
                      <m:rPr>
                        <m:sty m:val="p"/>
                      </m:rPr>
                      <a:rPr lang="el-GR" altLang="zh-Hans-HK" sz="2400" dirty="0">
                        <a:solidFill>
                          <a:srgbClr val="00B050"/>
                        </a:solidFill>
                        <a:latin typeface="Cambria Math" panose="02040503050406030204" pitchFamily="18" charset="0"/>
                        <a:cs typeface="Times New Roman" panose="02020603050405020304" pitchFamily="18" charset="0"/>
                      </a:rPr>
                      <m:t>Φ</m:t>
                    </m:r>
                    <m:r>
                      <a:rPr lang="en-US" altLang="zh-Hans-HK" sz="2400" b="0" i="1" baseline="-25000" dirty="0" smtClean="0">
                        <a:solidFill>
                          <a:srgbClr val="00B050"/>
                        </a:solidFill>
                        <a:latin typeface="Cambria Math" panose="02040503050406030204" pitchFamily="18" charset="0"/>
                        <a:cs typeface="Times New Roman" panose="02020603050405020304" pitchFamily="18" charset="0"/>
                      </a:rPr>
                      <m:t>𝑛</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oMath>
                </a14:m>
                <a:r>
                  <a:rPr lang="zh-CN" altLang="en-US" sz="2400" dirty="0"/>
                  <a:t>这种分配方案满足</a:t>
                </a:r>
                <a:r>
                  <a:rPr lang="en-US" altLang="zh-CN" sz="2400" dirty="0">
                    <a:solidFill>
                      <a:srgbClr val="FFFF00"/>
                    </a:solidFill>
                  </a:rPr>
                  <a:t>efficiency </a:t>
                </a:r>
                <a:r>
                  <a:rPr lang="zh-CN" altLang="en-US" sz="2400" dirty="0"/>
                  <a:t>和</a:t>
                </a:r>
                <a:r>
                  <a:rPr lang="en-US" altLang="zh-CN" sz="2400" dirty="0">
                    <a:solidFill>
                      <a:srgbClr val="FFFF00"/>
                    </a:solidFill>
                  </a:rPr>
                  <a:t>dummy</a:t>
                </a:r>
                <a:r>
                  <a:rPr lang="zh-CN" altLang="en-US" sz="2400" dirty="0"/>
                  <a:t>，因此</a:t>
                </a:r>
                <a14:m>
                  <m:oMath xmlns:m="http://schemas.openxmlformats.org/officeDocument/2006/math">
                    <m:r>
                      <m:rPr>
                        <m:nor/>
                      </m:rPr>
                      <a:rPr lang="el-GR" altLang="zh-Hans-HK" sz="2400" dirty="0" smtClean="0">
                        <a:solidFill>
                          <a:srgbClr val="00B050"/>
                        </a:solidFill>
                        <a:latin typeface="Times New Roman" panose="02020603050405020304" pitchFamily="18" charset="0"/>
                        <a:cs typeface="Times New Roman" panose="02020603050405020304" pitchFamily="18" charset="0"/>
                      </a:rPr>
                      <m:t>Ψ</m:t>
                    </m:r>
                    <m:d>
                      <m:dPr>
                        <m:ctrlPr>
                          <a:rPr lang="en-US" altLang="zh-Hans-HK" sz="2400" i="1" dirty="0">
                            <a:solidFill>
                              <a:srgbClr val="00B050"/>
                            </a:solidFill>
                            <a:latin typeface="Cambria Math" panose="02040503050406030204" pitchFamily="18" charset="0"/>
                            <a:cs typeface="Times New Roman" panose="02020603050405020304" pitchFamily="18" charset="0"/>
                          </a:rPr>
                        </m:ctrlPr>
                      </m:dPr>
                      <m:e>
                        <m:r>
                          <a:rPr lang="en-US" altLang="zh-Hans-HK" sz="2400" i="1">
                            <a:solidFill>
                              <a:srgbClr val="00B050"/>
                            </a:solidFill>
                            <a:latin typeface="Cambria Math" panose="02040503050406030204" pitchFamily="18" charset="0"/>
                          </a:rPr>
                          <m:t>𝑣</m:t>
                        </m:r>
                      </m:e>
                    </m:d>
                  </m:oMath>
                </a14:m>
                <a:r>
                  <a:rPr lang="zh-CN" altLang="en-US" sz="2400" dirty="0"/>
                  <a:t>也满足</a:t>
                </a:r>
                <a:r>
                  <a:rPr lang="en-US" altLang="zh-CN" sz="2400" dirty="0">
                    <a:solidFill>
                      <a:srgbClr val="FFFF00"/>
                    </a:solidFill>
                  </a:rPr>
                  <a:t>efficiency</a:t>
                </a:r>
                <a:r>
                  <a:rPr lang="zh-CN" altLang="en-US" sz="2400" dirty="0"/>
                  <a:t>和</a:t>
                </a:r>
                <a:r>
                  <a:rPr lang="en-US" altLang="zh-CN" sz="2400" dirty="0">
                    <a:solidFill>
                      <a:srgbClr val="FFFF00"/>
                    </a:solidFill>
                  </a:rPr>
                  <a:t>dummy</a:t>
                </a:r>
                <a:r>
                  <a:rPr lang="zh-CN" altLang="en-US" sz="2400" dirty="0"/>
                  <a:t>。</a:t>
                </a:r>
                <a:endParaRPr lang="en-US" altLang="zh-Hans-HK" sz="2400" dirty="0"/>
              </a:p>
            </p:txBody>
          </p:sp>
        </mc:Choice>
        <mc:Fallback xmlns="">
          <p:sp>
            <p:nvSpPr>
              <p:cNvPr id="3" name="内容占位符 2">
                <a:extLst>
                  <a:ext uri="{FF2B5EF4-FFF2-40B4-BE49-F238E27FC236}">
                    <a16:creationId xmlns:a16="http://schemas.microsoft.com/office/drawing/2014/main" id="{F9A40E5B-1F9E-4AB7-8C27-5C71D29310D6}"/>
                  </a:ext>
                </a:extLst>
              </p:cNvPr>
              <p:cNvSpPr>
                <a:spLocks noGrp="1" noRot="1" noChangeAspect="1" noMove="1" noResize="1" noEditPoints="1" noAdjustHandles="1" noChangeArrowheads="1" noChangeShapeType="1" noTextEdit="1"/>
              </p:cNvSpPr>
              <p:nvPr>
                <p:ph sz="half" idx="1"/>
              </p:nvPr>
            </p:nvSpPr>
            <p:spPr>
              <a:blipFill>
                <a:blip r:embed="rId2"/>
                <a:stretch>
                  <a:fillRect l="-1709" r="-8059"/>
                </a:stretch>
              </a:blipFill>
            </p:spPr>
            <p:txBody>
              <a:bodyPr/>
              <a:lstStyle/>
              <a:p>
                <a:r>
                  <a:rPr lang="zh-Hans-HK"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7AA80450-71C0-4A90-A4DC-E727C02D6915}"/>
                  </a:ext>
                </a:extLst>
              </p:cNvPr>
              <p:cNvSpPr>
                <a:spLocks noGrp="1"/>
              </p:cNvSpPr>
              <p:nvPr>
                <p:ph sz="half" idx="2"/>
              </p:nvPr>
            </p:nvSpPr>
            <p:spPr/>
            <p:txBody>
              <a:bodyPr>
                <a:normAutofit lnSpcReduction="10000"/>
              </a:bodyPr>
              <a:lstStyle/>
              <a:p>
                <a:r>
                  <a:rPr lang="zh-CN" altLang="en-US" sz="2400" dirty="0"/>
                  <a:t>由于</a:t>
                </a:r>
                <a14:m>
                  <m:oMath xmlns:m="http://schemas.openxmlformats.org/officeDocument/2006/math">
                    <m:r>
                      <m:rPr>
                        <m:sty m:val="p"/>
                      </m:rPr>
                      <a:rPr lang="el-GR" altLang="zh-Hans-HK" sz="2400" dirty="0" smtClean="0">
                        <a:solidFill>
                          <a:srgbClr val="00B050"/>
                        </a:solidFill>
                        <a:latin typeface="Cambria Math" panose="02040503050406030204" pitchFamily="18" charset="0"/>
                        <a:cs typeface="Times New Roman" panose="02020603050405020304" pitchFamily="18" charset="0"/>
                      </a:rPr>
                      <m:t>Φ</m:t>
                    </m:r>
                    <m:r>
                      <a:rPr lang="en-US" altLang="zh-Hans-HK" sz="2400" i="1" baseline="-25000" dirty="0" err="1">
                        <a:solidFill>
                          <a:srgbClr val="00B050"/>
                        </a:solidFill>
                        <a:latin typeface="Cambria Math" panose="02040503050406030204" pitchFamily="18" charset="0"/>
                        <a:cs typeface="Times New Roman" panose="02020603050405020304" pitchFamily="18" charset="0"/>
                      </a:rPr>
                      <m:t>𝑖</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CN" sz="2400" i="1" dirty="0">
                        <a:solidFill>
                          <a:srgbClr val="00B050"/>
                        </a:solidFill>
                        <a:latin typeface="Cambria Math" panose="02040503050406030204" pitchFamily="18" charset="0"/>
                        <a:cs typeface="Times New Roman" panose="02020603050405020304" pitchFamily="18" charset="0"/>
                      </a:rPr>
                      <m:t>+</m:t>
                    </m:r>
                    <m:r>
                      <m:rPr>
                        <m:sty m:val="p"/>
                      </m:rPr>
                      <a:rPr lang="en-US" altLang="zh-CN" sz="2400" i="1" dirty="0">
                        <a:solidFill>
                          <a:srgbClr val="00B050"/>
                        </a:solidFill>
                        <a:latin typeface="Cambria Math" panose="02040503050406030204" pitchFamily="18" charset="0"/>
                        <a:cs typeface="Times New Roman" panose="02020603050405020304" pitchFamily="18" charset="0"/>
                      </a:rPr>
                      <m:t>u</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oMath>
                </a14:m>
                <a:r>
                  <a:rPr lang="zh-CN" altLang="en-US" sz="2400" dirty="0"/>
                  <a:t>等于</a:t>
                </a:r>
                <a14:m>
                  <m:oMath xmlns:m="http://schemas.openxmlformats.org/officeDocument/2006/math">
                    <m:r>
                      <m:rPr>
                        <m:sty m:val="p"/>
                      </m:rPr>
                      <a:rPr lang="el-GR" altLang="zh-Hans-HK" sz="2400" dirty="0" smtClean="0">
                        <a:solidFill>
                          <a:srgbClr val="00B050"/>
                        </a:solidFill>
                        <a:latin typeface="Cambria Math" panose="02040503050406030204" pitchFamily="18" charset="0"/>
                        <a:cs typeface="Times New Roman" panose="02020603050405020304" pitchFamily="18" charset="0"/>
                      </a:rPr>
                      <m:t>Φ</m:t>
                    </m:r>
                    <m:r>
                      <a:rPr lang="en-US" altLang="zh-Hans-HK" sz="2400" i="1" baseline="-25000" dirty="0" err="1">
                        <a:solidFill>
                          <a:srgbClr val="00B050"/>
                        </a:solidFill>
                        <a:latin typeface="Cambria Math" panose="02040503050406030204" pitchFamily="18" charset="0"/>
                        <a:cs typeface="Times New Roman" panose="02020603050405020304" pitchFamily="18" charset="0"/>
                      </a:rPr>
                      <m:t>𝑖</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oMath>
                </a14:m>
                <a:r>
                  <a:rPr lang="en-US" altLang="zh-Hans-HK" sz="2400" dirty="0">
                    <a:solidFill>
                      <a:srgbClr val="00B050"/>
                    </a:solidFill>
                  </a:rPr>
                  <a:t>+</a:t>
                </a:r>
                <a:r>
                  <a:rPr lang="el-GR" altLang="zh-Hans-HK" sz="2400" dirty="0">
                    <a:solidFill>
                      <a:srgbClr val="00B050"/>
                    </a:solidFill>
                    <a:cs typeface="Times New Roman" panose="02020603050405020304" pitchFamily="18" charset="0"/>
                  </a:rPr>
                  <a:t> </a:t>
                </a:r>
                <a14:m>
                  <m:oMath xmlns:m="http://schemas.openxmlformats.org/officeDocument/2006/math">
                    <m:r>
                      <m:rPr>
                        <m:sty m:val="p"/>
                      </m:rPr>
                      <a:rPr lang="el-GR" altLang="zh-Hans-HK" sz="2400" dirty="0">
                        <a:solidFill>
                          <a:srgbClr val="00B050"/>
                        </a:solidFill>
                        <a:latin typeface="Cambria Math" panose="02040503050406030204" pitchFamily="18" charset="0"/>
                        <a:cs typeface="Times New Roman" panose="02020603050405020304" pitchFamily="18" charset="0"/>
                      </a:rPr>
                      <m:t>Φ</m:t>
                    </m:r>
                    <m:r>
                      <a:rPr lang="en-US" altLang="zh-Hans-HK" sz="2400" i="1" baseline="-25000" dirty="0" err="1">
                        <a:solidFill>
                          <a:srgbClr val="00B050"/>
                        </a:solidFill>
                        <a:latin typeface="Cambria Math" panose="02040503050406030204" pitchFamily="18" charset="0"/>
                        <a:cs typeface="Times New Roman" panose="02020603050405020304" pitchFamily="18" charset="0"/>
                      </a:rPr>
                      <m:t>𝑖</m:t>
                    </m:r>
                    <m:r>
                      <a:rPr lang="en-US" altLang="zh-Hans-HK" sz="2400" i="1" dirty="0">
                        <a:solidFill>
                          <a:srgbClr val="00B050"/>
                        </a:solidFill>
                        <a:latin typeface="Cambria Math" panose="02040503050406030204" pitchFamily="18" charset="0"/>
                        <a:cs typeface="Times New Roman" panose="02020603050405020304" pitchFamily="18" charset="0"/>
                      </a:rPr>
                      <m:t>(</m:t>
                    </m:r>
                    <m:r>
                      <m:rPr>
                        <m:sty m:val="p"/>
                      </m:rPr>
                      <a:rPr lang="en-US" altLang="zh-CN" sz="2400" i="1" dirty="0">
                        <a:solidFill>
                          <a:srgbClr val="00B050"/>
                        </a:solidFill>
                        <a:latin typeface="Cambria Math" panose="02040503050406030204" pitchFamily="18" charset="0"/>
                        <a:cs typeface="Times New Roman" panose="02020603050405020304" pitchFamily="18" charset="0"/>
                      </a:rPr>
                      <m:t>u</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r>
                      <a:rPr lang="zh-CN" altLang="en-US" sz="2400" i="1" dirty="0" smtClean="0">
                        <a:solidFill>
                          <a:schemeClr val="tx1"/>
                        </a:solidFill>
                        <a:latin typeface="Cambria Math" panose="02040503050406030204" pitchFamily="18" charset="0"/>
                        <a:cs typeface="Times New Roman" panose="02020603050405020304" pitchFamily="18" charset="0"/>
                      </a:rPr>
                      <m:t>，</m:t>
                    </m:r>
                  </m:oMath>
                </a14:m>
                <a:r>
                  <a:rPr lang="zh-CN" altLang="en-US" sz="2400" dirty="0"/>
                  <a:t>所以</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dirty="0">
                    <a:solidFill>
                      <a:srgbClr val="00B050"/>
                    </a:solidFill>
                  </a:rPr>
                  <a:t>(v + u) =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dirty="0">
                    <a:solidFill>
                      <a:srgbClr val="00B050"/>
                    </a:solidFill>
                  </a:rPr>
                  <a:t>(v) + </a:t>
                </a:r>
                <a:r>
                  <a:rPr lang="el-GR" altLang="zh-Hans-HK" sz="2400" dirty="0">
                    <a:solidFill>
                      <a:srgbClr val="00B050"/>
                    </a:solidFill>
                    <a:latin typeface="Times New Roman" panose="02020603050405020304" pitchFamily="18" charset="0"/>
                    <a:cs typeface="Times New Roman" panose="02020603050405020304" pitchFamily="18" charset="0"/>
                  </a:rPr>
                  <a:t>Ψ</a:t>
                </a:r>
                <a:r>
                  <a:rPr lang="en-US" altLang="zh-Hans-HK" sz="2400" dirty="0">
                    <a:solidFill>
                      <a:srgbClr val="00B050"/>
                    </a:solidFill>
                  </a:rPr>
                  <a:t>(u)</a:t>
                </a:r>
                <a:r>
                  <a:rPr lang="zh-CN" altLang="en-US" sz="2400" dirty="0"/>
                  <a:t>。也就是说</a:t>
                </a:r>
                <a:r>
                  <a:rPr lang="en-US" altLang="zh-CN" sz="2400" dirty="0">
                    <a:solidFill>
                      <a:srgbClr val="FFFF00"/>
                    </a:solidFill>
                  </a:rPr>
                  <a:t>additivity</a:t>
                </a:r>
                <a:r>
                  <a:rPr lang="zh-CN" altLang="en-US" sz="2400" dirty="0"/>
                  <a:t>是满足的。</a:t>
                </a:r>
                <a:endParaRPr lang="en-US" altLang="zh-CN" sz="2400" dirty="0"/>
              </a:p>
              <a:p>
                <a:endParaRPr lang="en-US" altLang="zh-CN" sz="2400" dirty="0"/>
              </a:p>
              <a:p>
                <a:r>
                  <a:rPr lang="zh-CN" altLang="en-US" sz="2400" dirty="0"/>
                  <a:t>最后，</a:t>
                </a:r>
                <a:r>
                  <a:rPr lang="en-US" altLang="zh-CN" sz="2400" dirty="0">
                    <a:solidFill>
                      <a:srgbClr val="FFFF00"/>
                    </a:solidFill>
                  </a:rPr>
                  <a:t>symmetry</a:t>
                </a:r>
                <a:r>
                  <a:rPr lang="zh-CN" altLang="en-US" sz="2400" dirty="0"/>
                  <a:t>的证明在下面。</a:t>
                </a:r>
                <a:endParaRPr lang="en-US" altLang="zh-CN" sz="2400" dirty="0"/>
              </a:p>
              <a:p>
                <a:pPr lvl="1"/>
                <a:r>
                  <a:rPr lang="zh-CN" altLang="en-US" sz="2400" dirty="0"/>
                  <a:t>假定</a:t>
                </a:r>
                <a:r>
                  <a:rPr lang="en-US" altLang="zh-CN" sz="2400" dirty="0" err="1">
                    <a:solidFill>
                      <a:srgbClr val="00B050"/>
                    </a:solidFill>
                  </a:rPr>
                  <a:t>i</a:t>
                </a:r>
                <a:r>
                  <a:rPr lang="zh-CN" altLang="en-US" sz="2400" dirty="0"/>
                  <a:t>和</a:t>
                </a:r>
                <a:r>
                  <a:rPr lang="en-US" altLang="zh-CN" sz="2400" dirty="0">
                    <a:solidFill>
                      <a:srgbClr val="00B050"/>
                    </a:solidFill>
                  </a:rPr>
                  <a:t>j</a:t>
                </a:r>
                <a:r>
                  <a:rPr lang="zh-CN" altLang="en-US" sz="2400" dirty="0"/>
                  <a:t>是对称的，即，</a:t>
                </a:r>
                <a:br>
                  <a:rPr lang="en-US" altLang="zh-CN" sz="2400" dirty="0"/>
                </a:br>
                <a:r>
                  <a:rPr lang="en-US" altLang="zh-Hans-HK" sz="2400" dirty="0"/>
                  <a:t>for all </a:t>
                </a:r>
                <a:r>
                  <a:rPr lang="en-US" altLang="zh-Hans-HK" sz="2400" i="1" dirty="0">
                    <a:solidFill>
                      <a:srgbClr val="00B050"/>
                    </a:solidFill>
                  </a:rPr>
                  <a:t>S</a:t>
                </a:r>
                <a:r>
                  <a:rPr lang="en-US" altLang="zh-Hans-HK" sz="2400" dirty="0"/>
                  <a:t> with </a:t>
                </a:r>
                <a14:m>
                  <m:oMath xmlns:m="http://schemas.openxmlformats.org/officeDocument/2006/math">
                    <m:r>
                      <a:rPr lang="en-US" altLang="zh-Hans-HK" sz="2400" i="1" dirty="0" smtClean="0">
                        <a:solidFill>
                          <a:srgbClr val="00B050"/>
                        </a:solidFill>
                        <a:latin typeface="Cambria Math" panose="02040503050406030204" pitchFamily="18" charset="0"/>
                      </a:rPr>
                      <m:t>𝑖</m:t>
                    </m:r>
                    <m:r>
                      <a:rPr lang="en-US" altLang="zh-Hans-HK" sz="2400" i="1" dirty="0" smtClean="0">
                        <a:solidFill>
                          <a:srgbClr val="00B050"/>
                        </a:solidFill>
                        <a:latin typeface="Cambria Math" panose="02040503050406030204" pitchFamily="18" charset="0"/>
                      </a:rPr>
                      <m:t>, </m:t>
                    </m:r>
                    <m:r>
                      <a:rPr lang="en-US" altLang="zh-Hans-HK" sz="2400" i="1" dirty="0" smtClean="0">
                        <a:solidFill>
                          <a:srgbClr val="00B050"/>
                        </a:solidFill>
                        <a:latin typeface="Cambria Math" panose="02040503050406030204" pitchFamily="18" charset="0"/>
                      </a:rPr>
                      <m:t>𝑗</m:t>
                    </m:r>
                    <m:r>
                      <a:rPr lang="en-US" altLang="zh-Hans-HK" sz="2400" i="1" dirty="0" smtClean="0">
                        <a:solidFill>
                          <a:srgbClr val="00B050"/>
                        </a:solidFill>
                        <a:latin typeface="Cambria Math" panose="02040503050406030204" pitchFamily="18" charset="0"/>
                        <a:ea typeface="Cambria Math" panose="02040503050406030204" pitchFamily="18" charset="0"/>
                      </a:rPr>
                      <m:t>∉</m:t>
                    </m:r>
                    <m:r>
                      <a:rPr lang="en-US" altLang="zh-Hans-HK" sz="2400" i="1" dirty="0" smtClean="0">
                        <a:solidFill>
                          <a:srgbClr val="00B050"/>
                        </a:solidFill>
                        <a:latin typeface="Cambria Math" panose="02040503050406030204" pitchFamily="18" charset="0"/>
                      </a:rPr>
                      <m:t> </m:t>
                    </m:r>
                    <m:r>
                      <a:rPr lang="en-US" altLang="zh-Hans-HK" sz="2400" i="1" dirty="0" smtClean="0">
                        <a:solidFill>
                          <a:srgbClr val="00B050"/>
                        </a:solidFill>
                        <a:latin typeface="Cambria Math" panose="02040503050406030204" pitchFamily="18" charset="0"/>
                      </a:rPr>
                      <m:t>𝑆</m:t>
                    </m:r>
                  </m:oMath>
                </a14:m>
                <a:r>
                  <a:rPr lang="en-US" altLang="zh-Hans-HK" sz="2400" dirty="0"/>
                  <a:t>, </a:t>
                </a:r>
                <a:br>
                  <a:rPr lang="en-US" altLang="zh-Hans-HK" sz="2400" dirty="0"/>
                </a:br>
                <a:r>
                  <a:rPr lang="en-US" altLang="zh-Hans-HK" sz="2400" dirty="0"/>
                  <a:t>    </a:t>
                </a:r>
                <a14:m>
                  <m:oMath xmlns:m="http://schemas.openxmlformats.org/officeDocument/2006/math">
                    <m:r>
                      <a:rPr lang="en-US" altLang="zh-Hans-HK" sz="2400" i="1" dirty="0">
                        <a:solidFill>
                          <a:srgbClr val="00B050"/>
                        </a:solidFill>
                        <a:latin typeface="Cambria Math" panose="02040503050406030204" pitchFamily="18" charset="0"/>
                      </a:rPr>
                      <m:t>𝑣</m:t>
                    </m:r>
                    <m:d>
                      <m:dPr>
                        <m:ctrlPr>
                          <a:rPr lang="en-US" altLang="zh-Hans-HK" sz="2400" i="1" dirty="0">
                            <a:solidFill>
                              <a:srgbClr val="00B050"/>
                            </a:solidFill>
                            <a:latin typeface="Cambria Math" panose="02040503050406030204" pitchFamily="18" charset="0"/>
                          </a:rPr>
                        </m:ctrlPr>
                      </m:dPr>
                      <m:e>
                        <m:r>
                          <a:rPr lang="en-US" altLang="zh-Hans-HK" sz="2400" i="1" dirty="0">
                            <a:solidFill>
                              <a:srgbClr val="00B050"/>
                            </a:solidFill>
                            <a:latin typeface="Cambria Math" panose="02040503050406030204" pitchFamily="18" charset="0"/>
                          </a:rPr>
                          <m:t>𝑆</m:t>
                        </m:r>
                        <m:r>
                          <a:rPr lang="en-US" altLang="zh-Hans-HK" sz="2400" i="1" dirty="0">
                            <a:solidFill>
                              <a:srgbClr val="00B050"/>
                            </a:solidFill>
                            <a:latin typeface="Cambria Math" panose="02040503050406030204" pitchFamily="18" charset="0"/>
                            <a:ea typeface="Cambria Math" panose="02040503050406030204" pitchFamily="18" charset="0"/>
                          </a:rPr>
                          <m:t>∪</m:t>
                        </m:r>
                        <m:d>
                          <m:dPr>
                            <m:begChr m:val="{"/>
                            <m:endChr m:val="}"/>
                            <m:ctrlPr>
                              <a:rPr lang="en-US" altLang="zh-Hans-HK" sz="2400" i="1" dirty="0">
                                <a:solidFill>
                                  <a:srgbClr val="00B050"/>
                                </a:solidFill>
                                <a:latin typeface="Cambria Math" panose="02040503050406030204" pitchFamily="18" charset="0"/>
                                <a:ea typeface="Cambria Math" panose="02040503050406030204" pitchFamily="18" charset="0"/>
                              </a:rPr>
                            </m:ctrlPr>
                          </m:dPr>
                          <m:e>
                            <m:r>
                              <a:rPr lang="en-US" altLang="zh-Hans-HK" sz="2400" i="1" dirty="0">
                                <a:solidFill>
                                  <a:srgbClr val="00B050"/>
                                </a:solidFill>
                                <a:latin typeface="Cambria Math" panose="02040503050406030204" pitchFamily="18" charset="0"/>
                                <a:ea typeface="Cambria Math" panose="02040503050406030204" pitchFamily="18" charset="0"/>
                              </a:rPr>
                              <m:t>𝑖</m:t>
                            </m:r>
                          </m:e>
                        </m:d>
                      </m:e>
                    </m:d>
                    <m:r>
                      <a:rPr lang="en-US" altLang="zh-Hans-HK" sz="2400" i="1" dirty="0">
                        <a:solidFill>
                          <a:srgbClr val="00B050"/>
                        </a:solidFill>
                        <a:latin typeface="Cambria Math" panose="02040503050406030204" pitchFamily="18" charset="0"/>
                        <a:ea typeface="Cambria Math" panose="02040503050406030204" pitchFamily="18" charset="0"/>
                      </a:rPr>
                      <m:t>=</m:t>
                    </m:r>
                    <m:r>
                      <a:rPr lang="en-US" altLang="zh-Hans-HK" sz="2400" i="1" dirty="0">
                        <a:solidFill>
                          <a:srgbClr val="00B050"/>
                        </a:solidFill>
                        <a:latin typeface="Cambria Math" panose="02040503050406030204" pitchFamily="18" charset="0"/>
                        <a:ea typeface="Cambria Math" panose="02040503050406030204" pitchFamily="18" charset="0"/>
                      </a:rPr>
                      <m:t>𝑣</m:t>
                    </m:r>
                    <m:r>
                      <a:rPr lang="en-US" altLang="zh-Hans-HK" sz="2400" i="1" dirty="0">
                        <a:solidFill>
                          <a:srgbClr val="00B050"/>
                        </a:solidFill>
                        <a:latin typeface="Cambria Math" panose="02040503050406030204" pitchFamily="18" charset="0"/>
                        <a:ea typeface="Cambria Math" panose="02040503050406030204" pitchFamily="18" charset="0"/>
                      </a:rPr>
                      <m:t>(</m:t>
                    </m:r>
                    <m:r>
                      <a:rPr lang="en-US" altLang="zh-Hans-HK" sz="2400" i="1" dirty="0">
                        <a:solidFill>
                          <a:srgbClr val="00B050"/>
                        </a:solidFill>
                        <a:latin typeface="Cambria Math" panose="02040503050406030204" pitchFamily="18" charset="0"/>
                        <a:ea typeface="Cambria Math" panose="02040503050406030204" pitchFamily="18" charset="0"/>
                      </a:rPr>
                      <m:t>𝑆</m:t>
                    </m:r>
                    <m:r>
                      <a:rPr lang="en-US" altLang="zh-Hans-HK" sz="2400" i="1" dirty="0">
                        <a:solidFill>
                          <a:srgbClr val="00B050"/>
                        </a:solidFill>
                        <a:latin typeface="Cambria Math" panose="02040503050406030204" pitchFamily="18" charset="0"/>
                        <a:ea typeface="Cambria Math" panose="02040503050406030204" pitchFamily="18" charset="0"/>
                      </a:rPr>
                      <m:t>∪</m:t>
                    </m:r>
                    <m:d>
                      <m:dPr>
                        <m:begChr m:val="{"/>
                        <m:endChr m:val="}"/>
                        <m:ctrlPr>
                          <a:rPr lang="en-US" altLang="zh-Hans-HK" sz="2400" i="1" dirty="0">
                            <a:solidFill>
                              <a:srgbClr val="00B050"/>
                            </a:solidFill>
                            <a:latin typeface="Cambria Math" panose="02040503050406030204" pitchFamily="18" charset="0"/>
                            <a:ea typeface="Cambria Math" panose="02040503050406030204" pitchFamily="18" charset="0"/>
                          </a:rPr>
                        </m:ctrlPr>
                      </m:dPr>
                      <m:e>
                        <m:r>
                          <a:rPr lang="en-US" altLang="zh-Hans-HK" sz="2400" i="1" dirty="0">
                            <a:solidFill>
                              <a:srgbClr val="00B050"/>
                            </a:solidFill>
                            <a:latin typeface="Cambria Math" panose="02040503050406030204" pitchFamily="18" charset="0"/>
                            <a:ea typeface="Cambria Math" panose="02040503050406030204" pitchFamily="18" charset="0"/>
                          </a:rPr>
                          <m:t>𝑗</m:t>
                        </m:r>
                      </m:e>
                    </m:d>
                    <m:r>
                      <a:rPr lang="en-US" altLang="zh-Hans-HK" sz="2400" i="1" dirty="0">
                        <a:solidFill>
                          <a:srgbClr val="00B050"/>
                        </a:solidFill>
                        <a:latin typeface="Cambria Math" panose="02040503050406030204" pitchFamily="18" charset="0"/>
                        <a:ea typeface="Cambria Math" panose="02040503050406030204" pitchFamily="18" charset="0"/>
                      </a:rPr>
                      <m:t>)</m:t>
                    </m:r>
                  </m:oMath>
                </a14:m>
                <a:r>
                  <a:rPr lang="en-US" altLang="zh-Hans-HK" sz="2400" dirty="0">
                    <a:solidFill>
                      <a:srgbClr val="00B050"/>
                    </a:solidFill>
                  </a:rPr>
                  <a:t> </a:t>
                </a:r>
                <a:r>
                  <a:rPr lang="zh-CN" altLang="en-US" sz="2400" dirty="0">
                    <a:solidFill>
                      <a:srgbClr val="00B050"/>
                    </a:solidFill>
                  </a:rPr>
                  <a:t>。</a:t>
                </a:r>
                <a:endParaRPr lang="en-US" altLang="zh-CN" sz="2400" dirty="0">
                  <a:solidFill>
                    <a:srgbClr val="00B050"/>
                  </a:solidFill>
                </a:endParaRPr>
              </a:p>
              <a:p>
                <a:pPr lvl="1"/>
                <a:r>
                  <a:rPr lang="zh-CN" altLang="en-US" sz="2400" dirty="0"/>
                  <a:t>我们要证明</a:t>
                </a:r>
                <a:r>
                  <a:rPr lang="el-GR" altLang="zh-Hans-HK" sz="2400" dirty="0">
                    <a:solidFill>
                      <a:srgbClr val="66FF99"/>
                    </a:solidFill>
                    <a:latin typeface="Times New Roman" panose="02020603050405020304" pitchFamily="18" charset="0"/>
                    <a:cs typeface="Times New Roman" panose="02020603050405020304" pitchFamily="18" charset="0"/>
                  </a:rPr>
                  <a:t>Ψ</a:t>
                </a:r>
                <a:r>
                  <a:rPr lang="en-US" altLang="zh-CN" sz="2400" baseline="-25000" dirty="0" err="1">
                    <a:solidFill>
                      <a:srgbClr val="66FF99"/>
                    </a:solidFill>
                    <a:latin typeface="Times New Roman" panose="02020603050405020304" pitchFamily="18" charset="0"/>
                    <a:cs typeface="Times New Roman" panose="02020603050405020304" pitchFamily="18" charset="0"/>
                  </a:rPr>
                  <a:t>i</a:t>
                </a:r>
                <a:r>
                  <a:rPr lang="en-US" altLang="zh-CN" sz="2400" baseline="-25000" dirty="0">
                    <a:solidFill>
                      <a:srgbClr val="66FF99"/>
                    </a:solidFill>
                    <a:latin typeface="Times New Roman" panose="02020603050405020304" pitchFamily="18" charset="0"/>
                    <a:cs typeface="Times New Roman" panose="02020603050405020304" pitchFamily="18" charset="0"/>
                  </a:rPr>
                  <a:t> </a:t>
                </a:r>
                <a:r>
                  <a:rPr lang="en-US" altLang="zh-Hans-HK" sz="2400" dirty="0">
                    <a:solidFill>
                      <a:srgbClr val="66FF99"/>
                    </a:solidFill>
                  </a:rPr>
                  <a:t>(v) = </a:t>
                </a:r>
                <a:r>
                  <a:rPr lang="el-GR" altLang="zh-Hans-HK" sz="2400" dirty="0">
                    <a:solidFill>
                      <a:srgbClr val="66FF99"/>
                    </a:solidFill>
                    <a:latin typeface="Times New Roman" panose="02020603050405020304" pitchFamily="18" charset="0"/>
                    <a:cs typeface="Times New Roman" panose="02020603050405020304" pitchFamily="18" charset="0"/>
                  </a:rPr>
                  <a:t>Ψ</a:t>
                </a:r>
                <a:r>
                  <a:rPr lang="en-US" altLang="zh-CN" sz="2400" baseline="-25000" dirty="0">
                    <a:solidFill>
                      <a:srgbClr val="66FF99"/>
                    </a:solidFill>
                    <a:latin typeface="Times New Roman" panose="02020603050405020304" pitchFamily="18" charset="0"/>
                    <a:cs typeface="Times New Roman" panose="02020603050405020304" pitchFamily="18" charset="0"/>
                  </a:rPr>
                  <a:t>j</a:t>
                </a:r>
                <a:r>
                  <a:rPr lang="en-US" altLang="zh-Hans-HK" sz="2400" dirty="0">
                    <a:solidFill>
                      <a:srgbClr val="66FF99"/>
                    </a:solidFill>
                  </a:rPr>
                  <a:t>(v).</a:t>
                </a:r>
              </a:p>
            </p:txBody>
          </p:sp>
        </mc:Choice>
        <mc:Fallback xmlns="">
          <p:sp>
            <p:nvSpPr>
              <p:cNvPr id="4" name="内容占位符 3">
                <a:extLst>
                  <a:ext uri="{FF2B5EF4-FFF2-40B4-BE49-F238E27FC236}">
                    <a16:creationId xmlns:a16="http://schemas.microsoft.com/office/drawing/2014/main" id="{7AA80450-71C0-4A90-A4DC-E727C02D6915}"/>
                  </a:ext>
                </a:extLst>
              </p:cNvPr>
              <p:cNvSpPr>
                <a:spLocks noGrp="1" noRot="1" noChangeAspect="1" noMove="1" noResize="1" noEditPoints="1" noAdjustHandles="1" noChangeArrowheads="1" noChangeShapeType="1" noTextEdit="1"/>
              </p:cNvSpPr>
              <p:nvPr>
                <p:ph sz="half" idx="2"/>
              </p:nvPr>
            </p:nvSpPr>
            <p:spPr>
              <a:blipFill>
                <a:blip r:embed="rId3"/>
                <a:stretch>
                  <a:fillRect l="-1587" t="-1669" r="-6960" b="-2838"/>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238218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2D4DC-3A4A-44BD-86E7-4A4328C12D64}"/>
              </a:ext>
            </a:extLst>
          </p:cNvPr>
          <p:cNvSpPr>
            <a:spLocks noGrp="1"/>
          </p:cNvSpPr>
          <p:nvPr>
            <p:ph type="title"/>
          </p:nvPr>
        </p:nvSpPr>
        <p:spPr/>
        <p:txBody>
          <a:bodyPr/>
          <a:lstStyle/>
          <a:p>
            <a:r>
              <a:rPr lang="en-US" altLang="zh-Hans-HK" dirty="0"/>
              <a:t>Proof of Shapley theorem (continue)</a:t>
            </a:r>
            <a:endParaRPr lang="zh-Hans-HK"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A40E5B-1F9E-4AB7-8C27-5C71D29310D6}"/>
                  </a:ext>
                </a:extLst>
              </p:cNvPr>
              <p:cNvSpPr>
                <a:spLocks noGrp="1"/>
              </p:cNvSpPr>
              <p:nvPr>
                <p:ph sz="half" idx="1"/>
              </p:nvPr>
            </p:nvSpPr>
            <p:spPr/>
            <p:txBody>
              <a:bodyPr>
                <a:normAutofit lnSpcReduction="10000"/>
              </a:bodyPr>
              <a:lstStyle/>
              <a:p>
                <a14:m>
                  <m:oMath xmlns:m="http://schemas.openxmlformats.org/officeDocument/2006/math">
                    <m:r>
                      <m:rPr>
                        <m:nor/>
                      </m:rPr>
                      <a:rPr lang="el-GR" altLang="zh-Hans-HK" sz="2400" dirty="0" smtClean="0">
                        <a:solidFill>
                          <a:srgbClr val="66FF99"/>
                        </a:solidFill>
                        <a:latin typeface="Times New Roman" panose="02020603050405020304" pitchFamily="18" charset="0"/>
                        <a:cs typeface="Times New Roman" panose="02020603050405020304" pitchFamily="18" charset="0"/>
                      </a:rPr>
                      <m:t>Ψ</m:t>
                    </m:r>
                    <m:d>
                      <m:dPr>
                        <m:ctrlPr>
                          <a:rPr lang="en-US" altLang="zh-Hans-HK" sz="2400" i="1" dirty="0">
                            <a:solidFill>
                              <a:srgbClr val="66FF99"/>
                            </a:solidFill>
                            <a:latin typeface="Cambria Math" panose="02040503050406030204" pitchFamily="18" charset="0"/>
                            <a:cs typeface="Times New Roman" panose="02020603050405020304" pitchFamily="18" charset="0"/>
                          </a:rPr>
                        </m:ctrlPr>
                      </m:dPr>
                      <m:e>
                        <m:r>
                          <a:rPr lang="en-US" altLang="zh-Hans-HK" sz="2400" i="1">
                            <a:solidFill>
                              <a:srgbClr val="66FF99"/>
                            </a:solidFill>
                            <a:latin typeface="Cambria Math" panose="02040503050406030204" pitchFamily="18" charset="0"/>
                          </a:rPr>
                          <m:t>𝑣</m:t>
                        </m:r>
                      </m:e>
                    </m:d>
                    <m:r>
                      <a:rPr lang="en-US" altLang="zh-Hans-HK" sz="2400" i="1">
                        <a:solidFill>
                          <a:srgbClr val="66FF99"/>
                        </a:solidFill>
                        <a:latin typeface="Cambria Math" panose="02040503050406030204" pitchFamily="18" charset="0"/>
                      </a:rPr>
                      <m:t> </m:t>
                    </m:r>
                    <m:r>
                      <a:rPr lang="en-US" altLang="zh-CN" sz="2400" i="1" smtClean="0">
                        <a:solidFill>
                          <a:srgbClr val="66FF99"/>
                        </a:solidFill>
                        <a:latin typeface="Cambria Math" panose="02040503050406030204" pitchFamily="18" charset="0"/>
                      </a:rPr>
                      <m:t>=</m:t>
                    </m:r>
                    <m:f>
                      <m:fPr>
                        <m:ctrlPr>
                          <a:rPr lang="en-US" altLang="zh-CN" sz="2400" i="1" smtClean="0">
                            <a:solidFill>
                              <a:srgbClr val="66FF99"/>
                            </a:solidFill>
                            <a:latin typeface="Cambria Math" panose="02040503050406030204" pitchFamily="18" charset="0"/>
                          </a:rPr>
                        </m:ctrlPr>
                      </m:fPr>
                      <m:num>
                        <m:r>
                          <a:rPr lang="en-US" altLang="zh-CN" sz="2400" i="1">
                            <a:solidFill>
                              <a:srgbClr val="66FF99"/>
                            </a:solidFill>
                            <a:latin typeface="Cambria Math" panose="02040503050406030204" pitchFamily="18" charset="0"/>
                          </a:rPr>
                          <m:t>1</m:t>
                        </m:r>
                      </m:num>
                      <m:den>
                        <m:r>
                          <a:rPr lang="en-US" altLang="zh-CN" sz="2400" b="0" i="1" smtClean="0">
                            <a:solidFill>
                              <a:srgbClr val="66FF99"/>
                            </a:solidFill>
                            <a:latin typeface="Cambria Math" panose="02040503050406030204" pitchFamily="18" charset="0"/>
                          </a:rPr>
                          <m:t>𝑛</m:t>
                        </m:r>
                        <m:r>
                          <a:rPr lang="en-US" altLang="zh-CN" sz="2400" b="0" i="1" smtClean="0">
                            <a:solidFill>
                              <a:srgbClr val="66FF99"/>
                            </a:solidFill>
                            <a:latin typeface="Cambria Math" panose="02040503050406030204" pitchFamily="18" charset="0"/>
                          </a:rPr>
                          <m:t>!</m:t>
                        </m:r>
                      </m:den>
                    </m:f>
                    <m:nary>
                      <m:naryPr>
                        <m:chr m:val="∑"/>
                        <m:ctrlPr>
                          <a:rPr lang="en-US" altLang="zh-CN" sz="2400" i="1" smtClean="0">
                            <a:solidFill>
                              <a:srgbClr val="66FF99"/>
                            </a:solidFill>
                            <a:latin typeface="Cambria Math" panose="02040503050406030204" pitchFamily="18" charset="0"/>
                          </a:rPr>
                        </m:ctrlPr>
                      </m:naryPr>
                      <m:sub>
                        <m:r>
                          <m:rPr>
                            <m:nor/>
                          </m:rPr>
                          <a:rPr lang="el-GR" altLang="zh-Hans-HK" sz="2400" dirty="0">
                            <a:solidFill>
                              <a:srgbClr val="66FF99"/>
                            </a:solidFill>
                            <a:latin typeface="Times New Roman" panose="02020603050405020304" pitchFamily="18" charset="0"/>
                            <a:cs typeface="Times New Roman" panose="02020603050405020304" pitchFamily="18" charset="0"/>
                          </a:rPr>
                          <m:t>π</m:t>
                        </m:r>
                        <m:r>
                          <a:rPr lang="el-GR" altLang="zh-Hans-HK" sz="240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Hans-HK" sz="240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dirty="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Hans-HK" sz="2400" b="0" i="1" dirty="0" smtClean="0">
                                <a:solidFill>
                                  <a:srgbClr val="66FF99"/>
                                </a:solidFill>
                                <a:latin typeface="Cambria Math" panose="02040503050406030204" pitchFamily="18" charset="0"/>
                                <a:ea typeface="Cambria Math" panose="02040503050406030204" pitchFamily="18" charset="0"/>
                                <a:cs typeface="Times New Roman" panose="02020603050405020304" pitchFamily="18" charset="0"/>
                              </a:rPr>
                              <m:t>𝑛</m:t>
                            </m:r>
                          </m:sub>
                        </m:sSub>
                      </m:sub>
                      <m:sup/>
                      <m:e>
                        <m:r>
                          <m:rPr>
                            <m:sty m:val="p"/>
                          </m:rPr>
                          <a:rPr lang="el-GR" altLang="zh-Hans-HK" sz="2400" dirty="0">
                            <a:solidFill>
                              <a:srgbClr val="66FF99"/>
                            </a:solidFill>
                            <a:latin typeface="Cambria Math" panose="02040503050406030204" pitchFamily="18" charset="0"/>
                            <a:cs typeface="Times New Roman" panose="02020603050405020304" pitchFamily="18" charset="0"/>
                          </a:rPr>
                          <m:t>Φ</m:t>
                        </m:r>
                        <m:r>
                          <a:rPr lang="en-US" altLang="zh-Hans-HK" sz="2400" i="1" baseline="-25000" dirty="0" err="1">
                            <a:solidFill>
                              <a:srgbClr val="66FF99"/>
                            </a:solidFill>
                            <a:latin typeface="Cambria Math" panose="02040503050406030204" pitchFamily="18" charset="0"/>
                            <a:cs typeface="Times New Roman" panose="02020603050405020304" pitchFamily="18" charset="0"/>
                          </a:rPr>
                          <m:t>𝑖</m:t>
                        </m:r>
                        <m:r>
                          <a:rPr lang="en-US" altLang="zh-Hans-HK" sz="2400" i="1" dirty="0">
                            <a:solidFill>
                              <a:srgbClr val="66FF99"/>
                            </a:solidFill>
                            <a:latin typeface="Cambria Math" panose="02040503050406030204" pitchFamily="18" charset="0"/>
                            <a:cs typeface="Times New Roman" panose="02020603050405020304" pitchFamily="18" charset="0"/>
                          </a:rPr>
                          <m:t>(</m:t>
                        </m:r>
                        <m:r>
                          <a:rPr lang="en-US" altLang="zh-Hans-HK" sz="2400" i="1" dirty="0">
                            <a:solidFill>
                              <a:srgbClr val="66FF99"/>
                            </a:solidFill>
                            <a:latin typeface="Cambria Math" panose="02040503050406030204" pitchFamily="18" charset="0"/>
                            <a:cs typeface="Times New Roman" panose="02020603050405020304" pitchFamily="18" charset="0"/>
                          </a:rPr>
                          <m:t>𝑣</m:t>
                        </m:r>
                        <m:r>
                          <a:rPr lang="en-US" altLang="zh-Hans-HK" sz="2400" i="1" dirty="0">
                            <a:solidFill>
                              <a:srgbClr val="66FF99"/>
                            </a:solidFill>
                            <a:latin typeface="Cambria Math" panose="02040503050406030204" pitchFamily="18" charset="0"/>
                            <a:cs typeface="Times New Roman" panose="02020603050405020304" pitchFamily="18" charset="0"/>
                          </a:rPr>
                          <m:t>,</m:t>
                        </m:r>
                        <m:r>
                          <a:rPr lang="el-GR" altLang="zh-Hans-HK" sz="2400" i="1" dirty="0">
                            <a:solidFill>
                              <a:srgbClr val="66FF99"/>
                            </a:solidFill>
                            <a:latin typeface="Cambria Math" panose="02040503050406030204" pitchFamily="18" charset="0"/>
                            <a:cs typeface="Times New Roman" panose="02020603050405020304" pitchFamily="18" charset="0"/>
                          </a:rPr>
                          <m:t>𝜋</m:t>
                        </m:r>
                        <m:r>
                          <a:rPr lang="en-US" altLang="zh-Hans-HK" sz="2400" i="1" dirty="0">
                            <a:solidFill>
                              <a:srgbClr val="66FF99"/>
                            </a:solidFill>
                            <a:latin typeface="Cambria Math" panose="02040503050406030204" pitchFamily="18" charset="0"/>
                            <a:cs typeface="Times New Roman" panose="02020603050405020304" pitchFamily="18" charset="0"/>
                          </a:rPr>
                          <m:t>)</m:t>
                        </m:r>
                      </m:e>
                    </m:nary>
                  </m:oMath>
                </a14:m>
                <a:endParaRPr lang="en-US" altLang="zh-CN" sz="2400" dirty="0"/>
              </a:p>
              <a:p>
                <a:r>
                  <a:rPr lang="zh-CN" altLang="en-US" sz="2400" dirty="0"/>
                  <a:t>假定</a:t>
                </a:r>
                <a:r>
                  <a:rPr lang="en-US" altLang="zh-CN" sz="2400" dirty="0" err="1">
                    <a:solidFill>
                      <a:srgbClr val="00B050"/>
                    </a:solidFill>
                  </a:rPr>
                  <a:t>i</a:t>
                </a:r>
                <a:r>
                  <a:rPr lang="zh-CN" altLang="en-US" sz="2400" dirty="0"/>
                  <a:t>和</a:t>
                </a:r>
                <a:r>
                  <a:rPr lang="en-US" altLang="zh-CN" sz="2400" dirty="0">
                    <a:solidFill>
                      <a:srgbClr val="00B050"/>
                    </a:solidFill>
                  </a:rPr>
                  <a:t>j</a:t>
                </a:r>
                <a:r>
                  <a:rPr lang="zh-CN" altLang="en-US" sz="2400" dirty="0"/>
                  <a:t>是对称的，即，</a:t>
                </a:r>
                <a:br>
                  <a:rPr lang="en-US" altLang="zh-CN" sz="2400" dirty="0"/>
                </a:br>
                <a:r>
                  <a:rPr lang="en-US" altLang="zh-Hans-HK" sz="2400" dirty="0"/>
                  <a:t>for all </a:t>
                </a:r>
                <a:r>
                  <a:rPr lang="en-US" altLang="zh-Hans-HK" sz="2400" i="1" dirty="0">
                    <a:solidFill>
                      <a:srgbClr val="00B050"/>
                    </a:solidFill>
                  </a:rPr>
                  <a:t>S</a:t>
                </a:r>
                <a:r>
                  <a:rPr lang="en-US" altLang="zh-Hans-HK" sz="2400" dirty="0"/>
                  <a:t> with </a:t>
                </a:r>
                <a14:m>
                  <m:oMath xmlns:m="http://schemas.openxmlformats.org/officeDocument/2006/math">
                    <m:r>
                      <a:rPr lang="en-US" altLang="zh-Hans-HK" sz="2400" i="1" dirty="0" smtClean="0">
                        <a:solidFill>
                          <a:srgbClr val="00B050"/>
                        </a:solidFill>
                        <a:latin typeface="Cambria Math" panose="02040503050406030204" pitchFamily="18" charset="0"/>
                      </a:rPr>
                      <m:t>𝑖</m:t>
                    </m:r>
                    <m:r>
                      <a:rPr lang="en-US" altLang="zh-Hans-HK" sz="2400" i="1" dirty="0" smtClean="0">
                        <a:solidFill>
                          <a:srgbClr val="00B050"/>
                        </a:solidFill>
                        <a:latin typeface="Cambria Math" panose="02040503050406030204" pitchFamily="18" charset="0"/>
                      </a:rPr>
                      <m:t>, </m:t>
                    </m:r>
                    <m:r>
                      <a:rPr lang="en-US" altLang="zh-Hans-HK" sz="2400" i="1" dirty="0" smtClean="0">
                        <a:solidFill>
                          <a:srgbClr val="00B050"/>
                        </a:solidFill>
                        <a:latin typeface="Cambria Math" panose="02040503050406030204" pitchFamily="18" charset="0"/>
                      </a:rPr>
                      <m:t>𝑗</m:t>
                    </m:r>
                    <m:r>
                      <a:rPr lang="en-US" altLang="zh-Hans-HK" sz="2400" i="1" dirty="0" smtClean="0">
                        <a:solidFill>
                          <a:srgbClr val="00B050"/>
                        </a:solidFill>
                        <a:latin typeface="Cambria Math" panose="02040503050406030204" pitchFamily="18" charset="0"/>
                        <a:ea typeface="Cambria Math" panose="02040503050406030204" pitchFamily="18" charset="0"/>
                      </a:rPr>
                      <m:t>∉</m:t>
                    </m:r>
                    <m:r>
                      <a:rPr lang="en-US" altLang="zh-Hans-HK" sz="2400" i="1" dirty="0" smtClean="0">
                        <a:solidFill>
                          <a:srgbClr val="00B050"/>
                        </a:solidFill>
                        <a:latin typeface="Cambria Math" panose="02040503050406030204" pitchFamily="18" charset="0"/>
                      </a:rPr>
                      <m:t> </m:t>
                    </m:r>
                    <m:r>
                      <a:rPr lang="en-US" altLang="zh-Hans-HK" sz="2400" i="1" dirty="0" smtClean="0">
                        <a:solidFill>
                          <a:srgbClr val="00B050"/>
                        </a:solidFill>
                        <a:latin typeface="Cambria Math" panose="02040503050406030204" pitchFamily="18" charset="0"/>
                      </a:rPr>
                      <m:t>𝑆</m:t>
                    </m:r>
                  </m:oMath>
                </a14:m>
                <a:r>
                  <a:rPr lang="en-US" altLang="zh-Hans-HK" sz="2400" dirty="0"/>
                  <a:t>, </a:t>
                </a:r>
                <a:br>
                  <a:rPr lang="en-US" altLang="zh-Hans-HK" sz="2400" dirty="0"/>
                </a:br>
                <a:r>
                  <a:rPr lang="en-US" altLang="zh-Hans-HK" sz="2400" dirty="0"/>
                  <a:t>   </a:t>
                </a:r>
                <a14:m>
                  <m:oMath xmlns:m="http://schemas.openxmlformats.org/officeDocument/2006/math">
                    <m:r>
                      <a:rPr lang="en-US" altLang="zh-Hans-HK" sz="2400" i="1" dirty="0">
                        <a:solidFill>
                          <a:srgbClr val="00B050"/>
                        </a:solidFill>
                        <a:latin typeface="Cambria Math" panose="02040503050406030204" pitchFamily="18" charset="0"/>
                      </a:rPr>
                      <m:t>𝑣</m:t>
                    </m:r>
                    <m:d>
                      <m:dPr>
                        <m:ctrlPr>
                          <a:rPr lang="en-US" altLang="zh-Hans-HK" sz="2400" i="1" dirty="0">
                            <a:solidFill>
                              <a:srgbClr val="00B050"/>
                            </a:solidFill>
                            <a:latin typeface="Cambria Math" panose="02040503050406030204" pitchFamily="18" charset="0"/>
                          </a:rPr>
                        </m:ctrlPr>
                      </m:dPr>
                      <m:e>
                        <m:r>
                          <a:rPr lang="en-US" altLang="zh-Hans-HK" sz="2400" i="1" dirty="0">
                            <a:solidFill>
                              <a:srgbClr val="00B050"/>
                            </a:solidFill>
                            <a:latin typeface="Cambria Math" panose="02040503050406030204" pitchFamily="18" charset="0"/>
                          </a:rPr>
                          <m:t>𝑆</m:t>
                        </m:r>
                        <m:r>
                          <a:rPr lang="en-US" altLang="zh-Hans-HK" sz="2400" i="1" dirty="0">
                            <a:solidFill>
                              <a:srgbClr val="00B050"/>
                            </a:solidFill>
                            <a:latin typeface="Cambria Math" panose="02040503050406030204" pitchFamily="18" charset="0"/>
                            <a:ea typeface="Cambria Math" panose="02040503050406030204" pitchFamily="18" charset="0"/>
                          </a:rPr>
                          <m:t>∪</m:t>
                        </m:r>
                        <m:d>
                          <m:dPr>
                            <m:begChr m:val="{"/>
                            <m:endChr m:val="}"/>
                            <m:ctrlPr>
                              <a:rPr lang="en-US" altLang="zh-Hans-HK" sz="2400" i="1" dirty="0">
                                <a:solidFill>
                                  <a:srgbClr val="00B050"/>
                                </a:solidFill>
                                <a:latin typeface="Cambria Math" panose="02040503050406030204" pitchFamily="18" charset="0"/>
                                <a:ea typeface="Cambria Math" panose="02040503050406030204" pitchFamily="18" charset="0"/>
                              </a:rPr>
                            </m:ctrlPr>
                          </m:dPr>
                          <m:e>
                            <m:r>
                              <a:rPr lang="en-US" altLang="zh-Hans-HK" sz="2400" i="1" dirty="0">
                                <a:solidFill>
                                  <a:srgbClr val="00B050"/>
                                </a:solidFill>
                                <a:latin typeface="Cambria Math" panose="02040503050406030204" pitchFamily="18" charset="0"/>
                                <a:ea typeface="Cambria Math" panose="02040503050406030204" pitchFamily="18" charset="0"/>
                              </a:rPr>
                              <m:t>𝑖</m:t>
                            </m:r>
                          </m:e>
                        </m:d>
                      </m:e>
                    </m:d>
                    <m:r>
                      <a:rPr lang="en-US" altLang="zh-Hans-HK" sz="2400" i="1" dirty="0">
                        <a:solidFill>
                          <a:srgbClr val="00B050"/>
                        </a:solidFill>
                        <a:latin typeface="Cambria Math" panose="02040503050406030204" pitchFamily="18" charset="0"/>
                        <a:ea typeface="Cambria Math" panose="02040503050406030204" pitchFamily="18" charset="0"/>
                      </a:rPr>
                      <m:t>=</m:t>
                    </m:r>
                    <m:r>
                      <a:rPr lang="en-US" altLang="zh-Hans-HK" sz="2400" i="1" dirty="0">
                        <a:solidFill>
                          <a:srgbClr val="00B050"/>
                        </a:solidFill>
                        <a:latin typeface="Cambria Math" panose="02040503050406030204" pitchFamily="18" charset="0"/>
                        <a:ea typeface="Cambria Math" panose="02040503050406030204" pitchFamily="18" charset="0"/>
                      </a:rPr>
                      <m:t>𝑣</m:t>
                    </m:r>
                    <m:r>
                      <a:rPr lang="en-US" altLang="zh-Hans-HK" sz="2400" i="1" dirty="0">
                        <a:solidFill>
                          <a:srgbClr val="00B050"/>
                        </a:solidFill>
                        <a:latin typeface="Cambria Math" panose="02040503050406030204" pitchFamily="18" charset="0"/>
                        <a:ea typeface="Cambria Math" panose="02040503050406030204" pitchFamily="18" charset="0"/>
                      </a:rPr>
                      <m:t>(</m:t>
                    </m:r>
                    <m:r>
                      <a:rPr lang="en-US" altLang="zh-Hans-HK" sz="2400" i="1" dirty="0">
                        <a:solidFill>
                          <a:srgbClr val="00B050"/>
                        </a:solidFill>
                        <a:latin typeface="Cambria Math" panose="02040503050406030204" pitchFamily="18" charset="0"/>
                        <a:ea typeface="Cambria Math" panose="02040503050406030204" pitchFamily="18" charset="0"/>
                      </a:rPr>
                      <m:t>𝑆</m:t>
                    </m:r>
                    <m:r>
                      <a:rPr lang="en-US" altLang="zh-Hans-HK" sz="2400" i="1" dirty="0">
                        <a:solidFill>
                          <a:srgbClr val="00B050"/>
                        </a:solidFill>
                        <a:latin typeface="Cambria Math" panose="02040503050406030204" pitchFamily="18" charset="0"/>
                        <a:ea typeface="Cambria Math" panose="02040503050406030204" pitchFamily="18" charset="0"/>
                      </a:rPr>
                      <m:t>∪</m:t>
                    </m:r>
                    <m:d>
                      <m:dPr>
                        <m:begChr m:val="{"/>
                        <m:endChr m:val="}"/>
                        <m:ctrlPr>
                          <a:rPr lang="en-US" altLang="zh-Hans-HK" sz="2400" i="1" dirty="0">
                            <a:solidFill>
                              <a:srgbClr val="00B050"/>
                            </a:solidFill>
                            <a:latin typeface="Cambria Math" panose="02040503050406030204" pitchFamily="18" charset="0"/>
                            <a:ea typeface="Cambria Math" panose="02040503050406030204" pitchFamily="18" charset="0"/>
                          </a:rPr>
                        </m:ctrlPr>
                      </m:dPr>
                      <m:e>
                        <m:r>
                          <a:rPr lang="en-US" altLang="zh-Hans-HK" sz="2400" i="1" dirty="0">
                            <a:solidFill>
                              <a:srgbClr val="00B050"/>
                            </a:solidFill>
                            <a:latin typeface="Cambria Math" panose="02040503050406030204" pitchFamily="18" charset="0"/>
                            <a:ea typeface="Cambria Math" panose="02040503050406030204" pitchFamily="18" charset="0"/>
                          </a:rPr>
                          <m:t>𝑗</m:t>
                        </m:r>
                      </m:e>
                    </m:d>
                    <m:r>
                      <a:rPr lang="en-US" altLang="zh-Hans-HK" sz="2400" i="1" dirty="0">
                        <a:solidFill>
                          <a:srgbClr val="00B050"/>
                        </a:solidFill>
                        <a:latin typeface="Cambria Math" panose="02040503050406030204" pitchFamily="18" charset="0"/>
                        <a:ea typeface="Cambria Math" panose="02040503050406030204" pitchFamily="18" charset="0"/>
                      </a:rPr>
                      <m:t>)</m:t>
                    </m:r>
                  </m:oMath>
                </a14:m>
                <a:r>
                  <a:rPr lang="en-US" altLang="zh-Hans-HK" sz="2400" dirty="0">
                    <a:solidFill>
                      <a:srgbClr val="00B050"/>
                    </a:solidFill>
                  </a:rPr>
                  <a:t> </a:t>
                </a:r>
                <a:r>
                  <a:rPr lang="zh-CN" altLang="en-US" sz="2400" dirty="0">
                    <a:solidFill>
                      <a:srgbClr val="00B050"/>
                    </a:solidFill>
                  </a:rPr>
                  <a:t>。</a:t>
                </a:r>
                <a:endParaRPr lang="en-US" altLang="zh-CN" sz="2400" dirty="0">
                  <a:solidFill>
                    <a:srgbClr val="00B050"/>
                  </a:solidFill>
                </a:endParaRPr>
              </a:p>
              <a:p>
                <a:r>
                  <a:rPr lang="zh-CN" altLang="en-US" sz="2400" dirty="0"/>
                  <a:t>我们要证明</a:t>
                </a:r>
                <a:r>
                  <a:rPr lang="el-GR" altLang="zh-Hans-HK" sz="2400" dirty="0">
                    <a:solidFill>
                      <a:srgbClr val="66FF99"/>
                    </a:solidFill>
                    <a:latin typeface="Times New Roman" panose="02020603050405020304" pitchFamily="18" charset="0"/>
                    <a:cs typeface="Times New Roman" panose="02020603050405020304" pitchFamily="18" charset="0"/>
                  </a:rPr>
                  <a:t>Ψ</a:t>
                </a:r>
                <a:r>
                  <a:rPr lang="en-US" altLang="zh-CN" sz="2400" baseline="-25000" dirty="0" err="1">
                    <a:solidFill>
                      <a:srgbClr val="66FF99"/>
                    </a:solidFill>
                    <a:latin typeface="Times New Roman" panose="02020603050405020304" pitchFamily="18" charset="0"/>
                    <a:cs typeface="Times New Roman" panose="02020603050405020304" pitchFamily="18" charset="0"/>
                  </a:rPr>
                  <a:t>i</a:t>
                </a:r>
                <a:r>
                  <a:rPr lang="en-US" altLang="zh-CN" sz="2400" baseline="-25000" dirty="0">
                    <a:solidFill>
                      <a:srgbClr val="66FF99"/>
                    </a:solidFill>
                    <a:latin typeface="Times New Roman" panose="02020603050405020304" pitchFamily="18" charset="0"/>
                    <a:cs typeface="Times New Roman" panose="02020603050405020304" pitchFamily="18" charset="0"/>
                  </a:rPr>
                  <a:t> </a:t>
                </a:r>
                <a:r>
                  <a:rPr lang="en-US" altLang="zh-Hans-HK" sz="2400" dirty="0">
                    <a:solidFill>
                      <a:srgbClr val="66FF99"/>
                    </a:solidFill>
                  </a:rPr>
                  <a:t>(v) = </a:t>
                </a:r>
                <a:r>
                  <a:rPr lang="el-GR" altLang="zh-Hans-HK" sz="2400" dirty="0">
                    <a:solidFill>
                      <a:srgbClr val="66FF99"/>
                    </a:solidFill>
                    <a:latin typeface="Times New Roman" panose="02020603050405020304" pitchFamily="18" charset="0"/>
                    <a:cs typeface="Times New Roman" panose="02020603050405020304" pitchFamily="18" charset="0"/>
                  </a:rPr>
                  <a:t>Ψ</a:t>
                </a:r>
                <a:r>
                  <a:rPr lang="en-US" altLang="zh-CN" sz="2400" baseline="-25000" dirty="0">
                    <a:solidFill>
                      <a:srgbClr val="66FF99"/>
                    </a:solidFill>
                    <a:latin typeface="Times New Roman" panose="02020603050405020304" pitchFamily="18" charset="0"/>
                    <a:cs typeface="Times New Roman" panose="02020603050405020304" pitchFamily="18" charset="0"/>
                  </a:rPr>
                  <a:t>j</a:t>
                </a:r>
                <a:r>
                  <a:rPr lang="en-US" altLang="zh-Hans-HK" sz="2400" dirty="0">
                    <a:solidFill>
                      <a:srgbClr val="66FF99"/>
                    </a:solidFill>
                  </a:rPr>
                  <a:t>(v).</a:t>
                </a:r>
              </a:p>
              <a:p>
                <a:endParaRPr lang="en-US" altLang="zh-CN" sz="2400" dirty="0"/>
              </a:p>
              <a:p>
                <a:r>
                  <a:rPr lang="zh-CN" altLang="en-US" sz="2400" dirty="0"/>
                  <a:t>对于排列</a:t>
                </a:r>
                <a:r>
                  <a:rPr lang="el-GR" altLang="zh-CN" sz="2400" dirty="0">
                    <a:solidFill>
                      <a:srgbClr val="00B050"/>
                    </a:solidFill>
                    <a:latin typeface="Times New Roman" panose="02020603050405020304" pitchFamily="18" charset="0"/>
                    <a:cs typeface="Times New Roman" panose="02020603050405020304" pitchFamily="18" charset="0"/>
                  </a:rPr>
                  <a:t>π</a:t>
                </a:r>
                <a:r>
                  <a:rPr lang="zh-CN" altLang="en-US" sz="2400" dirty="0">
                    <a:latin typeface="Times New Roman" panose="02020603050405020304" pitchFamily="18" charset="0"/>
                    <a:cs typeface="Times New Roman" panose="02020603050405020304" pitchFamily="18" charset="0"/>
                  </a:rPr>
                  <a:t>，定义</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el-GR" altLang="zh-CN" sz="2400" dirty="0">
                    <a:solidFill>
                      <a:srgbClr val="00B050"/>
                    </a:solidFill>
                    <a:latin typeface="Times New Roman" panose="02020603050405020304" pitchFamily="18" charset="0"/>
                    <a:cs typeface="Times New Roman" panose="02020603050405020304" pitchFamily="18" charset="0"/>
                  </a:rPr>
                  <a:t>π</a:t>
                </a:r>
                <a:r>
                  <a:rPr lang="en-US" altLang="zh-CN" sz="2400" dirty="0">
                    <a:solidFill>
                      <a:srgbClr val="00B05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：表示将</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的顺序对调。</a:t>
                </a:r>
                <a:endParaRPr lang="en-US" altLang="zh-CN" sz="2400" dirty="0"/>
              </a:p>
            </p:txBody>
          </p:sp>
        </mc:Choice>
        <mc:Fallback xmlns="">
          <p:sp>
            <p:nvSpPr>
              <p:cNvPr id="3" name="内容占位符 2">
                <a:extLst>
                  <a:ext uri="{FF2B5EF4-FFF2-40B4-BE49-F238E27FC236}">
                    <a16:creationId xmlns:a16="http://schemas.microsoft.com/office/drawing/2014/main" id="{F9A40E5B-1F9E-4AB7-8C27-5C71D29310D6}"/>
                  </a:ext>
                </a:extLst>
              </p:cNvPr>
              <p:cNvSpPr>
                <a:spLocks noGrp="1" noRot="1" noChangeAspect="1" noMove="1" noResize="1" noEditPoints="1" noAdjustHandles="1" noChangeArrowheads="1" noChangeShapeType="1" noTextEdit="1"/>
              </p:cNvSpPr>
              <p:nvPr>
                <p:ph sz="half" idx="1"/>
              </p:nvPr>
            </p:nvSpPr>
            <p:spPr>
              <a:blipFill>
                <a:blip r:embed="rId2"/>
                <a:stretch>
                  <a:fillRect l="-1709" b="-668"/>
                </a:stretch>
              </a:blipFill>
            </p:spPr>
            <p:txBody>
              <a:bodyPr/>
              <a:lstStyle/>
              <a:p>
                <a:r>
                  <a:rPr lang="zh-Hans-HK"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7AA80450-71C0-4A90-A4DC-E727C02D6915}"/>
                  </a:ext>
                </a:extLst>
              </p:cNvPr>
              <p:cNvSpPr>
                <a:spLocks noGrp="1"/>
              </p:cNvSpPr>
              <p:nvPr>
                <p:ph sz="half" idx="2"/>
              </p:nvPr>
            </p:nvSpPr>
            <p:spPr/>
            <p:txBody>
              <a:bodyPr>
                <a:normAutofit lnSpcReduction="10000"/>
              </a:bodyPr>
              <a:lstStyle/>
              <a:p>
                <a:pPr marL="457200" lvl="1" indent="0">
                  <a:buNone/>
                </a:pPr>
                <a:r>
                  <a:rPr lang="zh-CN" altLang="en-US" sz="2400" dirty="0"/>
                  <a:t>注意</a:t>
                </a:r>
                <a14:m>
                  <m:oMath xmlns:m="http://schemas.openxmlformats.org/officeDocument/2006/math">
                    <m:r>
                      <m:rPr>
                        <m:sty m:val="p"/>
                      </m:rPr>
                      <a:rPr lang="el-GR" altLang="zh-Hans-HK" sz="2400" dirty="0" smtClean="0">
                        <a:solidFill>
                          <a:srgbClr val="00B050"/>
                        </a:solidFill>
                        <a:latin typeface="Cambria Math" panose="02040503050406030204" pitchFamily="18" charset="0"/>
                        <a:cs typeface="Times New Roman" panose="02020603050405020304" pitchFamily="18" charset="0"/>
                      </a:rPr>
                      <m:t>Φ</m:t>
                    </m:r>
                    <m:r>
                      <a:rPr lang="en-US" altLang="zh-Hans-HK" sz="2400" i="1" baseline="-25000" dirty="0" err="1">
                        <a:solidFill>
                          <a:srgbClr val="00B050"/>
                        </a:solidFill>
                        <a:latin typeface="Cambria Math" panose="02040503050406030204" pitchFamily="18" charset="0"/>
                        <a:cs typeface="Times New Roman" panose="02020603050405020304" pitchFamily="18" charset="0"/>
                      </a:rPr>
                      <m:t>𝑖</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CN" sz="2400" i="1" dirty="0">
                        <a:solidFill>
                          <a:srgbClr val="00B050"/>
                        </a:solidFill>
                        <a:latin typeface="Cambria Math" panose="02040503050406030204" pitchFamily="18" charset="0"/>
                        <a:cs typeface="Times New Roman" panose="02020603050405020304" pitchFamily="18" charset="0"/>
                      </a:rPr>
                      <m:t>=</m:t>
                    </m:r>
                    <m:r>
                      <m:rPr>
                        <m:sty m:val="p"/>
                      </m:rPr>
                      <a:rPr lang="el-GR" altLang="zh-Hans-HK" sz="2400" dirty="0">
                        <a:solidFill>
                          <a:srgbClr val="00B050"/>
                        </a:solidFill>
                        <a:latin typeface="Cambria Math" panose="02040503050406030204" pitchFamily="18" charset="0"/>
                        <a:cs typeface="Times New Roman" panose="02020603050405020304" pitchFamily="18" charset="0"/>
                      </a:rPr>
                      <m:t>Φ</m:t>
                    </m:r>
                    <m:r>
                      <a:rPr lang="en-US" altLang="zh-Hans-HK" sz="2400" b="0" i="1" baseline="-25000" dirty="0" smtClean="0">
                        <a:solidFill>
                          <a:srgbClr val="00B050"/>
                        </a:solidFill>
                        <a:latin typeface="Cambria Math" panose="02040503050406030204" pitchFamily="18" charset="0"/>
                        <a:cs typeface="Times New Roman" panose="02020603050405020304" pitchFamily="18" charset="0"/>
                      </a:rPr>
                      <m:t>𝑗</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sSup>
                      <m:sSupPr>
                        <m:ctrlPr>
                          <a:rPr lang="en-US" altLang="zh-Hans-HK" sz="2400" i="1" dirty="0" smtClean="0">
                            <a:solidFill>
                              <a:srgbClr val="00B050"/>
                            </a:solidFill>
                            <a:latin typeface="Cambria Math" panose="02040503050406030204" pitchFamily="18" charset="0"/>
                            <a:cs typeface="Times New Roman" panose="02020603050405020304" pitchFamily="18" charset="0"/>
                          </a:rPr>
                        </m:ctrlPr>
                      </m:sSupPr>
                      <m:e>
                        <m:r>
                          <a:rPr lang="el-GR" altLang="zh-Hans-HK" sz="2400" i="1" dirty="0">
                            <a:solidFill>
                              <a:srgbClr val="00B050"/>
                            </a:solidFill>
                            <a:latin typeface="Cambria Math" panose="02040503050406030204" pitchFamily="18" charset="0"/>
                            <a:cs typeface="Times New Roman" panose="02020603050405020304" pitchFamily="18" charset="0"/>
                          </a:rPr>
                          <m:t>𝜋</m:t>
                        </m:r>
                      </m:e>
                      <m:sup>
                        <m:r>
                          <a:rPr lang="zh-CN" altLang="en-US" sz="2400" i="1" dirty="0">
                            <a:solidFill>
                              <a:srgbClr val="00B050"/>
                            </a:solidFill>
                            <a:latin typeface="Cambria Math" panose="02040503050406030204" pitchFamily="18" charset="0"/>
                            <a:cs typeface="Times New Roman" panose="02020603050405020304" pitchFamily="18" charset="0"/>
                          </a:rPr>
                          <m:t>∗</m:t>
                        </m:r>
                      </m:sup>
                    </m:sSup>
                    <m:r>
                      <a:rPr lang="en-US" altLang="zh-Hans-HK" sz="2400" i="1" dirty="0">
                        <a:solidFill>
                          <a:srgbClr val="00B050"/>
                        </a:solidFill>
                        <a:latin typeface="Cambria Math" panose="02040503050406030204" pitchFamily="18" charset="0"/>
                        <a:cs typeface="Times New Roman" panose="02020603050405020304" pitchFamily="18" charset="0"/>
                      </a:rPr>
                      <m:t>)</m:t>
                    </m:r>
                  </m:oMath>
                </a14:m>
                <a:r>
                  <a:rPr lang="zh-CN" altLang="en-US" sz="2400" dirty="0"/>
                  <a:t>，</a:t>
                </a:r>
                <a:endParaRPr lang="en-US" altLang="zh-CN" sz="2400" dirty="0"/>
              </a:p>
              <a:p>
                <a:pPr marL="457200" lvl="1"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2400" i="1" smtClean="0">
                              <a:solidFill>
                                <a:srgbClr val="00B050"/>
                              </a:solidFill>
                              <a:latin typeface="Cambria Math" panose="02040503050406030204" pitchFamily="18" charset="0"/>
                            </a:rPr>
                          </m:ctrlPr>
                        </m:mPr>
                        <m:mr>
                          <m:e>
                            <m:sSub>
                              <m:sSubPr>
                                <m:ctrlPr>
                                  <a:rPr lang="en-US" altLang="zh-CN" sz="2400" i="1" smtClean="0">
                                    <a:solidFill>
                                      <a:srgbClr val="66FF99"/>
                                    </a:solidFill>
                                    <a:latin typeface="Cambria Math" panose="02040503050406030204" pitchFamily="18" charset="0"/>
                                  </a:rPr>
                                </m:ctrlPr>
                              </m:sSubPr>
                              <m:e>
                                <m:r>
                                  <m:rPr>
                                    <m:nor/>
                                  </m:rPr>
                                  <a:rPr lang="el-GR" altLang="zh-Hans-HK" sz="2400" dirty="0">
                                    <a:solidFill>
                                      <a:srgbClr val="66FF99"/>
                                    </a:solidFill>
                                    <a:latin typeface="Times New Roman" panose="02020603050405020304" pitchFamily="18" charset="0"/>
                                    <a:cs typeface="Times New Roman" panose="02020603050405020304" pitchFamily="18" charset="0"/>
                                  </a:rPr>
                                  <m:t>Ψ</m:t>
                                </m:r>
                              </m:e>
                              <m:sub>
                                <m:r>
                                  <a:rPr lang="en-US" altLang="zh-CN" sz="2400" b="0" i="1" smtClean="0">
                                    <a:solidFill>
                                      <a:srgbClr val="66FF99"/>
                                    </a:solidFill>
                                    <a:latin typeface="Cambria Math" panose="02040503050406030204" pitchFamily="18" charset="0"/>
                                  </a:rPr>
                                  <m:t>𝑖</m:t>
                                </m:r>
                              </m:sub>
                            </m:sSub>
                            <m:d>
                              <m:dPr>
                                <m:ctrlPr>
                                  <a:rPr lang="en-US" altLang="zh-Hans-HK" sz="2400" i="1" dirty="0">
                                    <a:solidFill>
                                      <a:srgbClr val="66FF99"/>
                                    </a:solidFill>
                                    <a:latin typeface="Cambria Math" panose="02040503050406030204" pitchFamily="18" charset="0"/>
                                    <a:cs typeface="Times New Roman" panose="02020603050405020304" pitchFamily="18" charset="0"/>
                                  </a:rPr>
                                </m:ctrlPr>
                              </m:dPr>
                              <m:e>
                                <m:r>
                                  <a:rPr lang="en-US" altLang="zh-Hans-HK" sz="2400" i="1">
                                    <a:solidFill>
                                      <a:srgbClr val="66FF99"/>
                                    </a:solidFill>
                                    <a:latin typeface="Cambria Math" panose="02040503050406030204" pitchFamily="18" charset="0"/>
                                  </a:rPr>
                                  <m:t>𝑣</m:t>
                                </m:r>
                              </m:e>
                            </m:d>
                            <m:r>
                              <a:rPr lang="en-US" altLang="zh-Hans-HK" sz="2400" b="0" i="1" smtClean="0">
                                <a:solidFill>
                                  <a:srgbClr val="00B050"/>
                                </a:solidFill>
                                <a:latin typeface="Cambria Math" panose="02040503050406030204" pitchFamily="18" charset="0"/>
                              </a:rPr>
                              <m:t>=</m:t>
                            </m:r>
                            <m:f>
                              <m:fPr>
                                <m:ctrlPr>
                                  <a:rPr lang="en-US" altLang="zh-CN" sz="2400" i="1">
                                    <a:solidFill>
                                      <a:srgbClr val="00B050"/>
                                    </a:solidFill>
                                    <a:latin typeface="Cambria Math" panose="02040503050406030204" pitchFamily="18" charset="0"/>
                                  </a:rPr>
                                </m:ctrlPr>
                              </m:fPr>
                              <m:num>
                                <m:r>
                                  <a:rPr lang="en-US" altLang="zh-CN" sz="2400" i="1">
                                    <a:solidFill>
                                      <a:srgbClr val="00B050"/>
                                    </a:solidFill>
                                    <a:latin typeface="Cambria Math" panose="02040503050406030204" pitchFamily="18" charset="0"/>
                                  </a:rPr>
                                  <m:t>1</m:t>
                                </m:r>
                              </m:num>
                              <m:den>
                                <m:r>
                                  <a:rPr lang="en-US" altLang="zh-CN" sz="2400" i="1">
                                    <a:solidFill>
                                      <a:srgbClr val="00B050"/>
                                    </a:solidFill>
                                    <a:latin typeface="Cambria Math" panose="02040503050406030204" pitchFamily="18" charset="0"/>
                                  </a:rPr>
                                  <m:t>𝑛</m:t>
                                </m:r>
                                <m:r>
                                  <a:rPr lang="en-US" altLang="zh-CN" sz="2400" i="1">
                                    <a:solidFill>
                                      <a:srgbClr val="00B050"/>
                                    </a:solidFill>
                                    <a:latin typeface="Cambria Math" panose="02040503050406030204" pitchFamily="18" charset="0"/>
                                  </a:rPr>
                                  <m:t>!</m:t>
                                </m:r>
                              </m:den>
                            </m:f>
                            <m:nary>
                              <m:naryPr>
                                <m:chr m:val="∑"/>
                                <m:limLoc m:val="subSup"/>
                                <m:supHide m:val="on"/>
                                <m:ctrlPr>
                                  <a:rPr lang="en-US" altLang="zh-CN" sz="2400" i="1">
                                    <a:solidFill>
                                      <a:srgbClr val="00B050"/>
                                    </a:solidFill>
                                    <a:latin typeface="Cambria Math" panose="02040503050406030204" pitchFamily="18" charset="0"/>
                                  </a:rPr>
                                </m:ctrlPr>
                              </m:naryPr>
                              <m:sub>
                                <m:r>
                                  <m:rPr>
                                    <m:nor/>
                                  </m:rPr>
                                  <a:rPr lang="el-GR" altLang="zh-Hans-HK" sz="2400" dirty="0">
                                    <a:solidFill>
                                      <a:srgbClr val="00B050"/>
                                    </a:solidFill>
                                    <a:latin typeface="Times New Roman" panose="02020603050405020304" pitchFamily="18" charset="0"/>
                                    <a:cs typeface="Times New Roman" panose="02020603050405020304" pitchFamily="18" charset="0"/>
                                  </a:rPr>
                                  <m:t>π</m:t>
                                </m:r>
                                <m:r>
                                  <a:rPr lang="el-GR"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𝑛</m:t>
                                    </m:r>
                                  </m:sub>
                                </m:sSub>
                              </m:sub>
                              <m:sup/>
                              <m:e>
                                <m:r>
                                  <m:rPr>
                                    <m:sty m:val="p"/>
                                  </m:rPr>
                                  <a:rPr lang="el-GR" altLang="zh-Hans-HK" sz="2400" dirty="0">
                                    <a:solidFill>
                                      <a:srgbClr val="00B050"/>
                                    </a:solidFill>
                                    <a:latin typeface="Cambria Math" panose="02040503050406030204" pitchFamily="18" charset="0"/>
                                    <a:cs typeface="Times New Roman" panose="02020603050405020304" pitchFamily="18" charset="0"/>
                                  </a:rPr>
                                  <m:t>Φ</m:t>
                                </m:r>
                                <m:r>
                                  <a:rPr lang="en-US" altLang="zh-Hans-HK" sz="2400" i="1" baseline="-25000" dirty="0" err="1">
                                    <a:solidFill>
                                      <a:srgbClr val="00B050"/>
                                    </a:solidFill>
                                    <a:latin typeface="Cambria Math" panose="02040503050406030204" pitchFamily="18" charset="0"/>
                                    <a:cs typeface="Times New Roman" panose="02020603050405020304" pitchFamily="18" charset="0"/>
                                  </a:rPr>
                                  <m:t>𝑖</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r>
                                  <a:rPr lang="el-GR" altLang="zh-Hans-HK" sz="2400" i="1" dirty="0">
                                    <a:solidFill>
                                      <a:srgbClr val="00B050"/>
                                    </a:solidFill>
                                    <a:latin typeface="Cambria Math" panose="02040503050406030204" pitchFamily="18" charset="0"/>
                                    <a:cs typeface="Times New Roman" panose="02020603050405020304" pitchFamily="18" charset="0"/>
                                  </a:rPr>
                                  <m:t>𝜋</m:t>
                                </m:r>
                                <m:r>
                                  <a:rPr lang="en-US" altLang="zh-Hans-HK" sz="2400" i="1" dirty="0">
                                    <a:solidFill>
                                      <a:srgbClr val="00B050"/>
                                    </a:solidFill>
                                    <a:latin typeface="Cambria Math" panose="02040503050406030204" pitchFamily="18" charset="0"/>
                                    <a:cs typeface="Times New Roman" panose="02020603050405020304" pitchFamily="18" charset="0"/>
                                  </a:rPr>
                                  <m:t>)</m:t>
                                </m:r>
                              </m:e>
                            </m:nary>
                          </m:e>
                        </m:mr>
                        <m:mr>
                          <m:e>
                            <m:eqArr>
                              <m:eqArrPr>
                                <m:ctrlPr>
                                  <a:rPr lang="en-US" altLang="zh-CN" sz="2400" b="0" i="1" smtClean="0">
                                    <a:solidFill>
                                      <a:srgbClr val="00B050"/>
                                    </a:solidFill>
                                    <a:latin typeface="Cambria Math" panose="02040503050406030204" pitchFamily="18" charset="0"/>
                                  </a:rPr>
                                </m:ctrlPr>
                              </m:eqArrPr>
                              <m:e>
                                <m:r>
                                  <a:rPr lang="en-US" altLang="zh-CN" sz="2400" b="0" i="1" smtClean="0">
                                    <a:solidFill>
                                      <a:srgbClr val="00B050"/>
                                    </a:solidFill>
                                    <a:latin typeface="Cambria Math" panose="02040503050406030204" pitchFamily="18" charset="0"/>
                                  </a:rPr>
                                  <m:t>=</m:t>
                                </m:r>
                                <m:f>
                                  <m:fPr>
                                    <m:ctrlPr>
                                      <a:rPr lang="en-US" altLang="zh-CN" sz="2400" i="1">
                                        <a:solidFill>
                                          <a:srgbClr val="00B050"/>
                                        </a:solidFill>
                                        <a:latin typeface="Cambria Math" panose="02040503050406030204" pitchFamily="18" charset="0"/>
                                      </a:rPr>
                                    </m:ctrlPr>
                                  </m:fPr>
                                  <m:num>
                                    <m:r>
                                      <a:rPr lang="en-US" altLang="zh-CN" sz="2400" i="1">
                                        <a:solidFill>
                                          <a:srgbClr val="00B050"/>
                                        </a:solidFill>
                                        <a:latin typeface="Cambria Math" panose="02040503050406030204" pitchFamily="18" charset="0"/>
                                      </a:rPr>
                                      <m:t>1</m:t>
                                    </m:r>
                                  </m:num>
                                  <m:den>
                                    <m:r>
                                      <a:rPr lang="en-US" altLang="zh-CN" sz="2400" i="1">
                                        <a:solidFill>
                                          <a:srgbClr val="00B050"/>
                                        </a:solidFill>
                                        <a:latin typeface="Cambria Math" panose="02040503050406030204" pitchFamily="18" charset="0"/>
                                      </a:rPr>
                                      <m:t>𝑛</m:t>
                                    </m:r>
                                    <m:r>
                                      <a:rPr lang="en-US" altLang="zh-CN" sz="2400" i="1">
                                        <a:solidFill>
                                          <a:srgbClr val="00B050"/>
                                        </a:solidFill>
                                        <a:latin typeface="Cambria Math" panose="02040503050406030204" pitchFamily="18" charset="0"/>
                                      </a:rPr>
                                      <m:t>!</m:t>
                                    </m:r>
                                  </m:den>
                                </m:f>
                                <m:nary>
                                  <m:naryPr>
                                    <m:chr m:val="∑"/>
                                    <m:limLoc m:val="subSup"/>
                                    <m:supHide m:val="on"/>
                                    <m:ctrlPr>
                                      <a:rPr lang="en-US" altLang="zh-CN" sz="2400" i="1">
                                        <a:solidFill>
                                          <a:srgbClr val="00B050"/>
                                        </a:solidFill>
                                        <a:latin typeface="Cambria Math" panose="02040503050406030204" pitchFamily="18" charset="0"/>
                                      </a:rPr>
                                    </m:ctrlPr>
                                  </m:naryPr>
                                  <m:sub>
                                    <m:r>
                                      <m:rPr>
                                        <m:nor/>
                                      </m:rPr>
                                      <a:rPr lang="el-GR" altLang="zh-Hans-HK" sz="2400" dirty="0">
                                        <a:solidFill>
                                          <a:srgbClr val="00B050"/>
                                        </a:solidFill>
                                        <a:latin typeface="Times New Roman" panose="02020603050405020304" pitchFamily="18" charset="0"/>
                                        <a:cs typeface="Times New Roman" panose="02020603050405020304" pitchFamily="18" charset="0"/>
                                      </a:rPr>
                                      <m:t>π</m:t>
                                    </m:r>
                                    <m:r>
                                      <a:rPr lang="el-GR"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𝑛</m:t>
                                        </m:r>
                                      </m:sub>
                                    </m:sSub>
                                  </m:sub>
                                  <m:sup/>
                                  <m:e>
                                    <m:r>
                                      <m:rPr>
                                        <m:sty m:val="p"/>
                                      </m:rPr>
                                      <a:rPr lang="el-GR" altLang="zh-Hans-HK" sz="2400" dirty="0">
                                        <a:solidFill>
                                          <a:srgbClr val="00B050"/>
                                        </a:solidFill>
                                        <a:latin typeface="Cambria Math" panose="02040503050406030204" pitchFamily="18" charset="0"/>
                                        <a:cs typeface="Times New Roman" panose="02020603050405020304" pitchFamily="18" charset="0"/>
                                      </a:rPr>
                                      <m:t>Φ</m:t>
                                    </m:r>
                                    <m:r>
                                      <a:rPr lang="en-US" altLang="zh-Hans-HK" sz="2400" b="0" i="1" baseline="-25000" dirty="0" smtClean="0">
                                        <a:solidFill>
                                          <a:srgbClr val="00B050"/>
                                        </a:solidFill>
                                        <a:latin typeface="Cambria Math" panose="02040503050406030204" pitchFamily="18" charset="0"/>
                                        <a:cs typeface="Times New Roman" panose="02020603050405020304" pitchFamily="18" charset="0"/>
                                      </a:rPr>
                                      <m:t>𝑗</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sSup>
                                      <m:sSupPr>
                                        <m:ctrlPr>
                                          <a:rPr lang="en-US" altLang="zh-Hans-HK" sz="2400" i="1" dirty="0">
                                            <a:solidFill>
                                              <a:srgbClr val="00B050"/>
                                            </a:solidFill>
                                            <a:latin typeface="Cambria Math" panose="02040503050406030204" pitchFamily="18" charset="0"/>
                                            <a:cs typeface="Times New Roman" panose="02020603050405020304" pitchFamily="18" charset="0"/>
                                          </a:rPr>
                                        </m:ctrlPr>
                                      </m:sSupPr>
                                      <m:e>
                                        <m:r>
                                          <a:rPr lang="el-GR" altLang="zh-Hans-HK" sz="2400" i="1" dirty="0">
                                            <a:solidFill>
                                              <a:srgbClr val="00B050"/>
                                            </a:solidFill>
                                            <a:latin typeface="Cambria Math" panose="02040503050406030204" pitchFamily="18" charset="0"/>
                                            <a:cs typeface="Times New Roman" panose="02020603050405020304" pitchFamily="18" charset="0"/>
                                          </a:rPr>
                                          <m:t>𝜋</m:t>
                                        </m:r>
                                      </m:e>
                                      <m:sup>
                                        <m:r>
                                          <a:rPr lang="zh-CN" altLang="en-US" sz="2400" i="1" dirty="0">
                                            <a:solidFill>
                                              <a:srgbClr val="00B050"/>
                                            </a:solidFill>
                                            <a:latin typeface="Cambria Math" panose="02040503050406030204" pitchFamily="18" charset="0"/>
                                            <a:cs typeface="Times New Roman" panose="02020603050405020304" pitchFamily="18" charset="0"/>
                                          </a:rPr>
                                          <m:t>∗</m:t>
                                        </m:r>
                                      </m:sup>
                                    </m:sSup>
                                    <m:r>
                                      <a:rPr lang="en-US" altLang="zh-Hans-HK" sz="2400" i="1" dirty="0">
                                        <a:solidFill>
                                          <a:srgbClr val="00B050"/>
                                        </a:solidFill>
                                        <a:latin typeface="Cambria Math" panose="02040503050406030204" pitchFamily="18" charset="0"/>
                                        <a:cs typeface="Times New Roman" panose="02020603050405020304" pitchFamily="18" charset="0"/>
                                      </a:rPr>
                                      <m:t>)</m:t>
                                    </m:r>
                                  </m:e>
                                </m:nary>
                              </m:e>
                              <m:e>
                                <m:r>
                                  <a:rPr lang="en-US" altLang="zh-CN" sz="2400" i="1" dirty="0">
                                    <a:solidFill>
                                      <a:srgbClr val="00B050"/>
                                    </a:solidFill>
                                    <a:latin typeface="Cambria Math" panose="02040503050406030204" pitchFamily="18" charset="0"/>
                                    <a:cs typeface="Times New Roman" panose="02020603050405020304" pitchFamily="18" charset="0"/>
                                  </a:rPr>
                                  <m:t>=</m:t>
                                </m:r>
                                <m:f>
                                  <m:fPr>
                                    <m:ctrlPr>
                                      <a:rPr lang="en-US" altLang="zh-CN" sz="2400" i="1">
                                        <a:solidFill>
                                          <a:srgbClr val="00B050"/>
                                        </a:solidFill>
                                        <a:latin typeface="Cambria Math" panose="02040503050406030204" pitchFamily="18" charset="0"/>
                                      </a:rPr>
                                    </m:ctrlPr>
                                  </m:fPr>
                                  <m:num>
                                    <m:r>
                                      <a:rPr lang="en-US" altLang="zh-CN" sz="2400" i="1">
                                        <a:solidFill>
                                          <a:srgbClr val="00B050"/>
                                        </a:solidFill>
                                        <a:latin typeface="Cambria Math" panose="02040503050406030204" pitchFamily="18" charset="0"/>
                                      </a:rPr>
                                      <m:t>1</m:t>
                                    </m:r>
                                  </m:num>
                                  <m:den>
                                    <m:r>
                                      <a:rPr lang="en-US" altLang="zh-CN" sz="2400" i="1">
                                        <a:solidFill>
                                          <a:srgbClr val="00B050"/>
                                        </a:solidFill>
                                        <a:latin typeface="Cambria Math" panose="02040503050406030204" pitchFamily="18" charset="0"/>
                                      </a:rPr>
                                      <m:t>𝑛</m:t>
                                    </m:r>
                                    <m:r>
                                      <a:rPr lang="en-US" altLang="zh-CN" sz="2400" i="1">
                                        <a:solidFill>
                                          <a:srgbClr val="00B050"/>
                                        </a:solidFill>
                                        <a:latin typeface="Cambria Math" panose="02040503050406030204" pitchFamily="18" charset="0"/>
                                      </a:rPr>
                                      <m:t>!</m:t>
                                    </m:r>
                                  </m:den>
                                </m:f>
                                <m:nary>
                                  <m:naryPr>
                                    <m:chr m:val="∑"/>
                                    <m:limLoc m:val="subSup"/>
                                    <m:supHide m:val="on"/>
                                    <m:ctrlPr>
                                      <a:rPr lang="en-US" altLang="zh-CN" sz="2400" i="1">
                                        <a:solidFill>
                                          <a:srgbClr val="00B050"/>
                                        </a:solidFill>
                                        <a:latin typeface="Cambria Math" panose="02040503050406030204" pitchFamily="18" charset="0"/>
                                      </a:rPr>
                                    </m:ctrlPr>
                                  </m:naryPr>
                                  <m:sub>
                                    <m:sSup>
                                      <m:sSupPr>
                                        <m:ctrlPr>
                                          <a:rPr lang="en-US" altLang="zh-Hans-HK" sz="2400" i="1" dirty="0">
                                            <a:solidFill>
                                              <a:srgbClr val="00B050"/>
                                            </a:solidFill>
                                            <a:latin typeface="Cambria Math" panose="02040503050406030204" pitchFamily="18" charset="0"/>
                                            <a:cs typeface="Times New Roman" panose="02020603050405020304" pitchFamily="18" charset="0"/>
                                          </a:rPr>
                                        </m:ctrlPr>
                                      </m:sSupPr>
                                      <m:e>
                                        <m:r>
                                          <a:rPr lang="el-GR" altLang="zh-Hans-HK" sz="2400" i="1" dirty="0">
                                            <a:solidFill>
                                              <a:srgbClr val="00B050"/>
                                            </a:solidFill>
                                            <a:latin typeface="Cambria Math" panose="02040503050406030204" pitchFamily="18" charset="0"/>
                                            <a:cs typeface="Times New Roman" panose="02020603050405020304" pitchFamily="18" charset="0"/>
                                          </a:rPr>
                                          <m:t>𝜋</m:t>
                                        </m:r>
                                      </m:e>
                                      <m:sup>
                                        <m:r>
                                          <a:rPr lang="zh-CN" altLang="en-US" sz="2400" i="1" dirty="0">
                                            <a:solidFill>
                                              <a:srgbClr val="00B050"/>
                                            </a:solidFill>
                                            <a:latin typeface="Cambria Math" panose="02040503050406030204" pitchFamily="18" charset="0"/>
                                            <a:cs typeface="Times New Roman" panose="02020603050405020304" pitchFamily="18" charset="0"/>
                                          </a:rPr>
                                          <m:t>∗</m:t>
                                        </m:r>
                                      </m:sup>
                                    </m:sSup>
                                    <m:r>
                                      <a:rPr lang="el-GR"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l-GR"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Hans-HK" sz="2400" i="1" dirty="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𝑛</m:t>
                                        </m:r>
                                      </m:sub>
                                    </m:sSub>
                                  </m:sub>
                                  <m:sup/>
                                  <m:e>
                                    <m:r>
                                      <m:rPr>
                                        <m:sty m:val="p"/>
                                      </m:rPr>
                                      <a:rPr lang="el-GR" altLang="zh-Hans-HK" sz="2400" dirty="0">
                                        <a:solidFill>
                                          <a:srgbClr val="00B050"/>
                                        </a:solidFill>
                                        <a:latin typeface="Cambria Math" panose="02040503050406030204" pitchFamily="18" charset="0"/>
                                        <a:cs typeface="Times New Roman" panose="02020603050405020304" pitchFamily="18" charset="0"/>
                                      </a:rPr>
                                      <m:t>Φ</m:t>
                                    </m:r>
                                    <m:r>
                                      <a:rPr lang="en-US" altLang="zh-Hans-HK" sz="2400" i="1" baseline="-25000" dirty="0">
                                        <a:solidFill>
                                          <a:srgbClr val="00B050"/>
                                        </a:solidFill>
                                        <a:latin typeface="Cambria Math" panose="02040503050406030204" pitchFamily="18" charset="0"/>
                                        <a:cs typeface="Times New Roman" panose="02020603050405020304" pitchFamily="18" charset="0"/>
                                      </a:rPr>
                                      <m:t>𝑗</m:t>
                                    </m:r>
                                    <m:r>
                                      <a:rPr lang="en-US" altLang="zh-Hans-HK" sz="2400" i="1" dirty="0">
                                        <a:solidFill>
                                          <a:srgbClr val="00B050"/>
                                        </a:solidFill>
                                        <a:latin typeface="Cambria Math" panose="02040503050406030204" pitchFamily="18" charset="0"/>
                                        <a:cs typeface="Times New Roman" panose="02020603050405020304" pitchFamily="18" charset="0"/>
                                      </a:rPr>
                                      <m:t>(</m:t>
                                    </m:r>
                                    <m:r>
                                      <a:rPr lang="en-US" altLang="zh-Hans-HK" sz="2400" i="1" dirty="0">
                                        <a:solidFill>
                                          <a:srgbClr val="00B050"/>
                                        </a:solidFill>
                                        <a:latin typeface="Cambria Math" panose="02040503050406030204" pitchFamily="18" charset="0"/>
                                        <a:cs typeface="Times New Roman" panose="02020603050405020304" pitchFamily="18" charset="0"/>
                                      </a:rPr>
                                      <m:t>𝑣</m:t>
                                    </m:r>
                                    <m:r>
                                      <a:rPr lang="en-US" altLang="zh-Hans-HK" sz="2400" i="1" dirty="0">
                                        <a:solidFill>
                                          <a:srgbClr val="00B050"/>
                                        </a:solidFill>
                                        <a:latin typeface="Cambria Math" panose="02040503050406030204" pitchFamily="18" charset="0"/>
                                        <a:cs typeface="Times New Roman" panose="02020603050405020304" pitchFamily="18" charset="0"/>
                                      </a:rPr>
                                      <m:t>,</m:t>
                                    </m:r>
                                    <m:sSup>
                                      <m:sSupPr>
                                        <m:ctrlPr>
                                          <a:rPr lang="en-US" altLang="zh-Hans-HK" sz="2400" i="1" dirty="0">
                                            <a:solidFill>
                                              <a:srgbClr val="00B050"/>
                                            </a:solidFill>
                                            <a:latin typeface="Cambria Math" panose="02040503050406030204" pitchFamily="18" charset="0"/>
                                            <a:cs typeface="Times New Roman" panose="02020603050405020304" pitchFamily="18" charset="0"/>
                                          </a:rPr>
                                        </m:ctrlPr>
                                      </m:sSupPr>
                                      <m:e>
                                        <m:r>
                                          <a:rPr lang="el-GR" altLang="zh-Hans-HK" sz="2400" i="1" dirty="0">
                                            <a:solidFill>
                                              <a:srgbClr val="00B050"/>
                                            </a:solidFill>
                                            <a:latin typeface="Cambria Math" panose="02040503050406030204" pitchFamily="18" charset="0"/>
                                            <a:cs typeface="Times New Roman" panose="02020603050405020304" pitchFamily="18" charset="0"/>
                                          </a:rPr>
                                          <m:t>𝜋</m:t>
                                        </m:r>
                                      </m:e>
                                      <m:sup>
                                        <m:r>
                                          <a:rPr lang="zh-CN" altLang="en-US" sz="2400" i="1" dirty="0">
                                            <a:solidFill>
                                              <a:srgbClr val="00B050"/>
                                            </a:solidFill>
                                            <a:latin typeface="Cambria Math" panose="02040503050406030204" pitchFamily="18" charset="0"/>
                                            <a:cs typeface="Times New Roman" panose="02020603050405020304" pitchFamily="18" charset="0"/>
                                          </a:rPr>
                                          <m:t>∗</m:t>
                                        </m:r>
                                      </m:sup>
                                    </m:sSup>
                                    <m:r>
                                      <a:rPr lang="en-US" altLang="zh-Hans-HK" sz="2400" i="1" dirty="0">
                                        <a:solidFill>
                                          <a:srgbClr val="00B050"/>
                                        </a:solidFill>
                                        <a:latin typeface="Cambria Math" panose="02040503050406030204" pitchFamily="18" charset="0"/>
                                        <a:cs typeface="Times New Roman" panose="02020603050405020304" pitchFamily="18" charset="0"/>
                                      </a:rPr>
                                      <m:t>)</m:t>
                                    </m:r>
                                  </m:e>
                                </m:nary>
                              </m:e>
                            </m:eqArr>
                          </m:e>
                        </m:mr>
                        <m:mr>
                          <m:e>
                            <m:r>
                              <a:rPr lang="en-US" altLang="zh-CN" sz="2400" i="1">
                                <a:solidFill>
                                  <a:srgbClr val="00B050"/>
                                </a:solidFill>
                                <a:latin typeface="Cambria Math" panose="02040503050406030204" pitchFamily="18" charset="0"/>
                              </a:rPr>
                              <m:t>=</m:t>
                            </m:r>
                            <m:sSub>
                              <m:sSubPr>
                                <m:ctrlPr>
                                  <a:rPr lang="en-US" altLang="zh-CN" sz="2400" i="1" smtClean="0">
                                    <a:solidFill>
                                      <a:srgbClr val="66FF99"/>
                                    </a:solidFill>
                                    <a:latin typeface="Cambria Math" panose="02040503050406030204" pitchFamily="18" charset="0"/>
                                  </a:rPr>
                                </m:ctrlPr>
                              </m:sSubPr>
                              <m:e>
                                <m:r>
                                  <m:rPr>
                                    <m:nor/>
                                  </m:rPr>
                                  <a:rPr lang="el-GR" altLang="zh-Hans-HK" sz="2400" dirty="0">
                                    <a:solidFill>
                                      <a:srgbClr val="66FF99"/>
                                    </a:solidFill>
                                    <a:latin typeface="Times New Roman" panose="02020603050405020304" pitchFamily="18" charset="0"/>
                                    <a:cs typeface="Times New Roman" panose="02020603050405020304" pitchFamily="18" charset="0"/>
                                  </a:rPr>
                                  <m:t>Ψ</m:t>
                                </m:r>
                              </m:e>
                              <m:sub>
                                <m:r>
                                  <a:rPr lang="en-US" altLang="zh-CN" sz="2400" b="0" i="1" smtClean="0">
                                    <a:solidFill>
                                      <a:srgbClr val="66FF99"/>
                                    </a:solidFill>
                                    <a:latin typeface="Cambria Math" panose="02040503050406030204" pitchFamily="18" charset="0"/>
                                  </a:rPr>
                                  <m:t>𝑗</m:t>
                                </m:r>
                              </m:sub>
                            </m:sSub>
                            <m:d>
                              <m:dPr>
                                <m:ctrlPr>
                                  <a:rPr lang="en-US" altLang="zh-Hans-HK" sz="2400" i="1" dirty="0">
                                    <a:solidFill>
                                      <a:srgbClr val="66FF99"/>
                                    </a:solidFill>
                                    <a:latin typeface="Cambria Math" panose="02040503050406030204" pitchFamily="18" charset="0"/>
                                    <a:cs typeface="Times New Roman" panose="02020603050405020304" pitchFamily="18" charset="0"/>
                                  </a:rPr>
                                </m:ctrlPr>
                              </m:dPr>
                              <m:e>
                                <m:r>
                                  <a:rPr lang="en-US" altLang="zh-Hans-HK" sz="2400" i="1">
                                    <a:solidFill>
                                      <a:srgbClr val="66FF99"/>
                                    </a:solidFill>
                                    <a:latin typeface="Cambria Math" panose="02040503050406030204" pitchFamily="18" charset="0"/>
                                  </a:rPr>
                                  <m:t>𝑣</m:t>
                                </m:r>
                              </m:e>
                            </m:d>
                          </m:e>
                        </m:mr>
                      </m:m>
                    </m:oMath>
                  </m:oMathPara>
                </a14:m>
                <a:endParaRPr lang="en-US" altLang="zh-Hans-HK" sz="2400" dirty="0"/>
              </a:p>
            </p:txBody>
          </p:sp>
        </mc:Choice>
        <mc:Fallback xmlns="">
          <p:sp>
            <p:nvSpPr>
              <p:cNvPr id="4" name="内容占位符 3">
                <a:extLst>
                  <a:ext uri="{FF2B5EF4-FFF2-40B4-BE49-F238E27FC236}">
                    <a16:creationId xmlns:a16="http://schemas.microsoft.com/office/drawing/2014/main" id="{7AA80450-71C0-4A90-A4DC-E727C02D6915}"/>
                  </a:ext>
                </a:extLst>
              </p:cNvPr>
              <p:cNvSpPr>
                <a:spLocks noGrp="1" noRot="1" noChangeAspect="1" noMove="1" noResize="1" noEditPoints="1" noAdjustHandles="1" noChangeArrowheads="1" noChangeShapeType="1" noTextEdit="1"/>
              </p:cNvSpPr>
              <p:nvPr>
                <p:ph sz="half" idx="2"/>
              </p:nvPr>
            </p:nvSpPr>
            <p:spPr>
              <a:blipFill>
                <a:blip r:embed="rId3"/>
                <a:stretch>
                  <a:fillRect t="-1503"/>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54445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63165-DF67-4E94-8D12-6259CE9D4084}"/>
              </a:ext>
            </a:extLst>
          </p:cNvPr>
          <p:cNvSpPr>
            <a:spLocks noGrp="1"/>
          </p:cNvSpPr>
          <p:nvPr>
            <p:ph type="title"/>
          </p:nvPr>
        </p:nvSpPr>
        <p:spPr/>
        <p:txBody>
          <a:bodyPr/>
          <a:lstStyle/>
          <a:p>
            <a:r>
              <a:rPr lang="zh-CN" altLang="en-US" dirty="0"/>
              <a:t>来计算师徒</a:t>
            </a:r>
            <a:r>
              <a:rPr lang="en-US" altLang="zh-CN" dirty="0"/>
              <a:t>4</a:t>
            </a:r>
            <a:r>
              <a:rPr lang="zh-CN" altLang="en-US" dirty="0"/>
              <a:t>人的</a:t>
            </a:r>
            <a:r>
              <a:rPr lang="en-US" altLang="zh-CN" dirty="0"/>
              <a:t>Shapley Value</a:t>
            </a:r>
            <a:endParaRPr lang="zh-Hans-HK" altLang="en-US" dirty="0"/>
          </a:p>
        </p:txBody>
      </p:sp>
      <p:sp>
        <p:nvSpPr>
          <p:cNvPr id="3" name="内容占位符 2">
            <a:extLst>
              <a:ext uri="{FF2B5EF4-FFF2-40B4-BE49-F238E27FC236}">
                <a16:creationId xmlns:a16="http://schemas.microsoft.com/office/drawing/2014/main" id="{379C9E89-182D-4B45-A2AC-BF9B2928DCD0}"/>
              </a:ext>
            </a:extLst>
          </p:cNvPr>
          <p:cNvSpPr>
            <a:spLocks noGrp="1"/>
          </p:cNvSpPr>
          <p:nvPr>
            <p:ph sz="half" idx="1"/>
          </p:nvPr>
        </p:nvSpPr>
        <p:spPr/>
        <p:txBody>
          <a:bodyPr>
            <a:normAutofit/>
          </a:bodyPr>
          <a:lstStyle/>
          <a:p>
            <a:r>
              <a:rPr lang="zh-CN" altLang="en-US" sz="2000" dirty="0"/>
              <a:t>只要计算师傅的</a:t>
            </a:r>
            <a:r>
              <a:rPr lang="en-US" altLang="zh-CN" sz="2000" dirty="0"/>
              <a:t>Shapley value</a:t>
            </a:r>
            <a:r>
              <a:rPr lang="zh-CN" altLang="en-US" sz="2000" dirty="0"/>
              <a:t>即可。（徒弟是对称的，因此将会均分剩余的）</a:t>
            </a:r>
            <a:endParaRPr lang="en-US" altLang="zh-CN" sz="2000" dirty="0"/>
          </a:p>
          <a:p>
            <a:r>
              <a:rPr lang="zh-CN" altLang="en-US" sz="2000" dirty="0"/>
              <a:t>师傅在第</a:t>
            </a:r>
            <a:r>
              <a:rPr lang="en-US" altLang="zh-CN" sz="2000" dirty="0"/>
              <a:t>1</a:t>
            </a:r>
            <a:r>
              <a:rPr lang="zh-CN" altLang="en-US" sz="2000" dirty="0"/>
              <a:t>位时：边际效益</a:t>
            </a:r>
            <a:r>
              <a:rPr lang="en-US" altLang="zh-CN" sz="2000" dirty="0">
                <a:solidFill>
                  <a:srgbClr val="FFFF00"/>
                </a:solidFill>
              </a:rPr>
              <a:t>10</a:t>
            </a:r>
            <a:r>
              <a:rPr lang="zh-CN" altLang="en-US" sz="2000" dirty="0"/>
              <a:t>万。</a:t>
            </a:r>
            <a:endParaRPr lang="en-US" altLang="zh-CN" sz="2000" dirty="0"/>
          </a:p>
          <a:p>
            <a:r>
              <a:rPr lang="zh-CN" altLang="en-US" sz="2000" dirty="0"/>
              <a:t>师傅在第</a:t>
            </a:r>
            <a:r>
              <a:rPr lang="en-US" altLang="zh-CN" sz="2000" dirty="0"/>
              <a:t>2</a:t>
            </a:r>
            <a:r>
              <a:rPr lang="zh-CN" altLang="en-US" sz="2000" dirty="0"/>
              <a:t>位时：边际效益</a:t>
            </a:r>
            <a:r>
              <a:rPr lang="en-US" altLang="zh-CN" sz="2000" dirty="0">
                <a:solidFill>
                  <a:srgbClr val="FFFF00"/>
                </a:solidFill>
              </a:rPr>
              <a:t>30</a:t>
            </a:r>
            <a:r>
              <a:rPr lang="zh-CN" altLang="en-US" sz="2000" dirty="0"/>
              <a:t>万。</a:t>
            </a:r>
            <a:endParaRPr lang="en-US" altLang="zh-CN" sz="2000" dirty="0"/>
          </a:p>
          <a:p>
            <a:r>
              <a:rPr lang="zh-CN" altLang="en-US" sz="2000" dirty="0"/>
              <a:t>师傅在第</a:t>
            </a:r>
            <a:r>
              <a:rPr lang="en-US" altLang="zh-CN" sz="2000" dirty="0"/>
              <a:t>3</a:t>
            </a:r>
            <a:r>
              <a:rPr lang="zh-CN" altLang="en-US" sz="2000" dirty="0"/>
              <a:t>位时：边际效益</a:t>
            </a:r>
            <a:r>
              <a:rPr lang="en-US" altLang="zh-CN" sz="2000" dirty="0">
                <a:solidFill>
                  <a:srgbClr val="FFFF00"/>
                </a:solidFill>
              </a:rPr>
              <a:t>50</a:t>
            </a:r>
            <a:r>
              <a:rPr lang="zh-CN" altLang="en-US" sz="2000" dirty="0"/>
              <a:t>万。</a:t>
            </a:r>
            <a:endParaRPr lang="en-US" altLang="zh-CN" sz="2000" dirty="0"/>
          </a:p>
          <a:p>
            <a:r>
              <a:rPr lang="zh-CN" altLang="en-US" sz="2000" dirty="0"/>
              <a:t>师傅在第</a:t>
            </a:r>
            <a:r>
              <a:rPr lang="en-US" altLang="zh-CN" sz="2000" dirty="0"/>
              <a:t>4</a:t>
            </a:r>
            <a:r>
              <a:rPr lang="zh-CN" altLang="en-US" sz="2000" dirty="0"/>
              <a:t>位时：边际效益</a:t>
            </a:r>
            <a:r>
              <a:rPr lang="en-US" altLang="zh-CN" sz="2000" dirty="0">
                <a:solidFill>
                  <a:srgbClr val="FFFF00"/>
                </a:solidFill>
              </a:rPr>
              <a:t>70</a:t>
            </a:r>
            <a:r>
              <a:rPr lang="zh-CN" altLang="en-US" sz="2000" dirty="0"/>
              <a:t>万。</a:t>
            </a:r>
            <a:endParaRPr lang="en-US" altLang="zh-CN" sz="2000" dirty="0"/>
          </a:p>
          <a:p>
            <a:r>
              <a:rPr lang="en-US" altLang="zh-Hans-HK" sz="2000" dirty="0"/>
              <a:t>A</a:t>
            </a:r>
            <a:r>
              <a:rPr lang="zh-CN" altLang="en-US" sz="2000" dirty="0"/>
              <a:t>的平均的边际效益为</a:t>
            </a:r>
            <a:r>
              <a:rPr lang="en-US" altLang="zh-CN" sz="2000" dirty="0">
                <a:solidFill>
                  <a:srgbClr val="FFFF00"/>
                </a:solidFill>
              </a:rPr>
              <a:t>40</a:t>
            </a:r>
            <a:r>
              <a:rPr lang="zh-CN" altLang="en-US" sz="2000" dirty="0"/>
              <a:t>万。这就是它的</a:t>
            </a:r>
            <a:r>
              <a:rPr lang="en-US" altLang="zh-CN" sz="2000" dirty="0"/>
              <a:t>Shapley value</a:t>
            </a:r>
            <a:r>
              <a:rPr lang="zh-CN" altLang="en-US" sz="2000" dirty="0"/>
              <a:t>。而三个徒弟各拿</a:t>
            </a:r>
            <a:r>
              <a:rPr lang="en-US" altLang="zh-CN" sz="2000" dirty="0">
                <a:solidFill>
                  <a:srgbClr val="FFFF00"/>
                </a:solidFill>
              </a:rPr>
              <a:t>10</a:t>
            </a:r>
            <a:r>
              <a:rPr lang="zh-CN" altLang="en-US" sz="2000" dirty="0"/>
              <a:t>万。</a:t>
            </a:r>
            <a:endParaRPr lang="en-US" altLang="zh-CN" sz="2000" dirty="0"/>
          </a:p>
        </p:txBody>
      </p:sp>
      <p:pic>
        <p:nvPicPr>
          <p:cNvPr id="6" name="内容占位符 5">
            <a:extLst>
              <a:ext uri="{FF2B5EF4-FFF2-40B4-BE49-F238E27FC236}">
                <a16:creationId xmlns:a16="http://schemas.microsoft.com/office/drawing/2014/main" id="{689E80C3-B4A0-41B4-A08B-64C4529342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1363" y="2350710"/>
            <a:ext cx="4995862" cy="3231318"/>
          </a:xfrm>
        </p:spPr>
      </p:pic>
    </p:spTree>
    <p:extLst>
      <p:ext uri="{BB962C8B-B14F-4D97-AF65-F5344CB8AC3E}">
        <p14:creationId xmlns:p14="http://schemas.microsoft.com/office/powerpoint/2010/main" val="326095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A39EB-5787-4142-84D4-745026D77B5E}"/>
              </a:ext>
            </a:extLst>
          </p:cNvPr>
          <p:cNvSpPr>
            <a:spLocks noGrp="1"/>
          </p:cNvSpPr>
          <p:nvPr>
            <p:ph type="title"/>
          </p:nvPr>
        </p:nvSpPr>
        <p:spPr/>
        <p:txBody>
          <a:bodyPr/>
          <a:lstStyle/>
          <a:p>
            <a:r>
              <a:rPr lang="zh-CN" altLang="en-US" dirty="0"/>
              <a:t>来计算</a:t>
            </a:r>
            <a:r>
              <a:rPr lang="en-US" altLang="zh-CN" dirty="0"/>
              <a:t>taxi share</a:t>
            </a:r>
            <a:r>
              <a:rPr lang="zh-CN" altLang="en-US" dirty="0"/>
              <a:t>问题的</a:t>
            </a:r>
            <a:r>
              <a:rPr lang="en-US" altLang="zh-CN" dirty="0" err="1"/>
              <a:t>shapley</a:t>
            </a:r>
            <a:r>
              <a:rPr lang="en-US" altLang="zh-CN" dirty="0"/>
              <a:t> value</a:t>
            </a:r>
            <a:endParaRPr lang="zh-Hans-HK" altLang="en-US" dirty="0"/>
          </a:p>
        </p:txBody>
      </p:sp>
      <p:graphicFrame>
        <p:nvGraphicFramePr>
          <p:cNvPr id="7" name="表格 7">
            <a:extLst>
              <a:ext uri="{FF2B5EF4-FFF2-40B4-BE49-F238E27FC236}">
                <a16:creationId xmlns:a16="http://schemas.microsoft.com/office/drawing/2014/main" id="{0EE06ED1-2956-4DBF-B9D3-5BBAFF333F63}"/>
              </a:ext>
            </a:extLst>
          </p:cNvPr>
          <p:cNvGraphicFramePr>
            <a:graphicFrameLocks noGrp="1"/>
          </p:cNvGraphicFramePr>
          <p:nvPr>
            <p:ph sz="half" idx="1"/>
            <p:extLst>
              <p:ext uri="{D42A27DB-BD31-4B8C-83A1-F6EECF244321}">
                <p14:modId xmlns:p14="http://schemas.microsoft.com/office/powerpoint/2010/main" val="1452599709"/>
              </p:ext>
            </p:extLst>
          </p:nvPr>
        </p:nvGraphicFramePr>
        <p:xfrm>
          <a:off x="923925" y="2141538"/>
          <a:ext cx="4995860" cy="3235960"/>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4262060272"/>
                    </a:ext>
                  </a:extLst>
                </a:gridCol>
                <a:gridCol w="914400">
                  <a:extLst>
                    <a:ext uri="{9D8B030D-6E8A-4147-A177-3AD203B41FA5}">
                      <a16:colId xmlns:a16="http://schemas.microsoft.com/office/drawing/2014/main" val="1720391263"/>
                    </a:ext>
                  </a:extLst>
                </a:gridCol>
                <a:gridCol w="971550">
                  <a:extLst>
                    <a:ext uri="{9D8B030D-6E8A-4147-A177-3AD203B41FA5}">
                      <a16:colId xmlns:a16="http://schemas.microsoft.com/office/drawing/2014/main" val="205836956"/>
                    </a:ext>
                  </a:extLst>
                </a:gridCol>
                <a:gridCol w="957260">
                  <a:extLst>
                    <a:ext uri="{9D8B030D-6E8A-4147-A177-3AD203B41FA5}">
                      <a16:colId xmlns:a16="http://schemas.microsoft.com/office/drawing/2014/main" val="2796373141"/>
                    </a:ext>
                  </a:extLst>
                </a:gridCol>
              </a:tblGrid>
              <a:tr h="370840">
                <a:tc>
                  <a:txBody>
                    <a:bodyPr/>
                    <a:lstStyle/>
                    <a:p>
                      <a:r>
                        <a:rPr lang="el-GR" altLang="zh-Hans-HK" dirty="0">
                          <a:latin typeface="Times New Roman" panose="02020603050405020304" pitchFamily="18" charset="0"/>
                          <a:cs typeface="Times New Roman" panose="02020603050405020304" pitchFamily="18" charset="0"/>
                        </a:rPr>
                        <a:t>π</a:t>
                      </a:r>
                      <a:endParaRPr lang="zh-Hans-HK" altLang="en-US" dirty="0"/>
                    </a:p>
                  </a:txBody>
                  <a:tcPr/>
                </a:tc>
                <a:tc>
                  <a:txBody>
                    <a:bodyPr/>
                    <a:lstStyle/>
                    <a:p>
                      <a:pPr algn="ctr"/>
                      <a:r>
                        <a:rPr lang="en-US" altLang="zh-CN" dirty="0"/>
                        <a:t>A</a:t>
                      </a:r>
                      <a:endParaRPr lang="zh-Hans-HK" altLang="en-US" dirty="0"/>
                    </a:p>
                  </a:txBody>
                  <a:tcPr/>
                </a:tc>
                <a:tc>
                  <a:txBody>
                    <a:bodyPr/>
                    <a:lstStyle/>
                    <a:p>
                      <a:pPr algn="ctr"/>
                      <a:r>
                        <a:rPr lang="en-US" altLang="zh-Hans-HK" dirty="0"/>
                        <a:t>B</a:t>
                      </a:r>
                      <a:endParaRPr lang="zh-Hans-HK" altLang="en-US" dirty="0"/>
                    </a:p>
                  </a:txBody>
                  <a:tcPr/>
                </a:tc>
                <a:tc>
                  <a:txBody>
                    <a:bodyPr/>
                    <a:lstStyle/>
                    <a:p>
                      <a:pPr algn="ctr"/>
                      <a:r>
                        <a:rPr lang="en-US" altLang="zh-Hans-HK" dirty="0"/>
                        <a:t>C</a:t>
                      </a:r>
                      <a:endParaRPr lang="zh-Hans-HK" altLang="en-US" dirty="0"/>
                    </a:p>
                  </a:txBody>
                  <a:tcPr/>
                </a:tc>
                <a:extLst>
                  <a:ext uri="{0D108BD9-81ED-4DB2-BD59-A6C34878D82A}">
                    <a16:rowId xmlns:a16="http://schemas.microsoft.com/office/drawing/2014/main" val="629689460"/>
                  </a:ext>
                </a:extLst>
              </a:tr>
              <a:tr h="370840">
                <a:tc>
                  <a:txBody>
                    <a:bodyPr/>
                    <a:lstStyle/>
                    <a:p>
                      <a:r>
                        <a:rPr lang="en-US" altLang="zh-Hans-HK" dirty="0"/>
                        <a:t>ABC</a:t>
                      </a:r>
                      <a:endParaRPr lang="zh-Hans-HK" altLang="en-US" dirty="0"/>
                    </a:p>
                  </a:txBody>
                  <a:tcPr/>
                </a:tc>
                <a:tc>
                  <a:txBody>
                    <a:bodyPr/>
                    <a:lstStyle/>
                    <a:p>
                      <a:pPr algn="ctr"/>
                      <a:r>
                        <a:rPr lang="en-US" altLang="zh-Hans-HK" dirty="0"/>
                        <a:t>6</a:t>
                      </a:r>
                      <a:endParaRPr lang="zh-Hans-HK" altLang="en-US" dirty="0"/>
                    </a:p>
                  </a:txBody>
                  <a:tcPr/>
                </a:tc>
                <a:tc>
                  <a:txBody>
                    <a:bodyPr/>
                    <a:lstStyle/>
                    <a:p>
                      <a:pPr algn="ctr"/>
                      <a:r>
                        <a:rPr lang="en-US" altLang="zh-Hans-HK" dirty="0"/>
                        <a:t>6</a:t>
                      </a:r>
                      <a:endParaRPr lang="zh-Hans-HK" altLang="en-US" dirty="0"/>
                    </a:p>
                  </a:txBody>
                  <a:tcPr/>
                </a:tc>
                <a:tc>
                  <a:txBody>
                    <a:bodyPr/>
                    <a:lstStyle/>
                    <a:p>
                      <a:pPr algn="ctr"/>
                      <a:r>
                        <a:rPr lang="en-US" altLang="zh-Hans-HK" dirty="0"/>
                        <a:t>6</a:t>
                      </a:r>
                      <a:endParaRPr lang="zh-Hans-HK" altLang="en-US" dirty="0"/>
                    </a:p>
                  </a:txBody>
                  <a:tcPr/>
                </a:tc>
                <a:extLst>
                  <a:ext uri="{0D108BD9-81ED-4DB2-BD59-A6C34878D82A}">
                    <a16:rowId xmlns:a16="http://schemas.microsoft.com/office/drawing/2014/main" val="3883308585"/>
                  </a:ext>
                </a:extLst>
              </a:tr>
              <a:tr h="370840">
                <a:tc>
                  <a:txBody>
                    <a:bodyPr/>
                    <a:lstStyle/>
                    <a:p>
                      <a:r>
                        <a:rPr lang="en-US" altLang="zh-Hans-HK" dirty="0"/>
                        <a:t>ACB</a:t>
                      </a:r>
                      <a:endParaRPr lang="zh-Hans-HK" altLang="en-US" dirty="0"/>
                    </a:p>
                  </a:txBody>
                  <a:tcPr/>
                </a:tc>
                <a:tc>
                  <a:txBody>
                    <a:bodyPr/>
                    <a:lstStyle/>
                    <a:p>
                      <a:pPr algn="ctr"/>
                      <a:r>
                        <a:rPr lang="en-US" altLang="zh-Hans-HK" dirty="0"/>
                        <a:t>6</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12</a:t>
                      </a:r>
                      <a:endParaRPr lang="zh-Hans-HK" altLang="en-US" dirty="0"/>
                    </a:p>
                  </a:txBody>
                  <a:tcPr/>
                </a:tc>
                <a:extLst>
                  <a:ext uri="{0D108BD9-81ED-4DB2-BD59-A6C34878D82A}">
                    <a16:rowId xmlns:a16="http://schemas.microsoft.com/office/drawing/2014/main" val="102623970"/>
                  </a:ext>
                </a:extLst>
              </a:tr>
              <a:tr h="370840">
                <a:tc>
                  <a:txBody>
                    <a:bodyPr/>
                    <a:lstStyle/>
                    <a:p>
                      <a:r>
                        <a:rPr lang="en-US" altLang="zh-Hans-HK" dirty="0"/>
                        <a:t>BAC</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12</a:t>
                      </a:r>
                      <a:endParaRPr lang="zh-Hans-HK" altLang="en-US" dirty="0"/>
                    </a:p>
                  </a:txBody>
                  <a:tcPr/>
                </a:tc>
                <a:tc>
                  <a:txBody>
                    <a:bodyPr/>
                    <a:lstStyle/>
                    <a:p>
                      <a:pPr algn="ctr"/>
                      <a:r>
                        <a:rPr lang="en-US" altLang="zh-Hans-HK" dirty="0"/>
                        <a:t>6</a:t>
                      </a:r>
                      <a:endParaRPr lang="zh-Hans-HK" altLang="en-US" dirty="0"/>
                    </a:p>
                  </a:txBody>
                  <a:tcPr/>
                </a:tc>
                <a:extLst>
                  <a:ext uri="{0D108BD9-81ED-4DB2-BD59-A6C34878D82A}">
                    <a16:rowId xmlns:a16="http://schemas.microsoft.com/office/drawing/2014/main" val="992253939"/>
                  </a:ext>
                </a:extLst>
              </a:tr>
              <a:tr h="370840">
                <a:tc>
                  <a:txBody>
                    <a:bodyPr/>
                    <a:lstStyle/>
                    <a:p>
                      <a:r>
                        <a:rPr lang="en-US" altLang="zh-Hans-HK" dirty="0"/>
                        <a:t>BCA</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12</a:t>
                      </a:r>
                      <a:endParaRPr lang="zh-Hans-HK" altLang="en-US" dirty="0"/>
                    </a:p>
                  </a:txBody>
                  <a:tcPr/>
                </a:tc>
                <a:tc>
                  <a:txBody>
                    <a:bodyPr/>
                    <a:lstStyle/>
                    <a:p>
                      <a:pPr algn="ctr"/>
                      <a:r>
                        <a:rPr lang="en-US" altLang="zh-Hans-HK" dirty="0"/>
                        <a:t>6</a:t>
                      </a:r>
                      <a:endParaRPr lang="zh-Hans-HK" altLang="en-US" dirty="0"/>
                    </a:p>
                  </a:txBody>
                  <a:tcPr/>
                </a:tc>
                <a:extLst>
                  <a:ext uri="{0D108BD9-81ED-4DB2-BD59-A6C34878D82A}">
                    <a16:rowId xmlns:a16="http://schemas.microsoft.com/office/drawing/2014/main" val="2038227611"/>
                  </a:ext>
                </a:extLst>
              </a:tr>
              <a:tr h="370840">
                <a:tc>
                  <a:txBody>
                    <a:bodyPr/>
                    <a:lstStyle/>
                    <a:p>
                      <a:r>
                        <a:rPr lang="en-US" altLang="zh-Hans-HK" dirty="0"/>
                        <a:t>CAB</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18</a:t>
                      </a:r>
                      <a:endParaRPr lang="zh-Hans-HK" altLang="en-US" dirty="0"/>
                    </a:p>
                  </a:txBody>
                  <a:tcPr/>
                </a:tc>
                <a:extLst>
                  <a:ext uri="{0D108BD9-81ED-4DB2-BD59-A6C34878D82A}">
                    <a16:rowId xmlns:a16="http://schemas.microsoft.com/office/drawing/2014/main" val="2811778765"/>
                  </a:ext>
                </a:extLst>
              </a:tr>
              <a:tr h="370840">
                <a:tc>
                  <a:txBody>
                    <a:bodyPr/>
                    <a:lstStyle/>
                    <a:p>
                      <a:r>
                        <a:rPr lang="en-US" altLang="zh-Hans-HK" dirty="0"/>
                        <a:t>CBA</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0</a:t>
                      </a:r>
                      <a:endParaRPr lang="zh-Hans-HK" altLang="en-US" dirty="0"/>
                    </a:p>
                  </a:txBody>
                  <a:tcPr/>
                </a:tc>
                <a:tc>
                  <a:txBody>
                    <a:bodyPr/>
                    <a:lstStyle/>
                    <a:p>
                      <a:pPr algn="ctr"/>
                      <a:r>
                        <a:rPr lang="en-US" altLang="zh-Hans-HK" dirty="0"/>
                        <a:t>18</a:t>
                      </a:r>
                      <a:endParaRPr lang="zh-Hans-HK" altLang="en-US" dirty="0"/>
                    </a:p>
                  </a:txBody>
                  <a:tcPr/>
                </a:tc>
                <a:extLst>
                  <a:ext uri="{0D108BD9-81ED-4DB2-BD59-A6C34878D82A}">
                    <a16:rowId xmlns:a16="http://schemas.microsoft.com/office/drawing/2014/main" val="2313663747"/>
                  </a:ext>
                </a:extLst>
              </a:tr>
              <a:tr h="370840">
                <a:tc>
                  <a:txBody>
                    <a:bodyPr/>
                    <a:lstStyle/>
                    <a:p>
                      <a:r>
                        <a:rPr lang="zh-CN" altLang="en-US" dirty="0"/>
                        <a:t>平均边际效益</a:t>
                      </a:r>
                      <a:br>
                        <a:rPr lang="en-US" altLang="zh-CN" dirty="0"/>
                      </a:br>
                      <a:r>
                        <a:rPr lang="en-US" altLang="zh-CN" dirty="0"/>
                        <a:t>(</a:t>
                      </a:r>
                      <a:r>
                        <a:rPr lang="zh-CN" altLang="en-US" dirty="0"/>
                        <a:t>即</a:t>
                      </a:r>
                      <a:r>
                        <a:rPr lang="en-US" altLang="zh-CN" dirty="0"/>
                        <a:t>Shapley value)</a:t>
                      </a:r>
                      <a:endParaRPr lang="zh-Hans-HK" altLang="en-US" dirty="0"/>
                    </a:p>
                  </a:txBody>
                  <a:tcPr/>
                </a:tc>
                <a:tc>
                  <a:txBody>
                    <a:bodyPr/>
                    <a:lstStyle/>
                    <a:p>
                      <a:pPr algn="ctr"/>
                      <a:r>
                        <a:rPr lang="en-US" altLang="zh-Hans-HK" dirty="0"/>
                        <a:t>2</a:t>
                      </a:r>
                      <a:endParaRPr lang="zh-Hans-HK" altLang="en-US" dirty="0"/>
                    </a:p>
                  </a:txBody>
                  <a:tcPr/>
                </a:tc>
                <a:tc>
                  <a:txBody>
                    <a:bodyPr/>
                    <a:lstStyle/>
                    <a:p>
                      <a:pPr algn="ctr"/>
                      <a:r>
                        <a:rPr lang="en-US" altLang="zh-CN" dirty="0"/>
                        <a:t>5</a:t>
                      </a:r>
                      <a:endParaRPr lang="zh-Hans-HK" altLang="en-US" dirty="0"/>
                    </a:p>
                  </a:txBody>
                  <a:tcPr/>
                </a:tc>
                <a:tc>
                  <a:txBody>
                    <a:bodyPr/>
                    <a:lstStyle/>
                    <a:p>
                      <a:pPr algn="ctr"/>
                      <a:r>
                        <a:rPr lang="en-US" altLang="zh-CN" dirty="0"/>
                        <a:t>11</a:t>
                      </a:r>
                      <a:endParaRPr lang="zh-Hans-HK" altLang="en-US" dirty="0"/>
                    </a:p>
                  </a:txBody>
                  <a:tcPr/>
                </a:tc>
                <a:extLst>
                  <a:ext uri="{0D108BD9-81ED-4DB2-BD59-A6C34878D82A}">
                    <a16:rowId xmlns:a16="http://schemas.microsoft.com/office/drawing/2014/main" val="3050636777"/>
                  </a:ext>
                </a:extLst>
              </a:tr>
            </a:tbl>
          </a:graphicData>
        </a:graphic>
      </p:graphicFrame>
      <p:pic>
        <p:nvPicPr>
          <p:cNvPr id="6" name="内容占位符 5">
            <a:extLst>
              <a:ext uri="{FF2B5EF4-FFF2-40B4-BE49-F238E27FC236}">
                <a16:creationId xmlns:a16="http://schemas.microsoft.com/office/drawing/2014/main" id="{CD274BCC-6E56-4AC1-B1F9-49760D0ED9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3081" y="3042315"/>
            <a:ext cx="3772426" cy="1848108"/>
          </a:xfrm>
        </p:spPr>
      </p:pic>
      <p:sp>
        <p:nvSpPr>
          <p:cNvPr id="8" name="文本框 7">
            <a:extLst>
              <a:ext uri="{FF2B5EF4-FFF2-40B4-BE49-F238E27FC236}">
                <a16:creationId xmlns:a16="http://schemas.microsoft.com/office/drawing/2014/main" id="{90C03A22-A8F0-47F8-90B2-CFC692AD2447}"/>
              </a:ext>
            </a:extLst>
          </p:cNvPr>
          <p:cNvSpPr txBox="1"/>
          <p:nvPr/>
        </p:nvSpPr>
        <p:spPr>
          <a:xfrm>
            <a:off x="1343024" y="5667375"/>
            <a:ext cx="9020175" cy="369332"/>
          </a:xfrm>
          <a:prstGeom prst="rect">
            <a:avLst/>
          </a:prstGeom>
          <a:noFill/>
        </p:spPr>
        <p:txBody>
          <a:bodyPr wrap="square" rtlCol="0">
            <a:spAutoFit/>
          </a:bodyPr>
          <a:lstStyle/>
          <a:p>
            <a:r>
              <a:rPr lang="zh-CN" altLang="en-US" dirty="0"/>
              <a:t>有一个等价的更快捷的算法：第一程</a:t>
            </a:r>
            <a:r>
              <a:rPr lang="en-US" altLang="zh-CN" dirty="0">
                <a:solidFill>
                  <a:srgbClr val="00B050"/>
                </a:solidFill>
              </a:rPr>
              <a:t>3</a:t>
            </a:r>
            <a:r>
              <a:rPr lang="zh-CN" altLang="en-US" dirty="0"/>
              <a:t>人均摊。第二程</a:t>
            </a:r>
            <a:r>
              <a:rPr lang="en-US" altLang="zh-CN" dirty="0">
                <a:solidFill>
                  <a:srgbClr val="00B050"/>
                </a:solidFill>
              </a:rPr>
              <a:t>B</a:t>
            </a:r>
            <a:r>
              <a:rPr lang="zh-CN" altLang="en-US" dirty="0">
                <a:solidFill>
                  <a:srgbClr val="00B050"/>
                </a:solidFill>
              </a:rPr>
              <a:t>、</a:t>
            </a:r>
            <a:r>
              <a:rPr lang="en-US" altLang="zh-CN" dirty="0">
                <a:solidFill>
                  <a:srgbClr val="00B050"/>
                </a:solidFill>
              </a:rPr>
              <a:t>C</a:t>
            </a:r>
            <a:r>
              <a:rPr lang="zh-CN" altLang="en-US" dirty="0"/>
              <a:t>均摊。第三程</a:t>
            </a:r>
            <a:r>
              <a:rPr lang="en-US" altLang="zh-CN" dirty="0">
                <a:solidFill>
                  <a:srgbClr val="00B050"/>
                </a:solidFill>
              </a:rPr>
              <a:t>C</a:t>
            </a:r>
            <a:r>
              <a:rPr lang="zh-CN" altLang="en-US" dirty="0"/>
              <a:t>单独买单。</a:t>
            </a:r>
            <a:endParaRPr lang="zh-Hans-HK" altLang="en-US" dirty="0"/>
          </a:p>
        </p:txBody>
      </p:sp>
      <p:sp>
        <p:nvSpPr>
          <p:cNvPr id="3" name="文本框 2">
            <a:extLst>
              <a:ext uri="{FF2B5EF4-FFF2-40B4-BE49-F238E27FC236}">
                <a16:creationId xmlns:a16="http://schemas.microsoft.com/office/drawing/2014/main" id="{BD2E699B-2054-4F74-A943-8D33A569A1C8}"/>
              </a:ext>
            </a:extLst>
          </p:cNvPr>
          <p:cNvSpPr txBox="1"/>
          <p:nvPr/>
        </p:nvSpPr>
        <p:spPr>
          <a:xfrm>
            <a:off x="6347356" y="3429000"/>
            <a:ext cx="785284" cy="584775"/>
          </a:xfrm>
          <a:prstGeom prst="rect">
            <a:avLst/>
          </a:prstGeom>
          <a:noFill/>
        </p:spPr>
        <p:txBody>
          <a:bodyPr wrap="square">
            <a:spAutoFit/>
          </a:bodyPr>
          <a:lstStyle/>
          <a:p>
            <a:r>
              <a:rPr lang="zh-CN" altLang="en-US" sz="3200" dirty="0">
                <a:solidFill>
                  <a:schemeClr val="bg1"/>
                </a:solidFill>
              </a:rPr>
              <a:t>🚕</a:t>
            </a:r>
            <a:endParaRPr lang="zh-Hans-HK" altLang="en-US" sz="3200" dirty="0">
              <a:solidFill>
                <a:schemeClr val="bg1"/>
              </a:solidFill>
            </a:endParaRPr>
          </a:p>
        </p:txBody>
      </p:sp>
    </p:spTree>
    <p:extLst>
      <p:ext uri="{BB962C8B-B14F-4D97-AF65-F5344CB8AC3E}">
        <p14:creationId xmlns:p14="http://schemas.microsoft.com/office/powerpoint/2010/main" val="4275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9A19A-3293-4588-A2BD-5147A5D2A3FB}"/>
              </a:ext>
            </a:extLst>
          </p:cNvPr>
          <p:cNvSpPr>
            <a:spLocks noGrp="1"/>
          </p:cNvSpPr>
          <p:nvPr>
            <p:ph type="title"/>
          </p:nvPr>
        </p:nvSpPr>
        <p:spPr/>
        <p:txBody>
          <a:bodyPr/>
          <a:lstStyle/>
          <a:p>
            <a:r>
              <a:rPr lang="en-US" altLang="zh-CN" dirty="0"/>
              <a:t>Shapley value</a:t>
            </a:r>
            <a:r>
              <a:rPr lang="zh-CN" altLang="en-US" dirty="0"/>
              <a:t>还有一些有趣性质</a:t>
            </a:r>
            <a:endParaRPr lang="zh-Hans-HK" altLang="en-US" dirty="0"/>
          </a:p>
        </p:txBody>
      </p:sp>
      <p:pic>
        <p:nvPicPr>
          <p:cNvPr id="6" name="图片 5">
            <a:extLst>
              <a:ext uri="{FF2B5EF4-FFF2-40B4-BE49-F238E27FC236}">
                <a16:creationId xmlns:a16="http://schemas.microsoft.com/office/drawing/2014/main" id="{FB1DCD6B-C695-4755-89A2-21E315057E93}"/>
              </a:ext>
            </a:extLst>
          </p:cNvPr>
          <p:cNvPicPr>
            <a:picLocks noChangeAspect="1"/>
          </p:cNvPicPr>
          <p:nvPr/>
        </p:nvPicPr>
        <p:blipFill>
          <a:blip r:embed="rId2"/>
          <a:stretch>
            <a:fillRect/>
          </a:stretch>
        </p:blipFill>
        <p:spPr>
          <a:xfrm>
            <a:off x="1374774" y="2065867"/>
            <a:ext cx="9010650" cy="4048750"/>
          </a:xfrm>
          <a:prstGeom prst="rect">
            <a:avLst/>
          </a:prstGeom>
        </p:spPr>
      </p:pic>
    </p:spTree>
    <p:extLst>
      <p:ext uri="{BB962C8B-B14F-4D97-AF65-F5344CB8AC3E}">
        <p14:creationId xmlns:p14="http://schemas.microsoft.com/office/powerpoint/2010/main" val="12674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EBDA3FA-9FA4-45D5-BB9A-CD8C899F1DFF}"/>
              </a:ext>
            </a:extLst>
          </p:cNvPr>
          <p:cNvSpPr>
            <a:spLocks noGrp="1"/>
          </p:cNvSpPr>
          <p:nvPr>
            <p:ph type="title"/>
          </p:nvPr>
        </p:nvSpPr>
        <p:spPr/>
        <p:txBody>
          <a:bodyPr>
            <a:normAutofit/>
          </a:bodyPr>
          <a:lstStyle/>
          <a:p>
            <a:r>
              <a:rPr lang="zh-CN" altLang="en-US" sz="3600" dirty="0"/>
              <a:t>三妾分产问题</a:t>
            </a:r>
            <a:endParaRPr lang="zh-Hans-HK" altLang="en-US" sz="3600" dirty="0"/>
          </a:p>
        </p:txBody>
      </p:sp>
      <p:pic>
        <p:nvPicPr>
          <p:cNvPr id="8" name="图片占位符 7">
            <a:extLst>
              <a:ext uri="{FF2B5EF4-FFF2-40B4-BE49-F238E27FC236}">
                <a16:creationId xmlns:a16="http://schemas.microsoft.com/office/drawing/2014/main" id="{1E37A706-519E-4FBF-8C07-62A5AB234C7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1766" t="-4304" r="15336" b="-4304"/>
          <a:stretch/>
        </p:blipFill>
        <p:spPr>
          <a:xfrm>
            <a:off x="7704000" y="914400"/>
            <a:ext cx="3283227" cy="4574543"/>
          </a:xfrm>
        </p:spPr>
      </p:pic>
      <p:sp>
        <p:nvSpPr>
          <p:cNvPr id="6" name="文本占位符 5">
            <a:extLst>
              <a:ext uri="{FF2B5EF4-FFF2-40B4-BE49-F238E27FC236}">
                <a16:creationId xmlns:a16="http://schemas.microsoft.com/office/drawing/2014/main" id="{91932A45-68BE-4421-8B45-9E2A4CECDCAF}"/>
              </a:ext>
            </a:extLst>
          </p:cNvPr>
          <p:cNvSpPr>
            <a:spLocks noGrp="1"/>
          </p:cNvSpPr>
          <p:nvPr>
            <p:ph type="body" sz="half" idx="2"/>
          </p:nvPr>
        </p:nvSpPr>
        <p:spPr>
          <a:xfrm>
            <a:off x="685800" y="2971800"/>
            <a:ext cx="6438900" cy="1828800"/>
          </a:xfrm>
        </p:spPr>
        <p:txBody>
          <a:bodyPr>
            <a:normAutofit/>
          </a:bodyPr>
          <a:lstStyle/>
          <a:p>
            <a:endParaRPr lang="en-US" altLang="zh-Hans-HK" sz="3200" b="0" i="0" u="none" strike="noStrike" baseline="0" dirty="0">
              <a:solidFill>
                <a:srgbClr val="FFFFFF"/>
              </a:solidFill>
              <a:latin typeface="+mj-lt"/>
            </a:endParaRPr>
          </a:p>
          <a:p>
            <a:r>
              <a:rPr lang="en-US" altLang="zh-Hans-HK" sz="3200" b="0" i="0" u="none" strike="noStrike" baseline="0" dirty="0">
                <a:solidFill>
                  <a:srgbClr val="FFFFFF"/>
                </a:solidFill>
                <a:latin typeface="+mj-lt"/>
              </a:rPr>
              <a:t>Bankruptcy Problem from the Talmud</a:t>
            </a:r>
            <a:endParaRPr lang="zh-Hans-HK" altLang="en-US" sz="3200" dirty="0">
              <a:latin typeface="+mj-lt"/>
            </a:endParaRPr>
          </a:p>
        </p:txBody>
      </p:sp>
    </p:spTree>
    <p:extLst>
      <p:ext uri="{BB962C8B-B14F-4D97-AF65-F5344CB8AC3E}">
        <p14:creationId xmlns:p14="http://schemas.microsoft.com/office/powerpoint/2010/main" val="55019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EBDA3FA-9FA4-45D5-BB9A-CD8C899F1DFF}"/>
              </a:ext>
            </a:extLst>
          </p:cNvPr>
          <p:cNvSpPr>
            <a:spLocks noGrp="1"/>
          </p:cNvSpPr>
          <p:nvPr>
            <p:ph type="title"/>
          </p:nvPr>
        </p:nvSpPr>
        <p:spPr/>
        <p:txBody>
          <a:bodyPr>
            <a:normAutofit/>
          </a:bodyPr>
          <a:lstStyle/>
          <a:p>
            <a:r>
              <a:rPr lang="zh-CN" altLang="en-US" sz="3600" dirty="0"/>
              <a:t>分蛋糕问题</a:t>
            </a:r>
            <a:endParaRPr lang="zh-Hans-HK" altLang="en-US" sz="3600" dirty="0"/>
          </a:p>
        </p:txBody>
      </p:sp>
      <p:sp>
        <p:nvSpPr>
          <p:cNvPr id="6" name="文本占位符 5">
            <a:extLst>
              <a:ext uri="{FF2B5EF4-FFF2-40B4-BE49-F238E27FC236}">
                <a16:creationId xmlns:a16="http://schemas.microsoft.com/office/drawing/2014/main" id="{91932A45-68BE-4421-8B45-9E2A4CECDCAF}"/>
              </a:ext>
            </a:extLst>
          </p:cNvPr>
          <p:cNvSpPr>
            <a:spLocks noGrp="1"/>
          </p:cNvSpPr>
          <p:nvPr>
            <p:ph type="body" sz="half" idx="2"/>
          </p:nvPr>
        </p:nvSpPr>
        <p:spPr/>
        <p:txBody>
          <a:bodyPr>
            <a:normAutofit/>
          </a:bodyPr>
          <a:lstStyle/>
          <a:p>
            <a:endParaRPr lang="en-US" altLang="zh-Hans-HK" sz="3200" dirty="0"/>
          </a:p>
          <a:p>
            <a:r>
              <a:rPr lang="en-US" altLang="zh-CN" sz="3200" dirty="0"/>
              <a:t>Cake Cutting</a:t>
            </a:r>
            <a:endParaRPr lang="zh-Hans-HK" altLang="en-US" sz="3200" dirty="0"/>
          </a:p>
        </p:txBody>
      </p:sp>
      <p:pic>
        <p:nvPicPr>
          <p:cNvPr id="7" name="图片占位符 7">
            <a:extLst>
              <a:ext uri="{FF2B5EF4-FFF2-40B4-BE49-F238E27FC236}">
                <a16:creationId xmlns:a16="http://schemas.microsoft.com/office/drawing/2014/main" id="{EF05270F-F5BA-4775-B91E-AD9F312098E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1959" t="-20556" r="18466" b="-20556"/>
          <a:stretch/>
        </p:blipFill>
        <p:spPr>
          <a:xfrm>
            <a:off x="7632000" y="914400"/>
            <a:ext cx="3281362" cy="4572000"/>
          </a:xfrm>
        </p:spPr>
      </p:pic>
    </p:spTree>
    <p:extLst>
      <p:ext uri="{BB962C8B-B14F-4D97-AF65-F5344CB8AC3E}">
        <p14:creationId xmlns:p14="http://schemas.microsoft.com/office/powerpoint/2010/main" val="1064552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标题 4">
            <a:extLst>
              <a:ext uri="{FF2B5EF4-FFF2-40B4-BE49-F238E27FC236}">
                <a16:creationId xmlns:a16="http://schemas.microsoft.com/office/drawing/2014/main" id="{D9399BF2-2DC5-45CA-BC8A-0B65BE59A5C4}"/>
              </a:ext>
            </a:extLst>
          </p:cNvPr>
          <p:cNvSpPr>
            <a:spLocks noGrp="1"/>
          </p:cNvSpPr>
          <p:nvPr>
            <p:ph type="title"/>
          </p:nvPr>
        </p:nvSpPr>
        <p:spPr/>
        <p:txBody>
          <a:bodyPr/>
          <a:lstStyle/>
          <a:p>
            <a:r>
              <a:rPr lang="en-US" altLang="zh-CN" dirty="0"/>
              <a:t>Divisible cake  (Fair division)</a:t>
            </a:r>
            <a:endParaRPr lang="zh-Hans-HK" altLang="en-US" dirty="0"/>
          </a:p>
        </p:txBody>
      </p:sp>
      <p:sp>
        <p:nvSpPr>
          <p:cNvPr id="7" name="内容占位符 6">
            <a:extLst>
              <a:ext uri="{FF2B5EF4-FFF2-40B4-BE49-F238E27FC236}">
                <a16:creationId xmlns:a16="http://schemas.microsoft.com/office/drawing/2014/main" id="{8DB62B71-7119-45CD-B271-8BB276C857C1}"/>
              </a:ext>
            </a:extLst>
          </p:cNvPr>
          <p:cNvSpPr>
            <a:spLocks noGrp="1"/>
          </p:cNvSpPr>
          <p:nvPr>
            <p:ph sz="half" idx="1"/>
          </p:nvPr>
        </p:nvSpPr>
        <p:spPr/>
        <p:txBody>
          <a:bodyPr>
            <a:normAutofit/>
          </a:bodyPr>
          <a:lstStyle/>
          <a:p>
            <a:r>
              <a:rPr lang="zh-CN" altLang="en-US" sz="2400" dirty="0"/>
              <a:t>有</a:t>
            </a:r>
            <a:r>
              <a:rPr lang="en-US" altLang="zh-CN" sz="2400" dirty="0">
                <a:solidFill>
                  <a:srgbClr val="00B050"/>
                </a:solidFill>
              </a:rPr>
              <a:t>n</a:t>
            </a:r>
            <a:r>
              <a:rPr lang="zh-CN" altLang="en-US" sz="2400" dirty="0"/>
              <a:t>个人想分一块蛋糕</a:t>
            </a:r>
            <a:endParaRPr lang="en-US" altLang="zh-CN" sz="2400" dirty="0"/>
          </a:p>
          <a:p>
            <a:pPr lvl="1"/>
            <a:r>
              <a:rPr lang="zh-CN" altLang="en-US" sz="2200" dirty="0"/>
              <a:t>为简单，蛋糕描述成一个线段。</a:t>
            </a:r>
            <a:endParaRPr lang="en-US" altLang="zh-CN" sz="2200" dirty="0"/>
          </a:p>
          <a:p>
            <a:r>
              <a:rPr lang="zh-CN" altLang="en-US" sz="2400" dirty="0"/>
              <a:t>每个人对蛋糕中不同的区域有不同的评价（例如</a:t>
            </a:r>
            <a:r>
              <a:rPr lang="en-US" altLang="zh-CN" sz="2400" dirty="0">
                <a:solidFill>
                  <a:srgbClr val="00B050"/>
                </a:solidFill>
              </a:rPr>
              <a:t>Alice</a:t>
            </a:r>
            <a:r>
              <a:rPr lang="zh-CN" altLang="en-US" sz="2400" dirty="0"/>
              <a:t>更喜欢巧克力；而</a:t>
            </a:r>
            <a:r>
              <a:rPr lang="en-US" altLang="zh-CN" sz="2400" dirty="0">
                <a:solidFill>
                  <a:srgbClr val="00B050"/>
                </a:solidFill>
              </a:rPr>
              <a:t>Bob</a:t>
            </a:r>
            <a:r>
              <a:rPr lang="zh-CN" altLang="en-US" sz="2400" dirty="0"/>
              <a:t>更喜欢草莓）</a:t>
            </a:r>
            <a:endParaRPr lang="en-US" altLang="zh-CN" sz="2400" dirty="0"/>
          </a:p>
          <a:p>
            <a:r>
              <a:rPr lang="zh-CN" altLang="en-US" sz="2400" dirty="0"/>
              <a:t>蛋糕的一个</a:t>
            </a:r>
            <a:r>
              <a:rPr lang="zh-CN" altLang="en-US" sz="2400" dirty="0">
                <a:solidFill>
                  <a:srgbClr val="FFFF00"/>
                </a:solidFill>
              </a:rPr>
              <a:t>分配方案</a:t>
            </a:r>
            <a:r>
              <a:rPr lang="zh-CN" altLang="en-US" sz="2400" dirty="0"/>
              <a:t>是指将</a:t>
            </a:r>
            <a:r>
              <a:rPr lang="en-US" altLang="zh-CN" sz="2400" dirty="0"/>
              <a:t>[0,1]</a:t>
            </a:r>
            <a:br>
              <a:rPr lang="en-US" altLang="zh-CN" sz="2400" dirty="0"/>
            </a:br>
            <a:r>
              <a:rPr lang="zh-CN" altLang="en-US" sz="2400" dirty="0"/>
              <a:t>分割成若干个子集</a:t>
            </a:r>
            <a:r>
              <a:rPr lang="en-US" altLang="zh-CN" sz="2400" dirty="0">
                <a:solidFill>
                  <a:srgbClr val="00B050"/>
                </a:solidFill>
              </a:rPr>
              <a:t>A</a:t>
            </a:r>
            <a:r>
              <a:rPr lang="en-US" altLang="zh-CN" sz="2400" baseline="-25000" dirty="0">
                <a:solidFill>
                  <a:srgbClr val="00B050"/>
                </a:solidFill>
              </a:rPr>
              <a:t>1</a:t>
            </a:r>
            <a:r>
              <a:rPr lang="en-US" altLang="zh-CN" sz="2400" dirty="0"/>
              <a:t>,…,</a:t>
            </a:r>
            <a:r>
              <a:rPr lang="en-US" altLang="zh-CN" sz="2400" dirty="0">
                <a:solidFill>
                  <a:srgbClr val="00B050"/>
                </a:solidFill>
              </a:rPr>
              <a:t>A</a:t>
            </a:r>
            <a:r>
              <a:rPr lang="en-US" altLang="zh-CN" sz="2400" baseline="-25000" dirty="0">
                <a:solidFill>
                  <a:srgbClr val="00B050"/>
                </a:solidFill>
              </a:rPr>
              <a:t>n</a:t>
            </a:r>
            <a:r>
              <a:rPr lang="zh-CN" altLang="en-US" sz="2400" dirty="0"/>
              <a:t>，然后将</a:t>
            </a:r>
            <a:r>
              <a:rPr lang="en-US" altLang="zh-CN" sz="2400" dirty="0">
                <a:solidFill>
                  <a:srgbClr val="00B050"/>
                </a:solidFill>
              </a:rPr>
              <a:t>A</a:t>
            </a:r>
            <a:r>
              <a:rPr lang="en-US" altLang="zh-CN" sz="2400" baseline="-25000" dirty="0">
                <a:solidFill>
                  <a:srgbClr val="00B050"/>
                </a:solidFill>
              </a:rPr>
              <a:t>i</a:t>
            </a:r>
            <a:r>
              <a:rPr lang="zh-CN" altLang="en-US" sz="2400" dirty="0"/>
              <a:t>分配个第</a:t>
            </a:r>
            <a:r>
              <a:rPr lang="en-US" altLang="zh-CN" sz="2400" dirty="0" err="1">
                <a:solidFill>
                  <a:srgbClr val="00B050"/>
                </a:solidFill>
              </a:rPr>
              <a:t>i</a:t>
            </a:r>
            <a:r>
              <a:rPr lang="zh-CN" altLang="en-US" sz="2400" dirty="0"/>
              <a:t>个人。</a:t>
            </a:r>
            <a:endParaRPr lang="zh-Hans-HK" altLang="en-US" sz="2400" dirty="0"/>
          </a:p>
        </p:txBody>
      </p:sp>
      <p:sp>
        <p:nvSpPr>
          <p:cNvPr id="8" name="内容占位符 7">
            <a:extLst>
              <a:ext uri="{FF2B5EF4-FFF2-40B4-BE49-F238E27FC236}">
                <a16:creationId xmlns:a16="http://schemas.microsoft.com/office/drawing/2014/main" id="{57BCFE65-2B0D-4ED2-B059-82704C472FF0}"/>
              </a:ext>
            </a:extLst>
          </p:cNvPr>
          <p:cNvSpPr>
            <a:spLocks noGrp="1"/>
          </p:cNvSpPr>
          <p:nvPr>
            <p:ph sz="half" idx="2"/>
          </p:nvPr>
        </p:nvSpPr>
        <p:spPr/>
        <p:txBody>
          <a:bodyPr>
            <a:normAutofit/>
          </a:bodyPr>
          <a:lstStyle/>
          <a:p>
            <a:r>
              <a:rPr lang="zh-CN" altLang="en-US" sz="2400" dirty="0"/>
              <a:t>一个分配方案是“</a:t>
            </a:r>
            <a:r>
              <a:rPr lang="zh-CN" altLang="en-US" sz="2400" dirty="0">
                <a:solidFill>
                  <a:srgbClr val="FFFF00"/>
                </a:solidFill>
              </a:rPr>
              <a:t>公平</a:t>
            </a:r>
            <a:r>
              <a:rPr lang="zh-CN" altLang="en-US" sz="2400" dirty="0"/>
              <a:t>”的，如果</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baseline="-25000" dirty="0">
                <a:solidFill>
                  <a:srgbClr val="00B050"/>
                </a:solidFill>
                <a:latin typeface="Times New Roman" panose="02020603050405020304" pitchFamily="18" charset="0"/>
                <a:cs typeface="Times New Roman" panose="02020603050405020304" pitchFamily="18" charset="0"/>
              </a:rPr>
              <a:t> </a:t>
            </a:r>
            <a:r>
              <a:rPr lang="en-US" altLang="zh-Hans-HK" sz="2400" dirty="0">
                <a:solidFill>
                  <a:srgbClr val="00B050"/>
                </a:solidFill>
                <a:latin typeface="Times New Roman" panose="02020603050405020304" pitchFamily="18" charset="0"/>
                <a:cs typeface="Times New Roman" panose="02020603050405020304" pitchFamily="18" charset="0"/>
              </a:rPr>
              <a:t>(A</a:t>
            </a:r>
            <a:r>
              <a:rPr lang="en-US" altLang="zh-Hans-HK" sz="2400" baseline="-25000" dirty="0">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latin typeface="Times New Roman" panose="02020603050405020304" pitchFamily="18" charset="0"/>
                <a:cs typeface="Times New Roman" panose="02020603050405020304" pitchFamily="18" charset="0"/>
              </a:rPr>
              <a:t>) ≥ 1/n.  </a:t>
            </a:r>
            <a:r>
              <a:rPr lang="en-US" altLang="zh-Hans-HK"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假定</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latin typeface="Times New Roman" panose="02020603050405020304" pitchFamily="18" charset="0"/>
                <a:cs typeface="Times New Roman" panose="02020603050405020304" pitchFamily="18" charset="0"/>
              </a:rPr>
              <a:t>([0,1])=1</a:t>
            </a:r>
            <a:r>
              <a:rPr lang="en-US" altLang="zh-CN" sz="2400"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其中</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baseline="-25000" dirty="0">
                <a:solidFill>
                  <a:srgbClr val="00B050"/>
                </a:solidFill>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是一个概率分布。</a:t>
            </a:r>
            <a:endParaRPr lang="en-US" altLang="zh-CN" sz="2400" dirty="0">
              <a:latin typeface="Times New Roman" panose="02020603050405020304" pitchFamily="18" charset="0"/>
              <a:cs typeface="Times New Roman" panose="02020603050405020304" pitchFamily="18" charset="0"/>
            </a:endParaRPr>
          </a:p>
          <a:p>
            <a:endParaRPr lang="en-US" altLang="zh-CN" sz="2400" dirty="0">
              <a:solidFill>
                <a:srgbClr val="00B050"/>
              </a:solidFill>
              <a:latin typeface="Times New Roman" panose="02020603050405020304" pitchFamily="18" charset="0"/>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如何得到公平的分配方案？</a:t>
            </a:r>
            <a:endParaRPr lang="en-US" altLang="zh-Hans-HK" sz="2600" dirty="0"/>
          </a:p>
          <a:p>
            <a:pPr lvl="1"/>
            <a:r>
              <a:rPr lang="en-US" altLang="zh-Hans-HK" sz="2200" dirty="0"/>
              <a:t>1. </a:t>
            </a:r>
            <a:r>
              <a:rPr lang="en-US" altLang="zh-Hans-HK" sz="2200" dirty="0">
                <a:solidFill>
                  <a:srgbClr val="00B050"/>
                </a:solidFill>
              </a:rPr>
              <a:t>n=2</a:t>
            </a:r>
            <a:r>
              <a:rPr lang="zh-CN" altLang="en-US" sz="2200" dirty="0"/>
              <a:t>。</a:t>
            </a:r>
            <a:r>
              <a:rPr lang="en-US" altLang="zh-Hans-HK" sz="2200" dirty="0"/>
              <a:t>One cut the, other choose</a:t>
            </a:r>
          </a:p>
          <a:p>
            <a:pPr lvl="1"/>
            <a:r>
              <a:rPr lang="en-US" altLang="zh-Hans-HK" sz="2200" dirty="0"/>
              <a:t>2. </a:t>
            </a:r>
            <a:r>
              <a:rPr lang="en-US" altLang="zh-CN" sz="2200" dirty="0">
                <a:solidFill>
                  <a:srgbClr val="00B050"/>
                </a:solidFill>
              </a:rPr>
              <a:t>n&gt;2</a:t>
            </a:r>
            <a:r>
              <a:rPr lang="zh-CN" altLang="en-US" sz="2200" dirty="0"/>
              <a:t>。</a:t>
            </a:r>
            <a:r>
              <a:rPr lang="en-US" altLang="zh-Hans-HK" sz="2200" dirty="0"/>
              <a:t>Moving knife </a:t>
            </a:r>
          </a:p>
          <a:p>
            <a:r>
              <a:rPr lang="zh-CN" altLang="en-US" sz="2400" dirty="0"/>
              <a:t>对于任意的</a:t>
            </a:r>
            <a:r>
              <a:rPr lang="en-US" altLang="zh-CN" sz="2400" dirty="0">
                <a:solidFill>
                  <a:srgbClr val="00B050"/>
                </a:solidFill>
              </a:rPr>
              <a:t>n</a:t>
            </a:r>
            <a:r>
              <a:rPr lang="zh-CN" altLang="en-US" sz="2400" dirty="0"/>
              <a:t>，总有公平分配方案。</a:t>
            </a:r>
            <a:endParaRPr lang="zh-Hans-HK" altLang="en-US" sz="2400" dirty="0"/>
          </a:p>
        </p:txBody>
      </p:sp>
    </p:spTree>
    <p:extLst>
      <p:ext uri="{BB962C8B-B14F-4D97-AF65-F5344CB8AC3E}">
        <p14:creationId xmlns:p14="http://schemas.microsoft.com/office/powerpoint/2010/main" val="394888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anim calcmode="lin" valueType="num">
                                      <p:cBhvr>
                                        <p:cTn id="1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1000"/>
                                        <p:tgtEl>
                                          <p:spTgt spid="8">
                                            <p:txEl>
                                              <p:pRg st="4" end="4"/>
                                            </p:txEl>
                                          </p:spTgt>
                                        </p:tgtEl>
                                      </p:cBhvr>
                                    </p:animEffect>
                                    <p:anim calcmode="lin" valueType="num">
                                      <p:cBhvr>
                                        <p:cTn id="2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1000"/>
                                        <p:tgtEl>
                                          <p:spTgt spid="8">
                                            <p:txEl>
                                              <p:pRg st="5" end="5"/>
                                            </p:txEl>
                                          </p:spTgt>
                                        </p:tgtEl>
                                      </p:cBhvr>
                                    </p:animEffect>
                                    <p:anim calcmode="lin" valueType="num">
                                      <p:cBhvr>
                                        <p:cTn id="2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1E111-F177-4004-BA52-C38A55953087}"/>
              </a:ext>
            </a:extLst>
          </p:cNvPr>
          <p:cNvSpPr>
            <a:spLocks noGrp="1"/>
          </p:cNvSpPr>
          <p:nvPr>
            <p:ph type="title"/>
          </p:nvPr>
        </p:nvSpPr>
        <p:spPr/>
        <p:txBody>
          <a:bodyPr/>
          <a:lstStyle/>
          <a:p>
            <a:r>
              <a:rPr lang="en-US" altLang="zh-Hans-HK" dirty="0"/>
              <a:t>Divisible cake (Envy-free division)</a:t>
            </a:r>
            <a:endParaRPr lang="zh-Hans-HK" altLang="en-US" dirty="0"/>
          </a:p>
        </p:txBody>
      </p:sp>
      <p:sp>
        <p:nvSpPr>
          <p:cNvPr id="3" name="内容占位符 2">
            <a:extLst>
              <a:ext uri="{FF2B5EF4-FFF2-40B4-BE49-F238E27FC236}">
                <a16:creationId xmlns:a16="http://schemas.microsoft.com/office/drawing/2014/main" id="{387DE4B6-3BA4-495C-9846-430382FF9B08}"/>
              </a:ext>
            </a:extLst>
          </p:cNvPr>
          <p:cNvSpPr>
            <a:spLocks noGrp="1"/>
          </p:cNvSpPr>
          <p:nvPr>
            <p:ph sz="half" idx="1"/>
          </p:nvPr>
        </p:nvSpPr>
        <p:spPr/>
        <p:txBody>
          <a:bodyPr>
            <a:noAutofit/>
          </a:bodyPr>
          <a:lstStyle/>
          <a:p>
            <a:r>
              <a:rPr lang="zh-CN" altLang="en-US" sz="2400" dirty="0"/>
              <a:t>公平：</a:t>
            </a:r>
            <a:r>
              <a:rPr lang="en-US" altLang="zh-Hans-HK" sz="2400" dirty="0">
                <a:solidFill>
                  <a:srgbClr val="00B050"/>
                </a:solidFill>
                <a:latin typeface="Times New Roman" panose="02020603050405020304" pitchFamily="18" charset="0"/>
                <a:cs typeface="Times New Roman" panose="02020603050405020304" pitchFamily="18" charset="0"/>
              </a:rPr>
              <a:t> </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baseline="-25000" dirty="0">
                <a:solidFill>
                  <a:srgbClr val="00B050"/>
                </a:solidFill>
                <a:latin typeface="Times New Roman" panose="02020603050405020304" pitchFamily="18" charset="0"/>
                <a:cs typeface="Times New Roman" panose="02020603050405020304" pitchFamily="18" charset="0"/>
              </a:rPr>
              <a:t> </a:t>
            </a:r>
            <a:r>
              <a:rPr lang="en-US" altLang="zh-Hans-HK" sz="2400" dirty="0">
                <a:solidFill>
                  <a:srgbClr val="00B050"/>
                </a:solidFill>
                <a:latin typeface="Times New Roman" panose="02020603050405020304" pitchFamily="18" charset="0"/>
                <a:cs typeface="Times New Roman" panose="02020603050405020304" pitchFamily="18" charset="0"/>
              </a:rPr>
              <a:t>(A</a:t>
            </a:r>
            <a:r>
              <a:rPr lang="en-US" altLang="zh-Hans-HK" sz="2400" baseline="-25000" dirty="0">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latin typeface="Times New Roman" panose="02020603050405020304" pitchFamily="18" charset="0"/>
                <a:cs typeface="Times New Roman" panose="02020603050405020304" pitchFamily="18" charset="0"/>
              </a:rPr>
              <a:t>) ≥ 1/n</a:t>
            </a:r>
            <a:endParaRPr lang="en-US" altLang="zh-CN" sz="2400" dirty="0"/>
          </a:p>
          <a:p>
            <a:r>
              <a:rPr lang="zh-CN" altLang="en-US" sz="2400" dirty="0"/>
              <a:t>一种更强的</a:t>
            </a:r>
            <a:r>
              <a:rPr lang="zh-CN" altLang="en-US" sz="2400" dirty="0">
                <a:solidFill>
                  <a:srgbClr val="FFFF00"/>
                </a:solidFill>
              </a:rPr>
              <a:t>公平</a:t>
            </a:r>
            <a:r>
              <a:rPr lang="zh-CN" altLang="en-US" sz="2400" dirty="0"/>
              <a:t>概念叫做</a:t>
            </a:r>
            <a:br>
              <a:rPr lang="en-US" altLang="zh-CN" sz="2400" dirty="0"/>
            </a:br>
            <a:r>
              <a:rPr lang="en-US" altLang="zh-CN" sz="2400" dirty="0"/>
              <a:t>   </a:t>
            </a:r>
            <a:r>
              <a:rPr lang="en-US" altLang="zh-CN" sz="2400" dirty="0" err="1">
                <a:solidFill>
                  <a:srgbClr val="FFFF00"/>
                </a:solidFill>
              </a:rPr>
              <a:t>Evny</a:t>
            </a:r>
            <a:r>
              <a:rPr lang="en-US" altLang="zh-CN" sz="2400" dirty="0">
                <a:solidFill>
                  <a:srgbClr val="FFFF00"/>
                </a:solidFill>
              </a:rPr>
              <a:t>-free</a:t>
            </a:r>
            <a:r>
              <a:rPr lang="zh-CN" altLang="en-US" sz="2400" dirty="0"/>
              <a:t>。</a:t>
            </a:r>
            <a:endParaRPr lang="en-US" altLang="zh-CN" sz="2400" dirty="0"/>
          </a:p>
          <a:p>
            <a:pPr lvl="1"/>
            <a:r>
              <a:rPr lang="zh-CN" altLang="en-US" sz="2200" dirty="0"/>
              <a:t>一个分配方案称作</a:t>
            </a:r>
            <a:r>
              <a:rPr lang="en-US" altLang="zh-Hans-HK" sz="2200" dirty="0">
                <a:solidFill>
                  <a:srgbClr val="FFFF00"/>
                </a:solidFill>
              </a:rPr>
              <a:t>Envy-free</a:t>
            </a:r>
            <a:r>
              <a:rPr lang="zh-CN" altLang="en-US" sz="2200" dirty="0"/>
              <a:t>的，如果对任意</a:t>
            </a:r>
            <a:r>
              <a:rPr lang="en-US" altLang="zh-CN" sz="2200" dirty="0" err="1"/>
              <a:t>i≠j</a:t>
            </a:r>
            <a:r>
              <a:rPr lang="zh-CN" altLang="en-US" sz="2200" dirty="0"/>
              <a:t>，</a:t>
            </a:r>
            <a:r>
              <a:rPr lang="en-US" altLang="zh-Hans-HK" sz="2200" dirty="0" err="1">
                <a:solidFill>
                  <a:srgbClr val="00B050"/>
                </a:solidFill>
                <a:latin typeface="Times New Roman" panose="02020603050405020304" pitchFamily="18" charset="0"/>
                <a:cs typeface="Times New Roman" panose="02020603050405020304" pitchFamily="18" charset="0"/>
              </a:rPr>
              <a:t>μ</a:t>
            </a:r>
            <a:r>
              <a:rPr lang="en-US" altLang="zh-Hans-HK" sz="2200" baseline="-25000" dirty="0" err="1">
                <a:solidFill>
                  <a:srgbClr val="00B050"/>
                </a:solidFill>
                <a:latin typeface="Times New Roman" panose="02020603050405020304" pitchFamily="18" charset="0"/>
                <a:cs typeface="Times New Roman" panose="02020603050405020304" pitchFamily="18" charset="0"/>
              </a:rPr>
              <a:t>i</a:t>
            </a:r>
            <a:r>
              <a:rPr lang="en-US" altLang="zh-Hans-HK" sz="2200" baseline="-25000" dirty="0">
                <a:solidFill>
                  <a:srgbClr val="00B050"/>
                </a:solidFill>
                <a:latin typeface="Times New Roman" panose="02020603050405020304" pitchFamily="18" charset="0"/>
                <a:cs typeface="Times New Roman" panose="02020603050405020304" pitchFamily="18" charset="0"/>
              </a:rPr>
              <a:t> </a:t>
            </a:r>
            <a:r>
              <a:rPr lang="en-US" altLang="zh-Hans-HK" sz="2200" dirty="0">
                <a:solidFill>
                  <a:srgbClr val="00B050"/>
                </a:solidFill>
                <a:latin typeface="Times New Roman" panose="02020603050405020304" pitchFamily="18" charset="0"/>
                <a:cs typeface="Times New Roman" panose="02020603050405020304" pitchFamily="18" charset="0"/>
              </a:rPr>
              <a:t>(A</a:t>
            </a:r>
            <a:r>
              <a:rPr lang="en-US" altLang="zh-Hans-HK" sz="2200" baseline="-25000" dirty="0">
                <a:solidFill>
                  <a:srgbClr val="00B050"/>
                </a:solidFill>
                <a:latin typeface="Times New Roman" panose="02020603050405020304" pitchFamily="18" charset="0"/>
                <a:cs typeface="Times New Roman" panose="02020603050405020304" pitchFamily="18" charset="0"/>
              </a:rPr>
              <a:t>i</a:t>
            </a:r>
            <a:r>
              <a:rPr lang="en-US" altLang="zh-Hans-HK" sz="2200" dirty="0">
                <a:solidFill>
                  <a:srgbClr val="00B050"/>
                </a:solidFill>
                <a:latin typeface="Times New Roman" panose="02020603050405020304" pitchFamily="18" charset="0"/>
                <a:cs typeface="Times New Roman" panose="02020603050405020304" pitchFamily="18" charset="0"/>
              </a:rPr>
              <a:t>) ≥</a:t>
            </a:r>
            <a:r>
              <a:rPr lang="zh-CN" altLang="en-US" sz="2200" dirty="0"/>
              <a:t> </a:t>
            </a:r>
            <a:r>
              <a:rPr lang="en-US" altLang="zh-Hans-HK" sz="2200" dirty="0" err="1">
                <a:solidFill>
                  <a:srgbClr val="00B050"/>
                </a:solidFill>
                <a:latin typeface="Times New Roman" panose="02020603050405020304" pitchFamily="18" charset="0"/>
                <a:cs typeface="Times New Roman" panose="02020603050405020304" pitchFamily="18" charset="0"/>
              </a:rPr>
              <a:t>μ</a:t>
            </a:r>
            <a:r>
              <a:rPr lang="en-US" altLang="zh-Hans-HK" sz="2200" baseline="-25000" dirty="0" err="1">
                <a:solidFill>
                  <a:srgbClr val="00B050"/>
                </a:solidFill>
                <a:latin typeface="Times New Roman" panose="02020603050405020304" pitchFamily="18" charset="0"/>
                <a:cs typeface="Times New Roman" panose="02020603050405020304" pitchFamily="18" charset="0"/>
              </a:rPr>
              <a:t>i</a:t>
            </a:r>
            <a:r>
              <a:rPr lang="en-US" altLang="zh-Hans-HK" sz="2200" baseline="-25000" dirty="0">
                <a:solidFill>
                  <a:srgbClr val="00B050"/>
                </a:solidFill>
                <a:latin typeface="Times New Roman" panose="02020603050405020304" pitchFamily="18" charset="0"/>
                <a:cs typeface="Times New Roman" panose="02020603050405020304" pitchFamily="18" charset="0"/>
              </a:rPr>
              <a:t> </a:t>
            </a:r>
            <a:r>
              <a:rPr lang="en-US" altLang="zh-Hans-HK" sz="2200" dirty="0">
                <a:solidFill>
                  <a:srgbClr val="00B050"/>
                </a:solidFill>
                <a:latin typeface="Times New Roman" panose="02020603050405020304" pitchFamily="18" charset="0"/>
                <a:cs typeface="Times New Roman" panose="02020603050405020304" pitchFamily="18" charset="0"/>
              </a:rPr>
              <a:t>(</a:t>
            </a:r>
            <a:r>
              <a:rPr lang="en-US" altLang="zh-Hans-HK" sz="2200" dirty="0" err="1">
                <a:solidFill>
                  <a:srgbClr val="00B050"/>
                </a:solidFill>
                <a:latin typeface="Times New Roman" panose="02020603050405020304" pitchFamily="18" charset="0"/>
                <a:cs typeface="Times New Roman" panose="02020603050405020304" pitchFamily="18" charset="0"/>
              </a:rPr>
              <a:t>A</a:t>
            </a:r>
            <a:r>
              <a:rPr lang="en-US" altLang="zh-Hans-HK" sz="2200" baseline="-25000" dirty="0" err="1">
                <a:solidFill>
                  <a:srgbClr val="00B050"/>
                </a:solidFill>
                <a:latin typeface="Times New Roman" panose="02020603050405020304" pitchFamily="18" charset="0"/>
                <a:cs typeface="Times New Roman" panose="02020603050405020304" pitchFamily="18" charset="0"/>
              </a:rPr>
              <a:t>j</a:t>
            </a:r>
            <a:r>
              <a:rPr lang="en-US" altLang="zh-Hans-HK" sz="2200" dirty="0">
                <a:solidFill>
                  <a:srgbClr val="00B050"/>
                </a:solidFill>
                <a:latin typeface="Times New Roman" panose="02020603050405020304" pitchFamily="18" charset="0"/>
                <a:cs typeface="Times New Roman" panose="02020603050405020304" pitchFamily="18" charset="0"/>
              </a:rPr>
              <a:t>)</a:t>
            </a:r>
            <a:r>
              <a:rPr lang="zh-CN" altLang="en-US" sz="2200" dirty="0">
                <a:solidFill>
                  <a:srgbClr val="00B050"/>
                </a:solidFill>
                <a:latin typeface="Times New Roman" panose="02020603050405020304" pitchFamily="18" charset="0"/>
                <a:cs typeface="Times New Roman" panose="02020603050405020304" pitchFamily="18" charset="0"/>
              </a:rPr>
              <a:t>。</a:t>
            </a:r>
            <a:endParaRPr lang="en-US" altLang="zh-Hans-HK" sz="2200" dirty="0"/>
          </a:p>
          <a:p>
            <a:r>
              <a:rPr lang="en-US" altLang="zh-CN" sz="2400" dirty="0"/>
              <a:t>Envy-free </a:t>
            </a:r>
            <a:r>
              <a:rPr lang="en-US" altLang="zh-CN" sz="2400" dirty="0">
                <a:sym typeface="Wingdings" panose="05000000000000000000" pitchFamily="2" charset="2"/>
              </a:rPr>
              <a:t> </a:t>
            </a:r>
            <a:r>
              <a:rPr lang="en-US" altLang="zh-CN" sz="2400" dirty="0"/>
              <a:t>fair</a:t>
            </a:r>
            <a:r>
              <a:rPr lang="zh-CN" altLang="en-US" sz="2400" dirty="0"/>
              <a:t> </a:t>
            </a:r>
            <a:r>
              <a:rPr lang="en-US" altLang="zh-CN" sz="2400" dirty="0"/>
              <a:t>(trivial)</a:t>
            </a:r>
            <a:r>
              <a:rPr lang="zh-CN" altLang="en-US" sz="2400" dirty="0"/>
              <a:t>。</a:t>
            </a:r>
            <a:br>
              <a:rPr lang="en-US" altLang="zh-CN" sz="2400" dirty="0"/>
            </a:br>
            <a:r>
              <a:rPr lang="zh-CN" altLang="en-US" sz="2400" dirty="0"/>
              <a:t>反之未必。</a:t>
            </a:r>
            <a:endParaRPr lang="en-US" altLang="zh-CN" sz="2400" dirty="0"/>
          </a:p>
          <a:p>
            <a:r>
              <a:rPr lang="zh-CN" altLang="en-US" sz="2400" dirty="0"/>
              <a:t>上面给到的两解法（如</a:t>
            </a:r>
            <a:r>
              <a:rPr lang="en-US" altLang="zh-CN" sz="2400" dirty="0"/>
              <a:t>moving knife)</a:t>
            </a:r>
            <a:r>
              <a:rPr lang="zh-CN" altLang="en-US" sz="2400" dirty="0"/>
              <a:t>不能确保</a:t>
            </a:r>
            <a:r>
              <a:rPr lang="en-US" altLang="zh-CN" sz="2400" dirty="0"/>
              <a:t>envy-free</a:t>
            </a:r>
            <a:r>
              <a:rPr lang="zh-CN" altLang="en-US" sz="2400" dirty="0"/>
              <a:t>！</a:t>
            </a:r>
            <a:endParaRPr lang="en-US" altLang="zh-CN" sz="2400"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BED8D03D-8202-4D9D-8F69-2D21B7EAB2E6}"/>
                  </a:ext>
                </a:extLst>
              </p:cNvPr>
              <p:cNvSpPr>
                <a:spLocks noGrp="1"/>
              </p:cNvSpPr>
              <p:nvPr>
                <p:ph sz="half" idx="2"/>
              </p:nvPr>
            </p:nvSpPr>
            <p:spPr/>
            <p:txBody>
              <a:bodyPr>
                <a:noAutofit/>
              </a:bodyPr>
              <a:lstStyle/>
              <a:p>
                <a:pPr algn="l"/>
                <a:r>
                  <a:rPr lang="zh-CN" altLang="en-US" sz="2400" b="1" i="0" u="none" strike="noStrike" baseline="0" dirty="0">
                    <a:latin typeface="CMR10"/>
                  </a:rPr>
                  <a:t>定理</a:t>
                </a:r>
                <a:r>
                  <a:rPr lang="zh-CN" altLang="en-US" sz="2400" b="0" i="0" u="none" strike="noStrike" baseline="0" dirty="0">
                    <a:latin typeface="CMR10"/>
                  </a:rPr>
                  <a:t>。假设</a:t>
                </a:r>
                <a:r>
                  <a:rPr lang="en-US" altLang="zh-Hans-HK" sz="2400" b="0" i="0" u="none" strike="noStrike" baseline="0" dirty="0">
                    <a:latin typeface="CMR10"/>
                  </a:rPr>
                  <a:t>Each of the </a:t>
                </a:r>
                <a:r>
                  <a:rPr lang="en-US" altLang="zh-Hans-HK" sz="2400" b="0" i="0" u="none" strike="noStrike" baseline="0" dirty="0">
                    <a:solidFill>
                      <a:srgbClr val="00B050"/>
                    </a:solidFill>
                    <a:latin typeface="CMMI10"/>
                  </a:rPr>
                  <a:t>n</a:t>
                </a:r>
                <a:r>
                  <a:rPr lang="en-US" altLang="zh-Hans-HK" sz="2400" b="0" i="0" u="none" strike="noStrike" baseline="0" dirty="0">
                    <a:latin typeface="CMMI10"/>
                  </a:rPr>
                  <a:t> </a:t>
                </a:r>
                <a:r>
                  <a:rPr lang="en-US" altLang="zh-Hans-HK" sz="2400" b="0" i="0" u="none" strike="noStrike" baseline="0" dirty="0">
                    <a:latin typeface="CMR10"/>
                  </a:rPr>
                  <a:t>people prefers any piece of cake to no piece; i.e., </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baseline="-25000" dirty="0">
                    <a:solidFill>
                      <a:srgbClr val="00B050"/>
                    </a:solidFill>
                    <a:latin typeface="Times New Roman" panose="02020603050405020304" pitchFamily="18" charset="0"/>
                    <a:cs typeface="Times New Roman" panose="02020603050405020304" pitchFamily="18" charset="0"/>
                  </a:rPr>
                  <a:t> </a:t>
                </a:r>
                <a:r>
                  <a:rPr lang="en-US" altLang="zh-Hans-HK" sz="2400" dirty="0">
                    <a:solidFill>
                      <a:srgbClr val="00B050"/>
                    </a:solidFill>
                    <a:latin typeface="Times New Roman" panose="02020603050405020304" pitchFamily="18" charset="0"/>
                    <a:cs typeface="Times New Roman" panose="02020603050405020304" pitchFamily="18" charset="0"/>
                  </a:rPr>
                  <a:t>(A)</a:t>
                </a:r>
                <a:r>
                  <a:rPr lang="en-US" altLang="zh-Hans-HK" sz="2400" b="0" i="0" u="none" strike="noStrike" baseline="0" dirty="0">
                    <a:latin typeface="CMR10"/>
                  </a:rPr>
                  <a:t> </a:t>
                </a:r>
                <a:r>
                  <a:rPr lang="en-US" altLang="zh-Hans-HK" sz="2400" b="0" i="0" u="none" strike="noStrike" baseline="0" dirty="0">
                    <a:latin typeface="CMMI10"/>
                  </a:rPr>
                  <a:t>&gt; </a:t>
                </a:r>
                <a:r>
                  <a:rPr lang="en-US" altLang="zh-Hans-HK" sz="2400" b="0" i="0" u="none" strike="noStrike" baseline="0" dirty="0">
                    <a:latin typeface="CMR10"/>
                  </a:rPr>
                  <a:t>0 for all </a:t>
                </a:r>
                <a:r>
                  <a:rPr lang="en-US" altLang="zh-Hans-HK" sz="2400" b="0" i="0" u="none" strike="noStrike" baseline="0" dirty="0" err="1">
                    <a:solidFill>
                      <a:srgbClr val="00B050"/>
                    </a:solidFill>
                    <a:latin typeface="CMMI10"/>
                  </a:rPr>
                  <a:t>i</a:t>
                </a:r>
                <a:r>
                  <a:rPr lang="en-US" altLang="zh-Hans-HK" sz="2400" b="0" i="0" u="none" strike="noStrike" baseline="0" dirty="0">
                    <a:latin typeface="CMMI10"/>
                  </a:rPr>
                  <a:t> </a:t>
                </a:r>
                <a:r>
                  <a:rPr lang="en-US" altLang="zh-Hans-HK" sz="2400" b="0" i="0" u="none" strike="noStrike" baseline="0" dirty="0">
                    <a:latin typeface="CMR10"/>
                  </a:rPr>
                  <a:t>and any interval </a:t>
                </a:r>
                <a:r>
                  <a:rPr lang="en-US" altLang="zh-Hans-HK" sz="2400" b="0" i="0" u="none" strike="noStrike" baseline="0" dirty="0">
                    <a:solidFill>
                      <a:srgbClr val="00B050"/>
                    </a:solidFill>
                    <a:latin typeface="CMMI10"/>
                  </a:rPr>
                  <a:t>A≠</a:t>
                </a:r>
                <a14:m>
                  <m:oMath xmlns:m="http://schemas.openxmlformats.org/officeDocument/2006/math">
                    <m:r>
                      <a:rPr lang="en-US" altLang="zh-CN" sz="2400" i="1" dirty="0" smtClean="0">
                        <a:solidFill>
                          <a:srgbClr val="00B050"/>
                        </a:solidFill>
                        <a:latin typeface="Cambria Math" panose="02040503050406030204" pitchFamily="18" charset="0"/>
                        <a:ea typeface="Cambria Math" panose="02040503050406030204" pitchFamily="18" charset="0"/>
                      </a:rPr>
                      <m:t>∅</m:t>
                    </m:r>
                  </m:oMath>
                </a14:m>
                <a:r>
                  <a:rPr lang="zh-CN" altLang="en-US" sz="2400" dirty="0"/>
                  <a:t>。那么</a:t>
                </a:r>
                <a:r>
                  <a:rPr lang="zh-CN" altLang="en-US" sz="2400" b="1" dirty="0">
                    <a:solidFill>
                      <a:srgbClr val="CC00FF"/>
                    </a:solidFill>
                  </a:rPr>
                  <a:t>存在一种</a:t>
                </a:r>
                <a:r>
                  <a:rPr lang="en-US" altLang="zh-Hans-HK" sz="2400" b="1" i="0" u="none" strike="noStrike" baseline="0" dirty="0">
                    <a:solidFill>
                      <a:srgbClr val="CC00FF"/>
                    </a:solidFill>
                    <a:latin typeface="CMTI10"/>
                  </a:rPr>
                  <a:t>envy-free </a:t>
                </a:r>
                <a:r>
                  <a:rPr lang="zh-CN" altLang="en-US" sz="2400" b="1" i="0" u="none" strike="noStrike" baseline="0" dirty="0">
                    <a:solidFill>
                      <a:srgbClr val="CC00FF"/>
                    </a:solidFill>
                    <a:latin typeface="CMTI10"/>
                  </a:rPr>
                  <a:t>的分配方案</a:t>
                </a:r>
                <a:r>
                  <a:rPr lang="en-US" altLang="zh-CN" sz="2400" b="0" i="0" u="none" strike="noStrike" baseline="0" dirty="0">
                    <a:latin typeface="CMTI10"/>
                  </a:rPr>
                  <a:t>(</a:t>
                </a:r>
                <a:r>
                  <a:rPr lang="zh-CN" altLang="en-US" sz="2400" b="0" i="0" u="none" strike="noStrike" baseline="0" dirty="0">
                    <a:latin typeface="CMTI10"/>
                  </a:rPr>
                  <a:t>分成一些区间</a:t>
                </a:r>
                <a:r>
                  <a:rPr lang="en-US" altLang="zh-CN" sz="2400" b="0" i="0" u="none" strike="noStrike" baseline="0" dirty="0">
                    <a:latin typeface="CMTI10"/>
                  </a:rPr>
                  <a:t>)</a:t>
                </a:r>
                <a:r>
                  <a:rPr lang="zh-CN" altLang="en-US" sz="2400" dirty="0">
                    <a:latin typeface="CMTI10"/>
                  </a:rPr>
                  <a:t>。</a:t>
                </a:r>
                <a:endParaRPr lang="en-US" altLang="zh-Hans-HK" sz="2400" b="0" i="0" u="none" strike="noStrike" baseline="0" dirty="0">
                  <a:latin typeface="CMR9"/>
                </a:endParaRPr>
              </a:p>
              <a:p>
                <a:pPr algn="l"/>
                <a:r>
                  <a:rPr lang="en-US" altLang="zh-Hans-HK" sz="2400" b="0" i="0" u="none" strike="noStrike" baseline="0" dirty="0">
                    <a:latin typeface="CMR8"/>
                  </a:rPr>
                  <a:t>A measure </a:t>
                </a:r>
                <a:r>
                  <a:rPr lang="en-US" altLang="zh-Hans-HK" sz="2400" dirty="0">
                    <a:solidFill>
                      <a:srgbClr val="00B050"/>
                    </a:solidFill>
                    <a:latin typeface="Times New Roman" panose="02020603050405020304" pitchFamily="18" charset="0"/>
                    <a:cs typeface="Times New Roman" panose="02020603050405020304" pitchFamily="18" charset="0"/>
                  </a:rPr>
                  <a:t>μ</a:t>
                </a:r>
                <a:r>
                  <a:rPr lang="en-US" altLang="zh-Hans-HK" sz="2400" b="0" i="0" u="none" strike="noStrike" baseline="0" dirty="0">
                    <a:latin typeface="CMR8"/>
                  </a:rPr>
                  <a:t> is </a:t>
                </a:r>
                <a:r>
                  <a:rPr lang="en-US" altLang="zh-Hans-HK" sz="2400" b="0" i="0" u="none" strike="noStrike" baseline="0" dirty="0">
                    <a:solidFill>
                      <a:srgbClr val="FFFF00"/>
                    </a:solidFill>
                    <a:latin typeface="CMR8"/>
                  </a:rPr>
                  <a:t>non-atomic</a:t>
                </a:r>
                <a:r>
                  <a:rPr lang="en-US" altLang="zh-Hans-HK" sz="2400" b="0" i="0" u="none" strike="noStrike" baseline="0" dirty="0">
                    <a:latin typeface="CMR8"/>
                  </a:rPr>
                  <a:t> if </a:t>
                </a:r>
                <a:r>
                  <a:rPr lang="en-US" altLang="zh-Hans-HK" sz="2400" dirty="0">
                    <a:solidFill>
                      <a:srgbClr val="00B050"/>
                    </a:solidFill>
                    <a:latin typeface="Times New Roman" panose="02020603050405020304" pitchFamily="18" charset="0"/>
                    <a:cs typeface="Times New Roman" panose="02020603050405020304" pitchFamily="18" charset="0"/>
                  </a:rPr>
                  <a:t>μ</a:t>
                </a:r>
                <a:r>
                  <a:rPr lang="en-US" altLang="zh-Hans-HK" sz="2400" b="0" i="0" u="none" strike="noStrike" baseline="0" dirty="0">
                    <a:solidFill>
                      <a:srgbClr val="00B050"/>
                    </a:solidFill>
                    <a:latin typeface="CMR8"/>
                  </a:rPr>
                  <a:t>(</a:t>
                </a:r>
                <a:r>
                  <a:rPr lang="en-US" altLang="zh-Hans-HK" sz="2400" b="0" i="0" u="none" strike="noStrike" baseline="0" dirty="0">
                    <a:solidFill>
                      <a:srgbClr val="00B050"/>
                    </a:solidFill>
                    <a:latin typeface="CMMI8"/>
                  </a:rPr>
                  <a:t>A</a:t>
                </a:r>
                <a:r>
                  <a:rPr lang="en-US" altLang="zh-Hans-HK" sz="2400" b="0" i="0" u="none" strike="noStrike" baseline="0" dirty="0">
                    <a:solidFill>
                      <a:srgbClr val="00B050"/>
                    </a:solidFill>
                    <a:latin typeface="CMR8"/>
                  </a:rPr>
                  <a:t>) </a:t>
                </a:r>
                <a:r>
                  <a:rPr lang="en-US" altLang="zh-Hans-HK" sz="2400" b="0" i="0" u="none" strike="noStrike" baseline="0" dirty="0">
                    <a:solidFill>
                      <a:srgbClr val="00B050"/>
                    </a:solidFill>
                    <a:latin typeface="CMMI8"/>
                  </a:rPr>
                  <a:t>&gt; </a:t>
                </a:r>
                <a:r>
                  <a:rPr lang="en-US" altLang="zh-Hans-HK" sz="2400" b="0" i="0" u="none" strike="noStrike" baseline="0" dirty="0">
                    <a:solidFill>
                      <a:srgbClr val="00B050"/>
                    </a:solidFill>
                    <a:latin typeface="CMR8"/>
                  </a:rPr>
                  <a:t>0 </a:t>
                </a:r>
                <a:r>
                  <a:rPr lang="en-US" altLang="zh-Hans-HK" sz="2400" b="0" i="0" u="none" strike="noStrike" baseline="0" dirty="0">
                    <a:latin typeface="CMR8"/>
                    <a:sym typeface="Wingdings" panose="05000000000000000000" pitchFamily="2" charset="2"/>
                  </a:rPr>
                  <a:t> </a:t>
                </a:r>
                <a14:m>
                  <m:oMath xmlns:m="http://schemas.openxmlformats.org/officeDocument/2006/math">
                    <m:r>
                      <a:rPr lang="en-US" altLang="zh-Hans-HK" sz="2400" b="0" i="1" u="none" strike="noStrike" baseline="0" dirty="0" smtClean="0">
                        <a:solidFill>
                          <a:srgbClr val="00B050"/>
                        </a:solidFill>
                        <a:latin typeface="Cambria Math" panose="02040503050406030204" pitchFamily="18" charset="0"/>
                        <a:ea typeface="Cambria Math" panose="02040503050406030204" pitchFamily="18" charset="0"/>
                      </a:rPr>
                      <m:t>∃</m:t>
                    </m:r>
                    <m:r>
                      <a:rPr lang="en-US" altLang="zh-Hans-HK" sz="2400" b="0" i="1" u="none" strike="noStrike" baseline="0" dirty="0" smtClean="0">
                        <a:solidFill>
                          <a:srgbClr val="00B050"/>
                        </a:solidFill>
                        <a:latin typeface="Cambria Math" panose="02040503050406030204" pitchFamily="18" charset="0"/>
                      </a:rPr>
                      <m:t>𝐵</m:t>
                    </m:r>
                    <m:r>
                      <a:rPr lang="en-US" altLang="zh-Hans-HK" sz="2400" b="0" i="1" u="none" strike="noStrike" baseline="0" dirty="0" smtClean="0">
                        <a:solidFill>
                          <a:srgbClr val="00B050"/>
                        </a:solidFill>
                        <a:latin typeface="Cambria Math" panose="02040503050406030204" pitchFamily="18" charset="0"/>
                        <a:ea typeface="Cambria Math" panose="02040503050406030204" pitchFamily="18" charset="0"/>
                      </a:rPr>
                      <m:t>⊂</m:t>
                    </m:r>
                    <m:r>
                      <a:rPr lang="en-US" altLang="zh-Hans-HK" sz="2400" b="0" i="1" u="none" strike="noStrike" baseline="0" dirty="0" smtClean="0">
                        <a:solidFill>
                          <a:srgbClr val="00B050"/>
                        </a:solidFill>
                        <a:latin typeface="Cambria Math" panose="02040503050406030204" pitchFamily="18" charset="0"/>
                      </a:rPr>
                      <m:t>𝐴</m:t>
                    </m:r>
                  </m:oMath>
                </a14:m>
                <a:r>
                  <a:rPr lang="en-US" altLang="zh-Hans-HK" sz="2400" b="0" i="0" u="none" strike="noStrike" baseline="0" dirty="0">
                    <a:latin typeface="CMMI8"/>
                  </a:rPr>
                  <a:t> </a:t>
                </a:r>
                <a:r>
                  <a:rPr lang="en-US" altLang="zh-Hans-HK" sz="2400" b="0" i="0" u="none" strike="noStrike" baseline="0" dirty="0">
                    <a:latin typeface="CMR8"/>
                  </a:rPr>
                  <a:t>with </a:t>
                </a:r>
                <a:r>
                  <a:rPr lang="en-US" altLang="zh-Hans-HK" sz="2400" b="0" i="0" u="none" strike="noStrike" baseline="0" dirty="0">
                    <a:solidFill>
                      <a:srgbClr val="00B050"/>
                    </a:solidFill>
                    <a:latin typeface="CMR8"/>
                  </a:rPr>
                  <a:t>0 </a:t>
                </a:r>
                <a:r>
                  <a:rPr lang="en-US" altLang="zh-Hans-HK" sz="2400" b="0" i="0" u="none" strike="noStrike" baseline="0" dirty="0">
                    <a:solidFill>
                      <a:srgbClr val="00B050"/>
                    </a:solidFill>
                    <a:latin typeface="CMMI8"/>
                  </a:rPr>
                  <a:t>&lt; </a:t>
                </a:r>
                <a:r>
                  <a:rPr lang="en-US" altLang="zh-Hans-HK" sz="2400" dirty="0">
                    <a:solidFill>
                      <a:srgbClr val="00B050"/>
                    </a:solidFill>
                    <a:latin typeface="Times New Roman" panose="02020603050405020304" pitchFamily="18" charset="0"/>
                    <a:cs typeface="Times New Roman" panose="02020603050405020304" pitchFamily="18" charset="0"/>
                  </a:rPr>
                  <a:t>μ</a:t>
                </a:r>
                <a:r>
                  <a:rPr lang="en-US" altLang="zh-Hans-HK" sz="2400" b="0" i="0" u="none" strike="noStrike" baseline="0" dirty="0">
                    <a:solidFill>
                      <a:srgbClr val="00B050"/>
                    </a:solidFill>
                    <a:latin typeface="CMR8"/>
                  </a:rPr>
                  <a:t>(</a:t>
                </a:r>
                <a:r>
                  <a:rPr lang="en-US" altLang="zh-Hans-HK" sz="2400" b="0" i="0" u="none" strike="noStrike" baseline="0" dirty="0">
                    <a:solidFill>
                      <a:srgbClr val="00B050"/>
                    </a:solidFill>
                    <a:latin typeface="CMMI8"/>
                  </a:rPr>
                  <a:t>B</a:t>
                </a:r>
                <a:r>
                  <a:rPr lang="en-US" altLang="zh-Hans-HK" sz="2400" b="0" i="0" u="none" strike="noStrike" baseline="0" dirty="0">
                    <a:solidFill>
                      <a:srgbClr val="00B050"/>
                    </a:solidFill>
                    <a:latin typeface="CMR8"/>
                  </a:rPr>
                  <a:t>) </a:t>
                </a:r>
                <a:r>
                  <a:rPr lang="en-US" altLang="zh-Hans-HK" sz="2400" b="0" i="0" u="none" strike="noStrike" baseline="0" dirty="0">
                    <a:solidFill>
                      <a:srgbClr val="00B050"/>
                    </a:solidFill>
                    <a:latin typeface="CMMI8"/>
                  </a:rPr>
                  <a:t>&lt; </a:t>
                </a:r>
                <a:r>
                  <a:rPr lang="en-US" altLang="zh-Hans-HK" sz="2400" dirty="0">
                    <a:solidFill>
                      <a:srgbClr val="00B050"/>
                    </a:solidFill>
                    <a:latin typeface="Times New Roman" panose="02020603050405020304" pitchFamily="18" charset="0"/>
                    <a:cs typeface="Times New Roman" panose="02020603050405020304" pitchFamily="18" charset="0"/>
                  </a:rPr>
                  <a:t>μ</a:t>
                </a:r>
                <a:r>
                  <a:rPr lang="en-US" altLang="zh-Hans-HK" sz="2400" b="0" i="0" u="none" strike="noStrike" baseline="0" dirty="0">
                    <a:solidFill>
                      <a:srgbClr val="00B050"/>
                    </a:solidFill>
                    <a:latin typeface="CMR8"/>
                  </a:rPr>
                  <a:t>(</a:t>
                </a:r>
                <a:r>
                  <a:rPr lang="en-US" altLang="zh-Hans-HK" sz="2400" b="0" i="0" u="none" strike="noStrike" baseline="0" dirty="0">
                    <a:solidFill>
                      <a:srgbClr val="00B050"/>
                    </a:solidFill>
                    <a:latin typeface="CMMI8"/>
                  </a:rPr>
                  <a:t>A</a:t>
                </a:r>
                <a:r>
                  <a:rPr lang="en-US" altLang="zh-Hans-HK" sz="2400" b="0" i="0" u="none" strike="noStrike" baseline="0" dirty="0">
                    <a:solidFill>
                      <a:srgbClr val="00B050"/>
                    </a:solidFill>
                    <a:latin typeface="CMR8"/>
                  </a:rPr>
                  <a:t>)</a:t>
                </a:r>
                <a:r>
                  <a:rPr lang="en-US" altLang="zh-Hans-HK" sz="2400" b="0" i="0" u="none" strike="noStrike" baseline="0" dirty="0">
                    <a:latin typeface="CMR8"/>
                  </a:rPr>
                  <a:t>.</a:t>
                </a:r>
              </a:p>
              <a:p>
                <a:pPr algn="l"/>
                <a:r>
                  <a:rPr lang="en-US" altLang="zh-Hans-HK" sz="2400" b="1" i="0" u="none" strike="noStrike" baseline="0" dirty="0">
                    <a:latin typeface="CMR9"/>
                  </a:rPr>
                  <a:t>Lyapunov‘s t</a:t>
                </a:r>
                <a:r>
                  <a:rPr lang="zh-CN" altLang="en-US" sz="2400" b="1" i="0" u="none" strike="noStrike" baseline="0" dirty="0">
                    <a:latin typeface="CMR9"/>
                  </a:rPr>
                  <a:t>定理</a:t>
                </a:r>
                <a:r>
                  <a:rPr lang="zh-CN" altLang="en-US" sz="2400" b="0" i="0" u="none" strike="noStrike" baseline="0" dirty="0">
                    <a:latin typeface="CMR9"/>
                  </a:rPr>
                  <a:t>。当每个</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zh-CN" altLang="en-US" sz="2400" b="0" i="0" u="none" strike="noStrike" baseline="0" dirty="0">
                    <a:latin typeface="CMR9"/>
                  </a:rPr>
                  <a:t>都是</a:t>
                </a:r>
                <a:r>
                  <a:rPr lang="en-US" altLang="zh-CN" sz="2400" b="0" i="0" u="none" strike="noStrike" baseline="0" dirty="0">
                    <a:latin typeface="CMR9"/>
                  </a:rPr>
                  <a:t>non-atomic</a:t>
                </a:r>
                <a:r>
                  <a:rPr lang="zh-CN" altLang="en-US" sz="2400" b="0" i="0" u="none" strike="noStrike" baseline="0" dirty="0">
                    <a:latin typeface="CMR9"/>
                  </a:rPr>
                  <a:t>的，则存在方案</a:t>
                </a:r>
                <a:r>
                  <a:rPr lang="zh-CN" altLang="en-US" sz="2400" dirty="0">
                    <a:latin typeface="CMR9"/>
                  </a:rPr>
                  <a:t>使得</a:t>
                </a:r>
                <a:br>
                  <a:rPr lang="en-US" altLang="zh-CN" sz="2400" dirty="0">
                    <a:latin typeface="CMR9"/>
                  </a:rPr>
                </a:br>
                <a:r>
                  <a:rPr lang="en-US" altLang="zh-CN" sz="2800" dirty="0">
                    <a:latin typeface="CMR9"/>
                  </a:rPr>
                  <a:t> </a:t>
                </a:r>
                <a:r>
                  <a:rPr lang="en-US" altLang="zh-Hans-HK" sz="2800" dirty="0" err="1">
                    <a:solidFill>
                      <a:srgbClr val="00B050"/>
                    </a:solidFill>
                    <a:latin typeface="Times New Roman" panose="02020603050405020304" pitchFamily="18" charset="0"/>
                    <a:cs typeface="Times New Roman" panose="02020603050405020304" pitchFamily="18" charset="0"/>
                  </a:rPr>
                  <a:t>μ</a:t>
                </a:r>
                <a:r>
                  <a:rPr lang="en-US" altLang="zh-Hans-HK" sz="2800" baseline="-25000" dirty="0" err="1">
                    <a:solidFill>
                      <a:srgbClr val="00B050"/>
                    </a:solidFill>
                    <a:latin typeface="Times New Roman" panose="02020603050405020304" pitchFamily="18" charset="0"/>
                    <a:cs typeface="Times New Roman" panose="02020603050405020304" pitchFamily="18" charset="0"/>
                  </a:rPr>
                  <a:t>i</a:t>
                </a:r>
                <a:r>
                  <a:rPr lang="en-US" altLang="zh-Hans-HK" sz="2800" baseline="-25000" dirty="0">
                    <a:solidFill>
                      <a:srgbClr val="00B050"/>
                    </a:solidFill>
                    <a:latin typeface="Times New Roman" panose="02020603050405020304" pitchFamily="18" charset="0"/>
                    <a:cs typeface="Times New Roman" panose="02020603050405020304" pitchFamily="18" charset="0"/>
                  </a:rPr>
                  <a:t> </a:t>
                </a:r>
                <a:r>
                  <a:rPr lang="en-US" altLang="zh-Hans-HK" sz="2800" dirty="0">
                    <a:solidFill>
                      <a:srgbClr val="00B050"/>
                    </a:solidFill>
                    <a:latin typeface="Times New Roman" panose="02020603050405020304" pitchFamily="18" charset="0"/>
                    <a:cs typeface="Times New Roman" panose="02020603050405020304" pitchFamily="18" charset="0"/>
                  </a:rPr>
                  <a:t>(</a:t>
                </a:r>
                <a:r>
                  <a:rPr lang="en-US" altLang="zh-Hans-HK" sz="2800" dirty="0" err="1">
                    <a:solidFill>
                      <a:srgbClr val="00B050"/>
                    </a:solidFill>
                    <a:latin typeface="Times New Roman" panose="02020603050405020304" pitchFamily="18" charset="0"/>
                    <a:cs typeface="Times New Roman" panose="02020603050405020304" pitchFamily="18" charset="0"/>
                  </a:rPr>
                  <a:t>A</a:t>
                </a:r>
                <a:r>
                  <a:rPr lang="en-US" altLang="zh-Hans-HK" sz="2800" baseline="-25000" dirty="0" err="1">
                    <a:solidFill>
                      <a:srgbClr val="00B050"/>
                    </a:solidFill>
                    <a:latin typeface="Times New Roman" panose="02020603050405020304" pitchFamily="18" charset="0"/>
                    <a:cs typeface="Times New Roman" panose="02020603050405020304" pitchFamily="18" charset="0"/>
                  </a:rPr>
                  <a:t>j</a:t>
                </a:r>
                <a:r>
                  <a:rPr lang="en-US" altLang="zh-Hans-HK" sz="2800" dirty="0">
                    <a:solidFill>
                      <a:srgbClr val="00B050"/>
                    </a:solidFill>
                    <a:latin typeface="Times New Roman" panose="02020603050405020304" pitchFamily="18" charset="0"/>
                    <a:cs typeface="Times New Roman" panose="02020603050405020304" pitchFamily="18" charset="0"/>
                  </a:rPr>
                  <a:t>)=1/n, for all </a:t>
                </a:r>
                <a:r>
                  <a:rPr lang="en-US" altLang="zh-Hans-HK" sz="2800" dirty="0" err="1">
                    <a:solidFill>
                      <a:srgbClr val="00B050"/>
                    </a:solidFill>
                    <a:latin typeface="Times New Roman" panose="02020603050405020304" pitchFamily="18" charset="0"/>
                    <a:cs typeface="Times New Roman" panose="02020603050405020304" pitchFamily="18" charset="0"/>
                  </a:rPr>
                  <a:t>i,j</a:t>
                </a:r>
                <a:r>
                  <a:rPr lang="en-US" altLang="zh-Hans-HK" sz="2400" dirty="0">
                    <a:solidFill>
                      <a:srgbClr val="00B050"/>
                    </a:solidFill>
                    <a:latin typeface="Times New Roman" panose="02020603050405020304" pitchFamily="18" charset="0"/>
                    <a:cs typeface="Times New Roman" panose="02020603050405020304" pitchFamily="18" charset="0"/>
                  </a:rPr>
                  <a:t>. </a:t>
                </a:r>
                <a:r>
                  <a:rPr lang="zh-CN" altLang="en-US" sz="2400" dirty="0">
                    <a:solidFill>
                      <a:srgbClr val="FFFF00"/>
                    </a:solidFill>
                    <a:latin typeface="Times New Roman" panose="02020603050405020304" pitchFamily="18" charset="0"/>
                    <a:cs typeface="Times New Roman" panose="02020603050405020304" pitchFamily="18" charset="0"/>
                  </a:rPr>
                  <a:t>绝对公平</a:t>
                </a:r>
                <a:endParaRPr lang="zh-Hans-HK" altLang="en-US" sz="2400" dirty="0"/>
              </a:p>
            </p:txBody>
          </p:sp>
        </mc:Choice>
        <mc:Fallback xmlns="">
          <p:sp>
            <p:nvSpPr>
              <p:cNvPr id="4" name="内容占位符 3">
                <a:extLst>
                  <a:ext uri="{FF2B5EF4-FFF2-40B4-BE49-F238E27FC236}">
                    <a16:creationId xmlns:a16="http://schemas.microsoft.com/office/drawing/2014/main" id="{BED8D03D-8202-4D9D-8F69-2D21B7EAB2E6}"/>
                  </a:ext>
                </a:extLst>
              </p:cNvPr>
              <p:cNvSpPr>
                <a:spLocks noGrp="1" noRot="1" noChangeAspect="1" noMove="1" noResize="1" noEditPoints="1" noAdjustHandles="1" noChangeArrowheads="1" noChangeShapeType="1" noTextEdit="1"/>
              </p:cNvSpPr>
              <p:nvPr>
                <p:ph sz="half" idx="2"/>
              </p:nvPr>
            </p:nvSpPr>
            <p:spPr>
              <a:blipFill>
                <a:blip r:embed="rId2"/>
                <a:stretch>
                  <a:fillRect l="-1587" t="-7679" r="-1343" b="-10184"/>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57089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barn(inVertical)">
                                      <p:cBhvr>
                                        <p:cTn id="31" dur="500"/>
                                        <p:tgtEl>
                                          <p:spTgt spid="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down)">
                                      <p:cBhvr>
                                        <p:cTn id="36" dur="500"/>
                                        <p:tgtEl>
                                          <p:spTgt spid="4">
                                            <p:txEl>
                                              <p:pRg st="1" end="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1E111-F177-4004-BA52-C38A55953087}"/>
              </a:ext>
            </a:extLst>
          </p:cNvPr>
          <p:cNvSpPr>
            <a:spLocks noGrp="1"/>
          </p:cNvSpPr>
          <p:nvPr>
            <p:ph type="title"/>
          </p:nvPr>
        </p:nvSpPr>
        <p:spPr/>
        <p:txBody>
          <a:bodyPr/>
          <a:lstStyle/>
          <a:p>
            <a:r>
              <a:rPr lang="en-US" altLang="zh-Hans-HK" dirty="0"/>
              <a:t>Divisible cake (Envy-free division)</a:t>
            </a:r>
            <a:endParaRPr lang="zh-Hans-HK" altLang="en-US" dirty="0"/>
          </a:p>
        </p:txBody>
      </p:sp>
      <p:sp>
        <p:nvSpPr>
          <p:cNvPr id="3" name="内容占位符 2">
            <a:extLst>
              <a:ext uri="{FF2B5EF4-FFF2-40B4-BE49-F238E27FC236}">
                <a16:creationId xmlns:a16="http://schemas.microsoft.com/office/drawing/2014/main" id="{387DE4B6-3BA4-495C-9846-430382FF9B08}"/>
              </a:ext>
            </a:extLst>
          </p:cNvPr>
          <p:cNvSpPr>
            <a:spLocks noGrp="1"/>
          </p:cNvSpPr>
          <p:nvPr>
            <p:ph sz="half" idx="1"/>
          </p:nvPr>
        </p:nvSpPr>
        <p:spPr/>
        <p:txBody>
          <a:bodyPr>
            <a:normAutofit/>
          </a:bodyPr>
          <a:lstStyle/>
          <a:p>
            <a:pPr algn="l"/>
            <a:r>
              <a:rPr lang="en-US" altLang="zh-CN" sz="2400" b="0" i="0" u="none" strike="noStrike" baseline="0" dirty="0">
                <a:latin typeface="CMR9"/>
              </a:rPr>
              <a:t>1987</a:t>
            </a:r>
            <a:r>
              <a:rPr lang="zh-CN" altLang="en-US" sz="2400" b="0" i="0" u="none" strike="noStrike" baseline="0" dirty="0">
                <a:latin typeface="CMR9"/>
              </a:rPr>
              <a:t>年，</a:t>
            </a:r>
            <a:r>
              <a:rPr lang="en-US" altLang="zh-Hans-HK" sz="2400" b="0" i="0" u="none" strike="noStrike" baseline="0" dirty="0">
                <a:latin typeface="CMR9"/>
              </a:rPr>
              <a:t>Alon:</a:t>
            </a:r>
            <a:r>
              <a:rPr lang="zh-CN" altLang="en-US" sz="2400" b="0" i="0" u="none" strike="noStrike" baseline="0" dirty="0">
                <a:latin typeface="CMR9"/>
              </a:rPr>
              <a:t>证明了，可将蛋糕</a:t>
            </a:r>
            <a:r>
              <a:rPr lang="en-US" altLang="zh-CN" sz="2400" b="0" i="0" u="none" strike="noStrike" baseline="0" dirty="0">
                <a:latin typeface="CMR9"/>
              </a:rPr>
              <a:t>[0,1]</a:t>
            </a:r>
            <a:r>
              <a:rPr lang="zh-CN" altLang="en-US" sz="2400" b="0" i="0" u="none" strike="noStrike" baseline="0" dirty="0">
                <a:latin typeface="CMR9"/>
              </a:rPr>
              <a:t>分成</a:t>
            </a:r>
            <a:r>
              <a:rPr lang="en-US" altLang="zh-Hans-HK" sz="2400" b="0" i="0" u="none" strike="noStrike" baseline="0" dirty="0">
                <a:latin typeface="CMR9"/>
              </a:rPr>
              <a:t> (</a:t>
            </a:r>
            <a:r>
              <a:rPr lang="en-US" altLang="zh-Hans-HK" sz="2400" b="0" i="0" u="none" strike="noStrike" baseline="0" dirty="0">
                <a:latin typeface="CMMI9"/>
              </a:rPr>
              <a:t>n-</a:t>
            </a:r>
            <a:r>
              <a:rPr lang="en-US" altLang="zh-Hans-HK" sz="2400" b="0" i="0" u="none" strike="noStrike" baseline="0" dirty="0">
                <a:latin typeface="CMR9"/>
              </a:rPr>
              <a:t>1)</a:t>
            </a:r>
            <a:r>
              <a:rPr lang="en-US" altLang="zh-Hans-HK" sz="2400" b="0" i="0" u="none" strike="noStrike" baseline="0" dirty="0">
                <a:latin typeface="CMMI9"/>
              </a:rPr>
              <a:t>n </a:t>
            </a:r>
            <a:r>
              <a:rPr lang="en-US" altLang="zh-Hans-HK" sz="2400" b="0" i="0" u="none" strike="noStrike" baseline="0" dirty="0">
                <a:latin typeface="CMR9"/>
              </a:rPr>
              <a:t>+ 1 </a:t>
            </a:r>
            <a:r>
              <a:rPr lang="zh-CN" altLang="en-US" sz="2400" b="0" i="0" u="none" strike="noStrike" baseline="0" dirty="0">
                <a:latin typeface="CMR9"/>
              </a:rPr>
              <a:t>个区间</a:t>
            </a:r>
            <a:r>
              <a:rPr lang="zh-CN" altLang="en-US" sz="2400" dirty="0">
                <a:latin typeface="CMR9"/>
              </a:rPr>
              <a:t>；</a:t>
            </a:r>
            <a:r>
              <a:rPr lang="zh-CN" altLang="en-US" sz="2400" b="0" i="0" u="none" strike="noStrike" baseline="0" dirty="0">
                <a:latin typeface="CMR9"/>
              </a:rPr>
              <a:t>然后每个人分得其中的若干个区间；而且也达到</a:t>
            </a:r>
            <a:r>
              <a:rPr lang="zh-CN" altLang="en-US" sz="2400" b="0" i="0" u="none" strike="noStrike" baseline="0" dirty="0">
                <a:solidFill>
                  <a:srgbClr val="FFFF00"/>
                </a:solidFill>
                <a:latin typeface="CMR9"/>
              </a:rPr>
              <a:t>绝对公平</a:t>
            </a:r>
            <a:r>
              <a:rPr lang="zh-CN" altLang="en-US" sz="2400" b="0" i="0" u="none" strike="noStrike" baseline="0" dirty="0">
                <a:latin typeface="CMR9"/>
              </a:rPr>
              <a:t>。</a:t>
            </a:r>
            <a:endParaRPr lang="en-US" altLang="zh-CN" sz="2400" dirty="0">
              <a:latin typeface="CMR9"/>
            </a:endParaRPr>
          </a:p>
          <a:p>
            <a:pPr lvl="1"/>
            <a:r>
              <a:rPr lang="el-GR" altLang="zh-CN" sz="2800" b="0" i="0" u="none" strike="noStrike" baseline="0" dirty="0">
                <a:solidFill>
                  <a:srgbClr val="00B050"/>
                </a:solidFill>
                <a:latin typeface="CMR9"/>
              </a:rPr>
              <a:t>μ</a:t>
            </a:r>
            <a:r>
              <a:rPr lang="en-US" altLang="zh-CN" sz="2800" b="0" i="0" u="none" strike="noStrike" baseline="-25000" dirty="0" err="1">
                <a:solidFill>
                  <a:srgbClr val="00B050"/>
                </a:solidFill>
                <a:latin typeface="CMR9"/>
              </a:rPr>
              <a:t>i</a:t>
            </a:r>
            <a:r>
              <a:rPr lang="en-US" altLang="zh-CN" sz="2800" b="0" i="0" u="none" strike="noStrike" baseline="0" dirty="0">
                <a:solidFill>
                  <a:srgbClr val="00B050"/>
                </a:solidFill>
                <a:latin typeface="CMR9"/>
              </a:rPr>
              <a:t> (</a:t>
            </a:r>
            <a:r>
              <a:rPr lang="en-US" altLang="zh-CN" sz="2800" b="0" i="0" u="none" strike="noStrike" baseline="0" dirty="0" err="1">
                <a:solidFill>
                  <a:srgbClr val="00B050"/>
                </a:solidFill>
                <a:latin typeface="CMR9"/>
              </a:rPr>
              <a:t>A</a:t>
            </a:r>
            <a:r>
              <a:rPr lang="en-US" altLang="zh-CN" sz="2800" b="0" i="0" u="none" strike="noStrike" baseline="-25000" dirty="0" err="1">
                <a:solidFill>
                  <a:srgbClr val="00B050"/>
                </a:solidFill>
                <a:latin typeface="CMR9"/>
              </a:rPr>
              <a:t>j</a:t>
            </a:r>
            <a:r>
              <a:rPr lang="en-US" altLang="zh-CN" sz="2800" b="0" i="0" u="none" strike="noStrike" baseline="0" dirty="0">
                <a:solidFill>
                  <a:srgbClr val="00B050"/>
                </a:solidFill>
                <a:latin typeface="CMR9"/>
              </a:rPr>
              <a:t>)=1/n, for all </a:t>
            </a:r>
            <a:r>
              <a:rPr lang="en-US" altLang="zh-CN" sz="2800" b="0" i="0" u="none" strike="noStrike" baseline="0" dirty="0" err="1">
                <a:solidFill>
                  <a:srgbClr val="00B050"/>
                </a:solidFill>
                <a:latin typeface="CMR9"/>
              </a:rPr>
              <a:t>i,j</a:t>
            </a:r>
            <a:endParaRPr lang="en-US" altLang="zh-CN" sz="2800" b="0" i="0" u="none" strike="noStrike" baseline="0" dirty="0">
              <a:solidFill>
                <a:srgbClr val="00B050"/>
              </a:solidFill>
              <a:latin typeface="CMR9"/>
            </a:endParaRPr>
          </a:p>
          <a:p>
            <a:pPr lvl="1"/>
            <a:endParaRPr lang="en-US" altLang="zh-CN" sz="2200" b="0" i="0" u="none" strike="noStrike" baseline="0" dirty="0">
              <a:solidFill>
                <a:srgbClr val="00B050"/>
              </a:solidFill>
              <a:latin typeface="CMR9"/>
            </a:endParaRPr>
          </a:p>
          <a:p>
            <a:pPr algn="l"/>
            <a:r>
              <a:rPr lang="zh-CN" altLang="en-US" sz="2400" dirty="0">
                <a:latin typeface="CMR9"/>
              </a:rPr>
              <a:t>以上的这些定理都是非构造性的！</a:t>
            </a:r>
            <a:endParaRPr lang="zh-Hans-HK" altLang="en-US" sz="2400" dirty="0"/>
          </a:p>
        </p:txBody>
      </p:sp>
      <p:sp>
        <p:nvSpPr>
          <p:cNvPr id="4" name="内容占位符 3">
            <a:extLst>
              <a:ext uri="{FF2B5EF4-FFF2-40B4-BE49-F238E27FC236}">
                <a16:creationId xmlns:a16="http://schemas.microsoft.com/office/drawing/2014/main" id="{BED8D03D-8202-4D9D-8F69-2D21B7EAB2E6}"/>
              </a:ext>
            </a:extLst>
          </p:cNvPr>
          <p:cNvSpPr>
            <a:spLocks noGrp="1"/>
          </p:cNvSpPr>
          <p:nvPr>
            <p:ph sz="half" idx="2"/>
          </p:nvPr>
        </p:nvSpPr>
        <p:spPr/>
        <p:txBody>
          <a:bodyPr>
            <a:normAutofit/>
          </a:bodyPr>
          <a:lstStyle/>
          <a:p>
            <a:pPr marL="0" indent="0">
              <a:buNone/>
            </a:pPr>
            <a:r>
              <a:rPr lang="zh-CN" altLang="en-US" sz="2400" b="0" i="0" u="none" strike="noStrike" baseline="0" dirty="0">
                <a:latin typeface="CMR9"/>
              </a:rPr>
              <a:t>构造性的分蛋糕结论。</a:t>
            </a:r>
            <a:endParaRPr lang="en-US" altLang="zh-Hans-HK" sz="2400" b="0" i="0" u="none" strike="noStrike" baseline="0" dirty="0">
              <a:latin typeface="CMR9"/>
            </a:endParaRPr>
          </a:p>
          <a:p>
            <a:pPr marL="0" indent="0">
              <a:buNone/>
            </a:pPr>
            <a:r>
              <a:rPr lang="en-US" altLang="zh-Hans-HK" sz="2400" b="0" i="0" u="none" strike="noStrike" baseline="0" dirty="0">
                <a:latin typeface="CMR9"/>
              </a:rPr>
              <a:t>	1995</a:t>
            </a:r>
            <a:r>
              <a:rPr lang="zh-CN" altLang="en-US" sz="2400" b="0" i="0" u="none" strike="noStrike" baseline="0" dirty="0">
                <a:latin typeface="CMR9"/>
              </a:rPr>
              <a:t>年，</a:t>
            </a:r>
            <a:r>
              <a:rPr lang="en-US" altLang="zh-Hans-HK" sz="2400" b="0" i="0" u="none" strike="noStrike" baseline="0" dirty="0" err="1">
                <a:latin typeface="CMR9"/>
              </a:rPr>
              <a:t>Brams</a:t>
            </a:r>
            <a:r>
              <a:rPr lang="en-US" altLang="zh-Hans-HK" sz="2400" b="0" i="0" u="none" strike="noStrike" baseline="0" dirty="0">
                <a:latin typeface="CMR9"/>
              </a:rPr>
              <a:t> and Taylor </a:t>
            </a:r>
            <a:r>
              <a:rPr lang="zh-CN" altLang="en-US" sz="2400" b="0" i="0" u="none" strike="noStrike" baseline="0" dirty="0">
                <a:latin typeface="CMR9"/>
              </a:rPr>
              <a:t>给出了一个过程来求</a:t>
            </a:r>
            <a:r>
              <a:rPr lang="en-US" altLang="zh-Hans-HK" sz="2400" b="0" i="0" u="none" strike="noStrike" baseline="0" dirty="0">
                <a:latin typeface="CMR9"/>
              </a:rPr>
              <a:t>envy</a:t>
            </a:r>
            <a:r>
              <a:rPr lang="en-US" altLang="zh-CN" sz="2400" b="0" i="0" u="none" strike="noStrike" baseline="0" dirty="0">
                <a:latin typeface="CMR9"/>
              </a:rPr>
              <a:t>-</a:t>
            </a:r>
            <a:r>
              <a:rPr lang="en-US" altLang="zh-Hans-HK" sz="2400" b="0" i="0" u="none" strike="noStrike" baseline="0" dirty="0">
                <a:latin typeface="CMR9"/>
              </a:rPr>
              <a:t>free </a:t>
            </a:r>
            <a:r>
              <a:rPr lang="zh-CN" altLang="en-US" sz="2400" b="0" i="0" u="none" strike="noStrike" baseline="0" dirty="0">
                <a:latin typeface="CMR9"/>
              </a:rPr>
              <a:t>的分配方案。但是总</a:t>
            </a:r>
            <a:r>
              <a:rPr lang="zh-CN" altLang="en-US" sz="2400" b="0" i="0" u="none" strike="noStrike" baseline="0" dirty="0">
                <a:solidFill>
                  <a:srgbClr val="FFFF00"/>
                </a:solidFill>
                <a:latin typeface="CMR9"/>
              </a:rPr>
              <a:t>步数是</a:t>
            </a:r>
            <a:r>
              <a:rPr lang="en-US" altLang="zh-Hans-HK" sz="2400" b="0" i="0" u="none" strike="noStrike" baseline="0" dirty="0">
                <a:solidFill>
                  <a:srgbClr val="FFFF00"/>
                </a:solidFill>
                <a:latin typeface="CMR9"/>
              </a:rPr>
              <a:t> finite </a:t>
            </a:r>
            <a:r>
              <a:rPr lang="zh-CN" altLang="en-US" sz="2400" b="0" i="0" u="none" strike="noStrike" baseline="0" dirty="0">
                <a:solidFill>
                  <a:srgbClr val="FFFF00"/>
                </a:solidFill>
                <a:latin typeface="CMR9"/>
              </a:rPr>
              <a:t>但</a:t>
            </a:r>
            <a:r>
              <a:rPr lang="en-US" altLang="zh-Hans-HK" sz="2400" b="0" i="0" u="none" strike="noStrike" baseline="0" dirty="0">
                <a:solidFill>
                  <a:srgbClr val="FFFF00"/>
                </a:solidFill>
                <a:latin typeface="CMR9"/>
              </a:rPr>
              <a:t>unbounded</a:t>
            </a:r>
            <a:r>
              <a:rPr lang="zh-CN" altLang="en-US" sz="2400" b="0" i="0" u="none" strike="noStrike" baseline="0" dirty="0">
                <a:solidFill>
                  <a:srgbClr val="FFFF00"/>
                </a:solidFill>
                <a:latin typeface="CMR9"/>
              </a:rPr>
              <a:t>的</a:t>
            </a:r>
            <a:r>
              <a:rPr lang="zh-CN" altLang="en-US" sz="2400" b="0" i="0" u="none" strike="noStrike" baseline="0" dirty="0">
                <a:latin typeface="CMR9"/>
              </a:rPr>
              <a:t>。</a:t>
            </a:r>
            <a:endParaRPr lang="en-US" altLang="zh-CN" sz="2400" b="0" i="0" u="none" strike="noStrike" baseline="0" dirty="0">
              <a:latin typeface="CMR9"/>
            </a:endParaRPr>
          </a:p>
          <a:p>
            <a:pPr marL="0" indent="0">
              <a:buNone/>
            </a:pPr>
            <a:r>
              <a:rPr lang="en-US" altLang="zh-CN" sz="2400" b="0" i="0" u="none" strike="noStrike" baseline="0" dirty="0">
                <a:latin typeface="CMR9"/>
              </a:rPr>
              <a:t>	</a:t>
            </a:r>
            <a:r>
              <a:rPr lang="zh-CN" altLang="en-US" sz="2400" b="0" i="0" u="none" strike="noStrike" baseline="0" dirty="0">
                <a:latin typeface="CMR9"/>
              </a:rPr>
              <a:t>直到</a:t>
            </a:r>
            <a:r>
              <a:rPr lang="en-US" altLang="zh-Hans-HK" sz="2400" b="0" i="0" u="none" strike="noStrike" baseline="0" dirty="0">
                <a:latin typeface="CMR9"/>
              </a:rPr>
              <a:t> 2016</a:t>
            </a:r>
            <a:r>
              <a:rPr lang="zh-CN" altLang="en-US" sz="2400" b="0" i="0" u="none" strike="noStrike" baseline="0" dirty="0">
                <a:latin typeface="CMR9"/>
              </a:rPr>
              <a:t>年</a:t>
            </a:r>
            <a:r>
              <a:rPr lang="en-US" altLang="zh-Hans-HK" sz="2400" b="0" i="0" u="none" strike="noStrike" baseline="0" dirty="0">
                <a:latin typeface="CMR9"/>
              </a:rPr>
              <a:t>, Aziz and Mackenzie </a:t>
            </a:r>
            <a:r>
              <a:rPr lang="zh-CN" altLang="en-US" sz="2400" b="0" i="0" u="none" strike="noStrike" baseline="0" dirty="0">
                <a:latin typeface="CMR9"/>
              </a:rPr>
              <a:t>给出了一个过程</a:t>
            </a:r>
            <a:r>
              <a:rPr lang="en-US" altLang="zh-Hans-HK" sz="2400" b="0" i="0" u="none" strike="noStrike" baseline="0" dirty="0">
                <a:latin typeface="CMR9"/>
              </a:rPr>
              <a:t> </a:t>
            </a:r>
            <a:r>
              <a:rPr lang="zh-CN" altLang="en-US" sz="2400" b="0" i="0" u="none" strike="noStrike" baseline="0" dirty="0">
                <a:latin typeface="CMR9"/>
              </a:rPr>
              <a:t>，它的</a:t>
            </a:r>
            <a:r>
              <a:rPr lang="zh-CN" altLang="en-US" sz="2400" b="0" i="0" u="none" strike="noStrike" baseline="0" dirty="0">
                <a:solidFill>
                  <a:srgbClr val="FFFF00"/>
                </a:solidFill>
                <a:latin typeface="CMR9"/>
              </a:rPr>
              <a:t>总步数可以用</a:t>
            </a:r>
            <a:r>
              <a:rPr lang="en-US" altLang="zh-CN" sz="2400" b="0" i="0" u="none" strike="noStrike" baseline="0" dirty="0">
                <a:solidFill>
                  <a:srgbClr val="FFFF00"/>
                </a:solidFill>
                <a:latin typeface="CMR9"/>
              </a:rPr>
              <a:t>n</a:t>
            </a:r>
            <a:r>
              <a:rPr lang="zh-CN" altLang="en-US" sz="2400" b="0" i="0" u="none" strike="noStrike" baseline="0" dirty="0">
                <a:solidFill>
                  <a:srgbClr val="FFFF00"/>
                </a:solidFill>
                <a:latin typeface="CMR9"/>
              </a:rPr>
              <a:t>的某个函数来</a:t>
            </a:r>
            <a:r>
              <a:rPr lang="en-US" altLang="zh-CN" sz="2400" b="0" i="0" u="none" strike="noStrike" baseline="0" dirty="0">
                <a:solidFill>
                  <a:srgbClr val="FFFF00"/>
                </a:solidFill>
                <a:latin typeface="CMR9"/>
              </a:rPr>
              <a:t>bound</a:t>
            </a:r>
            <a:r>
              <a:rPr lang="zh-CN" altLang="en-US" sz="2400" b="0" i="0" u="none" strike="noStrike" baseline="0" dirty="0">
                <a:solidFill>
                  <a:srgbClr val="FFFF00"/>
                </a:solidFill>
                <a:latin typeface="CMR9"/>
              </a:rPr>
              <a:t>住</a:t>
            </a:r>
            <a:r>
              <a:rPr lang="zh-CN" altLang="en-US" sz="2400" b="0" i="0" u="none" strike="noStrike" baseline="0" dirty="0">
                <a:latin typeface="CMR9"/>
              </a:rPr>
              <a:t>。</a:t>
            </a:r>
            <a:endParaRPr lang="zh-Hans-HK" altLang="en-US" sz="2400" dirty="0"/>
          </a:p>
        </p:txBody>
      </p:sp>
    </p:spTree>
    <p:extLst>
      <p:ext uri="{BB962C8B-B14F-4D97-AF65-F5344CB8AC3E}">
        <p14:creationId xmlns:p14="http://schemas.microsoft.com/office/powerpoint/2010/main" val="40788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41F7B-670B-4891-B1E4-A99B19B68827}"/>
              </a:ext>
            </a:extLst>
          </p:cNvPr>
          <p:cNvSpPr>
            <a:spLocks noGrp="1"/>
          </p:cNvSpPr>
          <p:nvPr>
            <p:ph type="title"/>
          </p:nvPr>
        </p:nvSpPr>
        <p:spPr/>
        <p:txBody>
          <a:bodyPr/>
          <a:lstStyle/>
          <a:p>
            <a:r>
              <a:rPr lang="en-US" altLang="zh-CN" dirty="0"/>
              <a:t>Indivisible cake</a:t>
            </a:r>
            <a:endParaRPr lang="zh-Hans-HK" altLang="en-US" dirty="0"/>
          </a:p>
        </p:txBody>
      </p:sp>
      <p:sp>
        <p:nvSpPr>
          <p:cNvPr id="3" name="内容占位符 2">
            <a:extLst>
              <a:ext uri="{FF2B5EF4-FFF2-40B4-BE49-F238E27FC236}">
                <a16:creationId xmlns:a16="http://schemas.microsoft.com/office/drawing/2014/main" id="{32768801-7024-4F63-B6CC-742CA5630DD4}"/>
              </a:ext>
            </a:extLst>
          </p:cNvPr>
          <p:cNvSpPr>
            <a:spLocks noGrp="1"/>
          </p:cNvSpPr>
          <p:nvPr>
            <p:ph sz="half" idx="1"/>
          </p:nvPr>
        </p:nvSpPr>
        <p:spPr/>
        <p:txBody>
          <a:bodyPr>
            <a:noAutofit/>
          </a:bodyPr>
          <a:lstStyle/>
          <a:p>
            <a:r>
              <a:rPr lang="zh-CN" altLang="en-US" sz="2400" dirty="0"/>
              <a:t>假设有一些物品</a:t>
            </a:r>
            <a:r>
              <a:rPr lang="en-US" altLang="zh-CN" sz="2400" dirty="0">
                <a:solidFill>
                  <a:srgbClr val="00B050"/>
                </a:solidFill>
              </a:rPr>
              <a:t>1..m</a:t>
            </a:r>
            <a:r>
              <a:rPr lang="zh-CN" altLang="en-US" sz="2400" dirty="0"/>
              <a:t>。</a:t>
            </a:r>
            <a:endParaRPr lang="en-US" altLang="zh-CN" sz="2400" dirty="0"/>
          </a:p>
          <a:p>
            <a:r>
              <a:rPr lang="zh-CN" altLang="en-US" sz="2400" dirty="0"/>
              <a:t>一个分配方案是指将</a:t>
            </a:r>
            <a:r>
              <a:rPr lang="en-US" altLang="zh-CN" sz="2400" dirty="0">
                <a:solidFill>
                  <a:srgbClr val="00B050"/>
                </a:solidFill>
              </a:rPr>
              <a:t>1..m</a:t>
            </a:r>
            <a:r>
              <a:rPr lang="zh-CN" altLang="en-US" sz="2400" dirty="0"/>
              <a:t>分配给</a:t>
            </a:r>
            <a:r>
              <a:rPr lang="en-US" altLang="zh-CN" sz="2400" dirty="0">
                <a:solidFill>
                  <a:srgbClr val="00B050"/>
                </a:solidFill>
              </a:rPr>
              <a:t>1~n</a:t>
            </a:r>
            <a:r>
              <a:rPr lang="zh-CN" altLang="en-US" sz="2400" dirty="0"/>
              <a:t>。物品不能切割。第</a:t>
            </a:r>
            <a:r>
              <a:rPr lang="en-US" altLang="zh-CN" sz="2400" dirty="0" err="1">
                <a:solidFill>
                  <a:srgbClr val="00B050"/>
                </a:solidFill>
              </a:rPr>
              <a:t>i</a:t>
            </a:r>
            <a:r>
              <a:rPr lang="zh-CN" altLang="en-US" sz="2400" dirty="0"/>
              <a:t>个人拿到的是</a:t>
            </a:r>
            <a:r>
              <a:rPr lang="en-US" altLang="zh-CN" sz="2400" dirty="0">
                <a:solidFill>
                  <a:srgbClr val="00B050"/>
                </a:solidFill>
              </a:rPr>
              <a:t>1..m</a:t>
            </a:r>
            <a:r>
              <a:rPr lang="zh-CN" altLang="en-US" sz="2400" dirty="0"/>
              <a:t>的一个子集，记作</a:t>
            </a:r>
            <a:r>
              <a:rPr lang="en-US" altLang="zh-CN" sz="2400" dirty="0">
                <a:solidFill>
                  <a:srgbClr val="00B050"/>
                </a:solidFill>
              </a:rPr>
              <a:t>A</a:t>
            </a:r>
            <a:r>
              <a:rPr lang="en-US" altLang="zh-CN" sz="2400" baseline="-25000" dirty="0">
                <a:solidFill>
                  <a:srgbClr val="00B050"/>
                </a:solidFill>
              </a:rPr>
              <a:t>i</a:t>
            </a:r>
            <a:r>
              <a:rPr lang="zh-CN" altLang="en-US" sz="2400" dirty="0"/>
              <a:t>。</a:t>
            </a:r>
            <a:endParaRPr lang="en-US" altLang="zh-CN" sz="2400" dirty="0"/>
          </a:p>
          <a:p>
            <a:r>
              <a:rPr lang="zh-CN" altLang="en-US" sz="2400" dirty="0"/>
              <a:t>第</a:t>
            </a:r>
            <a:r>
              <a:rPr lang="en-US" altLang="zh-CN" sz="2400" dirty="0" err="1">
                <a:solidFill>
                  <a:srgbClr val="00B050"/>
                </a:solidFill>
              </a:rPr>
              <a:t>i</a:t>
            </a:r>
            <a:r>
              <a:rPr lang="zh-CN" altLang="en-US" sz="2400" dirty="0"/>
              <a:t>个人对物品</a:t>
            </a:r>
            <a:r>
              <a:rPr lang="en-US" altLang="zh-CN" sz="2400" dirty="0">
                <a:solidFill>
                  <a:srgbClr val="00B050"/>
                </a:solidFill>
              </a:rPr>
              <a:t>j</a:t>
            </a:r>
            <a:r>
              <a:rPr lang="zh-CN" altLang="en-US" sz="2400" dirty="0"/>
              <a:t>的价值评分是</a:t>
            </a:r>
            <a:r>
              <a:rPr lang="el-GR" altLang="zh-CN" sz="2400" b="0" i="0" u="none" strike="noStrike" baseline="0" dirty="0">
                <a:solidFill>
                  <a:srgbClr val="00B050"/>
                </a:solidFill>
                <a:latin typeface="CMR9"/>
              </a:rPr>
              <a:t>μ</a:t>
            </a:r>
            <a:r>
              <a:rPr lang="en-US" altLang="zh-CN" sz="2400" b="0" i="0" u="none" strike="noStrike" baseline="-25000" dirty="0" err="1">
                <a:solidFill>
                  <a:srgbClr val="00B050"/>
                </a:solidFill>
                <a:latin typeface="CMR9"/>
              </a:rPr>
              <a:t>i</a:t>
            </a:r>
            <a:r>
              <a:rPr lang="en-US" altLang="zh-CN" sz="2400" b="0" i="0" u="none" strike="noStrike" dirty="0">
                <a:solidFill>
                  <a:srgbClr val="00B050"/>
                </a:solidFill>
                <a:latin typeface="CMR9"/>
              </a:rPr>
              <a:t>(j)</a:t>
            </a:r>
            <a:r>
              <a:rPr lang="zh-CN" altLang="en-US" sz="2400" b="0" i="0" u="none" strike="noStrike" dirty="0">
                <a:solidFill>
                  <a:srgbClr val="00B050"/>
                </a:solidFill>
                <a:latin typeface="CMR9"/>
              </a:rPr>
              <a:t>。</a:t>
            </a:r>
            <a:endParaRPr lang="en-US" altLang="zh-CN" sz="2400" b="0" i="0" u="none" strike="noStrike" dirty="0">
              <a:solidFill>
                <a:srgbClr val="00B050"/>
              </a:solidFill>
              <a:latin typeface="CMR9"/>
            </a:endParaRPr>
          </a:p>
          <a:p>
            <a:r>
              <a:rPr lang="zh-CN" altLang="en-US" sz="2400" dirty="0"/>
              <a:t>分配方案是</a:t>
            </a:r>
            <a:r>
              <a:rPr lang="zh-CN" altLang="en-US" sz="2400" dirty="0">
                <a:solidFill>
                  <a:srgbClr val="FFFF00"/>
                </a:solidFill>
              </a:rPr>
              <a:t>公平</a:t>
            </a:r>
            <a:r>
              <a:rPr lang="zh-CN" altLang="en-US" sz="2400" dirty="0"/>
              <a:t>的，如果</a:t>
            </a:r>
            <a:br>
              <a:rPr lang="en-US" altLang="zh-CN" sz="2400" dirty="0"/>
            </a:br>
            <a:r>
              <a:rPr lang="en-US" altLang="zh-CN" sz="2400" dirty="0"/>
              <a:t>    </a:t>
            </a:r>
            <a:r>
              <a:rPr lang="el-GR" altLang="zh-CN" sz="2400" b="0" i="0" u="none" strike="noStrike" baseline="0" dirty="0">
                <a:solidFill>
                  <a:srgbClr val="00B050"/>
                </a:solidFill>
                <a:latin typeface="CMR9"/>
              </a:rPr>
              <a:t>μ</a:t>
            </a:r>
            <a:r>
              <a:rPr lang="en-US" altLang="zh-CN" sz="2400" b="0" i="0" u="none" strike="noStrike" baseline="-25000" dirty="0" err="1">
                <a:solidFill>
                  <a:srgbClr val="00B050"/>
                </a:solidFill>
                <a:latin typeface="CMR9"/>
              </a:rPr>
              <a:t>i</a:t>
            </a:r>
            <a:r>
              <a:rPr lang="en-US" altLang="zh-CN" sz="2400" b="0" i="0" u="none" strike="noStrike" dirty="0">
                <a:solidFill>
                  <a:srgbClr val="00B050"/>
                </a:solidFill>
                <a:latin typeface="CMR9"/>
              </a:rPr>
              <a:t>(</a:t>
            </a:r>
            <a:r>
              <a:rPr lang="en-US" altLang="zh-CN" sz="2400" b="0" i="0" u="none" strike="noStrike" dirty="0" err="1">
                <a:solidFill>
                  <a:srgbClr val="00B050"/>
                </a:solidFill>
                <a:latin typeface="CMR9"/>
              </a:rPr>
              <a:t>A</a:t>
            </a:r>
            <a:r>
              <a:rPr lang="en-US" altLang="zh-CN" sz="2400" b="0" i="0" u="none" strike="noStrike" baseline="-25000" dirty="0" err="1">
                <a:solidFill>
                  <a:srgbClr val="00B050"/>
                </a:solidFill>
                <a:latin typeface="CMR9"/>
              </a:rPr>
              <a:t>j</a:t>
            </a:r>
            <a:r>
              <a:rPr lang="en-US" altLang="zh-CN" sz="2400" b="0" i="0" u="none" strike="noStrike" dirty="0">
                <a:solidFill>
                  <a:srgbClr val="00B050"/>
                </a:solidFill>
                <a:latin typeface="CMR9"/>
              </a:rPr>
              <a:t>) </a:t>
            </a:r>
            <a:r>
              <a:rPr lang="en-US" altLang="zh-Hans-HK" sz="2400" dirty="0">
                <a:solidFill>
                  <a:srgbClr val="00B050"/>
                </a:solidFill>
                <a:latin typeface="Times New Roman" panose="02020603050405020304" pitchFamily="18" charset="0"/>
                <a:cs typeface="Times New Roman" panose="02020603050405020304" pitchFamily="18" charset="0"/>
              </a:rPr>
              <a:t>≥ </a:t>
            </a:r>
            <a:r>
              <a:rPr lang="en-US" altLang="zh-CN" sz="2400" b="0" i="0" u="none" strike="noStrike" dirty="0">
                <a:solidFill>
                  <a:srgbClr val="00B050"/>
                </a:solidFill>
                <a:latin typeface="CMR9"/>
              </a:rPr>
              <a:t>1/n</a:t>
            </a:r>
            <a:r>
              <a:rPr lang="zh-CN" altLang="en-US" sz="2400" b="0" i="0" u="none" strike="noStrike" dirty="0">
                <a:solidFill>
                  <a:srgbClr val="00B050"/>
                </a:solidFill>
                <a:latin typeface="CMR9"/>
              </a:rPr>
              <a:t>。</a:t>
            </a:r>
            <a:endParaRPr lang="en-US" altLang="zh-CN" sz="2400" dirty="0"/>
          </a:p>
          <a:p>
            <a:r>
              <a:rPr lang="zh-CN" altLang="en-US" sz="2400" dirty="0"/>
              <a:t>分配方案是</a:t>
            </a:r>
            <a:r>
              <a:rPr lang="en-US" altLang="zh-CN" sz="2400" dirty="0">
                <a:solidFill>
                  <a:srgbClr val="FFFF00"/>
                </a:solidFill>
              </a:rPr>
              <a:t>envy-free</a:t>
            </a:r>
            <a:r>
              <a:rPr lang="zh-CN" altLang="en-US" sz="2400" dirty="0"/>
              <a:t>的，如果</a:t>
            </a:r>
            <a:br>
              <a:rPr lang="en-US" altLang="zh-CN" sz="2400" dirty="0"/>
            </a:br>
            <a:r>
              <a:rPr lang="en-US" altLang="zh-CN" sz="2400" dirty="0"/>
              <a:t>	  </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baseline="-25000" dirty="0">
                <a:solidFill>
                  <a:srgbClr val="00B050"/>
                </a:solidFill>
                <a:latin typeface="Times New Roman" panose="02020603050405020304" pitchFamily="18" charset="0"/>
                <a:cs typeface="Times New Roman" panose="02020603050405020304" pitchFamily="18" charset="0"/>
              </a:rPr>
              <a:t> </a:t>
            </a:r>
            <a:r>
              <a:rPr lang="en-US" altLang="zh-Hans-HK" sz="2400" dirty="0">
                <a:solidFill>
                  <a:srgbClr val="00B050"/>
                </a:solidFill>
                <a:latin typeface="Times New Roman" panose="02020603050405020304" pitchFamily="18" charset="0"/>
                <a:cs typeface="Times New Roman" panose="02020603050405020304" pitchFamily="18" charset="0"/>
              </a:rPr>
              <a:t>(A</a:t>
            </a:r>
            <a:r>
              <a:rPr lang="en-US" altLang="zh-Hans-HK" sz="2400" baseline="-25000" dirty="0">
                <a:solidFill>
                  <a:srgbClr val="00B050"/>
                </a:solidFill>
                <a:latin typeface="Times New Roman" panose="02020603050405020304" pitchFamily="18" charset="0"/>
                <a:cs typeface="Times New Roman" panose="02020603050405020304" pitchFamily="18" charset="0"/>
              </a:rPr>
              <a:t>i</a:t>
            </a:r>
            <a:r>
              <a:rPr lang="en-US" altLang="zh-Hans-HK" sz="2400" dirty="0">
                <a:solidFill>
                  <a:srgbClr val="00B050"/>
                </a:solidFill>
                <a:latin typeface="Times New Roman" panose="02020603050405020304" pitchFamily="18" charset="0"/>
                <a:cs typeface="Times New Roman" panose="02020603050405020304" pitchFamily="18" charset="0"/>
              </a:rPr>
              <a:t>) ≥</a:t>
            </a:r>
            <a:r>
              <a:rPr lang="zh-CN" altLang="en-US" sz="2400" dirty="0"/>
              <a:t> </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aseline="-25000" dirty="0" err="1">
                <a:solidFill>
                  <a:srgbClr val="00B050"/>
                </a:solidFill>
                <a:latin typeface="Times New Roman" panose="02020603050405020304" pitchFamily="18" charset="0"/>
                <a:cs typeface="Times New Roman" panose="02020603050405020304" pitchFamily="18" charset="0"/>
              </a:rPr>
              <a:t>i</a:t>
            </a:r>
            <a:r>
              <a:rPr lang="en-US" altLang="zh-Hans-HK" sz="2400" baseline="-25000" dirty="0">
                <a:solidFill>
                  <a:srgbClr val="00B050"/>
                </a:solidFill>
                <a:latin typeface="Times New Roman" panose="02020603050405020304" pitchFamily="18" charset="0"/>
                <a:cs typeface="Times New Roman" panose="02020603050405020304" pitchFamily="18" charset="0"/>
              </a:rPr>
              <a:t> </a:t>
            </a:r>
            <a:r>
              <a:rPr lang="en-US" altLang="zh-Hans-HK" sz="2400" dirty="0">
                <a:solidFill>
                  <a:srgbClr val="00B050"/>
                </a:solidFill>
                <a:latin typeface="Times New Roman" panose="02020603050405020304" pitchFamily="18" charset="0"/>
                <a:cs typeface="Times New Roman" panose="02020603050405020304" pitchFamily="18" charset="0"/>
              </a:rPr>
              <a:t>(</a:t>
            </a:r>
            <a:r>
              <a:rPr lang="en-US" altLang="zh-Hans-HK" sz="2400" dirty="0" err="1">
                <a:solidFill>
                  <a:srgbClr val="00B050"/>
                </a:solidFill>
                <a:latin typeface="Times New Roman" panose="02020603050405020304" pitchFamily="18" charset="0"/>
                <a:cs typeface="Times New Roman" panose="02020603050405020304" pitchFamily="18" charset="0"/>
              </a:rPr>
              <a:t>A</a:t>
            </a:r>
            <a:r>
              <a:rPr lang="en-US" altLang="zh-Hans-HK" sz="2400" baseline="-25000" dirty="0" err="1">
                <a:solidFill>
                  <a:srgbClr val="00B050"/>
                </a:solidFill>
                <a:latin typeface="Times New Roman" panose="02020603050405020304" pitchFamily="18" charset="0"/>
                <a:cs typeface="Times New Roman" panose="02020603050405020304" pitchFamily="18" charset="0"/>
              </a:rPr>
              <a:t>j</a:t>
            </a:r>
            <a:r>
              <a:rPr lang="en-US" altLang="zh-Hans-HK" sz="2400" dirty="0">
                <a:solidFill>
                  <a:srgbClr val="00B050"/>
                </a:solidFill>
                <a:latin typeface="Times New Roman" panose="02020603050405020304" pitchFamily="18" charset="0"/>
                <a:cs typeface="Times New Roman" panose="02020603050405020304" pitchFamily="18" charset="0"/>
              </a:rPr>
              <a:t>)</a:t>
            </a:r>
            <a:r>
              <a:rPr lang="zh-CN" altLang="en-US" sz="2400" dirty="0">
                <a:solidFill>
                  <a:srgbClr val="00B050"/>
                </a:solidFill>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对任意</a:t>
            </a:r>
            <a:r>
              <a:rPr lang="en-US" altLang="zh-CN" sz="2400" dirty="0" err="1">
                <a:solidFill>
                  <a:srgbClr val="00B050"/>
                </a:solidFill>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和</a:t>
            </a:r>
            <a:r>
              <a:rPr lang="en-US" altLang="zh-CN" sz="2400" dirty="0">
                <a:solidFill>
                  <a:srgbClr val="00B050"/>
                </a:solidFill>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成立。</a:t>
            </a:r>
            <a:endParaRPr lang="en-US" altLang="zh-Hans-HK" sz="2400" dirty="0"/>
          </a:p>
        </p:txBody>
      </p:sp>
      <p:sp>
        <p:nvSpPr>
          <p:cNvPr id="4" name="内容占位符 3">
            <a:extLst>
              <a:ext uri="{FF2B5EF4-FFF2-40B4-BE49-F238E27FC236}">
                <a16:creationId xmlns:a16="http://schemas.microsoft.com/office/drawing/2014/main" id="{14A8F425-EA42-4E0A-9D26-D5AD47EC79B8}"/>
              </a:ext>
            </a:extLst>
          </p:cNvPr>
          <p:cNvSpPr>
            <a:spLocks noGrp="1"/>
          </p:cNvSpPr>
          <p:nvPr>
            <p:ph sz="half" idx="2"/>
          </p:nvPr>
        </p:nvSpPr>
        <p:spPr/>
        <p:txBody>
          <a:bodyPr>
            <a:noAutofit/>
          </a:bodyPr>
          <a:lstStyle/>
          <a:p>
            <a:r>
              <a:rPr lang="zh-CN" altLang="en-US" sz="2400" dirty="0"/>
              <a:t>明显，公平是做不到的</a:t>
            </a:r>
            <a:r>
              <a:rPr lang="en-US" altLang="zh-CN" sz="2400" dirty="0">
                <a:latin typeface="CMR10"/>
              </a:rPr>
              <a:t> (</a:t>
            </a:r>
            <a:r>
              <a:rPr lang="en-US" altLang="zh-CN" sz="2400" dirty="0">
                <a:solidFill>
                  <a:srgbClr val="FF0000"/>
                </a:solidFill>
                <a:latin typeface="CMR10"/>
              </a:rPr>
              <a:t>why?)</a:t>
            </a:r>
          </a:p>
          <a:p>
            <a:r>
              <a:rPr lang="zh-CN" altLang="en-US" sz="2400" dirty="0">
                <a:latin typeface="CMR10"/>
              </a:rPr>
              <a:t>因此，</a:t>
            </a:r>
            <a:r>
              <a:rPr lang="en-US" altLang="zh-CN" sz="2400" dirty="0">
                <a:latin typeface="CMR10"/>
              </a:rPr>
              <a:t>Envy-free </a:t>
            </a:r>
            <a:r>
              <a:rPr lang="zh-CN" altLang="en-US" sz="2400" dirty="0">
                <a:latin typeface="CMR10"/>
              </a:rPr>
              <a:t>也是做不到的。</a:t>
            </a:r>
            <a:endParaRPr lang="en-US" altLang="zh-Hans-HK" sz="2400" dirty="0"/>
          </a:p>
          <a:p>
            <a:r>
              <a:rPr lang="zh-CN" altLang="en-US" sz="2400" dirty="0"/>
              <a:t>因此，学者在尝试寻找</a:t>
            </a:r>
            <a:r>
              <a:rPr lang="zh-CN" altLang="en-US" sz="2400" dirty="0">
                <a:solidFill>
                  <a:srgbClr val="FFFF00"/>
                </a:solidFill>
              </a:rPr>
              <a:t>弱公平</a:t>
            </a:r>
            <a:r>
              <a:rPr lang="zh-CN" altLang="en-US" sz="2400" dirty="0"/>
              <a:t>。</a:t>
            </a:r>
            <a:endParaRPr lang="en-US" altLang="zh-CN" sz="2400" dirty="0"/>
          </a:p>
          <a:p>
            <a:pPr lvl="1"/>
            <a:r>
              <a:rPr lang="zh-CN" altLang="en-US" sz="2200" dirty="0"/>
              <a:t>分配方案是</a:t>
            </a:r>
            <a:r>
              <a:rPr lang="en-US" altLang="zh-Hans-HK" sz="2200" dirty="0">
                <a:solidFill>
                  <a:srgbClr val="FFFF00"/>
                </a:solidFill>
              </a:rPr>
              <a:t>Envy-free-X</a:t>
            </a:r>
            <a:r>
              <a:rPr lang="zh-CN" altLang="en-US" sz="2200" dirty="0"/>
              <a:t>的，如果</a:t>
            </a:r>
            <a:endParaRPr lang="en-US" altLang="zh-Hans-HK" sz="2200" dirty="0"/>
          </a:p>
          <a:p>
            <a:pPr lvl="2"/>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0" i="0" u="none" strike="noStrike" baseline="-25000" dirty="0" err="1">
                <a:solidFill>
                  <a:srgbClr val="00B050"/>
                </a:solidFill>
                <a:latin typeface="CMMI8"/>
              </a:rPr>
              <a:t>i</a:t>
            </a:r>
            <a:r>
              <a:rPr lang="en-US" altLang="zh-Hans-HK" sz="2400" b="0" i="0" u="none" strike="noStrike" baseline="0" dirty="0">
                <a:solidFill>
                  <a:srgbClr val="00B050"/>
                </a:solidFill>
                <a:latin typeface="CMR10"/>
              </a:rPr>
              <a:t>(</a:t>
            </a:r>
            <a:r>
              <a:rPr lang="en-US" altLang="zh-Hans-HK" sz="2400" b="0" i="0" u="none" strike="noStrike" baseline="0" dirty="0">
                <a:solidFill>
                  <a:srgbClr val="00B050"/>
                </a:solidFill>
                <a:latin typeface="CMMI10"/>
              </a:rPr>
              <a:t>A</a:t>
            </a:r>
            <a:r>
              <a:rPr lang="en-US" altLang="zh-Hans-HK" sz="2400" b="0" i="0" u="none" strike="noStrike" baseline="-25000" dirty="0">
                <a:solidFill>
                  <a:srgbClr val="00B050"/>
                </a:solidFill>
                <a:latin typeface="CMMI8"/>
              </a:rPr>
              <a:t>i</a:t>
            </a:r>
            <a:r>
              <a:rPr lang="en-US" altLang="zh-Hans-HK" sz="2400" b="0" i="0" u="none" strike="noStrike" baseline="0" dirty="0">
                <a:solidFill>
                  <a:srgbClr val="00B050"/>
                </a:solidFill>
                <a:latin typeface="CMR10"/>
              </a:rPr>
              <a:t>)</a:t>
            </a:r>
            <a:r>
              <a:rPr lang="en-US" altLang="zh-Hans-HK" sz="2400" dirty="0">
                <a:solidFill>
                  <a:srgbClr val="00B050"/>
                </a:solidFill>
                <a:latin typeface="Times New Roman" panose="02020603050405020304" pitchFamily="18" charset="0"/>
                <a:cs typeface="Times New Roman" panose="02020603050405020304" pitchFamily="18" charset="0"/>
              </a:rPr>
              <a:t> ≥</a:t>
            </a:r>
            <a:r>
              <a:rPr lang="en-US" altLang="zh-Hans-HK" sz="2400" b="0" i="0" u="none" strike="noStrike" baseline="0" dirty="0">
                <a:solidFill>
                  <a:srgbClr val="00B050"/>
                </a:solidFill>
                <a:latin typeface="CMSY10"/>
              </a:rPr>
              <a:t> </a:t>
            </a:r>
            <a:r>
              <a:rPr lang="en-US" altLang="zh-Hans-HK" sz="2400" dirty="0" err="1">
                <a:solidFill>
                  <a:srgbClr val="00B050"/>
                </a:solidFill>
                <a:latin typeface="Times New Roman" panose="02020603050405020304" pitchFamily="18" charset="0"/>
                <a:cs typeface="Times New Roman" panose="02020603050405020304" pitchFamily="18" charset="0"/>
              </a:rPr>
              <a:t>μ</a:t>
            </a:r>
            <a:r>
              <a:rPr lang="en-US" altLang="zh-Hans-HK" sz="2400" b="0" i="0" u="none" strike="noStrike" baseline="-25000" dirty="0" err="1">
                <a:solidFill>
                  <a:srgbClr val="00B050"/>
                </a:solidFill>
                <a:latin typeface="CMMI8"/>
              </a:rPr>
              <a:t>i</a:t>
            </a:r>
            <a:r>
              <a:rPr lang="en-US" altLang="zh-Hans-HK" sz="2400" b="0" i="0" u="none" strike="noStrike" baseline="0" dirty="0">
                <a:solidFill>
                  <a:srgbClr val="00B050"/>
                </a:solidFill>
                <a:latin typeface="CMR10"/>
              </a:rPr>
              <a:t>(</a:t>
            </a:r>
            <a:r>
              <a:rPr lang="en-US" altLang="zh-Hans-HK" sz="2400" b="0" i="0" u="none" strike="noStrike" baseline="0" dirty="0" err="1">
                <a:solidFill>
                  <a:srgbClr val="00B050"/>
                </a:solidFill>
                <a:latin typeface="CMMI10"/>
              </a:rPr>
              <a:t>A</a:t>
            </a:r>
            <a:r>
              <a:rPr lang="en-US" altLang="zh-Hans-HK" sz="2400" b="0" i="0" u="none" strike="noStrike" baseline="-25000" dirty="0" err="1">
                <a:solidFill>
                  <a:srgbClr val="00B050"/>
                </a:solidFill>
                <a:latin typeface="CMMI8"/>
              </a:rPr>
              <a:t>j</a:t>
            </a:r>
            <a:r>
              <a:rPr lang="en-US" altLang="zh-Hans-HK" sz="2400" b="0" i="0" u="none" strike="noStrike" baseline="0" dirty="0">
                <a:solidFill>
                  <a:srgbClr val="00B050"/>
                </a:solidFill>
                <a:latin typeface="CMMI8"/>
              </a:rPr>
              <a:t> </a:t>
            </a:r>
            <a:r>
              <a:rPr lang="en-US" altLang="zh-CN" sz="2400" b="0" i="0" u="none" strike="noStrike" baseline="0" dirty="0">
                <a:solidFill>
                  <a:srgbClr val="00B050"/>
                </a:solidFill>
                <a:latin typeface="CMSY10"/>
              </a:rPr>
              <a:t>-</a:t>
            </a:r>
            <a:r>
              <a:rPr lang="en-US" altLang="zh-Hans-HK" sz="2400" b="0" i="0" u="none" strike="noStrike" baseline="0" dirty="0">
                <a:solidFill>
                  <a:srgbClr val="00B050"/>
                </a:solidFill>
                <a:latin typeface="CMSY10"/>
              </a:rPr>
              <a:t> </a:t>
            </a:r>
            <a:r>
              <a:rPr lang="en-US" altLang="zh-Hans-HK" sz="2400" b="0" i="0" u="none" strike="noStrike" baseline="0" dirty="0">
                <a:solidFill>
                  <a:srgbClr val="00B050"/>
                </a:solidFill>
                <a:latin typeface="CMMI10"/>
              </a:rPr>
              <a:t>g</a:t>
            </a:r>
            <a:r>
              <a:rPr lang="en-US" altLang="zh-Hans-HK" sz="2400" b="0" i="0" u="none" strike="noStrike" baseline="0" dirty="0">
                <a:solidFill>
                  <a:srgbClr val="00B050"/>
                </a:solidFill>
                <a:latin typeface="CMR10"/>
              </a:rPr>
              <a:t>)</a:t>
            </a:r>
            <a:r>
              <a:rPr lang="en-US" altLang="zh-Hans-HK" sz="2200" b="0" i="0" u="none" strike="noStrike" baseline="0" dirty="0">
                <a:solidFill>
                  <a:srgbClr val="00B050"/>
                </a:solidFill>
                <a:latin typeface="CMR10"/>
              </a:rPr>
              <a:t> </a:t>
            </a:r>
            <a:r>
              <a:rPr lang="en-US" altLang="zh-Hans-HK" sz="2200" b="0" i="0" u="none" strike="noStrike" baseline="0" dirty="0">
                <a:latin typeface="CMR10"/>
              </a:rPr>
              <a:t>for </a:t>
            </a:r>
            <a:r>
              <a:rPr lang="en-US" altLang="zh-Hans-HK" sz="2200" b="0" i="0" u="none" strike="noStrike" baseline="0" dirty="0">
                <a:latin typeface="CMTI10"/>
              </a:rPr>
              <a:t>all </a:t>
            </a:r>
            <a:r>
              <a:rPr lang="en-US" altLang="zh-Hans-HK" sz="2200" b="0" i="0" u="none" strike="noStrike" baseline="0" dirty="0">
                <a:solidFill>
                  <a:srgbClr val="00B050"/>
                </a:solidFill>
                <a:latin typeface="CMMI10"/>
              </a:rPr>
              <a:t>g</a:t>
            </a:r>
            <a:r>
              <a:rPr lang="en-US" altLang="zh-Hans-HK" sz="2200" b="0" i="0" u="none" strike="noStrike" baseline="0" dirty="0">
                <a:latin typeface="CMMI10"/>
              </a:rPr>
              <a:t> </a:t>
            </a:r>
            <a:r>
              <a:rPr lang="en-US" altLang="zh-Hans-HK" sz="2200" b="0" i="0" u="none" strike="noStrike" baseline="0" dirty="0">
                <a:latin typeface="CMSY10"/>
              </a:rPr>
              <a:t>in </a:t>
            </a:r>
            <a:r>
              <a:rPr lang="en-US" altLang="zh-CN" sz="2200" b="0" i="0" u="none" strike="noStrike" baseline="0" dirty="0" err="1">
                <a:solidFill>
                  <a:srgbClr val="00B050"/>
                </a:solidFill>
                <a:latin typeface="CMMI10"/>
              </a:rPr>
              <a:t>A</a:t>
            </a:r>
            <a:r>
              <a:rPr lang="en-US" altLang="zh-Hans-HK" sz="2200" b="0" i="0" u="none" strike="noStrike" baseline="-25000" dirty="0" err="1">
                <a:solidFill>
                  <a:srgbClr val="00B050"/>
                </a:solidFill>
                <a:latin typeface="CMMI8"/>
              </a:rPr>
              <a:t>j</a:t>
            </a:r>
            <a:r>
              <a:rPr lang="en-US" altLang="zh-Hans-HK" sz="2200" b="0" i="0" u="none" strike="noStrike" baseline="0" dirty="0">
                <a:latin typeface="CMR10"/>
              </a:rPr>
              <a:t>.</a:t>
            </a:r>
          </a:p>
          <a:p>
            <a:r>
              <a:rPr lang="en-US" altLang="zh-CN" sz="2400" dirty="0">
                <a:latin typeface="CMR10"/>
              </a:rPr>
              <a:t>2016</a:t>
            </a:r>
            <a:r>
              <a:rPr lang="zh-CN" altLang="en-US" sz="2400" dirty="0">
                <a:latin typeface="CMR10"/>
              </a:rPr>
              <a:t>年提出的。</a:t>
            </a:r>
            <a:r>
              <a:rPr lang="en-US" altLang="zh-CN" sz="2400" b="1" dirty="0">
                <a:solidFill>
                  <a:srgbClr val="CC00FF"/>
                </a:solidFill>
                <a:latin typeface="CMR10"/>
              </a:rPr>
              <a:t>n=3</a:t>
            </a:r>
            <a:r>
              <a:rPr lang="zh-CN" altLang="en-US" sz="2400" b="1" dirty="0">
                <a:solidFill>
                  <a:srgbClr val="CC00FF"/>
                </a:solidFill>
                <a:latin typeface="CMR10"/>
              </a:rPr>
              <a:t>已证明！</a:t>
            </a:r>
            <a:br>
              <a:rPr lang="en-US" altLang="zh-CN" sz="2400" dirty="0">
                <a:latin typeface="CMR10"/>
              </a:rPr>
            </a:br>
            <a:r>
              <a:rPr lang="en-US" altLang="zh-Hans-HK" sz="3200" b="1" dirty="0">
                <a:solidFill>
                  <a:srgbClr val="CC00FF"/>
                </a:solidFill>
                <a:latin typeface="CMR10"/>
              </a:rPr>
              <a:t>n&gt;3 open</a:t>
            </a:r>
            <a:r>
              <a:rPr lang="zh-CN" altLang="en-US" sz="2400" dirty="0">
                <a:latin typeface="CMR10"/>
              </a:rPr>
              <a:t>！ （</a:t>
            </a:r>
            <a:r>
              <a:rPr lang="en-US" altLang="zh-CN" sz="2400" b="1" dirty="0">
                <a:solidFill>
                  <a:srgbClr val="FFC000"/>
                </a:solidFill>
                <a:effectLst>
                  <a:outerShdw blurRad="38100" dist="38100" dir="2700000" algn="tl">
                    <a:srgbClr val="000000">
                      <a:alpha val="43137"/>
                    </a:srgbClr>
                  </a:outerShdw>
                </a:effectLst>
                <a:latin typeface="CMR10"/>
              </a:rPr>
              <a:t>fair allocation</a:t>
            </a:r>
            <a:r>
              <a:rPr lang="zh-CN" altLang="en-US" sz="2400" b="1" dirty="0">
                <a:solidFill>
                  <a:srgbClr val="FFC000"/>
                </a:solidFill>
                <a:effectLst>
                  <a:outerShdw blurRad="38100" dist="38100" dir="2700000" algn="tl">
                    <a:srgbClr val="000000">
                      <a:alpha val="43137"/>
                    </a:srgbClr>
                  </a:outerShdw>
                </a:effectLst>
                <a:latin typeface="CMR10"/>
              </a:rPr>
              <a:t>领域当前最重要的</a:t>
            </a:r>
            <a:r>
              <a:rPr lang="en-US" altLang="zh-CN" sz="2400" b="1" dirty="0">
                <a:solidFill>
                  <a:srgbClr val="FFC000"/>
                </a:solidFill>
                <a:effectLst>
                  <a:outerShdw blurRad="38100" dist="38100" dir="2700000" algn="tl">
                    <a:srgbClr val="000000">
                      <a:alpha val="43137"/>
                    </a:srgbClr>
                  </a:outerShdw>
                </a:effectLst>
                <a:latin typeface="CMR10"/>
              </a:rPr>
              <a:t>open problem</a:t>
            </a:r>
            <a:r>
              <a:rPr lang="zh-CN" altLang="en-US" sz="2400" dirty="0">
                <a:latin typeface="CMR10"/>
              </a:rPr>
              <a:t>）</a:t>
            </a:r>
            <a:endParaRPr lang="en-US" altLang="zh-CN" sz="2400" dirty="0">
              <a:latin typeface="CMR10"/>
            </a:endParaRPr>
          </a:p>
        </p:txBody>
      </p:sp>
    </p:spTree>
    <p:extLst>
      <p:ext uri="{BB962C8B-B14F-4D97-AF65-F5344CB8AC3E}">
        <p14:creationId xmlns:p14="http://schemas.microsoft.com/office/powerpoint/2010/main" val="27870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EBDA3FA-9FA4-45D5-BB9A-CD8C899F1DFF}"/>
              </a:ext>
            </a:extLst>
          </p:cNvPr>
          <p:cNvSpPr>
            <a:spLocks noGrp="1"/>
          </p:cNvSpPr>
          <p:nvPr>
            <p:ph type="title"/>
          </p:nvPr>
        </p:nvSpPr>
        <p:spPr/>
        <p:txBody>
          <a:bodyPr>
            <a:normAutofit/>
          </a:bodyPr>
          <a:lstStyle/>
          <a:p>
            <a:r>
              <a:rPr lang="zh-CN" altLang="en-US" sz="3600" dirty="0"/>
              <a:t>租金分配问题</a:t>
            </a:r>
            <a:endParaRPr lang="zh-Hans-HK" altLang="en-US" sz="3600" dirty="0"/>
          </a:p>
        </p:txBody>
      </p:sp>
      <p:sp>
        <p:nvSpPr>
          <p:cNvPr id="6" name="文本占位符 5">
            <a:extLst>
              <a:ext uri="{FF2B5EF4-FFF2-40B4-BE49-F238E27FC236}">
                <a16:creationId xmlns:a16="http://schemas.microsoft.com/office/drawing/2014/main" id="{91932A45-68BE-4421-8B45-9E2A4CECDCAF}"/>
              </a:ext>
            </a:extLst>
          </p:cNvPr>
          <p:cNvSpPr>
            <a:spLocks noGrp="1"/>
          </p:cNvSpPr>
          <p:nvPr>
            <p:ph type="body" sz="half" idx="2"/>
          </p:nvPr>
        </p:nvSpPr>
        <p:spPr/>
        <p:txBody>
          <a:bodyPr>
            <a:normAutofit/>
          </a:bodyPr>
          <a:lstStyle/>
          <a:p>
            <a:endParaRPr lang="en-US" altLang="zh-Hans-HK" sz="3200" dirty="0"/>
          </a:p>
          <a:p>
            <a:r>
              <a:rPr lang="en-US" altLang="zh-Hans-HK" sz="3200" dirty="0"/>
              <a:t>Rent division</a:t>
            </a:r>
            <a:endParaRPr lang="zh-Hans-HK" altLang="en-US" sz="3200" dirty="0"/>
          </a:p>
        </p:txBody>
      </p:sp>
      <p:pic>
        <p:nvPicPr>
          <p:cNvPr id="16" name="图片占位符 15">
            <a:extLst>
              <a:ext uri="{FF2B5EF4-FFF2-40B4-BE49-F238E27FC236}">
                <a16:creationId xmlns:a16="http://schemas.microsoft.com/office/drawing/2014/main" id="{3165BD88-31C5-4226-B9B1-6D160269B93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4" t="-5702" r="-234" b="-5702"/>
          <a:stretch/>
        </p:blipFill>
        <p:spPr>
          <a:xfrm>
            <a:off x="6477000" y="914400"/>
            <a:ext cx="4340225" cy="4572000"/>
          </a:xfrm>
        </p:spPr>
      </p:pic>
    </p:spTree>
    <p:extLst>
      <p:ext uri="{BB962C8B-B14F-4D97-AF65-F5344CB8AC3E}">
        <p14:creationId xmlns:p14="http://schemas.microsoft.com/office/powerpoint/2010/main" val="3144566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AF9F21C-96C0-41D5-8167-119B2092F02D}"/>
              </a:ext>
            </a:extLst>
          </p:cNvPr>
          <p:cNvSpPr>
            <a:spLocks noGrp="1"/>
          </p:cNvSpPr>
          <p:nvPr>
            <p:ph type="title"/>
          </p:nvPr>
        </p:nvSpPr>
        <p:spPr/>
        <p:txBody>
          <a:bodyPr/>
          <a:lstStyle/>
          <a:p>
            <a:r>
              <a:rPr lang="zh-CN" altLang="en-US" dirty="0"/>
              <a:t>问题描述</a:t>
            </a:r>
            <a:endParaRPr lang="zh-Hans-HK" altLang="en-US" dirty="0"/>
          </a:p>
        </p:txBody>
      </p:sp>
      <p:sp>
        <p:nvSpPr>
          <p:cNvPr id="11" name="内容占位符 10">
            <a:extLst>
              <a:ext uri="{FF2B5EF4-FFF2-40B4-BE49-F238E27FC236}">
                <a16:creationId xmlns:a16="http://schemas.microsoft.com/office/drawing/2014/main" id="{D38FA3A8-D727-489B-910F-BB72BF1BEC7D}"/>
              </a:ext>
            </a:extLst>
          </p:cNvPr>
          <p:cNvSpPr>
            <a:spLocks noGrp="1"/>
          </p:cNvSpPr>
          <p:nvPr>
            <p:ph sz="half" idx="1"/>
          </p:nvPr>
        </p:nvSpPr>
        <p:spPr/>
        <p:txBody>
          <a:bodyPr>
            <a:normAutofit/>
          </a:bodyPr>
          <a:lstStyle/>
          <a:p>
            <a:r>
              <a:rPr lang="zh-CN" altLang="en-US" sz="2400" dirty="0"/>
              <a:t>三个小伙伴打算</a:t>
            </a:r>
            <a:r>
              <a:rPr lang="zh-CN" altLang="en-US" sz="2400" dirty="0">
                <a:solidFill>
                  <a:srgbClr val="FFFF00"/>
                </a:solidFill>
              </a:rPr>
              <a:t>合租</a:t>
            </a:r>
            <a:r>
              <a:rPr lang="zh-CN" altLang="en-US" sz="2400" dirty="0"/>
              <a:t>一个公寓（三室一厅，</a:t>
            </a:r>
            <a:r>
              <a:rPr lang="zh-CN" altLang="en-US" sz="2400" dirty="0">
                <a:solidFill>
                  <a:srgbClr val="CC00FF"/>
                </a:solidFill>
              </a:rPr>
              <a:t>三房间可能不同</a:t>
            </a:r>
            <a:r>
              <a:rPr lang="zh-CN" altLang="en-US" sz="2400" dirty="0"/>
              <a:t>）。总价已确定是</a:t>
            </a:r>
            <a:r>
              <a:rPr lang="en-US" altLang="zh-CN" sz="2400" dirty="0">
                <a:solidFill>
                  <a:srgbClr val="FFFF00"/>
                </a:solidFill>
              </a:rPr>
              <a:t>10K</a:t>
            </a:r>
            <a:r>
              <a:rPr lang="zh-CN" altLang="en-US" sz="2400" dirty="0"/>
              <a:t>。他们需要决定</a:t>
            </a:r>
            <a:r>
              <a:rPr lang="zh-CN" altLang="en-US" sz="2400" dirty="0">
                <a:solidFill>
                  <a:srgbClr val="FFFF00"/>
                </a:solidFill>
              </a:rPr>
              <a:t>每间房归谁住</a:t>
            </a:r>
            <a:r>
              <a:rPr lang="zh-CN" altLang="en-US" sz="2400" dirty="0"/>
              <a:t>（</a:t>
            </a:r>
            <a:r>
              <a:rPr lang="en-US" altLang="zh-CN" sz="2400" dirty="0"/>
              <a:t>1</a:t>
            </a:r>
            <a:r>
              <a:rPr lang="zh-CN" altLang="en-US" sz="2400" dirty="0"/>
              <a:t>人住</a:t>
            </a:r>
            <a:r>
              <a:rPr lang="en-US" altLang="zh-CN" sz="2400" dirty="0"/>
              <a:t>1</a:t>
            </a:r>
            <a:r>
              <a:rPr lang="zh-CN" altLang="en-US" sz="2400" dirty="0"/>
              <a:t>间）并且</a:t>
            </a:r>
            <a:r>
              <a:rPr lang="zh-CN" altLang="en-US" sz="2400" dirty="0">
                <a:solidFill>
                  <a:srgbClr val="FFFF00"/>
                </a:solidFill>
              </a:rPr>
              <a:t>每个人付多少钱</a:t>
            </a:r>
            <a:r>
              <a:rPr lang="zh-CN" altLang="en-US" sz="2400" dirty="0"/>
              <a:t>（总额是</a:t>
            </a:r>
            <a:r>
              <a:rPr lang="en-US" altLang="zh-CN" sz="2400" dirty="0">
                <a:solidFill>
                  <a:srgbClr val="FFFF00"/>
                </a:solidFill>
              </a:rPr>
              <a:t>10K</a:t>
            </a:r>
            <a:r>
              <a:rPr lang="zh-CN" altLang="en-US" sz="2400" dirty="0"/>
              <a:t>）。</a:t>
            </a:r>
            <a:endParaRPr lang="en-US" altLang="zh-CN" sz="2400" dirty="0"/>
          </a:p>
          <a:p>
            <a:r>
              <a:rPr lang="zh-CN" altLang="en-US" sz="2400" dirty="0"/>
              <a:t>每个人对房间的偏好程度不同。</a:t>
            </a:r>
            <a:br>
              <a:rPr lang="en-US" altLang="zh-CN" sz="2400" dirty="0"/>
            </a:br>
            <a:r>
              <a:rPr lang="en-US" altLang="zh-CN" sz="2400" dirty="0"/>
              <a:t>  </a:t>
            </a:r>
            <a:r>
              <a:rPr lang="zh-CN" altLang="en-US" sz="2400" dirty="0"/>
              <a:t>伙伴</a:t>
            </a:r>
            <a:r>
              <a:rPr lang="en-US" altLang="zh-CN" sz="2400" dirty="0" err="1">
                <a:solidFill>
                  <a:srgbClr val="00B050"/>
                </a:solidFill>
              </a:rPr>
              <a:t>i</a:t>
            </a:r>
            <a:r>
              <a:rPr lang="zh-CN" altLang="en-US" sz="2400" dirty="0"/>
              <a:t>对房间</a:t>
            </a:r>
            <a:r>
              <a:rPr lang="en-US" altLang="zh-CN" sz="2400" dirty="0">
                <a:solidFill>
                  <a:srgbClr val="00B050"/>
                </a:solidFill>
              </a:rPr>
              <a:t>j</a:t>
            </a:r>
            <a:r>
              <a:rPr lang="zh-CN" altLang="en-US" sz="2400" dirty="0"/>
              <a:t>的估价是</a:t>
            </a:r>
            <a:r>
              <a:rPr lang="en-US" altLang="zh-CN" sz="2400" dirty="0" err="1">
                <a:solidFill>
                  <a:srgbClr val="00B050"/>
                </a:solidFill>
              </a:rPr>
              <a:t>v</a:t>
            </a:r>
            <a:r>
              <a:rPr lang="en-US" altLang="zh-CN" sz="2400" baseline="-25000" dirty="0" err="1">
                <a:solidFill>
                  <a:srgbClr val="00B050"/>
                </a:solidFill>
              </a:rPr>
              <a:t>i,j</a:t>
            </a:r>
            <a:r>
              <a:rPr lang="zh-CN" altLang="en-US" sz="2400" dirty="0"/>
              <a:t>。</a:t>
            </a:r>
            <a:br>
              <a:rPr lang="en-US" altLang="zh-CN" sz="2400" dirty="0"/>
            </a:br>
            <a:r>
              <a:rPr lang="en-US" altLang="zh-CN" sz="2400" dirty="0"/>
              <a:t>	</a:t>
            </a:r>
            <a:r>
              <a:rPr lang="zh-CN" altLang="en-US" sz="2400" dirty="0"/>
              <a:t>每个人对三间房的估价和为</a:t>
            </a:r>
            <a:r>
              <a:rPr lang="en-US" altLang="zh-CN" sz="2400" dirty="0">
                <a:solidFill>
                  <a:srgbClr val="FFFF00"/>
                </a:solidFill>
              </a:rPr>
              <a:t>10K</a:t>
            </a:r>
            <a:r>
              <a:rPr lang="zh-CN" altLang="en-US" sz="2400" dirty="0"/>
              <a:t>。</a:t>
            </a:r>
            <a:endParaRPr lang="en-US" altLang="zh-CN" sz="2400" dirty="0"/>
          </a:p>
        </p:txBody>
      </p:sp>
      <p:pic>
        <p:nvPicPr>
          <p:cNvPr id="16" name="图片占位符 15">
            <a:extLst>
              <a:ext uri="{FF2B5EF4-FFF2-40B4-BE49-F238E27FC236}">
                <a16:creationId xmlns:a16="http://schemas.microsoft.com/office/drawing/2014/main" id="{B086CE8C-58F7-4D1A-A662-8AAEEBA41A7F}"/>
              </a:ext>
            </a:extLst>
          </p:cNvPr>
          <p:cNvPicPr>
            <a:picLocks noChangeAspect="1"/>
          </p:cNvPicPr>
          <p:nvPr/>
        </p:nvPicPr>
        <p:blipFill rotWithShape="1">
          <a:blip r:embed="rId2">
            <a:extLst>
              <a:ext uri="{28A0092B-C50C-407E-A947-70E740481C1C}">
                <a14:useLocalDpi xmlns:a14="http://schemas.microsoft.com/office/drawing/2010/main" val="0"/>
              </a:ext>
            </a:extLst>
          </a:blip>
          <a:srcRect l="-234" t="-5702" r="-234" b="24702"/>
          <a:stretch/>
        </p:blipFill>
        <p:spPr>
          <a:xfrm>
            <a:off x="6477000" y="914400"/>
            <a:ext cx="4340225" cy="3324225"/>
          </a:xfrm>
          <a:prstGeom prst="rect">
            <a:avLst/>
          </a:prstGeom>
        </p:spPr>
      </p:pic>
      <p:sp>
        <p:nvSpPr>
          <p:cNvPr id="18" name="内容占位符 17">
            <a:extLst>
              <a:ext uri="{FF2B5EF4-FFF2-40B4-BE49-F238E27FC236}">
                <a16:creationId xmlns:a16="http://schemas.microsoft.com/office/drawing/2014/main" id="{F48EDE74-4544-40FC-A6FC-656ED007A09D}"/>
              </a:ext>
            </a:extLst>
          </p:cNvPr>
          <p:cNvSpPr>
            <a:spLocks noGrp="1"/>
          </p:cNvSpPr>
          <p:nvPr>
            <p:ph sz="half" idx="2"/>
          </p:nvPr>
        </p:nvSpPr>
        <p:spPr/>
        <p:txBody>
          <a:bodyPr>
            <a:noAutofit/>
          </a:bodyPr>
          <a:lstStyle/>
          <a:p>
            <a:endParaRPr lang="en-US" altLang="zh-Hans-HK" sz="2400" dirty="0"/>
          </a:p>
          <a:p>
            <a:endParaRPr lang="en-US" altLang="zh-Hans-HK" sz="2400" dirty="0"/>
          </a:p>
          <a:p>
            <a:endParaRPr lang="en-US" altLang="zh-Hans-HK" sz="2400" dirty="0"/>
          </a:p>
          <a:p>
            <a:endParaRPr lang="en-US" altLang="zh-Hans-HK" sz="2400" dirty="0"/>
          </a:p>
          <a:p>
            <a:endParaRPr lang="en-US" altLang="zh-CN" sz="2400" dirty="0"/>
          </a:p>
          <a:p>
            <a:r>
              <a:rPr lang="zh-CN" altLang="en-US" sz="2400" dirty="0"/>
              <a:t>能否找到一个</a:t>
            </a:r>
            <a:r>
              <a:rPr lang="zh-CN" altLang="en-US" sz="2400" dirty="0">
                <a:solidFill>
                  <a:srgbClr val="FFFF00"/>
                </a:solidFill>
              </a:rPr>
              <a:t>租金分配方案</a:t>
            </a:r>
            <a:r>
              <a:rPr lang="zh-CN" altLang="en-US" sz="2400" dirty="0"/>
              <a:t>，让每个人都觉得它是</a:t>
            </a:r>
            <a:r>
              <a:rPr lang="zh-CN" altLang="en-US" sz="2400" dirty="0">
                <a:solidFill>
                  <a:srgbClr val="FFFF00"/>
                </a:solidFill>
              </a:rPr>
              <a:t>公平</a:t>
            </a:r>
            <a:r>
              <a:rPr lang="zh-CN" altLang="en-US" sz="2400" dirty="0"/>
              <a:t>的（甚至每个人都觉得自己住得物超所值）从而实现</a:t>
            </a:r>
            <a:r>
              <a:rPr lang="en-US" altLang="zh-CN" sz="2400" dirty="0">
                <a:solidFill>
                  <a:srgbClr val="FFFF00"/>
                </a:solidFill>
              </a:rPr>
              <a:t>Rental harmony</a:t>
            </a:r>
            <a:r>
              <a:rPr lang="zh-CN" altLang="en-US" sz="2400" dirty="0">
                <a:solidFill>
                  <a:srgbClr val="FFFF00"/>
                </a:solidFill>
              </a:rPr>
              <a:t>？</a:t>
            </a:r>
            <a:endParaRPr lang="en-US" altLang="zh-CN" sz="2400" dirty="0"/>
          </a:p>
        </p:txBody>
      </p:sp>
    </p:spTree>
    <p:extLst>
      <p:ext uri="{BB962C8B-B14F-4D97-AF65-F5344CB8AC3E}">
        <p14:creationId xmlns:p14="http://schemas.microsoft.com/office/powerpoint/2010/main" val="1456216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9FE61-AC6F-4D69-B5FA-E158EE714AE3}"/>
              </a:ext>
            </a:extLst>
          </p:cNvPr>
          <p:cNvSpPr>
            <a:spLocks noGrp="1"/>
          </p:cNvSpPr>
          <p:nvPr>
            <p:ph type="title"/>
          </p:nvPr>
        </p:nvSpPr>
        <p:spPr/>
        <p:txBody>
          <a:bodyPr/>
          <a:lstStyle/>
          <a:p>
            <a:r>
              <a:rPr lang="zh-CN" altLang="en-US" dirty="0"/>
              <a:t>数学模型</a:t>
            </a:r>
            <a:endParaRPr lang="zh-Hans-HK"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6D836B-8899-4510-8927-BCC0EE1469C1}"/>
                  </a:ext>
                </a:extLst>
              </p:cNvPr>
              <p:cNvSpPr>
                <a:spLocks noGrp="1"/>
              </p:cNvSpPr>
              <p:nvPr>
                <p:ph sz="half" idx="1"/>
              </p:nvPr>
            </p:nvSpPr>
            <p:spPr/>
            <p:txBody>
              <a:bodyPr>
                <a:normAutofit/>
              </a:bodyPr>
              <a:lstStyle/>
              <a:p>
                <a:r>
                  <a:rPr lang="zh-CN" altLang="en-US" sz="2400" dirty="0"/>
                  <a:t>一个</a:t>
                </a:r>
                <a:r>
                  <a:rPr lang="zh-CN" altLang="en-US" sz="2400" dirty="0">
                    <a:solidFill>
                      <a:srgbClr val="FFFF00"/>
                    </a:solidFill>
                  </a:rPr>
                  <a:t>分租金方案</a:t>
                </a:r>
                <a:r>
                  <a:rPr lang="zh-CN" altLang="en-US" sz="2400" dirty="0"/>
                  <a:t>由两部分组成：</a:t>
                </a:r>
                <a:br>
                  <a:rPr lang="en-US" altLang="zh-CN" sz="2400" dirty="0"/>
                </a:br>
                <a:r>
                  <a:rPr lang="en-US" altLang="zh-CN" sz="2400" dirty="0"/>
                  <a:t>	</a:t>
                </a:r>
                <a:r>
                  <a:rPr lang="en-US" altLang="zh-CN" sz="2400" dirty="0">
                    <a:solidFill>
                      <a:srgbClr val="00B050"/>
                    </a:solidFill>
                  </a:rPr>
                  <a:t>(a</a:t>
                </a:r>
                <a:r>
                  <a:rPr lang="en-US" altLang="zh-CN" sz="2400" baseline="-25000" dirty="0">
                    <a:solidFill>
                      <a:srgbClr val="00B050"/>
                    </a:solidFill>
                  </a:rPr>
                  <a:t>1</a:t>
                </a:r>
                <a:r>
                  <a:rPr lang="en-US" altLang="zh-CN" sz="2400" dirty="0">
                    <a:solidFill>
                      <a:srgbClr val="00B050"/>
                    </a:solidFill>
                  </a:rPr>
                  <a:t>,…,a</a:t>
                </a:r>
                <a:r>
                  <a:rPr lang="en-US" altLang="zh-CN" sz="2400" baseline="-25000" dirty="0">
                    <a:solidFill>
                      <a:srgbClr val="00B050"/>
                    </a:solidFill>
                  </a:rPr>
                  <a:t>n</a:t>
                </a:r>
                <a:r>
                  <a:rPr lang="en-US" altLang="zh-CN" sz="2400" dirty="0">
                    <a:solidFill>
                      <a:srgbClr val="00B050"/>
                    </a:solidFill>
                  </a:rPr>
                  <a:t>)</a:t>
                </a:r>
                <a:r>
                  <a:rPr lang="zh-CN" altLang="en-US" sz="2400" dirty="0"/>
                  <a:t>：</a:t>
                </a:r>
                <a:r>
                  <a:rPr lang="en-US" altLang="zh-CN" sz="2400" dirty="0">
                    <a:solidFill>
                      <a:srgbClr val="00B050"/>
                    </a:solidFill>
                  </a:rPr>
                  <a:t>1~n</a:t>
                </a:r>
                <a:r>
                  <a:rPr lang="zh-CN" altLang="en-US" sz="2400" dirty="0"/>
                  <a:t>的排列</a:t>
                </a:r>
                <a:r>
                  <a:rPr lang="en-US" altLang="zh-CN" sz="2400" dirty="0"/>
                  <a:t>——</a:t>
                </a:r>
                <a:r>
                  <a:rPr lang="zh-CN" altLang="en-US" sz="2400" dirty="0"/>
                  <a:t>其中</a:t>
                </a:r>
                <a:r>
                  <a:rPr lang="en-US" altLang="zh-CN" sz="2400" dirty="0">
                    <a:solidFill>
                      <a:srgbClr val="00B050"/>
                    </a:solidFill>
                  </a:rPr>
                  <a:t>a</a:t>
                </a:r>
                <a:r>
                  <a:rPr lang="en-US" altLang="zh-CN" sz="2400" baseline="-25000" dirty="0">
                    <a:solidFill>
                      <a:srgbClr val="00B050"/>
                    </a:solidFill>
                  </a:rPr>
                  <a:t>i</a:t>
                </a:r>
                <a:r>
                  <a:rPr lang="zh-CN" altLang="en-US" sz="2400" dirty="0"/>
                  <a:t>表示第</a:t>
                </a:r>
                <a:r>
                  <a:rPr lang="en-US" altLang="zh-CN" sz="2400" dirty="0" err="1">
                    <a:solidFill>
                      <a:srgbClr val="00B050"/>
                    </a:solidFill>
                  </a:rPr>
                  <a:t>i</a:t>
                </a:r>
                <a:r>
                  <a:rPr lang="zh-CN" altLang="en-US" sz="2400" dirty="0"/>
                  <a:t>个伙伴拿到第</a:t>
                </a:r>
                <a:r>
                  <a:rPr lang="en-US" altLang="zh-CN" sz="2400" dirty="0">
                    <a:solidFill>
                      <a:srgbClr val="00B050"/>
                    </a:solidFill>
                  </a:rPr>
                  <a:t>a</a:t>
                </a:r>
                <a:r>
                  <a:rPr lang="en-US" altLang="zh-CN" sz="2400" baseline="-25000" dirty="0">
                    <a:solidFill>
                      <a:srgbClr val="00B050"/>
                    </a:solidFill>
                  </a:rPr>
                  <a:t>i</a:t>
                </a:r>
                <a:r>
                  <a:rPr lang="zh-CN" altLang="en-US" sz="2400" dirty="0"/>
                  <a:t>间房。</a:t>
                </a:r>
                <a:br>
                  <a:rPr lang="en-US" altLang="zh-CN" sz="2400" dirty="0"/>
                </a:br>
                <a:r>
                  <a:rPr lang="en-US" altLang="zh-CN" sz="2400" dirty="0"/>
                  <a:t>   </a:t>
                </a:r>
                <a:r>
                  <a:rPr lang="en-US" altLang="zh-CN" sz="2400" dirty="0">
                    <a:solidFill>
                      <a:srgbClr val="00B050"/>
                    </a:solidFill>
                  </a:rPr>
                  <a:t>(p</a:t>
                </a:r>
                <a:r>
                  <a:rPr lang="en-US" altLang="zh-CN" sz="2400" baseline="-25000" dirty="0">
                    <a:solidFill>
                      <a:srgbClr val="00B050"/>
                    </a:solidFill>
                  </a:rPr>
                  <a:t>1</a:t>
                </a:r>
                <a:r>
                  <a:rPr lang="en-US" altLang="zh-CN" sz="2400" dirty="0">
                    <a:solidFill>
                      <a:srgbClr val="00B050"/>
                    </a:solidFill>
                  </a:rPr>
                  <a:t>,…,</a:t>
                </a:r>
                <a:r>
                  <a:rPr lang="en-US" altLang="zh-CN" sz="2400" dirty="0" err="1">
                    <a:solidFill>
                      <a:srgbClr val="00B050"/>
                    </a:solidFill>
                  </a:rPr>
                  <a:t>p</a:t>
                </a:r>
                <a:r>
                  <a:rPr lang="en-US" altLang="zh-CN" sz="2400" baseline="-25000" dirty="0" err="1">
                    <a:solidFill>
                      <a:srgbClr val="00B050"/>
                    </a:solidFill>
                  </a:rPr>
                  <a:t>n</a:t>
                </a:r>
                <a:r>
                  <a:rPr lang="en-US" altLang="zh-CN" sz="2400" dirty="0">
                    <a:solidFill>
                      <a:srgbClr val="00B050"/>
                    </a:solidFill>
                  </a:rPr>
                  <a:t>)</a:t>
                </a:r>
                <a:r>
                  <a:rPr lang="zh-CN" altLang="en-US" sz="2400" dirty="0"/>
                  <a:t>：表示</a:t>
                </a:r>
                <a:r>
                  <a:rPr lang="en-US" altLang="zh-CN" sz="2400" dirty="0">
                    <a:solidFill>
                      <a:srgbClr val="00B050"/>
                    </a:solidFill>
                  </a:rPr>
                  <a:t>n</a:t>
                </a:r>
                <a:r>
                  <a:rPr lang="zh-CN" altLang="en-US" sz="2400" dirty="0"/>
                  <a:t>间房的租金。</a:t>
                </a:r>
                <a:endParaRPr lang="en-US" altLang="zh-CN" sz="2400" dirty="0"/>
              </a:p>
              <a:p>
                <a:pPr marL="0" indent="0">
                  <a:buNone/>
                </a:pPr>
                <a:r>
                  <a:rPr lang="en-US" altLang="zh-CN" sz="2400" dirty="0"/>
                  <a:t>   (</a:t>
                </a:r>
                <a:r>
                  <a:rPr lang="zh-CN" altLang="en-US" sz="2400" b="1" dirty="0">
                    <a:solidFill>
                      <a:srgbClr val="CC00FF"/>
                    </a:solidFill>
                  </a:rPr>
                  <a:t>不光要定价还要订分房方案</a:t>
                </a:r>
                <a:r>
                  <a:rPr lang="zh-CN" altLang="en-US" sz="2400" dirty="0"/>
                  <a:t>）</a:t>
                </a:r>
                <a:endParaRPr lang="en-US" altLang="zh-CN" sz="2400" dirty="0"/>
              </a:p>
              <a:p>
                <a:endParaRPr lang="en-US" altLang="zh-CN" sz="2400" dirty="0"/>
              </a:p>
              <a:p>
                <a:r>
                  <a:rPr lang="zh-CN" altLang="en-US" sz="2400" dirty="0"/>
                  <a:t>伙伴</a:t>
                </a:r>
                <a:r>
                  <a:rPr lang="en-US" altLang="zh-CN" sz="2400" dirty="0" err="1">
                    <a:solidFill>
                      <a:srgbClr val="00B050"/>
                    </a:solidFill>
                  </a:rPr>
                  <a:t>i</a:t>
                </a:r>
                <a:r>
                  <a:rPr lang="zh-CN" altLang="en-US" sz="2400" dirty="0"/>
                  <a:t>拿到房间</a:t>
                </a:r>
                <a:r>
                  <a:rPr lang="en-US" altLang="zh-CN" sz="2400" dirty="0">
                    <a:solidFill>
                      <a:srgbClr val="00B050"/>
                    </a:solidFill>
                  </a:rPr>
                  <a:t>j=a</a:t>
                </a:r>
                <a:r>
                  <a:rPr lang="en-US" altLang="zh-CN" sz="2400" baseline="-25000" dirty="0">
                    <a:solidFill>
                      <a:srgbClr val="00B050"/>
                    </a:solidFill>
                  </a:rPr>
                  <a:t>i</a:t>
                </a:r>
                <a:r>
                  <a:rPr lang="zh-CN" altLang="en-US" sz="2400" dirty="0"/>
                  <a:t>以后的收益</a:t>
                </a:r>
                <a:r>
                  <a:rPr lang="en-US" altLang="zh-CN" sz="2400" dirty="0"/>
                  <a:t>(</a:t>
                </a:r>
                <a:r>
                  <a:rPr lang="zh-CN" altLang="en-US" sz="2400" dirty="0"/>
                  <a:t>幸福指数）为</a:t>
                </a:r>
                <a:r>
                  <a:rPr lang="en-US" altLang="zh-CN" sz="2400" dirty="0"/>
                  <a:t> </a:t>
                </a:r>
                <a14:m>
                  <m:oMath xmlns:m="http://schemas.openxmlformats.org/officeDocument/2006/math">
                    <m:sSub>
                      <m:sSubPr>
                        <m:ctrlPr>
                          <a:rPr lang="en-US" altLang="zh-Hans-HK" sz="2800" i="1" dirty="0" smtClean="0">
                            <a:solidFill>
                              <a:srgbClr val="00B050"/>
                            </a:solidFill>
                            <a:latin typeface="Cambria Math" panose="02040503050406030204" pitchFamily="18" charset="0"/>
                          </a:rPr>
                        </m:ctrlPr>
                      </m:sSubPr>
                      <m:e>
                        <m:r>
                          <a:rPr lang="en-US" altLang="zh-Hans-HK" sz="2800" b="0" i="1" dirty="0" smtClean="0">
                            <a:solidFill>
                              <a:srgbClr val="00B050"/>
                            </a:solidFill>
                            <a:latin typeface="Cambria Math" panose="02040503050406030204" pitchFamily="18" charset="0"/>
                          </a:rPr>
                          <m:t>𝑣</m:t>
                        </m:r>
                      </m:e>
                      <m:sub>
                        <m:r>
                          <a:rPr lang="en-US" altLang="zh-Hans-HK" sz="2800" b="0" i="1" dirty="0" smtClean="0">
                            <a:solidFill>
                              <a:srgbClr val="00B050"/>
                            </a:solidFill>
                            <a:latin typeface="Cambria Math" panose="02040503050406030204" pitchFamily="18" charset="0"/>
                          </a:rPr>
                          <m:t>𝑖</m:t>
                        </m:r>
                        <m:r>
                          <a:rPr lang="en-US" altLang="zh-Hans-HK" sz="2800" b="0" i="1" dirty="0" smtClean="0">
                            <a:solidFill>
                              <a:srgbClr val="00B050"/>
                            </a:solidFill>
                            <a:latin typeface="Cambria Math" panose="02040503050406030204" pitchFamily="18" charset="0"/>
                          </a:rPr>
                          <m:t>,</m:t>
                        </m:r>
                        <m:r>
                          <a:rPr lang="en-US" altLang="zh-Hans-HK" sz="2800" b="0" i="1" dirty="0" smtClean="0">
                            <a:solidFill>
                              <a:srgbClr val="00B050"/>
                            </a:solidFill>
                            <a:latin typeface="Cambria Math" panose="02040503050406030204" pitchFamily="18" charset="0"/>
                          </a:rPr>
                          <m:t>𝑗</m:t>
                        </m:r>
                      </m:sub>
                    </m:sSub>
                    <m:r>
                      <a:rPr lang="en-US" altLang="zh-Hans-HK" sz="2800" i="1" dirty="0" err="1" smtClean="0">
                        <a:solidFill>
                          <a:srgbClr val="00B050"/>
                        </a:solidFill>
                        <a:latin typeface="Cambria Math" panose="02040503050406030204" pitchFamily="18" charset="0"/>
                      </a:rPr>
                      <m:t>−</m:t>
                    </m:r>
                    <m:sSub>
                      <m:sSubPr>
                        <m:ctrlPr>
                          <a:rPr lang="en-US" altLang="zh-Hans-HK" sz="2800" i="1" dirty="0">
                            <a:solidFill>
                              <a:srgbClr val="00B050"/>
                            </a:solidFill>
                            <a:latin typeface="Cambria Math" panose="02040503050406030204" pitchFamily="18" charset="0"/>
                          </a:rPr>
                        </m:ctrlPr>
                      </m:sSubPr>
                      <m:e>
                        <m:r>
                          <a:rPr lang="en-US" altLang="zh-Hans-HK" sz="2800" b="0" i="1" dirty="0" smtClean="0">
                            <a:solidFill>
                              <a:srgbClr val="00B050"/>
                            </a:solidFill>
                            <a:latin typeface="Cambria Math" panose="02040503050406030204" pitchFamily="18" charset="0"/>
                          </a:rPr>
                          <m:t>𝑝</m:t>
                        </m:r>
                      </m:e>
                      <m:sub>
                        <m:r>
                          <a:rPr lang="en-US" altLang="zh-Hans-HK" sz="2800" i="1" dirty="0">
                            <a:solidFill>
                              <a:srgbClr val="00B050"/>
                            </a:solidFill>
                            <a:latin typeface="Cambria Math" panose="02040503050406030204" pitchFamily="18" charset="0"/>
                          </a:rPr>
                          <m:t>𝑗</m:t>
                        </m:r>
                      </m:sub>
                    </m:sSub>
                  </m:oMath>
                </a14:m>
                <a:r>
                  <a:rPr lang="zh-CN" altLang="en-US" sz="2400" dirty="0"/>
                  <a:t>。</a:t>
                </a:r>
                <a:endParaRPr lang="zh-Hans-HK" altLang="en-US" sz="2400" dirty="0"/>
              </a:p>
            </p:txBody>
          </p:sp>
        </mc:Choice>
        <mc:Fallback xmlns="">
          <p:sp>
            <p:nvSpPr>
              <p:cNvPr id="3" name="内容占位符 2">
                <a:extLst>
                  <a:ext uri="{FF2B5EF4-FFF2-40B4-BE49-F238E27FC236}">
                    <a16:creationId xmlns:a16="http://schemas.microsoft.com/office/drawing/2014/main" id="{C36D836B-8899-4510-8927-BCC0EE1469C1}"/>
                  </a:ext>
                </a:extLst>
              </p:cNvPr>
              <p:cNvSpPr>
                <a:spLocks noGrp="1" noRot="1" noChangeAspect="1" noMove="1" noResize="1" noEditPoints="1" noAdjustHandles="1" noChangeArrowheads="1" noChangeShapeType="1" noTextEdit="1"/>
              </p:cNvSpPr>
              <p:nvPr>
                <p:ph sz="half" idx="1"/>
              </p:nvPr>
            </p:nvSpPr>
            <p:spPr>
              <a:blipFill>
                <a:blip r:embed="rId2"/>
                <a:stretch>
                  <a:fillRect l="-1709"/>
                </a:stretch>
              </a:blipFill>
            </p:spPr>
            <p:txBody>
              <a:bodyPr/>
              <a:lstStyle/>
              <a:p>
                <a:r>
                  <a:rPr lang="zh-Hans-HK"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F885513E-954C-48CF-B38D-6A8ADC7912BB}"/>
                  </a:ext>
                </a:extLst>
              </p:cNvPr>
              <p:cNvSpPr>
                <a:spLocks noGrp="1"/>
              </p:cNvSpPr>
              <p:nvPr>
                <p:ph sz="half" idx="2"/>
              </p:nvPr>
            </p:nvSpPr>
            <p:spPr/>
            <p:txBody>
              <a:bodyPr>
                <a:normAutofit/>
              </a:bodyPr>
              <a:lstStyle/>
              <a:p>
                <a:r>
                  <a:rPr lang="zh-CN" altLang="en-US" sz="2400" dirty="0"/>
                  <a:t>一个分租金方案是</a:t>
                </a:r>
                <a:r>
                  <a:rPr lang="en-US" altLang="zh-CN" sz="2400" dirty="0">
                    <a:solidFill>
                      <a:srgbClr val="FFFF00"/>
                    </a:solidFill>
                  </a:rPr>
                  <a:t>envy-free</a:t>
                </a:r>
                <a:r>
                  <a:rPr lang="zh-CN" altLang="en-US" sz="2400" dirty="0"/>
                  <a:t>的，如果对任何一个伙伴</a:t>
                </a:r>
                <a:r>
                  <a:rPr lang="en-US" altLang="zh-CN" sz="2400" dirty="0" err="1">
                    <a:solidFill>
                      <a:srgbClr val="00B050"/>
                    </a:solidFill>
                  </a:rPr>
                  <a:t>i</a:t>
                </a:r>
                <a:r>
                  <a:rPr lang="zh-CN" altLang="en-US" sz="2400" dirty="0"/>
                  <a:t>来说，将未分给她的任何一间房</a:t>
                </a:r>
                <a:r>
                  <a:rPr lang="en-US" altLang="zh-CN" sz="2400" dirty="0">
                    <a:solidFill>
                      <a:srgbClr val="00B050"/>
                    </a:solidFill>
                  </a:rPr>
                  <a:t>k</a:t>
                </a:r>
                <a:r>
                  <a:rPr lang="zh-CN" altLang="en-US" sz="2400" dirty="0"/>
                  <a:t>以当前价格</a:t>
                </a:r>
                <a:r>
                  <a:rPr lang="en-US" altLang="zh-CN" sz="2400" dirty="0">
                    <a:solidFill>
                      <a:srgbClr val="00B050"/>
                    </a:solidFill>
                  </a:rPr>
                  <a:t>p</a:t>
                </a:r>
                <a:r>
                  <a:rPr lang="en-US" altLang="zh-CN" sz="2400" baseline="-25000" dirty="0">
                    <a:solidFill>
                      <a:srgbClr val="00B050"/>
                    </a:solidFill>
                  </a:rPr>
                  <a:t>k</a:t>
                </a:r>
                <a:r>
                  <a:rPr lang="zh-CN" altLang="en-US" sz="2400" dirty="0"/>
                  <a:t>给</a:t>
                </a:r>
                <a:r>
                  <a:rPr lang="en-US" altLang="zh-CN" sz="2400" dirty="0" err="1">
                    <a:solidFill>
                      <a:srgbClr val="00B050"/>
                    </a:solidFill>
                  </a:rPr>
                  <a:t>i</a:t>
                </a:r>
                <a:r>
                  <a:rPr lang="zh-CN" altLang="en-US" sz="2400" dirty="0"/>
                  <a:t>并不能使</a:t>
                </a:r>
                <a:r>
                  <a:rPr lang="en-US" altLang="zh-CN" sz="2400" dirty="0" err="1">
                    <a:solidFill>
                      <a:srgbClr val="00B050"/>
                    </a:solidFill>
                  </a:rPr>
                  <a:t>i</a:t>
                </a:r>
                <a:r>
                  <a:rPr lang="zh-CN" altLang="en-US" sz="2400" dirty="0"/>
                  <a:t>的收益提高，即</a:t>
                </a:r>
                <a:endParaRPr lang="en-US" altLang="zh-CN" sz="2400" dirty="0"/>
              </a:p>
              <a:p>
                <a:pPr lvl="1"/>
                <a14:m>
                  <m:oMath xmlns:m="http://schemas.openxmlformats.org/officeDocument/2006/math">
                    <m:sSub>
                      <m:sSubPr>
                        <m:ctrlPr>
                          <a:rPr lang="en-US" altLang="zh-Hans-HK" sz="2800" i="1" dirty="0" smtClean="0">
                            <a:solidFill>
                              <a:srgbClr val="00B050"/>
                            </a:solidFill>
                            <a:latin typeface="Cambria Math" panose="02040503050406030204" pitchFamily="18" charset="0"/>
                          </a:rPr>
                        </m:ctrlPr>
                      </m:sSubPr>
                      <m:e>
                        <m:r>
                          <a:rPr lang="en-US" altLang="zh-Hans-HK" sz="2800" b="0" i="1" dirty="0" smtClean="0">
                            <a:solidFill>
                              <a:srgbClr val="00B050"/>
                            </a:solidFill>
                            <a:latin typeface="Cambria Math" panose="02040503050406030204" pitchFamily="18" charset="0"/>
                          </a:rPr>
                          <m:t>𝑣</m:t>
                        </m:r>
                      </m:e>
                      <m:sub>
                        <m:r>
                          <a:rPr lang="en-US" altLang="zh-Hans-HK" sz="2800" b="0" i="1" dirty="0" smtClean="0">
                            <a:solidFill>
                              <a:srgbClr val="00B050"/>
                            </a:solidFill>
                            <a:latin typeface="Cambria Math" panose="02040503050406030204" pitchFamily="18" charset="0"/>
                          </a:rPr>
                          <m:t>𝑖</m:t>
                        </m:r>
                        <m:r>
                          <a:rPr lang="en-US" altLang="zh-Hans-HK" sz="2800" b="0" i="1" dirty="0" smtClean="0">
                            <a:solidFill>
                              <a:srgbClr val="00B050"/>
                            </a:solidFill>
                            <a:latin typeface="Cambria Math" panose="02040503050406030204" pitchFamily="18" charset="0"/>
                          </a:rPr>
                          <m:t>,</m:t>
                        </m:r>
                        <m:r>
                          <a:rPr lang="en-US" altLang="zh-Hans-HK" sz="2800" b="0" i="1" dirty="0" smtClean="0">
                            <a:solidFill>
                              <a:srgbClr val="00B050"/>
                            </a:solidFill>
                            <a:latin typeface="Cambria Math" panose="02040503050406030204" pitchFamily="18" charset="0"/>
                          </a:rPr>
                          <m:t>𝑗</m:t>
                        </m:r>
                      </m:sub>
                    </m:sSub>
                    <m:r>
                      <a:rPr lang="en-US" altLang="zh-Hans-HK" sz="2800" i="1" dirty="0" err="1" smtClean="0">
                        <a:solidFill>
                          <a:srgbClr val="00B050"/>
                        </a:solidFill>
                        <a:latin typeface="Cambria Math" panose="02040503050406030204" pitchFamily="18" charset="0"/>
                      </a:rPr>
                      <m:t>−</m:t>
                    </m:r>
                    <m:sSub>
                      <m:sSubPr>
                        <m:ctrlPr>
                          <a:rPr lang="en-US" altLang="zh-Hans-HK" sz="2800" i="1" dirty="0">
                            <a:solidFill>
                              <a:srgbClr val="00B050"/>
                            </a:solidFill>
                            <a:latin typeface="Cambria Math" panose="02040503050406030204" pitchFamily="18" charset="0"/>
                          </a:rPr>
                        </m:ctrlPr>
                      </m:sSubPr>
                      <m:e>
                        <m:r>
                          <a:rPr lang="en-US" altLang="zh-Hans-HK" sz="2800" b="0" i="1" dirty="0" smtClean="0">
                            <a:solidFill>
                              <a:srgbClr val="00B050"/>
                            </a:solidFill>
                            <a:latin typeface="Cambria Math" panose="02040503050406030204" pitchFamily="18" charset="0"/>
                          </a:rPr>
                          <m:t>𝑝</m:t>
                        </m:r>
                      </m:e>
                      <m:sub>
                        <m:r>
                          <a:rPr lang="en-US" altLang="zh-Hans-HK" sz="2800" i="1" dirty="0">
                            <a:solidFill>
                              <a:srgbClr val="00B050"/>
                            </a:solidFill>
                            <a:latin typeface="Cambria Math" panose="02040503050406030204" pitchFamily="18" charset="0"/>
                          </a:rPr>
                          <m:t>𝑗</m:t>
                        </m:r>
                      </m:sub>
                    </m:sSub>
                    <m:r>
                      <a:rPr lang="zh-CN" altLang="zh-CN" sz="2800" i="1" dirty="0" smtClean="0">
                        <a:solidFill>
                          <a:srgbClr val="00B050"/>
                        </a:solidFill>
                        <a:latin typeface="Cambria Math" panose="02040503050406030204" pitchFamily="18" charset="0"/>
                      </a:rPr>
                      <m:t>≥</m:t>
                    </m:r>
                    <m:sSub>
                      <m:sSubPr>
                        <m:ctrlPr>
                          <a:rPr lang="en-US" altLang="zh-Hans-HK" sz="2800" i="1" dirty="0">
                            <a:solidFill>
                              <a:srgbClr val="00B050"/>
                            </a:solidFill>
                            <a:latin typeface="Cambria Math" panose="02040503050406030204" pitchFamily="18" charset="0"/>
                          </a:rPr>
                        </m:ctrlPr>
                      </m:sSubPr>
                      <m:e>
                        <m:r>
                          <a:rPr lang="en-US" altLang="zh-Hans-HK" sz="2800" i="1" dirty="0">
                            <a:solidFill>
                              <a:srgbClr val="00B050"/>
                            </a:solidFill>
                            <a:latin typeface="Cambria Math" panose="02040503050406030204" pitchFamily="18" charset="0"/>
                          </a:rPr>
                          <m:t>𝑣</m:t>
                        </m:r>
                      </m:e>
                      <m:sub>
                        <m:r>
                          <a:rPr lang="en-US" altLang="zh-Hans-HK" sz="2800" i="1" dirty="0">
                            <a:solidFill>
                              <a:srgbClr val="00B050"/>
                            </a:solidFill>
                            <a:latin typeface="Cambria Math" panose="02040503050406030204" pitchFamily="18" charset="0"/>
                          </a:rPr>
                          <m:t>𝑖</m:t>
                        </m:r>
                        <m:r>
                          <a:rPr lang="en-US" altLang="zh-Hans-HK" sz="2800" i="1" dirty="0">
                            <a:solidFill>
                              <a:srgbClr val="00B050"/>
                            </a:solidFill>
                            <a:latin typeface="Cambria Math" panose="02040503050406030204" pitchFamily="18" charset="0"/>
                          </a:rPr>
                          <m:t>,</m:t>
                        </m:r>
                        <m:r>
                          <a:rPr lang="en-US" altLang="zh-Hans-HK" sz="2800" b="0" i="1" dirty="0" smtClean="0">
                            <a:solidFill>
                              <a:srgbClr val="00B050"/>
                            </a:solidFill>
                            <a:latin typeface="Cambria Math" panose="02040503050406030204" pitchFamily="18" charset="0"/>
                          </a:rPr>
                          <m:t>𝑘</m:t>
                        </m:r>
                      </m:sub>
                    </m:sSub>
                    <m:r>
                      <a:rPr lang="en-US" altLang="zh-CN" sz="2800" i="1" dirty="0" smtClean="0">
                        <a:solidFill>
                          <a:srgbClr val="00B050"/>
                        </a:solidFill>
                        <a:latin typeface="Cambria Math" panose="02040503050406030204" pitchFamily="18" charset="0"/>
                      </a:rPr>
                      <m:t>–</m:t>
                    </m:r>
                    <m:sSub>
                      <m:sSubPr>
                        <m:ctrlPr>
                          <a:rPr lang="en-US" altLang="zh-Hans-HK" sz="2800" i="1" dirty="0">
                            <a:solidFill>
                              <a:srgbClr val="00B050"/>
                            </a:solidFill>
                            <a:latin typeface="Cambria Math" panose="02040503050406030204" pitchFamily="18" charset="0"/>
                          </a:rPr>
                        </m:ctrlPr>
                      </m:sSubPr>
                      <m:e>
                        <m:r>
                          <a:rPr lang="en-US" altLang="zh-Hans-HK" sz="2800" b="0" i="1" dirty="0" smtClean="0">
                            <a:solidFill>
                              <a:srgbClr val="00B050"/>
                            </a:solidFill>
                            <a:latin typeface="Cambria Math" panose="02040503050406030204" pitchFamily="18" charset="0"/>
                          </a:rPr>
                          <m:t>𝑝</m:t>
                        </m:r>
                      </m:e>
                      <m:sub>
                        <m:r>
                          <a:rPr lang="en-US" altLang="zh-Hans-HK" sz="2800" b="0" i="1" dirty="0" smtClean="0">
                            <a:solidFill>
                              <a:srgbClr val="00B050"/>
                            </a:solidFill>
                            <a:latin typeface="Cambria Math" panose="02040503050406030204" pitchFamily="18" charset="0"/>
                          </a:rPr>
                          <m:t>𝑘</m:t>
                        </m:r>
                      </m:sub>
                    </m:sSub>
                  </m:oMath>
                </a14:m>
                <a:r>
                  <a:rPr lang="en-US" altLang="zh-CN" sz="2800" dirty="0"/>
                  <a:t> (</a:t>
                </a:r>
                <a:r>
                  <a:rPr lang="en-US" altLang="zh-CN" sz="2800" i="1" dirty="0">
                    <a:solidFill>
                      <a:srgbClr val="00B050"/>
                    </a:solidFill>
                  </a:rPr>
                  <a:t>j=a</a:t>
                </a:r>
                <a:r>
                  <a:rPr lang="en-US" altLang="zh-CN" sz="2800" i="1" baseline="-25000" dirty="0">
                    <a:solidFill>
                      <a:srgbClr val="00B050"/>
                    </a:solidFill>
                  </a:rPr>
                  <a:t>i</a:t>
                </a:r>
                <a:r>
                  <a:rPr lang="en-US" altLang="zh-CN" sz="2800" dirty="0"/>
                  <a:t>)</a:t>
                </a:r>
              </a:p>
              <a:p>
                <a:pPr lvl="1"/>
                <a:r>
                  <a:rPr lang="zh-CN" altLang="en-US" sz="2400" dirty="0"/>
                  <a:t>也就是说</a:t>
                </a:r>
                <a:r>
                  <a:rPr lang="zh-CN" altLang="en-US" sz="2400" b="1" dirty="0">
                    <a:solidFill>
                      <a:srgbClr val="CC00FF"/>
                    </a:solidFill>
                  </a:rPr>
                  <a:t>每个人都非常乐意住当前分配给自己的那一件房</a:t>
                </a:r>
                <a:r>
                  <a:rPr lang="zh-CN" altLang="en-US" sz="2400" dirty="0"/>
                  <a:t>。</a:t>
                </a:r>
                <a:endParaRPr lang="en-US" altLang="zh-CN" sz="2400" dirty="0"/>
              </a:p>
              <a:p>
                <a:pPr lvl="1"/>
                <a:r>
                  <a:rPr lang="zh-CN" altLang="en-US" sz="2400" dirty="0"/>
                  <a:t>（注意：易知</a:t>
                </a:r>
                <a14:m>
                  <m:oMath xmlns:m="http://schemas.openxmlformats.org/officeDocument/2006/math">
                    <m:sSub>
                      <m:sSubPr>
                        <m:ctrlPr>
                          <a:rPr lang="en-US" altLang="zh-Hans-HK" sz="2200" i="1" dirty="0" smtClean="0">
                            <a:solidFill>
                              <a:srgbClr val="00B050"/>
                            </a:solidFill>
                            <a:latin typeface="Cambria Math" panose="02040503050406030204" pitchFamily="18" charset="0"/>
                          </a:rPr>
                        </m:ctrlPr>
                      </m:sSubPr>
                      <m:e>
                        <m:r>
                          <a:rPr lang="en-US" altLang="zh-Hans-HK" sz="2200" b="0" i="1" dirty="0" smtClean="0">
                            <a:solidFill>
                              <a:srgbClr val="00B050"/>
                            </a:solidFill>
                            <a:latin typeface="Cambria Math" panose="02040503050406030204" pitchFamily="18" charset="0"/>
                          </a:rPr>
                          <m:t>𝑣</m:t>
                        </m:r>
                      </m:e>
                      <m:sub>
                        <m:r>
                          <a:rPr lang="en-US" altLang="zh-Hans-HK" sz="2200" b="0" i="1" dirty="0" smtClean="0">
                            <a:solidFill>
                              <a:srgbClr val="00B050"/>
                            </a:solidFill>
                            <a:latin typeface="Cambria Math" panose="02040503050406030204" pitchFamily="18" charset="0"/>
                          </a:rPr>
                          <m:t>𝑖</m:t>
                        </m:r>
                        <m:r>
                          <a:rPr lang="en-US" altLang="zh-Hans-HK" sz="2200" b="0" i="1" dirty="0" smtClean="0">
                            <a:solidFill>
                              <a:srgbClr val="00B050"/>
                            </a:solidFill>
                            <a:latin typeface="Cambria Math" panose="02040503050406030204" pitchFamily="18" charset="0"/>
                          </a:rPr>
                          <m:t>,</m:t>
                        </m:r>
                        <m:r>
                          <a:rPr lang="en-US" altLang="zh-Hans-HK" sz="2200" b="0" i="1" dirty="0" smtClean="0">
                            <a:solidFill>
                              <a:srgbClr val="00B050"/>
                            </a:solidFill>
                            <a:latin typeface="Cambria Math" panose="02040503050406030204" pitchFamily="18" charset="0"/>
                          </a:rPr>
                          <m:t>𝑗</m:t>
                        </m:r>
                      </m:sub>
                    </m:sSub>
                    <m:r>
                      <a:rPr lang="zh-CN" altLang="zh-CN" sz="2200" i="1" dirty="0" smtClean="0">
                        <a:solidFill>
                          <a:srgbClr val="00B050"/>
                        </a:solidFill>
                        <a:latin typeface="Cambria Math" panose="02040503050406030204" pitchFamily="18" charset="0"/>
                      </a:rPr>
                      <m:t>≥</m:t>
                    </m:r>
                    <m:sSub>
                      <m:sSubPr>
                        <m:ctrlPr>
                          <a:rPr lang="en-US" altLang="zh-Hans-HK" sz="2600" i="1" dirty="0">
                            <a:solidFill>
                              <a:srgbClr val="00B050"/>
                            </a:solidFill>
                            <a:latin typeface="Cambria Math" panose="02040503050406030204" pitchFamily="18" charset="0"/>
                          </a:rPr>
                        </m:ctrlPr>
                      </m:sSubPr>
                      <m:e>
                        <m:r>
                          <a:rPr lang="en-US" altLang="zh-Hans-HK" sz="2600" i="1" dirty="0">
                            <a:solidFill>
                              <a:srgbClr val="00B050"/>
                            </a:solidFill>
                            <a:latin typeface="Cambria Math" panose="02040503050406030204" pitchFamily="18" charset="0"/>
                          </a:rPr>
                          <m:t>𝑝</m:t>
                        </m:r>
                      </m:e>
                      <m:sub>
                        <m:r>
                          <a:rPr lang="en-US" altLang="zh-Hans-HK" sz="2600" i="1" dirty="0">
                            <a:solidFill>
                              <a:srgbClr val="00B050"/>
                            </a:solidFill>
                            <a:latin typeface="Cambria Math" panose="02040503050406030204" pitchFamily="18" charset="0"/>
                          </a:rPr>
                          <m:t>𝑗</m:t>
                        </m:r>
                      </m:sub>
                    </m:sSub>
                  </m:oMath>
                </a14:m>
                <a:r>
                  <a:rPr lang="en-US" altLang="zh-Hans-HK" sz="2400" dirty="0"/>
                  <a:t>).</a:t>
                </a:r>
                <a:endParaRPr lang="zh-Hans-HK" altLang="en-US" sz="2400" dirty="0"/>
              </a:p>
            </p:txBody>
          </p:sp>
        </mc:Choice>
        <mc:Fallback xmlns="">
          <p:sp>
            <p:nvSpPr>
              <p:cNvPr id="4" name="内容占位符 3">
                <a:extLst>
                  <a:ext uri="{FF2B5EF4-FFF2-40B4-BE49-F238E27FC236}">
                    <a16:creationId xmlns:a16="http://schemas.microsoft.com/office/drawing/2014/main" id="{F885513E-954C-48CF-B38D-6A8ADC7912BB}"/>
                  </a:ext>
                </a:extLst>
              </p:cNvPr>
              <p:cNvSpPr>
                <a:spLocks noGrp="1" noRot="1" noChangeAspect="1" noMove="1" noResize="1" noEditPoints="1" noAdjustHandles="1" noChangeArrowheads="1" noChangeShapeType="1" noTextEdit="1"/>
              </p:cNvSpPr>
              <p:nvPr>
                <p:ph sz="half" idx="2"/>
              </p:nvPr>
            </p:nvSpPr>
            <p:spPr>
              <a:blipFill>
                <a:blip r:embed="rId3"/>
                <a:stretch>
                  <a:fillRect l="-1587" r="-611" b="-1336"/>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350129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2655F-0B6D-4BB2-87C9-DF0CB9CFC4AA}"/>
              </a:ext>
            </a:extLst>
          </p:cNvPr>
          <p:cNvSpPr>
            <a:spLocks noGrp="1"/>
          </p:cNvSpPr>
          <p:nvPr>
            <p:ph type="title"/>
          </p:nvPr>
        </p:nvSpPr>
        <p:spPr/>
        <p:txBody>
          <a:bodyPr/>
          <a:lstStyle/>
          <a:p>
            <a:r>
              <a:rPr lang="zh-CN" altLang="en-US" dirty="0"/>
              <a:t>有关结论</a:t>
            </a:r>
            <a:endParaRPr lang="zh-Hans-HK" altLang="en-US" dirty="0"/>
          </a:p>
        </p:txBody>
      </p:sp>
      <p:sp>
        <p:nvSpPr>
          <p:cNvPr id="3" name="内容占位符 2">
            <a:extLst>
              <a:ext uri="{FF2B5EF4-FFF2-40B4-BE49-F238E27FC236}">
                <a16:creationId xmlns:a16="http://schemas.microsoft.com/office/drawing/2014/main" id="{98534F2E-EFF6-4E10-9880-5622D232C1AF}"/>
              </a:ext>
            </a:extLst>
          </p:cNvPr>
          <p:cNvSpPr>
            <a:spLocks noGrp="1"/>
          </p:cNvSpPr>
          <p:nvPr>
            <p:ph sz="half" idx="1"/>
          </p:nvPr>
        </p:nvSpPr>
        <p:spPr/>
        <p:txBody>
          <a:bodyPr>
            <a:noAutofit/>
          </a:bodyPr>
          <a:lstStyle/>
          <a:p>
            <a:r>
              <a:rPr lang="zh-CN" altLang="en-US" sz="2400" dirty="0"/>
              <a:t>定理。</a:t>
            </a:r>
            <a:r>
              <a:rPr lang="en-US" altLang="zh-CN" sz="2400" dirty="0">
                <a:solidFill>
                  <a:srgbClr val="CC00FF"/>
                </a:solidFill>
              </a:rPr>
              <a:t>Envy-free</a:t>
            </a:r>
            <a:r>
              <a:rPr lang="zh-CN" altLang="en-US" sz="2400" dirty="0">
                <a:solidFill>
                  <a:srgbClr val="CC00FF"/>
                </a:solidFill>
              </a:rPr>
              <a:t>的租金分配方案总是存在的（但是可能不唯一）</a:t>
            </a:r>
            <a:r>
              <a:rPr lang="zh-CN" altLang="en-US" sz="2400" dirty="0"/>
              <a:t>。并且，存在多项式时间复杂度的算法去计算</a:t>
            </a:r>
            <a:r>
              <a:rPr lang="en-US" altLang="zh-CN" sz="2400" dirty="0"/>
              <a:t>Envy-free</a:t>
            </a:r>
            <a:r>
              <a:rPr lang="zh-CN" altLang="en-US" sz="2400" dirty="0"/>
              <a:t>的分配方案。</a:t>
            </a:r>
            <a:endParaRPr lang="en-US" altLang="zh-CN" sz="2400" dirty="0"/>
          </a:p>
          <a:p>
            <a:r>
              <a:rPr lang="zh-CN" altLang="en-US" sz="2400" dirty="0"/>
              <a:t>相关阅读：</a:t>
            </a:r>
            <a:endParaRPr lang="en-US" altLang="zh-CN" sz="2400" dirty="0"/>
          </a:p>
          <a:p>
            <a:pPr lvl="1"/>
            <a:r>
              <a:rPr lang="en-US" altLang="zh-Hans-HK" sz="2200" dirty="0"/>
              <a:t>&lt; All, Gal, </a:t>
            </a:r>
            <a:r>
              <a:rPr lang="en-US" altLang="zh-Hans-HK" sz="2200" dirty="0" err="1"/>
              <a:t>Procaccia</a:t>
            </a:r>
            <a:r>
              <a:rPr lang="en-US" altLang="zh-Hans-HK" sz="2200" dirty="0"/>
              <a:t>, Mash, </a:t>
            </a:r>
            <a:r>
              <a:rPr lang="en-US" altLang="zh-Hans-HK" sz="2200" dirty="0" err="1"/>
              <a:t>Zick</a:t>
            </a:r>
            <a:r>
              <a:rPr lang="en-US" altLang="zh-Hans-HK" sz="2200" dirty="0"/>
              <a:t>, Which Is the Fairest (Rent Division) of Them? Communications of the ACM, 2018, Vol. 61 No. 2, 93-100&gt;</a:t>
            </a:r>
          </a:p>
          <a:p>
            <a:r>
              <a:rPr lang="en-US" altLang="zh-Hans-HK" sz="2400" dirty="0">
                <a:solidFill>
                  <a:srgbClr val="FF0000"/>
                </a:solidFill>
              </a:rPr>
              <a:t>APP: www.spliddit.org/apps/rent/</a:t>
            </a:r>
            <a:endParaRPr lang="zh-Hans-HK" altLang="en-US" sz="2400" dirty="0">
              <a:solidFill>
                <a:srgbClr val="FF0000"/>
              </a:solidFill>
            </a:endParaRPr>
          </a:p>
        </p:txBody>
      </p:sp>
      <p:pic>
        <p:nvPicPr>
          <p:cNvPr id="6" name="内容占位符 5">
            <a:extLst>
              <a:ext uri="{FF2B5EF4-FFF2-40B4-BE49-F238E27FC236}">
                <a16:creationId xmlns:a16="http://schemas.microsoft.com/office/drawing/2014/main" id="{93C79C0F-DC5F-4CAC-B59F-A4905764C1D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5523" b="17225"/>
          <a:stretch/>
        </p:blipFill>
        <p:spPr>
          <a:xfrm>
            <a:off x="6510866" y="2142067"/>
            <a:ext cx="3884043" cy="2819400"/>
          </a:xfrm>
        </p:spPr>
      </p:pic>
      <p:sp>
        <p:nvSpPr>
          <p:cNvPr id="7" name="文本框 6">
            <a:extLst>
              <a:ext uri="{FF2B5EF4-FFF2-40B4-BE49-F238E27FC236}">
                <a16:creationId xmlns:a16="http://schemas.microsoft.com/office/drawing/2014/main" id="{D3325FFF-836F-499A-9ECB-EF5FB0B59CDE}"/>
              </a:ext>
            </a:extLst>
          </p:cNvPr>
          <p:cNvSpPr txBox="1"/>
          <p:nvPr/>
        </p:nvSpPr>
        <p:spPr>
          <a:xfrm>
            <a:off x="6510866" y="5037667"/>
            <a:ext cx="3884043" cy="923330"/>
          </a:xfrm>
          <a:prstGeom prst="rect">
            <a:avLst/>
          </a:prstGeom>
          <a:noFill/>
        </p:spPr>
        <p:txBody>
          <a:bodyPr wrap="square" rtlCol="0">
            <a:spAutoFit/>
          </a:bodyPr>
          <a:lstStyle/>
          <a:p>
            <a:r>
              <a:rPr lang="zh-CN" altLang="en-US" dirty="0"/>
              <a:t>伙伴</a:t>
            </a:r>
            <a:r>
              <a:rPr lang="en-US" altLang="zh-CN" dirty="0"/>
              <a:t>Green</a:t>
            </a:r>
            <a:r>
              <a:rPr lang="zh-CN" altLang="en-US" dirty="0"/>
              <a:t>分到</a:t>
            </a:r>
            <a:r>
              <a:rPr lang="en-US" altLang="zh-CN" dirty="0"/>
              <a:t>Room 1</a:t>
            </a:r>
            <a:r>
              <a:rPr lang="zh-CN" altLang="en-US" dirty="0"/>
              <a:t>，价格</a:t>
            </a:r>
            <a:r>
              <a:rPr lang="en-US" altLang="zh-CN" dirty="0">
                <a:solidFill>
                  <a:srgbClr val="FFFF00"/>
                </a:solidFill>
              </a:rPr>
              <a:t>5K</a:t>
            </a:r>
            <a:r>
              <a:rPr lang="en-US" altLang="zh-CN" dirty="0"/>
              <a:t>.</a:t>
            </a:r>
          </a:p>
          <a:p>
            <a:r>
              <a:rPr lang="zh-CN" altLang="en-US" dirty="0"/>
              <a:t>伙伴</a:t>
            </a:r>
            <a:r>
              <a:rPr lang="en-US" altLang="zh-CN" dirty="0"/>
              <a:t>Blue </a:t>
            </a:r>
            <a:r>
              <a:rPr lang="zh-CN" altLang="en-US" dirty="0"/>
              <a:t>分到</a:t>
            </a:r>
            <a:r>
              <a:rPr lang="en-US" altLang="zh-CN" dirty="0"/>
              <a:t>Room 3</a:t>
            </a:r>
            <a:r>
              <a:rPr lang="zh-CN" altLang="en-US" dirty="0"/>
              <a:t>，价格</a:t>
            </a:r>
            <a:r>
              <a:rPr lang="en-US" altLang="zh-CN" dirty="0">
                <a:solidFill>
                  <a:srgbClr val="FFFF00"/>
                </a:solidFill>
              </a:rPr>
              <a:t>2K</a:t>
            </a:r>
            <a:r>
              <a:rPr lang="en-US" altLang="zh-CN" dirty="0"/>
              <a:t>.</a:t>
            </a:r>
          </a:p>
          <a:p>
            <a:r>
              <a:rPr lang="zh-CN" altLang="en-US" dirty="0"/>
              <a:t>伙伴</a:t>
            </a:r>
            <a:r>
              <a:rPr lang="en-US" altLang="zh-CN" dirty="0"/>
              <a:t>Red </a:t>
            </a:r>
            <a:r>
              <a:rPr lang="zh-CN" altLang="en-US" dirty="0"/>
              <a:t>分到</a:t>
            </a:r>
            <a:r>
              <a:rPr lang="en-US" altLang="zh-CN" dirty="0"/>
              <a:t>Room 2</a:t>
            </a:r>
            <a:r>
              <a:rPr lang="zh-CN" altLang="en-US" dirty="0"/>
              <a:t>，价格</a:t>
            </a:r>
            <a:r>
              <a:rPr lang="en-US" altLang="zh-CN" dirty="0">
                <a:solidFill>
                  <a:srgbClr val="FFFF00"/>
                </a:solidFill>
              </a:rPr>
              <a:t>3K</a:t>
            </a:r>
            <a:r>
              <a:rPr lang="en-US" altLang="zh-CN" dirty="0"/>
              <a:t>.</a:t>
            </a:r>
            <a:endParaRPr lang="zh-Hans-HK" altLang="en-US" dirty="0"/>
          </a:p>
        </p:txBody>
      </p:sp>
    </p:spTree>
    <p:extLst>
      <p:ext uri="{BB962C8B-B14F-4D97-AF65-F5344CB8AC3E}">
        <p14:creationId xmlns:p14="http://schemas.microsoft.com/office/powerpoint/2010/main" val="186198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6FAE3-A452-4A93-9E8C-E348C3E035E6}"/>
              </a:ext>
            </a:extLst>
          </p:cNvPr>
          <p:cNvSpPr>
            <a:spLocks noGrp="1"/>
          </p:cNvSpPr>
          <p:nvPr>
            <p:ph type="title"/>
          </p:nvPr>
        </p:nvSpPr>
        <p:spPr/>
        <p:txBody>
          <a:bodyPr/>
          <a:lstStyle/>
          <a:p>
            <a:r>
              <a:rPr lang="zh-CN" altLang="en-US" dirty="0"/>
              <a:t>总结</a:t>
            </a:r>
            <a:endParaRPr lang="zh-Hans-HK" altLang="en-US" dirty="0"/>
          </a:p>
        </p:txBody>
      </p:sp>
      <p:sp>
        <p:nvSpPr>
          <p:cNvPr id="3" name="内容占位符 2">
            <a:extLst>
              <a:ext uri="{FF2B5EF4-FFF2-40B4-BE49-F238E27FC236}">
                <a16:creationId xmlns:a16="http://schemas.microsoft.com/office/drawing/2014/main" id="{E601EB4F-71F6-49F1-9776-FD565878B5E9}"/>
              </a:ext>
            </a:extLst>
          </p:cNvPr>
          <p:cNvSpPr>
            <a:spLocks noGrp="1"/>
          </p:cNvSpPr>
          <p:nvPr>
            <p:ph sz="half" idx="1"/>
          </p:nvPr>
        </p:nvSpPr>
        <p:spPr/>
        <p:txBody>
          <a:bodyPr>
            <a:normAutofit/>
          </a:bodyPr>
          <a:lstStyle/>
          <a:p>
            <a:r>
              <a:rPr lang="zh-CN" altLang="en-US" sz="2400" dirty="0"/>
              <a:t>我们通过几个例子看到了</a:t>
            </a:r>
            <a:r>
              <a:rPr lang="en-US" altLang="zh-CN" sz="2400" dirty="0"/>
              <a:t>Game Theory</a:t>
            </a:r>
            <a:r>
              <a:rPr lang="zh-CN" altLang="en-US" sz="2400" dirty="0"/>
              <a:t>中如何定义</a:t>
            </a:r>
            <a:r>
              <a:rPr lang="en-US" altLang="zh-CN" sz="2400" dirty="0">
                <a:solidFill>
                  <a:srgbClr val="FFFF00"/>
                </a:solidFill>
              </a:rPr>
              <a:t>Fairness</a:t>
            </a:r>
            <a:r>
              <a:rPr lang="zh-CN" altLang="en-US" sz="2400" dirty="0"/>
              <a:t>。</a:t>
            </a:r>
            <a:endParaRPr lang="en-US" altLang="zh-CN" sz="2400" dirty="0"/>
          </a:p>
          <a:p>
            <a:pPr lvl="1"/>
            <a:r>
              <a:rPr lang="zh-CN" altLang="en-US" sz="2000" dirty="0"/>
              <a:t>三妾分产</a:t>
            </a:r>
            <a:r>
              <a:rPr lang="en-US" altLang="zh-CN" sz="2000" dirty="0"/>
              <a:t>——</a:t>
            </a:r>
            <a:r>
              <a:rPr lang="zh-CN" altLang="en-US" sz="2000" dirty="0">
                <a:solidFill>
                  <a:srgbClr val="FFFF00"/>
                </a:solidFill>
              </a:rPr>
              <a:t>分大衣（塔木德方案）</a:t>
            </a:r>
            <a:endParaRPr lang="en-US" altLang="zh-CN" sz="2000" dirty="0">
              <a:solidFill>
                <a:srgbClr val="FFFF00"/>
              </a:solidFill>
            </a:endParaRPr>
          </a:p>
          <a:p>
            <a:pPr lvl="1"/>
            <a:r>
              <a:rPr lang="en-US" altLang="zh-Hans-HK" sz="2000" dirty="0"/>
              <a:t>Shapley value</a:t>
            </a:r>
            <a:r>
              <a:rPr lang="en-US" altLang="zh-CN" sz="2000" dirty="0"/>
              <a:t>——</a:t>
            </a:r>
            <a:r>
              <a:rPr lang="en-US" altLang="zh-CN" sz="2000" dirty="0">
                <a:solidFill>
                  <a:srgbClr val="FFFF00"/>
                </a:solidFill>
              </a:rPr>
              <a:t>4 axioms</a:t>
            </a:r>
            <a:endParaRPr lang="en-US" altLang="zh-Hans-HK" sz="2000" dirty="0">
              <a:solidFill>
                <a:srgbClr val="FFFF00"/>
              </a:solidFill>
            </a:endParaRPr>
          </a:p>
          <a:p>
            <a:pPr lvl="1"/>
            <a:r>
              <a:rPr lang="en-US" altLang="zh-Hans-HK" sz="2000" dirty="0"/>
              <a:t>Cake cutting</a:t>
            </a:r>
            <a:r>
              <a:rPr lang="en-US" altLang="zh-CN" sz="2000" dirty="0"/>
              <a:t>——</a:t>
            </a:r>
            <a:r>
              <a:rPr lang="en-US" altLang="zh-CN" sz="2000" dirty="0">
                <a:solidFill>
                  <a:srgbClr val="FFFF00"/>
                </a:solidFill>
              </a:rPr>
              <a:t>envy</a:t>
            </a:r>
            <a:r>
              <a:rPr lang="zh-CN" altLang="en-US" sz="2000" dirty="0">
                <a:solidFill>
                  <a:srgbClr val="FFFF00"/>
                </a:solidFill>
              </a:rPr>
              <a:t> </a:t>
            </a:r>
            <a:r>
              <a:rPr lang="en-US" altLang="zh-CN" sz="2000" dirty="0">
                <a:solidFill>
                  <a:srgbClr val="FFFF00"/>
                </a:solidFill>
              </a:rPr>
              <a:t>free</a:t>
            </a:r>
            <a:r>
              <a:rPr lang="zh-CN" altLang="en-US" sz="2000" dirty="0">
                <a:solidFill>
                  <a:srgbClr val="FFFF00"/>
                </a:solidFill>
              </a:rPr>
              <a:t>、绝对公平</a:t>
            </a:r>
            <a:endParaRPr lang="en-US" altLang="zh-Hans-HK" sz="2000" dirty="0">
              <a:solidFill>
                <a:srgbClr val="FFFF00"/>
              </a:solidFill>
            </a:endParaRPr>
          </a:p>
          <a:p>
            <a:pPr lvl="1"/>
            <a:r>
              <a:rPr lang="en-US" altLang="zh-Hans-HK" sz="2000" dirty="0"/>
              <a:t>Rent division</a:t>
            </a:r>
            <a:r>
              <a:rPr lang="en-US" altLang="zh-CN" sz="2000" dirty="0"/>
              <a:t>——</a:t>
            </a:r>
            <a:r>
              <a:rPr lang="en-US" altLang="zh-CN" sz="2000" dirty="0">
                <a:solidFill>
                  <a:srgbClr val="FFFF00"/>
                </a:solidFill>
              </a:rPr>
              <a:t>envy free</a:t>
            </a:r>
          </a:p>
          <a:p>
            <a:r>
              <a:rPr lang="zh-CN" altLang="en-US" sz="2200" dirty="0"/>
              <a:t>展示了一些优美的结论。</a:t>
            </a:r>
            <a:endParaRPr lang="en-US" altLang="zh-Hans-HK" sz="2200" dirty="0"/>
          </a:p>
        </p:txBody>
      </p:sp>
      <p:sp>
        <p:nvSpPr>
          <p:cNvPr id="4" name="内容占位符 3">
            <a:extLst>
              <a:ext uri="{FF2B5EF4-FFF2-40B4-BE49-F238E27FC236}">
                <a16:creationId xmlns:a16="http://schemas.microsoft.com/office/drawing/2014/main" id="{C261BE6D-3BF6-47D7-9EC6-7C952041C9A6}"/>
              </a:ext>
            </a:extLst>
          </p:cNvPr>
          <p:cNvSpPr>
            <a:spLocks noGrp="1"/>
          </p:cNvSpPr>
          <p:nvPr>
            <p:ph sz="half" idx="2"/>
          </p:nvPr>
        </p:nvSpPr>
        <p:spPr/>
        <p:txBody>
          <a:bodyPr>
            <a:normAutofit/>
          </a:bodyPr>
          <a:lstStyle/>
          <a:p>
            <a:r>
              <a:rPr lang="zh-CN" altLang="en-US" sz="2400" dirty="0"/>
              <a:t>在实际中有非常多的应用。</a:t>
            </a:r>
            <a:endParaRPr lang="en-US" altLang="zh-Hans-HK" sz="2400" dirty="0"/>
          </a:p>
          <a:p>
            <a:endParaRPr lang="en-US" altLang="zh-CN" sz="2400" dirty="0"/>
          </a:p>
          <a:p>
            <a:r>
              <a:rPr lang="zh-CN" altLang="en-US" sz="2400" dirty="0"/>
              <a:t>如果对这些课题感兴趣，欢迎与我联络   </a:t>
            </a:r>
            <a:r>
              <a:rPr lang="en-US" altLang="zh-Hans-HK" sz="2400" dirty="0">
                <a:hlinkClick r:id="rId2"/>
              </a:rPr>
              <a:t>cscjj</a:t>
            </a:r>
            <a:r>
              <a:rPr lang="en-US" altLang="zh-CN" sz="2400" dirty="0">
                <a:hlinkClick r:id="rId2"/>
              </a:rPr>
              <a:t>k@gmail.com</a:t>
            </a:r>
            <a:endParaRPr lang="en-US" altLang="zh-CN" sz="2400" dirty="0"/>
          </a:p>
          <a:p>
            <a:pPr lvl="1"/>
            <a:endParaRPr lang="en-US" altLang="zh-Hans-HK" sz="2400" dirty="0"/>
          </a:p>
          <a:p>
            <a:r>
              <a:rPr lang="zh-CN" altLang="en-US" sz="2400" dirty="0"/>
              <a:t>尤其是，欢迎关于</a:t>
            </a:r>
            <a:r>
              <a:rPr lang="en-US" altLang="zh-CN" sz="2400" dirty="0">
                <a:solidFill>
                  <a:srgbClr val="FFFF00"/>
                </a:solidFill>
              </a:rPr>
              <a:t>Envy-free-X</a:t>
            </a:r>
            <a:r>
              <a:rPr lang="en-US" altLang="zh-CN" sz="2400" dirty="0"/>
              <a:t> </a:t>
            </a:r>
            <a:r>
              <a:rPr lang="zh-CN" altLang="en-US" sz="2400" dirty="0"/>
              <a:t>问题的任何有建设性的思路。</a:t>
            </a:r>
            <a:endParaRPr lang="zh-Hans-HK" altLang="en-US" sz="2400" dirty="0"/>
          </a:p>
        </p:txBody>
      </p:sp>
    </p:spTree>
    <p:extLst>
      <p:ext uri="{BB962C8B-B14F-4D97-AF65-F5344CB8AC3E}">
        <p14:creationId xmlns:p14="http://schemas.microsoft.com/office/powerpoint/2010/main" val="117198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标题 4">
            <a:extLst>
              <a:ext uri="{FF2B5EF4-FFF2-40B4-BE49-F238E27FC236}">
                <a16:creationId xmlns:a16="http://schemas.microsoft.com/office/drawing/2014/main" id="{D9399BF2-2DC5-45CA-BC8A-0B65BE59A5C4}"/>
              </a:ext>
            </a:extLst>
          </p:cNvPr>
          <p:cNvSpPr>
            <a:spLocks noGrp="1"/>
          </p:cNvSpPr>
          <p:nvPr>
            <p:ph type="title"/>
          </p:nvPr>
        </p:nvSpPr>
        <p:spPr/>
        <p:txBody>
          <a:bodyPr/>
          <a:lstStyle/>
          <a:p>
            <a:r>
              <a:rPr lang="zh-CN" altLang="en-US" dirty="0"/>
              <a:t>背景介绍及问题描述</a:t>
            </a:r>
            <a:endParaRPr lang="zh-Hans-HK" altLang="en-US" dirty="0"/>
          </a:p>
        </p:txBody>
      </p:sp>
      <p:sp>
        <p:nvSpPr>
          <p:cNvPr id="7" name="内容占位符 6">
            <a:extLst>
              <a:ext uri="{FF2B5EF4-FFF2-40B4-BE49-F238E27FC236}">
                <a16:creationId xmlns:a16="http://schemas.microsoft.com/office/drawing/2014/main" id="{8DB62B71-7119-45CD-B271-8BB276C857C1}"/>
              </a:ext>
            </a:extLst>
          </p:cNvPr>
          <p:cNvSpPr>
            <a:spLocks noGrp="1"/>
          </p:cNvSpPr>
          <p:nvPr>
            <p:ph sz="half" idx="1"/>
          </p:nvPr>
        </p:nvSpPr>
        <p:spPr>
          <a:xfrm>
            <a:off x="685802" y="1922992"/>
            <a:ext cx="4995334" cy="3649134"/>
          </a:xfrm>
        </p:spPr>
        <p:txBody>
          <a:bodyPr>
            <a:normAutofit/>
          </a:bodyPr>
          <a:lstStyle/>
          <a:p>
            <a:r>
              <a:rPr lang="zh-CN" altLang="en-US" sz="2400" dirty="0"/>
              <a:t>犹太法典</a:t>
            </a:r>
            <a:r>
              <a:rPr lang="en-US" altLang="zh-CN" sz="2400" dirty="0"/>
              <a:t>《</a:t>
            </a:r>
            <a:r>
              <a:rPr lang="zh-CN" altLang="en-US" sz="2400" dirty="0"/>
              <a:t>塔木德</a:t>
            </a:r>
            <a:r>
              <a:rPr lang="en-US" altLang="zh-CN" sz="2400" dirty="0"/>
              <a:t>》</a:t>
            </a:r>
            <a:r>
              <a:rPr lang="zh-CN" altLang="en-US" sz="2400" dirty="0"/>
              <a:t>（约</a:t>
            </a:r>
            <a:r>
              <a:rPr lang="en-US" altLang="zh-CN" sz="2400" dirty="0"/>
              <a:t>2000</a:t>
            </a:r>
            <a:r>
              <a:rPr lang="zh-CN" altLang="en-US" sz="2400" dirty="0"/>
              <a:t>年）</a:t>
            </a:r>
            <a:endParaRPr lang="en-US" altLang="zh-CN" sz="2400" dirty="0"/>
          </a:p>
          <a:p>
            <a:r>
              <a:rPr lang="en-US" altLang="zh-CN" sz="2400" dirty="0"/>
              <a:t>《</a:t>
            </a:r>
            <a:r>
              <a:rPr lang="zh-CN" altLang="en-US" sz="2400" dirty="0"/>
              <a:t>塔木德</a:t>
            </a:r>
            <a:r>
              <a:rPr lang="en-US" altLang="zh-CN" sz="2400" dirty="0"/>
              <a:t>·</a:t>
            </a:r>
            <a:r>
              <a:rPr lang="zh-CN" altLang="en-US" sz="2400" dirty="0"/>
              <a:t>妇女部</a:t>
            </a:r>
            <a:r>
              <a:rPr lang="en-US" altLang="zh-CN" sz="2400" dirty="0"/>
              <a:t>·</a:t>
            </a:r>
            <a:r>
              <a:rPr lang="zh-CN" altLang="en-US" sz="2400" dirty="0"/>
              <a:t>婚书卷</a:t>
            </a:r>
            <a:r>
              <a:rPr lang="en-US" altLang="zh-CN" sz="2400" dirty="0"/>
              <a:t>》</a:t>
            </a:r>
            <a:r>
              <a:rPr lang="zh-CN" altLang="en-US" sz="2400" dirty="0"/>
              <a:t>记载：</a:t>
            </a:r>
            <a:r>
              <a:rPr lang="zh-CN" altLang="en-US" sz="2400" i="1" dirty="0"/>
              <a:t>有个富翁娶了</a:t>
            </a:r>
            <a:r>
              <a:rPr lang="en-US" altLang="zh-CN" sz="2400" i="1" dirty="0"/>
              <a:t>3</a:t>
            </a:r>
            <a:r>
              <a:rPr lang="zh-CN" altLang="en-US" sz="2400" i="1" dirty="0"/>
              <a:t>个老婆。答应分给</a:t>
            </a:r>
            <a:r>
              <a:rPr lang="zh-CN" altLang="en-US" sz="2400" i="1" dirty="0">
                <a:solidFill>
                  <a:srgbClr val="FFFF00"/>
                </a:solidFill>
              </a:rPr>
              <a:t>大老婆</a:t>
            </a:r>
            <a:r>
              <a:rPr lang="en-US" altLang="zh-CN" sz="2400" i="1" dirty="0"/>
              <a:t>/</a:t>
            </a:r>
            <a:r>
              <a:rPr lang="zh-CN" altLang="en-US" sz="2400" i="1" dirty="0">
                <a:solidFill>
                  <a:srgbClr val="FFFF00"/>
                </a:solidFill>
              </a:rPr>
              <a:t>二老婆</a:t>
            </a:r>
            <a:r>
              <a:rPr lang="en-US" altLang="zh-CN" sz="2400" i="1" dirty="0"/>
              <a:t>/</a:t>
            </a:r>
            <a:r>
              <a:rPr lang="zh-CN" altLang="en-US" sz="2400" i="1" dirty="0">
                <a:solidFill>
                  <a:srgbClr val="FFFF00"/>
                </a:solidFill>
              </a:rPr>
              <a:t>小老婆</a:t>
            </a:r>
            <a:r>
              <a:rPr lang="zh-CN" altLang="en-US" sz="2400" i="1" dirty="0"/>
              <a:t>  </a:t>
            </a:r>
            <a:r>
              <a:rPr lang="en-US" altLang="zh-CN" sz="2400" i="1" dirty="0">
                <a:solidFill>
                  <a:srgbClr val="FFFF00"/>
                </a:solidFill>
              </a:rPr>
              <a:t>100</a:t>
            </a:r>
            <a:r>
              <a:rPr lang="en-US" altLang="zh-CN" sz="2400" i="1" dirty="0"/>
              <a:t>/</a:t>
            </a:r>
            <a:r>
              <a:rPr lang="en-US" altLang="zh-CN" sz="2400" i="1" dirty="0">
                <a:solidFill>
                  <a:srgbClr val="FFFF00"/>
                </a:solidFill>
              </a:rPr>
              <a:t>200</a:t>
            </a:r>
            <a:r>
              <a:rPr lang="en-US" altLang="zh-CN" sz="2400" i="1" dirty="0"/>
              <a:t>/ </a:t>
            </a:r>
            <a:r>
              <a:rPr lang="en-US" altLang="zh-CN" sz="2400" i="1" dirty="0">
                <a:solidFill>
                  <a:srgbClr val="FFFF00"/>
                </a:solidFill>
              </a:rPr>
              <a:t>300</a:t>
            </a:r>
            <a:r>
              <a:rPr lang="zh-CN" altLang="en-US" sz="2400" i="1" dirty="0"/>
              <a:t>个金币。但是他死后清点财产后发现不够</a:t>
            </a:r>
            <a:r>
              <a:rPr lang="en-US" altLang="zh-CN" sz="2400" i="1" dirty="0">
                <a:solidFill>
                  <a:srgbClr val="FFFF00"/>
                </a:solidFill>
              </a:rPr>
              <a:t>600</a:t>
            </a:r>
            <a:r>
              <a:rPr lang="zh-CN" altLang="en-US" sz="2400" i="1" dirty="0"/>
              <a:t>个金币！那么三个老婆该分得多少？经文上的回答是：若富翁财产为</a:t>
            </a:r>
            <a:r>
              <a:rPr lang="en-US" altLang="zh-CN" sz="2400" i="1" dirty="0">
                <a:solidFill>
                  <a:srgbClr val="FFFF00"/>
                </a:solidFill>
              </a:rPr>
              <a:t>100</a:t>
            </a:r>
            <a:r>
              <a:rPr lang="en-US" altLang="zh-CN" sz="2400" i="1" dirty="0"/>
              <a:t>/</a:t>
            </a:r>
            <a:r>
              <a:rPr lang="en-US" altLang="zh-CN" sz="2400" i="1" dirty="0">
                <a:solidFill>
                  <a:srgbClr val="FFFF00"/>
                </a:solidFill>
              </a:rPr>
              <a:t>200</a:t>
            </a:r>
            <a:r>
              <a:rPr lang="en-US" altLang="zh-CN" sz="2400" i="1" dirty="0"/>
              <a:t>/</a:t>
            </a:r>
            <a:r>
              <a:rPr lang="en-US" altLang="zh-CN" sz="2400" i="1" dirty="0">
                <a:solidFill>
                  <a:srgbClr val="FFFF00"/>
                </a:solidFill>
              </a:rPr>
              <a:t>300</a:t>
            </a:r>
            <a:r>
              <a:rPr lang="zh-CN" altLang="en-US" sz="2400" i="1" dirty="0"/>
              <a:t>时，每个老婆的份额应如右表所示。</a:t>
            </a:r>
            <a:endParaRPr lang="en-US" altLang="zh-Hans-HK" sz="2000" i="1" dirty="0">
              <a:latin typeface="CMSS10"/>
            </a:endParaRPr>
          </a:p>
        </p:txBody>
      </p:sp>
      <p:pic>
        <p:nvPicPr>
          <p:cNvPr id="4" name="内容占位符 3">
            <a:extLst>
              <a:ext uri="{FF2B5EF4-FFF2-40B4-BE49-F238E27FC236}">
                <a16:creationId xmlns:a16="http://schemas.microsoft.com/office/drawing/2014/main" id="{01F604A1-F12F-4C36-9B61-688D4DFDE648}"/>
              </a:ext>
            </a:extLst>
          </p:cNvPr>
          <p:cNvPicPr>
            <a:picLocks noGrp="1" noChangeAspect="1"/>
          </p:cNvPicPr>
          <p:nvPr>
            <p:ph sz="half" idx="2"/>
          </p:nvPr>
        </p:nvPicPr>
        <p:blipFill>
          <a:blip r:embed="rId2"/>
          <a:stretch>
            <a:fillRect/>
          </a:stretch>
        </p:blipFill>
        <p:spPr>
          <a:xfrm>
            <a:off x="6707188" y="1746779"/>
            <a:ext cx="3617912" cy="2411941"/>
          </a:xfrm>
        </p:spPr>
      </p:pic>
      <p:sp>
        <p:nvSpPr>
          <p:cNvPr id="9" name="文本框 8">
            <a:extLst>
              <a:ext uri="{FF2B5EF4-FFF2-40B4-BE49-F238E27FC236}">
                <a16:creationId xmlns:a16="http://schemas.microsoft.com/office/drawing/2014/main" id="{86F2F51C-E3EB-4AFE-9A19-8B35D2CE9288}"/>
              </a:ext>
            </a:extLst>
          </p:cNvPr>
          <p:cNvSpPr txBox="1"/>
          <p:nvPr/>
        </p:nvSpPr>
        <p:spPr>
          <a:xfrm>
            <a:off x="6688138" y="4234919"/>
            <a:ext cx="4541837" cy="1200329"/>
          </a:xfrm>
          <a:prstGeom prst="rect">
            <a:avLst/>
          </a:prstGeom>
          <a:noFill/>
        </p:spPr>
        <p:txBody>
          <a:bodyPr wrap="square" rtlCol="0">
            <a:spAutoFit/>
          </a:bodyPr>
          <a:lstStyle/>
          <a:p>
            <a:r>
              <a:rPr lang="zh-CN" altLang="en-US" sz="2400" dirty="0"/>
              <a:t>财产仅</a:t>
            </a:r>
            <a:r>
              <a:rPr lang="en-US" altLang="zh-CN" sz="2400" dirty="0">
                <a:solidFill>
                  <a:srgbClr val="FFFF00"/>
                </a:solidFill>
              </a:rPr>
              <a:t>100</a:t>
            </a:r>
            <a:r>
              <a:rPr lang="zh-CN" altLang="en-US" sz="2400" dirty="0"/>
              <a:t>时均分。</a:t>
            </a:r>
            <a:endParaRPr lang="en-US" altLang="zh-CN" sz="2400" dirty="0"/>
          </a:p>
          <a:p>
            <a:r>
              <a:rPr lang="zh-CN" altLang="en-US" sz="2400" dirty="0"/>
              <a:t>财产</a:t>
            </a:r>
            <a:r>
              <a:rPr lang="en-US" altLang="zh-CN" sz="2400" dirty="0">
                <a:solidFill>
                  <a:srgbClr val="FFFF00"/>
                </a:solidFill>
              </a:rPr>
              <a:t>300</a:t>
            </a:r>
            <a:r>
              <a:rPr lang="zh-CN" altLang="en-US" sz="2400" dirty="0"/>
              <a:t>时按比例分。</a:t>
            </a:r>
            <a:endParaRPr lang="en-US" altLang="zh-CN" sz="2400" dirty="0"/>
          </a:p>
          <a:p>
            <a:r>
              <a:rPr lang="zh-CN" altLang="en-US" sz="2400" dirty="0"/>
              <a:t>财产</a:t>
            </a:r>
            <a:r>
              <a:rPr lang="en-US" altLang="zh-CN" sz="2400" dirty="0">
                <a:solidFill>
                  <a:srgbClr val="FFFF00"/>
                </a:solidFill>
              </a:rPr>
              <a:t>200</a:t>
            </a:r>
            <a:r>
              <a:rPr lang="zh-CN" altLang="en-US" sz="2400" dirty="0"/>
              <a:t>时确看上去有一点</a:t>
            </a:r>
            <a:r>
              <a:rPr lang="zh-CN" altLang="en-US" sz="2400" dirty="0">
                <a:solidFill>
                  <a:srgbClr val="FFFF00"/>
                </a:solidFill>
              </a:rPr>
              <a:t>奇怪</a:t>
            </a:r>
            <a:r>
              <a:rPr lang="zh-CN" altLang="en-US" sz="2400" dirty="0"/>
              <a:t>。</a:t>
            </a:r>
            <a:endParaRPr lang="zh-Hans-HK" altLang="en-US" sz="2400" dirty="0"/>
          </a:p>
        </p:txBody>
      </p:sp>
    </p:spTree>
    <p:extLst>
      <p:ext uri="{BB962C8B-B14F-4D97-AF65-F5344CB8AC3E}">
        <p14:creationId xmlns:p14="http://schemas.microsoft.com/office/powerpoint/2010/main" val="24132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4C93A-C198-4658-BFBB-1199E617A5BC}"/>
              </a:ext>
            </a:extLst>
          </p:cNvPr>
          <p:cNvSpPr>
            <a:spLocks noGrp="1"/>
          </p:cNvSpPr>
          <p:nvPr>
            <p:ph type="title"/>
          </p:nvPr>
        </p:nvSpPr>
        <p:spPr/>
        <p:txBody>
          <a:bodyPr/>
          <a:lstStyle/>
          <a:p>
            <a:r>
              <a:rPr lang="zh-CN" altLang="en-US" dirty="0"/>
              <a:t>背景介绍及问题描述</a:t>
            </a:r>
            <a:endParaRPr lang="zh-Hans-HK" altLang="en-US" dirty="0"/>
          </a:p>
        </p:txBody>
      </p:sp>
      <p:sp>
        <p:nvSpPr>
          <p:cNvPr id="4" name="内容占位符 3">
            <a:extLst>
              <a:ext uri="{FF2B5EF4-FFF2-40B4-BE49-F238E27FC236}">
                <a16:creationId xmlns:a16="http://schemas.microsoft.com/office/drawing/2014/main" id="{FE6B2741-91CF-47E2-BF5E-FFD6BD3B5ACB}"/>
              </a:ext>
            </a:extLst>
          </p:cNvPr>
          <p:cNvSpPr>
            <a:spLocks noGrp="1"/>
          </p:cNvSpPr>
          <p:nvPr>
            <p:ph sz="half" idx="2"/>
          </p:nvPr>
        </p:nvSpPr>
        <p:spPr/>
        <p:txBody>
          <a:bodyPr>
            <a:normAutofit/>
          </a:bodyPr>
          <a:lstStyle/>
          <a:p>
            <a:r>
              <a:rPr lang="zh-CN" altLang="en-US" sz="2400" b="0" i="0" dirty="0">
                <a:effectLst/>
                <a:latin typeface="-webkit-standard"/>
              </a:rPr>
              <a:t>走近科学体</a:t>
            </a:r>
            <a:r>
              <a:rPr lang="zh-CN" altLang="en-US" sz="2400" dirty="0">
                <a:latin typeface="-webkit-standard"/>
              </a:rPr>
              <a:t>：</a:t>
            </a:r>
            <a:br>
              <a:rPr lang="en-US" altLang="zh-CN" sz="2400" dirty="0">
                <a:latin typeface="-webkit-standard"/>
              </a:rPr>
            </a:br>
            <a:r>
              <a:rPr lang="en-US" altLang="zh-CN" sz="2400" dirty="0">
                <a:latin typeface="-webkit-standard"/>
              </a:rPr>
              <a:t> </a:t>
            </a:r>
            <a:r>
              <a:rPr lang="zh-CN" altLang="en-US" sz="2400" dirty="0">
                <a:latin typeface="-webkit-standard"/>
              </a:rPr>
              <a:t>“</a:t>
            </a:r>
            <a:r>
              <a:rPr lang="zh-CN" altLang="en-US" sz="2400" b="0" i="0" dirty="0">
                <a:effectLst/>
                <a:latin typeface="-webkit-standard"/>
              </a:rPr>
              <a:t>一个流传千年的犹太人分遗产的故事</a:t>
            </a:r>
            <a:r>
              <a:rPr lang="zh-CN" altLang="en-US" sz="2400" dirty="0">
                <a:latin typeface="-webkit-standard"/>
              </a:rPr>
              <a:t>，</a:t>
            </a:r>
            <a:r>
              <a:rPr lang="zh-CN" altLang="en-US" sz="2400" b="0" i="0" dirty="0">
                <a:effectLst/>
                <a:latin typeface="-webkit-standard"/>
              </a:rPr>
              <a:t>看似矛盾却存在着一个贯穿始终的分配原则。诺贝尔经济学奖得主罗伯特</a:t>
            </a:r>
            <a:r>
              <a:rPr lang="en-US" altLang="zh-CN" sz="2400" b="0" i="0" dirty="0">
                <a:effectLst/>
                <a:latin typeface="-webkit-standard"/>
              </a:rPr>
              <a:t>·</a:t>
            </a:r>
            <a:r>
              <a:rPr lang="zh-CN" altLang="en-US" sz="2400" b="0" i="0" dirty="0">
                <a:effectLst/>
                <a:latin typeface="-webkit-standard"/>
              </a:rPr>
              <a:t>奥曼的论文解开了这个千古之谜，首次从现代博弈论角度证明了古代犹太人的裁决完全符合现代博弈论原理。”</a:t>
            </a:r>
            <a:endParaRPr lang="zh-Hans-HK" altLang="en-US" sz="2400" dirty="0"/>
          </a:p>
        </p:txBody>
      </p:sp>
      <p:sp>
        <p:nvSpPr>
          <p:cNvPr id="6" name="内容占位符 5">
            <a:extLst>
              <a:ext uri="{FF2B5EF4-FFF2-40B4-BE49-F238E27FC236}">
                <a16:creationId xmlns:a16="http://schemas.microsoft.com/office/drawing/2014/main" id="{DBF4895C-96F6-4F52-90E4-2BB833F459A0}"/>
              </a:ext>
            </a:extLst>
          </p:cNvPr>
          <p:cNvSpPr txBox="1">
            <a:spLocks noGrp="1"/>
          </p:cNvSpPr>
          <p:nvPr>
            <p:ph sz="half" idx="1"/>
          </p:nvPr>
        </p:nvSpPr>
        <p:spPr>
          <a:xfrm>
            <a:off x="685802" y="2563686"/>
            <a:ext cx="4995334" cy="2805896"/>
          </a:xfrm>
          <a:prstGeom prst="rect">
            <a:avLst/>
          </a:prstGeom>
          <a:noFill/>
        </p:spPr>
        <p:txBody>
          <a:bodyPr wrap="square">
            <a:spAutoFit/>
          </a:bodyPr>
          <a:lstStyle/>
          <a:p>
            <a:r>
              <a:rPr lang="zh-CN" altLang="en-US" sz="2400" dirty="0"/>
              <a:t>以上的财产分配方案称作</a:t>
            </a:r>
            <a:br>
              <a:rPr lang="en-US" altLang="zh-CN" sz="2400" dirty="0"/>
            </a:br>
            <a:r>
              <a:rPr lang="en-US" altLang="zh-CN" sz="2400" dirty="0"/>
              <a:t>     </a:t>
            </a:r>
            <a:r>
              <a:rPr lang="zh-CN" altLang="en-US" sz="2400" dirty="0"/>
              <a:t>“</a:t>
            </a:r>
            <a:r>
              <a:rPr lang="zh-CN" altLang="en-US" sz="2400" dirty="0">
                <a:solidFill>
                  <a:srgbClr val="FFFF00"/>
                </a:solidFill>
              </a:rPr>
              <a:t>塔木德方案</a:t>
            </a:r>
            <a:r>
              <a:rPr lang="zh-CN" altLang="en-US" sz="2400" dirty="0"/>
              <a:t>”。</a:t>
            </a:r>
            <a:endParaRPr lang="en-US" altLang="zh-CN" sz="2400" dirty="0"/>
          </a:p>
          <a:p>
            <a:r>
              <a:rPr lang="zh-CN" altLang="en-US" sz="2400" b="0" i="0" u="none" strike="noStrike" baseline="0" dirty="0">
                <a:latin typeface="CMSS10"/>
              </a:rPr>
              <a:t>一般性问题：</a:t>
            </a:r>
            <a:r>
              <a:rPr lang="en-US" altLang="zh-Hans-HK" sz="2400" b="0" i="0" u="none" strike="noStrike" baseline="0" dirty="0">
                <a:latin typeface="CMSS10"/>
              </a:rPr>
              <a:t>A man dies, leaving debts </a:t>
            </a:r>
            <a:r>
              <a:rPr lang="en-US" altLang="zh-Hans-HK" sz="2400" b="0" i="0" u="none" strike="noStrike" baseline="0" dirty="0">
                <a:solidFill>
                  <a:srgbClr val="00B050"/>
                </a:solidFill>
                <a:latin typeface="CMSSI10"/>
              </a:rPr>
              <a:t>d</a:t>
            </a:r>
            <a:r>
              <a:rPr lang="en-US" altLang="zh-Hans-HK" sz="2400" b="0" i="0" u="none" strike="noStrike" baseline="-25000" dirty="0">
                <a:solidFill>
                  <a:srgbClr val="00B050"/>
                </a:solidFill>
                <a:latin typeface="CMSS8"/>
              </a:rPr>
              <a:t>1</a:t>
            </a:r>
            <a:r>
              <a:rPr lang="en-US" altLang="zh-Hans-HK" sz="2400" b="0" i="0" u="none" strike="noStrike" baseline="0" dirty="0">
                <a:solidFill>
                  <a:srgbClr val="00B050"/>
                </a:solidFill>
                <a:latin typeface="CMMI10"/>
              </a:rPr>
              <a:t>; </a:t>
            </a:r>
            <a:r>
              <a:rPr lang="en-US" altLang="zh-Hans-HK" sz="2400" b="0" i="0" u="none" strike="noStrike" baseline="0" dirty="0">
                <a:solidFill>
                  <a:srgbClr val="00B050"/>
                </a:solidFill>
                <a:latin typeface="CMSSI10"/>
              </a:rPr>
              <a:t>d</a:t>
            </a:r>
            <a:r>
              <a:rPr lang="en-US" altLang="zh-Hans-HK" sz="2400" b="0" i="0" u="none" strike="noStrike" baseline="-25000" dirty="0">
                <a:solidFill>
                  <a:srgbClr val="00B050"/>
                </a:solidFill>
                <a:latin typeface="CMSS8"/>
              </a:rPr>
              <a:t>2</a:t>
            </a:r>
            <a:r>
              <a:rPr lang="en-US" altLang="zh-Hans-HK" sz="2400" b="0" i="0" u="none" strike="noStrike" baseline="0" dirty="0">
                <a:solidFill>
                  <a:srgbClr val="00B050"/>
                </a:solidFill>
                <a:latin typeface="CMMI10"/>
              </a:rPr>
              <a:t>; </a:t>
            </a:r>
            <a:r>
              <a:rPr lang="en-US" altLang="zh-CN" sz="2400" b="0" i="0" u="none" strike="noStrike" baseline="0" dirty="0">
                <a:solidFill>
                  <a:srgbClr val="00B050"/>
                </a:solidFill>
                <a:latin typeface="CMMI10"/>
              </a:rPr>
              <a:t>…</a:t>
            </a:r>
            <a:r>
              <a:rPr lang="zh-CN" altLang="en-US" sz="2400" b="0" i="0" u="none" strike="noStrike" baseline="0" dirty="0">
                <a:solidFill>
                  <a:srgbClr val="00B050"/>
                </a:solidFill>
                <a:latin typeface="CMMI10"/>
              </a:rPr>
              <a:t>，</a:t>
            </a:r>
            <a:r>
              <a:rPr lang="en-US" altLang="zh-Hans-HK" sz="2400" b="0" i="0" u="none" strike="noStrike" baseline="0" dirty="0" err="1">
                <a:solidFill>
                  <a:srgbClr val="00B050"/>
                </a:solidFill>
                <a:latin typeface="CMSSI10"/>
              </a:rPr>
              <a:t>d</a:t>
            </a:r>
            <a:r>
              <a:rPr lang="en-US" altLang="zh-Hans-HK" sz="2400" b="0" i="0" u="none" strike="noStrike" baseline="-25000" dirty="0" err="1">
                <a:solidFill>
                  <a:srgbClr val="00B050"/>
                </a:solidFill>
                <a:latin typeface="CMSSI8"/>
              </a:rPr>
              <a:t>n</a:t>
            </a:r>
            <a:r>
              <a:rPr lang="en-US" altLang="zh-Hans-HK" sz="2400" b="0" i="0" u="none" strike="noStrike" baseline="0" dirty="0">
                <a:latin typeface="CMSSI8"/>
              </a:rPr>
              <a:t> </a:t>
            </a:r>
            <a:r>
              <a:rPr lang="en-US" altLang="zh-Hans-HK" sz="2400" b="0" i="0" u="none" strike="noStrike" baseline="0" dirty="0">
                <a:latin typeface="CMSS10"/>
              </a:rPr>
              <a:t>totaling more than his estate </a:t>
            </a:r>
            <a:r>
              <a:rPr lang="en-US" altLang="zh-Hans-HK" sz="2400" b="0" i="0" u="none" strike="noStrike" baseline="0" dirty="0">
                <a:solidFill>
                  <a:srgbClr val="00B050"/>
                </a:solidFill>
                <a:latin typeface="CMSSI10"/>
              </a:rPr>
              <a:t>E</a:t>
            </a:r>
            <a:r>
              <a:rPr lang="en-US" altLang="zh-Hans-HK" sz="2400" b="0" i="0" u="none" strike="noStrike" baseline="0" dirty="0">
                <a:latin typeface="CMSS10"/>
              </a:rPr>
              <a:t>. How should the estate be divi</a:t>
            </a:r>
            <a:r>
              <a:rPr lang="en-US" altLang="zh-CN" sz="2400" b="0" i="0" u="none" strike="noStrike" baseline="0" dirty="0">
                <a:latin typeface="CMSS10"/>
              </a:rPr>
              <a:t>d</a:t>
            </a:r>
            <a:r>
              <a:rPr lang="en-US" altLang="zh-Hans-HK" sz="2400" b="0" i="0" u="none" strike="noStrike" baseline="0" dirty="0">
                <a:latin typeface="CMSS10"/>
              </a:rPr>
              <a:t>ed among the creditors?</a:t>
            </a:r>
            <a:endParaRPr lang="zh-Hans-HK" altLang="en-US" sz="2400" dirty="0"/>
          </a:p>
        </p:txBody>
      </p:sp>
    </p:spTree>
    <p:extLst>
      <p:ext uri="{BB962C8B-B14F-4D97-AF65-F5344CB8AC3E}">
        <p14:creationId xmlns:p14="http://schemas.microsoft.com/office/powerpoint/2010/main" val="412071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EA4EB-ADB9-4C62-BCC8-653B61C19C5A}"/>
              </a:ext>
            </a:extLst>
          </p:cNvPr>
          <p:cNvSpPr>
            <a:spLocks noGrp="1"/>
          </p:cNvSpPr>
          <p:nvPr>
            <p:ph type="title"/>
          </p:nvPr>
        </p:nvSpPr>
        <p:spPr/>
        <p:txBody>
          <a:bodyPr/>
          <a:lstStyle/>
          <a:p>
            <a:r>
              <a:rPr lang="en-US" altLang="zh-CN" dirty="0"/>
              <a:t>《</a:t>
            </a:r>
            <a:r>
              <a:rPr lang="zh-CN" altLang="en-US" dirty="0"/>
              <a:t>塔木德</a:t>
            </a:r>
            <a:r>
              <a:rPr lang="en-US" altLang="zh-CN" dirty="0"/>
              <a:t>》</a:t>
            </a:r>
            <a:r>
              <a:rPr lang="zh-CN" altLang="en-US" dirty="0"/>
              <a:t>上的另一段经文</a:t>
            </a:r>
            <a:endParaRPr lang="zh-Hans-HK" altLang="en-US" dirty="0"/>
          </a:p>
        </p:txBody>
      </p:sp>
      <p:sp>
        <p:nvSpPr>
          <p:cNvPr id="3" name="内容占位符 2">
            <a:extLst>
              <a:ext uri="{FF2B5EF4-FFF2-40B4-BE49-F238E27FC236}">
                <a16:creationId xmlns:a16="http://schemas.microsoft.com/office/drawing/2014/main" id="{2EC343EE-BD60-4D3E-8FBB-08929FB9E477}"/>
              </a:ext>
            </a:extLst>
          </p:cNvPr>
          <p:cNvSpPr>
            <a:spLocks noGrp="1"/>
          </p:cNvSpPr>
          <p:nvPr>
            <p:ph sz="half" idx="1"/>
          </p:nvPr>
        </p:nvSpPr>
        <p:spPr/>
        <p:txBody>
          <a:bodyPr>
            <a:normAutofit/>
          </a:bodyPr>
          <a:lstStyle/>
          <a:p>
            <a:r>
              <a:rPr lang="zh-CN" altLang="en-US" sz="2400" dirty="0"/>
              <a:t>解铃还须系铃人。要理解上面这个塔木德方案，需要先理解</a:t>
            </a:r>
            <a:r>
              <a:rPr lang="en-US" altLang="zh-CN" sz="2400" dirty="0"/>
              <a:t>《</a:t>
            </a:r>
            <a:r>
              <a:rPr lang="zh-CN" altLang="en-US" sz="2400" dirty="0"/>
              <a:t>塔木德</a:t>
            </a:r>
            <a:r>
              <a:rPr lang="en-US" altLang="zh-CN" sz="2400" dirty="0"/>
              <a:t>》</a:t>
            </a:r>
            <a:r>
              <a:rPr lang="zh-CN" altLang="en-US" sz="2400" dirty="0"/>
              <a:t>书上的另一段经文。</a:t>
            </a:r>
            <a:endParaRPr lang="zh-Hans-HK" altLang="en-US" sz="2400" dirty="0"/>
          </a:p>
        </p:txBody>
      </p:sp>
      <p:sp>
        <p:nvSpPr>
          <p:cNvPr id="4" name="内容占位符 3">
            <a:extLst>
              <a:ext uri="{FF2B5EF4-FFF2-40B4-BE49-F238E27FC236}">
                <a16:creationId xmlns:a16="http://schemas.microsoft.com/office/drawing/2014/main" id="{C2FF4E4B-A7BD-4511-8C5C-FFD5A1B26FBD}"/>
              </a:ext>
            </a:extLst>
          </p:cNvPr>
          <p:cNvSpPr>
            <a:spLocks noGrp="1"/>
          </p:cNvSpPr>
          <p:nvPr>
            <p:ph sz="half" idx="2"/>
          </p:nvPr>
        </p:nvSpPr>
        <p:spPr/>
        <p:txBody>
          <a:bodyPr>
            <a:normAutofit/>
          </a:bodyPr>
          <a:lstStyle/>
          <a:p>
            <a:r>
              <a:rPr lang="en-US" altLang="zh-CN" sz="2400" dirty="0"/>
              <a:t>《</a:t>
            </a:r>
            <a:r>
              <a:rPr lang="zh-CN" altLang="en-US" sz="2400" dirty="0"/>
              <a:t>塔木德</a:t>
            </a:r>
            <a:r>
              <a:rPr lang="en-US" altLang="zh-CN" sz="2400" dirty="0"/>
              <a:t>·</a:t>
            </a:r>
            <a:r>
              <a:rPr lang="zh-CN" altLang="en-US" sz="2400" dirty="0"/>
              <a:t>损害部</a:t>
            </a:r>
            <a:r>
              <a:rPr lang="en-US" altLang="zh-CN" sz="2400" dirty="0"/>
              <a:t>·</a:t>
            </a:r>
            <a:r>
              <a:rPr lang="zh-CN" altLang="en-US" sz="2400" dirty="0"/>
              <a:t>中门卷</a:t>
            </a:r>
            <a:r>
              <a:rPr lang="en-US" altLang="zh-CN" sz="2400" dirty="0"/>
              <a:t>》</a:t>
            </a:r>
            <a:r>
              <a:rPr lang="zh-CN" altLang="en-US" sz="2400" dirty="0"/>
              <a:t>记载：</a:t>
            </a:r>
            <a:endParaRPr lang="en-US" altLang="zh-CN" sz="2400" dirty="0"/>
          </a:p>
          <a:p>
            <a:r>
              <a:rPr lang="zh-CN" altLang="en-US" sz="2400" i="1" dirty="0"/>
              <a:t>两人抓住一件大衣，都发誓说“是我发现的”。这个说</a:t>
            </a:r>
            <a:r>
              <a:rPr lang="zh-CN" altLang="en-US" sz="2400" i="1" dirty="0">
                <a:solidFill>
                  <a:srgbClr val="FFFF00"/>
                </a:solidFill>
              </a:rPr>
              <a:t>这全是我的</a:t>
            </a:r>
            <a:r>
              <a:rPr lang="zh-CN" altLang="en-US" sz="2400" i="1" dirty="0"/>
              <a:t>；那个说</a:t>
            </a:r>
            <a:r>
              <a:rPr lang="zh-CN" altLang="en-US" sz="2400" i="1" dirty="0">
                <a:solidFill>
                  <a:srgbClr val="FFFF00"/>
                </a:solidFill>
              </a:rPr>
              <a:t>这全是我的</a:t>
            </a:r>
            <a:r>
              <a:rPr lang="zh-CN" altLang="en-US" sz="2400" i="1" dirty="0"/>
              <a:t>；则两人</a:t>
            </a:r>
            <a:r>
              <a:rPr lang="zh-CN" altLang="en-US" sz="2400" i="1" dirty="0">
                <a:solidFill>
                  <a:srgbClr val="FFFF00"/>
                </a:solidFill>
              </a:rPr>
              <a:t>平分</a:t>
            </a:r>
            <a:r>
              <a:rPr lang="zh-CN" altLang="en-US" sz="2400" i="1" dirty="0"/>
              <a:t>。</a:t>
            </a:r>
            <a:r>
              <a:rPr lang="en-US" altLang="zh-CN" sz="2400" i="1" dirty="0"/>
              <a:t> </a:t>
            </a:r>
            <a:r>
              <a:rPr lang="zh-CN" altLang="en-US" sz="2400" i="1" dirty="0"/>
              <a:t>若这个说</a:t>
            </a:r>
            <a:r>
              <a:rPr lang="zh-CN" altLang="en-US" sz="2400" i="1" dirty="0">
                <a:solidFill>
                  <a:srgbClr val="FFFF00"/>
                </a:solidFill>
              </a:rPr>
              <a:t>这全是我的</a:t>
            </a:r>
            <a:r>
              <a:rPr lang="zh-CN" altLang="en-US" sz="2400" i="1" dirty="0"/>
              <a:t>；另一个说</a:t>
            </a:r>
            <a:r>
              <a:rPr lang="zh-CN" altLang="en-US" sz="2400" i="1" dirty="0">
                <a:solidFill>
                  <a:srgbClr val="FFFF00"/>
                </a:solidFill>
              </a:rPr>
              <a:t>这一半是我的</a:t>
            </a:r>
            <a:r>
              <a:rPr lang="zh-CN" altLang="en-US" sz="2400" i="1" dirty="0"/>
              <a:t>；则前者拿</a:t>
            </a:r>
            <a:r>
              <a:rPr lang="zh-CN" altLang="en-US" sz="2400" i="1" dirty="0">
                <a:solidFill>
                  <a:srgbClr val="FFFF00"/>
                </a:solidFill>
              </a:rPr>
              <a:t>四分之三</a:t>
            </a:r>
            <a:r>
              <a:rPr lang="zh-CN" altLang="en-US" sz="2400" i="1" dirty="0"/>
              <a:t>，后者</a:t>
            </a:r>
            <a:r>
              <a:rPr lang="zh-CN" altLang="en-US" sz="2400" i="1" dirty="0">
                <a:solidFill>
                  <a:srgbClr val="FFFF00"/>
                </a:solidFill>
              </a:rPr>
              <a:t>四分之一</a:t>
            </a:r>
            <a:r>
              <a:rPr lang="zh-CN" altLang="en-US" sz="2400" i="1" dirty="0"/>
              <a:t>。</a:t>
            </a:r>
            <a:endParaRPr lang="zh-Hans-HK" altLang="en-US" sz="2400" i="1" dirty="0"/>
          </a:p>
        </p:txBody>
      </p:sp>
    </p:spTree>
    <p:extLst>
      <p:ext uri="{BB962C8B-B14F-4D97-AF65-F5344CB8AC3E}">
        <p14:creationId xmlns:p14="http://schemas.microsoft.com/office/powerpoint/2010/main" val="143360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DC6C6-4D18-4C86-B423-786B8CDDFDA6}"/>
              </a:ext>
            </a:extLst>
          </p:cNvPr>
          <p:cNvSpPr>
            <a:spLocks noGrp="1"/>
          </p:cNvSpPr>
          <p:nvPr>
            <p:ph type="title"/>
          </p:nvPr>
        </p:nvSpPr>
        <p:spPr/>
        <p:txBody>
          <a:bodyPr/>
          <a:lstStyle/>
          <a:p>
            <a:r>
              <a:rPr lang="zh-CN" altLang="en-US" dirty="0"/>
              <a:t>分大衣原则</a:t>
            </a:r>
            <a:endParaRPr lang="zh-Hans-HK" altLang="en-US" dirty="0"/>
          </a:p>
        </p:txBody>
      </p:sp>
      <p:sp>
        <p:nvSpPr>
          <p:cNvPr id="3" name="内容占位符 2">
            <a:extLst>
              <a:ext uri="{FF2B5EF4-FFF2-40B4-BE49-F238E27FC236}">
                <a16:creationId xmlns:a16="http://schemas.microsoft.com/office/drawing/2014/main" id="{50732EBC-F3F1-410D-8038-E26B1D8507B9}"/>
              </a:ext>
            </a:extLst>
          </p:cNvPr>
          <p:cNvSpPr>
            <a:spLocks noGrp="1"/>
          </p:cNvSpPr>
          <p:nvPr>
            <p:ph sz="half" idx="1"/>
          </p:nvPr>
        </p:nvSpPr>
        <p:spPr/>
        <p:txBody>
          <a:bodyPr>
            <a:normAutofit lnSpcReduction="10000"/>
          </a:bodyPr>
          <a:lstStyle/>
          <a:p>
            <a:r>
              <a:rPr lang="zh-CN" altLang="en-US" sz="2400" dirty="0"/>
              <a:t>根据以上经文，定义</a:t>
            </a:r>
            <a:r>
              <a:rPr lang="zh-CN" altLang="en-US" sz="2400" dirty="0">
                <a:solidFill>
                  <a:srgbClr val="FFFF00"/>
                </a:solidFill>
              </a:rPr>
              <a:t>分大衣原则</a:t>
            </a:r>
            <a:r>
              <a:rPr lang="zh-CN" altLang="en-US" sz="2400" dirty="0"/>
              <a:t>：</a:t>
            </a:r>
            <a:endParaRPr lang="en-US" altLang="zh-CN" sz="2400" dirty="0"/>
          </a:p>
          <a:p>
            <a:pPr lvl="1"/>
            <a:r>
              <a:rPr lang="zh-CN" altLang="en-US" sz="2400" b="1" dirty="0">
                <a:solidFill>
                  <a:srgbClr val="CC00FF"/>
                </a:solidFill>
              </a:rPr>
              <a:t>无争议部分归属明确</a:t>
            </a:r>
            <a:r>
              <a:rPr lang="zh-CN" altLang="en-US" sz="2400" dirty="0">
                <a:solidFill>
                  <a:srgbClr val="CC00FF"/>
                </a:solidFill>
              </a:rPr>
              <a:t>。</a:t>
            </a:r>
            <a:endParaRPr lang="en-US" altLang="zh-CN" sz="2400" dirty="0">
              <a:solidFill>
                <a:srgbClr val="CC00FF"/>
              </a:solidFill>
            </a:endParaRPr>
          </a:p>
          <a:p>
            <a:pPr lvl="1"/>
            <a:r>
              <a:rPr lang="zh-CN" altLang="en-US" sz="2400" b="1" dirty="0">
                <a:solidFill>
                  <a:srgbClr val="CC00FF"/>
                </a:solidFill>
              </a:rPr>
              <a:t>有争议部分平分</a:t>
            </a:r>
            <a:r>
              <a:rPr lang="zh-CN" altLang="en-US" sz="2400" dirty="0">
                <a:solidFill>
                  <a:srgbClr val="CC00FF"/>
                </a:solidFill>
              </a:rPr>
              <a:t>！</a:t>
            </a:r>
            <a:endParaRPr lang="en-US" altLang="zh-CN" sz="2400" dirty="0">
              <a:solidFill>
                <a:srgbClr val="CC00FF"/>
              </a:solidFill>
            </a:endParaRPr>
          </a:p>
          <a:p>
            <a:r>
              <a:rPr lang="zh-CN" altLang="en-US" sz="2400" dirty="0"/>
              <a:t>假设资产为</a:t>
            </a:r>
            <a:r>
              <a:rPr lang="en-US" altLang="zh-CN" sz="2400" dirty="0">
                <a:solidFill>
                  <a:srgbClr val="00B050"/>
                </a:solidFill>
              </a:rPr>
              <a:t>E</a:t>
            </a:r>
            <a:r>
              <a:rPr lang="zh-CN" altLang="en-US" sz="2400" dirty="0"/>
              <a:t>，债务为</a:t>
            </a:r>
            <a:r>
              <a:rPr lang="en-US" altLang="zh-CN" sz="2400" dirty="0">
                <a:solidFill>
                  <a:srgbClr val="00B050"/>
                </a:solidFill>
              </a:rPr>
              <a:t>d</a:t>
            </a:r>
            <a:r>
              <a:rPr lang="en-US" altLang="zh-CN" sz="2400" baseline="-25000" dirty="0">
                <a:solidFill>
                  <a:srgbClr val="00B050"/>
                </a:solidFill>
              </a:rPr>
              <a:t>1</a:t>
            </a:r>
            <a:r>
              <a:rPr lang="zh-CN" altLang="en-US" sz="2400" dirty="0"/>
              <a:t>和</a:t>
            </a:r>
            <a:r>
              <a:rPr lang="en-US" altLang="zh-CN" sz="2400" dirty="0">
                <a:solidFill>
                  <a:srgbClr val="00B050"/>
                </a:solidFill>
              </a:rPr>
              <a:t>d</a:t>
            </a:r>
            <a:r>
              <a:rPr lang="en-US" altLang="zh-CN" sz="2400" baseline="-25000" dirty="0">
                <a:solidFill>
                  <a:srgbClr val="00B050"/>
                </a:solidFill>
              </a:rPr>
              <a:t>2</a:t>
            </a:r>
            <a:r>
              <a:rPr lang="zh-CN" altLang="en-US" sz="2400" dirty="0"/>
              <a:t>。</a:t>
            </a:r>
            <a:endParaRPr lang="en-US" altLang="zh-CN" sz="2400" dirty="0"/>
          </a:p>
          <a:p>
            <a:pPr lvl="1"/>
            <a:r>
              <a:rPr lang="en-US" altLang="zh-CN" sz="3200" dirty="0">
                <a:solidFill>
                  <a:srgbClr val="00B050"/>
                </a:solidFill>
              </a:rPr>
              <a:t>(E-d</a:t>
            </a:r>
            <a:r>
              <a:rPr lang="en-US" altLang="zh-CN" sz="3200" baseline="-25000" dirty="0">
                <a:solidFill>
                  <a:srgbClr val="00B050"/>
                </a:solidFill>
              </a:rPr>
              <a:t>2</a:t>
            </a:r>
            <a:r>
              <a:rPr lang="en-US" altLang="zh-CN" sz="3200" dirty="0">
                <a:solidFill>
                  <a:srgbClr val="00B050"/>
                </a:solidFill>
              </a:rPr>
              <a:t>)</a:t>
            </a:r>
            <a:r>
              <a:rPr lang="en-US" altLang="zh-CN" sz="3200" baseline="-25000" dirty="0">
                <a:solidFill>
                  <a:srgbClr val="00B050"/>
                </a:solidFill>
              </a:rPr>
              <a:t>+ </a:t>
            </a:r>
            <a:r>
              <a:rPr lang="zh-CN" altLang="en-US" sz="2400" dirty="0"/>
              <a:t>给第一个人</a:t>
            </a:r>
            <a:endParaRPr lang="en-US" altLang="zh-CN" sz="2400" dirty="0"/>
          </a:p>
          <a:p>
            <a:pPr lvl="1"/>
            <a:r>
              <a:rPr lang="en-US" altLang="zh-CN" sz="3200" dirty="0">
                <a:solidFill>
                  <a:srgbClr val="00B050"/>
                </a:solidFill>
              </a:rPr>
              <a:t>(E-d</a:t>
            </a:r>
            <a:r>
              <a:rPr lang="en-US" altLang="zh-CN" sz="3200" baseline="-25000" dirty="0">
                <a:solidFill>
                  <a:srgbClr val="00B050"/>
                </a:solidFill>
              </a:rPr>
              <a:t>1</a:t>
            </a:r>
            <a:r>
              <a:rPr lang="en-US" altLang="zh-CN" sz="3200" dirty="0">
                <a:solidFill>
                  <a:srgbClr val="00B050"/>
                </a:solidFill>
              </a:rPr>
              <a:t>)</a:t>
            </a:r>
            <a:r>
              <a:rPr lang="en-US" altLang="zh-CN" sz="3200" baseline="-25000" dirty="0">
                <a:solidFill>
                  <a:srgbClr val="00B050"/>
                </a:solidFill>
              </a:rPr>
              <a:t>+ </a:t>
            </a:r>
            <a:r>
              <a:rPr lang="zh-CN" altLang="en-US" sz="2400" dirty="0"/>
              <a:t>给第二个人</a:t>
            </a:r>
            <a:endParaRPr lang="en-US" altLang="zh-CN" sz="2400" dirty="0"/>
          </a:p>
          <a:p>
            <a:pPr lvl="1"/>
            <a:r>
              <a:rPr lang="zh-CN" altLang="en-US" sz="2400" dirty="0"/>
              <a:t>剩下的给两人平分。</a:t>
            </a:r>
            <a:endParaRPr lang="en-US" altLang="zh-CN" sz="2400" dirty="0"/>
          </a:p>
        </p:txBody>
      </p:sp>
      <p:pic>
        <p:nvPicPr>
          <p:cNvPr id="7" name="内容占位符 6">
            <a:extLst>
              <a:ext uri="{FF2B5EF4-FFF2-40B4-BE49-F238E27FC236}">
                <a16:creationId xmlns:a16="http://schemas.microsoft.com/office/drawing/2014/main" id="{BC5A833B-5E8D-42A1-BB6C-9809F44E31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0469" y="3429000"/>
            <a:ext cx="4117650" cy="2362200"/>
          </a:xfrm>
        </p:spPr>
      </p:pic>
      <p:sp>
        <p:nvSpPr>
          <p:cNvPr id="5" name="内容占位符 2">
            <a:extLst>
              <a:ext uri="{FF2B5EF4-FFF2-40B4-BE49-F238E27FC236}">
                <a16:creationId xmlns:a16="http://schemas.microsoft.com/office/drawing/2014/main" id="{67A4BA21-8A85-4BE3-AD70-DC6A6720EC05}"/>
              </a:ext>
            </a:extLst>
          </p:cNvPr>
          <p:cNvSpPr txBox="1">
            <a:spLocks/>
          </p:cNvSpPr>
          <p:nvPr/>
        </p:nvSpPr>
        <p:spPr>
          <a:xfrm>
            <a:off x="5962651" y="1219200"/>
            <a:ext cx="4724399" cy="17811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sz="2400" dirty="0"/>
              <a:t>举例：</a:t>
            </a:r>
            <a:endParaRPr lang="en-US" altLang="zh-CN" sz="2400" dirty="0"/>
          </a:p>
          <a:p>
            <a:r>
              <a:rPr lang="en-US" altLang="zh-CN" sz="2400" dirty="0"/>
              <a:t>   </a:t>
            </a:r>
            <a:r>
              <a:rPr lang="zh-CN" altLang="en-US" sz="2400" dirty="0"/>
              <a:t>假设</a:t>
            </a:r>
            <a:r>
              <a:rPr lang="en-US" altLang="zh-CN" sz="2400" dirty="0">
                <a:solidFill>
                  <a:srgbClr val="00B050"/>
                </a:solidFill>
              </a:rPr>
              <a:t>d</a:t>
            </a:r>
            <a:r>
              <a:rPr lang="en-US" altLang="zh-CN" sz="2400" baseline="-25000" dirty="0">
                <a:solidFill>
                  <a:srgbClr val="00B050"/>
                </a:solidFill>
              </a:rPr>
              <a:t>1</a:t>
            </a:r>
            <a:r>
              <a:rPr lang="en-US" altLang="zh-CN" sz="2400" dirty="0"/>
              <a:t>=</a:t>
            </a:r>
            <a:r>
              <a:rPr lang="en-US" altLang="zh-CN" sz="2400" dirty="0">
                <a:solidFill>
                  <a:srgbClr val="FFFF00"/>
                </a:solidFill>
              </a:rPr>
              <a:t>100</a:t>
            </a:r>
            <a:r>
              <a:rPr lang="zh-CN" altLang="en-US" sz="2400" dirty="0"/>
              <a:t>，</a:t>
            </a:r>
            <a:r>
              <a:rPr lang="en-US" altLang="zh-CN" sz="2400" dirty="0"/>
              <a:t> </a:t>
            </a:r>
            <a:r>
              <a:rPr lang="en-US" altLang="zh-CN" sz="2400" dirty="0">
                <a:solidFill>
                  <a:srgbClr val="00B050"/>
                </a:solidFill>
              </a:rPr>
              <a:t>d</a:t>
            </a:r>
            <a:r>
              <a:rPr lang="en-US" altLang="zh-CN" sz="2400" baseline="-25000" dirty="0">
                <a:solidFill>
                  <a:srgbClr val="00B050"/>
                </a:solidFill>
              </a:rPr>
              <a:t>2</a:t>
            </a:r>
            <a:r>
              <a:rPr lang="en-US" altLang="zh-CN" sz="2400" dirty="0"/>
              <a:t>=</a:t>
            </a:r>
            <a:r>
              <a:rPr lang="en-US" altLang="zh-CN" sz="2400" dirty="0">
                <a:solidFill>
                  <a:srgbClr val="FFFF00"/>
                </a:solidFill>
              </a:rPr>
              <a:t>150</a:t>
            </a:r>
            <a:r>
              <a:rPr lang="zh-CN" altLang="en-US" sz="2400" dirty="0"/>
              <a:t>。当</a:t>
            </a:r>
            <a:r>
              <a:rPr lang="en-US" altLang="zh-CN" sz="2400" dirty="0"/>
              <a:t>E</a:t>
            </a:r>
            <a:r>
              <a:rPr lang="zh-CN" altLang="en-US" sz="2400" dirty="0"/>
              <a:t>变化时，两人份额如下图所示。</a:t>
            </a:r>
            <a:endParaRPr lang="en-US" altLang="zh-CN" sz="2400" dirty="0"/>
          </a:p>
        </p:txBody>
      </p:sp>
    </p:spTree>
    <p:extLst>
      <p:ext uri="{BB962C8B-B14F-4D97-AF65-F5344CB8AC3E}">
        <p14:creationId xmlns:p14="http://schemas.microsoft.com/office/powerpoint/2010/main" val="350987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C343-2EA2-4FD2-B974-4BEE3899C523}"/>
              </a:ext>
            </a:extLst>
          </p:cNvPr>
          <p:cNvSpPr>
            <a:spLocks noGrp="1"/>
          </p:cNvSpPr>
          <p:nvPr>
            <p:ph type="title"/>
          </p:nvPr>
        </p:nvSpPr>
        <p:spPr/>
        <p:txBody>
          <a:bodyPr/>
          <a:lstStyle/>
          <a:p>
            <a:r>
              <a:rPr lang="zh-CN" altLang="en-US" dirty="0"/>
              <a:t>塔木德方案中，两两分配符合分大衣原则</a:t>
            </a:r>
            <a:endParaRPr lang="zh-Hans-HK" altLang="en-US" dirty="0"/>
          </a:p>
        </p:txBody>
      </p:sp>
      <p:sp>
        <p:nvSpPr>
          <p:cNvPr id="3" name="内容占位符 2">
            <a:extLst>
              <a:ext uri="{FF2B5EF4-FFF2-40B4-BE49-F238E27FC236}">
                <a16:creationId xmlns:a16="http://schemas.microsoft.com/office/drawing/2014/main" id="{8E455B64-ED70-45D8-BE8D-D9651E1229A5}"/>
              </a:ext>
            </a:extLst>
          </p:cNvPr>
          <p:cNvSpPr>
            <a:spLocks noGrp="1"/>
          </p:cNvSpPr>
          <p:nvPr>
            <p:ph sz="half" idx="1"/>
          </p:nvPr>
        </p:nvSpPr>
        <p:spPr/>
        <p:txBody>
          <a:bodyPr>
            <a:normAutofit fontScale="92500" lnSpcReduction="10000"/>
          </a:bodyPr>
          <a:lstStyle/>
          <a:p>
            <a:r>
              <a:rPr lang="zh-CN" altLang="en-US" sz="2600" dirty="0"/>
              <a:t>可验证：塔木德分配方案，</a:t>
            </a:r>
            <a:r>
              <a:rPr lang="zh-CN" altLang="en-US" sz="2600" dirty="0">
                <a:solidFill>
                  <a:srgbClr val="FFFF00"/>
                </a:solidFill>
              </a:rPr>
              <a:t>任意两个老婆</a:t>
            </a:r>
            <a:r>
              <a:rPr lang="zh-CN" altLang="en-US" sz="2600" dirty="0"/>
              <a:t> 对她们两人共同所获财产的分配 </a:t>
            </a:r>
            <a:r>
              <a:rPr lang="zh-CN" altLang="en-US" sz="2600" dirty="0">
                <a:solidFill>
                  <a:srgbClr val="FFFF00"/>
                </a:solidFill>
              </a:rPr>
              <a:t>符合“分大衣原则”</a:t>
            </a:r>
            <a:r>
              <a:rPr lang="zh-CN" altLang="en-US" sz="2600" dirty="0"/>
              <a:t>！</a:t>
            </a:r>
            <a:endParaRPr lang="en-US" altLang="zh-CN" sz="2600" dirty="0"/>
          </a:p>
          <a:p>
            <a:r>
              <a:rPr lang="zh-CN" altLang="en-US" sz="2600" dirty="0"/>
              <a:t>例：对</a:t>
            </a:r>
            <a:r>
              <a:rPr lang="en-US" altLang="zh-CN" sz="2600" dirty="0"/>
              <a:t>(</a:t>
            </a:r>
            <a:r>
              <a:rPr lang="en-US" altLang="zh-CN" sz="2600" dirty="0">
                <a:solidFill>
                  <a:srgbClr val="00B050"/>
                </a:solidFill>
              </a:rPr>
              <a:t>50,75,75</a:t>
            </a:r>
            <a:r>
              <a:rPr lang="en-US" altLang="zh-CN" sz="2600" dirty="0"/>
              <a:t>)</a:t>
            </a:r>
            <a:r>
              <a:rPr lang="zh-CN" altLang="en-US" sz="2600" dirty="0"/>
              <a:t>这一分配方案：</a:t>
            </a:r>
            <a:endParaRPr lang="en-US" altLang="zh-CN" sz="2600" dirty="0"/>
          </a:p>
          <a:p>
            <a:pPr lvl="1"/>
            <a:r>
              <a:rPr lang="zh-CN" altLang="en-US" sz="2600" dirty="0"/>
              <a:t>大和二：共得 </a:t>
            </a:r>
            <a:r>
              <a:rPr lang="en-US" altLang="zh-CN" sz="2600" dirty="0">
                <a:solidFill>
                  <a:srgbClr val="00B050"/>
                </a:solidFill>
              </a:rPr>
              <a:t>125</a:t>
            </a:r>
            <a:r>
              <a:rPr lang="en-US" altLang="zh-CN" sz="2600" dirty="0"/>
              <a:t>. </a:t>
            </a:r>
            <a:r>
              <a:rPr lang="zh-CN" altLang="en-US" sz="2600" dirty="0"/>
              <a:t>当她们按分大衣原则分配：得</a:t>
            </a:r>
            <a:r>
              <a:rPr lang="en-US" altLang="zh-CN" sz="2600" dirty="0"/>
              <a:t>(</a:t>
            </a:r>
            <a:r>
              <a:rPr lang="en-US" altLang="zh-CN" sz="2600" dirty="0">
                <a:solidFill>
                  <a:srgbClr val="00B050"/>
                </a:solidFill>
              </a:rPr>
              <a:t>50,75</a:t>
            </a:r>
            <a:r>
              <a:rPr lang="en-US" altLang="zh-CN" sz="2600" dirty="0"/>
              <a:t>)</a:t>
            </a:r>
          </a:p>
          <a:p>
            <a:pPr lvl="1"/>
            <a:r>
              <a:rPr lang="zh-CN" altLang="en-US" sz="2600" dirty="0"/>
              <a:t>大和三：类似。</a:t>
            </a:r>
            <a:endParaRPr lang="en-US" altLang="zh-CN" sz="2600" dirty="0"/>
          </a:p>
          <a:p>
            <a:pPr lvl="1"/>
            <a:r>
              <a:rPr lang="zh-CN" altLang="en-US" sz="2600" dirty="0"/>
              <a:t>二和三：共得 </a:t>
            </a:r>
            <a:r>
              <a:rPr lang="en-US" altLang="zh-CN" sz="2600" dirty="0">
                <a:solidFill>
                  <a:srgbClr val="00B050"/>
                </a:solidFill>
              </a:rPr>
              <a:t>150</a:t>
            </a:r>
            <a:r>
              <a:rPr lang="en-US" altLang="zh-CN" sz="2600" dirty="0"/>
              <a:t>. </a:t>
            </a:r>
            <a:r>
              <a:rPr lang="zh-CN" altLang="en-US" sz="2600" dirty="0"/>
              <a:t>当她们按分大衣原则分配：得</a:t>
            </a:r>
            <a:r>
              <a:rPr lang="en-US" altLang="zh-CN" sz="2600" dirty="0"/>
              <a:t>(</a:t>
            </a:r>
            <a:r>
              <a:rPr lang="en-US" altLang="zh-CN" sz="2600" dirty="0">
                <a:solidFill>
                  <a:srgbClr val="00B050"/>
                </a:solidFill>
              </a:rPr>
              <a:t>75,75</a:t>
            </a:r>
            <a:r>
              <a:rPr lang="en-US" altLang="zh-CN" sz="2600" dirty="0"/>
              <a:t>)</a:t>
            </a:r>
            <a:endParaRPr lang="zh-Hans-HK" altLang="en-US" sz="2600" dirty="0"/>
          </a:p>
        </p:txBody>
      </p:sp>
      <p:pic>
        <p:nvPicPr>
          <p:cNvPr id="5" name="内容占位符 3">
            <a:extLst>
              <a:ext uri="{FF2B5EF4-FFF2-40B4-BE49-F238E27FC236}">
                <a16:creationId xmlns:a16="http://schemas.microsoft.com/office/drawing/2014/main" id="{5AC20D80-D2EE-47A8-ABE7-F612AB5E4ED0}"/>
              </a:ext>
            </a:extLst>
          </p:cNvPr>
          <p:cNvPicPr>
            <a:picLocks noGrp="1" noChangeAspect="1"/>
          </p:cNvPicPr>
          <p:nvPr>
            <p:ph sz="half" idx="2"/>
          </p:nvPr>
        </p:nvPicPr>
        <p:blipFill>
          <a:blip r:embed="rId2"/>
          <a:stretch>
            <a:fillRect/>
          </a:stretch>
        </p:blipFill>
        <p:spPr>
          <a:xfrm>
            <a:off x="5821363" y="2301082"/>
            <a:ext cx="4995862" cy="3330574"/>
          </a:xfrm>
        </p:spPr>
      </p:pic>
    </p:spTree>
    <p:extLst>
      <p:ext uri="{BB962C8B-B14F-4D97-AF65-F5344CB8AC3E}">
        <p14:creationId xmlns:p14="http://schemas.microsoft.com/office/powerpoint/2010/main" val="16456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D4AB-88D0-48EB-AB0A-B13844258E74}"/>
              </a:ext>
            </a:extLst>
          </p:cNvPr>
          <p:cNvSpPr>
            <a:spLocks noGrp="1"/>
          </p:cNvSpPr>
          <p:nvPr>
            <p:ph type="title"/>
          </p:nvPr>
        </p:nvSpPr>
        <p:spPr/>
        <p:txBody>
          <a:bodyPr/>
          <a:lstStyle/>
          <a:p>
            <a:r>
              <a:rPr lang="zh-CN" altLang="en-US" dirty="0"/>
              <a:t>一般化</a:t>
            </a:r>
            <a:r>
              <a:rPr lang="en-US" altLang="zh-CN" dirty="0"/>
              <a:t>(Generalization)</a:t>
            </a:r>
            <a:endParaRPr lang="zh-Hans-HK" altLang="en-US" dirty="0"/>
          </a:p>
        </p:txBody>
      </p:sp>
      <p:sp>
        <p:nvSpPr>
          <p:cNvPr id="3" name="内容占位符 2">
            <a:extLst>
              <a:ext uri="{FF2B5EF4-FFF2-40B4-BE49-F238E27FC236}">
                <a16:creationId xmlns:a16="http://schemas.microsoft.com/office/drawing/2014/main" id="{F46A8736-9BA9-4B0C-A977-E1FE21165629}"/>
              </a:ext>
            </a:extLst>
          </p:cNvPr>
          <p:cNvSpPr>
            <a:spLocks noGrp="1"/>
          </p:cNvSpPr>
          <p:nvPr>
            <p:ph sz="half" idx="1"/>
          </p:nvPr>
        </p:nvSpPr>
        <p:spPr/>
        <p:txBody>
          <a:bodyPr>
            <a:normAutofit/>
          </a:bodyPr>
          <a:lstStyle/>
          <a:p>
            <a:r>
              <a:rPr lang="zh-CN" altLang="en-US" sz="2400" b="0" i="0" u="none" strike="noStrike" baseline="0" dirty="0">
                <a:latin typeface="Times New Roman" panose="02020603050405020304" pitchFamily="18" charset="0"/>
                <a:cs typeface="Times New Roman" panose="02020603050405020304" pitchFamily="18" charset="0"/>
              </a:rPr>
              <a:t>问题描述（</a:t>
            </a:r>
            <a:r>
              <a:rPr lang="en-US" altLang="zh-CN" sz="2400" b="0" i="0" u="none" strike="noStrike" baseline="0" dirty="0">
                <a:solidFill>
                  <a:srgbClr val="00B050"/>
                </a:solidFill>
                <a:latin typeface="Times New Roman" panose="02020603050405020304" pitchFamily="18" charset="0"/>
                <a:cs typeface="Times New Roman" panose="02020603050405020304" pitchFamily="18" charset="0"/>
              </a:rPr>
              <a:t>E,</a:t>
            </a:r>
            <a:r>
              <a:rPr lang="en-US" altLang="zh-Hans-HK" sz="2400" b="0" i="0" u="none" strike="noStrike" baseline="0" dirty="0">
                <a:latin typeface="Times New Roman" panose="02020603050405020304" pitchFamily="18" charset="0"/>
                <a:cs typeface="Times New Roman" panose="02020603050405020304" pitchFamily="18" charset="0"/>
              </a:rPr>
              <a:t> </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d</a:t>
            </a:r>
            <a:r>
              <a:rPr lang="en-US" altLang="zh-Hans-HK" sz="2400" b="0" i="0" u="none" strike="noStrike" baseline="-25000" dirty="0">
                <a:solidFill>
                  <a:srgbClr val="00B050"/>
                </a:solidFill>
                <a:latin typeface="Times New Roman" panose="02020603050405020304" pitchFamily="18" charset="0"/>
                <a:cs typeface="Times New Roman" panose="02020603050405020304" pitchFamily="18" charset="0"/>
              </a:rPr>
              <a:t>1</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 d</a:t>
            </a:r>
            <a:r>
              <a:rPr lang="en-US" altLang="zh-Hans-HK" sz="2400" b="0" i="0" u="none" strike="noStrike" baseline="-25000" dirty="0">
                <a:solidFill>
                  <a:srgbClr val="00B050"/>
                </a:solidFill>
                <a:latin typeface="Times New Roman" panose="02020603050405020304" pitchFamily="18" charset="0"/>
                <a:cs typeface="Times New Roman" panose="02020603050405020304" pitchFamily="18" charset="0"/>
              </a:rPr>
              <a:t>2</a:t>
            </a:r>
            <a:r>
              <a:rPr lang="en-US" altLang="zh-Hans-HK" sz="2400" b="0" i="0" u="none" strike="noStrike" baseline="0" dirty="0">
                <a:solidFill>
                  <a:srgbClr val="00B050"/>
                </a:solidFill>
                <a:latin typeface="Times New Roman" panose="02020603050405020304" pitchFamily="18" charset="0"/>
                <a:cs typeface="Times New Roman" panose="02020603050405020304" pitchFamily="18" charset="0"/>
              </a:rPr>
              <a:t>; </a:t>
            </a:r>
            <a:r>
              <a:rPr lang="en-US" altLang="zh-CN" sz="2400" b="0" i="0" u="none" strike="noStrike" baseline="0" dirty="0">
                <a:solidFill>
                  <a:srgbClr val="00B050"/>
                </a:solidFill>
                <a:latin typeface="Times New Roman" panose="02020603050405020304" pitchFamily="18" charset="0"/>
                <a:cs typeface="Times New Roman" panose="02020603050405020304" pitchFamily="18" charset="0"/>
              </a:rPr>
              <a:t>…; </a:t>
            </a:r>
            <a:r>
              <a:rPr lang="en-US" altLang="zh-Hans-HK" sz="2400" b="0" i="0" u="none" strike="noStrike" baseline="0" dirty="0" err="1">
                <a:solidFill>
                  <a:srgbClr val="00B050"/>
                </a:solidFill>
                <a:latin typeface="Times New Roman" panose="02020603050405020304" pitchFamily="18" charset="0"/>
                <a:cs typeface="Times New Roman" panose="02020603050405020304" pitchFamily="18" charset="0"/>
              </a:rPr>
              <a:t>d</a:t>
            </a:r>
            <a:r>
              <a:rPr lang="en-US" altLang="zh-Hans-HK" sz="2400" b="0" i="0" u="none" strike="noStrike" baseline="-25000" dirty="0" err="1">
                <a:solidFill>
                  <a:srgbClr val="00B050"/>
                </a:solidFill>
                <a:latin typeface="Times New Roman" panose="02020603050405020304" pitchFamily="18" charset="0"/>
                <a:cs typeface="Times New Roman" panose="02020603050405020304" pitchFamily="18" charset="0"/>
              </a:rPr>
              <a:t>n</a:t>
            </a:r>
            <a:r>
              <a:rPr lang="en-US" altLang="zh-Hans-HK" sz="2400" b="0" i="0" u="none" strike="noStrike" baseline="0" dirty="0">
                <a:latin typeface="Times New Roman" panose="02020603050405020304" pitchFamily="18" charset="0"/>
                <a:cs typeface="Times New Roman" panose="02020603050405020304" pitchFamily="18" charset="0"/>
              </a:rPr>
              <a:t> )</a:t>
            </a:r>
          </a:p>
          <a:p>
            <a:r>
              <a:rPr lang="zh-CN" altLang="en-US" sz="2400" b="0" i="0" u="none" strike="noStrike" baseline="0" dirty="0">
                <a:latin typeface="Times New Roman" panose="02020603050405020304" pitchFamily="18" charset="0"/>
                <a:cs typeface="Times New Roman" panose="02020603050405020304" pitchFamily="18" charset="0"/>
              </a:rPr>
              <a:t>其中</a:t>
            </a:r>
            <a:r>
              <a:rPr lang="en-US" altLang="zh-CN" sz="2400" b="0" i="0" u="none" strike="noStrike" baseline="0" dirty="0">
                <a:solidFill>
                  <a:srgbClr val="00B050"/>
                </a:solidFill>
                <a:latin typeface="Times New Roman" panose="02020603050405020304" pitchFamily="18" charset="0"/>
                <a:cs typeface="Times New Roman" panose="02020603050405020304" pitchFamily="18" charset="0"/>
              </a:rPr>
              <a:t>E≤D</a:t>
            </a:r>
            <a:r>
              <a:rPr lang="zh-CN" altLang="en-US" sz="2400" b="0" i="0" u="none" strike="noStrike" baseline="0" dirty="0">
                <a:latin typeface="Times New Roman" panose="02020603050405020304" pitchFamily="18" charset="0"/>
                <a:cs typeface="Times New Roman" panose="02020603050405020304" pitchFamily="18" charset="0"/>
              </a:rPr>
              <a:t>。 </a:t>
            </a:r>
            <a:r>
              <a:rPr lang="en-US" altLang="zh-CN" sz="2400" b="0" i="0" u="none" strike="noStrike" baseline="0" dirty="0">
                <a:solidFill>
                  <a:srgbClr val="00B050"/>
                </a:solidFill>
                <a:latin typeface="Times New Roman" panose="02020603050405020304" pitchFamily="18" charset="0"/>
                <a:cs typeface="Times New Roman" panose="02020603050405020304" pitchFamily="18" charset="0"/>
              </a:rPr>
              <a:t>D=d</a:t>
            </a:r>
            <a:r>
              <a:rPr lang="en-US" altLang="zh-CN" sz="2400" b="0" i="0" u="none" strike="noStrike" baseline="-25000" dirty="0">
                <a:solidFill>
                  <a:srgbClr val="00B050"/>
                </a:solidFill>
                <a:latin typeface="Times New Roman" panose="02020603050405020304" pitchFamily="18" charset="0"/>
                <a:cs typeface="Times New Roman" panose="02020603050405020304" pitchFamily="18" charset="0"/>
              </a:rPr>
              <a:t>1</a:t>
            </a:r>
            <a:r>
              <a:rPr lang="en-US" altLang="zh-CN" sz="2400" b="0" i="0" u="none" strike="noStrike" baseline="0" dirty="0">
                <a:solidFill>
                  <a:srgbClr val="00B050"/>
                </a:solidFill>
                <a:latin typeface="Times New Roman" panose="02020603050405020304" pitchFamily="18" charset="0"/>
                <a:cs typeface="Times New Roman" panose="02020603050405020304" pitchFamily="18" charset="0"/>
              </a:rPr>
              <a:t>+d</a:t>
            </a:r>
            <a:r>
              <a:rPr lang="en-US" altLang="zh-CN" sz="2400" b="0" i="0" u="none" strike="noStrike" baseline="-25000" dirty="0">
                <a:solidFill>
                  <a:srgbClr val="00B050"/>
                </a:solidFill>
                <a:latin typeface="Times New Roman" panose="02020603050405020304" pitchFamily="18" charset="0"/>
                <a:cs typeface="Times New Roman" panose="02020603050405020304" pitchFamily="18" charset="0"/>
              </a:rPr>
              <a:t>2</a:t>
            </a:r>
            <a:r>
              <a:rPr lang="en-US" altLang="zh-CN" sz="2400" b="0" i="0" u="none" strike="noStrike" baseline="0" dirty="0">
                <a:solidFill>
                  <a:srgbClr val="00B050"/>
                </a:solidFill>
                <a:latin typeface="Times New Roman" panose="02020603050405020304" pitchFamily="18" charset="0"/>
                <a:cs typeface="Times New Roman" panose="02020603050405020304" pitchFamily="18" charset="0"/>
              </a:rPr>
              <a:t>+…+</a:t>
            </a:r>
            <a:r>
              <a:rPr lang="en-US" altLang="zh-CN" sz="2400" b="0" i="0" u="none" strike="noStrike" baseline="0" dirty="0" err="1">
                <a:solidFill>
                  <a:srgbClr val="00B050"/>
                </a:solidFill>
                <a:latin typeface="Times New Roman" panose="02020603050405020304" pitchFamily="18" charset="0"/>
                <a:cs typeface="Times New Roman" panose="02020603050405020304" pitchFamily="18" charset="0"/>
              </a:rPr>
              <a:t>d</a:t>
            </a:r>
            <a:r>
              <a:rPr lang="en-US" altLang="zh-CN" sz="2400" b="0" i="0" u="none" strike="noStrike" baseline="-25000" dirty="0" err="1">
                <a:solidFill>
                  <a:srgbClr val="00B050"/>
                </a:solidFill>
                <a:latin typeface="Times New Roman" panose="02020603050405020304" pitchFamily="18" charset="0"/>
                <a:cs typeface="Times New Roman" panose="02020603050405020304" pitchFamily="18" charset="0"/>
              </a:rPr>
              <a:t>n</a:t>
            </a:r>
            <a:r>
              <a:rPr lang="zh-CN" altLang="en-US" sz="2400" b="0" i="0" u="none" strike="noStrike" baseline="0" dirty="0">
                <a:latin typeface="Times New Roman" panose="02020603050405020304" pitchFamily="18" charset="0"/>
                <a:cs typeface="Times New Roman" panose="02020603050405020304" pitchFamily="18" charset="0"/>
              </a:rPr>
              <a:t>。</a:t>
            </a:r>
            <a:endParaRPr lang="en-US" altLang="zh-Hans-HK" sz="2400" b="0" i="0" u="none" strike="noStrike" baseline="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一个</a:t>
            </a:r>
            <a:r>
              <a:rPr lang="zh-CN" altLang="en-US" sz="2400" dirty="0">
                <a:solidFill>
                  <a:srgbClr val="FFFF00"/>
                </a:solidFill>
                <a:latin typeface="Times New Roman" panose="02020603050405020304" pitchFamily="18" charset="0"/>
                <a:cs typeface="Times New Roman" panose="02020603050405020304" pitchFamily="18" charset="0"/>
              </a:rPr>
              <a:t>分配方案</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一个</a:t>
            </a:r>
            <a:r>
              <a:rPr lang="en-US" altLang="zh-CN" sz="2400" dirty="0">
                <a:solidFill>
                  <a:srgbClr val="00B050"/>
                </a:solidFill>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元组</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B050"/>
                </a:solidFill>
                <a:latin typeface="Times New Roman" panose="02020603050405020304" pitchFamily="18" charset="0"/>
                <a:cs typeface="Times New Roman" panose="02020603050405020304" pitchFamily="18" charset="0"/>
              </a:rPr>
              <a:t>(x</a:t>
            </a:r>
            <a:r>
              <a:rPr lang="en-US" altLang="zh-CN" sz="2400" baseline="-25000" dirty="0">
                <a:solidFill>
                  <a:srgbClr val="00B050"/>
                </a:solidFill>
                <a:latin typeface="Times New Roman" panose="02020603050405020304" pitchFamily="18" charset="0"/>
                <a:cs typeface="Times New Roman" panose="02020603050405020304" pitchFamily="18" charset="0"/>
              </a:rPr>
              <a:t>1</a:t>
            </a:r>
            <a:r>
              <a:rPr lang="en-US" altLang="zh-CN" sz="2400" dirty="0">
                <a:solidFill>
                  <a:srgbClr val="00B050"/>
                </a:solidFill>
                <a:latin typeface="Times New Roman" panose="02020603050405020304" pitchFamily="18" charset="0"/>
                <a:cs typeface="Times New Roman" panose="02020603050405020304" pitchFamily="18" charset="0"/>
              </a:rPr>
              <a:t>,x</a:t>
            </a:r>
            <a:r>
              <a:rPr lang="en-US" altLang="zh-CN" sz="2400" baseline="-25000" dirty="0">
                <a:solidFill>
                  <a:srgbClr val="00B050"/>
                </a:solidFill>
                <a:latin typeface="Times New Roman" panose="02020603050405020304" pitchFamily="18" charset="0"/>
                <a:cs typeface="Times New Roman" panose="02020603050405020304" pitchFamily="18" charset="0"/>
              </a:rPr>
              <a:t>2</a:t>
            </a:r>
            <a:r>
              <a:rPr lang="en-US" altLang="zh-CN" sz="2400" dirty="0">
                <a:solidFill>
                  <a:srgbClr val="00B050"/>
                </a:solidFill>
                <a:latin typeface="Times New Roman" panose="02020603050405020304" pitchFamily="18" charset="0"/>
                <a:cs typeface="Times New Roman" panose="02020603050405020304" pitchFamily="18" charset="0"/>
              </a:rPr>
              <a:t>,…,</a:t>
            </a:r>
            <a:r>
              <a:rPr lang="en-US" altLang="zh-CN" sz="2400" dirty="0" err="1">
                <a:solidFill>
                  <a:srgbClr val="00B050"/>
                </a:solidFill>
                <a:latin typeface="Times New Roman" panose="02020603050405020304" pitchFamily="18" charset="0"/>
                <a:cs typeface="Times New Roman" panose="02020603050405020304" pitchFamily="18" charset="0"/>
              </a:rPr>
              <a:t>x</a:t>
            </a:r>
            <a:r>
              <a:rPr lang="en-US" altLang="zh-CN" sz="2400" baseline="-25000" dirty="0" err="1">
                <a:solidFill>
                  <a:srgbClr val="00B050"/>
                </a:solidFill>
                <a:latin typeface="Times New Roman" panose="02020603050405020304" pitchFamily="18" charset="0"/>
                <a:cs typeface="Times New Roman" panose="02020603050405020304" pitchFamily="18" charset="0"/>
              </a:rPr>
              <a:t>n</a:t>
            </a:r>
            <a:r>
              <a:rPr lang="en-US" altLang="zh-CN" sz="2400" dirty="0">
                <a:solidFill>
                  <a:srgbClr val="00B050"/>
                </a:solidFill>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满足</a:t>
            </a:r>
            <a:r>
              <a:rPr lang="en-US" altLang="zh-CN" sz="2400" dirty="0">
                <a:solidFill>
                  <a:srgbClr val="00B050"/>
                </a:solidFill>
                <a:latin typeface="Times New Roman" panose="02020603050405020304" pitchFamily="18" charset="0"/>
                <a:cs typeface="Times New Roman" panose="02020603050405020304" pitchFamily="18" charset="0"/>
              </a:rPr>
              <a:t>x</a:t>
            </a:r>
            <a:r>
              <a:rPr lang="en-US" altLang="zh-CN" sz="2400" baseline="-25000" dirty="0">
                <a:solidFill>
                  <a:srgbClr val="00B050"/>
                </a:solidFill>
                <a:latin typeface="Times New Roman" panose="02020603050405020304" pitchFamily="18" charset="0"/>
                <a:cs typeface="Times New Roman" panose="02020603050405020304" pitchFamily="18" charset="0"/>
              </a:rPr>
              <a:t>1</a:t>
            </a:r>
            <a:r>
              <a:rPr lang="en-US" altLang="zh-CN" sz="2400" dirty="0">
                <a:solidFill>
                  <a:srgbClr val="00B050"/>
                </a:solidFill>
                <a:latin typeface="Times New Roman" panose="02020603050405020304" pitchFamily="18" charset="0"/>
                <a:cs typeface="Times New Roman" panose="02020603050405020304" pitchFamily="18" charset="0"/>
              </a:rPr>
              <a:t>+…+</a:t>
            </a:r>
            <a:r>
              <a:rPr lang="en-US" altLang="zh-CN" sz="2400" dirty="0" err="1">
                <a:solidFill>
                  <a:srgbClr val="00B050"/>
                </a:solidFill>
                <a:latin typeface="Times New Roman" panose="02020603050405020304" pitchFamily="18" charset="0"/>
                <a:cs typeface="Times New Roman" panose="02020603050405020304" pitchFamily="18" charset="0"/>
              </a:rPr>
              <a:t>x</a:t>
            </a:r>
            <a:r>
              <a:rPr lang="en-US" altLang="zh-CN" sz="2400" baseline="-25000" dirty="0" err="1">
                <a:solidFill>
                  <a:srgbClr val="00B050"/>
                </a:solidFill>
                <a:latin typeface="Times New Roman" panose="02020603050405020304" pitchFamily="18" charset="0"/>
                <a:cs typeface="Times New Roman" panose="02020603050405020304" pitchFamily="18" charset="0"/>
              </a:rPr>
              <a:t>n</a:t>
            </a:r>
            <a:r>
              <a:rPr lang="en-US" altLang="zh-CN" sz="2400" dirty="0">
                <a:solidFill>
                  <a:srgbClr val="00B050"/>
                </a:solidFill>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我们说一个分配方案“</a:t>
            </a:r>
            <a:r>
              <a:rPr lang="zh-CN" altLang="en-US" sz="2400" dirty="0">
                <a:solidFill>
                  <a:srgbClr val="FFFF00"/>
                </a:solidFill>
                <a:latin typeface="Times New Roman" panose="02020603050405020304" pitchFamily="18" charset="0"/>
                <a:cs typeface="Times New Roman" panose="02020603050405020304" pitchFamily="18" charset="0"/>
              </a:rPr>
              <a:t>无争议</a:t>
            </a:r>
            <a:r>
              <a:rPr lang="zh-CN" altLang="en-US" sz="2400"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如果对任意的</a:t>
            </a:r>
            <a:r>
              <a:rPr lang="en-US" altLang="zh-CN" sz="2400" dirty="0" err="1">
                <a:solidFill>
                  <a:srgbClr val="00B050"/>
                </a:solidFill>
                <a:latin typeface="Times New Roman" panose="02020603050405020304" pitchFamily="18" charset="0"/>
                <a:cs typeface="Times New Roman" panose="02020603050405020304" pitchFamily="18" charset="0"/>
              </a:rPr>
              <a:t>j≠k</a:t>
            </a:r>
            <a:r>
              <a:rPr lang="zh-CN" altLang="en-US" sz="2400" dirty="0">
                <a:latin typeface="Times New Roman" panose="02020603050405020304" pitchFamily="18" charset="0"/>
                <a:cs typeface="Times New Roman" panose="02020603050405020304" pitchFamily="18" charset="0"/>
              </a:rPr>
              <a:t>： 将</a:t>
            </a:r>
            <a:r>
              <a:rPr lang="en-US" altLang="zh-CN" sz="2400" dirty="0" err="1">
                <a:solidFill>
                  <a:srgbClr val="00B050"/>
                </a:solidFill>
                <a:latin typeface="Times New Roman" panose="02020603050405020304" pitchFamily="18" charset="0"/>
                <a:cs typeface="Times New Roman" panose="02020603050405020304" pitchFamily="18" charset="0"/>
              </a:rPr>
              <a:t>x</a:t>
            </a:r>
            <a:r>
              <a:rPr lang="en-US" altLang="zh-CN" sz="2400" baseline="-25000" dirty="0" err="1">
                <a:solidFill>
                  <a:srgbClr val="00B050"/>
                </a:solidFill>
                <a:latin typeface="Times New Roman" panose="02020603050405020304" pitchFamily="18" charset="0"/>
                <a:cs typeface="Times New Roman" panose="02020603050405020304" pitchFamily="18" charset="0"/>
              </a:rPr>
              <a:t>j</a:t>
            </a:r>
            <a:r>
              <a:rPr lang="en-US" altLang="zh-CN" sz="2400" dirty="0" err="1">
                <a:solidFill>
                  <a:srgbClr val="00B050"/>
                </a:solidFill>
                <a:latin typeface="Times New Roman" panose="02020603050405020304" pitchFamily="18" charset="0"/>
                <a:cs typeface="Times New Roman" panose="02020603050405020304" pitchFamily="18" charset="0"/>
              </a:rPr>
              <a:t>+x</a:t>
            </a:r>
            <a:r>
              <a:rPr lang="en-US" altLang="zh-CN" sz="2400" baseline="-25000" dirty="0" err="1">
                <a:solidFill>
                  <a:srgbClr val="00B050"/>
                </a:solidFill>
                <a:latin typeface="Times New Roman" panose="02020603050405020304" pitchFamily="18" charset="0"/>
                <a:cs typeface="Times New Roman" panose="02020603050405020304" pitchFamily="18" charset="0"/>
              </a:rPr>
              <a:t>k</a:t>
            </a:r>
            <a:r>
              <a:rPr lang="en-US" altLang="zh-CN" sz="2400" dirty="0">
                <a:solidFill>
                  <a:srgbClr val="00B050"/>
                </a:solidFill>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按分大衣原则分给</a:t>
            </a:r>
            <a:r>
              <a:rPr lang="en-US" altLang="zh-CN" sz="2400" dirty="0" err="1">
                <a:solidFill>
                  <a:srgbClr val="00B050"/>
                </a:solidFill>
                <a:latin typeface="Times New Roman" panose="02020603050405020304" pitchFamily="18" charset="0"/>
                <a:cs typeface="Times New Roman" panose="02020603050405020304" pitchFamily="18" charset="0"/>
              </a:rPr>
              <a:t>j,k</a:t>
            </a:r>
            <a:r>
              <a:rPr lang="zh-CN" altLang="en-US" sz="2400" dirty="0">
                <a:latin typeface="Times New Roman" panose="02020603050405020304" pitchFamily="18" charset="0"/>
                <a:cs typeface="Times New Roman" panose="02020603050405020304" pitchFamily="18" charset="0"/>
              </a:rPr>
              <a:t>的结果恰为</a:t>
            </a:r>
            <a:r>
              <a:rPr lang="en-US" altLang="zh-CN" sz="2400" dirty="0">
                <a:solidFill>
                  <a:srgbClr val="00B050"/>
                </a:solidFill>
                <a:latin typeface="Times New Roman" panose="02020603050405020304" pitchFamily="18" charset="0"/>
                <a:cs typeface="Times New Roman" panose="02020603050405020304" pitchFamily="18" charset="0"/>
              </a:rPr>
              <a:t>(</a:t>
            </a:r>
            <a:r>
              <a:rPr lang="en-US" altLang="zh-CN" sz="2400" dirty="0" err="1">
                <a:solidFill>
                  <a:srgbClr val="00B050"/>
                </a:solidFill>
                <a:latin typeface="Times New Roman" panose="02020603050405020304" pitchFamily="18" charset="0"/>
                <a:cs typeface="Times New Roman" panose="02020603050405020304" pitchFamily="18" charset="0"/>
              </a:rPr>
              <a:t>x</a:t>
            </a:r>
            <a:r>
              <a:rPr lang="en-US" altLang="zh-CN" sz="2400" baseline="-25000" dirty="0" err="1">
                <a:solidFill>
                  <a:srgbClr val="00B050"/>
                </a:solidFill>
                <a:latin typeface="Times New Roman" panose="02020603050405020304" pitchFamily="18" charset="0"/>
                <a:cs typeface="Times New Roman" panose="02020603050405020304" pitchFamily="18" charset="0"/>
              </a:rPr>
              <a:t>j</a:t>
            </a:r>
            <a:r>
              <a:rPr lang="en-US" altLang="zh-CN" sz="2400" dirty="0" err="1">
                <a:solidFill>
                  <a:srgbClr val="00B050"/>
                </a:solidFill>
                <a:latin typeface="Times New Roman" panose="02020603050405020304" pitchFamily="18" charset="0"/>
                <a:cs typeface="Times New Roman" panose="02020603050405020304" pitchFamily="18" charset="0"/>
              </a:rPr>
              <a:t>,x</a:t>
            </a:r>
            <a:r>
              <a:rPr lang="en-US" altLang="zh-CN" sz="2400" baseline="-25000" dirty="0" err="1">
                <a:solidFill>
                  <a:srgbClr val="00B050"/>
                </a:solidFill>
                <a:latin typeface="Times New Roman" panose="02020603050405020304" pitchFamily="18" charset="0"/>
                <a:cs typeface="Times New Roman" panose="02020603050405020304" pitchFamily="18" charset="0"/>
              </a:rPr>
              <a:t>k</a:t>
            </a:r>
            <a:r>
              <a:rPr lang="en-US" altLang="zh-CN" sz="2400" dirty="0">
                <a:solidFill>
                  <a:srgbClr val="00B05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zh-Hans-HK" altLang="en-US" sz="2400"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09047977-3661-4298-8375-32E1B3F53AD8}"/>
              </a:ext>
            </a:extLst>
          </p:cNvPr>
          <p:cNvSpPr>
            <a:spLocks noGrp="1"/>
          </p:cNvSpPr>
          <p:nvPr>
            <p:ph sz="half" idx="2"/>
          </p:nvPr>
        </p:nvSpPr>
        <p:spPr/>
        <p:txBody>
          <a:bodyPr>
            <a:normAutofit/>
          </a:bodyPr>
          <a:lstStyle/>
          <a:p>
            <a:r>
              <a:rPr lang="zh-CN" altLang="en-US" sz="2400" dirty="0"/>
              <a:t>自然的问题是：</a:t>
            </a:r>
            <a:endParaRPr lang="en-US" altLang="zh-CN" sz="2400" dirty="0"/>
          </a:p>
          <a:p>
            <a:pPr lvl="1"/>
            <a:r>
              <a:rPr lang="zh-CN" altLang="en-US" sz="2400" dirty="0"/>
              <a:t>对任何破产问题的输入</a:t>
            </a:r>
            <a:r>
              <a:rPr lang="zh-CN" altLang="en-US" sz="2400" b="0" i="0" u="none" strike="noStrike" baseline="0" dirty="0">
                <a:latin typeface="CMSS10"/>
              </a:rPr>
              <a:t>（</a:t>
            </a:r>
            <a:r>
              <a:rPr lang="en-US" altLang="zh-CN" sz="2400" b="0" i="0" u="none" strike="noStrike" baseline="0" dirty="0">
                <a:solidFill>
                  <a:srgbClr val="00B050"/>
                </a:solidFill>
                <a:latin typeface="CMSS10"/>
              </a:rPr>
              <a:t>E,</a:t>
            </a:r>
            <a:r>
              <a:rPr lang="en-US" altLang="zh-Hans-HK" sz="2400" b="0" i="0" u="none" strike="noStrike" baseline="0" dirty="0">
                <a:latin typeface="CMSS10"/>
              </a:rPr>
              <a:t> </a:t>
            </a:r>
            <a:r>
              <a:rPr lang="en-US" altLang="zh-Hans-HK" sz="2400" b="0" i="0" u="none" strike="noStrike" baseline="0" dirty="0">
                <a:solidFill>
                  <a:srgbClr val="00B050"/>
                </a:solidFill>
                <a:latin typeface="CMSSI10"/>
              </a:rPr>
              <a:t>d</a:t>
            </a:r>
            <a:r>
              <a:rPr lang="en-US" altLang="zh-Hans-HK" sz="2400" b="0" i="0" u="none" strike="noStrike" baseline="-25000" dirty="0">
                <a:solidFill>
                  <a:srgbClr val="00B050"/>
                </a:solidFill>
                <a:latin typeface="CMSS8"/>
              </a:rPr>
              <a:t>1</a:t>
            </a:r>
            <a:r>
              <a:rPr lang="en-US" altLang="zh-Hans-HK" sz="2400" b="0" i="0" u="none" strike="noStrike" baseline="0" dirty="0">
                <a:solidFill>
                  <a:srgbClr val="00B050"/>
                </a:solidFill>
                <a:latin typeface="CMMI10"/>
              </a:rPr>
              <a:t>; </a:t>
            </a:r>
            <a:r>
              <a:rPr lang="en-US" altLang="zh-Hans-HK" sz="2400" b="0" i="0" u="none" strike="noStrike" baseline="0" dirty="0">
                <a:solidFill>
                  <a:srgbClr val="00B050"/>
                </a:solidFill>
                <a:latin typeface="CMSSI10"/>
              </a:rPr>
              <a:t>d</a:t>
            </a:r>
            <a:r>
              <a:rPr lang="en-US" altLang="zh-Hans-HK" sz="2400" b="0" i="0" u="none" strike="noStrike" baseline="-25000" dirty="0">
                <a:solidFill>
                  <a:srgbClr val="00B050"/>
                </a:solidFill>
                <a:latin typeface="CMSS8"/>
              </a:rPr>
              <a:t>2</a:t>
            </a:r>
            <a:r>
              <a:rPr lang="en-US" altLang="zh-Hans-HK" sz="2400" b="0" i="0" u="none" strike="noStrike" baseline="0" dirty="0">
                <a:solidFill>
                  <a:srgbClr val="00B050"/>
                </a:solidFill>
                <a:latin typeface="CMMI10"/>
              </a:rPr>
              <a:t>; </a:t>
            </a:r>
            <a:r>
              <a:rPr lang="en-US" altLang="zh-CN" sz="2400" b="0" i="0" u="none" strike="noStrike" baseline="0" dirty="0">
                <a:solidFill>
                  <a:srgbClr val="00B050"/>
                </a:solidFill>
                <a:latin typeface="CMMI10"/>
              </a:rPr>
              <a:t>…; </a:t>
            </a:r>
            <a:r>
              <a:rPr lang="en-US" altLang="zh-Hans-HK" sz="2400" b="0" i="0" u="none" strike="noStrike" baseline="0" dirty="0" err="1">
                <a:solidFill>
                  <a:srgbClr val="00B050"/>
                </a:solidFill>
                <a:latin typeface="CMSSI10"/>
              </a:rPr>
              <a:t>d</a:t>
            </a:r>
            <a:r>
              <a:rPr lang="en-US" altLang="zh-Hans-HK" sz="2400" b="0" i="0" u="none" strike="noStrike" baseline="-25000" dirty="0" err="1">
                <a:solidFill>
                  <a:srgbClr val="00B050"/>
                </a:solidFill>
                <a:latin typeface="CMSSI8"/>
              </a:rPr>
              <a:t>n</a:t>
            </a:r>
            <a:r>
              <a:rPr lang="en-US" altLang="zh-Hans-HK" sz="2400" b="0" i="0" u="none" strike="noStrike" baseline="0" dirty="0">
                <a:latin typeface="CMSSI8"/>
              </a:rPr>
              <a:t> )</a:t>
            </a:r>
            <a:r>
              <a:rPr lang="zh-CN" altLang="en-US" sz="2400" b="0" i="0" u="none" strike="noStrike" baseline="0" dirty="0">
                <a:latin typeface="CMSSI8"/>
              </a:rPr>
              <a:t>，总是存在 </a:t>
            </a:r>
            <a:r>
              <a:rPr lang="zh-CN" altLang="en-US" sz="2400" b="0" i="0" u="none" strike="noStrike" baseline="0" dirty="0">
                <a:solidFill>
                  <a:srgbClr val="FFFF00"/>
                </a:solidFill>
                <a:latin typeface="CMSSI8"/>
              </a:rPr>
              <a:t>无争议的分配方案 </a:t>
            </a:r>
            <a:r>
              <a:rPr lang="zh-CN" altLang="en-US" sz="2400" b="0" i="0" u="none" strike="noStrike" baseline="0" dirty="0">
                <a:latin typeface="CMSSI8"/>
              </a:rPr>
              <a:t>吗？</a:t>
            </a:r>
            <a:endParaRPr lang="en-US" altLang="zh-CN" sz="2400" b="0" i="0" u="none" strike="noStrike" baseline="0" dirty="0">
              <a:latin typeface="CMSSI8"/>
            </a:endParaRPr>
          </a:p>
          <a:p>
            <a:pPr lvl="1"/>
            <a:r>
              <a:rPr lang="zh-CN" altLang="en-US" sz="2400" dirty="0">
                <a:latin typeface="CMSSI8"/>
              </a:rPr>
              <a:t>如何找到这样的分配方案？</a:t>
            </a:r>
            <a:endParaRPr lang="en-US" altLang="zh-CN" sz="2400" dirty="0">
              <a:latin typeface="CMSSI8"/>
            </a:endParaRPr>
          </a:p>
          <a:p>
            <a:pPr lvl="1"/>
            <a:r>
              <a:rPr lang="zh-CN" altLang="en-US" sz="2400" b="0" i="0" u="none" strike="noStrike" baseline="0" dirty="0">
                <a:latin typeface="CMSSI8"/>
              </a:rPr>
              <a:t>这样的分配方案唯一吗？</a:t>
            </a:r>
            <a:endParaRPr lang="en-US" altLang="zh-CN" sz="2400" b="0" i="0" u="none" strike="noStrike" baseline="0" dirty="0">
              <a:latin typeface="CMSSI8"/>
            </a:endParaRPr>
          </a:p>
          <a:p>
            <a:r>
              <a:rPr lang="zh-CN" altLang="en-US" sz="2400" b="0" i="0" dirty="0">
                <a:effectLst/>
                <a:latin typeface="-webkit-standard"/>
              </a:rPr>
              <a:t>罗伯特</a:t>
            </a:r>
            <a:r>
              <a:rPr lang="en-US" altLang="zh-CN" sz="2400" b="0" i="0" dirty="0">
                <a:effectLst/>
                <a:latin typeface="-webkit-standard"/>
              </a:rPr>
              <a:t>·</a:t>
            </a:r>
            <a:r>
              <a:rPr lang="zh-CN" altLang="en-US" sz="2400" b="0" i="0" dirty="0">
                <a:effectLst/>
                <a:latin typeface="-webkit-standard"/>
              </a:rPr>
              <a:t>奥曼彻底解决了以上问题。</a:t>
            </a:r>
            <a:endParaRPr lang="en-US" altLang="zh-Hans-HK" sz="2400" b="0" i="0" u="none" strike="noStrike" baseline="0" dirty="0">
              <a:latin typeface="CMSSI8"/>
            </a:endParaRPr>
          </a:p>
        </p:txBody>
      </p:sp>
    </p:spTree>
    <p:extLst>
      <p:ext uri="{BB962C8B-B14F-4D97-AF65-F5344CB8AC3E}">
        <p14:creationId xmlns:p14="http://schemas.microsoft.com/office/powerpoint/2010/main" val="235386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552</TotalTime>
  <Words>4238</Words>
  <Application>Microsoft Office PowerPoint</Application>
  <PresentationFormat>宽屏</PresentationFormat>
  <Paragraphs>379</Paragraphs>
  <Slides>39</Slides>
  <Notes>1</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39</vt:i4>
      </vt:variant>
    </vt:vector>
  </HeadingPairs>
  <TitlesOfParts>
    <vt:vector size="63" baseType="lpstr">
      <vt:lpstr>CMBX10</vt:lpstr>
      <vt:lpstr>CMMI10</vt:lpstr>
      <vt:lpstr>CMMI7</vt:lpstr>
      <vt:lpstr>CMMI8</vt:lpstr>
      <vt:lpstr>CMMI9</vt:lpstr>
      <vt:lpstr>CMMIB10</vt:lpstr>
      <vt:lpstr>CMR10</vt:lpstr>
      <vt:lpstr>CMR8</vt:lpstr>
      <vt:lpstr>CMR9</vt:lpstr>
      <vt:lpstr>CMSS10</vt:lpstr>
      <vt:lpstr>CMSS8</vt:lpstr>
      <vt:lpstr>CMSSI10</vt:lpstr>
      <vt:lpstr>CMSSI8</vt:lpstr>
      <vt:lpstr>CMSY10</vt:lpstr>
      <vt:lpstr>CMTI10</vt:lpstr>
      <vt:lpstr>MSBM10</vt:lpstr>
      <vt:lpstr>-webkit-standard</vt:lpstr>
      <vt:lpstr>Arial</vt:lpstr>
      <vt:lpstr>Calibri</vt:lpstr>
      <vt:lpstr>Calibri Light</vt:lpstr>
      <vt:lpstr>Cambria Math</vt:lpstr>
      <vt:lpstr>Gigi</vt:lpstr>
      <vt:lpstr>Times New Roman</vt:lpstr>
      <vt:lpstr>天体</vt:lpstr>
      <vt:lpstr>An introduction to  Fair Allocation</vt:lpstr>
      <vt:lpstr>Fair allocation简介</vt:lpstr>
      <vt:lpstr>三妾分产问题</vt:lpstr>
      <vt:lpstr>背景介绍及问题描述</vt:lpstr>
      <vt:lpstr>背景介绍及问题描述</vt:lpstr>
      <vt:lpstr>《塔木德》上的另一段经文</vt:lpstr>
      <vt:lpstr>分大衣原则</vt:lpstr>
      <vt:lpstr>塔木德方案中，两两分配符合分大衣原则</vt:lpstr>
      <vt:lpstr>一般化(Generalization)</vt:lpstr>
      <vt:lpstr>塔木德定理</vt:lpstr>
      <vt:lpstr>塔木德定理的证明</vt:lpstr>
      <vt:lpstr>塔木德定理的证明</vt:lpstr>
      <vt:lpstr>扩展资料</vt:lpstr>
      <vt:lpstr>联盟 与 SHAPLEY值</vt:lpstr>
      <vt:lpstr>How to share a Taxi fare?</vt:lpstr>
      <vt:lpstr>How to Reimburse an academic trip?</vt:lpstr>
      <vt:lpstr>How to share the profit?</vt:lpstr>
      <vt:lpstr>How to share the profit (II)?</vt:lpstr>
      <vt:lpstr>Fair allocation—Shapley Value</vt:lpstr>
      <vt:lpstr>Shapley axioms and Shapley Theorem</vt:lpstr>
      <vt:lpstr>Proof of Shapley Theorem</vt:lpstr>
      <vt:lpstr>来计算卖手套问题的shapely value</vt:lpstr>
      <vt:lpstr>Marginal contribution</vt:lpstr>
      <vt:lpstr>Marginal contribution</vt:lpstr>
      <vt:lpstr>Proof of Shapley theorem (continue)</vt:lpstr>
      <vt:lpstr>Proof of Shapley theorem (continue)</vt:lpstr>
      <vt:lpstr>来计算师徒4人的Shapley Value</vt:lpstr>
      <vt:lpstr>来计算taxi share问题的shapley value</vt:lpstr>
      <vt:lpstr>Shapley value还有一些有趣性质</vt:lpstr>
      <vt:lpstr>分蛋糕问题</vt:lpstr>
      <vt:lpstr>Divisible cake  (Fair division)</vt:lpstr>
      <vt:lpstr>Divisible cake (Envy-free division)</vt:lpstr>
      <vt:lpstr>Divisible cake (Envy-free division)</vt:lpstr>
      <vt:lpstr>Indivisible cake</vt:lpstr>
      <vt:lpstr>租金分配问题</vt:lpstr>
      <vt:lpstr>问题描述</vt:lpstr>
      <vt:lpstr>数学模型</vt:lpstr>
      <vt:lpstr>有关结论</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Fair Allocation</dc:title>
  <dc:creator>金 恺</dc:creator>
  <cp:lastModifiedBy>金 恺</cp:lastModifiedBy>
  <cp:revision>145</cp:revision>
  <dcterms:created xsi:type="dcterms:W3CDTF">2020-10-14T23:52:08Z</dcterms:created>
  <dcterms:modified xsi:type="dcterms:W3CDTF">2020-10-16T01:10:38Z</dcterms:modified>
</cp:coreProperties>
</file>