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7"/>
  </p:notesMasterIdLst>
  <p:sldIdLst>
    <p:sldId id="462" r:id="rId2"/>
    <p:sldId id="351" r:id="rId3"/>
    <p:sldId id="352" r:id="rId4"/>
    <p:sldId id="353" r:id="rId5"/>
    <p:sldId id="478" r:id="rId6"/>
    <p:sldId id="341" r:id="rId7"/>
    <p:sldId id="355" r:id="rId8"/>
    <p:sldId id="465" r:id="rId9"/>
    <p:sldId id="466" r:id="rId10"/>
    <p:sldId id="467" r:id="rId11"/>
    <p:sldId id="469" r:id="rId12"/>
    <p:sldId id="473" r:id="rId13"/>
    <p:sldId id="470" r:id="rId14"/>
    <p:sldId id="474" r:id="rId15"/>
    <p:sldId id="484" r:id="rId16"/>
    <p:sldId id="480" r:id="rId17"/>
    <p:sldId id="481" r:id="rId18"/>
    <p:sldId id="479" r:id="rId19"/>
    <p:sldId id="482" r:id="rId20"/>
    <p:sldId id="483" r:id="rId21"/>
    <p:sldId id="485" r:id="rId22"/>
    <p:sldId id="356" r:id="rId23"/>
    <p:sldId id="357" r:id="rId24"/>
    <p:sldId id="476" r:id="rId25"/>
    <p:sldId id="487" r:id="rId26"/>
    <p:sldId id="486" r:id="rId27"/>
    <p:sldId id="378" r:id="rId28"/>
    <p:sldId id="463" r:id="rId29"/>
    <p:sldId id="488" r:id="rId30"/>
    <p:sldId id="491" r:id="rId31"/>
    <p:sldId id="490" r:id="rId32"/>
    <p:sldId id="493" r:id="rId33"/>
    <p:sldId id="489" r:id="rId34"/>
    <p:sldId id="495" r:id="rId35"/>
    <p:sldId id="3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DCFE9"/>
    <a:srgbClr val="9933FF"/>
    <a:srgbClr val="F98D4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4599F-83CE-4321-A1BC-0D2FB17501E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DFB-0F04-4182-8C01-21F0A1E8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C44D8F82-7B88-4F1D-97DA-EC7ED9EE5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E11C0669-5C4C-489A-8FA9-0BB7AB436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</a:t>
            </a:r>
            <a:r>
              <a:rPr lang="zh-CN" altLang="en-US"/>
              <a:t>是上一次失配的位置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模式串</a:t>
            </a:r>
            <a:r>
              <a:rPr lang="en-US" altLang="zh-CN"/>
              <a:t>+</a:t>
            </a:r>
            <a:r>
              <a:rPr lang="zh-CN" altLang="en-US"/>
              <a:t>失配位置有关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B8AB3BAD-C117-4011-B4FA-94AEC4EFE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BA984F-5356-495A-AD15-B29C0715080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2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4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6ED9-E76F-4D71-B51D-8E542C9A76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xicographically_minimal_string_rotation#Booth's_Algorithm" TargetMode="External"/><Relationship Id="rId2" Type="http://schemas.openxmlformats.org/officeDocument/2006/relationships/hyperlink" Target="https://zhuanlan.zhihu.com/p/38036042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9451AE-B7DE-4919-AD8C-85D48B01B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串的模式匹配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21CA224-EBF4-4E5F-B916-DBA6C647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ans-HK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KMP</a:t>
            </a:r>
            <a:r>
              <a:rPr lang="zh-CN" altLang="en-US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算法从入门到精通</a:t>
            </a:r>
            <a:endParaRPr lang="zh-Hans-HK" altLang="en-US" sz="28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55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6">
            <a:extLst>
              <a:ext uri="{FF2B5EF4-FFF2-40B4-BE49-F238E27FC236}">
                <a16:creationId xmlns:a16="http://schemas.microsoft.com/office/drawing/2014/main" id="{2880F33C-E2A2-48E7-BF83-1E9EA75E0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2" y="570972"/>
            <a:ext cx="7467600" cy="5191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continue)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43D1D6C-59BE-42E6-8E3E-91BBEF416FD1}"/>
              </a:ext>
            </a:extLst>
          </p:cNvPr>
          <p:cNvSpPr txBox="1"/>
          <p:nvPr/>
        </p:nvSpPr>
        <p:spPr>
          <a:xfrm>
            <a:off x="432809" y="3166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匹配：    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W[i-j+1]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无需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check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74FC25-9367-438A-8183-FAE470819943}"/>
              </a:ext>
            </a:extLst>
          </p:cNvPr>
          <p:cNvSpPr txBox="1"/>
          <p:nvPr/>
        </p:nvSpPr>
        <p:spPr>
          <a:xfrm>
            <a:off x="450816" y="3736466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匹配：    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W[i-j+2]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无需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check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1C9F2-FA76-417A-86BC-7D5DDB4B5704}"/>
              </a:ext>
            </a:extLst>
          </p:cNvPr>
          <p:cNvSpPr txBox="1"/>
          <p:nvPr/>
        </p:nvSpPr>
        <p:spPr>
          <a:xfrm>
            <a:off x="450816" y="463949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匹配：    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i-j+k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无需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check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86140F-2F9A-438E-B354-7347AA97E143}"/>
              </a:ext>
            </a:extLst>
          </p:cNvPr>
          <p:cNvSpPr txBox="1"/>
          <p:nvPr/>
        </p:nvSpPr>
        <p:spPr>
          <a:xfrm>
            <a:off x="2968984" y="273383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007912B-4A14-4ABE-BF17-AFA4A4AA7341}"/>
              </a:ext>
            </a:extLst>
          </p:cNvPr>
          <p:cNvSpPr txBox="1"/>
          <p:nvPr/>
        </p:nvSpPr>
        <p:spPr>
          <a:xfrm>
            <a:off x="3013062" y="134680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237CEEC-CFC1-4D68-AF52-FF66944955CC}"/>
              </a:ext>
            </a:extLst>
          </p:cNvPr>
          <p:cNvCxnSpPr>
            <a:cxnSpLocks/>
          </p:cNvCxnSpPr>
          <p:nvPr/>
        </p:nvCxnSpPr>
        <p:spPr>
          <a:xfrm>
            <a:off x="3128654" y="1663386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91769C9-5DF0-4BE3-9C1A-D37BFC0BFDA1}"/>
              </a:ext>
            </a:extLst>
          </p:cNvPr>
          <p:cNvSpPr/>
          <p:nvPr/>
        </p:nvSpPr>
        <p:spPr>
          <a:xfrm>
            <a:off x="1426474" y="1864257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8CF0CC-CA4E-4F4B-9CD8-2D7F7F63A297}"/>
              </a:ext>
            </a:extLst>
          </p:cNvPr>
          <p:cNvSpPr/>
          <p:nvPr/>
        </p:nvSpPr>
        <p:spPr>
          <a:xfrm>
            <a:off x="2142824" y="2319313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699E396-57BF-4EE7-A173-375280D0C09A}"/>
              </a:ext>
            </a:extLst>
          </p:cNvPr>
          <p:cNvCxnSpPr>
            <a:cxnSpLocks/>
          </p:cNvCxnSpPr>
          <p:nvPr/>
        </p:nvCxnSpPr>
        <p:spPr>
          <a:xfrm>
            <a:off x="3237710" y="231931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84E08-F0AF-49D1-ADD8-C7907ED39043}"/>
              </a:ext>
            </a:extLst>
          </p:cNvPr>
          <p:cNvCxnSpPr>
            <a:cxnSpLocks/>
          </p:cNvCxnSpPr>
          <p:nvPr/>
        </p:nvCxnSpPr>
        <p:spPr>
          <a:xfrm>
            <a:off x="2371375" y="231931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0C472E6-A113-4EB8-872F-5ADD1329A836}"/>
              </a:ext>
            </a:extLst>
          </p:cNvPr>
          <p:cNvCxnSpPr>
            <a:cxnSpLocks/>
          </p:cNvCxnSpPr>
          <p:nvPr/>
        </p:nvCxnSpPr>
        <p:spPr>
          <a:xfrm>
            <a:off x="3026692" y="231931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9949BC9-0C30-473C-AD42-F4D20B169DB9}"/>
              </a:ext>
            </a:extLst>
          </p:cNvPr>
          <p:cNvCxnSpPr>
            <a:cxnSpLocks/>
          </p:cNvCxnSpPr>
          <p:nvPr/>
        </p:nvCxnSpPr>
        <p:spPr>
          <a:xfrm>
            <a:off x="2374426" y="185546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82FF847-B805-440C-978A-927BBAAFFBD5}"/>
              </a:ext>
            </a:extLst>
          </p:cNvPr>
          <p:cNvCxnSpPr>
            <a:cxnSpLocks/>
          </p:cNvCxnSpPr>
          <p:nvPr/>
        </p:nvCxnSpPr>
        <p:spPr>
          <a:xfrm>
            <a:off x="2142824" y="186425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DC85845-8FD0-47BA-B374-EBCE00958A39}"/>
              </a:ext>
            </a:extLst>
          </p:cNvPr>
          <p:cNvCxnSpPr>
            <a:cxnSpLocks/>
          </p:cNvCxnSpPr>
          <p:nvPr/>
        </p:nvCxnSpPr>
        <p:spPr>
          <a:xfrm>
            <a:off x="3013062" y="186425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49F7F66-7025-48B5-991D-42CB6ECC133A}"/>
              </a:ext>
            </a:extLst>
          </p:cNvPr>
          <p:cNvCxnSpPr>
            <a:cxnSpLocks/>
          </p:cNvCxnSpPr>
          <p:nvPr/>
        </p:nvCxnSpPr>
        <p:spPr>
          <a:xfrm>
            <a:off x="3236417" y="185546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Line 29">
            <a:extLst>
              <a:ext uri="{FF2B5EF4-FFF2-40B4-BE49-F238E27FC236}">
                <a16:creationId xmlns:a16="http://schemas.microsoft.com/office/drawing/2014/main" id="{C3E151BD-0180-4E0A-97BA-D20FF680B8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1321" y="2609596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182D9C-11AF-46EE-A586-DF22323E72A5}"/>
              </a:ext>
            </a:extLst>
          </p:cNvPr>
          <p:cNvSpPr txBox="1"/>
          <p:nvPr/>
        </p:nvSpPr>
        <p:spPr>
          <a:xfrm>
            <a:off x="1984167" y="1395192"/>
            <a:ext cx="67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i-j+1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8C4794-1CD3-4804-AE01-42E318F88C01}"/>
              </a:ext>
            </a:extLst>
          </p:cNvPr>
          <p:cNvSpPr txBox="1"/>
          <p:nvPr/>
        </p:nvSpPr>
        <p:spPr>
          <a:xfrm>
            <a:off x="1243584" y="4184939"/>
            <a:ext cx="192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2F376D-7EB8-443A-8B9B-61C1AACA3D53}"/>
              </a:ext>
            </a:extLst>
          </p:cNvPr>
          <p:cNvSpPr txBox="1"/>
          <p:nvPr/>
        </p:nvSpPr>
        <p:spPr>
          <a:xfrm>
            <a:off x="1188720" y="5202971"/>
            <a:ext cx="192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Hans-HK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CA6E4C-C4D0-44DD-9098-858E3DE911C7}"/>
              </a:ext>
            </a:extLst>
          </p:cNvPr>
          <p:cNvSpPr txBox="1"/>
          <p:nvPr/>
        </p:nvSpPr>
        <p:spPr>
          <a:xfrm>
            <a:off x="450816" y="565582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j-(j-1)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匹配：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-j+(j-1)]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无需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check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6B339FF-4578-459A-AE8A-2C621B7157C9}"/>
              </a:ext>
            </a:extLst>
          </p:cNvPr>
          <p:cNvSpPr txBox="1"/>
          <p:nvPr/>
        </p:nvSpPr>
        <p:spPr>
          <a:xfrm>
            <a:off x="4930931" y="1995146"/>
            <a:ext cx="444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不妨将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简记为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8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6">
            <a:extLst>
              <a:ext uri="{FF2B5EF4-FFF2-40B4-BE49-F238E27FC236}">
                <a16:creationId xmlns:a16="http://schemas.microsoft.com/office/drawing/2014/main" id="{2880F33C-E2A2-48E7-BF83-1E9EA75E0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2" y="570972"/>
            <a:ext cx="7467600" cy="5191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continue)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43D1D6C-59BE-42E6-8E3E-91BBEF416FD1}"/>
              </a:ext>
            </a:extLst>
          </p:cNvPr>
          <p:cNvSpPr txBox="1"/>
          <p:nvPr/>
        </p:nvSpPr>
        <p:spPr>
          <a:xfrm>
            <a:off x="432809" y="3166935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不存在某个真前缀匹配同等长度的真后缀，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那么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W[i-j+1],…,W[i-1]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都不匹配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无需回溯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（直接查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1C9F2-FA76-417A-86BC-7D5DDB4B5704}"/>
              </a:ext>
            </a:extLst>
          </p:cNvPr>
          <p:cNvSpPr txBox="1"/>
          <p:nvPr/>
        </p:nvSpPr>
        <p:spPr>
          <a:xfrm>
            <a:off x="450816" y="436521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现在，设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是最小的正整数使得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的前、后缀匹配！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那么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W[i-j+1],…W[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-j+(k-1)]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不匹配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。可从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i-j+k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继续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check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不仅如此，没必要从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i-j+k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的第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位开始去匹配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只需要将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 j-k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即可，   没必要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ii-j+k,j0.  </a:t>
            </a: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（利用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S[i-j+k+1,i]=T[k+1,j]=T[1,j-k]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）  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同样，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无需回溯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FE6864-F20D-4729-B5E9-B637C4E0984F}"/>
              </a:ext>
            </a:extLst>
          </p:cNvPr>
          <p:cNvSpPr txBox="1"/>
          <p:nvPr/>
        </p:nvSpPr>
        <p:spPr>
          <a:xfrm>
            <a:off x="6877833" y="2734521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A1FFE4-5D06-4785-A0A8-BA63299468A6}"/>
              </a:ext>
            </a:extLst>
          </p:cNvPr>
          <p:cNvSpPr txBox="1"/>
          <p:nvPr/>
        </p:nvSpPr>
        <p:spPr>
          <a:xfrm>
            <a:off x="6921911" y="134749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BE800BA-1D6D-49B2-B51F-6A78A6771ECA}"/>
              </a:ext>
            </a:extLst>
          </p:cNvPr>
          <p:cNvCxnSpPr>
            <a:cxnSpLocks/>
          </p:cNvCxnSpPr>
          <p:nvPr/>
        </p:nvCxnSpPr>
        <p:spPr>
          <a:xfrm>
            <a:off x="7037503" y="1664074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B6B84C7-FE90-4632-91BA-0D9D082E4DCF}"/>
              </a:ext>
            </a:extLst>
          </p:cNvPr>
          <p:cNvSpPr/>
          <p:nvPr/>
        </p:nvSpPr>
        <p:spPr>
          <a:xfrm>
            <a:off x="5335323" y="1864945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5179B8-E5AC-4B85-BF7C-74558995543B}"/>
              </a:ext>
            </a:extLst>
          </p:cNvPr>
          <p:cNvSpPr/>
          <p:nvPr/>
        </p:nvSpPr>
        <p:spPr>
          <a:xfrm>
            <a:off x="5730249" y="2320001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0DF63F0-8F08-4610-977E-B59843ECC5AA}"/>
              </a:ext>
            </a:extLst>
          </p:cNvPr>
          <p:cNvCxnSpPr>
            <a:cxnSpLocks/>
          </p:cNvCxnSpPr>
          <p:nvPr/>
        </p:nvCxnSpPr>
        <p:spPr>
          <a:xfrm>
            <a:off x="7146559" y="232000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93F8EB-FDA2-4AA2-BBCA-493A5F1C9828}"/>
              </a:ext>
            </a:extLst>
          </p:cNvPr>
          <p:cNvCxnSpPr>
            <a:cxnSpLocks/>
          </p:cNvCxnSpPr>
          <p:nvPr/>
        </p:nvCxnSpPr>
        <p:spPr>
          <a:xfrm>
            <a:off x="5730249" y="185546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CA4BA87-1C70-4E4E-90C9-058118C7D4DA}"/>
              </a:ext>
            </a:extLst>
          </p:cNvPr>
          <p:cNvCxnSpPr>
            <a:cxnSpLocks/>
          </p:cNvCxnSpPr>
          <p:nvPr/>
        </p:nvCxnSpPr>
        <p:spPr>
          <a:xfrm>
            <a:off x="7145266" y="185615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Line 29">
            <a:extLst>
              <a:ext uri="{FF2B5EF4-FFF2-40B4-BE49-F238E27FC236}">
                <a16:creationId xmlns:a16="http://schemas.microsoft.com/office/drawing/2014/main" id="{DBE3954F-62E0-4A77-B76C-71EC84627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0170" y="2610284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56D4AE2-D65F-4299-852E-C40DBD031F2B}"/>
              </a:ext>
            </a:extLst>
          </p:cNvPr>
          <p:cNvSpPr txBox="1"/>
          <p:nvPr/>
        </p:nvSpPr>
        <p:spPr>
          <a:xfrm>
            <a:off x="5749758" y="1349309"/>
            <a:ext cx="67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i-j+k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12D6AAFF-BC16-4EC5-9428-8751580045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3450" y="2621788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CB38C2A-D713-4F5A-AA6B-1EB00FDE2CD0}"/>
              </a:ext>
            </a:extLst>
          </p:cNvPr>
          <p:cNvCxnSpPr>
            <a:cxnSpLocks/>
          </p:cNvCxnSpPr>
          <p:nvPr/>
        </p:nvCxnSpPr>
        <p:spPr>
          <a:xfrm>
            <a:off x="6143061" y="231931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41015C7-BB3E-40B4-9530-585873436554}"/>
              </a:ext>
            </a:extLst>
          </p:cNvPr>
          <p:cNvCxnSpPr>
            <a:cxnSpLocks/>
          </p:cNvCxnSpPr>
          <p:nvPr/>
        </p:nvCxnSpPr>
        <p:spPr>
          <a:xfrm>
            <a:off x="6716085" y="231931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34292D9-E188-4FC2-A5F3-0E2A4F4BC01D}"/>
              </a:ext>
            </a:extLst>
          </p:cNvPr>
          <p:cNvSpPr txBox="1"/>
          <p:nvPr/>
        </p:nvSpPr>
        <p:spPr>
          <a:xfrm>
            <a:off x="6420633" y="2765001"/>
            <a:ext cx="4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j-k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99D5634-B301-4AC6-8391-FE1286C69E2E}"/>
              </a:ext>
            </a:extLst>
          </p:cNvPr>
          <p:cNvSpPr txBox="1"/>
          <p:nvPr/>
        </p:nvSpPr>
        <p:spPr>
          <a:xfrm>
            <a:off x="2433849" y="269184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9BC07AC-C569-4A76-B286-76398A704550}"/>
              </a:ext>
            </a:extLst>
          </p:cNvPr>
          <p:cNvSpPr txBox="1"/>
          <p:nvPr/>
        </p:nvSpPr>
        <p:spPr>
          <a:xfrm>
            <a:off x="2477927" y="130482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127606E-5AA2-422C-88A0-330072BF6A1E}"/>
              </a:ext>
            </a:extLst>
          </p:cNvPr>
          <p:cNvCxnSpPr>
            <a:cxnSpLocks/>
          </p:cNvCxnSpPr>
          <p:nvPr/>
        </p:nvCxnSpPr>
        <p:spPr>
          <a:xfrm>
            <a:off x="2593519" y="1621402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58AEAEA9-2A32-43CF-9FC3-10BFF009DA57}"/>
              </a:ext>
            </a:extLst>
          </p:cNvPr>
          <p:cNvSpPr/>
          <p:nvPr/>
        </p:nvSpPr>
        <p:spPr>
          <a:xfrm>
            <a:off x="891339" y="1822273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14699B-C884-401F-BDE3-2C4C00F01395}"/>
              </a:ext>
            </a:extLst>
          </p:cNvPr>
          <p:cNvSpPr/>
          <p:nvPr/>
        </p:nvSpPr>
        <p:spPr>
          <a:xfrm>
            <a:off x="1286265" y="2277329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8A08500-D639-43CF-83DC-1EB2A6370282}"/>
              </a:ext>
            </a:extLst>
          </p:cNvPr>
          <p:cNvCxnSpPr>
            <a:cxnSpLocks/>
          </p:cNvCxnSpPr>
          <p:nvPr/>
        </p:nvCxnSpPr>
        <p:spPr>
          <a:xfrm>
            <a:off x="2702575" y="227732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66932BD-651D-48CB-A9E5-D991EEA99EE0}"/>
              </a:ext>
            </a:extLst>
          </p:cNvPr>
          <p:cNvCxnSpPr>
            <a:cxnSpLocks/>
          </p:cNvCxnSpPr>
          <p:nvPr/>
        </p:nvCxnSpPr>
        <p:spPr>
          <a:xfrm>
            <a:off x="1286265" y="181279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495F7D2-EDA6-417E-95CD-71F787408B3C}"/>
              </a:ext>
            </a:extLst>
          </p:cNvPr>
          <p:cNvCxnSpPr>
            <a:cxnSpLocks/>
          </p:cNvCxnSpPr>
          <p:nvPr/>
        </p:nvCxnSpPr>
        <p:spPr>
          <a:xfrm>
            <a:off x="2701282" y="181348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Line 29">
            <a:extLst>
              <a:ext uri="{FF2B5EF4-FFF2-40B4-BE49-F238E27FC236}">
                <a16:creationId xmlns:a16="http://schemas.microsoft.com/office/drawing/2014/main" id="{A5E3D9CD-2F66-48CF-B326-8F15C646E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6186" y="2567612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0217AE5-1663-465B-95A2-A895C089E4F2}"/>
              </a:ext>
            </a:extLst>
          </p:cNvPr>
          <p:cNvSpPr txBox="1"/>
          <p:nvPr/>
        </p:nvSpPr>
        <p:spPr>
          <a:xfrm>
            <a:off x="1195250" y="1297157"/>
            <a:ext cx="67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i-j+1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D292094-B642-48B0-A6EE-BC1D5BC77673}"/>
              </a:ext>
            </a:extLst>
          </p:cNvPr>
          <p:cNvCxnSpPr>
            <a:cxnSpLocks/>
          </p:cNvCxnSpPr>
          <p:nvPr/>
        </p:nvCxnSpPr>
        <p:spPr>
          <a:xfrm>
            <a:off x="1410895" y="1607805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87051A-1308-4697-B1E0-EA9BDEC278C8}"/>
              </a:ext>
            </a:extLst>
          </p:cNvPr>
          <p:cNvCxnSpPr>
            <a:cxnSpLocks/>
          </p:cNvCxnSpPr>
          <p:nvPr/>
        </p:nvCxnSpPr>
        <p:spPr>
          <a:xfrm>
            <a:off x="6031663" y="167017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FB50337-AFEC-46EC-A6A2-878C13BA4579}"/>
              </a:ext>
            </a:extLst>
          </p:cNvPr>
          <p:cNvCxnSpPr>
            <a:cxnSpLocks/>
          </p:cNvCxnSpPr>
          <p:nvPr/>
        </p:nvCxnSpPr>
        <p:spPr>
          <a:xfrm>
            <a:off x="6130878" y="186494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13E9C3-DC72-4882-AB55-323511483390}"/>
              </a:ext>
            </a:extLst>
          </p:cNvPr>
          <p:cNvSpPr/>
          <p:nvPr/>
        </p:nvSpPr>
        <p:spPr>
          <a:xfrm>
            <a:off x="6130878" y="1864945"/>
            <a:ext cx="1014386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2CB0C34-CC9C-4DF4-86D7-2289CA45B426}"/>
              </a:ext>
            </a:extLst>
          </p:cNvPr>
          <p:cNvSpPr/>
          <p:nvPr/>
        </p:nvSpPr>
        <p:spPr>
          <a:xfrm>
            <a:off x="5701699" y="2316041"/>
            <a:ext cx="1014386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5405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6">
            <a:extLst>
              <a:ext uri="{FF2B5EF4-FFF2-40B4-BE49-F238E27FC236}">
                <a16:creationId xmlns:a16="http://schemas.microsoft.com/office/drawing/2014/main" id="{2880F33C-E2A2-48E7-BF83-1E9EA75E06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3984" y="571500"/>
            <a:ext cx="7467600" cy="5191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summary)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43D1D6C-59BE-42E6-8E3E-91BBEF416FD1}"/>
              </a:ext>
            </a:extLst>
          </p:cNvPr>
          <p:cNvSpPr txBox="1"/>
          <p:nvPr/>
        </p:nvSpPr>
        <p:spPr>
          <a:xfrm>
            <a:off x="432809" y="3166935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不存在某个真前缀匹配同等长度的真后缀，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无需回溯，令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（接下来检查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]==T)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1C9F2-FA76-417A-86BC-7D5DDB4B5704}"/>
              </a:ext>
            </a:extLst>
          </p:cNvPr>
          <p:cNvSpPr txBox="1"/>
          <p:nvPr/>
        </p:nvSpPr>
        <p:spPr>
          <a:xfrm>
            <a:off x="450816" y="436521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是最小的正整数使得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的前、后缀匹配！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则，从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i-j+k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继续检查。且只要令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j-k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即可。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FE6864-F20D-4729-B5E9-B637C4E0984F}"/>
              </a:ext>
            </a:extLst>
          </p:cNvPr>
          <p:cNvSpPr txBox="1"/>
          <p:nvPr/>
        </p:nvSpPr>
        <p:spPr>
          <a:xfrm>
            <a:off x="6877833" y="2734521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A1FFE4-5D06-4785-A0A8-BA63299468A6}"/>
              </a:ext>
            </a:extLst>
          </p:cNvPr>
          <p:cNvSpPr txBox="1"/>
          <p:nvPr/>
        </p:nvSpPr>
        <p:spPr>
          <a:xfrm>
            <a:off x="6921911" y="134749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BE800BA-1D6D-49B2-B51F-6A78A6771ECA}"/>
              </a:ext>
            </a:extLst>
          </p:cNvPr>
          <p:cNvCxnSpPr>
            <a:cxnSpLocks/>
          </p:cNvCxnSpPr>
          <p:nvPr/>
        </p:nvCxnSpPr>
        <p:spPr>
          <a:xfrm>
            <a:off x="7037503" y="1664074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B6B84C7-FE90-4632-91BA-0D9D082E4DCF}"/>
              </a:ext>
            </a:extLst>
          </p:cNvPr>
          <p:cNvSpPr/>
          <p:nvPr/>
        </p:nvSpPr>
        <p:spPr>
          <a:xfrm>
            <a:off x="5335323" y="1864945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5179B8-E5AC-4B85-BF7C-74558995543B}"/>
              </a:ext>
            </a:extLst>
          </p:cNvPr>
          <p:cNvSpPr/>
          <p:nvPr/>
        </p:nvSpPr>
        <p:spPr>
          <a:xfrm>
            <a:off x="5730249" y="2320001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0DF63F0-8F08-4610-977E-B59843ECC5AA}"/>
              </a:ext>
            </a:extLst>
          </p:cNvPr>
          <p:cNvCxnSpPr>
            <a:cxnSpLocks/>
          </p:cNvCxnSpPr>
          <p:nvPr/>
        </p:nvCxnSpPr>
        <p:spPr>
          <a:xfrm>
            <a:off x="7146559" y="232000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93F8EB-FDA2-4AA2-BBCA-493A5F1C9828}"/>
              </a:ext>
            </a:extLst>
          </p:cNvPr>
          <p:cNvCxnSpPr>
            <a:cxnSpLocks/>
          </p:cNvCxnSpPr>
          <p:nvPr/>
        </p:nvCxnSpPr>
        <p:spPr>
          <a:xfrm>
            <a:off x="5730249" y="185546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CA4BA87-1C70-4E4E-90C9-058118C7D4DA}"/>
              </a:ext>
            </a:extLst>
          </p:cNvPr>
          <p:cNvCxnSpPr>
            <a:cxnSpLocks/>
          </p:cNvCxnSpPr>
          <p:nvPr/>
        </p:nvCxnSpPr>
        <p:spPr>
          <a:xfrm>
            <a:off x="7145266" y="185615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Line 29">
            <a:extLst>
              <a:ext uri="{FF2B5EF4-FFF2-40B4-BE49-F238E27FC236}">
                <a16:creationId xmlns:a16="http://schemas.microsoft.com/office/drawing/2014/main" id="{DBE3954F-62E0-4A77-B76C-71EC84627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0170" y="2610284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56D4AE2-D65F-4299-852E-C40DBD031F2B}"/>
              </a:ext>
            </a:extLst>
          </p:cNvPr>
          <p:cNvSpPr txBox="1"/>
          <p:nvPr/>
        </p:nvSpPr>
        <p:spPr>
          <a:xfrm>
            <a:off x="5749758" y="1349309"/>
            <a:ext cx="67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i-j+k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12D6AAFF-BC16-4EC5-9428-8751580045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3450" y="2621788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CB38C2A-D713-4F5A-AA6B-1EB00FDE2CD0}"/>
              </a:ext>
            </a:extLst>
          </p:cNvPr>
          <p:cNvCxnSpPr>
            <a:cxnSpLocks/>
          </p:cNvCxnSpPr>
          <p:nvPr/>
        </p:nvCxnSpPr>
        <p:spPr>
          <a:xfrm>
            <a:off x="6143061" y="231931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41015C7-BB3E-40B4-9530-585873436554}"/>
              </a:ext>
            </a:extLst>
          </p:cNvPr>
          <p:cNvCxnSpPr>
            <a:cxnSpLocks/>
          </p:cNvCxnSpPr>
          <p:nvPr/>
        </p:nvCxnSpPr>
        <p:spPr>
          <a:xfrm>
            <a:off x="6716085" y="231931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34292D9-E188-4FC2-A5F3-0E2A4F4BC01D}"/>
              </a:ext>
            </a:extLst>
          </p:cNvPr>
          <p:cNvSpPr txBox="1"/>
          <p:nvPr/>
        </p:nvSpPr>
        <p:spPr>
          <a:xfrm>
            <a:off x="6420633" y="2765001"/>
            <a:ext cx="4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j-k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99D5634-B301-4AC6-8391-FE1286C69E2E}"/>
              </a:ext>
            </a:extLst>
          </p:cNvPr>
          <p:cNvSpPr txBox="1"/>
          <p:nvPr/>
        </p:nvSpPr>
        <p:spPr>
          <a:xfrm>
            <a:off x="2433849" y="269184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9BC07AC-C569-4A76-B286-76398A704550}"/>
              </a:ext>
            </a:extLst>
          </p:cNvPr>
          <p:cNvSpPr txBox="1"/>
          <p:nvPr/>
        </p:nvSpPr>
        <p:spPr>
          <a:xfrm>
            <a:off x="2477927" y="130482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127606E-5AA2-422C-88A0-330072BF6A1E}"/>
              </a:ext>
            </a:extLst>
          </p:cNvPr>
          <p:cNvCxnSpPr>
            <a:cxnSpLocks/>
          </p:cNvCxnSpPr>
          <p:nvPr/>
        </p:nvCxnSpPr>
        <p:spPr>
          <a:xfrm>
            <a:off x="2593519" y="1621402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58AEAEA9-2A32-43CF-9FC3-10BFF009DA57}"/>
              </a:ext>
            </a:extLst>
          </p:cNvPr>
          <p:cNvSpPr/>
          <p:nvPr/>
        </p:nvSpPr>
        <p:spPr>
          <a:xfrm>
            <a:off x="891339" y="1822273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14699B-C884-401F-BDE3-2C4C00F01395}"/>
              </a:ext>
            </a:extLst>
          </p:cNvPr>
          <p:cNvSpPr/>
          <p:nvPr/>
        </p:nvSpPr>
        <p:spPr>
          <a:xfrm>
            <a:off x="1286265" y="2277329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8A08500-D639-43CF-83DC-1EB2A6370282}"/>
              </a:ext>
            </a:extLst>
          </p:cNvPr>
          <p:cNvCxnSpPr>
            <a:cxnSpLocks/>
          </p:cNvCxnSpPr>
          <p:nvPr/>
        </p:nvCxnSpPr>
        <p:spPr>
          <a:xfrm>
            <a:off x="2702575" y="227732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66932BD-651D-48CB-A9E5-D991EEA99EE0}"/>
              </a:ext>
            </a:extLst>
          </p:cNvPr>
          <p:cNvCxnSpPr>
            <a:cxnSpLocks/>
          </p:cNvCxnSpPr>
          <p:nvPr/>
        </p:nvCxnSpPr>
        <p:spPr>
          <a:xfrm>
            <a:off x="1286265" y="181279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495F7D2-EDA6-417E-95CD-71F787408B3C}"/>
              </a:ext>
            </a:extLst>
          </p:cNvPr>
          <p:cNvCxnSpPr>
            <a:cxnSpLocks/>
          </p:cNvCxnSpPr>
          <p:nvPr/>
        </p:nvCxnSpPr>
        <p:spPr>
          <a:xfrm>
            <a:off x="2701282" y="181348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Line 29">
            <a:extLst>
              <a:ext uri="{FF2B5EF4-FFF2-40B4-BE49-F238E27FC236}">
                <a16:creationId xmlns:a16="http://schemas.microsoft.com/office/drawing/2014/main" id="{A5E3D9CD-2F66-48CF-B326-8F15C646E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6186" y="2567612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0217AE5-1663-465B-95A2-A895C089E4F2}"/>
              </a:ext>
            </a:extLst>
          </p:cNvPr>
          <p:cNvSpPr txBox="1"/>
          <p:nvPr/>
        </p:nvSpPr>
        <p:spPr>
          <a:xfrm>
            <a:off x="1195250" y="1297157"/>
            <a:ext cx="67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i-j+1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D292094-B642-48B0-A6EE-BC1D5BC77673}"/>
              </a:ext>
            </a:extLst>
          </p:cNvPr>
          <p:cNvCxnSpPr>
            <a:cxnSpLocks/>
          </p:cNvCxnSpPr>
          <p:nvPr/>
        </p:nvCxnSpPr>
        <p:spPr>
          <a:xfrm>
            <a:off x="1410895" y="1607805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87051A-1308-4697-B1E0-EA9BDEC278C8}"/>
              </a:ext>
            </a:extLst>
          </p:cNvPr>
          <p:cNvCxnSpPr>
            <a:cxnSpLocks/>
          </p:cNvCxnSpPr>
          <p:nvPr/>
        </p:nvCxnSpPr>
        <p:spPr>
          <a:xfrm>
            <a:off x="6031663" y="167017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FB50337-AFEC-46EC-A6A2-878C13BA4579}"/>
              </a:ext>
            </a:extLst>
          </p:cNvPr>
          <p:cNvCxnSpPr>
            <a:cxnSpLocks/>
          </p:cNvCxnSpPr>
          <p:nvPr/>
        </p:nvCxnSpPr>
        <p:spPr>
          <a:xfrm>
            <a:off x="6130878" y="1864945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13E9C3-DC72-4882-AB55-323511483390}"/>
              </a:ext>
            </a:extLst>
          </p:cNvPr>
          <p:cNvSpPr/>
          <p:nvPr/>
        </p:nvSpPr>
        <p:spPr>
          <a:xfrm>
            <a:off x="6130878" y="1864945"/>
            <a:ext cx="1014386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2CB0C34-CC9C-4DF4-86D7-2289CA45B426}"/>
              </a:ext>
            </a:extLst>
          </p:cNvPr>
          <p:cNvSpPr/>
          <p:nvPr/>
        </p:nvSpPr>
        <p:spPr>
          <a:xfrm>
            <a:off x="5701699" y="2316041"/>
            <a:ext cx="1014386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7609F2-66F2-450E-9427-B0A8869B9AE5}"/>
              </a:ext>
            </a:extLst>
          </p:cNvPr>
          <p:cNvSpPr txBox="1"/>
          <p:nvPr/>
        </p:nvSpPr>
        <p:spPr>
          <a:xfrm>
            <a:off x="445007" y="5586216"/>
            <a:ext cx="75407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利用已经部分匹配的结果信息，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 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避免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的回溯， 以加快模式串的滑动！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63BF3A10-A25E-43AA-B234-7A7D0816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892" y="5969359"/>
            <a:ext cx="2840736" cy="579437"/>
          </a:xfrm>
          <a:prstGeom prst="wedgeRectCallout">
            <a:avLst>
              <a:gd name="adj1" fmla="val -15847"/>
              <a:gd name="adj2" fmla="val 281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滑动量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楷体_GB2312"/>
              </a:rPr>
              <a:t>仅与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楷体_GB2312"/>
              </a:rPr>
              <a:t>有关</a:t>
            </a:r>
            <a:endParaRPr lang="zh-Hans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788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405EEE-9091-42BE-8C6A-0917626C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Function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399AA3-1392-4C96-A951-B11F4483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67" y="1710933"/>
            <a:ext cx="7688317" cy="4665483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π:{1,..,m}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{0,…,m-1} </a:t>
            </a:r>
          </a:p>
          <a:p>
            <a:pPr lvl="1"/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(failure function) (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-apple-system"/>
              </a:rPr>
              <a:t>Partial Match Table)</a:t>
            </a:r>
            <a:endParaRPr lang="en-US" altLang="zh-CN" sz="2400" dirty="0">
              <a:solidFill>
                <a:srgbClr val="00B0F0"/>
              </a:solidFill>
              <a:latin typeface="楷体_GB2312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，找到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是最小的正整数使得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j-k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的前后缀匹配；将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j-k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定义为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即，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为最大的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(0≤L&lt;j)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，使得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的前缀与后缀匹配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  注意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近与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有关，而与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无关。</a:t>
            </a:r>
            <a:endParaRPr lang="en-US" altLang="zh-CN" sz="2400" dirty="0">
              <a:solidFill>
                <a:srgbClr val="00B0F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（有时，为了方便，定义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π[0]=-1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；本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不需要）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B0F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下面我们假定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已知，给出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算法的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实现。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457200" y="1673334"/>
            <a:ext cx="50231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++;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if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别漏掉此情况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1443491" y="804521"/>
            <a:ext cx="6571343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算法的主过程以及复杂度分析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3A5151-BDC7-4B44-B09F-F25148A58C74}"/>
              </a:ext>
            </a:extLst>
          </p:cNvPr>
          <p:cNvCxnSpPr>
            <a:cxnSpLocks/>
          </p:cNvCxnSpPr>
          <p:nvPr/>
        </p:nvCxnSpPr>
        <p:spPr>
          <a:xfrm>
            <a:off x="5559552" y="1926336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977D02-296E-4AC6-B62B-5237EA01C180}"/>
              </a:ext>
            </a:extLst>
          </p:cNvPr>
          <p:cNvSpPr txBox="1"/>
          <p:nvPr/>
        </p:nvSpPr>
        <p:spPr>
          <a:xfrm>
            <a:off x="5638801" y="1700320"/>
            <a:ext cx="33101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00B05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者 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</a:rPr>
              <a:t>    </a:t>
            </a:r>
            <a:r>
              <a:rPr lang="en-US" altLang="zh-CN" sz="2400" dirty="0">
                <a:solidFill>
                  <a:srgbClr val="0DCFE9"/>
                </a:solidFill>
              </a:rPr>
              <a:t>(j</a:t>
            </a:r>
            <a:r>
              <a:rPr lang="zh-CN" altLang="en-US" sz="2400" dirty="0">
                <a:solidFill>
                  <a:srgbClr val="0DCFE9"/>
                </a:solidFill>
              </a:rPr>
              <a:t>并不是单调递增的</a:t>
            </a:r>
            <a:r>
              <a:rPr lang="en-US" altLang="zh-CN" sz="2400" dirty="0">
                <a:solidFill>
                  <a:srgbClr val="0DCFE9"/>
                </a:solidFill>
              </a:rPr>
              <a:t>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B050"/>
                </a:solidFill>
              </a:rPr>
              <a:t>O(n)</a:t>
            </a:r>
            <a:r>
              <a:rPr lang="zh-CN" altLang="en-US" sz="2400" dirty="0">
                <a:solidFill>
                  <a:srgbClr val="7030A0"/>
                </a:solidFill>
              </a:rPr>
              <a:t>。 </a:t>
            </a:r>
            <a:r>
              <a:rPr lang="en-US" altLang="zh-CN" sz="2400" dirty="0">
                <a:solidFill>
                  <a:srgbClr val="7030A0"/>
                </a:solidFill>
              </a:rPr>
              <a:t>(m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7030A0"/>
                </a:solidFill>
              </a:rPr>
              <a:t>n)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6AA9C63-42F3-4233-8307-96C5AD0A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" y="5925853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5250"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3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526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17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908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48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05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624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19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indent="-7938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因为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不必回溯，可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 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流水作业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”</a:t>
            </a:r>
            <a:r>
              <a:rPr lang="zh-CN" altLang="en-US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/>
              </a:rPr>
              <a:t>！从输入文件边读入边查找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697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61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3A5151-BDC7-4B44-B09F-F25148A58C74}"/>
              </a:ext>
            </a:extLst>
          </p:cNvPr>
          <p:cNvCxnSpPr>
            <a:cxnSpLocks/>
          </p:cNvCxnSpPr>
          <p:nvPr/>
        </p:nvCxnSpPr>
        <p:spPr>
          <a:xfrm>
            <a:off x="4574812" y="1926336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977D02-296E-4AC6-B62B-5237EA01C180}"/>
              </a:ext>
            </a:extLst>
          </p:cNvPr>
          <p:cNvSpPr txBox="1"/>
          <p:nvPr/>
        </p:nvSpPr>
        <p:spPr>
          <a:xfrm>
            <a:off x="4651137" y="1857999"/>
            <a:ext cx="41147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重要性质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被执行后的那一时刻，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的后缀“且不能找到更大的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满足此条件。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</a:rPr>
              <a:t>用归纳法证明。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设某次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之后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的那一时刻，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=max{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[1,j]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要证下次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已被更新为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[1,j]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6C9A0B-4891-47F7-8CA2-E233C543C035}"/>
              </a:ext>
            </a:extLst>
          </p:cNvPr>
          <p:cNvSpPr txBox="1"/>
          <p:nvPr/>
        </p:nvSpPr>
        <p:spPr>
          <a:xfrm>
            <a:off x="457200" y="1629374"/>
            <a:ext cx="40356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if (j==m)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B12FB680-4894-4EBE-BCC7-B6AD1AC12607}"/>
              </a:ext>
            </a:extLst>
          </p:cNvPr>
          <p:cNvSpPr txBox="1">
            <a:spLocks/>
          </p:cNvSpPr>
          <p:nvPr/>
        </p:nvSpPr>
        <p:spPr>
          <a:xfrm>
            <a:off x="1443491" y="804521"/>
            <a:ext cx="6571343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算法的主过程的一个重要性质</a:t>
            </a:r>
            <a:endParaRPr lang="zh-Hans-HK" altLang="en-US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457200" y="1629374"/>
            <a:ext cx="40356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if (j==m)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273071A-5E49-4D9A-9923-6C637563CC8C}"/>
              </a:ext>
            </a:extLst>
          </p:cNvPr>
          <p:cNvCxnSpPr>
            <a:cxnSpLocks/>
          </p:cNvCxnSpPr>
          <p:nvPr/>
        </p:nvCxnSpPr>
        <p:spPr>
          <a:xfrm>
            <a:off x="4574812" y="1926336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4E36F58-00E0-4ACD-8B1A-206EBCC2A9E9}"/>
              </a:ext>
            </a:extLst>
          </p:cNvPr>
          <p:cNvSpPr txBox="1"/>
          <p:nvPr/>
        </p:nvSpPr>
        <p:spPr>
          <a:xfrm>
            <a:off x="4835770" y="2998179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下次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执行之前程序的流程如下：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B5FD52-7ECA-4F64-B30D-D2FE43F78350}"/>
              </a:ext>
            </a:extLst>
          </p:cNvPr>
          <p:cNvSpPr txBox="1"/>
          <p:nvPr/>
        </p:nvSpPr>
        <p:spPr>
          <a:xfrm>
            <a:off x="4651137" y="1119444"/>
            <a:ext cx="4114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设某次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之后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的那一时刻，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=max{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[1,j]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要证下次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已被更新为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[1,j]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1CB2AF-28D6-4494-BC4F-DAA2E7E31390}"/>
              </a:ext>
            </a:extLst>
          </p:cNvPr>
          <p:cNvGrpSpPr/>
          <p:nvPr/>
        </p:nvGrpSpPr>
        <p:grpSpPr>
          <a:xfrm>
            <a:off x="4870938" y="3506384"/>
            <a:ext cx="3907534" cy="3073093"/>
            <a:chOff x="4870938" y="3506384"/>
            <a:chExt cx="3907534" cy="3073093"/>
          </a:xfrm>
        </p:grpSpPr>
        <p:sp>
          <p:nvSpPr>
            <p:cNvPr id="3" name="流程图: 决策 2">
              <a:extLst>
                <a:ext uri="{FF2B5EF4-FFF2-40B4-BE49-F238E27FC236}">
                  <a16:creationId xmlns:a16="http://schemas.microsoft.com/office/drawing/2014/main" id="{48FD42F5-89DC-47F5-B62C-1A94702E90BD}"/>
                </a:ext>
              </a:extLst>
            </p:cNvPr>
            <p:cNvSpPr/>
            <p:nvPr/>
          </p:nvSpPr>
          <p:spPr>
            <a:xfrm>
              <a:off x="5016658" y="4207042"/>
              <a:ext cx="2523391" cy="41113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S[i+1]=T[j+1]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71C56ABA-2C31-4136-8CA2-CB0CE4368818}"/>
                </a:ext>
              </a:extLst>
            </p:cNvPr>
            <p:cNvSpPr/>
            <p:nvPr/>
          </p:nvSpPr>
          <p:spPr>
            <a:xfrm>
              <a:off x="6713574" y="5259257"/>
              <a:ext cx="1155542" cy="40298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流程图: 终止 3">
              <a:extLst>
                <a:ext uri="{FF2B5EF4-FFF2-40B4-BE49-F238E27FC236}">
                  <a16:creationId xmlns:a16="http://schemas.microsoft.com/office/drawing/2014/main" id="{1D30FB4A-EF2C-4B8D-BBB1-EDF873B3C7D2}"/>
                </a:ext>
              </a:extLst>
            </p:cNvPr>
            <p:cNvSpPr/>
            <p:nvPr/>
          </p:nvSpPr>
          <p:spPr>
            <a:xfrm>
              <a:off x="4870938" y="5259242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Hans-HK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2AE8136E-DF3E-44EC-AD60-6EEF1B78C5B5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rot="5400000">
              <a:off x="5473919" y="4454807"/>
              <a:ext cx="641068" cy="9678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89D82E43-1B72-478A-8108-AF64494FA3B7}"/>
                </a:ext>
              </a:extLst>
            </p:cNvPr>
            <p:cNvCxnSpPr>
              <a:cxnSpLocks/>
              <a:stCxn id="3" idx="2"/>
              <a:endCxn id="10" idx="0"/>
            </p:cNvCxnSpPr>
            <p:nvPr/>
          </p:nvCxnSpPr>
          <p:spPr>
            <a:xfrm rot="16200000" flipH="1">
              <a:off x="6464308" y="4432219"/>
              <a:ext cx="641083" cy="10129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BCEBDB1-E949-4152-A505-83C240E9E974}"/>
                </a:ext>
              </a:extLst>
            </p:cNvPr>
            <p:cNvSpPr txBox="1"/>
            <p:nvPr/>
          </p:nvSpPr>
          <p:spPr>
            <a:xfrm>
              <a:off x="5380425" y="4647413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EB00DCE-9DB9-4E2E-8A2E-8658911BE68E}"/>
                </a:ext>
              </a:extLst>
            </p:cNvPr>
            <p:cNvSpPr txBox="1"/>
            <p:nvPr/>
          </p:nvSpPr>
          <p:spPr>
            <a:xfrm>
              <a:off x="6660822" y="464299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9CB52BF3-7675-4C88-8139-ADBC47A9E178}"/>
                </a:ext>
              </a:extLst>
            </p:cNvPr>
            <p:cNvSpPr/>
            <p:nvPr/>
          </p:nvSpPr>
          <p:spPr>
            <a:xfrm>
              <a:off x="7869116" y="5854881"/>
              <a:ext cx="909356" cy="33410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l-GR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π[</a:t>
              </a:r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j]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F7567660-6016-442A-A047-BC465541FFFF}"/>
                </a:ext>
              </a:extLst>
            </p:cNvPr>
            <p:cNvCxnSpPr>
              <a:cxnSpLocks/>
              <a:stCxn id="21" idx="0"/>
              <a:endCxn id="3" idx="3"/>
            </p:cNvCxnSpPr>
            <p:nvPr/>
          </p:nvCxnSpPr>
          <p:spPr>
            <a:xfrm rot="16200000" flipV="1">
              <a:off x="7210786" y="4741872"/>
              <a:ext cx="1442273" cy="7837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终止 35">
              <a:extLst>
                <a:ext uri="{FF2B5EF4-FFF2-40B4-BE49-F238E27FC236}">
                  <a16:creationId xmlns:a16="http://schemas.microsoft.com/office/drawing/2014/main" id="{2464B67B-26DF-4718-A86B-C3688F8F2603}"/>
                </a:ext>
              </a:extLst>
            </p:cNvPr>
            <p:cNvSpPr/>
            <p:nvPr/>
          </p:nvSpPr>
          <p:spPr>
            <a:xfrm>
              <a:off x="5730101" y="6214575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283A59AA-86FC-4203-9502-331E23CF70A0}"/>
                </a:ext>
              </a:extLst>
            </p:cNvPr>
            <p:cNvCxnSpPr>
              <a:cxnSpLocks/>
              <a:stCxn id="4" idx="2"/>
              <a:endCxn id="36" idx="0"/>
            </p:cNvCxnSpPr>
            <p:nvPr/>
          </p:nvCxnSpPr>
          <p:spPr>
            <a:xfrm rot="16200000" flipH="1">
              <a:off x="5444918" y="5489777"/>
              <a:ext cx="590431" cy="8591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D0E2539C-048B-4C8B-82E5-86AE753B226E}"/>
                </a:ext>
              </a:extLst>
            </p:cNvPr>
            <p:cNvCxnSpPr>
              <a:cxnSpLocks/>
              <a:stCxn id="10" idx="2"/>
              <a:endCxn id="36" idx="0"/>
            </p:cNvCxnSpPr>
            <p:nvPr/>
          </p:nvCxnSpPr>
          <p:spPr>
            <a:xfrm rot="5400000">
              <a:off x="6454365" y="5377595"/>
              <a:ext cx="552330" cy="1121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7AB1A905-06F8-4D8B-944D-25C03E379530}"/>
                </a:ext>
              </a:extLst>
            </p:cNvPr>
            <p:cNvCxnSpPr>
              <a:cxnSpLocks/>
              <a:stCxn id="10" idx="2"/>
              <a:endCxn id="21" idx="1"/>
            </p:cNvCxnSpPr>
            <p:nvPr/>
          </p:nvCxnSpPr>
          <p:spPr>
            <a:xfrm rot="16200000" flipH="1">
              <a:off x="7400385" y="5553204"/>
              <a:ext cx="359690" cy="5777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0782866-1132-485E-8AB7-B2D40746598C}"/>
                </a:ext>
              </a:extLst>
            </p:cNvPr>
            <p:cNvSpPr txBox="1"/>
            <p:nvPr/>
          </p:nvSpPr>
          <p:spPr>
            <a:xfrm>
              <a:off x="7291345" y="599480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9517629-8101-4FD2-B635-A384D64D275B}"/>
                </a:ext>
              </a:extLst>
            </p:cNvPr>
            <p:cNvSpPr txBox="1"/>
            <p:nvPr/>
          </p:nvSpPr>
          <p:spPr>
            <a:xfrm>
              <a:off x="6444761" y="574163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准备 10">
              <a:extLst>
                <a:ext uri="{FF2B5EF4-FFF2-40B4-BE49-F238E27FC236}">
                  <a16:creationId xmlns:a16="http://schemas.microsoft.com/office/drawing/2014/main" id="{6726EE14-31D7-4243-9753-84E445B1E54F}"/>
                </a:ext>
              </a:extLst>
            </p:cNvPr>
            <p:cNvSpPr/>
            <p:nvPr/>
          </p:nvSpPr>
          <p:spPr>
            <a:xfrm>
              <a:off x="5705026" y="3506384"/>
              <a:ext cx="1144420" cy="331830"/>
            </a:xfrm>
            <a:prstGeom prst="flowChartPreparati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Hans-HK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31EEAA8-58F2-45FD-8C22-0355AD4FCECC}"/>
                </a:ext>
              </a:extLst>
            </p:cNvPr>
            <p:cNvCxnSpPr>
              <a:stCxn id="11" idx="2"/>
              <a:endCxn id="3" idx="0"/>
            </p:cNvCxnSpPr>
            <p:nvPr/>
          </p:nvCxnSpPr>
          <p:spPr>
            <a:xfrm>
              <a:off x="6277236" y="3838214"/>
              <a:ext cx="1118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532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FF0776E5-A820-4729-8290-F46245A25E95}"/>
              </a:ext>
            </a:extLst>
          </p:cNvPr>
          <p:cNvSpPr/>
          <p:nvPr/>
        </p:nvSpPr>
        <p:spPr>
          <a:xfrm>
            <a:off x="4950069" y="1038151"/>
            <a:ext cx="3279998" cy="307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B7EB66-2F26-4B19-8D09-CF9AC3A170D0}"/>
              </a:ext>
            </a:extLst>
          </p:cNvPr>
          <p:cNvSpPr/>
          <p:nvPr/>
        </p:nvSpPr>
        <p:spPr>
          <a:xfrm>
            <a:off x="4950069" y="1548833"/>
            <a:ext cx="1283677" cy="307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94F4DC-1380-42CE-82B7-53C0F481602D}"/>
              </a:ext>
            </a:extLst>
          </p:cNvPr>
          <p:cNvSpPr/>
          <p:nvPr/>
        </p:nvSpPr>
        <p:spPr>
          <a:xfrm>
            <a:off x="6946390" y="1038151"/>
            <a:ext cx="1283677" cy="307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D029DC-D1F8-4FA9-BB9F-6DF85E345694}"/>
              </a:ext>
            </a:extLst>
          </p:cNvPr>
          <p:cNvSpPr txBox="1"/>
          <p:nvPr/>
        </p:nvSpPr>
        <p:spPr>
          <a:xfrm>
            <a:off x="7992208" y="133547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2731F9-36E3-4545-A528-AA3C5A49CF1C}"/>
              </a:ext>
            </a:extLst>
          </p:cNvPr>
          <p:cNvSpPr txBox="1"/>
          <p:nvPr/>
        </p:nvSpPr>
        <p:spPr>
          <a:xfrm>
            <a:off x="5962616" y="19142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30AAC8-850A-48B9-8480-505196E10589}"/>
              </a:ext>
            </a:extLst>
          </p:cNvPr>
          <p:cNvSpPr txBox="1"/>
          <p:nvPr/>
        </p:nvSpPr>
        <p:spPr>
          <a:xfrm>
            <a:off x="242037" y="3990752"/>
            <a:ext cx="4389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S[1,i+1]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的解。即，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=max{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[1,j]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的解。即，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=max{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Hans-HK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[1,j]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执行上段代码后，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变为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23F890-7DA1-4026-A5A7-8304CE78079A}"/>
              </a:ext>
            </a:extLst>
          </p:cNvPr>
          <p:cNvSpPr/>
          <p:nvPr/>
        </p:nvSpPr>
        <p:spPr>
          <a:xfrm>
            <a:off x="6285202" y="1548833"/>
            <a:ext cx="248786" cy="307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4B4D36-691D-441E-8993-F44716958C05}"/>
              </a:ext>
            </a:extLst>
          </p:cNvPr>
          <p:cNvSpPr txBox="1"/>
          <p:nvPr/>
        </p:nvSpPr>
        <p:spPr>
          <a:xfrm>
            <a:off x="4967653" y="2574627"/>
            <a:ext cx="41763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首先，易知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T[1,j*-1]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-1&gt;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的定义矛盾。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考虑情况：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+1]=S[i+1]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，故而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接下来，我们考虑另一种情况，即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+1]≠S[i+1]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7B7387-A64A-483B-A6ED-DC386CF07B7E}"/>
              </a:ext>
            </a:extLst>
          </p:cNvPr>
          <p:cNvSpPr/>
          <p:nvPr/>
        </p:nvSpPr>
        <p:spPr>
          <a:xfrm>
            <a:off x="8291148" y="1038151"/>
            <a:ext cx="248786" cy="307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6E05BEF-1F2C-4788-ADB7-966B99E02A9A}"/>
              </a:ext>
            </a:extLst>
          </p:cNvPr>
          <p:cNvSpPr txBox="1"/>
          <p:nvPr/>
        </p:nvSpPr>
        <p:spPr>
          <a:xfrm>
            <a:off x="8203228" y="14059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A5D7958-B1EC-47BF-9398-686C0D19E9E1}"/>
              </a:ext>
            </a:extLst>
          </p:cNvPr>
          <p:cNvSpPr txBox="1"/>
          <p:nvPr/>
        </p:nvSpPr>
        <p:spPr>
          <a:xfrm>
            <a:off x="6233746" y="191425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41DC301-57EF-4D05-9714-A5D86BE68BBA}"/>
              </a:ext>
            </a:extLst>
          </p:cNvPr>
          <p:cNvGrpSpPr/>
          <p:nvPr/>
        </p:nvGrpSpPr>
        <p:grpSpPr>
          <a:xfrm>
            <a:off x="315066" y="562376"/>
            <a:ext cx="3907534" cy="3073093"/>
            <a:chOff x="4870938" y="3506384"/>
            <a:chExt cx="3907534" cy="3073093"/>
          </a:xfrm>
        </p:grpSpPr>
        <p:sp>
          <p:nvSpPr>
            <p:cNvPr id="63" name="流程图: 决策 62">
              <a:extLst>
                <a:ext uri="{FF2B5EF4-FFF2-40B4-BE49-F238E27FC236}">
                  <a16:creationId xmlns:a16="http://schemas.microsoft.com/office/drawing/2014/main" id="{036CBFEA-CF43-4CAB-9588-4E5F55FD9EEC}"/>
                </a:ext>
              </a:extLst>
            </p:cNvPr>
            <p:cNvSpPr/>
            <p:nvPr/>
          </p:nvSpPr>
          <p:spPr>
            <a:xfrm>
              <a:off x="5016658" y="4207042"/>
              <a:ext cx="2523391" cy="41113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S[i+1]=T[j+1]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流程图: 决策 63">
              <a:extLst>
                <a:ext uri="{FF2B5EF4-FFF2-40B4-BE49-F238E27FC236}">
                  <a16:creationId xmlns:a16="http://schemas.microsoft.com/office/drawing/2014/main" id="{71E1D590-1EC4-41A8-B122-4C7BA9060F2F}"/>
                </a:ext>
              </a:extLst>
            </p:cNvPr>
            <p:cNvSpPr/>
            <p:nvPr/>
          </p:nvSpPr>
          <p:spPr>
            <a:xfrm>
              <a:off x="6713574" y="5259257"/>
              <a:ext cx="1155542" cy="40298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流程图: 终止 64">
              <a:extLst>
                <a:ext uri="{FF2B5EF4-FFF2-40B4-BE49-F238E27FC236}">
                  <a16:creationId xmlns:a16="http://schemas.microsoft.com/office/drawing/2014/main" id="{FC9D9E5A-1428-4140-B1DE-B09A9541411B}"/>
                </a:ext>
              </a:extLst>
            </p:cNvPr>
            <p:cNvSpPr/>
            <p:nvPr/>
          </p:nvSpPr>
          <p:spPr>
            <a:xfrm>
              <a:off x="4870938" y="5259242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Hans-HK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A4D72253-B970-4CCA-92E1-1FB91347E76E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 rot="5400000">
              <a:off x="5473919" y="4454807"/>
              <a:ext cx="641068" cy="9678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5A05F15C-30D9-4F03-A632-9543B643576D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 rot="16200000" flipH="1">
              <a:off x="6464308" y="4432219"/>
              <a:ext cx="641083" cy="10129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D3A4D11-1FBD-4897-AE35-93254350C070}"/>
                </a:ext>
              </a:extLst>
            </p:cNvPr>
            <p:cNvSpPr txBox="1"/>
            <p:nvPr/>
          </p:nvSpPr>
          <p:spPr>
            <a:xfrm>
              <a:off x="5380425" y="4647413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08C71E8-21C1-44A3-974E-6474DEBAC310}"/>
                </a:ext>
              </a:extLst>
            </p:cNvPr>
            <p:cNvSpPr txBox="1"/>
            <p:nvPr/>
          </p:nvSpPr>
          <p:spPr>
            <a:xfrm>
              <a:off x="6660822" y="464299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流程图: 过程 69">
              <a:extLst>
                <a:ext uri="{FF2B5EF4-FFF2-40B4-BE49-F238E27FC236}">
                  <a16:creationId xmlns:a16="http://schemas.microsoft.com/office/drawing/2014/main" id="{41698BC2-0FAE-4B5E-9C6D-DA6E89C4F35E}"/>
                </a:ext>
              </a:extLst>
            </p:cNvPr>
            <p:cNvSpPr/>
            <p:nvPr/>
          </p:nvSpPr>
          <p:spPr>
            <a:xfrm>
              <a:off x="7869116" y="5854881"/>
              <a:ext cx="909356" cy="33410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l-GR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π[</a:t>
              </a:r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j]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0341B6F7-8D05-459A-93E4-1920AC2FCC20}"/>
                </a:ext>
              </a:extLst>
            </p:cNvPr>
            <p:cNvCxnSpPr>
              <a:cxnSpLocks/>
              <a:stCxn id="70" idx="0"/>
              <a:endCxn id="63" idx="3"/>
            </p:cNvCxnSpPr>
            <p:nvPr/>
          </p:nvCxnSpPr>
          <p:spPr>
            <a:xfrm rot="16200000" flipV="1">
              <a:off x="7210786" y="4741872"/>
              <a:ext cx="1442273" cy="7837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流程图: 终止 71">
              <a:extLst>
                <a:ext uri="{FF2B5EF4-FFF2-40B4-BE49-F238E27FC236}">
                  <a16:creationId xmlns:a16="http://schemas.microsoft.com/office/drawing/2014/main" id="{E77AFFF1-C215-4447-B0CE-9302DDA42FF1}"/>
                </a:ext>
              </a:extLst>
            </p:cNvPr>
            <p:cNvSpPr/>
            <p:nvPr/>
          </p:nvSpPr>
          <p:spPr>
            <a:xfrm>
              <a:off x="5730101" y="6214575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23568A9D-6CA4-4AD2-9177-8D84FA8BF413}"/>
                </a:ext>
              </a:extLst>
            </p:cNvPr>
            <p:cNvCxnSpPr>
              <a:cxnSpLocks/>
              <a:stCxn id="65" idx="2"/>
              <a:endCxn id="72" idx="0"/>
            </p:cNvCxnSpPr>
            <p:nvPr/>
          </p:nvCxnSpPr>
          <p:spPr>
            <a:xfrm rot="16200000" flipH="1">
              <a:off x="5444918" y="5489777"/>
              <a:ext cx="590431" cy="8591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E8FFD66E-9F57-4316-A05E-5B6C967BFDF7}"/>
                </a:ext>
              </a:extLst>
            </p:cNvPr>
            <p:cNvCxnSpPr>
              <a:cxnSpLocks/>
              <a:stCxn id="64" idx="2"/>
              <a:endCxn id="72" idx="0"/>
            </p:cNvCxnSpPr>
            <p:nvPr/>
          </p:nvCxnSpPr>
          <p:spPr>
            <a:xfrm rot="5400000">
              <a:off x="6454365" y="5377595"/>
              <a:ext cx="552330" cy="1121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42B25A6F-E59C-4147-95FD-E2CF03EDF080}"/>
                </a:ext>
              </a:extLst>
            </p:cNvPr>
            <p:cNvCxnSpPr>
              <a:cxnSpLocks/>
              <a:stCxn id="64" idx="2"/>
              <a:endCxn id="70" idx="1"/>
            </p:cNvCxnSpPr>
            <p:nvPr/>
          </p:nvCxnSpPr>
          <p:spPr>
            <a:xfrm rot="16200000" flipH="1">
              <a:off x="7400385" y="5553204"/>
              <a:ext cx="359690" cy="5777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9F419F3-BBA2-4FA8-9903-46AF6D431D75}"/>
                </a:ext>
              </a:extLst>
            </p:cNvPr>
            <p:cNvSpPr txBox="1"/>
            <p:nvPr/>
          </p:nvSpPr>
          <p:spPr>
            <a:xfrm>
              <a:off x="7291345" y="599480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077B8CD-5282-4E1E-955D-F7F6F8AFE692}"/>
                </a:ext>
              </a:extLst>
            </p:cNvPr>
            <p:cNvSpPr txBox="1"/>
            <p:nvPr/>
          </p:nvSpPr>
          <p:spPr>
            <a:xfrm>
              <a:off x="6444761" y="574163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流程图: 准备 77">
              <a:extLst>
                <a:ext uri="{FF2B5EF4-FFF2-40B4-BE49-F238E27FC236}">
                  <a16:creationId xmlns:a16="http://schemas.microsoft.com/office/drawing/2014/main" id="{9D674569-662A-49F8-9411-306CC0A0E3DE}"/>
                </a:ext>
              </a:extLst>
            </p:cNvPr>
            <p:cNvSpPr/>
            <p:nvPr/>
          </p:nvSpPr>
          <p:spPr>
            <a:xfrm>
              <a:off x="5705026" y="3506384"/>
              <a:ext cx="1144420" cy="331830"/>
            </a:xfrm>
            <a:prstGeom prst="flowChartPreparati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Hans-HK" altLang="en-US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180348E-AA89-4008-A303-CCDF04FD29A8}"/>
                </a:ext>
              </a:extLst>
            </p:cNvPr>
            <p:cNvCxnSpPr>
              <a:stCxn id="78" idx="2"/>
              <a:endCxn id="63" idx="0"/>
            </p:cNvCxnSpPr>
            <p:nvPr/>
          </p:nvCxnSpPr>
          <p:spPr>
            <a:xfrm>
              <a:off x="6277236" y="3838214"/>
              <a:ext cx="1118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864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FF0776E5-A820-4729-8290-F46245A25E95}"/>
              </a:ext>
            </a:extLst>
          </p:cNvPr>
          <p:cNvSpPr/>
          <p:nvPr/>
        </p:nvSpPr>
        <p:spPr>
          <a:xfrm>
            <a:off x="4950069" y="1038151"/>
            <a:ext cx="3279998" cy="307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B7EB66-2F26-4B19-8D09-CF9AC3A170D0}"/>
              </a:ext>
            </a:extLst>
          </p:cNvPr>
          <p:cNvSpPr/>
          <p:nvPr/>
        </p:nvSpPr>
        <p:spPr>
          <a:xfrm>
            <a:off x="4950069" y="1548833"/>
            <a:ext cx="1283677" cy="307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94F4DC-1380-42CE-82B7-53C0F481602D}"/>
              </a:ext>
            </a:extLst>
          </p:cNvPr>
          <p:cNvSpPr/>
          <p:nvPr/>
        </p:nvSpPr>
        <p:spPr>
          <a:xfrm>
            <a:off x="6946390" y="1038151"/>
            <a:ext cx="1283677" cy="307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D029DC-D1F8-4FA9-BB9F-6DF85E345694}"/>
              </a:ext>
            </a:extLst>
          </p:cNvPr>
          <p:cNvSpPr txBox="1"/>
          <p:nvPr/>
        </p:nvSpPr>
        <p:spPr>
          <a:xfrm>
            <a:off x="7992208" y="133547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2731F9-36E3-4545-A528-AA3C5A49CF1C}"/>
              </a:ext>
            </a:extLst>
          </p:cNvPr>
          <p:cNvSpPr txBox="1"/>
          <p:nvPr/>
        </p:nvSpPr>
        <p:spPr>
          <a:xfrm>
            <a:off x="5962616" y="19142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30AAC8-850A-48B9-8480-505196E10589}"/>
              </a:ext>
            </a:extLst>
          </p:cNvPr>
          <p:cNvSpPr txBox="1"/>
          <p:nvPr/>
        </p:nvSpPr>
        <p:spPr>
          <a:xfrm>
            <a:off x="242037" y="4210560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问题：执行上段代码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变为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23F890-7DA1-4026-A5A7-8304CE78079A}"/>
              </a:ext>
            </a:extLst>
          </p:cNvPr>
          <p:cNvSpPr/>
          <p:nvPr/>
        </p:nvSpPr>
        <p:spPr>
          <a:xfrm>
            <a:off x="6285202" y="1548833"/>
            <a:ext cx="248786" cy="3070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4B4D36-691D-441E-8993-F44716958C05}"/>
              </a:ext>
            </a:extLst>
          </p:cNvPr>
          <p:cNvSpPr txBox="1"/>
          <p:nvPr/>
        </p:nvSpPr>
        <p:spPr>
          <a:xfrm>
            <a:off x="4299441" y="2787497"/>
            <a:ext cx="46703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2400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（注意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的后缀，可知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</a:t>
            </a:r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&lt;j&lt;j</a:t>
            </a:r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否则可以推出</a:t>
            </a:r>
            <a:r>
              <a:rPr lang="el-GR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en-US" altLang="zh-CN" sz="2400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j &gt;j</a:t>
            </a:r>
            <a:r>
              <a:rPr lang="en-US" altLang="zh-CN" sz="2400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Hans-H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反证法。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。回顾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。取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j*-1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。可知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&lt;j&lt;j</a:t>
            </a:r>
            <a:r>
              <a:rPr lang="en-US" altLang="zh-CN" sz="2400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 j]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的后缀，与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7B7387-A64A-483B-A6ED-DC386CF07B7E}"/>
              </a:ext>
            </a:extLst>
          </p:cNvPr>
          <p:cNvSpPr/>
          <p:nvPr/>
        </p:nvSpPr>
        <p:spPr>
          <a:xfrm>
            <a:off x="8291148" y="1038151"/>
            <a:ext cx="248786" cy="307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6E05BEF-1F2C-4788-ADB7-966B99E02A9A}"/>
              </a:ext>
            </a:extLst>
          </p:cNvPr>
          <p:cNvSpPr txBox="1"/>
          <p:nvPr/>
        </p:nvSpPr>
        <p:spPr>
          <a:xfrm>
            <a:off x="8203228" y="14059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A5D7958-B1EC-47BF-9398-686C0D19E9E1}"/>
              </a:ext>
            </a:extLst>
          </p:cNvPr>
          <p:cNvSpPr txBox="1"/>
          <p:nvPr/>
        </p:nvSpPr>
        <p:spPr>
          <a:xfrm>
            <a:off x="6233746" y="191425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EAE0A5-9C59-4FF3-9DE4-AB4B6E32965B}"/>
              </a:ext>
            </a:extLst>
          </p:cNvPr>
          <p:cNvSpPr/>
          <p:nvPr/>
        </p:nvSpPr>
        <p:spPr>
          <a:xfrm>
            <a:off x="4950070" y="1566417"/>
            <a:ext cx="783744" cy="2687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9EBD17B-53E3-40A8-8C3B-F0FEA3056A52}"/>
              </a:ext>
            </a:extLst>
          </p:cNvPr>
          <p:cNvSpPr txBox="1"/>
          <p:nvPr/>
        </p:nvSpPr>
        <p:spPr>
          <a:xfrm>
            <a:off x="5459368" y="186791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E89365-C432-4D8F-872E-E483159869AE}"/>
              </a:ext>
            </a:extLst>
          </p:cNvPr>
          <p:cNvSpPr/>
          <p:nvPr/>
        </p:nvSpPr>
        <p:spPr>
          <a:xfrm>
            <a:off x="7419484" y="1056358"/>
            <a:ext cx="783744" cy="2687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B91B839-D370-4D8A-ACD3-80CD3AC9BB83}"/>
              </a:ext>
            </a:extLst>
          </p:cNvPr>
          <p:cNvSpPr txBox="1"/>
          <p:nvPr/>
        </p:nvSpPr>
        <p:spPr>
          <a:xfrm>
            <a:off x="242037" y="5310439"/>
            <a:ext cx="36152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现在假定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+1]≠S[i+1]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先考虑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7335398-5727-4DC2-9243-CF334CEA9C27}"/>
              </a:ext>
            </a:extLst>
          </p:cNvPr>
          <p:cNvGrpSpPr/>
          <p:nvPr/>
        </p:nvGrpSpPr>
        <p:grpSpPr>
          <a:xfrm>
            <a:off x="315066" y="562376"/>
            <a:ext cx="3907534" cy="3073093"/>
            <a:chOff x="4870938" y="3506384"/>
            <a:chExt cx="3907534" cy="3073093"/>
          </a:xfrm>
        </p:grpSpPr>
        <p:sp>
          <p:nvSpPr>
            <p:cNvPr id="48" name="流程图: 决策 47">
              <a:extLst>
                <a:ext uri="{FF2B5EF4-FFF2-40B4-BE49-F238E27FC236}">
                  <a16:creationId xmlns:a16="http://schemas.microsoft.com/office/drawing/2014/main" id="{3ECF5316-D805-4DF3-BA88-D86671F85B19}"/>
                </a:ext>
              </a:extLst>
            </p:cNvPr>
            <p:cNvSpPr/>
            <p:nvPr/>
          </p:nvSpPr>
          <p:spPr>
            <a:xfrm>
              <a:off x="5016658" y="4207042"/>
              <a:ext cx="2523391" cy="41113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S[i+1]=T[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+1]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流程图: 决策 48">
              <a:extLst>
                <a:ext uri="{FF2B5EF4-FFF2-40B4-BE49-F238E27FC236}">
                  <a16:creationId xmlns:a16="http://schemas.microsoft.com/office/drawing/2014/main" id="{FBD5CFD2-F85D-48F2-9044-4D600965A806}"/>
                </a:ext>
              </a:extLst>
            </p:cNvPr>
            <p:cNvSpPr/>
            <p:nvPr/>
          </p:nvSpPr>
          <p:spPr>
            <a:xfrm>
              <a:off x="6713574" y="5259257"/>
              <a:ext cx="1155542" cy="40298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终止 49">
              <a:extLst>
                <a:ext uri="{FF2B5EF4-FFF2-40B4-BE49-F238E27FC236}">
                  <a16:creationId xmlns:a16="http://schemas.microsoft.com/office/drawing/2014/main" id="{E10AC56D-1DC0-47E6-854B-B3CB1C33056E}"/>
                </a:ext>
              </a:extLst>
            </p:cNvPr>
            <p:cNvSpPr/>
            <p:nvPr/>
          </p:nvSpPr>
          <p:spPr>
            <a:xfrm>
              <a:off x="4870938" y="5259242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Hans-HK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007C9782-2DCC-4EE0-B280-B81231F9B03E}"/>
                </a:ext>
              </a:extLst>
            </p:cNvPr>
            <p:cNvCxnSpPr>
              <a:cxnSpLocks/>
              <a:stCxn id="48" idx="2"/>
              <a:endCxn id="50" idx="0"/>
            </p:cNvCxnSpPr>
            <p:nvPr/>
          </p:nvCxnSpPr>
          <p:spPr>
            <a:xfrm rot="5400000">
              <a:off x="5473919" y="4454807"/>
              <a:ext cx="641068" cy="9678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4F75F5F2-BA5E-4862-891E-4952BE786F53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 rot="16200000" flipH="1">
              <a:off x="6464308" y="4432219"/>
              <a:ext cx="641083" cy="10129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8A60B67-57D9-456B-8E99-B2FF9929668A}"/>
                </a:ext>
              </a:extLst>
            </p:cNvPr>
            <p:cNvSpPr txBox="1"/>
            <p:nvPr/>
          </p:nvSpPr>
          <p:spPr>
            <a:xfrm>
              <a:off x="5380425" y="4647413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313A614-FE3D-4E4F-8B19-9740A796969B}"/>
                </a:ext>
              </a:extLst>
            </p:cNvPr>
            <p:cNvSpPr txBox="1"/>
            <p:nvPr/>
          </p:nvSpPr>
          <p:spPr>
            <a:xfrm>
              <a:off x="6660822" y="464299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5D54D9A6-CB08-4BDC-9C72-ECF2F3FD5E42}"/>
                </a:ext>
              </a:extLst>
            </p:cNvPr>
            <p:cNvSpPr/>
            <p:nvPr/>
          </p:nvSpPr>
          <p:spPr>
            <a:xfrm>
              <a:off x="7869116" y="5854881"/>
              <a:ext cx="909356" cy="33410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l-GR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π[</a:t>
              </a:r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j]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30BDBBC4-3BAA-45D6-912A-6D9A6BE05FCE}"/>
                </a:ext>
              </a:extLst>
            </p:cNvPr>
            <p:cNvCxnSpPr>
              <a:cxnSpLocks/>
              <a:stCxn id="55" idx="0"/>
              <a:endCxn id="48" idx="3"/>
            </p:cNvCxnSpPr>
            <p:nvPr/>
          </p:nvCxnSpPr>
          <p:spPr>
            <a:xfrm rot="16200000" flipV="1">
              <a:off x="7210786" y="4741872"/>
              <a:ext cx="1442273" cy="7837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流程图: 终止 56">
              <a:extLst>
                <a:ext uri="{FF2B5EF4-FFF2-40B4-BE49-F238E27FC236}">
                  <a16:creationId xmlns:a16="http://schemas.microsoft.com/office/drawing/2014/main" id="{CF788BDA-2031-41B9-9872-210F96954AA4}"/>
                </a:ext>
              </a:extLst>
            </p:cNvPr>
            <p:cNvSpPr/>
            <p:nvPr/>
          </p:nvSpPr>
          <p:spPr>
            <a:xfrm>
              <a:off x="5730101" y="6214575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AF9C06FA-06DE-4392-BC88-5F37C6C53C7F}"/>
                </a:ext>
              </a:extLst>
            </p:cNvPr>
            <p:cNvCxnSpPr>
              <a:cxnSpLocks/>
              <a:stCxn id="50" idx="2"/>
              <a:endCxn id="57" idx="0"/>
            </p:cNvCxnSpPr>
            <p:nvPr/>
          </p:nvCxnSpPr>
          <p:spPr>
            <a:xfrm rot="16200000" flipH="1">
              <a:off x="5444918" y="5489777"/>
              <a:ext cx="590431" cy="8591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F2CFAC77-8195-4E18-88D2-3B41186EB1CA}"/>
                </a:ext>
              </a:extLst>
            </p:cNvPr>
            <p:cNvCxnSpPr>
              <a:cxnSpLocks/>
              <a:stCxn id="49" idx="2"/>
              <a:endCxn id="57" idx="0"/>
            </p:cNvCxnSpPr>
            <p:nvPr/>
          </p:nvCxnSpPr>
          <p:spPr>
            <a:xfrm rot="5400000">
              <a:off x="6454365" y="5377595"/>
              <a:ext cx="552330" cy="1121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49A7D5F2-4DBE-490D-B4C9-8300B6810FCD}"/>
                </a:ext>
              </a:extLst>
            </p:cNvPr>
            <p:cNvCxnSpPr>
              <a:cxnSpLocks/>
              <a:stCxn id="49" idx="2"/>
              <a:endCxn id="55" idx="1"/>
            </p:cNvCxnSpPr>
            <p:nvPr/>
          </p:nvCxnSpPr>
          <p:spPr>
            <a:xfrm rot="16200000" flipH="1">
              <a:off x="7400385" y="5553204"/>
              <a:ext cx="359690" cy="5777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36DC2F6-D769-4192-9E6F-E9B5309CDC12}"/>
                </a:ext>
              </a:extLst>
            </p:cNvPr>
            <p:cNvSpPr txBox="1"/>
            <p:nvPr/>
          </p:nvSpPr>
          <p:spPr>
            <a:xfrm>
              <a:off x="7291345" y="599480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25448A3-C3E7-42B2-98BC-66FCEF99C93A}"/>
                </a:ext>
              </a:extLst>
            </p:cNvPr>
            <p:cNvSpPr txBox="1"/>
            <p:nvPr/>
          </p:nvSpPr>
          <p:spPr>
            <a:xfrm>
              <a:off x="6444761" y="574163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流程图: 准备 62">
              <a:extLst>
                <a:ext uri="{FF2B5EF4-FFF2-40B4-BE49-F238E27FC236}">
                  <a16:creationId xmlns:a16="http://schemas.microsoft.com/office/drawing/2014/main" id="{7A0610A3-9BA1-4CFD-822E-245BC90B63D7}"/>
                </a:ext>
              </a:extLst>
            </p:cNvPr>
            <p:cNvSpPr/>
            <p:nvPr/>
          </p:nvSpPr>
          <p:spPr>
            <a:xfrm>
              <a:off x="5705026" y="3506384"/>
              <a:ext cx="1144420" cy="331830"/>
            </a:xfrm>
            <a:prstGeom prst="flowChartPreparati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Hans-HK" altLang="en-US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64EEA96-504A-40DB-A4AF-8D7983C8EEC0}"/>
                </a:ext>
              </a:extLst>
            </p:cNvPr>
            <p:cNvCxnSpPr>
              <a:stCxn id="63" idx="2"/>
              <a:endCxn id="48" idx="0"/>
            </p:cNvCxnSpPr>
            <p:nvPr/>
          </p:nvCxnSpPr>
          <p:spPr>
            <a:xfrm>
              <a:off x="6277236" y="3838214"/>
              <a:ext cx="1118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185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>
            <a:extLst>
              <a:ext uri="{FF2B5EF4-FFF2-40B4-BE49-F238E27FC236}">
                <a16:creationId xmlns:a16="http://schemas.microsoft.com/office/drawing/2014/main" id="{2A340625-D9C4-4FE8-8B53-74A4889CF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57188"/>
            <a:ext cx="6781800" cy="57943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问题描述</a:t>
            </a:r>
          </a:p>
        </p:txBody>
      </p:sp>
      <p:sp>
        <p:nvSpPr>
          <p:cNvPr id="112642" name="Text Box 2">
            <a:extLst>
              <a:ext uri="{FF2B5EF4-FFF2-40B4-BE49-F238E27FC236}">
                <a16:creationId xmlns:a16="http://schemas.microsoft.com/office/drawing/2014/main" id="{FD0D4E71-A5FB-4EDD-81BE-8CF3D8FFFA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2711" y="1263161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定位问题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确定主串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中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模式串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首次出现的位置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65B4B009-89C8-4C7F-8DBA-6AE2078B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072" y="4200967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BF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（朴素的穷举算法）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155A314-71FC-4D67-949A-298BD488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04" y="3438967"/>
            <a:ext cx="231237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算法种类：</a:t>
            </a:r>
          </a:p>
        </p:txBody>
      </p:sp>
      <p:sp>
        <p:nvSpPr>
          <p:cNvPr id="112647" name="AutoShape 7">
            <a:extLst>
              <a:ext uri="{FF2B5EF4-FFF2-40B4-BE49-F238E27FC236}">
                <a16:creationId xmlns:a16="http://schemas.microsoft.com/office/drawing/2014/main" id="{BE890F1F-3E96-450B-8901-038472D7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377" y="4856604"/>
            <a:ext cx="3429000" cy="609600"/>
          </a:xfrm>
          <a:prstGeom prst="wedgeEllipseCallout">
            <a:avLst>
              <a:gd name="adj1" fmla="val -27130"/>
              <a:gd name="adj2" fmla="val -10729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带回溯，速度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慢</a:t>
            </a:r>
          </a:p>
        </p:txBody>
      </p:sp>
      <p:sp>
        <p:nvSpPr>
          <p:cNvPr id="112648" name="AutoShape 8">
            <a:extLst>
              <a:ext uri="{FF2B5EF4-FFF2-40B4-BE49-F238E27FC236}">
                <a16:creationId xmlns:a16="http://schemas.microsoft.com/office/drawing/2014/main" id="{FEBC7ADE-EE38-410C-B4A6-A8F66BEB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56" y="5786513"/>
            <a:ext cx="4715608" cy="759069"/>
          </a:xfrm>
          <a:prstGeom prst="wedgeEllipseCallout">
            <a:avLst>
              <a:gd name="adj1" fmla="val -35644"/>
              <a:gd name="adj2" fmla="val -7187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避免回溯，匹配速度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快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351C98E5-E324-4230-9412-8634E990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1869832"/>
            <a:ext cx="7479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又称“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串的模式匹配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”问题</a:t>
            </a:r>
            <a:r>
              <a:rPr kumimoji="1"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楷体_GB2312"/>
              </a:rPr>
              <a:t>。（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回顾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黑体" panose="02010609060101010101" pitchFamily="49" charset="-122"/>
                <a:ea typeface="楷体_GB2312"/>
              </a:rPr>
              <a:t>）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黑体" panose="02010609060101010101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3AE915-E802-4C92-91ED-019F6828F2E0}"/>
              </a:ext>
            </a:extLst>
          </p:cNvPr>
          <p:cNvSpPr txBox="1"/>
          <p:nvPr/>
        </p:nvSpPr>
        <p:spPr>
          <a:xfrm>
            <a:off x="6312877" y="2311697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楷体_GB2312"/>
              </a:rPr>
              <a:t>可假设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pos=1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2B4D6B-8AA9-456A-8499-C69E959EA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2603698"/>
            <a:ext cx="5984631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04E240-B116-4C1F-B010-DB889C8D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077" y="2594236"/>
            <a:ext cx="5984631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4" grpId="0" build="p" autoUpdateAnimBg="0"/>
      <p:bldP spid="112645" grpId="0" build="p" autoUpdateAnimBg="0"/>
      <p:bldP spid="112647" grpId="0" animBg="1" autoUpdateAnimBg="0"/>
      <p:bldP spid="112648" grpId="0" animBg="1" autoUpdateAnimBg="0"/>
      <p:bldP spid="112650" grpId="0"/>
      <p:bldP spid="2" grpId="0"/>
      <p:bldP spid="10" grpId="0" autoUpdateAnimBg="0"/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FF0776E5-A820-4729-8290-F46245A25E95}"/>
              </a:ext>
            </a:extLst>
          </p:cNvPr>
          <p:cNvSpPr/>
          <p:nvPr/>
        </p:nvSpPr>
        <p:spPr>
          <a:xfrm>
            <a:off x="4950069" y="1038151"/>
            <a:ext cx="3279998" cy="307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B7EB66-2F26-4B19-8D09-CF9AC3A170D0}"/>
              </a:ext>
            </a:extLst>
          </p:cNvPr>
          <p:cNvSpPr/>
          <p:nvPr/>
        </p:nvSpPr>
        <p:spPr>
          <a:xfrm>
            <a:off x="4950069" y="1548833"/>
            <a:ext cx="1283677" cy="307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94F4DC-1380-42CE-82B7-53C0F481602D}"/>
              </a:ext>
            </a:extLst>
          </p:cNvPr>
          <p:cNvSpPr/>
          <p:nvPr/>
        </p:nvSpPr>
        <p:spPr>
          <a:xfrm>
            <a:off x="6946390" y="1038151"/>
            <a:ext cx="1283677" cy="307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D029DC-D1F8-4FA9-BB9F-6DF85E345694}"/>
              </a:ext>
            </a:extLst>
          </p:cNvPr>
          <p:cNvSpPr txBox="1"/>
          <p:nvPr/>
        </p:nvSpPr>
        <p:spPr>
          <a:xfrm>
            <a:off x="7992208" y="133547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2731F9-36E3-4545-A528-AA3C5A49CF1C}"/>
              </a:ext>
            </a:extLst>
          </p:cNvPr>
          <p:cNvSpPr txBox="1"/>
          <p:nvPr/>
        </p:nvSpPr>
        <p:spPr>
          <a:xfrm>
            <a:off x="5962616" y="19142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23F890-7DA1-4026-A5A7-8304CE78079A}"/>
              </a:ext>
            </a:extLst>
          </p:cNvPr>
          <p:cNvSpPr/>
          <p:nvPr/>
        </p:nvSpPr>
        <p:spPr>
          <a:xfrm>
            <a:off x="6285202" y="1548833"/>
            <a:ext cx="248786" cy="3070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4B4D36-691D-441E-8993-F44716958C05}"/>
              </a:ext>
            </a:extLst>
          </p:cNvPr>
          <p:cNvSpPr txBox="1"/>
          <p:nvPr/>
        </p:nvSpPr>
        <p:spPr>
          <a:xfrm>
            <a:off x="1885141" y="2553688"/>
            <a:ext cx="567624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2400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。我们知道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个事情：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</a:t>
            </a:r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S[j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+1]=S[i+1]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，可断言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S[j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+1]≠S[i+1]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。令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2400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。可知道：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T[1,j</a:t>
            </a:r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(ii)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以此类推，最终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(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对某个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k)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(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S[j</a:t>
            </a:r>
            <a:r>
              <a:rPr lang="en-US" altLang="zh-CN" sz="2400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+1]!=S[i+1]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7B7387-A64A-483B-A6ED-DC386CF07B7E}"/>
              </a:ext>
            </a:extLst>
          </p:cNvPr>
          <p:cNvSpPr/>
          <p:nvPr/>
        </p:nvSpPr>
        <p:spPr>
          <a:xfrm>
            <a:off x="8291148" y="1038151"/>
            <a:ext cx="248786" cy="307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6E05BEF-1F2C-4788-ADB7-966B99E02A9A}"/>
              </a:ext>
            </a:extLst>
          </p:cNvPr>
          <p:cNvSpPr txBox="1"/>
          <p:nvPr/>
        </p:nvSpPr>
        <p:spPr>
          <a:xfrm>
            <a:off x="8203228" y="14059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A5D7958-B1EC-47BF-9398-686C0D19E9E1}"/>
              </a:ext>
            </a:extLst>
          </p:cNvPr>
          <p:cNvSpPr txBox="1"/>
          <p:nvPr/>
        </p:nvSpPr>
        <p:spPr>
          <a:xfrm>
            <a:off x="6233746" y="191425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EAE0A5-9C59-4FF3-9DE4-AB4B6E32965B}"/>
              </a:ext>
            </a:extLst>
          </p:cNvPr>
          <p:cNvSpPr/>
          <p:nvPr/>
        </p:nvSpPr>
        <p:spPr>
          <a:xfrm>
            <a:off x="4950070" y="1566417"/>
            <a:ext cx="783744" cy="2687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9EBD17B-53E3-40A8-8C3B-F0FEA3056A52}"/>
              </a:ext>
            </a:extLst>
          </p:cNvPr>
          <p:cNvSpPr txBox="1"/>
          <p:nvPr/>
        </p:nvSpPr>
        <p:spPr>
          <a:xfrm>
            <a:off x="5459368" y="186791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E89365-C432-4D8F-872E-E483159869AE}"/>
              </a:ext>
            </a:extLst>
          </p:cNvPr>
          <p:cNvSpPr/>
          <p:nvPr/>
        </p:nvSpPr>
        <p:spPr>
          <a:xfrm>
            <a:off x="7419484" y="1056358"/>
            <a:ext cx="783744" cy="2687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B91B839-D370-4D8A-ACD3-80CD3AC9BB83}"/>
              </a:ext>
            </a:extLst>
          </p:cNvPr>
          <p:cNvSpPr txBox="1"/>
          <p:nvPr/>
        </p:nvSpPr>
        <p:spPr>
          <a:xfrm>
            <a:off x="509108" y="1359760"/>
            <a:ext cx="36152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现在假定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+1]≠S[i+1]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先考虑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D4BC1D-E760-4316-97E1-A938C3B275D0}"/>
              </a:ext>
            </a:extLst>
          </p:cNvPr>
          <p:cNvSpPr/>
          <p:nvPr/>
        </p:nvSpPr>
        <p:spPr>
          <a:xfrm>
            <a:off x="5742599" y="1543726"/>
            <a:ext cx="248786" cy="307072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3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F6784A6-BCC7-430B-9305-08A8BBAB6870}"/>
              </a:ext>
            </a:extLst>
          </p:cNvPr>
          <p:cNvGrpSpPr/>
          <p:nvPr/>
        </p:nvGrpSpPr>
        <p:grpSpPr>
          <a:xfrm>
            <a:off x="404446" y="602196"/>
            <a:ext cx="3907534" cy="2372435"/>
            <a:chOff x="4870938" y="4207042"/>
            <a:chExt cx="3907534" cy="2372435"/>
          </a:xfrm>
        </p:grpSpPr>
        <p:sp>
          <p:nvSpPr>
            <p:cNvPr id="19" name="流程图: 决策 18">
              <a:extLst>
                <a:ext uri="{FF2B5EF4-FFF2-40B4-BE49-F238E27FC236}">
                  <a16:creationId xmlns:a16="http://schemas.microsoft.com/office/drawing/2014/main" id="{B3018D30-93E2-443C-8B7F-159A30AC5ED6}"/>
                </a:ext>
              </a:extLst>
            </p:cNvPr>
            <p:cNvSpPr/>
            <p:nvPr/>
          </p:nvSpPr>
          <p:spPr>
            <a:xfrm>
              <a:off x="5016658" y="4207042"/>
              <a:ext cx="2523391" cy="41113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S[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+1]=T[j+1]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流程图: 决策 19">
              <a:extLst>
                <a:ext uri="{FF2B5EF4-FFF2-40B4-BE49-F238E27FC236}">
                  <a16:creationId xmlns:a16="http://schemas.microsoft.com/office/drawing/2014/main" id="{16155666-E960-4716-8CE2-BEB69C8070DE}"/>
                </a:ext>
              </a:extLst>
            </p:cNvPr>
            <p:cNvSpPr/>
            <p:nvPr/>
          </p:nvSpPr>
          <p:spPr>
            <a:xfrm>
              <a:off x="6713574" y="5259257"/>
              <a:ext cx="1155542" cy="40298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流程图: 终止 20">
              <a:extLst>
                <a:ext uri="{FF2B5EF4-FFF2-40B4-BE49-F238E27FC236}">
                  <a16:creationId xmlns:a16="http://schemas.microsoft.com/office/drawing/2014/main" id="{972F702E-0792-4B72-93D5-5CF6A96FA442}"/>
                </a:ext>
              </a:extLst>
            </p:cNvPr>
            <p:cNvSpPr/>
            <p:nvPr/>
          </p:nvSpPr>
          <p:spPr>
            <a:xfrm>
              <a:off x="4870938" y="5259242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Hans-HK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41AE03CD-6E7D-4399-8D66-07A61BAF8031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rot="5400000">
              <a:off x="5473919" y="4454807"/>
              <a:ext cx="641068" cy="9678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E2E0A407-BBE0-4C7C-B631-3EC78A101ED7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rot="16200000" flipH="1">
              <a:off x="6464308" y="4432219"/>
              <a:ext cx="641083" cy="10129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44894CF-AEB6-432D-8749-6F1ECEC8CA72}"/>
                </a:ext>
              </a:extLst>
            </p:cNvPr>
            <p:cNvSpPr txBox="1"/>
            <p:nvPr/>
          </p:nvSpPr>
          <p:spPr>
            <a:xfrm>
              <a:off x="5380425" y="4647413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029F974-9A96-417F-A2E6-9AB45CAB62AE}"/>
                </a:ext>
              </a:extLst>
            </p:cNvPr>
            <p:cNvSpPr txBox="1"/>
            <p:nvPr/>
          </p:nvSpPr>
          <p:spPr>
            <a:xfrm>
              <a:off x="6660822" y="464299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流程图: 过程 25">
              <a:extLst>
                <a:ext uri="{FF2B5EF4-FFF2-40B4-BE49-F238E27FC236}">
                  <a16:creationId xmlns:a16="http://schemas.microsoft.com/office/drawing/2014/main" id="{05EDB817-5B9B-4B40-82AE-C848DB57C097}"/>
                </a:ext>
              </a:extLst>
            </p:cNvPr>
            <p:cNvSpPr/>
            <p:nvPr/>
          </p:nvSpPr>
          <p:spPr>
            <a:xfrm>
              <a:off x="7869116" y="5854881"/>
              <a:ext cx="909356" cy="33410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l-GR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π[</a:t>
              </a:r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j]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5DB9320C-515D-4FB2-92C6-DE133E0B56C6}"/>
                </a:ext>
              </a:extLst>
            </p:cNvPr>
            <p:cNvCxnSpPr>
              <a:cxnSpLocks/>
              <a:stCxn id="26" idx="0"/>
              <a:endCxn id="19" idx="3"/>
            </p:cNvCxnSpPr>
            <p:nvPr/>
          </p:nvCxnSpPr>
          <p:spPr>
            <a:xfrm rot="16200000" flipV="1">
              <a:off x="7210786" y="4741872"/>
              <a:ext cx="1442273" cy="7837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终止 27">
              <a:extLst>
                <a:ext uri="{FF2B5EF4-FFF2-40B4-BE49-F238E27FC236}">
                  <a16:creationId xmlns:a16="http://schemas.microsoft.com/office/drawing/2014/main" id="{6CD8E44A-C7BE-4F7E-B95F-410EE4716A4F}"/>
                </a:ext>
              </a:extLst>
            </p:cNvPr>
            <p:cNvSpPr/>
            <p:nvPr/>
          </p:nvSpPr>
          <p:spPr>
            <a:xfrm>
              <a:off x="5730101" y="6214575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8017D974-2E38-49BD-919D-649214A94645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rot="16200000" flipH="1">
              <a:off x="5444918" y="5489777"/>
              <a:ext cx="590431" cy="8591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9A85069C-6A81-4EB2-977C-8896CB6D166F}"/>
                </a:ext>
              </a:extLst>
            </p:cNvPr>
            <p:cNvCxnSpPr>
              <a:cxnSpLocks/>
              <a:stCxn id="20" idx="2"/>
              <a:endCxn id="28" idx="0"/>
            </p:cNvCxnSpPr>
            <p:nvPr/>
          </p:nvCxnSpPr>
          <p:spPr>
            <a:xfrm rot="5400000">
              <a:off x="6454365" y="5377595"/>
              <a:ext cx="552330" cy="1121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BD6D9CB0-0896-4161-BB81-34FAFE563515}"/>
                </a:ext>
              </a:extLst>
            </p:cNvPr>
            <p:cNvCxnSpPr>
              <a:cxnSpLocks/>
              <a:stCxn id="20" idx="2"/>
              <a:endCxn id="26" idx="1"/>
            </p:cNvCxnSpPr>
            <p:nvPr/>
          </p:nvCxnSpPr>
          <p:spPr>
            <a:xfrm rot="16200000" flipH="1">
              <a:off x="7400385" y="5553204"/>
              <a:ext cx="359690" cy="5777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724B3CF-0E68-4061-B519-18F4C4869864}"/>
                </a:ext>
              </a:extLst>
            </p:cNvPr>
            <p:cNvSpPr txBox="1"/>
            <p:nvPr/>
          </p:nvSpPr>
          <p:spPr>
            <a:xfrm>
              <a:off x="7291345" y="599480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A60DF81-2F4D-464C-A58B-3B44850BA71D}"/>
                </a:ext>
              </a:extLst>
            </p:cNvPr>
            <p:cNvSpPr txBox="1"/>
            <p:nvPr/>
          </p:nvSpPr>
          <p:spPr>
            <a:xfrm>
              <a:off x="6444761" y="574163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F0776E5-A820-4729-8290-F46245A25E95}"/>
              </a:ext>
            </a:extLst>
          </p:cNvPr>
          <p:cNvSpPr/>
          <p:nvPr/>
        </p:nvSpPr>
        <p:spPr>
          <a:xfrm>
            <a:off x="4950069" y="1038151"/>
            <a:ext cx="3279998" cy="307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B7EB66-2F26-4B19-8D09-CF9AC3A170D0}"/>
              </a:ext>
            </a:extLst>
          </p:cNvPr>
          <p:cNvSpPr/>
          <p:nvPr/>
        </p:nvSpPr>
        <p:spPr>
          <a:xfrm>
            <a:off x="4950069" y="1548833"/>
            <a:ext cx="1283677" cy="307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94F4DC-1380-42CE-82B7-53C0F481602D}"/>
              </a:ext>
            </a:extLst>
          </p:cNvPr>
          <p:cNvSpPr/>
          <p:nvPr/>
        </p:nvSpPr>
        <p:spPr>
          <a:xfrm>
            <a:off x="6946390" y="1038151"/>
            <a:ext cx="1283677" cy="307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D029DC-D1F8-4FA9-BB9F-6DF85E345694}"/>
              </a:ext>
            </a:extLst>
          </p:cNvPr>
          <p:cNvSpPr txBox="1"/>
          <p:nvPr/>
        </p:nvSpPr>
        <p:spPr>
          <a:xfrm>
            <a:off x="7992208" y="133547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2731F9-36E3-4545-A528-AA3C5A49CF1C}"/>
              </a:ext>
            </a:extLst>
          </p:cNvPr>
          <p:cNvSpPr txBox="1"/>
          <p:nvPr/>
        </p:nvSpPr>
        <p:spPr>
          <a:xfrm>
            <a:off x="5962616" y="19142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30AAC8-850A-48B9-8480-505196E10589}"/>
              </a:ext>
            </a:extLst>
          </p:cNvPr>
          <p:cNvSpPr txBox="1"/>
          <p:nvPr/>
        </p:nvSpPr>
        <p:spPr>
          <a:xfrm>
            <a:off x="242037" y="340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endParaRPr lang="en-US" altLang="zh-CN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23F890-7DA1-4026-A5A7-8304CE78079A}"/>
              </a:ext>
            </a:extLst>
          </p:cNvPr>
          <p:cNvSpPr/>
          <p:nvPr/>
        </p:nvSpPr>
        <p:spPr>
          <a:xfrm>
            <a:off x="6285202" y="1548833"/>
            <a:ext cx="248786" cy="3070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4B4D36-691D-441E-8993-F44716958C05}"/>
              </a:ext>
            </a:extLst>
          </p:cNvPr>
          <p:cNvSpPr txBox="1"/>
          <p:nvPr/>
        </p:nvSpPr>
        <p:spPr>
          <a:xfrm>
            <a:off x="4950070" y="2645863"/>
            <a:ext cx="325315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+1]=S[i+1]?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结果不成立。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因此令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π[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]=1.</a:t>
            </a: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+1]=S[i+1]?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结果成立。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因此令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j*=j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+1=2.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7B7387-A64A-483B-A6ED-DC386CF07B7E}"/>
              </a:ext>
            </a:extLst>
          </p:cNvPr>
          <p:cNvSpPr/>
          <p:nvPr/>
        </p:nvSpPr>
        <p:spPr>
          <a:xfrm>
            <a:off x="8291148" y="1038151"/>
            <a:ext cx="248786" cy="307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6E05BEF-1F2C-4788-ADB7-966B99E02A9A}"/>
              </a:ext>
            </a:extLst>
          </p:cNvPr>
          <p:cNvSpPr txBox="1"/>
          <p:nvPr/>
        </p:nvSpPr>
        <p:spPr>
          <a:xfrm>
            <a:off x="8203228" y="14059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A5D7958-B1EC-47BF-9398-686C0D19E9E1}"/>
              </a:ext>
            </a:extLst>
          </p:cNvPr>
          <p:cNvSpPr txBox="1"/>
          <p:nvPr/>
        </p:nvSpPr>
        <p:spPr>
          <a:xfrm>
            <a:off x="6233746" y="191425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EAE0A5-9C59-4FF3-9DE4-AB4B6E32965B}"/>
              </a:ext>
            </a:extLst>
          </p:cNvPr>
          <p:cNvSpPr/>
          <p:nvPr/>
        </p:nvSpPr>
        <p:spPr>
          <a:xfrm>
            <a:off x="4950070" y="1566417"/>
            <a:ext cx="783744" cy="2687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9EBD17B-53E3-40A8-8C3B-F0FEA3056A52}"/>
              </a:ext>
            </a:extLst>
          </p:cNvPr>
          <p:cNvSpPr txBox="1"/>
          <p:nvPr/>
        </p:nvSpPr>
        <p:spPr>
          <a:xfrm>
            <a:off x="5459368" y="186791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E89365-C432-4D8F-872E-E483159869AE}"/>
              </a:ext>
            </a:extLst>
          </p:cNvPr>
          <p:cNvSpPr/>
          <p:nvPr/>
        </p:nvSpPr>
        <p:spPr>
          <a:xfrm>
            <a:off x="7419484" y="1056358"/>
            <a:ext cx="783744" cy="2687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D4BC1D-E760-4316-97E1-A938C3B275D0}"/>
              </a:ext>
            </a:extLst>
          </p:cNvPr>
          <p:cNvSpPr/>
          <p:nvPr/>
        </p:nvSpPr>
        <p:spPr>
          <a:xfrm>
            <a:off x="5742599" y="1543726"/>
            <a:ext cx="248786" cy="307072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F5FAFAE-C795-4D8C-977C-5416ACB08879}"/>
              </a:ext>
            </a:extLst>
          </p:cNvPr>
          <p:cNvGrpSpPr/>
          <p:nvPr/>
        </p:nvGrpSpPr>
        <p:grpSpPr>
          <a:xfrm>
            <a:off x="590653" y="3526961"/>
            <a:ext cx="4191000" cy="1749679"/>
            <a:chOff x="381000" y="4509300"/>
            <a:chExt cx="4191000" cy="1749679"/>
          </a:xfrm>
        </p:grpSpPr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C082E7F1-685F-4CBD-B373-75CF2AB1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87506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6E835EF5-F744-4C8F-AA46-97D3AA36B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640" y="525606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T=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49" name="Group 15">
              <a:extLst>
                <a:ext uri="{FF2B5EF4-FFF2-40B4-BE49-F238E27FC236}">
                  <a16:creationId xmlns:a16="http://schemas.microsoft.com/office/drawing/2014/main" id="{CAD80FE3-CBEB-49B7-A9DA-A7938D672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560" y="4509300"/>
              <a:ext cx="228600" cy="533400"/>
              <a:chOff x="5184" y="2496"/>
              <a:chExt cx="144" cy="336"/>
            </a:xfrm>
          </p:grpSpPr>
          <p:sp>
            <p:nvSpPr>
              <p:cNvPr id="53" name="Rectangle 16">
                <a:extLst>
                  <a:ext uri="{FF2B5EF4-FFF2-40B4-BE49-F238E27FC236}">
                    <a16:creationId xmlns:a16="http://schemas.microsoft.com/office/drawing/2014/main" id="{307D3EF4-C3E6-47A9-9519-ABEED1946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54" name="Line 17">
                <a:extLst>
                  <a:ext uri="{FF2B5EF4-FFF2-40B4-BE49-F238E27FC236}">
                    <a16:creationId xmlns:a16="http://schemas.microsoft.com/office/drawing/2014/main" id="{1C8A0793-15C1-48A6-864D-F716CB235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50" name="Group 27">
              <a:extLst>
                <a:ext uri="{FF2B5EF4-FFF2-40B4-BE49-F238E27FC236}">
                  <a16:creationId xmlns:a16="http://schemas.microsoft.com/office/drawing/2014/main" id="{7A7C9820-0905-4960-B5F9-725C99B01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095" y="5735104"/>
              <a:ext cx="405740" cy="523875"/>
              <a:chOff x="3672" y="2448"/>
              <a:chExt cx="205" cy="330"/>
            </a:xfrm>
          </p:grpSpPr>
          <p:sp>
            <p:nvSpPr>
              <p:cNvPr id="51" name="Rectangle 28">
                <a:extLst>
                  <a:ext uri="{FF2B5EF4-FFF2-40B4-BE49-F238E27FC236}">
                    <a16:creationId xmlns:a16="http://schemas.microsoft.com/office/drawing/2014/main" id="{B6F01347-A95F-408A-875F-67F0B08C4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54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  <a:r>
                  <a:rPr kumimoji="1" lang="en-US" altLang="zh-CN" sz="180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0</a:t>
                </a:r>
              </a:p>
            </p:txBody>
          </p:sp>
          <p:sp>
            <p:nvSpPr>
              <p:cNvPr id="52" name="Line 29">
                <a:extLst>
                  <a:ext uri="{FF2B5EF4-FFF2-40B4-BE49-F238E27FC236}">
                    <a16:creationId xmlns:a16="http://schemas.microsoft.com/office/drawing/2014/main" id="{68FA0726-2362-4E0E-A654-954784BD5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55" name="Group 27">
              <a:extLst>
                <a:ext uri="{FF2B5EF4-FFF2-40B4-BE49-F238E27FC236}">
                  <a16:creationId xmlns:a16="http://schemas.microsoft.com/office/drawing/2014/main" id="{AB9B91AA-A7EE-4200-9AC6-24B4193F5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6165" y="5701766"/>
              <a:ext cx="405740" cy="523875"/>
              <a:chOff x="3672" y="2448"/>
              <a:chExt cx="205" cy="330"/>
            </a:xfrm>
          </p:grpSpPr>
          <p:sp>
            <p:nvSpPr>
              <p:cNvPr id="56" name="Rectangle 28">
                <a:extLst>
                  <a:ext uri="{FF2B5EF4-FFF2-40B4-BE49-F238E27FC236}">
                    <a16:creationId xmlns:a16="http://schemas.microsoft.com/office/drawing/2014/main" id="{922EA44D-D618-4C0B-87F5-0862EE644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54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  <a:r>
                  <a:rPr kumimoji="1" lang="en-US" altLang="zh-CN" sz="180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1</a:t>
                </a:r>
              </a:p>
            </p:txBody>
          </p:sp>
          <p:sp>
            <p:nvSpPr>
              <p:cNvPr id="57" name="Line 29">
                <a:extLst>
                  <a:ext uri="{FF2B5EF4-FFF2-40B4-BE49-F238E27FC236}">
                    <a16:creationId xmlns:a16="http://schemas.microsoft.com/office/drawing/2014/main" id="{68B0F2EE-1F59-461F-A9E6-4D73D098F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32581435-04F5-4C64-9C18-C94F64704DB5}"/>
              </a:ext>
            </a:extLst>
          </p:cNvPr>
          <p:cNvSpPr txBox="1"/>
          <p:nvPr/>
        </p:nvSpPr>
        <p:spPr>
          <a:xfrm>
            <a:off x="510557" y="5684913"/>
            <a:ext cx="79844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总结：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算法为每一个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=max{k|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T[1,k]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78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4" name="Rectangle 12">
            <a:extLst>
              <a:ext uri="{FF2B5EF4-FFF2-40B4-BE49-F238E27FC236}">
                <a16:creationId xmlns:a16="http://schemas.microsoft.com/office/drawing/2014/main" id="{5EA0F691-853F-40B8-A17A-0EB63EC7E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09728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60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ailure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function </a:t>
            </a:r>
            <a:r>
              <a:rPr kumimoji="1" lang="el-GR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的递推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计算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160757C2-175B-4DAF-AFBE-68CED9D1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278" y="933637"/>
            <a:ext cx="73103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max {</a:t>
            </a:r>
            <a:r>
              <a:rPr lang="en-US" altLang="zh-CN" sz="2800" dirty="0">
                <a:solidFill>
                  <a:srgbClr val="66FF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 (0 ≤ L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|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T[1,L]=T[i-L+1,i]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47AD5A-09C2-4BD6-8A18-0997218D9D3E}"/>
              </a:ext>
            </a:extLst>
          </p:cNvPr>
          <p:cNvSpPr txBox="1"/>
          <p:nvPr/>
        </p:nvSpPr>
        <p:spPr>
          <a:xfrm>
            <a:off x="533400" y="1489376"/>
            <a:ext cx="7772400" cy="470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已知</a:t>
            </a:r>
            <a:r>
              <a:rPr kumimoji="1" lang="el-GR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[1],</a:t>
            </a:r>
            <a:r>
              <a:rPr kumimoji="1" lang="el-GR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[2],…,</a:t>
            </a:r>
            <a:r>
              <a:rPr kumimoji="1" lang="el-GR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，如何求</a:t>
            </a:r>
            <a:r>
              <a:rPr kumimoji="1" lang="el-GR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的值？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EEB864-AEA1-4219-B604-08E64982FD71}"/>
              </a:ext>
            </a:extLst>
          </p:cNvPr>
          <p:cNvSpPr txBox="1"/>
          <p:nvPr/>
        </p:nvSpPr>
        <p:spPr>
          <a:xfrm>
            <a:off x="1137608" y="2081906"/>
            <a:ext cx="6425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B05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b a'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1    2    3    4   5    6    7   8   9   10  11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            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0    1    1   2    3    4   5   6    ? </a:t>
            </a:r>
            <a:r>
              <a:rPr lang="en-US" altLang="zh-CN" sz="2800" dirty="0"/>
              <a:t> </a:t>
            </a:r>
            <a:endParaRPr lang="zh-Hans-HK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185596-6B2C-4DAE-B8FA-32A1FC419A56}"/>
              </a:ext>
            </a:extLst>
          </p:cNvPr>
          <p:cNvSpPr txBox="1"/>
          <p:nvPr/>
        </p:nvSpPr>
        <p:spPr>
          <a:xfrm>
            <a:off x="761034" y="345649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kumimoji="1"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kumimoji="1"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]+1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]=T[1,6+1]=T[1,7]</a:t>
            </a: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  = 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a b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T' =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</a:p>
          <a:p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转化为计算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j*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=max{j| 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T'[1,j]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S[1,10]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此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j*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的计算在“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的重要性质”中已解决。 </a:t>
            </a:r>
            <a:endParaRPr kumimoji="1"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中，从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=9.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[9]=6)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出发将</a:t>
            </a:r>
            <a:endParaRPr kumimoji="1"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到达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=10,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j*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=2)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。这说明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[10]=2</a:t>
            </a:r>
            <a:r>
              <a: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6FFAFF-CB65-45DF-8B22-8326AEF24FD5}"/>
              </a:ext>
            </a:extLst>
          </p:cNvPr>
          <p:cNvSpPr txBox="1"/>
          <p:nvPr/>
        </p:nvSpPr>
        <p:spPr>
          <a:xfrm>
            <a:off x="6380225" y="2684287"/>
            <a:ext cx="219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如何计算</a:t>
            </a:r>
            <a:r>
              <a:rPr kumimoji="1" lang="el-GR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[10]?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AF5BA0-7A9F-4885-8EC8-88620C565303}"/>
              </a:ext>
            </a:extLst>
          </p:cNvPr>
          <p:cNvSpPr txBox="1"/>
          <p:nvPr/>
        </p:nvSpPr>
        <p:spPr>
          <a:xfrm>
            <a:off x="7243692" y="2359228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000" dirty="0" err="1">
                <a:solidFill>
                  <a:srgbClr val="FF0000"/>
                </a:solidFill>
              </a:rPr>
              <a:t>i</a:t>
            </a:r>
            <a:r>
              <a:rPr lang="en-US" altLang="zh-Hans-HK" sz="2000" dirty="0">
                <a:solidFill>
                  <a:srgbClr val="FF0000"/>
                </a:solidFill>
              </a:rPr>
              <a:t>=9</a:t>
            </a:r>
            <a:endParaRPr lang="zh-Hans-HK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4" name="Rectangle 12">
            <a:extLst>
              <a:ext uri="{FF2B5EF4-FFF2-40B4-BE49-F238E27FC236}">
                <a16:creationId xmlns:a16="http://schemas.microsoft.com/office/drawing/2014/main" id="{5EA0F691-853F-40B8-A17A-0EB63EC7E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71146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60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ailure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function </a:t>
            </a:r>
            <a:r>
              <a:rPr kumimoji="1" lang="el-GR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的实现</a:t>
            </a:r>
            <a:endParaRPr lang="zh-CN" altLang="en-US" sz="3600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63FF45-5F89-4482-96D8-79E68F28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49" y="1494695"/>
            <a:ext cx="4375638" cy="5064369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void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compute_failure_function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  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SString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T, int  &amp;pi[ ] ){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//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求模式串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的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函数并存入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pi[]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76200" lvl="1" indent="0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{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j;}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76200" lvl="1" indent="0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}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C7BD9C-0727-47FC-96B8-1F14EB79415C}"/>
              </a:ext>
            </a:extLst>
          </p:cNvPr>
          <p:cNvSpPr txBox="1"/>
          <p:nvPr/>
        </p:nvSpPr>
        <p:spPr>
          <a:xfrm>
            <a:off x="5117123" y="1652954"/>
            <a:ext cx="3698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的主过程中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为每一个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在计算辅助函数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为每一个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的后缀。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计算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的过程与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主过程十分类似。分析也类似。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10D9EF4-1765-4EB5-835A-0098836DDDF3}"/>
              </a:ext>
            </a:extLst>
          </p:cNvPr>
          <p:cNvGrpSpPr/>
          <p:nvPr/>
        </p:nvGrpSpPr>
        <p:grpSpPr>
          <a:xfrm>
            <a:off x="2618233" y="579961"/>
            <a:ext cx="3907534" cy="3073093"/>
            <a:chOff x="4870938" y="3506384"/>
            <a:chExt cx="3907534" cy="3073093"/>
          </a:xfrm>
        </p:grpSpPr>
        <p:sp>
          <p:nvSpPr>
            <p:cNvPr id="5" name="流程图: 决策 4">
              <a:extLst>
                <a:ext uri="{FF2B5EF4-FFF2-40B4-BE49-F238E27FC236}">
                  <a16:creationId xmlns:a16="http://schemas.microsoft.com/office/drawing/2014/main" id="{073FD3E2-1ADC-4F63-A07A-FB417CE7BBF9}"/>
                </a:ext>
              </a:extLst>
            </p:cNvPr>
            <p:cNvSpPr/>
            <p:nvPr/>
          </p:nvSpPr>
          <p:spPr>
            <a:xfrm>
              <a:off x="5016658" y="4207042"/>
              <a:ext cx="2523391" cy="41113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T[i+1]=T[j+1]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决策 5">
              <a:extLst>
                <a:ext uri="{FF2B5EF4-FFF2-40B4-BE49-F238E27FC236}">
                  <a16:creationId xmlns:a16="http://schemas.microsoft.com/office/drawing/2014/main" id="{9361CECD-5D25-47BA-9A5E-6AFDFC06396D}"/>
                </a:ext>
              </a:extLst>
            </p:cNvPr>
            <p:cNvSpPr/>
            <p:nvPr/>
          </p:nvSpPr>
          <p:spPr>
            <a:xfrm>
              <a:off x="6713574" y="5259257"/>
              <a:ext cx="1155542" cy="40298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终止 6">
              <a:extLst>
                <a:ext uri="{FF2B5EF4-FFF2-40B4-BE49-F238E27FC236}">
                  <a16:creationId xmlns:a16="http://schemas.microsoft.com/office/drawing/2014/main" id="{F87D7DB4-A828-4DBE-8F22-3E4BD66F4D16}"/>
                </a:ext>
              </a:extLst>
            </p:cNvPr>
            <p:cNvSpPr/>
            <p:nvPr/>
          </p:nvSpPr>
          <p:spPr>
            <a:xfrm>
              <a:off x="4870938" y="5259242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Hans-HK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12DF8872-E1FD-4C5B-ADA3-4834098DC8A3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5473919" y="4454807"/>
              <a:ext cx="641068" cy="9678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AE583D6D-670B-41E7-9A0F-29D2E0215DEE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16200000" flipH="1">
              <a:off x="6464308" y="4432219"/>
              <a:ext cx="641083" cy="10129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0B099FF-DB66-4379-A356-85BC6087D154}"/>
                </a:ext>
              </a:extLst>
            </p:cNvPr>
            <p:cNvSpPr txBox="1"/>
            <p:nvPr/>
          </p:nvSpPr>
          <p:spPr>
            <a:xfrm>
              <a:off x="5380425" y="4647413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5B3E7CC-A3A4-4734-AC71-D394E0F3D0E2}"/>
                </a:ext>
              </a:extLst>
            </p:cNvPr>
            <p:cNvSpPr txBox="1"/>
            <p:nvPr/>
          </p:nvSpPr>
          <p:spPr>
            <a:xfrm>
              <a:off x="6660822" y="464299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BB08BFF3-7B9C-4D70-9E8D-BC7315934612}"/>
                </a:ext>
              </a:extLst>
            </p:cNvPr>
            <p:cNvSpPr/>
            <p:nvPr/>
          </p:nvSpPr>
          <p:spPr>
            <a:xfrm>
              <a:off x="7869116" y="5854881"/>
              <a:ext cx="909356" cy="33410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l-GR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π[</a:t>
              </a:r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j]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ED2178EC-F7FB-4221-B60C-B6AA0E5A3541}"/>
                </a:ext>
              </a:extLst>
            </p:cNvPr>
            <p:cNvCxnSpPr>
              <a:cxnSpLocks/>
              <a:stCxn id="12" idx="0"/>
              <a:endCxn id="5" idx="3"/>
            </p:cNvCxnSpPr>
            <p:nvPr/>
          </p:nvCxnSpPr>
          <p:spPr>
            <a:xfrm rot="16200000" flipV="1">
              <a:off x="7210786" y="4741872"/>
              <a:ext cx="1442273" cy="7837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终止 13">
              <a:extLst>
                <a:ext uri="{FF2B5EF4-FFF2-40B4-BE49-F238E27FC236}">
                  <a16:creationId xmlns:a16="http://schemas.microsoft.com/office/drawing/2014/main" id="{8C9254E0-A88F-4745-8B39-43C290BB1DA8}"/>
                </a:ext>
              </a:extLst>
            </p:cNvPr>
            <p:cNvSpPr/>
            <p:nvPr/>
          </p:nvSpPr>
          <p:spPr>
            <a:xfrm>
              <a:off x="5730101" y="6214575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83FC742A-C102-43EF-9479-79E95AB92134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rot="16200000" flipH="1">
              <a:off x="5444918" y="5489777"/>
              <a:ext cx="590431" cy="8591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6B9D1B7C-B0DA-4539-B00A-9576C53F5A06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 rot="5400000">
              <a:off x="6454365" y="5377595"/>
              <a:ext cx="552330" cy="1121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CC6ACC96-799C-4D47-ACAF-5B5B2E8B2FBF}"/>
                </a:ext>
              </a:extLst>
            </p:cNvPr>
            <p:cNvCxnSpPr>
              <a:cxnSpLocks/>
              <a:stCxn id="6" idx="2"/>
              <a:endCxn id="12" idx="1"/>
            </p:cNvCxnSpPr>
            <p:nvPr/>
          </p:nvCxnSpPr>
          <p:spPr>
            <a:xfrm rot="16200000" flipH="1">
              <a:off x="7400385" y="5553204"/>
              <a:ext cx="359690" cy="5777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B8DE1C2-075C-4C91-ABE1-956F7BFFD351}"/>
                </a:ext>
              </a:extLst>
            </p:cNvPr>
            <p:cNvSpPr txBox="1"/>
            <p:nvPr/>
          </p:nvSpPr>
          <p:spPr>
            <a:xfrm>
              <a:off x="7291345" y="599480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81B8E6E-B39F-4270-AA66-F44EF0D47BD7}"/>
                </a:ext>
              </a:extLst>
            </p:cNvPr>
            <p:cNvSpPr txBox="1"/>
            <p:nvPr/>
          </p:nvSpPr>
          <p:spPr>
            <a:xfrm>
              <a:off x="6444761" y="574163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流程图: 准备 19">
              <a:extLst>
                <a:ext uri="{FF2B5EF4-FFF2-40B4-BE49-F238E27FC236}">
                  <a16:creationId xmlns:a16="http://schemas.microsoft.com/office/drawing/2014/main" id="{476FAC15-B874-4AC6-A546-E019FC5BD59B}"/>
                </a:ext>
              </a:extLst>
            </p:cNvPr>
            <p:cNvSpPr/>
            <p:nvPr/>
          </p:nvSpPr>
          <p:spPr>
            <a:xfrm>
              <a:off x="5705026" y="3506384"/>
              <a:ext cx="1144420" cy="331830"/>
            </a:xfrm>
            <a:prstGeom prst="flowChartPreparati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Hans-HK" altLang="en-US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29A3834-2625-4C3D-98AB-EBF611DE8B04}"/>
                </a:ext>
              </a:extLst>
            </p:cNvPr>
            <p:cNvCxnSpPr>
              <a:stCxn id="20" idx="2"/>
              <a:endCxn id="5" idx="0"/>
            </p:cNvCxnSpPr>
            <p:nvPr/>
          </p:nvCxnSpPr>
          <p:spPr>
            <a:xfrm>
              <a:off x="6277236" y="3838214"/>
              <a:ext cx="1118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7343F90-3D24-4ED0-B440-18B3155F5CF6}"/>
              </a:ext>
            </a:extLst>
          </p:cNvPr>
          <p:cNvSpPr txBox="1"/>
          <p:nvPr/>
        </p:nvSpPr>
        <p:spPr>
          <a:xfrm>
            <a:off x="1657318" y="3945985"/>
            <a:ext cx="6260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假设这段流程执行之前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j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=max{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Hans-HK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}:=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那么，这段流程执行之后：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=max{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&lt;i+1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:=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78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F3425-5C8A-4F80-A3A2-6EFEEDC2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62" y="804520"/>
            <a:ext cx="6884375" cy="1049235"/>
          </a:xfrm>
        </p:spPr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failure function</a:t>
            </a:r>
            <a:r>
              <a:rPr lang="zh-CN" altLang="en-US" dirty="0">
                <a:solidFill>
                  <a:srgbClr val="FF00FF"/>
                </a:solidFill>
              </a:rPr>
              <a:t>的一个重要性质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FE7E4-91F5-4268-BAED-0D62B2DF2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04" y="2015733"/>
            <a:ext cx="4585473" cy="414767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以下性质对理解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的计算有帮助。（它的证明留作课后习题）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{j| T[1,j] 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b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]]],…,0}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实际上，在分析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的重要性质时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已经间接的使用了该性质。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用该性质更容易证明右边的流程从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出发抵达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C5D44F-35D4-47B7-91B0-D1A956D57A94}"/>
              </a:ext>
            </a:extLst>
          </p:cNvPr>
          <p:cNvGrpSpPr/>
          <p:nvPr/>
        </p:nvGrpSpPr>
        <p:grpSpPr>
          <a:xfrm>
            <a:off x="4965779" y="3217653"/>
            <a:ext cx="3907534" cy="3073093"/>
            <a:chOff x="4870938" y="3506384"/>
            <a:chExt cx="3907534" cy="3073093"/>
          </a:xfrm>
        </p:grpSpPr>
        <p:sp>
          <p:nvSpPr>
            <p:cNvPr id="5" name="流程图: 决策 4">
              <a:extLst>
                <a:ext uri="{FF2B5EF4-FFF2-40B4-BE49-F238E27FC236}">
                  <a16:creationId xmlns:a16="http://schemas.microsoft.com/office/drawing/2014/main" id="{46481EB5-D8E9-4A57-9A18-E7CAE24F8FB5}"/>
                </a:ext>
              </a:extLst>
            </p:cNvPr>
            <p:cNvSpPr/>
            <p:nvPr/>
          </p:nvSpPr>
          <p:spPr>
            <a:xfrm>
              <a:off x="5016658" y="4207042"/>
              <a:ext cx="2523391" cy="411132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T[i+1]=T[j+1]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决策 5">
              <a:extLst>
                <a:ext uri="{FF2B5EF4-FFF2-40B4-BE49-F238E27FC236}">
                  <a16:creationId xmlns:a16="http://schemas.microsoft.com/office/drawing/2014/main" id="{1EB3CE1A-70DB-4151-B3DF-623698F25376}"/>
                </a:ext>
              </a:extLst>
            </p:cNvPr>
            <p:cNvSpPr/>
            <p:nvPr/>
          </p:nvSpPr>
          <p:spPr>
            <a:xfrm>
              <a:off x="6713574" y="5259257"/>
              <a:ext cx="1155542" cy="40298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终止 6">
              <a:extLst>
                <a:ext uri="{FF2B5EF4-FFF2-40B4-BE49-F238E27FC236}">
                  <a16:creationId xmlns:a16="http://schemas.microsoft.com/office/drawing/2014/main" id="{CD977F3F-1438-417D-B8D7-0B007064D0CD}"/>
                </a:ext>
              </a:extLst>
            </p:cNvPr>
            <p:cNvSpPr/>
            <p:nvPr/>
          </p:nvSpPr>
          <p:spPr>
            <a:xfrm>
              <a:off x="4870938" y="5259242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j++</a:t>
              </a:r>
              <a:r>
                <a:rPr lang="en-US" altLang="zh-Hans-HK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594C6026-684B-40AF-83AB-5A78B94451EC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5473919" y="4454807"/>
              <a:ext cx="641068" cy="9678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92298A3-54FC-4030-BA2F-D669BFF8E6F3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16200000" flipH="1">
              <a:off x="6464308" y="4432219"/>
              <a:ext cx="641083" cy="10129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3397AEA-7E34-41CC-BC3A-700E7D32AE3D}"/>
                </a:ext>
              </a:extLst>
            </p:cNvPr>
            <p:cNvSpPr txBox="1"/>
            <p:nvPr/>
          </p:nvSpPr>
          <p:spPr>
            <a:xfrm>
              <a:off x="5380425" y="4647413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067ADB-0BA1-45EF-AB15-C39DB80E4B2D}"/>
                </a:ext>
              </a:extLst>
            </p:cNvPr>
            <p:cNvSpPr txBox="1"/>
            <p:nvPr/>
          </p:nvSpPr>
          <p:spPr>
            <a:xfrm>
              <a:off x="6660822" y="464299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D00E7BCB-2B96-422A-8BA4-70112EE9E3DB}"/>
                </a:ext>
              </a:extLst>
            </p:cNvPr>
            <p:cNvSpPr/>
            <p:nvPr/>
          </p:nvSpPr>
          <p:spPr>
            <a:xfrm>
              <a:off x="7869116" y="5854881"/>
              <a:ext cx="909356" cy="33410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</a:t>
              </a:r>
              <a:r>
                <a:rPr lang="el-GR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π[</a:t>
              </a:r>
              <a:r>
                <a:rPr lang="en-US" altLang="zh-CN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j]</a:t>
              </a:r>
              <a:endParaRPr lang="zh-Hans-HK" altLang="en-US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6D0F13EA-B1A2-49EB-913B-FE4EA3606D0C}"/>
                </a:ext>
              </a:extLst>
            </p:cNvPr>
            <p:cNvCxnSpPr>
              <a:cxnSpLocks/>
              <a:stCxn id="12" idx="0"/>
              <a:endCxn id="5" idx="3"/>
            </p:cNvCxnSpPr>
            <p:nvPr/>
          </p:nvCxnSpPr>
          <p:spPr>
            <a:xfrm rot="16200000" flipV="1">
              <a:off x="7210786" y="4741872"/>
              <a:ext cx="1442273" cy="7837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终止 13">
              <a:extLst>
                <a:ext uri="{FF2B5EF4-FFF2-40B4-BE49-F238E27FC236}">
                  <a16:creationId xmlns:a16="http://schemas.microsoft.com/office/drawing/2014/main" id="{D57F9A3A-334D-4F69-BA9D-9D0F819B5B5E}"/>
                </a:ext>
              </a:extLst>
            </p:cNvPr>
            <p:cNvSpPr/>
            <p:nvPr/>
          </p:nvSpPr>
          <p:spPr>
            <a:xfrm>
              <a:off x="5730101" y="6214575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4B1039A8-B382-4038-8666-353FEA293A46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rot="16200000" flipH="1">
              <a:off x="5444918" y="5489777"/>
              <a:ext cx="590431" cy="8591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45FFC90A-6589-4B92-B0A3-EF34568F5D1D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 rot="5400000">
              <a:off x="6454365" y="5377595"/>
              <a:ext cx="552330" cy="1121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B41E977D-8649-4E34-B47C-742B461E09CA}"/>
                </a:ext>
              </a:extLst>
            </p:cNvPr>
            <p:cNvCxnSpPr>
              <a:cxnSpLocks/>
              <a:stCxn id="6" idx="2"/>
              <a:endCxn id="12" idx="1"/>
            </p:cNvCxnSpPr>
            <p:nvPr/>
          </p:nvCxnSpPr>
          <p:spPr>
            <a:xfrm rot="16200000" flipH="1">
              <a:off x="7400385" y="5553204"/>
              <a:ext cx="359690" cy="5777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3BB03E1-ED35-4848-911B-5B28A7B49D06}"/>
                </a:ext>
              </a:extLst>
            </p:cNvPr>
            <p:cNvSpPr txBox="1"/>
            <p:nvPr/>
          </p:nvSpPr>
          <p:spPr>
            <a:xfrm>
              <a:off x="7291345" y="599480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CE899F-203F-480C-A113-6B47283D14EF}"/>
                </a:ext>
              </a:extLst>
            </p:cNvPr>
            <p:cNvSpPr txBox="1"/>
            <p:nvPr/>
          </p:nvSpPr>
          <p:spPr>
            <a:xfrm>
              <a:off x="6444761" y="574163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流程图: 准备 19">
              <a:extLst>
                <a:ext uri="{FF2B5EF4-FFF2-40B4-BE49-F238E27FC236}">
                  <a16:creationId xmlns:a16="http://schemas.microsoft.com/office/drawing/2014/main" id="{439DA9F6-DE76-4F0F-BB76-518EDE0EF8F1}"/>
                </a:ext>
              </a:extLst>
            </p:cNvPr>
            <p:cNvSpPr/>
            <p:nvPr/>
          </p:nvSpPr>
          <p:spPr>
            <a:xfrm>
              <a:off x="5705026" y="3506384"/>
              <a:ext cx="1144420" cy="331830"/>
            </a:xfrm>
            <a:prstGeom prst="flowChartPreparati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Hans-HK" altLang="en-US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08AED4E-DD27-4A6C-9971-A874F8684D06}"/>
                </a:ext>
              </a:extLst>
            </p:cNvPr>
            <p:cNvCxnSpPr>
              <a:stCxn id="20" idx="2"/>
              <a:endCxn id="5" idx="0"/>
            </p:cNvCxnSpPr>
            <p:nvPr/>
          </p:nvCxnSpPr>
          <p:spPr>
            <a:xfrm>
              <a:off x="6277236" y="3838214"/>
              <a:ext cx="1118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411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416C9AC-F2D7-4BBA-93C0-7279FA0D6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361" y="949203"/>
            <a:ext cx="7772400" cy="579437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递归与递推的区别：</a:t>
            </a:r>
          </a:p>
        </p:txBody>
      </p:sp>
      <p:sp>
        <p:nvSpPr>
          <p:cNvPr id="173060" name="Text Box 4">
            <a:extLst>
              <a:ext uri="{FF2B5EF4-FFF2-40B4-BE49-F238E27FC236}">
                <a16:creationId xmlns:a16="http://schemas.microsoft.com/office/drawing/2014/main" id="{4FA5D939-FA95-42F2-9A09-1D020BCD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76" y="1778977"/>
            <a:ext cx="5700347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递推：由“小”到“大”递进；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递归：由“大”到“小”嵌套。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D5A600CD-8AFD-4A92-82C8-69F76CE5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53" y="3675797"/>
            <a:ext cx="5134708" cy="190205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int fact(int n){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if (n&gt;1)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return n*fact(n-1);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</a:t>
            </a: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else return 1;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}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9210D986-43C3-4C69-BE87-6F139A2A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683371"/>
            <a:ext cx="3076483" cy="186512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fact=1; 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for (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=1;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&lt;=n;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++)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   fact*=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;</a:t>
            </a:r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EF81256C-9D87-4E2C-B61F-DF25C0A9D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030415"/>
            <a:ext cx="24481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隶书" panose="02010509060101010101" pitchFamily="49" charset="-122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：求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_GB2312"/>
              </a:rPr>
              <a:t>f(n)=n!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A6AE83-9CCF-43BB-854A-C7165397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954" y="5847253"/>
            <a:ext cx="6931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递推：</a:t>
            </a:r>
            <a:r>
              <a:rPr lang="zh-CN" altLang="en-US" sz="2800" b="1" dirty="0">
                <a:solidFill>
                  <a:srgbClr val="7030A0"/>
                </a:solidFill>
                <a:latin typeface="楷体_GB2312"/>
              </a:rPr>
              <a:t>在计算</a:t>
            </a:r>
            <a:r>
              <a:rPr lang="el-GR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π </a:t>
            </a:r>
            <a:r>
              <a:rPr lang="zh-CN" altLang="en-US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的过程中，我们用了递推。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build="p" animBg="1" autoUpdateAnimBg="0"/>
      <p:bldP spid="173061" grpId="0" animBg="1" autoUpdateAnimBg="0"/>
      <p:bldP spid="173062" grpId="0" animBg="1" autoUpdateAnimBg="0"/>
      <p:bldP spid="173063" grpId="0" autoUpdateAnimBg="0"/>
      <p:bldP spid="7" grpId="0" build="p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75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177B11B-B898-4129-A350-C28D9A5243EF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算法的一个拓展：求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的所有出现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418B2-9264-4C4C-906A-504900A50BF6}"/>
              </a:ext>
            </a:extLst>
          </p:cNvPr>
          <p:cNvSpPr txBox="1"/>
          <p:nvPr/>
        </p:nvSpPr>
        <p:spPr>
          <a:xfrm>
            <a:off x="1635369" y="1195753"/>
            <a:ext cx="600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000" dirty="0"/>
              <a:t>S= </a:t>
            </a:r>
            <a:r>
              <a:rPr lang="en-US" altLang="zh-Hans-HK" sz="2000" dirty="0" err="1"/>
              <a:t>ababab</a:t>
            </a:r>
            <a:r>
              <a:rPr lang="en-US" altLang="zh-Hans-HK" sz="2000" dirty="0"/>
              <a:t>.   T=</a:t>
            </a:r>
            <a:r>
              <a:rPr lang="en-US" altLang="zh-Hans-HK" sz="2000" dirty="0" err="1"/>
              <a:t>bab</a:t>
            </a:r>
            <a:r>
              <a:rPr lang="zh-CN" altLang="en-US" sz="2000" dirty="0"/>
              <a:t>。   </a:t>
            </a:r>
            <a:r>
              <a:rPr lang="en-US" altLang="zh-CN" sz="2000" dirty="0"/>
              <a:t>T</a:t>
            </a:r>
            <a:r>
              <a:rPr lang="zh-CN" altLang="en-US" sz="2000" dirty="0"/>
              <a:t>在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这两个位置都出现了。</a:t>
            </a:r>
            <a:endParaRPr lang="en-US" altLang="zh-Hans-HK" sz="2000" dirty="0"/>
          </a:p>
          <a:p>
            <a:r>
              <a:rPr lang="zh-Hans-HK" altLang="en-US" sz="2000" dirty="0"/>
              <a:t>      </a:t>
            </a:r>
            <a:r>
              <a:rPr lang="en-US" altLang="zh-Hans-HK" sz="2000" dirty="0" err="1"/>
              <a:t>bab</a:t>
            </a:r>
            <a:r>
              <a:rPr lang="en-US" altLang="zh-Hans-HK" sz="2000" dirty="0"/>
              <a:t>                      </a:t>
            </a:r>
            <a:r>
              <a:rPr lang="en-US" altLang="zh-CN" sz="2000" dirty="0"/>
              <a:t>report 2</a:t>
            </a:r>
            <a:endParaRPr lang="en-US" altLang="zh-Hans-HK" sz="2000" dirty="0"/>
          </a:p>
          <a:p>
            <a:r>
              <a:rPr lang="en-US" altLang="zh-Hans-HK" sz="2000" dirty="0"/>
              <a:t>          </a:t>
            </a:r>
            <a:r>
              <a:rPr lang="en-US" altLang="zh-Hans-HK" sz="2000" dirty="0" err="1"/>
              <a:t>bab</a:t>
            </a:r>
            <a:r>
              <a:rPr lang="en-US" altLang="zh-Hans-HK" sz="2000" dirty="0"/>
              <a:t>                  </a:t>
            </a:r>
            <a:r>
              <a:rPr lang="en-US" altLang="zh-CN" sz="2000" dirty="0"/>
              <a:t>report 4</a:t>
            </a:r>
            <a:endParaRPr lang="en-US" altLang="zh-Hans-HK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7C7ED2-0DAC-4C9D-8B52-9F9E3982A49F}"/>
              </a:ext>
            </a:extLst>
          </p:cNvPr>
          <p:cNvSpPr txBox="1"/>
          <p:nvPr/>
        </p:nvSpPr>
        <p:spPr>
          <a:xfrm>
            <a:off x="536335" y="2130536"/>
            <a:ext cx="40356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if (j==m)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4E0ECD-C625-4227-A9CD-239CEA2EDDF1}"/>
              </a:ext>
            </a:extLst>
          </p:cNvPr>
          <p:cNvSpPr txBox="1"/>
          <p:nvPr/>
        </p:nvSpPr>
        <p:spPr>
          <a:xfrm>
            <a:off x="4844561" y="2199761"/>
            <a:ext cx="40356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if (j==m){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report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π[j];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}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… 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不变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1F418A2-21A6-45D0-9B4D-2168FB5DE177}"/>
              </a:ext>
            </a:extLst>
          </p:cNvPr>
          <p:cNvSpPr/>
          <p:nvPr/>
        </p:nvSpPr>
        <p:spPr>
          <a:xfrm>
            <a:off x="4255477" y="3947746"/>
            <a:ext cx="720969" cy="597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40804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7DC026D-1C22-4C88-B8AF-0A86202CB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91146" cy="533400"/>
          </a:xfrm>
          <a:noFill/>
        </p:spPr>
        <p:txBody>
          <a:bodyPr>
            <a:noAutofit/>
          </a:bodyPr>
          <a:lstStyle/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一、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BF(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Brute </a:t>
            </a:r>
            <a:r>
              <a:rPr kumimoji="1" lang="en-US" altLang="zh-CN" sz="3600" cap="none" dirty="0" err="1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Froce</a:t>
            </a:r>
            <a:r>
              <a:rPr kumimoji="1" lang="en-US" altLang="zh-CN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3600" cap="none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暴力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113675" name="Rectangle 11">
            <a:extLst>
              <a:ext uri="{FF2B5EF4-FFF2-40B4-BE49-F238E27FC236}">
                <a16:creationId xmlns:a16="http://schemas.microsoft.com/office/drawing/2014/main" id="{E184A3A1-71C1-4462-9003-46E85413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2502"/>
            <a:ext cx="85344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None/>
              <a:defRPr/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n=|S|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 = |T|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算法设计思想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如下：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对每一个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，检查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若发现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S[i+1,i+m]==T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，匹配成功，返回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全都不等于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则匹配失败。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C312C5-1019-4D29-A4CB-0359C35B9A4E}"/>
              </a:ext>
            </a:extLst>
          </p:cNvPr>
          <p:cNvSpPr txBox="1"/>
          <p:nvPr/>
        </p:nvSpPr>
        <p:spPr>
          <a:xfrm>
            <a:off x="6276828" y="3561833"/>
            <a:ext cx="1794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检查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 == 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4AD751-61FA-4885-B071-DA03E88AAAAB}"/>
              </a:ext>
            </a:extLst>
          </p:cNvPr>
          <p:cNvSpPr txBox="1"/>
          <p:nvPr/>
        </p:nvSpPr>
        <p:spPr>
          <a:xfrm>
            <a:off x="755904" y="2889713"/>
            <a:ext cx="4818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&lt;= n-m){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0;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 &amp;&amp;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&lt; 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{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i-j+1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(j==m)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return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匹配成功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82CAFC3-F8BB-4F36-B1BA-2DAAA2FF11A0}"/>
              </a:ext>
            </a:extLst>
          </p:cNvPr>
          <p:cNvSpPr>
            <a:spLocks/>
          </p:cNvSpPr>
          <p:nvPr/>
        </p:nvSpPr>
        <p:spPr bwMode="auto">
          <a:xfrm flipH="1">
            <a:off x="6290163" y="3610601"/>
            <a:ext cx="237276" cy="993606"/>
          </a:xfrm>
          <a:prstGeom prst="leftBrace">
            <a:avLst>
              <a:gd name="adj1" fmla="val 122396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E6288C3-1A02-4A2D-9168-7BAFC00DDB95}"/>
              </a:ext>
            </a:extLst>
          </p:cNvPr>
          <p:cNvGrpSpPr/>
          <p:nvPr/>
        </p:nvGrpSpPr>
        <p:grpSpPr>
          <a:xfrm>
            <a:off x="5991931" y="4832938"/>
            <a:ext cx="356806" cy="1659603"/>
            <a:chOff x="5991931" y="4832938"/>
            <a:chExt cx="356806" cy="165960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198D42-A836-46EE-8323-71EAC29C2329}"/>
                </a:ext>
              </a:extLst>
            </p:cNvPr>
            <p:cNvSpPr txBox="1"/>
            <p:nvPr/>
          </p:nvSpPr>
          <p:spPr>
            <a:xfrm>
              <a:off x="5991931" y="612320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1FD9D4D-944B-4BB9-B0F5-AB3163E3DF71}"/>
                </a:ext>
              </a:extLst>
            </p:cNvPr>
            <p:cNvGrpSpPr/>
            <p:nvPr/>
          </p:nvGrpSpPr>
          <p:grpSpPr>
            <a:xfrm>
              <a:off x="6019880" y="4832938"/>
              <a:ext cx="328857" cy="530423"/>
              <a:chOff x="6019880" y="4832938"/>
              <a:chExt cx="328857" cy="53042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13CD83-7848-46D0-BB1B-003D33DCA536}"/>
                  </a:ext>
                </a:extLst>
              </p:cNvPr>
              <p:cNvSpPr txBox="1"/>
              <p:nvPr/>
            </p:nvSpPr>
            <p:spPr>
              <a:xfrm>
                <a:off x="6019880" y="4832938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B88AC958-5163-4AE4-AC4E-203CCAAFB1B9}"/>
                  </a:ext>
                </a:extLst>
              </p:cNvPr>
              <p:cNvCxnSpPr/>
              <p:nvPr/>
            </p:nvCxnSpPr>
            <p:spPr>
              <a:xfrm>
                <a:off x="6137030" y="5161085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5E25CBE-3161-4424-B7D0-D78AC160FEDD}"/>
              </a:ext>
            </a:extLst>
          </p:cNvPr>
          <p:cNvSpPr txBox="1"/>
          <p:nvPr/>
        </p:nvSpPr>
        <p:spPr>
          <a:xfrm>
            <a:off x="6699736" y="612320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C379D29-0B39-4366-B04E-938FC80870B8}"/>
              </a:ext>
            </a:extLst>
          </p:cNvPr>
          <p:cNvGrpSpPr/>
          <p:nvPr/>
        </p:nvGrpSpPr>
        <p:grpSpPr>
          <a:xfrm>
            <a:off x="6707238" y="4845910"/>
            <a:ext cx="328857" cy="518856"/>
            <a:chOff x="6707238" y="4845910"/>
            <a:chExt cx="328857" cy="51885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2D3398-0244-4626-9218-8C77E68A22CF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3518FCF-588F-4F77-8F0D-358F26C860C8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50C556A-73BE-480B-9C3E-73812092D67B}"/>
              </a:ext>
            </a:extLst>
          </p:cNvPr>
          <p:cNvGrpSpPr/>
          <p:nvPr/>
        </p:nvGrpSpPr>
        <p:grpSpPr>
          <a:xfrm>
            <a:off x="5767754" y="5354569"/>
            <a:ext cx="2391507" cy="768640"/>
            <a:chOff x="5767754" y="5354569"/>
            <a:chExt cx="2391507" cy="7686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D284FB2-D6FC-4498-9416-1268571EF2F9}"/>
                </a:ext>
              </a:extLst>
            </p:cNvPr>
            <p:cNvSpPr/>
            <p:nvPr/>
          </p:nvSpPr>
          <p:spPr>
            <a:xfrm>
              <a:off x="5767754" y="5363361"/>
              <a:ext cx="2391507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A1E36E-1AA2-47C5-BA93-566378016BA3}"/>
                </a:ext>
              </a:extLst>
            </p:cNvPr>
            <p:cNvSpPr/>
            <p:nvPr/>
          </p:nvSpPr>
          <p:spPr>
            <a:xfrm>
              <a:off x="6250036" y="5818417"/>
              <a:ext cx="105637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F04512E-5943-4BF6-BD76-27EA586F893B}"/>
                </a:ext>
              </a:extLst>
            </p:cNvPr>
            <p:cNvCxnSpPr>
              <a:cxnSpLocks/>
            </p:cNvCxnSpPr>
            <p:nvPr/>
          </p:nvCxnSpPr>
          <p:spPr>
            <a:xfrm>
              <a:off x="6931886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ECC3063-F364-45CE-8C7F-62CBEE9918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2271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1AD856B-E208-4F44-9FBA-2C7F412A33F9}"/>
                </a:ext>
              </a:extLst>
            </p:cNvPr>
            <p:cNvCxnSpPr>
              <a:cxnSpLocks/>
            </p:cNvCxnSpPr>
            <p:nvPr/>
          </p:nvCxnSpPr>
          <p:spPr>
            <a:xfrm>
              <a:off x="6720868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FF5304F-1B63-43DF-8EF6-E61D1E317B99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26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C99594B-D8D7-4BEA-AF1C-EB03579C783B}"/>
                </a:ext>
              </a:extLst>
            </p:cNvPr>
            <p:cNvCxnSpPr>
              <a:cxnSpLocks/>
            </p:cNvCxnSpPr>
            <p:nvPr/>
          </p:nvCxnSpPr>
          <p:spPr>
            <a:xfrm>
              <a:off x="6257547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6080B61-A07A-4B82-8D2E-9574958815B3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80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FF8C869-4C04-4EA2-90F2-B393EF1FBF62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38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C2A2F10-256D-48C4-A333-3110E9E0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593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D57318C-785B-4A6E-9644-D0E1CF9F4191}"/>
              </a:ext>
            </a:extLst>
          </p:cNvPr>
          <p:cNvGrpSpPr/>
          <p:nvPr/>
        </p:nvGrpSpPr>
        <p:grpSpPr>
          <a:xfrm>
            <a:off x="6268036" y="4829474"/>
            <a:ext cx="328857" cy="536440"/>
            <a:chOff x="6268036" y="4829474"/>
            <a:chExt cx="328857" cy="53644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E4A2F1D-DE71-4CF6-ABE2-C7EC72EB999D}"/>
                </a:ext>
              </a:extLst>
            </p:cNvPr>
            <p:cNvSpPr txBox="1"/>
            <p:nvPr/>
          </p:nvSpPr>
          <p:spPr>
            <a:xfrm>
              <a:off x="6268036" y="4829474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DB2D679-2042-488A-B758-C5AEB97253A5}"/>
                </a:ext>
              </a:extLst>
            </p:cNvPr>
            <p:cNvCxnSpPr>
              <a:cxnSpLocks/>
            </p:cNvCxnSpPr>
            <p:nvPr/>
          </p:nvCxnSpPr>
          <p:spPr>
            <a:xfrm>
              <a:off x="6383628" y="516363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121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9407C-AC4E-4078-8447-D4F05637295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用有限自动机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(DFA)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来解决模式匹配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1241881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178170" y="3787288"/>
            <a:ext cx="65151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</a:rPr>
              <a:t>deterministic finite automata</a:t>
            </a:r>
            <a:r>
              <a:rPr lang="zh-CN" altLang="en-US" sz="2400" b="1" dirty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去做模式匹配的过程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  初始时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根据当前状态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，以及下一个输入的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，转移到下一个状态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。当自动机进入状态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时表明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max{j |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= 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实际上根据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进行了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提前计算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2035396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27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9407C-AC4E-4078-8447-D4F05637295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用有限自动机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(DFA)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来解决模式匹配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1241881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178170" y="3585067"/>
            <a:ext cx="73239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去做模式的优缺点。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缺点：需要建立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。空间需求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，字母表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中元素个数较多时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比较大。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（建立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的第一步是计算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function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优点：没输入一个字符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，仅仅要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时间转移。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算法中并不是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的，而是均摊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稍微快一点点（常数小一点）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匹配算法适用于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有多个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2035396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17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85DE39-72CC-4BC6-94F1-8327BBCBB2D4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一个相关问题（*）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10B2C-80A7-4C15-87FC-A622BE8316F9}"/>
              </a:ext>
            </a:extLst>
          </p:cNvPr>
          <p:cNvSpPr txBox="1"/>
          <p:nvPr/>
        </p:nvSpPr>
        <p:spPr>
          <a:xfrm>
            <a:off x="958361" y="1468318"/>
            <a:ext cx="7280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给定模式串</a:t>
            </a:r>
            <a:r>
              <a:rPr lang="en-US" altLang="zh-CN" sz="2400" dirty="0">
                <a:solidFill>
                  <a:srgbClr val="7030A0"/>
                </a:solidFill>
              </a:rPr>
              <a:t>T</a:t>
            </a:r>
            <a:r>
              <a:rPr lang="zh-CN" altLang="en-US" sz="2400" dirty="0">
                <a:solidFill>
                  <a:srgbClr val="7030A0"/>
                </a:solidFill>
              </a:rPr>
              <a:t>（简单起见，假设它只含</a:t>
            </a:r>
            <a:r>
              <a:rPr lang="en-US" altLang="zh-CN" sz="2400" dirty="0">
                <a:solidFill>
                  <a:srgbClr val="7030A0"/>
                </a:solidFill>
              </a:rPr>
              <a:t>'a'</a:t>
            </a:r>
            <a:r>
              <a:rPr lang="zh-CN" altLang="en-US" sz="2400" dirty="0">
                <a:solidFill>
                  <a:srgbClr val="7030A0"/>
                </a:solidFill>
              </a:rPr>
              <a:t>和</a:t>
            </a:r>
            <a:r>
              <a:rPr lang="en-US" altLang="zh-CN" sz="2400" dirty="0">
                <a:solidFill>
                  <a:srgbClr val="7030A0"/>
                </a:solidFill>
              </a:rPr>
              <a:t>'b')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假设有一个串</a:t>
            </a:r>
            <a:r>
              <a:rPr lang="en-US" altLang="zh-CN" sz="2400" dirty="0">
                <a:solidFill>
                  <a:srgbClr val="7030A0"/>
                </a:solidFill>
              </a:rPr>
              <a:t>S</a:t>
            </a:r>
            <a:r>
              <a:rPr lang="zh-CN" altLang="en-US" sz="2400" dirty="0">
                <a:solidFill>
                  <a:srgbClr val="7030A0"/>
                </a:solidFill>
              </a:rPr>
              <a:t>的每一位是随机生成的。先生成</a:t>
            </a:r>
            <a:r>
              <a:rPr lang="en-US" altLang="zh-CN" sz="2400" dirty="0">
                <a:solidFill>
                  <a:srgbClr val="7030A0"/>
                </a:solidFill>
              </a:rPr>
              <a:t>S[1]</a:t>
            </a:r>
            <a:r>
              <a:rPr lang="zh-CN" altLang="en-US" sz="2400" dirty="0">
                <a:solidFill>
                  <a:srgbClr val="7030A0"/>
                </a:solidFill>
              </a:rPr>
              <a:t>，在生成</a:t>
            </a:r>
            <a:r>
              <a:rPr lang="en-US" altLang="zh-CN" sz="2400" dirty="0">
                <a:solidFill>
                  <a:srgbClr val="7030A0"/>
                </a:solidFill>
              </a:rPr>
              <a:t>S[2]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…</a:t>
            </a:r>
            <a:r>
              <a:rPr lang="zh-CN" altLang="en-US" sz="2400" dirty="0">
                <a:solidFill>
                  <a:srgbClr val="7030A0"/>
                </a:solidFill>
              </a:rPr>
              <a:t>。某一位生成</a:t>
            </a:r>
            <a:r>
              <a:rPr lang="en-US" altLang="zh-CN" sz="2400" dirty="0">
                <a:solidFill>
                  <a:srgbClr val="7030A0"/>
                </a:solidFill>
              </a:rPr>
              <a:t>’a’ </a:t>
            </a:r>
            <a:r>
              <a:rPr lang="zh-CN" altLang="en-US" sz="2400" dirty="0">
                <a:solidFill>
                  <a:srgbClr val="7030A0"/>
                </a:solidFill>
              </a:rPr>
              <a:t>的概率为</a:t>
            </a:r>
            <a:r>
              <a:rPr lang="en-US" altLang="zh-CN" sz="2400" dirty="0">
                <a:solidFill>
                  <a:srgbClr val="7030A0"/>
                </a:solidFill>
              </a:rPr>
              <a:t>p</a:t>
            </a:r>
            <a:r>
              <a:rPr lang="zh-CN" altLang="en-US" sz="2400" dirty="0">
                <a:solidFill>
                  <a:srgbClr val="7030A0"/>
                </a:solidFill>
              </a:rPr>
              <a:t>，生成</a:t>
            </a:r>
            <a:r>
              <a:rPr lang="en-US" altLang="zh-CN" sz="2400" dirty="0">
                <a:solidFill>
                  <a:srgbClr val="7030A0"/>
                </a:solidFill>
              </a:rPr>
              <a:t>’b’</a:t>
            </a:r>
            <a:r>
              <a:rPr lang="zh-CN" altLang="en-US" sz="2400" dirty="0">
                <a:solidFill>
                  <a:srgbClr val="7030A0"/>
                </a:solidFill>
              </a:rPr>
              <a:t>的概率为</a:t>
            </a:r>
            <a:r>
              <a:rPr lang="en-US" altLang="zh-CN" sz="2400" dirty="0">
                <a:solidFill>
                  <a:srgbClr val="7030A0"/>
                </a:solidFill>
              </a:rPr>
              <a:t>q</a:t>
            </a:r>
            <a:r>
              <a:rPr lang="zh-CN" altLang="en-US" sz="2400" dirty="0">
                <a:solidFill>
                  <a:srgbClr val="7030A0"/>
                </a:solidFill>
              </a:rPr>
              <a:t>。当</a:t>
            </a:r>
            <a:r>
              <a:rPr lang="en-US" altLang="zh-CN" sz="2400" dirty="0">
                <a:solidFill>
                  <a:srgbClr val="7030A0"/>
                </a:solidFill>
              </a:rPr>
              <a:t>S</a:t>
            </a:r>
            <a:r>
              <a:rPr lang="zh-CN" altLang="en-US" sz="2400" dirty="0">
                <a:solidFill>
                  <a:srgbClr val="7030A0"/>
                </a:solidFill>
              </a:rPr>
              <a:t>包含</a:t>
            </a:r>
            <a:r>
              <a:rPr lang="en-US" altLang="zh-CN" sz="2400" dirty="0">
                <a:solidFill>
                  <a:srgbClr val="7030A0"/>
                </a:solidFill>
              </a:rPr>
              <a:t>T</a:t>
            </a:r>
            <a:r>
              <a:rPr lang="zh-CN" altLang="en-US" sz="2400" dirty="0">
                <a:solidFill>
                  <a:srgbClr val="7030A0"/>
                </a:solidFill>
              </a:rPr>
              <a:t>为一个子串，则生成过程结束。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4A7468-2F6D-45AD-9F30-FD7DF305AC66}"/>
              </a:ext>
            </a:extLst>
          </p:cNvPr>
          <p:cNvGrpSpPr/>
          <p:nvPr/>
        </p:nvGrpSpPr>
        <p:grpSpPr>
          <a:xfrm>
            <a:off x="1048417" y="2956867"/>
            <a:ext cx="7047166" cy="1436634"/>
            <a:chOff x="1024174" y="2035396"/>
            <a:chExt cx="7047166" cy="143663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E04F35-05B8-4C80-85B2-324D6DD5288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B37C86-F402-4876-B167-A15FA281ECF2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AEF179-34EC-4A12-8D5C-00E02B2BCAD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73FB15-AB6E-42A4-A2D4-F6D2A58690CF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3B6109C-5DAC-4F60-8D97-2BB75E74E949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A686AB0-7921-45A2-B96D-2DE6243E83BD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78FD24-03F2-4665-A98B-CEF49D021A3F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0E68053-94D1-4211-9A95-943ABA54C56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9BA163B-B72A-454F-AAEF-EAED38BDB72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F5D9255-5A54-4C8D-96D5-5E914253257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CB53AB4-7C98-444F-8E41-1E56171E3A6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DA5CFBD-9678-455F-82AD-3395A013CFA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D3DC369-6DBA-4C55-BFD5-57972F5DCF92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954DA2-ABD2-49EB-A6C6-B3F0B07EED5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289E8505-BF8D-44DF-9AC5-682B79FCCCA8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A8CFE252-3461-406F-94F9-959C4404FFA9}"/>
                </a:ext>
              </a:extLst>
            </p:cNvPr>
            <p:cNvCxnSpPr>
              <a:cxnSpLocks/>
              <a:stCxn id="7" idx="1"/>
              <a:endCxn id="7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15251EC5-D39A-417B-86BA-8D0DE5FE216F}"/>
                </a:ext>
              </a:extLst>
            </p:cNvPr>
            <p:cNvCxnSpPr>
              <a:cxnSpLocks/>
              <a:stCxn id="8" idx="4"/>
              <a:endCxn id="6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90858B74-0643-4E1F-A8B0-FF4DB7ACA818}"/>
                </a:ext>
              </a:extLst>
            </p:cNvPr>
            <p:cNvCxnSpPr>
              <a:cxnSpLocks/>
              <a:stCxn id="9" idx="1"/>
              <a:endCxn id="8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05474FB1-AAD2-4CBC-9392-8A0E09414A57}"/>
                </a:ext>
              </a:extLst>
            </p:cNvPr>
            <p:cNvCxnSpPr>
              <a:cxnSpLocks/>
              <a:stCxn id="10" idx="0"/>
              <a:endCxn id="7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4F124EE-61B9-4817-B66E-320C08090261}"/>
                </a:ext>
              </a:extLst>
            </p:cNvPr>
            <p:cNvCxnSpPr>
              <a:cxnSpLocks/>
              <a:stCxn id="11" idx="4"/>
              <a:endCxn id="9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B279472-D5A2-4709-8048-3D0E05690C0E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E75FEFD-484F-40AE-A3DF-166BF578B9AC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B9B1D5-EBD7-42EA-8D92-308DCA0970DA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EDB01A-2335-410C-B039-58A501E6185E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7188E20-E6F4-4EFD-AE20-5912559BCCAE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9F806BC-ED6F-4476-9B32-55B4059BC513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CC087F-4A96-4F37-9D4E-C716C2D5D022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BBBF93-239C-4FDB-AAAE-8CC0E70AEE4E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E18E33-5C3E-4FA4-B1B1-40C9C75AA04A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684F93-4545-4F1F-ADBC-FF6922F8EC5F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A7DDA5-97FA-4406-A40A-207CAEE6E2FD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D0415376-D131-4C7C-8E63-40FD857CC2B8}"/>
              </a:ext>
            </a:extLst>
          </p:cNvPr>
          <p:cNvSpPr txBox="1"/>
          <p:nvPr/>
        </p:nvSpPr>
        <p:spPr>
          <a:xfrm>
            <a:off x="1290337" y="4633547"/>
            <a:ext cx="62974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结束时 </a:t>
            </a:r>
            <a:r>
              <a:rPr lang="en-US" altLang="zh-CN" dirty="0">
                <a:solidFill>
                  <a:srgbClr val="7030A0"/>
                </a:solidFill>
              </a:rPr>
              <a:t>|S| </a:t>
            </a:r>
            <a:r>
              <a:rPr lang="zh-CN" altLang="en-US" dirty="0">
                <a:solidFill>
                  <a:srgbClr val="7030A0"/>
                </a:solidFill>
              </a:rPr>
              <a:t>的期望值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  <a:r>
              <a:rPr lang="zh-CN" altLang="en-US" dirty="0">
                <a:solidFill>
                  <a:srgbClr val="7030A0"/>
                </a:solidFill>
              </a:rPr>
              <a:t>上面这个</a:t>
            </a:r>
            <a:r>
              <a:rPr lang="en-US" altLang="zh-CN" dirty="0">
                <a:solidFill>
                  <a:srgbClr val="7030A0"/>
                </a:solidFill>
              </a:rPr>
              <a:t>NFA</a:t>
            </a:r>
            <a:r>
              <a:rPr lang="zh-CN" altLang="en-US" dirty="0">
                <a:solidFill>
                  <a:srgbClr val="7030A0"/>
                </a:solidFill>
              </a:rPr>
              <a:t>的停机时间的期望值。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Hans-HK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计算这个期望值存在</a:t>
            </a:r>
            <a:r>
              <a:rPr lang="en-US" altLang="zh-CN" sz="2400" dirty="0">
                <a:solidFill>
                  <a:srgbClr val="7030A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的算法。参见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7030A0"/>
                </a:solidFill>
              </a:rPr>
              <a:t>&lt;Kai Jin, Computing the Pattern Waiting Time: A Revisit of the Intuitive Approach, </a:t>
            </a:r>
            <a:r>
              <a:rPr lang="en-US" altLang="zh-CN" sz="2400" dirty="0">
                <a:solidFill>
                  <a:srgbClr val="7030A0"/>
                </a:solidFill>
              </a:rPr>
              <a:t>ISAAC’2016&gt;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提示：解方程。利用</a:t>
            </a:r>
            <a:r>
              <a:rPr lang="en-US" altLang="zh-CN" sz="2400" dirty="0">
                <a:solidFill>
                  <a:srgbClr val="7030A0"/>
                </a:solidFill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B22AD7-EB47-47DA-B2CE-B78CAC7D7ADF}"/>
              </a:ext>
            </a:extLst>
          </p:cNvPr>
          <p:cNvSpPr txBox="1"/>
          <p:nvPr/>
        </p:nvSpPr>
        <p:spPr>
          <a:xfrm>
            <a:off x="3714491" y="41853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NFA(non-deterministic finite automata)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287950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F6F927-A0E4-4221-AB6D-32B54CF79AB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更多拓展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(**) 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可课后阅读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A599C2-7937-476D-8499-A5327C69034F}"/>
              </a:ext>
            </a:extLst>
          </p:cNvPr>
          <p:cNvSpPr txBox="1"/>
          <p:nvPr/>
        </p:nvSpPr>
        <p:spPr>
          <a:xfrm>
            <a:off x="738555" y="1608992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中，我们为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的每个前缀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用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的每个后缀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的前缀。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https://zhuanlan.zhihu.com/p/38036042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Booth’s Algorithm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计算</a:t>
            </a:r>
            <a:r>
              <a:rPr lang="en-US" altLang="zh-Hans-HK" sz="2400" b="0" i="0" dirty="0">
                <a:solidFill>
                  <a:srgbClr val="000000"/>
                </a:solidFill>
                <a:effectLst/>
                <a:latin typeface="Linux Libertine"/>
              </a:rPr>
              <a:t>Lexicographically minimal string rotation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   它的一个预处理过程与</a:t>
            </a:r>
            <a:r>
              <a:rPr lang="en-US" altLang="zh-CN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算法求</a:t>
            </a:r>
            <a:r>
              <a:rPr lang="el-GR" altLang="zh-CN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是相似的。</a:t>
            </a:r>
            <a:endParaRPr lang="en-US" altLang="zh-Hans-HK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https://en.wikipedia.org/wiki/Lexicographically_minimal_string_rotation#Booth's_Algorithm</a:t>
            </a:r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0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5458882-5BA4-4354-AE4E-8D85D023D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0792" y="304800"/>
            <a:ext cx="6553200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章小结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36D67F2-1625-4355-88C8-7DD782C0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5" y="2209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</a:t>
            </a:r>
          </a:p>
        </p:txBody>
      </p:sp>
      <p:sp>
        <p:nvSpPr>
          <p:cNvPr id="167940" name="AutoShape 4">
            <a:extLst>
              <a:ext uri="{FF2B5EF4-FFF2-40B4-BE49-F238E27FC236}">
                <a16:creationId xmlns:a16="http://schemas.microsoft.com/office/drawing/2014/main" id="{50C047DE-B4B8-439D-B34F-C43795E1B721}"/>
              </a:ext>
            </a:extLst>
          </p:cNvPr>
          <p:cNvSpPr>
            <a:spLocks/>
          </p:cNvSpPr>
          <p:nvPr/>
        </p:nvSpPr>
        <p:spPr bwMode="auto">
          <a:xfrm>
            <a:off x="1207477" y="1419225"/>
            <a:ext cx="152400" cy="2238375"/>
          </a:xfrm>
          <a:prstGeom prst="leftBrace">
            <a:avLst>
              <a:gd name="adj1" fmla="val 122396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C5421A70-16E7-4556-9FAA-2FF1CD0C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277" y="106680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 ='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……..a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'</a:t>
            </a:r>
            <a:endParaRPr kumimoji="1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167942" name="Group 6">
            <a:extLst>
              <a:ext uri="{FF2B5EF4-FFF2-40B4-BE49-F238E27FC236}">
                <a16:creationId xmlns:a16="http://schemas.microsoft.com/office/drawing/2014/main" id="{97776249-324D-49E9-A980-DD23B3CDE3CB}"/>
              </a:ext>
            </a:extLst>
          </p:cNvPr>
          <p:cNvGrpSpPr>
            <a:grpSpLocks/>
          </p:cNvGrpSpPr>
          <p:nvPr/>
        </p:nvGrpSpPr>
        <p:grpSpPr bwMode="auto">
          <a:xfrm>
            <a:off x="3112477" y="1676400"/>
            <a:ext cx="2774950" cy="1524000"/>
            <a:chOff x="1728" y="1056"/>
            <a:chExt cx="1748" cy="960"/>
          </a:xfrm>
        </p:grpSpPr>
        <p:sp>
          <p:nvSpPr>
            <p:cNvPr id="79891" name="AutoShape 7">
              <a:extLst>
                <a:ext uri="{FF2B5EF4-FFF2-40B4-BE49-F238E27FC236}">
                  <a16:creationId xmlns:a16="http://schemas.microsoft.com/office/drawing/2014/main" id="{5EE172CE-FB48-416B-82E8-A7F3DB01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15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92" name="Rectangle 8">
              <a:extLst>
                <a:ext uri="{FF2B5EF4-FFF2-40B4-BE49-F238E27FC236}">
                  <a16:creationId xmlns:a16="http://schemas.microsoft.com/office/drawing/2014/main" id="{42D55D95-D87B-494D-B742-88F85281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定长顺序存储结构</a:t>
              </a:r>
            </a:p>
          </p:txBody>
        </p:sp>
        <p:sp>
          <p:nvSpPr>
            <p:cNvPr id="79893" name="Rectangle 9">
              <a:extLst>
                <a:ext uri="{FF2B5EF4-FFF2-40B4-BE49-F238E27FC236}">
                  <a16:creationId xmlns:a16="http://schemas.microsoft.com/office/drawing/2014/main" id="{DB990C43-2AD2-4E35-894C-6EDDCEB9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1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块链存储结构</a:t>
              </a:r>
            </a:p>
          </p:txBody>
        </p:sp>
        <p:sp>
          <p:nvSpPr>
            <p:cNvPr id="79894" name="Rectangle 10">
              <a:extLst>
                <a:ext uri="{FF2B5EF4-FFF2-40B4-BE49-F238E27FC236}">
                  <a16:creationId xmlns:a16="http://schemas.microsoft.com/office/drawing/2014/main" id="{0314B8AF-BC6D-4C35-9854-2BD36EF33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9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堆存储结构</a:t>
              </a:r>
            </a:p>
          </p:txBody>
        </p:sp>
      </p:grpSp>
      <p:grpSp>
        <p:nvGrpSpPr>
          <p:cNvPr id="167947" name="Group 11">
            <a:extLst>
              <a:ext uri="{FF2B5EF4-FFF2-40B4-BE49-F238E27FC236}">
                <a16:creationId xmlns:a16="http://schemas.microsoft.com/office/drawing/2014/main" id="{3D9AAB43-ED1C-47D3-AEBD-7EC87899C34D}"/>
              </a:ext>
            </a:extLst>
          </p:cNvPr>
          <p:cNvGrpSpPr>
            <a:grpSpLocks/>
          </p:cNvGrpSpPr>
          <p:nvPr/>
        </p:nvGrpSpPr>
        <p:grpSpPr bwMode="auto">
          <a:xfrm>
            <a:off x="1350352" y="1143000"/>
            <a:ext cx="1828800" cy="2819400"/>
            <a:chOff x="618" y="720"/>
            <a:chExt cx="1152" cy="1776"/>
          </a:xfrm>
        </p:grpSpPr>
        <p:sp>
          <p:nvSpPr>
            <p:cNvPr id="79888" name="Rectangle 12">
              <a:extLst>
                <a:ext uri="{FF2B5EF4-FFF2-40B4-BE49-F238E27FC236}">
                  <a16:creationId xmlns:a16="http://schemas.microsoft.com/office/drawing/2014/main" id="{3D0A17B3-A03C-4741-92B2-E86E02C5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72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逻辑结构</a:t>
              </a:r>
            </a:p>
          </p:txBody>
        </p:sp>
        <p:sp>
          <p:nvSpPr>
            <p:cNvPr id="79889" name="Rectangle 13">
              <a:extLst>
                <a:ext uri="{FF2B5EF4-FFF2-40B4-BE49-F238E27FC236}">
                  <a16:creationId xmlns:a16="http://schemas.microsoft.com/office/drawing/2014/main" id="{AFCD329C-3ED5-45B9-B871-11F9FBEF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44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存储结构</a:t>
              </a:r>
            </a:p>
          </p:txBody>
        </p:sp>
        <p:sp>
          <p:nvSpPr>
            <p:cNvPr id="79890" name="Rectangle 14">
              <a:extLst>
                <a:ext uri="{FF2B5EF4-FFF2-40B4-BE49-F238E27FC236}">
                  <a16:creationId xmlns:a16="http://schemas.microsoft.com/office/drawing/2014/main" id="{48ADFE83-101F-499E-A2E0-54B3D7BA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操作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或运算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</a:p>
          </p:txBody>
        </p:sp>
      </p:grpSp>
      <p:grpSp>
        <p:nvGrpSpPr>
          <p:cNvPr id="167951" name="Group 15">
            <a:extLst>
              <a:ext uri="{FF2B5EF4-FFF2-40B4-BE49-F238E27FC236}">
                <a16:creationId xmlns:a16="http://schemas.microsoft.com/office/drawing/2014/main" id="{B51DE4DD-6EE1-4F45-B251-904EC35687B0}"/>
              </a:ext>
            </a:extLst>
          </p:cNvPr>
          <p:cNvGrpSpPr>
            <a:grpSpLocks/>
          </p:cNvGrpSpPr>
          <p:nvPr/>
        </p:nvGrpSpPr>
        <p:grpSpPr bwMode="auto">
          <a:xfrm>
            <a:off x="3311765" y="3352800"/>
            <a:ext cx="3733800" cy="990600"/>
            <a:chOff x="1776" y="2112"/>
            <a:chExt cx="2352" cy="624"/>
          </a:xfrm>
        </p:grpSpPr>
        <p:sp>
          <p:nvSpPr>
            <p:cNvPr id="79885" name="AutoShape 16">
              <a:extLst>
                <a:ext uri="{FF2B5EF4-FFF2-40B4-BE49-F238E27FC236}">
                  <a16:creationId xmlns:a16="http://schemas.microsoft.com/office/drawing/2014/main" id="{D6A8CC5F-E48A-4C5F-961E-AF3C3A9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208"/>
              <a:ext cx="144" cy="480"/>
            </a:xfrm>
            <a:prstGeom prst="leftBrace">
              <a:avLst>
                <a:gd name="adj1" fmla="val 27778"/>
                <a:gd name="adj2" fmla="val 4791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86" name="Rectangle 17">
              <a:extLst>
                <a:ext uri="{FF2B5EF4-FFF2-40B4-BE49-F238E27FC236}">
                  <a16:creationId xmlns:a16="http://schemas.microsoft.com/office/drawing/2014/main" id="{83CA45E8-5565-40C9-8E82-E1165682E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模式匹配</a:t>
              </a:r>
            </a:p>
          </p:txBody>
        </p:sp>
        <p:sp>
          <p:nvSpPr>
            <p:cNvPr id="79887" name="Rectangle 18">
              <a:extLst>
                <a:ext uri="{FF2B5EF4-FFF2-40B4-BE49-F238E27FC236}">
                  <a16:creationId xmlns:a16="http://schemas.microsoft.com/office/drawing/2014/main" id="{5FFC67C2-A14F-46B5-9C6B-0FC3C9C9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若干函数的实现</a:t>
              </a:r>
            </a:p>
          </p:txBody>
        </p:sp>
      </p:grpSp>
      <p:sp>
        <p:nvSpPr>
          <p:cNvPr id="167957" name="Rectangle 21">
            <a:extLst>
              <a:ext uri="{FF2B5EF4-FFF2-40B4-BE49-F238E27FC236}">
                <a16:creationId xmlns:a16="http://schemas.microsoft.com/office/drawing/2014/main" id="{88032786-B856-441F-ADCD-01238E88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516" y="3851032"/>
            <a:ext cx="392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即如何实现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67959" name="Text Box 23">
            <a:extLst>
              <a:ext uri="{FF2B5EF4-FFF2-40B4-BE49-F238E27FC236}">
                <a16:creationId xmlns:a16="http://schemas.microsoft.com/office/drawing/2014/main" id="{E61E26CB-78B5-4393-B6D0-ABCBCF71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599" y="4880312"/>
            <a:ext cx="70514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BF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———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古典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、直接、暴力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(brute force)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快速（用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failure function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加速滑动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  <p:bldP spid="167941" grpId="0" autoUpdateAnimBg="0"/>
      <p:bldP spid="167957" grpId="0" autoUpdateAnimBg="0"/>
      <p:bldP spid="16795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>
            <a:extLst>
              <a:ext uri="{FF2B5EF4-FFF2-40B4-BE49-F238E27FC236}">
                <a16:creationId xmlns:a16="http://schemas.microsoft.com/office/drawing/2014/main" id="{ECBB29E5-6712-4ACD-BB71-5D3504868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76737"/>
            <a:ext cx="7239000" cy="79850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BF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算法的时间复杂度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C4BC09B-2CB5-4A11-A6F0-C3D2C704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6331" y="1175238"/>
            <a:ext cx="8305800" cy="71063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楷体_GB2312"/>
              </a:rPr>
              <a:t>最坏情况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下需要比较次数：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</a:rPr>
              <a:t>(n-m+1) * m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</a:rPr>
              <a:t>＝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</a:rPr>
              <a:t>O((n-m)*m) 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= O(nm)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939" y="4271768"/>
                <a:ext cx="8229600" cy="2152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平均情况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?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  </a:t>
                </a: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 </a:t>
                </a: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8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/>
                  </a:rPr>
                  <a:t> </a:t>
                </a:r>
                <a:r>
                  <a:rPr kumimoji="1"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/>
                  </a:rPr>
                  <a:t>//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假设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/>
                  </a:rPr>
                  <a:t>S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的每一个元素都是随机生成的。</a:t>
                </a:r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证明：设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表示：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/>
                  </a:rPr>
                  <a:t>S[i+1,i+m]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与 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/>
                  </a:rPr>
                  <a:t>T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对比时所需比较次数。</a:t>
                </a:r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&lt;1+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4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+…&lt;2</m:t>
                    </m:r>
                  </m:oMath>
                </a14:m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</a:rPr>
                  <a:t>	 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…+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4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m</m:t>
                            </m:r>
                          </m:sub>
                        </m:sSub>
                      </m:e>
                    </m:d>
                    <m:r>
                      <a:rPr kumimoji="1" lang="en-US" altLang="zh-C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kumimoji="1" lang="en-US" altLang="zh-C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𝑂</m:t>
                    </m:r>
                    <m:r>
                      <a:rPr kumimoji="1" lang="en-US" altLang="zh-C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(</m:t>
                    </m:r>
                    <m:r>
                      <a:rPr kumimoji="1" lang="en-US" altLang="zh-CN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𝑛</m:t>
                    </m:r>
                    <m:r>
                      <a:rPr kumimoji="1" lang="en-US" altLang="zh-C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zh-CN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m</m:t>
                    </m:r>
                    <m:r>
                      <a:rPr kumimoji="1" lang="en-US" altLang="zh-C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_GB2312"/>
                      </a:rPr>
                      <m:t>)</m:t>
                    </m:r>
                  </m:oMath>
                </a14:m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	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输入需要</a:t>
                </a:r>
                <a:r>
                  <a:rPr kumimoji="1" lang="en-US" altLang="zh-CN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时间。故，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BF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平均复杂度为</a:t>
                </a:r>
                <a:r>
                  <a:rPr kumimoji="1" lang="en-US" altLang="zh-CN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。</a:t>
                </a: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mc:Choice>
        <mc:Fallback xmlns="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939" y="4271768"/>
                <a:ext cx="8229600" cy="2152769"/>
              </a:xfrm>
              <a:prstGeom prst="rect">
                <a:avLst/>
              </a:prstGeom>
              <a:blipFill>
                <a:blip r:embed="rId2"/>
                <a:stretch>
                  <a:fillRect l="-1185" t="-3116" r="-2000" b="-56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696" name="Rectangle 8">
            <a:extLst>
              <a:ext uri="{FF2B5EF4-FFF2-40B4-BE49-F238E27FC236}">
                <a16:creationId xmlns:a16="http://schemas.microsoft.com/office/drawing/2014/main" id="{8E389E42-BDDB-4629-B079-A1E3CB98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63" y="369139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最好情况：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一配就中！  只比较了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m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次。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F5D111EE-630A-4F71-B32D-83F36065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1838826"/>
            <a:ext cx="8001000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Aft>
                <a:spcPct val="0"/>
              </a:spcAft>
              <a:buSz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任何位置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开始都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检查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到串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的最后一位！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F79CF-35AC-4A61-B259-DBE0ED49FB1B}"/>
              </a:ext>
            </a:extLst>
          </p:cNvPr>
          <p:cNvSpPr txBox="1"/>
          <p:nvPr/>
        </p:nvSpPr>
        <p:spPr>
          <a:xfrm>
            <a:off x="1471246" y="2330505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S=‘</a:t>
            </a:r>
            <a:r>
              <a:rPr lang="en-US" altLang="zh-CN" sz="2400" dirty="0" err="1">
                <a:solidFill>
                  <a:srgbClr val="002060"/>
                </a:solidFill>
              </a:rPr>
              <a:t>aaaaaaaaaaaaab</a:t>
            </a:r>
            <a:r>
              <a:rPr lang="en-US" altLang="zh-CN" sz="2400" dirty="0">
                <a:solidFill>
                  <a:srgbClr val="7030A0"/>
                </a:solidFill>
              </a:rPr>
              <a:t>’           T = ‘</a:t>
            </a:r>
            <a:r>
              <a:rPr lang="en-US" altLang="zh-CN" sz="2400" dirty="0" err="1">
                <a:solidFill>
                  <a:srgbClr val="002060"/>
                </a:solidFill>
              </a:rPr>
              <a:t>aaaaab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E995B-48C4-4549-BE7F-7097DB6680C0}"/>
              </a:ext>
            </a:extLst>
          </p:cNvPr>
          <p:cNvSpPr txBox="1"/>
          <p:nvPr/>
        </p:nvSpPr>
        <p:spPr>
          <a:xfrm>
            <a:off x="1849314" y="2627986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31EEFB-10DB-4DA9-BC4B-4C66D0C6E5E7}"/>
              </a:ext>
            </a:extLst>
          </p:cNvPr>
          <p:cNvSpPr txBox="1"/>
          <p:nvPr/>
        </p:nvSpPr>
        <p:spPr>
          <a:xfrm>
            <a:off x="2110154" y="3106546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2B8C533-8310-4687-BC30-FD30A45F5D28}"/>
              </a:ext>
            </a:extLst>
          </p:cNvPr>
          <p:cNvSpPr txBox="1">
            <a:spLocks noChangeArrowheads="1"/>
          </p:cNvSpPr>
          <p:nvPr/>
        </p:nvSpPr>
        <p:spPr>
          <a:xfrm>
            <a:off x="6103444" y="4249027"/>
            <a:ext cx="2933583" cy="16823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buFontTx/>
              <a:buNone/>
            </a:pPr>
            <a:endParaRPr lang="en-US" altLang="zh-CN" sz="2400" b="1" dirty="0">
              <a:solidFill>
                <a:schemeClr val="accent2"/>
              </a:solidFill>
              <a:ea typeface="楷体_GB2312"/>
            </a:endParaRPr>
          </a:p>
          <a:p>
            <a:pPr marL="762000" indent="-762000"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楷体_GB2312"/>
              </a:rPr>
              <a:t>BF</a:t>
            </a:r>
            <a:r>
              <a:rPr lang="zh-CN" altLang="en-US" sz="2400" b="1" dirty="0">
                <a:solidFill>
                  <a:schemeClr val="accent2"/>
                </a:solidFill>
                <a:ea typeface="楷体_GB2312"/>
              </a:rPr>
              <a:t>算法被广泛采用。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B712FE-594E-41DE-B791-790F47B840BB}"/>
              </a:ext>
            </a:extLst>
          </p:cNvPr>
          <p:cNvSpPr txBox="1"/>
          <p:nvPr/>
        </p:nvSpPr>
        <p:spPr>
          <a:xfrm>
            <a:off x="1978269" y="2875713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4" grpId="0" build="p" autoUpdateAnimBg="0"/>
      <p:bldP spid="114696" grpId="0" autoUpdateAnimBg="0"/>
      <p:bldP spid="114700" grpId="0" animBg="1" autoUpdateAnimBg="0"/>
      <p:bldP spid="2" grpId="0"/>
      <p:bldP spid="8" grpId="0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>
            <a:extLst>
              <a:ext uri="{FF2B5EF4-FFF2-40B4-BE49-F238E27FC236}">
                <a16:creationId xmlns:a16="http://schemas.microsoft.com/office/drawing/2014/main" id="{AC006F25-9FAC-4EC3-ABBF-16341FDD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458" y="2556721"/>
            <a:ext cx="4631084" cy="1083295"/>
          </a:xfrm>
          <a:prstGeom prst="wedgeRectCallout">
            <a:avLst>
              <a:gd name="adj1" fmla="val -15847"/>
              <a:gd name="adj2" fmla="val 281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zh-CN" altLang="en-US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可否有算法在最坏情况下也能在</a:t>
            </a:r>
            <a:r>
              <a:rPr lang="en-US" altLang="zh-CN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O(</a:t>
            </a:r>
            <a:r>
              <a:rPr lang="en-US" altLang="zh-CN" sz="2400" dirty="0" err="1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n+m</a:t>
            </a:r>
            <a:r>
              <a:rPr lang="en-US" altLang="zh-CN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内找到</a:t>
            </a:r>
            <a:r>
              <a:rPr lang="en-US" altLang="zh-CN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的首次出现？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22790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35869782-7064-4930-999E-3BF2AFCE1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128" y="784143"/>
            <a:ext cx="5105400" cy="579437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78262D7-8C14-4AE0-BDA5-7A94FC5CA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67256" y="1834242"/>
            <a:ext cx="7129272" cy="3400933"/>
          </a:xfrm>
        </p:spPr>
        <p:txBody>
          <a:bodyPr>
            <a:normAutofit fontScale="92500"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Knuth–Morris–Pratt algorithm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①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设计思想 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+ 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推导过程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 （整体框架类似于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、但是</a:t>
            </a:r>
            <a:r>
              <a:rPr lang="zh-CN" altLang="en-US" sz="2400" dirty="0">
                <a:solidFill>
                  <a:srgbClr val="FFC000"/>
                </a:solidFill>
                <a:latin typeface="楷体_GB2312"/>
                <a:ea typeface="楷体_GB2312"/>
              </a:rPr>
              <a:t>避免</a:t>
            </a:r>
            <a:r>
              <a:rPr lang="en-US" altLang="zh-CN" sz="2400" dirty="0" err="1">
                <a:solidFill>
                  <a:srgbClr val="FFC000"/>
                </a:solidFill>
                <a:latin typeface="楷体_GB2312"/>
                <a:ea typeface="楷体_GB2312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latin typeface="楷体_GB2312"/>
                <a:ea typeface="楷体_GB2312"/>
              </a:rPr>
              <a:t>回溯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②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</a:rPr>
              <a:t>Failure function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及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</a:rPr>
              <a:t>主过程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的具体实现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③ 主过程的时间复杂度分析 及主过程的一个重要性质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④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本身的计算（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</a:rPr>
              <a:t>预处理过程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None/>
            </a:pPr>
            <a:endParaRPr lang="zh-CN" altLang="en-US" sz="2400" dirty="0">
              <a:solidFill>
                <a:srgbClr val="7030A0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983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6BA3BF-F74D-44C3-9850-007F574D0C9D}"/>
              </a:ext>
            </a:extLst>
          </p:cNvPr>
          <p:cNvSpPr txBox="1"/>
          <p:nvPr/>
        </p:nvSpPr>
        <p:spPr>
          <a:xfrm>
            <a:off x="536448" y="3523488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算法下一步应该去检查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。即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应该赋值为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C13199E-426A-4233-8085-BB3E64CC5CB2}"/>
              </a:ext>
            </a:extLst>
          </p:cNvPr>
          <p:cNvSpPr txBox="1"/>
          <p:nvPr/>
        </p:nvSpPr>
        <p:spPr>
          <a:xfrm>
            <a:off x="5573795" y="2920032"/>
            <a:ext cx="3143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确有必要返回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吗？</a:t>
            </a:r>
            <a:endParaRPr lang="zh-Hans-HK" altLang="en-US" sz="2800" dirty="0">
              <a:solidFill>
                <a:srgbClr val="FFC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43D1D6C-59BE-42E6-8E3E-91BBEF416FD1}"/>
              </a:ext>
            </a:extLst>
          </p:cNvPr>
          <p:cNvSpPr txBox="1"/>
          <p:nvPr/>
        </p:nvSpPr>
        <p:spPr>
          <a:xfrm>
            <a:off x="481584" y="4414338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观察：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S[4,6] =T[2,4]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（这是因为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S[3,6]=T[1,4]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S[4,8]=T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，必然有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S[4,6]=T[1,3]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(1)+(2)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S[4,8]=T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，必然有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T[1,3]=T[2,4]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换句话说，若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T[1,3]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T[2,4]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，可断言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S[4,8]!=T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因此，当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T[1,3]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T[2,4]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没必要令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=3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并检查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298C2D8-C0BF-4BCA-8A33-BA7E3EF88053}"/>
              </a:ext>
            </a:extLst>
          </p:cNvPr>
          <p:cNvGrpSpPr/>
          <p:nvPr/>
        </p:nvGrpSpPr>
        <p:grpSpPr>
          <a:xfrm>
            <a:off x="2237232" y="1493520"/>
            <a:ext cx="4191000" cy="1746504"/>
            <a:chOff x="2237232" y="1615440"/>
            <a:chExt cx="4191000" cy="1746504"/>
          </a:xfrm>
        </p:grpSpPr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90250D97-03BE-4A86-932E-2BED45D3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78165876-5D47-4584-9B2D-7296D19D4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T=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09C8640D-EC9B-447F-BFB6-C8D9E54F4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792" y="1615440"/>
              <a:ext cx="228600" cy="533400"/>
              <a:chOff x="5184" y="2496"/>
              <a:chExt cx="144" cy="336"/>
            </a:xfrm>
          </p:grpSpPr>
          <p:sp>
            <p:nvSpPr>
              <p:cNvPr id="62" name="Rectangle 16">
                <a:extLst>
                  <a:ext uri="{FF2B5EF4-FFF2-40B4-BE49-F238E27FC236}">
                    <a16:creationId xmlns:a16="http://schemas.microsoft.com/office/drawing/2014/main" id="{FE43EBC6-6DA6-429E-B4CF-A2E8FF7C1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98D43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F98D43"/>
                  </a:solidFill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63" name="Line 17">
                <a:extLst>
                  <a:ext uri="{FF2B5EF4-FFF2-40B4-BE49-F238E27FC236}">
                    <a16:creationId xmlns:a16="http://schemas.microsoft.com/office/drawing/2014/main" id="{22D3FFA2-D08C-4D6B-B6F4-03A243878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CC724690-B459-4C74-AA00-E72C75DDD5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332" y="2841244"/>
              <a:ext cx="304800" cy="520700"/>
              <a:chOff x="3672" y="2448"/>
              <a:chExt cx="154" cy="328"/>
            </a:xfrm>
          </p:grpSpPr>
          <p:sp>
            <p:nvSpPr>
              <p:cNvPr id="60" name="Rectangle 28">
                <a:extLst>
                  <a:ext uri="{FF2B5EF4-FFF2-40B4-BE49-F238E27FC236}">
                    <a16:creationId xmlns:a16="http://schemas.microsoft.com/office/drawing/2014/main" id="{2AF098F9-3289-41D9-B821-B05A95F4A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33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</a:p>
            </p:txBody>
          </p:sp>
          <p:sp>
            <p:nvSpPr>
              <p:cNvPr id="61" name="Line 29">
                <a:extLst>
                  <a:ext uri="{FF2B5EF4-FFF2-40B4-BE49-F238E27FC236}">
                    <a16:creationId xmlns:a16="http://schemas.microsoft.com/office/drawing/2014/main" id="{6548A54D-5E39-4593-A4DC-E832AAFA0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66" name="Rectangle 6">
            <a:extLst>
              <a:ext uri="{FF2B5EF4-FFF2-40B4-BE49-F238E27FC236}">
                <a16:creationId xmlns:a16="http://schemas.microsoft.com/office/drawing/2014/main" id="{B1F1E5CF-8254-416D-8C34-DF336BEC334E}"/>
              </a:ext>
            </a:extLst>
          </p:cNvPr>
          <p:cNvSpPr txBox="1">
            <a:spLocks noChangeArrowheads="1"/>
          </p:cNvSpPr>
          <p:nvPr/>
        </p:nvSpPr>
        <p:spPr>
          <a:xfrm>
            <a:off x="316992" y="570972"/>
            <a:ext cx="7467600" cy="51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106EA1-F7A7-4593-A8EC-9CF47E9C524B}"/>
              </a:ext>
            </a:extLst>
          </p:cNvPr>
          <p:cNvSpPr/>
          <p:nvPr/>
        </p:nvSpPr>
        <p:spPr>
          <a:xfrm>
            <a:off x="3572256" y="1962912"/>
            <a:ext cx="707120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3475F0-0371-4E43-BFD9-DA5DFFDE48F0}"/>
              </a:ext>
            </a:extLst>
          </p:cNvPr>
          <p:cNvSpPr/>
          <p:nvPr/>
        </p:nvSpPr>
        <p:spPr>
          <a:xfrm>
            <a:off x="3358895" y="2346960"/>
            <a:ext cx="691889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35454A2-E414-4D46-9907-395819F2C6D2}"/>
              </a:ext>
            </a:extLst>
          </p:cNvPr>
          <p:cNvSpPr/>
          <p:nvPr/>
        </p:nvSpPr>
        <p:spPr>
          <a:xfrm>
            <a:off x="3572256" y="2385124"/>
            <a:ext cx="691889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B43D1D6C-59BE-42E6-8E3E-91BBEF416FD1}"/>
              </a:ext>
            </a:extLst>
          </p:cNvPr>
          <p:cNvSpPr txBox="1"/>
          <p:nvPr/>
        </p:nvSpPr>
        <p:spPr>
          <a:xfrm>
            <a:off x="432809" y="341077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T[1,3]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T[2,4]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，可证：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一定不为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74FC25-9367-438A-8183-FAE470819943}"/>
              </a:ext>
            </a:extLst>
          </p:cNvPr>
          <p:cNvSpPr txBox="1"/>
          <p:nvPr/>
        </p:nvSpPr>
        <p:spPr>
          <a:xfrm>
            <a:off x="450816" y="3980306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T[1,2]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T[3,4]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，可证：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S[5,9]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一定不为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C0638F-117C-4B5B-9752-31A90B7148BB}"/>
              </a:ext>
            </a:extLst>
          </p:cNvPr>
          <p:cNvSpPr txBox="1"/>
          <p:nvPr/>
        </p:nvSpPr>
        <p:spPr>
          <a:xfrm>
            <a:off x="966214" y="4700150"/>
            <a:ext cx="74675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S[5,6] =T[3,4]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（这是因为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S[3,6]=T[1,4]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S[5,9]=T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，必然有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S[5,6]=T[1,2]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(1)+(2)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S[5,9]=T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，必然有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T[1,2]=T[3,4]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换句话说，若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T[1,2]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T[3,4]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，可断言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S[5,9]!=T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DDBE0AA-1F57-4480-9603-0AA2517D1192}"/>
              </a:ext>
            </a:extLst>
          </p:cNvPr>
          <p:cNvGrpSpPr/>
          <p:nvPr/>
        </p:nvGrpSpPr>
        <p:grpSpPr>
          <a:xfrm>
            <a:off x="2237232" y="1493520"/>
            <a:ext cx="4191000" cy="1746504"/>
            <a:chOff x="2237232" y="1615440"/>
            <a:chExt cx="4191000" cy="1746504"/>
          </a:xfrm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C63CFA9-FA1E-462F-9835-8FCFD027D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EFC62434-E1EE-43E1-B7B5-83EA474B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T=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21" name="Group 15">
              <a:extLst>
                <a:ext uri="{FF2B5EF4-FFF2-40B4-BE49-F238E27FC236}">
                  <a16:creationId xmlns:a16="http://schemas.microsoft.com/office/drawing/2014/main" id="{DC5383C2-CCC7-4069-B3D4-79F7EF502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792" y="1615440"/>
              <a:ext cx="228600" cy="533400"/>
              <a:chOff x="5184" y="2496"/>
              <a:chExt cx="144" cy="336"/>
            </a:xfrm>
          </p:grpSpPr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770C53BD-48E2-434A-96F3-EDB4F9C68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98D43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F98D43"/>
                  </a:solidFill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26" name="Line 17">
                <a:extLst>
                  <a:ext uri="{FF2B5EF4-FFF2-40B4-BE49-F238E27FC236}">
                    <a16:creationId xmlns:a16="http://schemas.microsoft.com/office/drawing/2014/main" id="{CA07B982-7B1C-4F1E-BBAA-488EF52C0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22" name="Group 27">
              <a:extLst>
                <a:ext uri="{FF2B5EF4-FFF2-40B4-BE49-F238E27FC236}">
                  <a16:creationId xmlns:a16="http://schemas.microsoft.com/office/drawing/2014/main" id="{86196AEB-1971-4DC8-8C93-1CF3640223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332" y="2841244"/>
              <a:ext cx="304800" cy="520700"/>
              <a:chOff x="3672" y="2448"/>
              <a:chExt cx="154" cy="328"/>
            </a:xfrm>
          </p:grpSpPr>
          <p:sp>
            <p:nvSpPr>
              <p:cNvPr id="23" name="Rectangle 28">
                <a:extLst>
                  <a:ext uri="{FF2B5EF4-FFF2-40B4-BE49-F238E27FC236}">
                    <a16:creationId xmlns:a16="http://schemas.microsoft.com/office/drawing/2014/main" id="{44B92FD0-ECB7-4CE6-B9F1-1AB805620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33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</a:p>
            </p:txBody>
          </p:sp>
          <p:sp>
            <p:nvSpPr>
              <p:cNvPr id="24" name="Line 29">
                <a:extLst>
                  <a:ext uri="{FF2B5EF4-FFF2-40B4-BE49-F238E27FC236}">
                    <a16:creationId xmlns:a16="http://schemas.microsoft.com/office/drawing/2014/main" id="{8E574867-5870-4F41-895A-A6EF4C352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29" name="Rectangle 6">
            <a:extLst>
              <a:ext uri="{FF2B5EF4-FFF2-40B4-BE49-F238E27FC236}">
                <a16:creationId xmlns:a16="http://schemas.microsoft.com/office/drawing/2014/main" id="{59CDAD0E-4A52-4D6A-B778-B02CA2E914D2}"/>
              </a:ext>
            </a:extLst>
          </p:cNvPr>
          <p:cNvSpPr txBox="1">
            <a:spLocks noChangeArrowheads="1"/>
          </p:cNvSpPr>
          <p:nvPr/>
        </p:nvSpPr>
        <p:spPr>
          <a:xfrm>
            <a:off x="316992" y="570972"/>
            <a:ext cx="7467600" cy="51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continue)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4AA0EC-312B-4D03-AD3F-D54A559BA2E8}"/>
              </a:ext>
            </a:extLst>
          </p:cNvPr>
          <p:cNvSpPr/>
          <p:nvPr/>
        </p:nvSpPr>
        <p:spPr>
          <a:xfrm>
            <a:off x="3840480" y="1962912"/>
            <a:ext cx="438896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59DD7-BCA1-47CF-B7A9-CA7ADFB2C0A3}"/>
              </a:ext>
            </a:extLst>
          </p:cNvPr>
          <p:cNvSpPr/>
          <p:nvPr/>
        </p:nvSpPr>
        <p:spPr>
          <a:xfrm>
            <a:off x="3831344" y="2359481"/>
            <a:ext cx="438896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7EEFD8-D730-439C-A398-A41ADB2F2584}"/>
              </a:ext>
            </a:extLst>
          </p:cNvPr>
          <p:cNvSpPr/>
          <p:nvPr/>
        </p:nvSpPr>
        <p:spPr>
          <a:xfrm>
            <a:off x="3329956" y="2343911"/>
            <a:ext cx="438896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8527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6">
            <a:extLst>
              <a:ext uri="{FF2B5EF4-FFF2-40B4-BE49-F238E27FC236}">
                <a16:creationId xmlns:a16="http://schemas.microsoft.com/office/drawing/2014/main" id="{2880F33C-E2A2-48E7-BF83-1E9EA75E0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2" y="570972"/>
            <a:ext cx="7467600" cy="5191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算法的设计思想（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continue)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B66A1D-F752-4E03-B478-E5FBB3DFED26}"/>
              </a:ext>
            </a:extLst>
          </p:cNvPr>
          <p:cNvGrpSpPr/>
          <p:nvPr/>
        </p:nvGrpSpPr>
        <p:grpSpPr>
          <a:xfrm>
            <a:off x="2237232" y="1493520"/>
            <a:ext cx="4191000" cy="1746504"/>
            <a:chOff x="2237232" y="1615440"/>
            <a:chExt cx="4191000" cy="1746504"/>
          </a:xfrm>
        </p:grpSpPr>
        <p:sp>
          <p:nvSpPr>
            <p:cNvPr id="148489" name="Rectangle 9">
              <a:extLst>
                <a:ext uri="{FF2B5EF4-FFF2-40B4-BE49-F238E27FC236}">
                  <a16:creationId xmlns:a16="http://schemas.microsoft.com/office/drawing/2014/main" id="{680E4981-B7FB-4163-B3C0-9801A38A0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148490" name="Rectangle 10">
              <a:extLst>
                <a:ext uri="{FF2B5EF4-FFF2-40B4-BE49-F238E27FC236}">
                  <a16:creationId xmlns:a16="http://schemas.microsoft.com/office/drawing/2014/main" id="{F210E8A9-1087-4F6E-8DB4-1ED6CEFA6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T=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148495" name="Group 15">
              <a:extLst>
                <a:ext uri="{FF2B5EF4-FFF2-40B4-BE49-F238E27FC236}">
                  <a16:creationId xmlns:a16="http://schemas.microsoft.com/office/drawing/2014/main" id="{649F1408-A817-411E-BBCA-B78D3E62B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792" y="1615440"/>
              <a:ext cx="228600" cy="533400"/>
              <a:chOff x="5184" y="2496"/>
              <a:chExt cx="144" cy="336"/>
            </a:xfrm>
          </p:grpSpPr>
          <p:sp>
            <p:nvSpPr>
              <p:cNvPr id="61488" name="Rectangle 16">
                <a:extLst>
                  <a:ext uri="{FF2B5EF4-FFF2-40B4-BE49-F238E27FC236}">
                    <a16:creationId xmlns:a16="http://schemas.microsoft.com/office/drawing/2014/main" id="{2A5960CA-8740-4B2E-95A0-81343F64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98D43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F98D43"/>
                  </a:solidFill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61489" name="Line 17">
                <a:extLst>
                  <a:ext uri="{FF2B5EF4-FFF2-40B4-BE49-F238E27FC236}">
                    <a16:creationId xmlns:a16="http://schemas.microsoft.com/office/drawing/2014/main" id="{A2B31623-6CE9-4E7A-8FDF-B87A27450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48507" name="Group 27">
              <a:extLst>
                <a:ext uri="{FF2B5EF4-FFF2-40B4-BE49-F238E27FC236}">
                  <a16:creationId xmlns:a16="http://schemas.microsoft.com/office/drawing/2014/main" id="{7107FDBC-1C0F-4AF2-9E7E-DD9A6B3A8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332" y="2841244"/>
              <a:ext cx="304800" cy="520700"/>
              <a:chOff x="3672" y="2448"/>
              <a:chExt cx="154" cy="328"/>
            </a:xfrm>
          </p:grpSpPr>
          <p:sp>
            <p:nvSpPr>
              <p:cNvPr id="61480" name="Rectangle 28">
                <a:extLst>
                  <a:ext uri="{FF2B5EF4-FFF2-40B4-BE49-F238E27FC236}">
                    <a16:creationId xmlns:a16="http://schemas.microsoft.com/office/drawing/2014/main" id="{3DEF785B-AFF2-42B8-B735-DAD1B7F10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33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</a:p>
            </p:txBody>
          </p:sp>
          <p:sp>
            <p:nvSpPr>
              <p:cNvPr id="61481" name="Line 29">
                <a:extLst>
                  <a:ext uri="{FF2B5EF4-FFF2-40B4-BE49-F238E27FC236}">
                    <a16:creationId xmlns:a16="http://schemas.microsoft.com/office/drawing/2014/main" id="{577304FB-FF58-4997-9647-283F3CBEE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B43D1D6C-59BE-42E6-8E3E-91BBEF416FD1}"/>
              </a:ext>
            </a:extLst>
          </p:cNvPr>
          <p:cNvSpPr txBox="1"/>
          <p:nvPr/>
        </p:nvSpPr>
        <p:spPr>
          <a:xfrm>
            <a:off x="432809" y="341077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T[1,3]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T[2,4]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，可证：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一定不为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74FC25-9367-438A-8183-FAE470819943}"/>
              </a:ext>
            </a:extLst>
          </p:cNvPr>
          <p:cNvSpPr txBox="1"/>
          <p:nvPr/>
        </p:nvSpPr>
        <p:spPr>
          <a:xfrm>
            <a:off x="450816" y="3980306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T[1,2]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T[3,4]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，可证：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S[5,9]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一定不为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1C9F2-FA76-417A-86BC-7D5DDB4B5704}"/>
              </a:ext>
            </a:extLst>
          </p:cNvPr>
          <p:cNvSpPr txBox="1"/>
          <p:nvPr/>
        </p:nvSpPr>
        <p:spPr>
          <a:xfrm>
            <a:off x="450816" y="4549837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T[1,1]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T[4,4]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，可证：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S[6,10]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一定不为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!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证明类似；略）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E892D9-0427-4DEF-A916-577DF2314493}"/>
              </a:ext>
            </a:extLst>
          </p:cNvPr>
          <p:cNvSpPr/>
          <p:nvPr/>
        </p:nvSpPr>
        <p:spPr>
          <a:xfrm>
            <a:off x="4075160" y="1938528"/>
            <a:ext cx="228600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8BDA4B-6AD0-480E-966B-3DCD236FDED1}"/>
              </a:ext>
            </a:extLst>
          </p:cNvPr>
          <p:cNvSpPr/>
          <p:nvPr/>
        </p:nvSpPr>
        <p:spPr>
          <a:xfrm>
            <a:off x="4067540" y="2370255"/>
            <a:ext cx="228600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F032EF-7525-423D-B876-E654BFA346A2}"/>
              </a:ext>
            </a:extLst>
          </p:cNvPr>
          <p:cNvSpPr/>
          <p:nvPr/>
        </p:nvSpPr>
        <p:spPr>
          <a:xfrm>
            <a:off x="3311699" y="2345896"/>
            <a:ext cx="228600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58841735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948</TotalTime>
  <Words>4606</Words>
  <Application>Microsoft Office PowerPoint</Application>
  <PresentationFormat>全屏显示(4:3)</PresentationFormat>
  <Paragraphs>510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-apple-system</vt:lpstr>
      <vt:lpstr>Linux Libertine</vt:lpstr>
      <vt:lpstr>黑体</vt:lpstr>
      <vt:lpstr>楷体_GB2312</vt:lpstr>
      <vt:lpstr>隶书</vt:lpstr>
      <vt:lpstr>宋体</vt:lpstr>
      <vt:lpstr>Arial</vt:lpstr>
      <vt:lpstr>Calibri</vt:lpstr>
      <vt:lpstr>Cambria Math</vt:lpstr>
      <vt:lpstr>Gill Sans MT</vt:lpstr>
      <vt:lpstr>Lucida Sans</vt:lpstr>
      <vt:lpstr>Times New Roman</vt:lpstr>
      <vt:lpstr>Wingdings</vt:lpstr>
      <vt:lpstr>画廊</vt:lpstr>
      <vt:lpstr>串的模式匹配</vt:lpstr>
      <vt:lpstr>问题描述</vt:lpstr>
      <vt:lpstr>一、BF(Brute Froce=暴力) 算法</vt:lpstr>
      <vt:lpstr>BF算法的时间复杂度</vt:lpstr>
      <vt:lpstr>PowerPoint 演示文稿</vt:lpstr>
      <vt:lpstr>二、KMP算法</vt:lpstr>
      <vt:lpstr>PowerPoint 演示文稿</vt:lpstr>
      <vt:lpstr>PowerPoint 演示文稿</vt:lpstr>
      <vt:lpstr>KMP算法的设计思想（continue)</vt:lpstr>
      <vt:lpstr>KMP算法的设计思想（continue)</vt:lpstr>
      <vt:lpstr>KMP算法的设计思想（continue)</vt:lpstr>
      <vt:lpstr>KMP算法的设计思想（summary)</vt:lpstr>
      <vt:lpstr>Failure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Failure function π 的递推计算</vt:lpstr>
      <vt:lpstr>Failure function π 的实现</vt:lpstr>
      <vt:lpstr>PowerPoint 演示文稿</vt:lpstr>
      <vt:lpstr>failure function的一个重要性质</vt:lpstr>
      <vt:lpstr>递归与递推的区别：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   串的模式匹配算法</dc:title>
  <dc:creator>knight davion</dc:creator>
  <cp:lastModifiedBy>金 恺</cp:lastModifiedBy>
  <cp:revision>610</cp:revision>
  <dcterms:created xsi:type="dcterms:W3CDTF">2020-08-23T08:06:12Z</dcterms:created>
  <dcterms:modified xsi:type="dcterms:W3CDTF">2020-09-18T08:58:25Z</dcterms:modified>
</cp:coreProperties>
</file>