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80" r:id="rId2"/>
    <p:sldId id="359" r:id="rId3"/>
    <p:sldId id="257" r:id="rId4"/>
    <p:sldId id="284" r:id="rId5"/>
    <p:sldId id="365" r:id="rId6"/>
    <p:sldId id="368" r:id="rId7"/>
    <p:sldId id="362" r:id="rId8"/>
    <p:sldId id="363" r:id="rId9"/>
    <p:sldId id="361" r:id="rId10"/>
    <p:sldId id="366" r:id="rId11"/>
    <p:sldId id="367" r:id="rId12"/>
    <p:sldId id="364" r:id="rId13"/>
    <p:sldId id="260" r:id="rId14"/>
    <p:sldId id="261" r:id="rId15"/>
    <p:sldId id="369" r:id="rId16"/>
    <p:sldId id="280" r:id="rId17"/>
    <p:sldId id="287" r:id="rId18"/>
    <p:sldId id="371" r:id="rId19"/>
    <p:sldId id="292" r:id="rId20"/>
    <p:sldId id="358" r:id="rId21"/>
    <p:sldId id="293" r:id="rId22"/>
    <p:sldId id="294" r:id="rId23"/>
    <p:sldId id="262" r:id="rId24"/>
    <p:sldId id="373" r:id="rId25"/>
    <p:sldId id="263" r:id="rId26"/>
    <p:sldId id="281" r:id="rId27"/>
    <p:sldId id="288" r:id="rId28"/>
    <p:sldId id="372" r:id="rId29"/>
    <p:sldId id="264" r:id="rId30"/>
    <p:sldId id="374" r:id="rId31"/>
    <p:sldId id="360" r:id="rId32"/>
    <p:sldId id="375" r:id="rId33"/>
    <p:sldId id="376" r:id="rId34"/>
    <p:sldId id="377" r:id="rId35"/>
    <p:sldId id="378" r:id="rId36"/>
    <p:sldId id="37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DFF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64" autoAdjust="0"/>
  </p:normalViewPr>
  <p:slideViewPr>
    <p:cSldViewPr snapToGrid="0">
      <p:cViewPr varScale="1">
        <p:scale>
          <a:sx n="85" d="100"/>
          <a:sy n="85" d="100"/>
        </p:scale>
        <p:origin x="23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1B74A-490B-4401-BFC7-631D0274EC1C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30856-F3A5-40E8-B510-B7458E98B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7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30856-F3A5-40E8-B510-B7458E98BE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2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568EEFA-0D30-402B-B768-09E0AA9B6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F5DD97DC-D09F-4E4D-8DF7-F2DCE3FF6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/>
              <a:t>realloc</a:t>
            </a:r>
            <a:r>
              <a:rPr lang="en-US" altLang="zh-CN" dirty="0"/>
              <a:t>(void *__</a:t>
            </a:r>
            <a:r>
              <a:rPr lang="en-US" altLang="zh-CN" dirty="0" err="1"/>
              <a:t>ptr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__size)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  如果申请失败，将返回</a:t>
            </a:r>
            <a:r>
              <a:rPr lang="en-US" altLang="zh-CN" dirty="0"/>
              <a:t>NULL</a:t>
            </a:r>
            <a:r>
              <a:rPr lang="zh-CN" altLang="en-US" dirty="0"/>
              <a:t>，此时，原来的指针仍然有效。</a:t>
            </a:r>
            <a:endParaRPr lang="en-US" altLang="zh-CN" dirty="0"/>
          </a:p>
          <a:p>
            <a:r>
              <a:rPr lang="zh-CN" altLang="en-US" dirty="0"/>
              <a:t>  注意：如果调用成功，不管当前内存段后面的空闲空间是否满足要求，都会释放掉原来的指针，重新返回一个指针，虽然返回的指针有可能和原来的指针一样，即不能再次释放掉原来的指针。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1A1CAE69-488E-4F05-999B-BCC2A47FB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59CCD5-F00B-4A46-B870-1306C971565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19A4DAD9-A864-4891-9444-5E2C42FF1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B5D137D1-06E3-4F81-BAED-7E42074B4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每个位置等概率插入 算算法时间复杂度</a:t>
            </a: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F8643FD4-BBF6-4E7C-9A16-774F208A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2C2342-AA95-4F3A-82E4-2CFA2FE9A19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33112375-506E-40A3-BBDE-6B3280E0F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33FE3A79-7223-4D58-8435-8936BE08B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BB8C6822-3FC6-4890-889D-BAB3FEF76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9446-93B1-4A56-9E55-CAA82AF52ED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451BD24A-54A6-4480-9049-B30346397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C72F5CF2-744C-4B6C-8F5C-72F058336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68CB353C-CAD9-4AE2-9A85-EB037782D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FC82FA-9215-49AC-A08A-3AF78A0D1E0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46D15F52-38F3-43F9-BF79-D63D1F3B5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D6072988-2361-42B8-A512-C5411AD64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插入时候有</a:t>
            </a:r>
            <a:r>
              <a:rPr lang="en-US" altLang="zh-CN"/>
              <a:t>n+1</a:t>
            </a:r>
            <a:r>
              <a:rPr lang="zh-CN" altLang="en-US"/>
              <a:t>个位置 删除时候只有</a:t>
            </a:r>
            <a:r>
              <a:rPr lang="en-US" altLang="zh-CN"/>
              <a:t>n</a:t>
            </a:r>
            <a:r>
              <a:rPr lang="zh-CN" altLang="en-US"/>
              <a:t>个位置</a:t>
            </a:r>
            <a:endParaRPr lang="en-US" altLang="zh-CN"/>
          </a:p>
          <a:p>
            <a:r>
              <a:rPr lang="zh-CN" altLang="en-US"/>
              <a:t>插入时候是先移动后继元素 最后插入新元素</a:t>
            </a:r>
            <a:endParaRPr lang="en-US" altLang="zh-CN"/>
          </a:p>
          <a:p>
            <a:r>
              <a:rPr lang="zh-CN" altLang="en-US"/>
              <a:t>删除时候是先删除，再移动元素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B5B160B4-CE69-4730-99F8-A6BC09F44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B4114B-D073-48F7-827C-BDF60360B4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035940E-02BB-465F-980C-9D3D5B541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2FBECB66-094C-4132-BA43-98D87BB0B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6543DF65-D945-4D01-9AC2-F90F2421DA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F6E93-6004-46C1-BF6B-FFF94D27E3F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BABCFBC0-4A8A-455C-A3DF-1AA8EB2CED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1B30FB0A-0FE6-4B6E-80DD-1034E211B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F7A2E252-EA68-4AC2-94A2-403864705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48307B-6431-4FAD-BF3C-CAA45069B53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A550ACBF-3365-40A5-83E6-F8104F158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93086B7-45D2-4264-8155-930D47E7C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学生信息表：每个元素可以是若干个数据项组成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除了头尾</a:t>
            </a:r>
            <a:r>
              <a:rPr lang="en-US" altLang="zh-CN"/>
              <a:t>2</a:t>
            </a:r>
            <a:r>
              <a:rPr lang="zh-CN" altLang="en-US"/>
              <a:t>个元素 每个元素有且只有一个前驱 有且只有一个后继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元素同构：同一个线性表中的元素必定具有相同特性 即属于同一个数据对象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这一章接触的线性表 每个元素只含有一个数据项</a:t>
            </a: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9071B42B-59A9-4CE9-BD4F-F39C2B046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906F8B-1587-4FFE-B59F-AD109FFF40A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D222A18D-3B2B-42AE-AF0F-6059813BE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0E3E9CBA-7323-4CF8-919C-4B4EDBA57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DATATYPE  library[M];  </a:t>
            </a:r>
            <a:r>
              <a:rPr lang="zh-CN" altLang="en-US" dirty="0"/>
              <a:t>结构体数组 通过结构体数组来定义线性表 静态的 最大长度是</a:t>
            </a:r>
            <a:r>
              <a:rPr lang="en-US" altLang="zh-CN" dirty="0"/>
              <a:t>M</a:t>
            </a:r>
          </a:p>
          <a:p>
            <a:endParaRPr lang="en-HK" altLang="en-US" dirty="0"/>
          </a:p>
          <a:p>
            <a:r>
              <a:rPr lang="zh-CN" altLang="en-US" dirty="0"/>
              <a:t>而</a:t>
            </a:r>
            <a:r>
              <a:rPr lang="en-US" altLang="zh-CN" dirty="0"/>
              <a:t>malloc</a:t>
            </a:r>
            <a:r>
              <a:rPr lang="zh-CN" altLang="en-US" dirty="0"/>
              <a:t>需要我们自己计算字节数，并且返回的时候要强转成指定类型的指针。</a:t>
            </a:r>
            <a:endParaRPr lang="en-US" altLang="zh-CN" dirty="0"/>
          </a:p>
          <a:p>
            <a:endParaRPr lang="en-US" altLang="en-US" dirty="0"/>
          </a:p>
          <a:p>
            <a:r>
              <a:rPr lang="en-US" altLang="zh-CN" dirty="0"/>
              <a:t>malloc</a:t>
            </a:r>
            <a:r>
              <a:rPr lang="zh-CN" altLang="en-US" dirty="0"/>
              <a:t>所分配的内存是一块连续的空间（逻辑上连续，物理上不一定）。同时，</a:t>
            </a:r>
            <a:r>
              <a:rPr lang="en-US" altLang="zh-CN" dirty="0"/>
              <a:t>malloc</a:t>
            </a:r>
            <a:r>
              <a:rPr lang="zh-CN" altLang="en-US" dirty="0"/>
              <a:t>实际分配的内存空间可能会比你请求的多一点，但是这个行为只是由编译器定义的。</a:t>
            </a:r>
            <a:r>
              <a:rPr lang="en-US" altLang="zh-CN" dirty="0"/>
              <a:t>(</a:t>
            </a:r>
            <a:r>
              <a:rPr lang="zh-CN" altLang="en-US" dirty="0"/>
              <a:t>提高容错率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malloc</a:t>
            </a:r>
            <a:r>
              <a:rPr lang="zh-CN" altLang="en-US" dirty="0"/>
              <a:t>不知道用户所请求的内存需要存储的数据类型，所以</a:t>
            </a:r>
            <a:r>
              <a:rPr lang="en-US" altLang="zh-CN" dirty="0"/>
              <a:t>malloc</a:t>
            </a:r>
            <a:r>
              <a:rPr lang="zh-CN" altLang="en-US" dirty="0"/>
              <a:t>返回一个</a:t>
            </a:r>
            <a:r>
              <a:rPr lang="en-US" altLang="zh-CN" dirty="0"/>
              <a:t>void *</a:t>
            </a:r>
            <a:r>
              <a:rPr lang="zh-CN" altLang="en-US" dirty="0"/>
              <a:t>的指针</a:t>
            </a:r>
            <a:endParaRPr lang="en-US" altLang="zh-CN" dirty="0"/>
          </a:p>
          <a:p>
            <a:endParaRPr lang="en-US" altLang="en-US" dirty="0"/>
          </a:p>
          <a:p>
            <a:r>
              <a:rPr lang="en-US" altLang="zh-CN" dirty="0"/>
              <a:t>DATATYPE *</a:t>
            </a:r>
            <a:r>
              <a:rPr lang="en-US" altLang="zh-CN" dirty="0" err="1"/>
              <a:t>pData</a:t>
            </a:r>
            <a:r>
              <a:rPr lang="en-US" altLang="zh-CN" dirty="0"/>
              <a:t> = NULL;</a:t>
            </a:r>
          </a:p>
          <a:p>
            <a:r>
              <a:rPr lang="en-US" altLang="zh-CN" dirty="0" err="1"/>
              <a:t>pData</a:t>
            </a:r>
            <a:r>
              <a:rPr lang="en-US" altLang="zh-CN" dirty="0"/>
              <a:t> = (DATATYPE *)malloc(M*</a:t>
            </a:r>
            <a:r>
              <a:rPr lang="en-US" altLang="zh-CN" dirty="0" err="1"/>
              <a:t>sizeof</a:t>
            </a:r>
            <a:r>
              <a:rPr lang="en-US" altLang="zh-CN" dirty="0"/>
              <a:t>(DATATYPE));</a:t>
            </a:r>
          </a:p>
          <a:p>
            <a:endParaRPr lang="en-US" altLang="en-US" dirty="0"/>
          </a:p>
          <a:p>
            <a:pPr eaLnBrk="1" hangingPunct="1"/>
            <a:r>
              <a:rPr lang="zh-CN" altLang="en-US" dirty="0"/>
              <a:t> 全局变量分配在</a:t>
            </a:r>
            <a:r>
              <a:rPr lang="en-US" altLang="zh-CN" dirty="0"/>
              <a:t>【</a:t>
            </a:r>
            <a:r>
              <a:rPr lang="zh-CN" altLang="en-US" dirty="0"/>
              <a:t>静态存储区</a:t>
            </a:r>
            <a:r>
              <a:rPr lang="en-US" altLang="zh-CN" dirty="0"/>
              <a:t>】</a:t>
            </a:r>
            <a:r>
              <a:rPr lang="zh-CN" altLang="en-US" dirty="0"/>
              <a:t>，局部变量分配在</a:t>
            </a:r>
            <a:r>
              <a:rPr lang="en-US" altLang="zh-CN" dirty="0"/>
              <a:t>【</a:t>
            </a:r>
            <a:r>
              <a:rPr lang="zh-CN" altLang="en-US" dirty="0"/>
              <a:t>动态存储区</a:t>
            </a:r>
            <a:r>
              <a:rPr lang="en-US" altLang="zh-CN" dirty="0"/>
              <a:t>】</a:t>
            </a:r>
            <a:r>
              <a:rPr lang="zh-CN" altLang="en-US" dirty="0"/>
              <a:t>（称之为栈区）。</a:t>
            </a:r>
          </a:p>
          <a:p>
            <a:pPr eaLnBrk="1" hangingPunct="1"/>
            <a:r>
              <a:rPr lang="en-US" altLang="zh-CN" dirty="0"/>
              <a:t>  【</a:t>
            </a:r>
            <a:r>
              <a:rPr lang="zh-CN" altLang="en-US" dirty="0"/>
              <a:t>自由存储区</a:t>
            </a:r>
            <a:r>
              <a:rPr lang="en-US" altLang="zh-CN" dirty="0"/>
              <a:t>】【</a:t>
            </a:r>
            <a:r>
              <a:rPr lang="zh-CN" altLang="en-US" dirty="0"/>
              <a:t>也是动态存储区</a:t>
            </a:r>
            <a:r>
              <a:rPr lang="en-US" altLang="zh-CN" dirty="0"/>
              <a:t>】</a:t>
            </a:r>
            <a:r>
              <a:rPr lang="zh-CN" altLang="en-US" dirty="0"/>
              <a:t>（称之为堆区），用于存放临时数据，不必声明为变量，随时开辟，不必随时释放。只能通过指针访问。</a:t>
            </a:r>
          </a:p>
          <a:p>
            <a:pPr eaLnBrk="1" hangingPunct="1"/>
            <a:r>
              <a:rPr lang="en-US" altLang="zh-CN" dirty="0"/>
              <a:t>  malloc</a:t>
            </a:r>
            <a:r>
              <a:rPr lang="zh-CN" altLang="en-US" dirty="0"/>
              <a:t>函数原型 </a:t>
            </a:r>
            <a:r>
              <a:rPr lang="en-US" altLang="zh-CN" dirty="0"/>
              <a:t>void * malloc(unsigned int size)  </a:t>
            </a:r>
            <a:r>
              <a:rPr lang="zh-CN" altLang="en-US" dirty="0"/>
              <a:t>返回一个无类型的具体地址。（须使用</a:t>
            </a:r>
            <a:r>
              <a:rPr lang="en-US" altLang="zh-CN" dirty="0" err="1"/>
              <a:t>stdlib.h</a:t>
            </a:r>
            <a:r>
              <a:rPr lang="zh-CN" altLang="en-US" dirty="0"/>
              <a:t>头文件）</a:t>
            </a:r>
            <a:endParaRPr lang="en-HK" altLang="en-US" dirty="0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64ED33E2-9315-4DBC-869E-3AA1754EB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1BA60D-96A7-4289-82BE-8C0BA86634D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D1143A57-B253-4E21-A774-1DA117683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251C5125-9753-4553-9321-BDCF8F51D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N+1</a:t>
            </a:r>
            <a:r>
              <a:rPr lang="zh-CN" altLang="en-US"/>
              <a:t>个位置 第</a:t>
            </a:r>
            <a:r>
              <a:rPr lang="en-US" altLang="zh-CN"/>
              <a:t>n+1</a:t>
            </a:r>
            <a:r>
              <a:rPr lang="zh-CN" altLang="en-US"/>
              <a:t>表示插在原线性表表尾</a:t>
            </a:r>
            <a:endParaRPr lang="en-HK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20D2A95A-961D-4870-998E-6B6C8BEA9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5B6214-224E-4DA4-B182-573958CE069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C9587D7-6C59-4281-953E-8D26AA2C58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8521FBB6-9D90-4CED-8115-FEC45DFAB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5DF08E24-44C4-4812-AA4E-809DF1492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A646B8-56A8-4111-98BF-2290222B0BD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4E653DB1-6F20-463A-9044-C605EBB3CA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BF6284C2-DAFB-4BA0-AA8B-35A26EFF6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用数组表示顺序表 *</a:t>
            </a:r>
            <a:r>
              <a:rPr lang="en-US" altLang="zh-CN"/>
              <a:t>p</a:t>
            </a:r>
            <a:r>
              <a:rPr lang="zh-CN" altLang="en-US"/>
              <a:t>为表长</a:t>
            </a:r>
            <a:endParaRPr lang="en-US" altLang="zh-CN"/>
          </a:p>
          <a:p>
            <a:endParaRPr lang="en-US" altLang="en-US"/>
          </a:p>
          <a:p>
            <a:r>
              <a:rPr lang="zh-CN" altLang="en-US"/>
              <a:t>插入当前位置后 原来的值往后移 相当于插在了当前位置前面一个空间</a:t>
            </a:r>
            <a:endParaRPr lang="en-US" altLang="zh-CN"/>
          </a:p>
          <a:p>
            <a:endParaRPr lang="en-US" altLang="en-US"/>
          </a:p>
          <a:p>
            <a:r>
              <a:rPr lang="zh-CN" altLang="en-US"/>
              <a:t>数组模拟静态表的弊端：预先设置长度不知道</a:t>
            </a:r>
            <a:endParaRPr lang="en-HK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751969DB-276F-4F31-A202-05366BCDC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150D1D-433C-4A37-B276-FBC9A0874AF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CCBB67D3-4AAF-453A-9897-C411F2993F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36F3258F-1A39-4585-95E0-4E6D61D5D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</a:t>
            </a:r>
            <a:r>
              <a:rPr lang="zh-CN" altLang="en-US"/>
              <a:t>语言的结构体描述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优势：长度可变 且所需最大存储空间随问题不同而不同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这个不全 这个结构体只提供了建表的信息 书上</a:t>
            </a:r>
            <a:r>
              <a:rPr lang="en-US" altLang="zh-CN"/>
              <a:t>23</a:t>
            </a:r>
            <a:r>
              <a:rPr lang="zh-CN" altLang="en-US"/>
              <a:t>页</a:t>
            </a:r>
            <a:endParaRPr lang="en-HK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7D8C1D07-95A6-457C-87CD-30FD34923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D20AC1-C384-42A6-B805-BCDAC75B85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379C111-25DD-4C27-9E62-8675C76F1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CC66D9-6786-4E0E-A1AE-A38369CE946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E9F229F-5C3F-41AD-9207-F7FFA788A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39567C6-6C09-481B-B42F-B804FDF21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/>
              <a:t>C</a:t>
            </a:r>
            <a:r>
              <a:rPr lang="zh-CN" altLang="en-US" sz="800"/>
              <a:t>语言中数组的下标是从</a:t>
            </a:r>
            <a:r>
              <a:rPr lang="en-US" altLang="zh-CN" sz="800"/>
              <a:t>0</a:t>
            </a:r>
            <a:r>
              <a:rPr lang="zh-CN" altLang="en-US" sz="800"/>
              <a:t>开始，如果</a:t>
            </a:r>
            <a:r>
              <a:rPr lang="en-US" altLang="zh-CN" sz="800"/>
              <a:t>L</a:t>
            </a:r>
            <a:r>
              <a:rPr lang="zh-CN" altLang="en-US" sz="800"/>
              <a:t>是</a:t>
            </a:r>
            <a:r>
              <a:rPr lang="en-US" altLang="zh-CN" sz="800"/>
              <a:t>SqList</a:t>
            </a:r>
            <a:r>
              <a:rPr lang="zh-CN" altLang="en-US" sz="800"/>
              <a:t>类型的顺序表，表中第</a:t>
            </a:r>
            <a:r>
              <a:rPr lang="en-US" altLang="zh-CN" sz="800"/>
              <a:t>i</a:t>
            </a:r>
            <a:r>
              <a:rPr lang="zh-CN" altLang="en-US" sz="800"/>
              <a:t>个数据元素的索引位置是</a:t>
            </a:r>
            <a:r>
              <a:rPr lang="en-US" altLang="zh-CN" sz="800"/>
              <a:t>L.elem[i-1]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78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74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123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2020/9/4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06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29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727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120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746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843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06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22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430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8332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67AF6-B61D-434A-9D20-AD0D6A5B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答疑事宜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FE6BF-D2DF-46A8-BADE-5F93CA93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04" y="1490848"/>
            <a:ext cx="8501062" cy="48644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微信群答疑</a:t>
            </a:r>
            <a:endParaRPr lang="en-US" altLang="zh-CN" dirty="0"/>
          </a:p>
          <a:p>
            <a:pPr marL="0" indent="0">
              <a:buNone/>
            </a:pPr>
            <a:endParaRPr lang="en-US" altLang="zh-Hans-HK" dirty="0"/>
          </a:p>
          <a:p>
            <a:pPr marL="0" indent="0">
              <a:buNone/>
            </a:pPr>
            <a:r>
              <a:rPr lang="zh-CN" altLang="en-US" dirty="0"/>
              <a:t>课件地址（课后上传</a:t>
            </a:r>
            <a:r>
              <a:rPr lang="en-US" altLang="zh-CN" dirty="0"/>
              <a:t>)</a:t>
            </a:r>
            <a:r>
              <a:rPr lang="zh-CN" altLang="en-US" dirty="0"/>
              <a:t>： 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 </a:t>
            </a:r>
            <a:r>
              <a:rPr lang="en-US" altLang="zh-CN" dirty="0"/>
              <a:t>cscjjk.github.io</a:t>
            </a:r>
            <a:endParaRPr lang="en-US" altLang="zh-Hans-HK" dirty="0"/>
          </a:p>
          <a:p>
            <a:pPr marL="0" indent="0">
              <a:buNone/>
            </a:pPr>
            <a:endParaRPr lang="en-US" altLang="zh-Hans-HK" dirty="0"/>
          </a:p>
          <a:p>
            <a:pPr marL="0" indent="0">
              <a:buNone/>
            </a:pPr>
            <a:r>
              <a:rPr lang="zh-CN" altLang="en-US" dirty="0"/>
              <a:t>现场答疑时间：</a:t>
            </a:r>
            <a:endParaRPr lang="en-US" altLang="zh-CN" dirty="0"/>
          </a:p>
          <a:p>
            <a:pPr marL="0" indent="0">
              <a:buNone/>
            </a:pPr>
            <a:r>
              <a:rPr lang="zh-Hans-HK" altLang="en-US" dirty="0"/>
              <a:t>   </a:t>
            </a:r>
            <a:r>
              <a:rPr lang="zh-CN" altLang="en-US" dirty="0"/>
              <a:t>周五下午 </a:t>
            </a:r>
            <a:r>
              <a:rPr lang="en-US" altLang="zh-CN" dirty="0"/>
              <a:t>1:30-2:15</a:t>
            </a:r>
          </a:p>
          <a:p>
            <a:pPr marL="0" indent="0">
              <a:buNone/>
            </a:pPr>
            <a:r>
              <a:rPr lang="en-US" altLang="zh-Hans-HK" dirty="0"/>
              <a:t>  </a:t>
            </a:r>
            <a:r>
              <a:rPr lang="zh-CN" altLang="en-US" dirty="0"/>
              <a:t>（下学期答疑时间待定）</a:t>
            </a:r>
            <a:endParaRPr lang="en-US" altLang="zh-Hans-HK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96BA2C-6D5B-49F6-BB70-D9CD7374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04" y="1313921"/>
            <a:ext cx="3634280" cy="4864460"/>
          </a:xfrm>
          <a:prstGeom prst="rect">
            <a:avLst/>
          </a:prstGeom>
        </p:spPr>
      </p:pic>
      <p:sp>
        <p:nvSpPr>
          <p:cNvPr id="6" name="箭头: 虚尾 5">
            <a:extLst>
              <a:ext uri="{FF2B5EF4-FFF2-40B4-BE49-F238E27FC236}">
                <a16:creationId xmlns:a16="http://schemas.microsoft.com/office/drawing/2014/main" id="{143C6207-96B3-4A09-B921-CC6C4A19E024}"/>
              </a:ext>
            </a:extLst>
          </p:cNvPr>
          <p:cNvSpPr/>
          <p:nvPr/>
        </p:nvSpPr>
        <p:spPr bwMode="auto">
          <a:xfrm>
            <a:off x="2878667" y="1625600"/>
            <a:ext cx="2205955" cy="372533"/>
          </a:xfrm>
          <a:prstGeom prst="stripedRightArrow">
            <a:avLst/>
          </a:prstGeom>
          <a:solidFill>
            <a:schemeClr val="bg1"/>
          </a:solidFill>
          <a:ln w="317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05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19AEA-1D7B-49EC-B34C-CDBA1EA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基本操作小节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CB64B-C0F6-40C8-B050-7F334484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808166"/>
            <a:ext cx="4166129" cy="5100637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ListEmpty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ListLength</a:t>
            </a:r>
            <a:endParaRPr lang="en-US" altLang="zh-CN" sz="2800" b="1" kern="1200" dirty="0">
              <a:solidFill>
                <a:srgbClr val="FFC000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0" indent="0">
              <a:buNone/>
            </a:pPr>
            <a:r>
              <a:rPr lang="en-US" altLang="zh-CN" sz="28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PriorElem</a:t>
            </a:r>
            <a:r>
              <a:rPr lang="en-US" altLang="zh-CN" sz="28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(cur, </a:t>
            </a:r>
            <a:r>
              <a:rPr lang="en-US" altLang="zh-CN" sz="28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lang="en-US" altLang="zh-CN" sz="28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pre )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zh-CN" sz="28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NextElem</a:t>
            </a:r>
            <a:r>
              <a:rPr lang="en-US" altLang="zh-CN" sz="28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(cur, </a:t>
            </a:r>
            <a:r>
              <a:rPr lang="en-US" altLang="zh-CN" sz="28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lang="en-US" altLang="zh-CN" sz="28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next ) </a:t>
            </a: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GetElem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e )</a:t>
            </a:r>
            <a:endParaRPr lang="en-US" altLang="zh-CN" sz="2800" b="1" dirty="0">
              <a:solidFill>
                <a:srgbClr val="CC3300"/>
              </a:solidFill>
              <a:ea typeface=""/>
              <a:cs typeface="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Int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LocateElem</a:t>
            </a:r>
            <a:r>
              <a:rPr lang="en-US" altLang="zh-CN" sz="28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e,</a:t>
            </a:r>
            <a:b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</a:b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compare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 ) )</a:t>
            </a: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ListTraverse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</a:t>
            </a:r>
            <a:r>
              <a:rPr kumimoji="1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visit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 ))</a:t>
            </a:r>
            <a:r>
              <a:rPr lang="en-US" altLang="zh-Hans-HK" sz="28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br>
              <a:rPr lang="en-US" altLang="zh-Hans-HK" sz="28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en-US" altLang="zh-Hans-HK" sz="28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遍历</a:t>
            </a:r>
            <a:endParaRPr lang="en-US" altLang="zh-Hans-HK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B8547-0B3A-4C89-8A9E-9FFFEEDFFBAD}"/>
              </a:ext>
            </a:extLst>
          </p:cNvPr>
          <p:cNvSpPr txBox="1"/>
          <p:nvPr/>
        </p:nvSpPr>
        <p:spPr>
          <a:xfrm>
            <a:off x="4995333" y="3112722"/>
            <a:ext cx="3987272" cy="305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ClearList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清空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PutElem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, e 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单个修改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插入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&amp;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删除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ListInsert(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, e )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ListDelete(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,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e )</a:t>
            </a:r>
            <a:endParaRPr lang="en-US" altLang="zh-CN" sz="2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266F55-E20B-4E50-B401-B6CEA4308B46}"/>
              </a:ext>
            </a:extLst>
          </p:cNvPr>
          <p:cNvSpPr txBox="1"/>
          <p:nvPr/>
        </p:nvSpPr>
        <p:spPr>
          <a:xfrm>
            <a:off x="4995333" y="1220641"/>
            <a:ext cx="2997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创建（初始化）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InitList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 ) 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销毁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DestroyList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 )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679813-0059-45DF-B446-B2A7284F9505}"/>
              </a:ext>
            </a:extLst>
          </p:cNvPr>
          <p:cNvCxnSpPr/>
          <p:nvPr/>
        </p:nvCxnSpPr>
        <p:spPr bwMode="auto">
          <a:xfrm>
            <a:off x="3326874" y="4097866"/>
            <a:ext cx="1719261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906F97-2D23-423A-929E-E11B830C10F0}"/>
              </a:ext>
            </a:extLst>
          </p:cNvPr>
          <p:cNvCxnSpPr/>
          <p:nvPr/>
        </p:nvCxnSpPr>
        <p:spPr bwMode="auto">
          <a:xfrm>
            <a:off x="5974118" y="2850444"/>
            <a:ext cx="0" cy="3187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549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89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57BB6-65B0-4A4E-AF77-17FFA09E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线性表的顺序存储结构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4D469-3B5B-4AA2-A359-807128291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52564"/>
            <a:ext cx="8288867" cy="464343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用一组地址连续的存储单元存放（叫</a:t>
            </a:r>
            <a:r>
              <a:rPr lang="zh-CN" altLang="en-US" dirty="0">
                <a:solidFill>
                  <a:srgbClr val="00B0F0"/>
                </a:solidFill>
              </a:rPr>
              <a:t>顺序表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元素地址计算方法：</a:t>
            </a:r>
          </a:p>
          <a:p>
            <a:pPr lvl="2" eaLnBrk="1" hangingPunct="1"/>
            <a:r>
              <a:rPr lang="en-US" altLang="zh-CN" dirty="0">
                <a:solidFill>
                  <a:srgbClr val="00B0F0"/>
                </a:solidFill>
              </a:rPr>
              <a:t>LOC(a</a:t>
            </a:r>
            <a:r>
              <a:rPr lang="en-US" altLang="zh-CN" sz="2200" baseline="-25000" dirty="0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B0F0"/>
                </a:solidFill>
              </a:rPr>
              <a:t>) = LOC(a</a:t>
            </a:r>
            <a:r>
              <a:rPr lang="en-US" altLang="zh-CN" baseline="-25000" dirty="0">
                <a:solidFill>
                  <a:srgbClr val="00B0F0"/>
                </a:solidFill>
              </a:rPr>
              <a:t>1</a:t>
            </a:r>
            <a:r>
              <a:rPr lang="en-US" altLang="zh-CN" dirty="0">
                <a:solidFill>
                  <a:srgbClr val="00B0F0"/>
                </a:solidFill>
              </a:rPr>
              <a:t>) + (i-1)*L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 eaLnBrk="1" hangingPunct="1"/>
            <a:r>
              <a:rPr lang="en-US" altLang="zh-CN" dirty="0"/>
              <a:t>L</a:t>
            </a:r>
            <a:r>
              <a:rPr lang="zh-CN" altLang="en-US" dirty="0"/>
              <a:t>： </a:t>
            </a:r>
            <a:r>
              <a:rPr lang="en-US" altLang="zh-CN" dirty="0"/>
              <a:t>		</a:t>
            </a:r>
            <a:r>
              <a:rPr lang="zh-CN" altLang="zh-CN" dirty="0"/>
              <a:t>一个元素占用的</a:t>
            </a:r>
            <a:r>
              <a:rPr lang="zh-CN" altLang="zh-CN" dirty="0">
                <a:solidFill>
                  <a:srgbClr val="00B0F0"/>
                </a:solidFill>
              </a:rPr>
              <a:t>存储单元</a:t>
            </a:r>
            <a:r>
              <a:rPr lang="zh-CN" altLang="zh-CN" dirty="0"/>
              <a:t>个数</a:t>
            </a:r>
          </a:p>
          <a:p>
            <a:pPr lvl="2" eaLnBrk="1" hangingPunct="1"/>
            <a:r>
              <a:rPr lang="en-US" altLang="zh-CN" dirty="0"/>
              <a:t>LOC(a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zh-CN" dirty="0"/>
              <a:t>线性表第</a:t>
            </a:r>
            <a:r>
              <a:rPr lang="en-US" altLang="zh-CN" dirty="0" err="1"/>
              <a:t>i</a:t>
            </a:r>
            <a:r>
              <a:rPr lang="zh-CN" altLang="zh-CN" dirty="0"/>
              <a:t>个元素的地址</a:t>
            </a:r>
          </a:p>
          <a:p>
            <a:pPr lvl="1" eaLnBrk="1" hangingPunct="1"/>
            <a:r>
              <a:rPr lang="zh-CN" altLang="zh-CN" dirty="0"/>
              <a:t>特点：</a:t>
            </a:r>
          </a:p>
          <a:p>
            <a:pPr lvl="2" eaLnBrk="1" hangingPunct="1"/>
            <a:r>
              <a:rPr lang="zh-CN" altLang="en-US" dirty="0">
                <a:solidFill>
                  <a:schemeClr val="folHlink"/>
                </a:solidFill>
              </a:rPr>
              <a:t>逻辑上相邻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FF3300"/>
                </a:solidFill>
              </a:rPr>
              <a:t>物理地址相邻：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LOC(a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i+1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)=LOC(a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)+L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实现</a:t>
            </a:r>
            <a:r>
              <a:rPr lang="zh-CN" altLang="en-US" dirty="0">
                <a:solidFill>
                  <a:srgbClr val="00B0F0"/>
                </a:solidFill>
              </a:rPr>
              <a:t>随机存取 （</a:t>
            </a:r>
            <a:r>
              <a:rPr lang="en-US" altLang="zh-CN" dirty="0">
                <a:solidFill>
                  <a:srgbClr val="00B0F0"/>
                </a:solidFill>
              </a:rPr>
              <a:t>random access)</a:t>
            </a:r>
            <a:endParaRPr lang="zh-CN" altLang="en-US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dirty="0"/>
              <a:t>可</a:t>
            </a:r>
            <a:r>
              <a:rPr lang="zh-CN" altLang="zh-CN" dirty="0"/>
              <a:t>用</a:t>
            </a:r>
            <a:r>
              <a:rPr lang="en-US" altLang="zh-CN" dirty="0"/>
              <a:t>C</a:t>
            </a:r>
            <a:r>
              <a:rPr lang="zh-CN" altLang="zh-CN" dirty="0"/>
              <a:t>语言的</a:t>
            </a:r>
            <a:r>
              <a:rPr lang="zh-CN" altLang="zh-CN" dirty="0">
                <a:solidFill>
                  <a:srgbClr val="00B0F0"/>
                </a:solidFill>
              </a:rPr>
              <a:t>一维数组</a:t>
            </a:r>
            <a:r>
              <a:rPr lang="zh-CN" altLang="zh-CN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83958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>
            <a:extLst>
              <a:ext uri="{FF2B5EF4-FFF2-40B4-BE49-F238E27FC236}">
                <a16:creationId xmlns:a16="http://schemas.microsoft.com/office/drawing/2014/main" id="{D0301797-A178-4C70-9F89-D1E8B86C7717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271463"/>
            <a:ext cx="4808538" cy="5094287"/>
            <a:chOff x="1212" y="324"/>
            <a:chExt cx="3029" cy="3209"/>
          </a:xfrm>
        </p:grpSpPr>
        <p:sp>
          <p:nvSpPr>
            <p:cNvPr id="18442" name="Rectangle 3">
              <a:extLst>
                <a:ext uri="{FF2B5EF4-FFF2-40B4-BE49-F238E27FC236}">
                  <a16:creationId xmlns:a16="http://schemas.microsoft.com/office/drawing/2014/main" id="{536F1B43-E801-4BD5-8D50-1F3E2D1DE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677"/>
              <a:ext cx="1267" cy="2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3" name="Line 4">
              <a:extLst>
                <a:ext uri="{FF2B5EF4-FFF2-40B4-BE49-F238E27FC236}">
                  <a16:creationId xmlns:a16="http://schemas.microsoft.com/office/drawing/2014/main" id="{4EBA9300-5925-439C-B3FE-6FB624D27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022"/>
              <a:ext cx="1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4" name="Text Box 5">
              <a:extLst>
                <a:ext uri="{FF2B5EF4-FFF2-40B4-BE49-F238E27FC236}">
                  <a16:creationId xmlns:a16="http://schemas.microsoft.com/office/drawing/2014/main" id="{B95AC48D-364E-432B-B23F-B49375CAF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730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5" name="Line 6">
              <a:extLst>
                <a:ext uri="{FF2B5EF4-FFF2-40B4-BE49-F238E27FC236}">
                  <a16:creationId xmlns:a16="http://schemas.microsoft.com/office/drawing/2014/main" id="{F217C2E4-143B-440A-9B3E-FBD4D91A8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1351"/>
              <a:ext cx="1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6" name="Text Box 7">
              <a:extLst>
                <a:ext uri="{FF2B5EF4-FFF2-40B4-BE49-F238E27FC236}">
                  <a16:creationId xmlns:a16="http://schemas.microsoft.com/office/drawing/2014/main" id="{C7CF2720-CA5B-42B7-BE68-CC1A226FE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1021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7" name="Line 8">
              <a:extLst>
                <a:ext uri="{FF2B5EF4-FFF2-40B4-BE49-F238E27FC236}">
                  <a16:creationId xmlns:a16="http://schemas.microsoft.com/office/drawing/2014/main" id="{C7E37080-B24A-4F31-8E7B-95DB46E0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1422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8" name="Line 9">
              <a:extLst>
                <a:ext uri="{FF2B5EF4-FFF2-40B4-BE49-F238E27FC236}">
                  <a16:creationId xmlns:a16="http://schemas.microsoft.com/office/drawing/2014/main" id="{65B8CC1D-9852-4336-8A9F-330289DCC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977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9" name="Line 10">
              <a:extLst>
                <a:ext uri="{FF2B5EF4-FFF2-40B4-BE49-F238E27FC236}">
                  <a16:creationId xmlns:a16="http://schemas.microsoft.com/office/drawing/2014/main" id="{706F5114-9F0C-4AA9-932A-B0D26F9FA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8" y="2306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50" name="Text Box 11">
              <a:extLst>
                <a:ext uri="{FF2B5EF4-FFF2-40B4-BE49-F238E27FC236}">
                  <a16:creationId xmlns:a16="http://schemas.microsoft.com/office/drawing/2014/main" id="{0C2D38A2-FACC-4658-9C2A-F04A29522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" y="2030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8451" name="Text Box 12">
              <a:extLst>
                <a:ext uri="{FF2B5EF4-FFF2-40B4-BE49-F238E27FC236}">
                  <a16:creationId xmlns:a16="http://schemas.microsoft.com/office/drawing/2014/main" id="{97CF204F-CB2C-49ED-9FEE-E10133994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7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8452" name="Text Box 13">
              <a:extLst>
                <a:ext uri="{FF2B5EF4-FFF2-40B4-BE49-F238E27FC236}">
                  <a16:creationId xmlns:a16="http://schemas.microsoft.com/office/drawing/2014/main" id="{14C7FFEC-69CC-4F9C-9D0D-E6E64E357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106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453" name="Line 14">
              <a:extLst>
                <a:ext uri="{FF2B5EF4-FFF2-40B4-BE49-F238E27FC236}">
                  <a16:creationId xmlns:a16="http://schemas.microsoft.com/office/drawing/2014/main" id="{E0324621-7C31-4528-AF34-CBDEDA62C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1418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54" name="Text Box 15">
              <a:extLst>
                <a:ext uri="{FF2B5EF4-FFF2-40B4-BE49-F238E27FC236}">
                  <a16:creationId xmlns:a16="http://schemas.microsoft.com/office/drawing/2014/main" id="{7FA2DCBC-0BD2-41A7-8504-55C26883D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" y="2026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</a:t>
              </a:r>
            </a:p>
          </p:txBody>
        </p:sp>
        <p:sp>
          <p:nvSpPr>
            <p:cNvPr id="18455" name="Text Box 16">
              <a:extLst>
                <a:ext uri="{FF2B5EF4-FFF2-40B4-BE49-F238E27FC236}">
                  <a16:creationId xmlns:a16="http://schemas.microsoft.com/office/drawing/2014/main" id="{17E01C81-188F-46DD-846F-D726BED4F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456" name="Text Box 17">
              <a:extLst>
                <a:ext uri="{FF2B5EF4-FFF2-40B4-BE49-F238E27FC236}">
                  <a16:creationId xmlns:a16="http://schemas.microsoft.com/office/drawing/2014/main" id="{4CBECE4D-58B6-4EFD-8E91-065CCBD90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10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457" name="Line 18">
              <a:extLst>
                <a:ext uri="{FF2B5EF4-FFF2-40B4-BE49-F238E27FC236}">
                  <a16:creationId xmlns:a16="http://schemas.microsoft.com/office/drawing/2014/main" id="{E166C880-BBFF-4047-8201-38E935006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425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58" name="Text Box 19">
              <a:extLst>
                <a:ext uri="{FF2B5EF4-FFF2-40B4-BE49-F238E27FC236}">
                  <a16:creationId xmlns:a16="http://schemas.microsoft.com/office/drawing/2014/main" id="{3AD84509-AC09-4BD1-8302-E84DB92D7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5" y="20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8459" name="Text Box 20">
              <a:extLst>
                <a:ext uri="{FF2B5EF4-FFF2-40B4-BE49-F238E27FC236}">
                  <a16:creationId xmlns:a16="http://schemas.microsoft.com/office/drawing/2014/main" id="{07349276-21CD-4B6B-B200-F29525B25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3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</a:p>
          </p:txBody>
        </p:sp>
        <p:sp>
          <p:nvSpPr>
            <p:cNvPr id="18460" name="Text Box 21">
              <a:extLst>
                <a:ext uri="{FF2B5EF4-FFF2-40B4-BE49-F238E27FC236}">
                  <a16:creationId xmlns:a16="http://schemas.microsoft.com/office/drawing/2014/main" id="{AD6B0872-0ECD-47FD-A4A5-324D55F49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324"/>
              <a:ext cx="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数组下标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1" name="Text Box 22">
              <a:extLst>
                <a:ext uri="{FF2B5EF4-FFF2-40B4-BE49-F238E27FC236}">
                  <a16:creationId xmlns:a16="http://schemas.microsoft.com/office/drawing/2014/main" id="{5073DBFD-CD01-4EA0-8F2D-926DF9C44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24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元素序号</a:t>
              </a:r>
            </a:p>
          </p:txBody>
        </p:sp>
        <p:sp>
          <p:nvSpPr>
            <p:cNvPr id="18462" name="Text Box 23">
              <a:extLst>
                <a:ext uri="{FF2B5EF4-FFF2-40B4-BE49-F238E27FC236}">
                  <a16:creationId xmlns:a16="http://schemas.microsoft.com/office/drawing/2014/main" id="{BCC7A88A-6052-40FF-9387-C4B52F7D4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3256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M-1</a:t>
              </a:r>
            </a:p>
          </p:txBody>
        </p:sp>
        <p:sp>
          <p:nvSpPr>
            <p:cNvPr id="18463" name="Line 24">
              <a:extLst>
                <a:ext uri="{FF2B5EF4-FFF2-40B4-BE49-F238E27FC236}">
                  <a16:creationId xmlns:a16="http://schemas.microsoft.com/office/drawing/2014/main" id="{D52DE84E-AAAA-4E09-9076-7938E26FF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3213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13337" name="AutoShape 25">
            <a:extLst>
              <a:ext uri="{FF2B5EF4-FFF2-40B4-BE49-F238E27FC236}">
                <a16:creationId xmlns:a16="http://schemas.microsoft.com/office/drawing/2014/main" id="{E8C209C3-6DE0-4CCE-905B-0F6847B9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746125"/>
            <a:ext cx="3506788" cy="1225550"/>
          </a:xfrm>
          <a:prstGeom prst="wedgeRectCallout">
            <a:avLst>
              <a:gd name="adj1" fmla="val -86979"/>
              <a:gd name="adj2" fmla="val 75590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#define M 1000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data[M];</a:t>
            </a:r>
          </a:p>
        </p:txBody>
      </p:sp>
      <p:sp>
        <p:nvSpPr>
          <p:cNvPr id="13338" name="Text Box 26">
            <a:extLst>
              <a:ext uri="{FF2B5EF4-FFF2-40B4-BE49-F238E27FC236}">
                <a16:creationId xmlns:a16="http://schemas.microsoft.com/office/drawing/2014/main" id="{39CA6528-4ACC-4FE9-ACCC-AD0BD5FA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99" y="2205542"/>
            <a:ext cx="321594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  card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 int num;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name[20];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author[10];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 publisher[30];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float  price;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library[M]; </a:t>
            </a:r>
          </a:p>
        </p:txBody>
      </p:sp>
      <p:grpSp>
        <p:nvGrpSpPr>
          <p:cNvPr id="13342" name="Group 30">
            <a:extLst>
              <a:ext uri="{FF2B5EF4-FFF2-40B4-BE49-F238E27FC236}">
                <a16:creationId xmlns:a16="http://schemas.microsoft.com/office/drawing/2014/main" id="{370F3875-4D66-41C5-A3A5-4C016B3459FC}"/>
              </a:ext>
            </a:extLst>
          </p:cNvPr>
          <p:cNvGrpSpPr>
            <a:grpSpLocks/>
          </p:cNvGrpSpPr>
          <p:nvPr/>
        </p:nvGrpSpPr>
        <p:grpSpPr bwMode="auto">
          <a:xfrm>
            <a:off x="4171950" y="3409950"/>
            <a:ext cx="854075" cy="1905000"/>
            <a:chOff x="2640" y="2256"/>
            <a:chExt cx="538" cy="1200"/>
          </a:xfrm>
        </p:grpSpPr>
        <p:sp>
          <p:nvSpPr>
            <p:cNvPr id="18440" name="AutoShape 27">
              <a:extLst>
                <a:ext uri="{FF2B5EF4-FFF2-40B4-BE49-F238E27FC236}">
                  <a16:creationId xmlns:a16="http://schemas.microsoft.com/office/drawing/2014/main" id="{8C65BFC5-3538-410F-84B8-7408CE560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2256"/>
              <a:ext cx="192" cy="1200"/>
            </a:xfrm>
            <a:prstGeom prst="rightBrace">
              <a:avLst>
                <a:gd name="adj1" fmla="val 52083"/>
                <a:gd name="adj2" fmla="val 50000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1" name="Text Box 29">
              <a:extLst>
                <a:ext uri="{FF2B5EF4-FFF2-40B4-BE49-F238E27FC236}">
                  <a16:creationId xmlns:a16="http://schemas.microsoft.com/office/drawing/2014/main" id="{3F066C10-1FB4-4F41-AE3B-8BC45D2D4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96"/>
              <a:ext cx="346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备用空间</a:t>
              </a:r>
            </a:p>
          </p:txBody>
        </p:sp>
      </p:grpSp>
      <p:sp>
        <p:nvSpPr>
          <p:cNvPr id="13343" name="AutoShape 31">
            <a:extLst>
              <a:ext uri="{FF2B5EF4-FFF2-40B4-BE49-F238E27FC236}">
                <a16:creationId xmlns:a16="http://schemas.microsoft.com/office/drawing/2014/main" id="{EAA548AC-C856-4886-9758-7DE659C7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5791200"/>
            <a:ext cx="5108575" cy="434975"/>
          </a:xfrm>
          <a:prstGeom prst="wedgeRectCallout">
            <a:avLst>
              <a:gd name="adj1" fmla="val 34495"/>
              <a:gd name="adj2" fmla="val -177736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数据元素不是简单类型时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,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可定义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结构体数组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344" name="Text Box 32">
            <a:extLst>
              <a:ext uri="{FF2B5EF4-FFF2-40B4-BE49-F238E27FC236}">
                <a16:creationId xmlns:a16="http://schemas.microsoft.com/office/drawing/2014/main" id="{FBF4CC24-D0CA-4EF4-A94A-6F6992DB8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5546725"/>
            <a:ext cx="7731125" cy="1044575"/>
          </a:xfrm>
          <a:prstGeom prst="rect">
            <a:avLst/>
          </a:prstGeom>
          <a:solidFill>
            <a:schemeClr val="bg1"/>
          </a:solidFill>
          <a:ln w="38100">
            <a:solidFill>
              <a:srgbClr val="33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或动态申请和释放内存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DATATYPE *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pData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(DATATYPE *)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(M*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(DATATYPE));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pData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7" grpId="0" animBg="1" autoUpdateAnimBg="0"/>
      <p:bldP spid="13338" grpId="0" autoUpdateAnimBg="0"/>
      <p:bldP spid="13343" grpId="0" animBg="1" autoUpdateAnimBg="0"/>
      <p:bldP spid="1334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D4B49-A8E4-42EF-AB86-B06E6379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ListInsert(</a:t>
            </a:r>
            <a:r>
              <a:rPr kumimoji="1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, e )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"/>
              </a:rPr>
              <a:t>的线性表实现</a:t>
            </a:r>
            <a:endParaRPr lang="zh-Hans-HK" altLang="en-US" dirty="0">
              <a:latin typeface="+mn-ea"/>
              <a:ea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89D814-3E27-48FE-BD02-C01F5E287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14" y="1741489"/>
            <a:ext cx="8501062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z="3200" kern="0" dirty="0"/>
              <a:t>定义：在第</a:t>
            </a:r>
            <a:r>
              <a:rPr lang="en-US" altLang="zh-CN" sz="3200" kern="0" dirty="0" err="1"/>
              <a:t>i</a:t>
            </a:r>
            <a:r>
              <a:rPr lang="zh-CN" altLang="en-US" sz="3200" kern="0" dirty="0"/>
              <a:t>（</a:t>
            </a:r>
            <a:r>
              <a:rPr lang="en-US" altLang="zh-CN" sz="3200" kern="0" dirty="0">
                <a:solidFill>
                  <a:srgbClr val="0000FF"/>
                </a:solidFill>
              </a:rPr>
              <a:t>1</a:t>
            </a:r>
            <a:r>
              <a:rPr lang="en-US" altLang="zh-CN" sz="3200" kern="0" dirty="0">
                <a:solidFill>
                  <a:srgbClr val="0000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kern="0" dirty="0">
                <a:solidFill>
                  <a:srgbClr val="0000FF"/>
                </a:solidFill>
              </a:rPr>
              <a:t>i </a:t>
            </a:r>
            <a:r>
              <a:rPr lang="en-US" altLang="zh-CN" sz="3200" kern="0" dirty="0">
                <a:solidFill>
                  <a:srgbClr val="0000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kern="0" dirty="0">
                <a:solidFill>
                  <a:srgbClr val="0000FF"/>
                </a:solidFill>
              </a:rPr>
              <a:t> n+1</a:t>
            </a:r>
            <a:r>
              <a:rPr lang="zh-CN" altLang="en-US" sz="3200" kern="0" dirty="0"/>
              <a:t>）</a:t>
            </a:r>
            <a:r>
              <a:rPr lang="zh-CN" altLang="zh-CN" sz="3200" kern="0" dirty="0"/>
              <a:t>个元素</a:t>
            </a:r>
            <a:r>
              <a:rPr lang="zh-CN" altLang="zh-CN" sz="3200" kern="0" dirty="0">
                <a:solidFill>
                  <a:srgbClr val="CC3300"/>
                </a:solidFill>
              </a:rPr>
              <a:t>之前</a:t>
            </a:r>
            <a:br>
              <a:rPr lang="en-US" altLang="zh-CN" sz="3200" kern="0" dirty="0">
                <a:solidFill>
                  <a:srgbClr val="CC3300"/>
                </a:solidFill>
              </a:rPr>
            </a:br>
            <a:r>
              <a:rPr lang="zh-CN" altLang="zh-CN" sz="3200" kern="0" dirty="0"/>
              <a:t>插入一个新的数据元素</a:t>
            </a:r>
            <a:r>
              <a:rPr lang="en-US" altLang="zh-CN" sz="3200" kern="0" dirty="0"/>
              <a:t>e</a:t>
            </a:r>
            <a:r>
              <a:rPr lang="zh-CN" altLang="en-US" sz="3200" kern="0" dirty="0"/>
              <a:t>，</a:t>
            </a:r>
            <a:r>
              <a:rPr lang="zh-CN" altLang="zh-CN" sz="3200" kern="0" dirty="0"/>
              <a:t>使线性表</a:t>
            </a:r>
            <a:endParaRPr lang="zh-CN" altLang="en-US" sz="32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4C08971E-9926-4F5E-845A-BFDA8E5D220D}"/>
                  </a:ext>
                </a:extLst>
              </p:cNvPr>
              <p:cNvSpPr txBox="1"/>
              <p:nvPr/>
            </p:nvSpPr>
            <p:spPr bwMode="auto">
              <a:xfrm>
                <a:off x="1673755" y="3034241"/>
                <a:ext cx="6157912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2,⋯⋯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⋯⋯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Hans-HK" altLang="en-US" dirty="0"/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4C08971E-9926-4F5E-845A-BFDA8E5D2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3755" y="3034241"/>
                <a:ext cx="6157912" cy="606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2B54439F-9D35-4B24-8201-1E694F831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6" y="3797302"/>
            <a:ext cx="8501062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变成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长度为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n+1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的线性表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48FD954C-6BAA-4AD0-BD4D-8F0CB7B3E3D0}"/>
                  </a:ext>
                </a:extLst>
              </p:cNvPr>
              <p:cNvSpPr txBox="1"/>
              <p:nvPr/>
            </p:nvSpPr>
            <p:spPr bwMode="auto">
              <a:xfrm>
                <a:off x="1758247" y="4407958"/>
                <a:ext cx="6678613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Hans-HK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2,⋯⋯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Hans-HK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⋯⋯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Hans-HK" altLang="en-US" sz="3200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48FD954C-6BAA-4AD0-BD4D-8F0CB7B3E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8247" y="4407958"/>
                <a:ext cx="6678613" cy="606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>
            <a:extLst>
              <a:ext uri="{FF2B5EF4-FFF2-40B4-BE49-F238E27FC236}">
                <a16:creationId xmlns:a16="http://schemas.microsoft.com/office/drawing/2014/main" id="{8CDC8008-D15E-4349-B183-E1E7AE63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6" y="5098345"/>
            <a:ext cx="85010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需将第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至第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共（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n-i+1)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cs typeface="+mn-cs"/>
              </a:rPr>
              <a:t>个元素后移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74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84" name="Group 44">
            <a:extLst>
              <a:ext uri="{FF2B5EF4-FFF2-40B4-BE49-F238E27FC236}">
                <a16:creationId xmlns:a16="http://schemas.microsoft.com/office/drawing/2014/main" id="{8C403BBC-0B59-448A-B1AF-E2A8D95738B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"/>
            <a:ext cx="3486150" cy="6172200"/>
            <a:chOff x="432" y="288"/>
            <a:chExt cx="2196" cy="3888"/>
          </a:xfrm>
        </p:grpSpPr>
        <p:grpSp>
          <p:nvGrpSpPr>
            <p:cNvPr id="22577" name="Group 43">
              <a:extLst>
                <a:ext uri="{FF2B5EF4-FFF2-40B4-BE49-F238E27FC236}">
                  <a16:creationId xmlns:a16="http://schemas.microsoft.com/office/drawing/2014/main" id="{EDC75211-C492-472C-9D42-97C9380FC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88"/>
              <a:ext cx="682" cy="3888"/>
              <a:chOff x="1766" y="288"/>
              <a:chExt cx="682" cy="3888"/>
            </a:xfrm>
          </p:grpSpPr>
          <p:sp>
            <p:nvSpPr>
              <p:cNvPr id="22598" name="Text Box 20">
                <a:extLst>
                  <a:ext uri="{FF2B5EF4-FFF2-40B4-BE49-F238E27FC236}">
                    <a16:creationId xmlns:a16="http://schemas.microsoft.com/office/drawing/2014/main" id="{9740D056-CB3E-4244-8DFA-CD00810183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8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内存</a:t>
                </a:r>
              </a:p>
            </p:txBody>
          </p:sp>
          <p:grpSp>
            <p:nvGrpSpPr>
              <p:cNvPr id="22599" name="Group 42">
                <a:extLst>
                  <a:ext uri="{FF2B5EF4-FFF2-40B4-BE49-F238E27FC236}">
                    <a16:creationId xmlns:a16="http://schemas.microsoft.com/office/drawing/2014/main" id="{2B1072CE-65E0-44FB-97D6-F5BE2E311E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6" y="641"/>
                <a:ext cx="682" cy="3535"/>
                <a:chOff x="1766" y="641"/>
                <a:chExt cx="1277" cy="3535"/>
              </a:xfrm>
            </p:grpSpPr>
            <p:sp>
              <p:nvSpPr>
                <p:cNvPr id="22600" name="Rectangle 3">
                  <a:extLst>
                    <a:ext uri="{FF2B5EF4-FFF2-40B4-BE49-F238E27FC236}">
                      <a16:creationId xmlns:a16="http://schemas.microsoft.com/office/drawing/2014/main" id="{2266C681-EDCD-470A-BB34-EFA36747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641"/>
                  <a:ext cx="1267" cy="35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1" name="Line 4">
                  <a:extLst>
                    <a:ext uri="{FF2B5EF4-FFF2-40B4-BE49-F238E27FC236}">
                      <a16:creationId xmlns:a16="http://schemas.microsoft.com/office/drawing/2014/main" id="{B8D58F14-EA16-4E5E-A116-C3BA27088A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986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2" name="Text Box 5">
                  <a:extLst>
                    <a:ext uri="{FF2B5EF4-FFF2-40B4-BE49-F238E27FC236}">
                      <a16:creationId xmlns:a16="http://schemas.microsoft.com/office/drawing/2014/main" id="{B36D5FEB-A405-4D09-9749-2139419C27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" y="714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3" name="Line 6">
                  <a:extLst>
                    <a:ext uri="{FF2B5EF4-FFF2-40B4-BE49-F238E27FC236}">
                      <a16:creationId xmlns:a16="http://schemas.microsoft.com/office/drawing/2014/main" id="{C5C310F4-F981-46F6-88AB-F673CA81A7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1" y="1315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4" name="Text Box 7">
                  <a:extLst>
                    <a:ext uri="{FF2B5EF4-FFF2-40B4-BE49-F238E27FC236}">
                      <a16:creationId xmlns:a16="http://schemas.microsoft.com/office/drawing/2014/main" id="{6DB365CF-52D2-4E49-A80A-BC8159DD46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3" y="1008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5" name="Line 8">
                  <a:extLst>
                    <a:ext uri="{FF2B5EF4-FFF2-40B4-BE49-F238E27FC236}">
                      <a16:creationId xmlns:a16="http://schemas.microsoft.com/office/drawing/2014/main" id="{CC4783DD-16EC-442C-BEAE-D6B2BA6606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6" y="1386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6" name="Line 9">
                  <a:extLst>
                    <a:ext uri="{FF2B5EF4-FFF2-40B4-BE49-F238E27FC236}">
                      <a16:creationId xmlns:a16="http://schemas.microsoft.com/office/drawing/2014/main" id="{9A70A252-9A93-43F5-89C3-A0134CDAA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1941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7" name="Line 10">
                  <a:extLst>
                    <a:ext uri="{FF2B5EF4-FFF2-40B4-BE49-F238E27FC236}">
                      <a16:creationId xmlns:a16="http://schemas.microsoft.com/office/drawing/2014/main" id="{B5CAE780-8FDF-4685-B921-B4C0BAA968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0" y="2270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8" name="Text Box 11">
                  <a:extLst>
                    <a:ext uri="{FF2B5EF4-FFF2-40B4-BE49-F238E27FC236}">
                      <a16:creationId xmlns:a16="http://schemas.microsoft.com/office/drawing/2014/main" id="{C0A06E95-250E-459B-B664-49E27FEFC1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0" y="1994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9" name="Line 24">
                  <a:extLst>
                    <a:ext uri="{FF2B5EF4-FFF2-40B4-BE49-F238E27FC236}">
                      <a16:creationId xmlns:a16="http://schemas.microsoft.com/office/drawing/2014/main" id="{70B1D993-0B93-4583-97C2-4017C3875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6" y="3177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0" name="Line 25">
                  <a:extLst>
                    <a:ext uri="{FF2B5EF4-FFF2-40B4-BE49-F238E27FC236}">
                      <a16:creationId xmlns:a16="http://schemas.microsoft.com/office/drawing/2014/main" id="{F81FF570-A208-4591-808C-EE64B0BB00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5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1" name="Text Box 26">
                  <a:extLst>
                    <a:ext uri="{FF2B5EF4-FFF2-40B4-BE49-F238E27FC236}">
                      <a16:creationId xmlns:a16="http://schemas.microsoft.com/office/drawing/2014/main" id="{EFD78856-FE28-4391-8B30-1F91C582FA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2304"/>
                  <a:ext cx="5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i+1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2" name="Line 29">
                  <a:extLst>
                    <a:ext uri="{FF2B5EF4-FFF2-40B4-BE49-F238E27FC236}">
                      <a16:creationId xmlns:a16="http://schemas.microsoft.com/office/drawing/2014/main" id="{B4573E42-51CA-4173-8FA2-536C0920CA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2640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3" name="Text Box 32">
                  <a:extLst>
                    <a:ext uri="{FF2B5EF4-FFF2-40B4-BE49-F238E27FC236}">
                      <a16:creationId xmlns:a16="http://schemas.microsoft.com/office/drawing/2014/main" id="{17A6E4B0-3B85-4CC4-BBE1-D5629BBD40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3216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4" name="Line 34">
                  <a:extLst>
                    <a:ext uri="{FF2B5EF4-FFF2-40B4-BE49-F238E27FC236}">
                      <a16:creationId xmlns:a16="http://schemas.microsoft.com/office/drawing/2014/main" id="{E9B32573-B5C6-43E2-B078-1DF4DB8CA4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504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5" name="Line 35">
                  <a:extLst>
                    <a:ext uri="{FF2B5EF4-FFF2-40B4-BE49-F238E27FC236}">
                      <a16:creationId xmlns:a16="http://schemas.microsoft.com/office/drawing/2014/main" id="{FAEF584E-7561-4767-A39B-9094A3AD19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7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6" name="Line 36">
                  <a:extLst>
                    <a:ext uri="{FF2B5EF4-FFF2-40B4-BE49-F238E27FC236}">
                      <a16:creationId xmlns:a16="http://schemas.microsoft.com/office/drawing/2014/main" id="{910B72F6-5778-4B5E-80B5-CE9050208E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3853"/>
                  <a:ext cx="0" cy="323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22578" name="Group 40">
              <a:extLst>
                <a:ext uri="{FF2B5EF4-FFF2-40B4-BE49-F238E27FC236}">
                  <a16:creationId xmlns:a16="http://schemas.microsoft.com/office/drawing/2014/main" id="{1CDD0D57-85AC-4F4F-A62C-936256C2C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88"/>
              <a:ext cx="872" cy="3466"/>
              <a:chOff x="864" y="288"/>
              <a:chExt cx="872" cy="3466"/>
            </a:xfrm>
          </p:grpSpPr>
          <p:sp>
            <p:nvSpPr>
              <p:cNvPr id="22589" name="Text Box 12">
                <a:extLst>
                  <a:ext uri="{FF2B5EF4-FFF2-40B4-BE49-F238E27FC236}">
                    <a16:creationId xmlns:a16="http://schemas.microsoft.com/office/drawing/2014/main" id="{59B507F3-FCDD-425D-9282-2CD55E921D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2590" name="Text Box 13">
                <a:extLst>
                  <a:ext uri="{FF2B5EF4-FFF2-40B4-BE49-F238E27FC236}">
                    <a16:creationId xmlns:a16="http://schemas.microsoft.com/office/drawing/2014/main" id="{3746382F-465C-4DC7-88DE-CEF21304E1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2591" name="Line 14">
                <a:extLst>
                  <a:ext uri="{FF2B5EF4-FFF2-40B4-BE49-F238E27FC236}">
                    <a16:creationId xmlns:a16="http://schemas.microsoft.com/office/drawing/2014/main" id="{68CA107F-87D3-4EC7-9C6C-4ABE2D6CB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92" name="Text Box 15">
                <a:extLst>
                  <a:ext uri="{FF2B5EF4-FFF2-40B4-BE49-F238E27FC236}">
                    <a16:creationId xmlns:a16="http://schemas.microsoft.com/office/drawing/2014/main" id="{1A76CCE3-6606-44EB-9AF8-A2507BEF2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22593" name="Text Box 21">
                <a:extLst>
                  <a:ext uri="{FF2B5EF4-FFF2-40B4-BE49-F238E27FC236}">
                    <a16:creationId xmlns:a16="http://schemas.microsoft.com/office/drawing/2014/main" id="{B07C5C02-373B-4D2A-B937-5BA645946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88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94" name="Text Box 23">
                <a:extLst>
                  <a:ext uri="{FF2B5EF4-FFF2-40B4-BE49-F238E27FC236}">
                    <a16:creationId xmlns:a16="http://schemas.microsoft.com/office/drawing/2014/main" id="{8FC6B70B-5194-4421-8FEA-C390F13F7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22595" name="Text Box 27">
                <a:extLst>
                  <a:ext uri="{FF2B5EF4-FFF2-40B4-BE49-F238E27FC236}">
                    <a16:creationId xmlns:a16="http://schemas.microsoft.com/office/drawing/2014/main" id="{B8CF2401-A764-4487-8983-BFDC55C0CA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2596" name="Line 30">
                <a:extLst>
                  <a:ext uri="{FF2B5EF4-FFF2-40B4-BE49-F238E27FC236}">
                    <a16:creationId xmlns:a16="http://schemas.microsoft.com/office/drawing/2014/main" id="{A6BB6803-176A-4242-8427-DB4B1738D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97" name="Text Box 38">
                <a:extLst>
                  <a:ext uri="{FF2B5EF4-FFF2-40B4-BE49-F238E27FC236}">
                    <a16:creationId xmlns:a16="http://schemas.microsoft.com/office/drawing/2014/main" id="{0977F3F4-0CC8-4825-8B24-698EDE594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  <p:grpSp>
          <p:nvGrpSpPr>
            <p:cNvPr id="22579" name="Group 41">
              <a:extLst>
                <a:ext uri="{FF2B5EF4-FFF2-40B4-BE49-F238E27FC236}">
                  <a16:creationId xmlns:a16="http://schemas.microsoft.com/office/drawing/2014/main" id="{623E0798-E071-4F38-849B-4D53FDB8E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8"/>
              <a:ext cx="756" cy="3462"/>
              <a:chOff x="3137" y="288"/>
              <a:chExt cx="756" cy="3462"/>
            </a:xfrm>
          </p:grpSpPr>
          <p:sp>
            <p:nvSpPr>
              <p:cNvPr id="22580" name="Text Box 16">
                <a:extLst>
                  <a:ext uri="{FF2B5EF4-FFF2-40B4-BE49-F238E27FC236}">
                    <a16:creationId xmlns:a16="http://schemas.microsoft.com/office/drawing/2014/main" id="{23CC311C-5596-482F-9CB8-7D1D463DE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2581" name="Text Box 17">
                <a:extLst>
                  <a:ext uri="{FF2B5EF4-FFF2-40B4-BE49-F238E27FC236}">
                    <a16:creationId xmlns:a16="http://schemas.microsoft.com/office/drawing/2014/main" id="{8BFA2A0F-5CE8-481E-9C5D-49F19EFC22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2582" name="Line 18">
                <a:extLst>
                  <a:ext uri="{FF2B5EF4-FFF2-40B4-BE49-F238E27FC236}">
                    <a16:creationId xmlns:a16="http://schemas.microsoft.com/office/drawing/2014/main" id="{6C1765C5-D622-489C-BA88-4757F1E22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83" name="Text Box 19">
                <a:extLst>
                  <a:ext uri="{FF2B5EF4-FFF2-40B4-BE49-F238E27FC236}">
                    <a16:creationId xmlns:a16="http://schemas.microsoft.com/office/drawing/2014/main" id="{8E705283-D76C-4318-B551-5F24FD164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2584" name="Text Box 22">
                <a:extLst>
                  <a:ext uri="{FF2B5EF4-FFF2-40B4-BE49-F238E27FC236}">
                    <a16:creationId xmlns:a16="http://schemas.microsoft.com/office/drawing/2014/main" id="{EE70A372-7BB7-4E96-8C8A-2AFF77BD8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22585" name="Text Box 28">
                <a:extLst>
                  <a:ext uri="{FF2B5EF4-FFF2-40B4-BE49-F238E27FC236}">
                    <a16:creationId xmlns:a16="http://schemas.microsoft.com/office/drawing/2014/main" id="{A991012F-3554-42DC-AF8D-4BC479C691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22586" name="Line 31">
                <a:extLst>
                  <a:ext uri="{FF2B5EF4-FFF2-40B4-BE49-F238E27FC236}">
                    <a16:creationId xmlns:a16="http://schemas.microsoft.com/office/drawing/2014/main" id="{90FB5755-1734-4EBD-891F-072983B1E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87" name="Text Box 33">
                <a:extLst>
                  <a:ext uri="{FF2B5EF4-FFF2-40B4-BE49-F238E27FC236}">
                    <a16:creationId xmlns:a16="http://schemas.microsoft.com/office/drawing/2014/main" id="{9058F662-63CC-4BD8-9BC3-57CDE394D6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  <p:sp>
            <p:nvSpPr>
              <p:cNvPr id="22588" name="Text Box 39">
                <a:extLst>
                  <a:ext uri="{FF2B5EF4-FFF2-40B4-BE49-F238E27FC236}">
                    <a16:creationId xmlns:a16="http://schemas.microsoft.com/office/drawing/2014/main" id="{60E52530-E307-40BC-ABEC-52D514A61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</a:p>
            </p:txBody>
          </p:sp>
        </p:grpSp>
      </p:grpSp>
      <p:cxnSp>
        <p:nvCxnSpPr>
          <p:cNvPr id="35889" name="AutoShape 49">
            <a:extLst>
              <a:ext uri="{FF2B5EF4-FFF2-40B4-BE49-F238E27FC236}">
                <a16:creationId xmlns:a16="http://schemas.microsoft.com/office/drawing/2014/main" id="{05205598-CE62-4E9E-9DA8-D4E0AC68B5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51054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90" name="AutoShape 50">
            <a:extLst>
              <a:ext uri="{FF2B5EF4-FFF2-40B4-BE49-F238E27FC236}">
                <a16:creationId xmlns:a16="http://schemas.microsoft.com/office/drawing/2014/main" id="{A4A2E9B7-3706-49DF-A3AF-C1F74FAAE8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9624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91" name="AutoShape 51">
            <a:extLst>
              <a:ext uri="{FF2B5EF4-FFF2-40B4-BE49-F238E27FC236}">
                <a16:creationId xmlns:a16="http://schemas.microsoft.com/office/drawing/2014/main" id="{1978C7A0-2FE6-4D42-8CAD-D03D17D112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2766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939" name="Group 99">
            <a:extLst>
              <a:ext uri="{FF2B5EF4-FFF2-40B4-BE49-F238E27FC236}">
                <a16:creationId xmlns:a16="http://schemas.microsoft.com/office/drawing/2014/main" id="{64505FA6-037C-4470-BD14-1FD202F7DF5C}"/>
              </a:ext>
            </a:extLst>
          </p:cNvPr>
          <p:cNvGrpSpPr>
            <a:grpSpLocks/>
          </p:cNvGrpSpPr>
          <p:nvPr/>
        </p:nvGrpSpPr>
        <p:grpSpPr bwMode="auto">
          <a:xfrm>
            <a:off x="4522895" y="381000"/>
            <a:ext cx="3486150" cy="6172200"/>
            <a:chOff x="2784" y="288"/>
            <a:chExt cx="2196" cy="3888"/>
          </a:xfrm>
        </p:grpSpPr>
        <p:sp>
          <p:nvSpPr>
            <p:cNvPr id="22537" name="Text Box 55">
              <a:extLst>
                <a:ext uri="{FF2B5EF4-FFF2-40B4-BE49-F238E27FC236}">
                  <a16:creationId xmlns:a16="http://schemas.microsoft.com/office/drawing/2014/main" id="{19EB982F-A79B-431D-96C9-1E0576E04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" y="28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</a:p>
          </p:txBody>
        </p:sp>
        <p:sp>
          <p:nvSpPr>
            <p:cNvPr id="22538" name="Rectangle 57">
              <a:extLst>
                <a:ext uri="{FF2B5EF4-FFF2-40B4-BE49-F238E27FC236}">
                  <a16:creationId xmlns:a16="http://schemas.microsoft.com/office/drawing/2014/main" id="{DE1F2E6D-C13D-4419-BFC3-8339887B4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641"/>
              <a:ext cx="677" cy="35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39" name="Line 58">
              <a:extLst>
                <a:ext uri="{FF2B5EF4-FFF2-40B4-BE49-F238E27FC236}">
                  <a16:creationId xmlns:a16="http://schemas.microsoft.com/office/drawing/2014/main" id="{36D17DEE-AFFF-49FE-A0BE-06373DCF8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986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0" name="Text Box 59">
              <a:extLst>
                <a:ext uri="{FF2B5EF4-FFF2-40B4-BE49-F238E27FC236}">
                  <a16:creationId xmlns:a16="http://schemas.microsoft.com/office/drawing/2014/main" id="{B1149435-8F72-4235-B668-737FD02D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71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1" name="Line 60">
              <a:extLst>
                <a:ext uri="{FF2B5EF4-FFF2-40B4-BE49-F238E27FC236}">
                  <a16:creationId xmlns:a16="http://schemas.microsoft.com/office/drawing/2014/main" id="{91A07182-D9A7-4E35-83F0-1CCF2CE77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15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2" name="Text Box 61">
              <a:extLst>
                <a:ext uri="{FF2B5EF4-FFF2-40B4-BE49-F238E27FC236}">
                  <a16:creationId xmlns:a16="http://schemas.microsoft.com/office/drawing/2014/main" id="{AC63CBCC-5304-4495-A406-902246C44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00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3" name="Line 62">
              <a:extLst>
                <a:ext uri="{FF2B5EF4-FFF2-40B4-BE49-F238E27FC236}">
                  <a16:creationId xmlns:a16="http://schemas.microsoft.com/office/drawing/2014/main" id="{D53C7DF1-23F6-4E15-9B95-C0D18D319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1386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4" name="Line 63">
              <a:extLst>
                <a:ext uri="{FF2B5EF4-FFF2-40B4-BE49-F238E27FC236}">
                  <a16:creationId xmlns:a16="http://schemas.microsoft.com/office/drawing/2014/main" id="{603F23BE-152F-44F0-8D48-4BD09BD23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1941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5" name="Line 64">
              <a:extLst>
                <a:ext uri="{FF2B5EF4-FFF2-40B4-BE49-F238E27FC236}">
                  <a16:creationId xmlns:a16="http://schemas.microsoft.com/office/drawing/2014/main" id="{D1C88E54-9A9B-454E-8788-C1CFC4633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27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6" name="Text Box 65">
              <a:extLst>
                <a:ext uri="{FF2B5EF4-FFF2-40B4-BE49-F238E27FC236}">
                  <a16:creationId xmlns:a16="http://schemas.microsoft.com/office/drawing/2014/main" id="{3B05E9CB-A27C-4675-A45C-495A9B950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" y="228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7" name="Line 66">
              <a:extLst>
                <a:ext uri="{FF2B5EF4-FFF2-40B4-BE49-F238E27FC236}">
                  <a16:creationId xmlns:a16="http://schemas.microsoft.com/office/drawing/2014/main" id="{E8A88D9C-78E0-46FB-BC9D-7BA389A98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16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8" name="Line 67">
              <a:extLst>
                <a:ext uri="{FF2B5EF4-FFF2-40B4-BE49-F238E27FC236}">
                  <a16:creationId xmlns:a16="http://schemas.microsoft.com/office/drawing/2014/main" id="{0B3DE5E7-1157-4440-BF4D-1CC824513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5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9" name="Text Box 68">
              <a:extLst>
                <a:ext uri="{FF2B5EF4-FFF2-40B4-BE49-F238E27FC236}">
                  <a16:creationId xmlns:a16="http://schemas.microsoft.com/office/drawing/2014/main" id="{B9F2FCA6-D4E9-40C6-81A4-02185EB1C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92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0" name="Line 69">
              <a:extLst>
                <a:ext uri="{FF2B5EF4-FFF2-40B4-BE49-F238E27FC236}">
                  <a16:creationId xmlns:a16="http://schemas.microsoft.com/office/drawing/2014/main" id="{941552D5-21F5-4E42-9ED5-4E73D65AB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928"/>
              <a:ext cx="3" cy="22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1" name="Text Box 70">
              <a:extLst>
                <a:ext uri="{FF2B5EF4-FFF2-40B4-BE49-F238E27FC236}">
                  <a16:creationId xmlns:a16="http://schemas.microsoft.com/office/drawing/2014/main" id="{6B6E309C-79CB-4495-91EC-C05CDD3DA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2" name="Line 71">
              <a:extLst>
                <a:ext uri="{FF2B5EF4-FFF2-40B4-BE49-F238E27FC236}">
                  <a16:creationId xmlns:a16="http://schemas.microsoft.com/office/drawing/2014/main" id="{16E776BD-62CF-4B41-8F7B-55B2B337C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504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3" name="Line 72">
              <a:extLst>
                <a:ext uri="{FF2B5EF4-FFF2-40B4-BE49-F238E27FC236}">
                  <a16:creationId xmlns:a16="http://schemas.microsoft.com/office/drawing/2014/main" id="{9BD09D5B-1B40-4E36-AFC3-2944362E4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7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4" name="Line 73">
              <a:extLst>
                <a:ext uri="{FF2B5EF4-FFF2-40B4-BE49-F238E27FC236}">
                  <a16:creationId xmlns:a16="http://schemas.microsoft.com/office/drawing/2014/main" id="{16B5BDD6-38D5-4AE2-8400-2D117EABF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3853"/>
              <a:ext cx="0" cy="32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22555" name="Group 74">
              <a:extLst>
                <a:ext uri="{FF2B5EF4-FFF2-40B4-BE49-F238E27FC236}">
                  <a16:creationId xmlns:a16="http://schemas.microsoft.com/office/drawing/2014/main" id="{E01DD590-570C-48C6-9DE0-C4FF18102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8"/>
              <a:ext cx="872" cy="3466"/>
              <a:chOff x="864" y="288"/>
              <a:chExt cx="872" cy="3466"/>
            </a:xfrm>
          </p:grpSpPr>
          <p:sp>
            <p:nvSpPr>
              <p:cNvPr id="22568" name="Text Box 75">
                <a:extLst>
                  <a:ext uri="{FF2B5EF4-FFF2-40B4-BE49-F238E27FC236}">
                    <a16:creationId xmlns:a16="http://schemas.microsoft.com/office/drawing/2014/main" id="{1D56FD11-25F2-413B-A2F1-167FF48AF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2569" name="Text Box 76">
                <a:extLst>
                  <a:ext uri="{FF2B5EF4-FFF2-40B4-BE49-F238E27FC236}">
                    <a16:creationId xmlns:a16="http://schemas.microsoft.com/office/drawing/2014/main" id="{342D7C97-BC93-4B47-9B90-258A7988D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2570" name="Line 77">
                <a:extLst>
                  <a:ext uri="{FF2B5EF4-FFF2-40B4-BE49-F238E27FC236}">
                    <a16:creationId xmlns:a16="http://schemas.microsoft.com/office/drawing/2014/main" id="{31211EDE-F632-474A-8B0D-F27CC3D6D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71" name="Text Box 78">
                <a:extLst>
                  <a:ext uri="{FF2B5EF4-FFF2-40B4-BE49-F238E27FC236}">
                    <a16:creationId xmlns:a16="http://schemas.microsoft.com/office/drawing/2014/main" id="{2DA04A85-D335-4D69-8C8E-D5B0D116D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22572" name="Text Box 79">
                <a:extLst>
                  <a:ext uri="{FF2B5EF4-FFF2-40B4-BE49-F238E27FC236}">
                    <a16:creationId xmlns:a16="http://schemas.microsoft.com/office/drawing/2014/main" id="{A8B7F4EF-47C1-4AE3-A7EB-4BFBD96F4B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88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73" name="Text Box 80">
                <a:extLst>
                  <a:ext uri="{FF2B5EF4-FFF2-40B4-BE49-F238E27FC236}">
                    <a16:creationId xmlns:a16="http://schemas.microsoft.com/office/drawing/2014/main" id="{324E8DEE-3049-467F-811F-3361584283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22574" name="Text Box 81">
                <a:extLst>
                  <a:ext uri="{FF2B5EF4-FFF2-40B4-BE49-F238E27FC236}">
                    <a16:creationId xmlns:a16="http://schemas.microsoft.com/office/drawing/2014/main" id="{C686CD14-B4A9-47F8-B516-A65274F1D8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2575" name="Line 82">
                <a:extLst>
                  <a:ext uri="{FF2B5EF4-FFF2-40B4-BE49-F238E27FC236}">
                    <a16:creationId xmlns:a16="http://schemas.microsoft.com/office/drawing/2014/main" id="{ABAD2143-7FFD-4B81-82E2-72A33A790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76" name="Text Box 83">
                <a:extLst>
                  <a:ext uri="{FF2B5EF4-FFF2-40B4-BE49-F238E27FC236}">
                    <a16:creationId xmlns:a16="http://schemas.microsoft.com/office/drawing/2014/main" id="{7BA21BA8-02CA-4B9C-8168-52BA4BE47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  <p:grpSp>
          <p:nvGrpSpPr>
            <p:cNvPr id="22556" name="Group 84">
              <a:extLst>
                <a:ext uri="{FF2B5EF4-FFF2-40B4-BE49-F238E27FC236}">
                  <a16:creationId xmlns:a16="http://schemas.microsoft.com/office/drawing/2014/main" id="{8940A26F-18A9-402C-89A9-F42235F20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88"/>
              <a:ext cx="756" cy="3462"/>
              <a:chOff x="3137" y="288"/>
              <a:chExt cx="756" cy="3462"/>
            </a:xfrm>
          </p:grpSpPr>
          <p:sp>
            <p:nvSpPr>
              <p:cNvPr id="22559" name="Text Box 85">
                <a:extLst>
                  <a:ext uri="{FF2B5EF4-FFF2-40B4-BE49-F238E27FC236}">
                    <a16:creationId xmlns:a16="http://schemas.microsoft.com/office/drawing/2014/main" id="{E39776A0-00F6-496D-B0CA-51C942987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2560" name="Text Box 86">
                <a:extLst>
                  <a:ext uri="{FF2B5EF4-FFF2-40B4-BE49-F238E27FC236}">
                    <a16:creationId xmlns:a16="http://schemas.microsoft.com/office/drawing/2014/main" id="{20C19FF3-9714-45BE-A71B-5AFED29528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2561" name="Line 87">
                <a:extLst>
                  <a:ext uri="{FF2B5EF4-FFF2-40B4-BE49-F238E27FC236}">
                    <a16:creationId xmlns:a16="http://schemas.microsoft.com/office/drawing/2014/main" id="{F8766A9D-C326-4F0A-96A0-14F01A3E0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62" name="Text Box 88">
                <a:extLst>
                  <a:ext uri="{FF2B5EF4-FFF2-40B4-BE49-F238E27FC236}">
                    <a16:creationId xmlns:a16="http://schemas.microsoft.com/office/drawing/2014/main" id="{87CDC5B6-2BBE-438E-8602-6854DFEEA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2563" name="Text Box 89">
                <a:extLst>
                  <a:ext uri="{FF2B5EF4-FFF2-40B4-BE49-F238E27FC236}">
                    <a16:creationId xmlns:a16="http://schemas.microsoft.com/office/drawing/2014/main" id="{A6D4B6FF-164B-46FE-AB2E-F9BC1F3AB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22564" name="Text Box 90">
                <a:extLst>
                  <a:ext uri="{FF2B5EF4-FFF2-40B4-BE49-F238E27FC236}">
                    <a16:creationId xmlns:a16="http://schemas.microsoft.com/office/drawing/2014/main" id="{9955EEB8-6CBE-48ED-9320-7CCB2C452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22565" name="Line 91">
                <a:extLst>
                  <a:ext uri="{FF2B5EF4-FFF2-40B4-BE49-F238E27FC236}">
                    <a16:creationId xmlns:a16="http://schemas.microsoft.com/office/drawing/2014/main" id="{79F468F5-7A7A-457C-B977-2E39059D8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66" name="Text Box 92">
                <a:extLst>
                  <a:ext uri="{FF2B5EF4-FFF2-40B4-BE49-F238E27FC236}">
                    <a16:creationId xmlns:a16="http://schemas.microsoft.com/office/drawing/2014/main" id="{32DE9B47-966E-44A8-BE22-7BE8AC2A0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  <p:sp>
            <p:nvSpPr>
              <p:cNvPr id="22567" name="Text Box 93">
                <a:extLst>
                  <a:ext uri="{FF2B5EF4-FFF2-40B4-BE49-F238E27FC236}">
                    <a16:creationId xmlns:a16="http://schemas.microsoft.com/office/drawing/2014/main" id="{6F8DE412-0A51-40F4-8F52-61D4EA339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</a:p>
            </p:txBody>
          </p:sp>
        </p:grpSp>
        <p:sp>
          <p:nvSpPr>
            <p:cNvPr id="22557" name="Line 94">
              <a:extLst>
                <a:ext uri="{FF2B5EF4-FFF2-40B4-BE49-F238E27FC236}">
                  <a16:creationId xmlns:a16="http://schemas.microsoft.com/office/drawing/2014/main" id="{FB749724-EBF4-47FC-834A-A61F0E615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88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8" name="Text Box 95">
              <a:extLst>
                <a:ext uri="{FF2B5EF4-FFF2-40B4-BE49-F238E27FC236}">
                  <a16:creationId xmlns:a16="http://schemas.microsoft.com/office/drawing/2014/main" id="{6D5EA8AA-7931-42ED-9CFB-9578F28E9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216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936" name="Text Box 96">
            <a:extLst>
              <a:ext uri="{FF2B5EF4-FFF2-40B4-BE49-F238E27FC236}">
                <a16:creationId xmlns:a16="http://schemas.microsoft.com/office/drawing/2014/main" id="{2B6F022F-E0C9-4399-89FA-52640859F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095" y="2947988"/>
            <a:ext cx="343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A448919-CEF1-4F0E-AE36-510CC580F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502357"/>
            <a:ext cx="8501062" cy="6172201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int </a:t>
            </a:r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ElemType</a:t>
            </a:r>
            <a:r>
              <a:rPr lang="en-US" altLang="zh-CN" dirty="0">
                <a:solidFill>
                  <a:srgbClr val="0070C0"/>
                </a:solidFill>
              </a:rPr>
              <a:t> L[], int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ElemType</a:t>
            </a:r>
            <a:r>
              <a:rPr lang="en-US" altLang="zh-CN" dirty="0">
                <a:solidFill>
                  <a:srgbClr val="0070C0"/>
                </a:solidFill>
              </a:rPr>
              <a:t> e, </a:t>
            </a:r>
            <a:r>
              <a:rPr lang="en-US" altLang="zh-CN" dirty="0">
                <a:solidFill>
                  <a:srgbClr val="00B0F0"/>
                </a:solidFill>
              </a:rPr>
              <a:t>int *N</a:t>
            </a:r>
            <a:r>
              <a:rPr lang="en-US" altLang="zh-CN" dirty="0">
                <a:solidFill>
                  <a:srgbClr val="0070C0"/>
                </a:solidFill>
              </a:rPr>
              <a:t>){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           //N</a:t>
            </a:r>
            <a:r>
              <a:rPr lang="zh-CN" altLang="en-US" dirty="0">
                <a:solidFill>
                  <a:srgbClr val="0070C0"/>
                </a:solidFill>
              </a:rPr>
              <a:t>为表长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zh-CN" altLang="en-US" dirty="0">
                <a:solidFill>
                  <a:srgbClr val="0070C0"/>
                </a:solidFill>
              </a:rPr>
              <a:t>为插入位置</a:t>
            </a:r>
            <a:r>
              <a:rPr lang="en-US" altLang="zh-CN" dirty="0">
                <a:solidFill>
                  <a:srgbClr val="0070C0"/>
                </a:solidFill>
              </a:rPr>
              <a:t>, e</a:t>
            </a:r>
            <a:r>
              <a:rPr lang="zh-CN" altLang="en-US" dirty="0">
                <a:solidFill>
                  <a:srgbClr val="0070C0"/>
                </a:solidFill>
              </a:rPr>
              <a:t>为插入值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int n=*N;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if((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&lt;1) || 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&gt;n+1))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return 0; //</a:t>
            </a:r>
            <a:r>
              <a:rPr lang="zh-CN" altLang="en-US" dirty="0">
                <a:solidFill>
                  <a:srgbClr val="0070C0"/>
                </a:solidFill>
              </a:rPr>
              <a:t>初始条件</a:t>
            </a:r>
            <a:r>
              <a:rPr lang="en-US" altLang="zh-CN" dirty="0">
                <a:solidFill>
                  <a:srgbClr val="0070C0"/>
                </a:solidFill>
              </a:rPr>
              <a:t>fail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else{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int j;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for(j=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j&gt;=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; j--) L[j]=L[j-1];  //</a:t>
            </a:r>
            <a:r>
              <a:rPr lang="zh-CN" altLang="en-US" dirty="0">
                <a:solidFill>
                  <a:srgbClr val="0070C0"/>
                </a:solidFill>
              </a:rPr>
              <a:t>移动。</a:t>
            </a:r>
            <a:r>
              <a:rPr lang="zh-CN" altLang="en-US" dirty="0">
                <a:solidFill>
                  <a:srgbClr val="00B0F0"/>
                </a:solidFill>
              </a:rPr>
              <a:t>从后到前</a:t>
            </a:r>
            <a:endParaRPr lang="en-US" altLang="zh-CN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L[</a:t>
            </a:r>
            <a:r>
              <a:rPr lang="en-US" altLang="zh-CN" dirty="0">
                <a:solidFill>
                  <a:srgbClr val="00B0F0"/>
                </a:solidFill>
              </a:rPr>
              <a:t>j</a:t>
            </a:r>
            <a:r>
              <a:rPr lang="en-US" altLang="zh-CN" dirty="0">
                <a:solidFill>
                  <a:srgbClr val="0070C0"/>
                </a:solidFill>
              </a:rPr>
              <a:t>]=e;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*N=++n;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return 1;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58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FD72F4DB-DDFA-4D38-998B-4BE733C6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3050"/>
            <a:ext cx="66421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顺序表的 类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语言描述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1102144-A694-4CB4-9B51-1EEFF3D9B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33" y="2992439"/>
            <a:ext cx="3810659" cy="31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 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俗称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顺序表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58C287E7-A6EC-446D-8016-363E23FD1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1159934"/>
            <a:ext cx="558999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LIST_INIT_SIZE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100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存储空间的初始分配量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LISTINCREMENT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10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// </a:t>
            </a: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存储空间的分配增量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9C2DF527-A19D-40F5-ABD4-72B7B84A6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799" y="3507315"/>
            <a:ext cx="5233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存储空间基址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396D94E6-122B-4AC7-8DAF-9F96D5B1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598" y="4032244"/>
            <a:ext cx="42627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当前长度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6B591D3E-1289-4EC2-846B-A9BD34ED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532" y="4532836"/>
            <a:ext cx="63090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当前分配的存储容量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为单位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utoUpdateAnimBg="0"/>
      <p:bldP spid="59397" grpId="0" autoUpdateAnimBg="0"/>
      <p:bldP spid="59398" grpId="0" autoUpdateAnimBg="0"/>
      <p:bldP spid="5939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178" y="745066"/>
            <a:ext cx="7095067" cy="546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5400" dirty="0"/>
              <a:t>第二章 线性表</a:t>
            </a:r>
            <a:br>
              <a:rPr lang="en-US" altLang="zh-CN" dirty="0"/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2.1 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线性表的逻辑结构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2.2 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顺序表示方式（顺序表）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2.3 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链式表示方式（下周内容）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回顾：逻辑结构、物理结构。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">
            <a:extLst>
              <a:ext uri="{FF2B5EF4-FFF2-40B4-BE49-F238E27FC236}">
                <a16:creationId xmlns:a16="http://schemas.microsoft.com/office/drawing/2014/main" id="{1B6E6CB4-94E9-4D80-9758-674E6CA4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690159"/>
            <a:ext cx="7941733" cy="351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F2294E58-1FDB-490B-AFDD-2DB338D5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68" y="418043"/>
            <a:ext cx="8991600" cy="599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ListInsert_Sq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L, int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 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1 ||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L.length+1)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ERROR;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…</a:t>
            </a:r>
            <a:r>
              <a:rPr kumimoji="1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// </a:t>
            </a:r>
            <a:r>
              <a:rPr kumimoji="1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检查</a:t>
            </a:r>
            <a:r>
              <a:rPr kumimoji="1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L</a:t>
            </a:r>
            <a:r>
              <a:rPr kumimoji="1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是否已经满了当前存储空前（见下页）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//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ListInsert_Sq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196BCE20-84F8-4EDB-9483-6F4B77349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614458"/>
            <a:ext cx="4251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O( ListLength(L) 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1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27FAE3C0-2CBB-44C3-87A8-BBEB6D82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78" y="2219558"/>
            <a:ext cx="7931980" cy="327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[i-1]);                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[L.length-1]); p &gt;= q;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--p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(p+1)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p;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插入位置及之后的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元素右移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= e;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插入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表长增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OK;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20" grpId="0" autoUpdateAnimBg="0"/>
      <p:bldP spid="6042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E1E37254-344A-41DC-B5CB-BD3F67241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67" y="1461032"/>
            <a:ext cx="8009466" cy="521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&gt;=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当前存储空间已满，增加分配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newbase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ElemType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*)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realloc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L.elem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        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L.listsize+LISTINCREMENT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)*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ElemType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));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不要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free(</a:t>
            </a:r>
            <a:r>
              <a:rPr lang="en-US" altLang="zh-CN" sz="2800" b="1" dirty="0" err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L.elem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!!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(!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newbase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exit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(OVERFLOW);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存储分配失败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newbase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       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新基址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+= LISTINCREMENT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增加存储容量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4" name="AutoShape 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C03C173-7288-4BAB-8338-83CFACEC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467" y="6206069"/>
            <a:ext cx="457200" cy="457200"/>
          </a:xfrm>
          <a:prstGeom prst="actionButtonReturn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187264D3-4F72-4190-914C-EE31044166E5}"/>
              </a:ext>
            </a:extLst>
          </p:cNvPr>
          <p:cNvSpPr txBox="1">
            <a:spLocks/>
          </p:cNvSpPr>
          <p:nvPr/>
        </p:nvSpPr>
        <p:spPr>
          <a:xfrm>
            <a:off x="731838" y="522288"/>
            <a:ext cx="7772400" cy="825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r>
              <a:rPr lang="zh-CN" altLang="en-US" kern="0" dirty="0"/>
              <a:t>空间用满时的处理方法</a:t>
            </a:r>
            <a:endParaRPr lang="zh-Hans-HK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61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AB48121-952D-43CF-88AA-821507C12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727076"/>
            <a:ext cx="8255529" cy="19748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dirty="0"/>
              <a:t>  </a:t>
            </a:r>
            <a:r>
              <a:rPr lang="zh-CN" altLang="en-US" sz="3600" dirty="0">
                <a:solidFill>
                  <a:schemeClr val="tx2"/>
                </a:solidFill>
              </a:rPr>
              <a:t>算法分析</a:t>
            </a:r>
            <a:endParaRPr lang="en-US" altLang="zh-CN" sz="3600" dirty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z="3200" dirty="0"/>
              <a:t>设</a:t>
            </a:r>
            <a:r>
              <a:rPr lang="en-US" altLang="zh-CN" sz="3200" dirty="0">
                <a:solidFill>
                  <a:srgbClr val="00B0F0"/>
                </a:solidFill>
              </a:rPr>
              <a:t>P</a:t>
            </a:r>
            <a:r>
              <a:rPr lang="en-US" altLang="zh-CN" sz="3200" baseline="-25000" dirty="0">
                <a:solidFill>
                  <a:srgbClr val="00B0F0"/>
                </a:solidFill>
              </a:rPr>
              <a:t>i</a:t>
            </a:r>
            <a:r>
              <a:rPr lang="zh-CN" altLang="zh-CN" sz="3200" dirty="0"/>
              <a:t>是在第</a:t>
            </a:r>
            <a:r>
              <a:rPr lang="en-US" altLang="zh-CN" sz="3200" dirty="0" err="1"/>
              <a:t>i</a:t>
            </a:r>
            <a:r>
              <a:rPr lang="zh-CN" altLang="zh-CN" sz="3200" dirty="0"/>
              <a:t>个元素之前插入一个元素的概率，则在长度为</a:t>
            </a:r>
            <a:r>
              <a:rPr lang="en-US" altLang="zh-CN" sz="3200" dirty="0"/>
              <a:t>n</a:t>
            </a:r>
            <a:r>
              <a:rPr lang="zh-CN" altLang="zh-CN" sz="3200" dirty="0"/>
              <a:t>的线性表中</a:t>
            </a:r>
            <a:r>
              <a:rPr lang="zh-CN" altLang="zh-CN" sz="3200" dirty="0">
                <a:solidFill>
                  <a:schemeClr val="accent5">
                    <a:lumMod val="25000"/>
                  </a:schemeClr>
                </a:solidFill>
              </a:rPr>
              <a:t>插入一个元素时</a:t>
            </a:r>
            <a:r>
              <a:rPr lang="zh-CN" altLang="zh-CN" sz="3200" dirty="0"/>
              <a:t>，所需移动的元素次数的</a:t>
            </a:r>
            <a:r>
              <a:rPr lang="zh-CN" altLang="zh-CN" sz="3200" dirty="0">
                <a:solidFill>
                  <a:srgbClr val="00B0F0"/>
                </a:solidFill>
              </a:rPr>
              <a:t>平均次数</a:t>
            </a:r>
            <a:r>
              <a:rPr lang="zh-CN" altLang="zh-CN" sz="3200" dirty="0"/>
              <a:t>为：</a:t>
            </a:r>
            <a:endParaRPr lang="zh-CN" altLang="en-US" sz="3200" dirty="0"/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5E778230-9509-4831-B750-C0FD720C5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49647"/>
              </p:ext>
            </p:extLst>
          </p:nvPr>
        </p:nvGraphicFramePr>
        <p:xfrm>
          <a:off x="2862263" y="2968625"/>
          <a:ext cx="41354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" name="Equation" r:id="rId4" imgW="1346200" imgH="457200" progId="Equation.DSMT4">
                  <p:embed/>
                </p:oleObj>
              </mc:Choice>
              <mc:Fallback>
                <p:oleObj name="Equation" r:id="rId4" imgW="1346200" imgH="457200" progId="Equation.DSMT4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5E778230-9509-4831-B750-C0FD720C5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2968625"/>
                        <a:ext cx="41354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6A19D888-ACCD-4A02-B9DA-C94B6E2B9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803543"/>
              </p:ext>
            </p:extLst>
          </p:nvPr>
        </p:nvGraphicFramePr>
        <p:xfrm>
          <a:off x="2862262" y="3969280"/>
          <a:ext cx="4938418" cy="2161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" name="Microsoft 公式 3.0" r:id="rId6" imgW="1955800" imgH="1092200" progId="Equation.3">
                  <p:embed/>
                </p:oleObj>
              </mc:Choice>
              <mc:Fallback>
                <p:oleObj name="Microsoft 公式 3.0" r:id="rId6" imgW="1955800" imgH="1092200" progId="Equation.3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6A19D888-ACCD-4A02-B9DA-C94B6E2B9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2" y="3969280"/>
                        <a:ext cx="4938418" cy="2161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70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E85A281-9F1F-4DFA-AEBD-6B9E47107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1930400"/>
            <a:ext cx="8501062" cy="757238"/>
          </a:xfrm>
          <a:noFill/>
        </p:spPr>
        <p:txBody>
          <a:bodyPr/>
          <a:lstStyle/>
          <a:p>
            <a:pPr lvl="1" eaLnBrk="1" hangingPunct="1"/>
            <a:r>
              <a:rPr lang="zh-CN" altLang="en-US" sz="3200" dirty="0"/>
              <a:t>定义：将第</a:t>
            </a:r>
            <a:r>
              <a:rPr lang="en-US" altLang="zh-CN" sz="3200" dirty="0" err="1"/>
              <a:t>i</a:t>
            </a:r>
            <a:r>
              <a:rPr lang="zh-CN" altLang="en-US" sz="3200" dirty="0"/>
              <a:t>（</a:t>
            </a:r>
            <a:r>
              <a:rPr lang="en-US" altLang="zh-CN" sz="3200" dirty="0">
                <a:solidFill>
                  <a:srgbClr val="0066FF"/>
                </a:solidFill>
              </a:rPr>
              <a:t>1</a:t>
            </a:r>
            <a:r>
              <a:rPr lang="en-US" altLang="zh-CN" sz="3200" dirty="0">
                <a:solidFill>
                  <a:srgbClr val="00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solidFill>
                  <a:srgbClr val="0066FF"/>
                </a:solidFill>
              </a:rPr>
              <a:t>i </a:t>
            </a:r>
            <a:r>
              <a:rPr lang="en-US" altLang="zh-CN" sz="3200" dirty="0">
                <a:solidFill>
                  <a:srgbClr val="00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solidFill>
                  <a:srgbClr val="0066FF"/>
                </a:solidFill>
              </a:rPr>
              <a:t> n</a:t>
            </a:r>
            <a:r>
              <a:rPr lang="zh-CN" altLang="en-US" sz="3200" dirty="0"/>
              <a:t>）</a:t>
            </a:r>
            <a:r>
              <a:rPr lang="zh-CN" altLang="zh-CN" sz="3200" dirty="0"/>
              <a:t>个元素删除，使线性表</a:t>
            </a:r>
            <a:endParaRPr lang="zh-CN" altLang="en-US" sz="3200" dirty="0"/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F1920BCF-B91E-4F5A-8630-DFB7AAD66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408760"/>
              </p:ext>
            </p:extLst>
          </p:nvPr>
        </p:nvGraphicFramePr>
        <p:xfrm>
          <a:off x="2445456" y="2741612"/>
          <a:ext cx="61579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0" name="Microsoft 公式 3.0" r:id="rId4" imgW="1497950" imgH="241195" progId="Equation.3">
                  <p:embed/>
                </p:oleObj>
              </mc:Choice>
              <mc:Fallback>
                <p:oleObj name="Microsoft 公式 3.0" r:id="rId4" imgW="1497950" imgH="241195" progId="Equation.3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F1920BCF-B91E-4F5A-8630-DFB7AAD662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456" y="2741612"/>
                        <a:ext cx="61579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>
            <a:extLst>
              <a:ext uri="{FF2B5EF4-FFF2-40B4-BE49-F238E27FC236}">
                <a16:creationId xmlns:a16="http://schemas.microsoft.com/office/drawing/2014/main" id="{F762C516-E4BA-4070-AADB-91890BD7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6" y="3463924"/>
            <a:ext cx="85010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变成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长度为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n-1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的线性表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911669E3-35F3-42EC-8CD3-44E50F1E0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650049"/>
              </p:ext>
            </p:extLst>
          </p:nvPr>
        </p:nvGraphicFramePr>
        <p:xfrm>
          <a:off x="1773238" y="4107570"/>
          <a:ext cx="6521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" name="Microsoft 公式 3.0" r:id="rId6" imgW="1587500" imgH="241300" progId="Equation.3">
                  <p:embed/>
                </p:oleObj>
              </mc:Choice>
              <mc:Fallback>
                <p:oleObj name="Microsoft 公式 3.0" r:id="rId6" imgW="1587500" imgH="241300" progId="Equation.3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911669E3-35F3-42EC-8CD3-44E50F1E03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4107570"/>
                        <a:ext cx="65214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>
            <a:extLst>
              <a:ext uri="{FF2B5EF4-FFF2-40B4-BE49-F238E27FC236}">
                <a16:creationId xmlns:a16="http://schemas.microsoft.com/office/drawing/2014/main" id="{41351811-2459-4A7D-BF32-7FCC3AF58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4748390"/>
            <a:ext cx="8501062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需将第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i+1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至第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共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n-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)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个元素前移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8B92622-2BF6-4726-9041-DD8A7985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ListDelete(</a:t>
            </a: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, &amp;e )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cs typeface=""/>
              </a:rPr>
              <a:t>的线性表实现</a:t>
            </a:r>
            <a:endParaRPr lang="zh-Hans-HK" altLang="en-US" sz="4000" dirty="0">
              <a:latin typeface="+mj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>
            <a:extLst>
              <a:ext uri="{FF2B5EF4-FFF2-40B4-BE49-F238E27FC236}">
                <a16:creationId xmlns:a16="http://schemas.microsoft.com/office/drawing/2014/main" id="{847402F6-D126-42CD-A3C4-7CE5F021133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"/>
            <a:ext cx="3486150" cy="6172200"/>
            <a:chOff x="432" y="288"/>
            <a:chExt cx="2196" cy="3888"/>
          </a:xfrm>
        </p:grpSpPr>
        <p:grpSp>
          <p:nvGrpSpPr>
            <p:cNvPr id="37934" name="Group 3">
              <a:extLst>
                <a:ext uri="{FF2B5EF4-FFF2-40B4-BE49-F238E27FC236}">
                  <a16:creationId xmlns:a16="http://schemas.microsoft.com/office/drawing/2014/main" id="{F2966BFC-9CFE-4CC7-BE08-7A080648E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88"/>
              <a:ext cx="682" cy="3888"/>
              <a:chOff x="1766" y="288"/>
              <a:chExt cx="682" cy="3888"/>
            </a:xfrm>
          </p:grpSpPr>
          <p:sp>
            <p:nvSpPr>
              <p:cNvPr id="37955" name="Text Box 4">
                <a:extLst>
                  <a:ext uri="{FF2B5EF4-FFF2-40B4-BE49-F238E27FC236}">
                    <a16:creationId xmlns:a16="http://schemas.microsoft.com/office/drawing/2014/main" id="{98105083-FE1F-41CD-BD87-64CF9CB4D4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8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内存</a:t>
                </a:r>
              </a:p>
            </p:txBody>
          </p:sp>
          <p:grpSp>
            <p:nvGrpSpPr>
              <p:cNvPr id="37956" name="Group 5">
                <a:extLst>
                  <a:ext uri="{FF2B5EF4-FFF2-40B4-BE49-F238E27FC236}">
                    <a16:creationId xmlns:a16="http://schemas.microsoft.com/office/drawing/2014/main" id="{B32A122C-2E64-4184-B34D-E9C22543B4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6" y="641"/>
                <a:ext cx="682" cy="3535"/>
                <a:chOff x="1766" y="641"/>
                <a:chExt cx="1277" cy="3535"/>
              </a:xfrm>
            </p:grpSpPr>
            <p:sp>
              <p:nvSpPr>
                <p:cNvPr id="37957" name="Rectangle 6">
                  <a:extLst>
                    <a:ext uri="{FF2B5EF4-FFF2-40B4-BE49-F238E27FC236}">
                      <a16:creationId xmlns:a16="http://schemas.microsoft.com/office/drawing/2014/main" id="{8D0E0B4F-08D9-4A1B-86BF-23EF64B8B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641"/>
                  <a:ext cx="1267" cy="35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58" name="Line 7">
                  <a:extLst>
                    <a:ext uri="{FF2B5EF4-FFF2-40B4-BE49-F238E27FC236}">
                      <a16:creationId xmlns:a16="http://schemas.microsoft.com/office/drawing/2014/main" id="{3EB08980-3612-4AE7-A740-8F1900CC60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986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59" name="Text Box 8">
                  <a:extLst>
                    <a:ext uri="{FF2B5EF4-FFF2-40B4-BE49-F238E27FC236}">
                      <a16:creationId xmlns:a16="http://schemas.microsoft.com/office/drawing/2014/main" id="{060F95E4-89D0-49A3-B4F5-41EA50962F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" y="714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0" name="Line 9">
                  <a:extLst>
                    <a:ext uri="{FF2B5EF4-FFF2-40B4-BE49-F238E27FC236}">
                      <a16:creationId xmlns:a16="http://schemas.microsoft.com/office/drawing/2014/main" id="{F69F06CF-52B9-468E-A9FB-2408395A07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1" y="1315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1" name="Text Box 10">
                  <a:extLst>
                    <a:ext uri="{FF2B5EF4-FFF2-40B4-BE49-F238E27FC236}">
                      <a16:creationId xmlns:a16="http://schemas.microsoft.com/office/drawing/2014/main" id="{C2F18E73-FDD6-4F35-B40C-2AD89AC875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3" y="1008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2" name="Line 11">
                  <a:extLst>
                    <a:ext uri="{FF2B5EF4-FFF2-40B4-BE49-F238E27FC236}">
                      <a16:creationId xmlns:a16="http://schemas.microsoft.com/office/drawing/2014/main" id="{978C676C-6EC8-405C-BD6E-DAE11FCE01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6" y="1386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3" name="Line 12">
                  <a:extLst>
                    <a:ext uri="{FF2B5EF4-FFF2-40B4-BE49-F238E27FC236}">
                      <a16:creationId xmlns:a16="http://schemas.microsoft.com/office/drawing/2014/main" id="{383B634C-DF0B-4519-9257-4E5DC1BAED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1941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4" name="Line 13">
                  <a:extLst>
                    <a:ext uri="{FF2B5EF4-FFF2-40B4-BE49-F238E27FC236}">
                      <a16:creationId xmlns:a16="http://schemas.microsoft.com/office/drawing/2014/main" id="{828B17D4-ACB9-4254-8DE9-000E821145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0" y="2270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5" name="Text Box 14">
                  <a:extLst>
                    <a:ext uri="{FF2B5EF4-FFF2-40B4-BE49-F238E27FC236}">
                      <a16:creationId xmlns:a16="http://schemas.microsoft.com/office/drawing/2014/main" id="{9D25AE02-332E-43BA-BE30-9CA0531043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0" y="1994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6" name="Line 15">
                  <a:extLst>
                    <a:ext uri="{FF2B5EF4-FFF2-40B4-BE49-F238E27FC236}">
                      <a16:creationId xmlns:a16="http://schemas.microsoft.com/office/drawing/2014/main" id="{F5F68B83-7DE4-4BD3-8EE0-5A04C18A9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6" y="3177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7" name="Line 16">
                  <a:extLst>
                    <a:ext uri="{FF2B5EF4-FFF2-40B4-BE49-F238E27FC236}">
                      <a16:creationId xmlns:a16="http://schemas.microsoft.com/office/drawing/2014/main" id="{DC66D055-F9DB-462A-8DBF-4AA2035084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5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8" name="Text Box 17">
                  <a:extLst>
                    <a:ext uri="{FF2B5EF4-FFF2-40B4-BE49-F238E27FC236}">
                      <a16:creationId xmlns:a16="http://schemas.microsoft.com/office/drawing/2014/main" id="{96DE3B14-8781-4088-B72D-82748077E8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2304"/>
                  <a:ext cx="5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i+1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9" name="Line 18">
                  <a:extLst>
                    <a:ext uri="{FF2B5EF4-FFF2-40B4-BE49-F238E27FC236}">
                      <a16:creationId xmlns:a16="http://schemas.microsoft.com/office/drawing/2014/main" id="{73BC8DC4-943F-440D-A54D-0B2D9613F3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2640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70" name="Text Box 19">
                  <a:extLst>
                    <a:ext uri="{FF2B5EF4-FFF2-40B4-BE49-F238E27FC236}">
                      <a16:creationId xmlns:a16="http://schemas.microsoft.com/office/drawing/2014/main" id="{F80CCEBA-A837-4381-9632-F78B98A09F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3216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71" name="Line 20">
                  <a:extLst>
                    <a:ext uri="{FF2B5EF4-FFF2-40B4-BE49-F238E27FC236}">
                      <a16:creationId xmlns:a16="http://schemas.microsoft.com/office/drawing/2014/main" id="{5E503177-DAFE-45C1-BF6E-D41B428623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504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72" name="Line 21">
                  <a:extLst>
                    <a:ext uri="{FF2B5EF4-FFF2-40B4-BE49-F238E27FC236}">
                      <a16:creationId xmlns:a16="http://schemas.microsoft.com/office/drawing/2014/main" id="{72855DFC-6539-416F-8BE3-870EDE24EF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7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73" name="Line 22">
                  <a:extLst>
                    <a:ext uri="{FF2B5EF4-FFF2-40B4-BE49-F238E27FC236}">
                      <a16:creationId xmlns:a16="http://schemas.microsoft.com/office/drawing/2014/main" id="{0B4F9398-FA9C-4A18-A7F8-ECC4B17613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3853"/>
                  <a:ext cx="0" cy="323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37935" name="Group 23">
              <a:extLst>
                <a:ext uri="{FF2B5EF4-FFF2-40B4-BE49-F238E27FC236}">
                  <a16:creationId xmlns:a16="http://schemas.microsoft.com/office/drawing/2014/main" id="{349BCC01-1BE2-4DF9-82E2-CE6F72882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88"/>
              <a:ext cx="872" cy="3466"/>
              <a:chOff x="864" y="288"/>
              <a:chExt cx="872" cy="3466"/>
            </a:xfrm>
          </p:grpSpPr>
          <p:sp>
            <p:nvSpPr>
              <p:cNvPr id="37946" name="Text Box 24">
                <a:extLst>
                  <a:ext uri="{FF2B5EF4-FFF2-40B4-BE49-F238E27FC236}">
                    <a16:creationId xmlns:a16="http://schemas.microsoft.com/office/drawing/2014/main" id="{A388CB8C-9FD6-475B-B339-846516083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37947" name="Text Box 25">
                <a:extLst>
                  <a:ext uri="{FF2B5EF4-FFF2-40B4-BE49-F238E27FC236}">
                    <a16:creationId xmlns:a16="http://schemas.microsoft.com/office/drawing/2014/main" id="{CBE1977B-79A9-4AEE-9B4B-93A799B054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48" name="Line 26">
                <a:extLst>
                  <a:ext uri="{FF2B5EF4-FFF2-40B4-BE49-F238E27FC236}">
                    <a16:creationId xmlns:a16="http://schemas.microsoft.com/office/drawing/2014/main" id="{F664A6E6-A2B6-44CC-86FD-F9E96E000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49" name="Text Box 27">
                <a:extLst>
                  <a:ext uri="{FF2B5EF4-FFF2-40B4-BE49-F238E27FC236}">
                    <a16:creationId xmlns:a16="http://schemas.microsoft.com/office/drawing/2014/main" id="{371123EA-DEA3-4B5E-B40E-2917A7814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37950" name="Text Box 28">
                <a:extLst>
                  <a:ext uri="{FF2B5EF4-FFF2-40B4-BE49-F238E27FC236}">
                    <a16:creationId xmlns:a16="http://schemas.microsoft.com/office/drawing/2014/main" id="{824892DE-F39A-4E1A-BACF-29790DC13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88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51" name="Text Box 29">
                <a:extLst>
                  <a:ext uri="{FF2B5EF4-FFF2-40B4-BE49-F238E27FC236}">
                    <a16:creationId xmlns:a16="http://schemas.microsoft.com/office/drawing/2014/main" id="{7B680604-FE2A-4BE3-8166-43F3682EE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37952" name="Text Box 30">
                <a:extLst>
                  <a:ext uri="{FF2B5EF4-FFF2-40B4-BE49-F238E27FC236}">
                    <a16:creationId xmlns:a16="http://schemas.microsoft.com/office/drawing/2014/main" id="{F70B2C4B-4B84-44E9-85F2-74786791D5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7953" name="Line 31">
                <a:extLst>
                  <a:ext uri="{FF2B5EF4-FFF2-40B4-BE49-F238E27FC236}">
                    <a16:creationId xmlns:a16="http://schemas.microsoft.com/office/drawing/2014/main" id="{C5900E8B-3ABB-466B-9102-875A20C33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54" name="Text Box 32">
                <a:extLst>
                  <a:ext uri="{FF2B5EF4-FFF2-40B4-BE49-F238E27FC236}">
                    <a16:creationId xmlns:a16="http://schemas.microsoft.com/office/drawing/2014/main" id="{98163A01-A3B3-47D0-906E-72BF24F51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  <p:grpSp>
          <p:nvGrpSpPr>
            <p:cNvPr id="37936" name="Group 33">
              <a:extLst>
                <a:ext uri="{FF2B5EF4-FFF2-40B4-BE49-F238E27FC236}">
                  <a16:creationId xmlns:a16="http://schemas.microsoft.com/office/drawing/2014/main" id="{1A3F8E6C-6BE6-41C5-99B2-23AF4687B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8"/>
              <a:ext cx="756" cy="3462"/>
              <a:chOff x="3137" y="288"/>
              <a:chExt cx="756" cy="3462"/>
            </a:xfrm>
          </p:grpSpPr>
          <p:sp>
            <p:nvSpPr>
              <p:cNvPr id="37937" name="Text Box 34">
                <a:extLst>
                  <a:ext uri="{FF2B5EF4-FFF2-40B4-BE49-F238E27FC236}">
                    <a16:creationId xmlns:a16="http://schemas.microsoft.com/office/drawing/2014/main" id="{52B7E96E-9471-45FC-BD3C-5C218A431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38" name="Text Box 35">
                <a:extLst>
                  <a:ext uri="{FF2B5EF4-FFF2-40B4-BE49-F238E27FC236}">
                    <a16:creationId xmlns:a16="http://schemas.microsoft.com/office/drawing/2014/main" id="{3D76F14F-AB68-4784-974B-62E8E97EC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7939" name="Line 36">
                <a:extLst>
                  <a:ext uri="{FF2B5EF4-FFF2-40B4-BE49-F238E27FC236}">
                    <a16:creationId xmlns:a16="http://schemas.microsoft.com/office/drawing/2014/main" id="{61D2CF9F-6154-46E6-B398-28F1FAB61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40" name="Text Box 37">
                <a:extLst>
                  <a:ext uri="{FF2B5EF4-FFF2-40B4-BE49-F238E27FC236}">
                    <a16:creationId xmlns:a16="http://schemas.microsoft.com/office/drawing/2014/main" id="{CFB02093-0C5F-4D28-9C53-9EF8E83D5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7941" name="Text Box 38">
                <a:extLst>
                  <a:ext uri="{FF2B5EF4-FFF2-40B4-BE49-F238E27FC236}">
                    <a16:creationId xmlns:a16="http://schemas.microsoft.com/office/drawing/2014/main" id="{EFE09A61-563F-424D-913D-B7CABBEAD7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37942" name="Text Box 39">
                <a:extLst>
                  <a:ext uri="{FF2B5EF4-FFF2-40B4-BE49-F238E27FC236}">
                    <a16:creationId xmlns:a16="http://schemas.microsoft.com/office/drawing/2014/main" id="{343F687E-B4F5-463E-9978-5C0C54EE01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37943" name="Line 40">
                <a:extLst>
                  <a:ext uri="{FF2B5EF4-FFF2-40B4-BE49-F238E27FC236}">
                    <a16:creationId xmlns:a16="http://schemas.microsoft.com/office/drawing/2014/main" id="{89364831-0764-4117-A2D0-EF7A20223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44" name="Text Box 41">
                <a:extLst>
                  <a:ext uri="{FF2B5EF4-FFF2-40B4-BE49-F238E27FC236}">
                    <a16:creationId xmlns:a16="http://schemas.microsoft.com/office/drawing/2014/main" id="{5B17DD6A-976A-4237-AE42-69FB8D1C4C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  <p:sp>
            <p:nvSpPr>
              <p:cNvPr id="37945" name="Text Box 42">
                <a:extLst>
                  <a:ext uri="{FF2B5EF4-FFF2-40B4-BE49-F238E27FC236}">
                    <a16:creationId xmlns:a16="http://schemas.microsoft.com/office/drawing/2014/main" id="{3ABE3638-FF14-4A3D-BFDB-99C867F4C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</a:p>
            </p:txBody>
          </p:sp>
        </p:grpSp>
      </p:grpSp>
      <p:grpSp>
        <p:nvGrpSpPr>
          <p:cNvPr id="36956" name="Group 92">
            <a:extLst>
              <a:ext uri="{FF2B5EF4-FFF2-40B4-BE49-F238E27FC236}">
                <a16:creationId xmlns:a16="http://schemas.microsoft.com/office/drawing/2014/main" id="{89ADC663-CE52-4FDE-80F4-A5716A30C6C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57200"/>
            <a:ext cx="3486150" cy="6172200"/>
            <a:chOff x="2784" y="288"/>
            <a:chExt cx="2196" cy="3888"/>
          </a:xfrm>
        </p:grpSpPr>
        <p:sp>
          <p:nvSpPr>
            <p:cNvPr id="37896" name="Text Box 48">
              <a:extLst>
                <a:ext uri="{FF2B5EF4-FFF2-40B4-BE49-F238E27FC236}">
                  <a16:creationId xmlns:a16="http://schemas.microsoft.com/office/drawing/2014/main" id="{67B31C77-4F5F-4F0E-A093-B0E8AC674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" y="28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</a:p>
          </p:txBody>
        </p:sp>
        <p:sp>
          <p:nvSpPr>
            <p:cNvPr id="37897" name="Rectangle 49">
              <a:extLst>
                <a:ext uri="{FF2B5EF4-FFF2-40B4-BE49-F238E27FC236}">
                  <a16:creationId xmlns:a16="http://schemas.microsoft.com/office/drawing/2014/main" id="{6790F52F-07A6-453E-AC34-7DE65D933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641"/>
              <a:ext cx="677" cy="35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898" name="Line 50">
              <a:extLst>
                <a:ext uri="{FF2B5EF4-FFF2-40B4-BE49-F238E27FC236}">
                  <a16:creationId xmlns:a16="http://schemas.microsoft.com/office/drawing/2014/main" id="{631FB9B0-3717-4C94-921A-E28C63AFD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986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899" name="Text Box 51">
              <a:extLst>
                <a:ext uri="{FF2B5EF4-FFF2-40B4-BE49-F238E27FC236}">
                  <a16:creationId xmlns:a16="http://schemas.microsoft.com/office/drawing/2014/main" id="{20E9C136-6348-4966-85F7-8DF155150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71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0" name="Line 52">
              <a:extLst>
                <a:ext uri="{FF2B5EF4-FFF2-40B4-BE49-F238E27FC236}">
                  <a16:creationId xmlns:a16="http://schemas.microsoft.com/office/drawing/2014/main" id="{6588B35C-8F0B-412B-B60F-02AA1F44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15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1" name="Text Box 53">
              <a:extLst>
                <a:ext uri="{FF2B5EF4-FFF2-40B4-BE49-F238E27FC236}">
                  <a16:creationId xmlns:a16="http://schemas.microsoft.com/office/drawing/2014/main" id="{5007ED91-12B2-477E-8454-B667464E3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00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2" name="Line 54">
              <a:extLst>
                <a:ext uri="{FF2B5EF4-FFF2-40B4-BE49-F238E27FC236}">
                  <a16:creationId xmlns:a16="http://schemas.microsoft.com/office/drawing/2014/main" id="{6975F218-2B61-4C22-932A-2E2FACB10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1386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3" name="Line 55">
              <a:extLst>
                <a:ext uri="{FF2B5EF4-FFF2-40B4-BE49-F238E27FC236}">
                  <a16:creationId xmlns:a16="http://schemas.microsoft.com/office/drawing/2014/main" id="{0E6EF1B2-9127-493E-9D13-E7BDD395A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1941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4" name="Line 56">
              <a:extLst>
                <a:ext uri="{FF2B5EF4-FFF2-40B4-BE49-F238E27FC236}">
                  <a16:creationId xmlns:a16="http://schemas.microsoft.com/office/drawing/2014/main" id="{48F86F72-047F-4C87-AA45-3F127DFD5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27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5" name="Line 58">
              <a:extLst>
                <a:ext uri="{FF2B5EF4-FFF2-40B4-BE49-F238E27FC236}">
                  <a16:creationId xmlns:a16="http://schemas.microsoft.com/office/drawing/2014/main" id="{08B4DB67-08AD-4720-ADF1-E91809049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16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6" name="Line 59">
              <a:extLst>
                <a:ext uri="{FF2B5EF4-FFF2-40B4-BE49-F238E27FC236}">
                  <a16:creationId xmlns:a16="http://schemas.microsoft.com/office/drawing/2014/main" id="{64FD668E-BB0F-4DA2-BBC0-161733433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5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7" name="Text Box 60">
              <a:extLst>
                <a:ext uri="{FF2B5EF4-FFF2-40B4-BE49-F238E27FC236}">
                  <a16:creationId xmlns:a16="http://schemas.microsoft.com/office/drawing/2014/main" id="{884D4013-78C9-4EC7-AAFB-45380B108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" y="1992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8" name="Line 61">
              <a:extLst>
                <a:ext uri="{FF2B5EF4-FFF2-40B4-BE49-F238E27FC236}">
                  <a16:creationId xmlns:a16="http://schemas.microsoft.com/office/drawing/2014/main" id="{7C1C69C0-7FC1-4557-B2FD-EE4BBF853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88"/>
              <a:ext cx="0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9" name="Line 63">
              <a:extLst>
                <a:ext uri="{FF2B5EF4-FFF2-40B4-BE49-F238E27FC236}">
                  <a16:creationId xmlns:a16="http://schemas.microsoft.com/office/drawing/2014/main" id="{C0323972-CC53-4257-89F2-B9A711177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504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10" name="Line 64">
              <a:extLst>
                <a:ext uri="{FF2B5EF4-FFF2-40B4-BE49-F238E27FC236}">
                  <a16:creationId xmlns:a16="http://schemas.microsoft.com/office/drawing/2014/main" id="{007C2D43-92FD-4FF9-8B1A-F0FB7D90F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7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11" name="Line 65">
              <a:extLst>
                <a:ext uri="{FF2B5EF4-FFF2-40B4-BE49-F238E27FC236}">
                  <a16:creationId xmlns:a16="http://schemas.microsoft.com/office/drawing/2014/main" id="{E820C748-8A66-4B03-814C-EC30A0A0C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3853"/>
              <a:ext cx="0" cy="32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12" name="Text Box 71">
              <a:extLst>
                <a:ext uri="{FF2B5EF4-FFF2-40B4-BE49-F238E27FC236}">
                  <a16:creationId xmlns:a16="http://schemas.microsoft.com/office/drawing/2014/main" id="{1DB2AE43-A1A8-4286-9073-1B86ADEA0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88"/>
              <a:ext cx="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数组下标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7913" name="Group 91">
              <a:extLst>
                <a:ext uri="{FF2B5EF4-FFF2-40B4-BE49-F238E27FC236}">
                  <a16:creationId xmlns:a16="http://schemas.microsoft.com/office/drawing/2014/main" id="{7A766E71-5B57-40FC-A200-1B604E8DE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710"/>
              <a:ext cx="375" cy="3044"/>
              <a:chOff x="3120" y="710"/>
              <a:chExt cx="375" cy="3044"/>
            </a:xfrm>
          </p:grpSpPr>
          <p:sp>
            <p:nvSpPr>
              <p:cNvPr id="37926" name="Text Box 67">
                <a:extLst>
                  <a:ext uri="{FF2B5EF4-FFF2-40B4-BE49-F238E27FC236}">
                    <a16:creationId xmlns:a16="http://schemas.microsoft.com/office/drawing/2014/main" id="{52ABA664-66A6-46DC-B91A-437999EAA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37927" name="Text Box 68">
                <a:extLst>
                  <a:ext uri="{FF2B5EF4-FFF2-40B4-BE49-F238E27FC236}">
                    <a16:creationId xmlns:a16="http://schemas.microsoft.com/office/drawing/2014/main" id="{C65AFE65-27E6-43B7-A91B-BDF9DAF55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28" name="Line 69">
                <a:extLst>
                  <a:ext uri="{FF2B5EF4-FFF2-40B4-BE49-F238E27FC236}">
                    <a16:creationId xmlns:a16="http://schemas.microsoft.com/office/drawing/2014/main" id="{BEBF3457-459B-418B-B64A-7EB65E06F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29" name="Text Box 70">
                <a:extLst>
                  <a:ext uri="{FF2B5EF4-FFF2-40B4-BE49-F238E27FC236}">
                    <a16:creationId xmlns:a16="http://schemas.microsoft.com/office/drawing/2014/main" id="{411C23A3-A657-483A-9737-ABE766D42E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37930" name="Text Box 72">
                <a:extLst>
                  <a:ext uri="{FF2B5EF4-FFF2-40B4-BE49-F238E27FC236}">
                    <a16:creationId xmlns:a16="http://schemas.microsoft.com/office/drawing/2014/main" id="{6B1B16A6-5890-4FE3-A26B-61A49E8C4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n-2</a:t>
                </a:r>
              </a:p>
            </p:txBody>
          </p:sp>
          <p:sp>
            <p:nvSpPr>
              <p:cNvPr id="37931" name="Text Box 73">
                <a:extLst>
                  <a:ext uri="{FF2B5EF4-FFF2-40B4-BE49-F238E27FC236}">
                    <a16:creationId xmlns:a16="http://schemas.microsoft.com/office/drawing/2014/main" id="{8D12210E-5B1B-433E-8146-13AF3A399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7932" name="Line 74">
                <a:extLst>
                  <a:ext uri="{FF2B5EF4-FFF2-40B4-BE49-F238E27FC236}">
                    <a16:creationId xmlns:a16="http://schemas.microsoft.com/office/drawing/2014/main" id="{C38B9B50-B225-4F1D-AB96-6E3055BD7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33" name="Text Box 75">
                <a:extLst>
                  <a:ext uri="{FF2B5EF4-FFF2-40B4-BE49-F238E27FC236}">
                    <a16:creationId xmlns:a16="http://schemas.microsoft.com/office/drawing/2014/main" id="{291792B1-0D5F-4A56-91A5-8FCEFF4DD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504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</p:grpSp>
        <p:grpSp>
          <p:nvGrpSpPr>
            <p:cNvPr id="37914" name="Group 76">
              <a:extLst>
                <a:ext uri="{FF2B5EF4-FFF2-40B4-BE49-F238E27FC236}">
                  <a16:creationId xmlns:a16="http://schemas.microsoft.com/office/drawing/2014/main" id="{330CD0E3-A74F-475F-9359-6CFD52379D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88"/>
              <a:ext cx="756" cy="3462"/>
              <a:chOff x="3137" y="288"/>
              <a:chExt cx="756" cy="3462"/>
            </a:xfrm>
          </p:grpSpPr>
          <p:sp>
            <p:nvSpPr>
              <p:cNvPr id="37917" name="Text Box 77">
                <a:extLst>
                  <a:ext uri="{FF2B5EF4-FFF2-40B4-BE49-F238E27FC236}">
                    <a16:creationId xmlns:a16="http://schemas.microsoft.com/office/drawing/2014/main" id="{B398CCD6-5D19-4252-9617-74B67BEB2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18" name="Text Box 78">
                <a:extLst>
                  <a:ext uri="{FF2B5EF4-FFF2-40B4-BE49-F238E27FC236}">
                    <a16:creationId xmlns:a16="http://schemas.microsoft.com/office/drawing/2014/main" id="{B16371D3-EDCC-456F-A532-ECC2BABA2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7919" name="Line 79">
                <a:extLst>
                  <a:ext uri="{FF2B5EF4-FFF2-40B4-BE49-F238E27FC236}">
                    <a16:creationId xmlns:a16="http://schemas.microsoft.com/office/drawing/2014/main" id="{E7FB4E73-2C04-4DE4-A482-4A417E5D2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20" name="Text Box 80">
                <a:extLst>
                  <a:ext uri="{FF2B5EF4-FFF2-40B4-BE49-F238E27FC236}">
                    <a16:creationId xmlns:a16="http://schemas.microsoft.com/office/drawing/2014/main" id="{65BCD512-3E40-4969-AA93-ED7C76F5C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7921" name="Text Box 81">
                <a:extLst>
                  <a:ext uri="{FF2B5EF4-FFF2-40B4-BE49-F238E27FC236}">
                    <a16:creationId xmlns:a16="http://schemas.microsoft.com/office/drawing/2014/main" id="{2A20DD2B-BFE9-4611-B729-D7D0E17DA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37922" name="Text Box 82">
                <a:extLst>
                  <a:ext uri="{FF2B5EF4-FFF2-40B4-BE49-F238E27FC236}">
                    <a16:creationId xmlns:a16="http://schemas.microsoft.com/office/drawing/2014/main" id="{4FE59E93-C5E5-4563-9630-FFF4584909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37923" name="Line 83">
                <a:extLst>
                  <a:ext uri="{FF2B5EF4-FFF2-40B4-BE49-F238E27FC236}">
                    <a16:creationId xmlns:a16="http://schemas.microsoft.com/office/drawing/2014/main" id="{66FBCABB-B370-4C9E-9EC6-6700636EF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24" name="Text Box 84">
                <a:extLst>
                  <a:ext uri="{FF2B5EF4-FFF2-40B4-BE49-F238E27FC236}">
                    <a16:creationId xmlns:a16="http://schemas.microsoft.com/office/drawing/2014/main" id="{CE12CE92-8E49-4999-9EE8-AE0D863B6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n-1</a:t>
                </a:r>
              </a:p>
            </p:txBody>
          </p:sp>
          <p:sp>
            <p:nvSpPr>
              <p:cNvPr id="37925" name="Text Box 85">
                <a:extLst>
                  <a:ext uri="{FF2B5EF4-FFF2-40B4-BE49-F238E27FC236}">
                    <a16:creationId xmlns:a16="http://schemas.microsoft.com/office/drawing/2014/main" id="{23C2DB2D-EAC0-46F3-AAE5-AD44CE4AA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</p:grpSp>
        <p:sp>
          <p:nvSpPr>
            <p:cNvPr id="37915" name="Text Box 87">
              <a:extLst>
                <a:ext uri="{FF2B5EF4-FFF2-40B4-BE49-F238E27FC236}">
                  <a16:creationId xmlns:a16="http://schemas.microsoft.com/office/drawing/2014/main" id="{7348B82C-CBF7-4D2D-A8EF-C14933636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21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16" name="Text Box 90">
              <a:extLst>
                <a:ext uri="{FF2B5EF4-FFF2-40B4-BE49-F238E27FC236}">
                  <a16:creationId xmlns:a16="http://schemas.microsoft.com/office/drawing/2014/main" id="{09981556-9403-42E3-AB18-AD72CD165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3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6908" name="AutoShape 44">
            <a:extLst>
              <a:ext uri="{FF2B5EF4-FFF2-40B4-BE49-F238E27FC236}">
                <a16:creationId xmlns:a16="http://schemas.microsoft.com/office/drawing/2014/main" id="{743AFFE6-A4B1-4DD3-833F-E05A445208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46482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09" name="AutoShape 45">
            <a:extLst>
              <a:ext uri="{FF2B5EF4-FFF2-40B4-BE49-F238E27FC236}">
                <a16:creationId xmlns:a16="http://schemas.microsoft.com/office/drawing/2014/main" id="{2E1CF902-F429-4704-8FD0-6BEDC41D23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2766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57" name="AutoShape 93">
            <a:extLst>
              <a:ext uri="{FF2B5EF4-FFF2-40B4-BE49-F238E27FC236}">
                <a16:creationId xmlns:a16="http://schemas.microsoft.com/office/drawing/2014/main" id="{5D193BFC-38C6-4DF6-A24C-D26AB0A5C2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8862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9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C3E044D-FCC2-4E80-ADD1-1AACA74B2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066" y="619478"/>
            <a:ext cx="8556977" cy="60928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int </a:t>
            </a:r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r>
              <a:rPr lang="en-US" altLang="zh-CN" dirty="0">
                <a:solidFill>
                  <a:srgbClr val="0070C0"/>
                </a:solidFill>
              </a:rPr>
              <a:t>(int </a:t>
            </a:r>
            <a:r>
              <a:rPr lang="en-US" altLang="zh-CN" dirty="0" err="1">
                <a:solidFill>
                  <a:srgbClr val="0070C0"/>
                </a:solidFill>
              </a:rPr>
              <a:t>i,ElemType</a:t>
            </a:r>
            <a:r>
              <a:rPr lang="en-US" altLang="zh-CN" dirty="0">
                <a:solidFill>
                  <a:srgbClr val="0070C0"/>
                </a:solidFill>
              </a:rPr>
              <a:t> L[], </a:t>
            </a:r>
            <a:r>
              <a:rPr lang="en-US" altLang="zh-CN" dirty="0" err="1">
                <a:solidFill>
                  <a:srgbClr val="0070C0"/>
                </a:solidFill>
              </a:rPr>
              <a:t>ElemType</a:t>
            </a:r>
            <a:r>
              <a:rPr lang="en-US" altLang="zh-CN" dirty="0">
                <a:solidFill>
                  <a:srgbClr val="0070C0"/>
                </a:solidFill>
              </a:rPr>
              <a:t> e, int *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){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//N</a:t>
            </a:r>
            <a:r>
              <a:rPr lang="zh-CN" altLang="en-US" dirty="0">
                <a:solidFill>
                  <a:srgbClr val="0070C0"/>
                </a:solidFill>
              </a:rPr>
              <a:t>为表长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zh-CN" altLang="en-US" dirty="0">
                <a:solidFill>
                  <a:srgbClr val="0070C0"/>
                </a:solidFill>
              </a:rPr>
              <a:t>为插入位置</a:t>
            </a:r>
            <a:r>
              <a:rPr lang="en-US" altLang="zh-CN" dirty="0">
                <a:solidFill>
                  <a:srgbClr val="0070C0"/>
                </a:solidFill>
              </a:rPr>
              <a:t>, e</a:t>
            </a:r>
            <a:r>
              <a:rPr lang="zh-CN" altLang="en-US" dirty="0">
                <a:solidFill>
                  <a:srgbClr val="0070C0"/>
                </a:solidFill>
              </a:rPr>
              <a:t>为插入值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int n=*N;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if((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&lt;1) || 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&gt;n)) return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else{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int j;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e = L[</a:t>
            </a:r>
            <a:r>
              <a:rPr lang="en-US" altLang="zh-CN" dirty="0">
                <a:solidFill>
                  <a:srgbClr val="00B0F0"/>
                </a:solidFill>
              </a:rPr>
              <a:t>i-1</a:t>
            </a:r>
            <a:r>
              <a:rPr lang="en-US" altLang="zh-CN" dirty="0">
                <a:solidFill>
                  <a:srgbClr val="0070C0"/>
                </a:solidFill>
              </a:rPr>
              <a:t>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for(j=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; j&lt;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dirty="0" err="1">
                <a:solidFill>
                  <a:srgbClr val="0070C0"/>
                </a:solidFill>
              </a:rPr>
              <a:t>j++</a:t>
            </a:r>
            <a:r>
              <a:rPr lang="en-US" altLang="zh-CN" dirty="0">
                <a:solidFill>
                  <a:srgbClr val="0070C0"/>
                </a:solidFill>
              </a:rPr>
              <a:t>) L[j-1] = L[j];  //</a:t>
            </a:r>
            <a:r>
              <a:rPr lang="zh-CN" altLang="en-US" dirty="0">
                <a:solidFill>
                  <a:srgbClr val="00B0F0"/>
                </a:solidFill>
              </a:rPr>
              <a:t>从前到后</a:t>
            </a:r>
            <a:endParaRPr lang="en-US" altLang="zh-CN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*N= --n;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return 1;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88566-51F2-4E2A-9385-EB07309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线性表的类</a:t>
            </a:r>
            <a:r>
              <a:rPr lang="en-US" altLang="zh-CN" dirty="0"/>
              <a:t>C</a:t>
            </a:r>
            <a:r>
              <a:rPr lang="zh-CN" altLang="en-US" dirty="0"/>
              <a:t>语言实现</a:t>
            </a:r>
            <a:r>
              <a:rPr lang="en-US" altLang="zh-CN" dirty="0"/>
              <a:t>-</a:t>
            </a:r>
            <a:r>
              <a:rPr lang="zh-CN" altLang="en-US" dirty="0"/>
              <a:t>删除</a:t>
            </a:r>
            <a:endParaRPr lang="zh-Hans-HK" altLang="en-US" dirty="0"/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D61D0CF2-A281-4546-8783-5B2AD4C0D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7" y="1431563"/>
            <a:ext cx="8331199" cy="53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ListDelete_Sq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((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&lt; 1)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))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ERROR;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p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[i-1]);      // p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为被删除元素的位置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e = *p;                             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被删除元素的值赋给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q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+(L.length-1);     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表尾元素的位置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(++p; p &lt;= q; ++p)  *(p-1) = *p;  </a:t>
            </a: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元素左移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--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;       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表长减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OK;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//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ListDelete_Sq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5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A79CFD8-83F8-43AB-A673-A701A7D55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321" y="312471"/>
            <a:ext cx="8501062" cy="1087438"/>
          </a:xfrm>
          <a:noFill/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算法分析</a:t>
            </a:r>
          </a:p>
          <a:p>
            <a:pPr lvl="1" eaLnBrk="1" hangingPunct="1"/>
            <a:r>
              <a:rPr lang="zh-CN" altLang="en-US" sz="3200" dirty="0"/>
              <a:t>设</a:t>
            </a:r>
            <a:r>
              <a:rPr lang="en-US" altLang="zh-CN" sz="3200" dirty="0">
                <a:solidFill>
                  <a:srgbClr val="00B0F0"/>
                </a:solidFill>
              </a:rPr>
              <a:t>Q</a:t>
            </a:r>
            <a:r>
              <a:rPr lang="en-US" altLang="zh-CN" sz="3200" baseline="-25000" dirty="0">
                <a:solidFill>
                  <a:srgbClr val="00B0F0"/>
                </a:solidFill>
              </a:rPr>
              <a:t>i</a:t>
            </a:r>
            <a:r>
              <a:rPr lang="zh-CN" altLang="zh-CN" sz="3200" dirty="0"/>
              <a:t>是删除第</a:t>
            </a:r>
            <a:r>
              <a:rPr lang="en-US" altLang="zh-CN" sz="3200" dirty="0" err="1"/>
              <a:t>i</a:t>
            </a:r>
            <a:r>
              <a:rPr lang="zh-CN" altLang="zh-CN" sz="3200" dirty="0"/>
              <a:t>个元素的概率，则</a:t>
            </a:r>
            <a:r>
              <a:rPr lang="zh-CN" altLang="en-US" sz="3200" dirty="0"/>
              <a:t>，</a:t>
            </a:r>
            <a:r>
              <a:rPr lang="zh-CN" altLang="zh-CN" sz="3200" dirty="0"/>
              <a:t>在长度为</a:t>
            </a:r>
            <a:r>
              <a:rPr lang="en-US" altLang="zh-CN" sz="3200" dirty="0"/>
              <a:t>n</a:t>
            </a:r>
            <a:r>
              <a:rPr lang="zh-CN" altLang="zh-CN" sz="3200" dirty="0"/>
              <a:t>的线性表中删除一个元素</a:t>
            </a:r>
            <a:r>
              <a:rPr lang="zh-CN" altLang="en-US" sz="3200" dirty="0"/>
              <a:t>时，</a:t>
            </a:r>
            <a:r>
              <a:rPr lang="zh-CN" altLang="zh-CN" sz="3200" dirty="0"/>
              <a:t>所需移动的元素次数的平均次数为：</a:t>
            </a:r>
            <a:endParaRPr lang="zh-CN" altLang="en-US" sz="3200" dirty="0"/>
          </a:p>
        </p:txBody>
      </p:sp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BA98EF18-8990-4DFA-8BF7-6E35873ED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196246"/>
              </p:ext>
            </p:extLst>
          </p:nvPr>
        </p:nvGraphicFramePr>
        <p:xfrm>
          <a:off x="2523066" y="2601912"/>
          <a:ext cx="3274878" cy="90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" name="Microsoft 公式 3.0" r:id="rId4" imgW="1181100" imgH="457200" progId="Equation.3">
                  <p:embed/>
                </p:oleObj>
              </mc:Choice>
              <mc:Fallback>
                <p:oleObj name="Microsoft 公式 3.0" r:id="rId4" imgW="1181100" imgH="457200" progId="Equation.3">
                  <p:embed/>
                  <p:pic>
                    <p:nvPicPr>
                      <p:cNvPr id="41987" name="Object 3">
                        <a:extLst>
                          <a:ext uri="{FF2B5EF4-FFF2-40B4-BE49-F238E27FC236}">
                            <a16:creationId xmlns:a16="http://schemas.microsoft.com/office/drawing/2014/main" id="{BA98EF18-8990-4DFA-8BF7-6E35873ED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66" y="2601912"/>
                        <a:ext cx="3274878" cy="902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3E6453D2-2813-4144-AB10-26E8DF508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535902"/>
              </p:ext>
            </p:extLst>
          </p:nvPr>
        </p:nvGraphicFramePr>
        <p:xfrm>
          <a:off x="2523065" y="3504670"/>
          <a:ext cx="4295613" cy="208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" name="Microsoft 公式 3.0" r:id="rId6" imgW="1765300" imgH="1092200" progId="Equation.3">
                  <p:embed/>
                </p:oleObj>
              </mc:Choice>
              <mc:Fallback>
                <p:oleObj name="Microsoft 公式 3.0" r:id="rId6" imgW="1765300" imgH="1092200" progId="Equation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3E6453D2-2813-4144-AB10-26E8DF508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65" y="3504670"/>
                        <a:ext cx="4295613" cy="2083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8706FD71-25D4-4D3D-A3BB-875E55301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452563"/>
            <a:ext cx="8501062" cy="388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/>
              <a:t>在数据元素的非空有限集中</a:t>
            </a:r>
          </a:p>
          <a:p>
            <a:pPr lvl="1" eaLnBrk="1" hangingPunct="1"/>
            <a:r>
              <a:rPr lang="zh-CN" altLang="en-US" dirty="0"/>
              <a:t>存在</a:t>
            </a:r>
            <a:r>
              <a:rPr lang="zh-CN" altLang="en-US" dirty="0">
                <a:solidFill>
                  <a:schemeClr val="folHlink"/>
                </a:solidFill>
              </a:rPr>
              <a:t>唯一</a:t>
            </a:r>
            <a:r>
              <a:rPr lang="zh-CN" altLang="en-US" dirty="0"/>
              <a:t>的一个被称作“</a:t>
            </a:r>
            <a:r>
              <a:rPr lang="zh-CN" altLang="en-US" dirty="0">
                <a:solidFill>
                  <a:srgbClr val="FF3300"/>
                </a:solidFill>
              </a:rPr>
              <a:t>第一个</a:t>
            </a:r>
            <a:r>
              <a:rPr lang="zh-CN" altLang="en-US" dirty="0"/>
              <a:t>”的数据元素</a:t>
            </a:r>
          </a:p>
          <a:p>
            <a:pPr lvl="1" eaLnBrk="1" hangingPunct="1"/>
            <a:r>
              <a:rPr lang="zh-CN" altLang="en-US" dirty="0"/>
              <a:t>存在</a:t>
            </a:r>
            <a:r>
              <a:rPr lang="zh-CN" altLang="en-US" dirty="0">
                <a:solidFill>
                  <a:schemeClr val="folHlink"/>
                </a:solidFill>
              </a:rPr>
              <a:t>唯一</a:t>
            </a:r>
            <a:r>
              <a:rPr lang="zh-CN" altLang="en-US" dirty="0"/>
              <a:t>的一个被称作“</a:t>
            </a:r>
            <a:r>
              <a:rPr lang="zh-CN" altLang="en-US" dirty="0">
                <a:solidFill>
                  <a:srgbClr val="FF3300"/>
                </a:solidFill>
              </a:rPr>
              <a:t>最后一个</a:t>
            </a:r>
            <a:r>
              <a:rPr lang="zh-CN" altLang="en-US" dirty="0"/>
              <a:t>”的数据元素</a:t>
            </a:r>
          </a:p>
          <a:p>
            <a:pPr lvl="1" eaLnBrk="1" hangingPunct="1"/>
            <a:r>
              <a:rPr lang="zh-CN" altLang="en-US" sz="2000" dirty="0"/>
              <a:t>（除第一个外）</a:t>
            </a:r>
            <a:endParaRPr lang="en-US" altLang="zh-CN" sz="2000" dirty="0"/>
          </a:p>
          <a:p>
            <a:pPr marL="457200" lvl="1" indent="0" eaLnBrk="1" hangingPunct="1">
              <a:buNone/>
            </a:pPr>
            <a:r>
              <a:rPr lang="zh-CN" altLang="en-US" dirty="0"/>
              <a:t>       集合中的每个数据元素均</a:t>
            </a:r>
            <a:r>
              <a:rPr lang="zh-CN" altLang="en-US" dirty="0">
                <a:solidFill>
                  <a:srgbClr val="FF3300"/>
                </a:solidFill>
              </a:rPr>
              <a:t>只有一个前驱</a:t>
            </a:r>
          </a:p>
          <a:p>
            <a:pPr lvl="1" eaLnBrk="1" hangingPunct="1"/>
            <a:r>
              <a:rPr lang="zh-CN" altLang="en-US" sz="2000" dirty="0"/>
              <a:t>（除最后一个外）</a:t>
            </a:r>
            <a:endParaRPr lang="en-US" altLang="zh-CN" sz="2000" dirty="0"/>
          </a:p>
          <a:p>
            <a:pPr marL="457200" lvl="1" indent="0" eaLnBrk="1" hangingPunct="1">
              <a:buNone/>
            </a:pPr>
            <a:r>
              <a:rPr lang="en-US" altLang="zh-CN" dirty="0"/>
              <a:t>	  </a:t>
            </a:r>
            <a:r>
              <a:rPr lang="zh-CN" altLang="en-US" dirty="0"/>
              <a:t>集合中的每个数据元素均</a:t>
            </a:r>
            <a:r>
              <a:rPr lang="zh-CN" altLang="en-US" dirty="0">
                <a:solidFill>
                  <a:srgbClr val="FF3300"/>
                </a:solidFill>
              </a:rPr>
              <a:t>只有一个后继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1DB528-4C4F-42C9-95BC-E54BF4A7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线性关系</a:t>
            </a:r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2CAF73F-2FC6-42D4-AC92-8C3BCD642C90}"/>
              </a:ext>
            </a:extLst>
          </p:cNvPr>
          <p:cNvSpPr/>
          <p:nvPr/>
        </p:nvSpPr>
        <p:spPr bwMode="auto">
          <a:xfrm>
            <a:off x="1715911" y="5334000"/>
            <a:ext cx="553156" cy="524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C89951D-48A3-454A-AFDF-7E25EFB5DABE}"/>
              </a:ext>
            </a:extLst>
          </p:cNvPr>
          <p:cNvSpPr/>
          <p:nvPr/>
        </p:nvSpPr>
        <p:spPr bwMode="auto">
          <a:xfrm>
            <a:off x="2788884" y="5347052"/>
            <a:ext cx="553156" cy="52493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123750-0C29-4FCD-8C7F-8D6D9CB9E1D7}"/>
              </a:ext>
            </a:extLst>
          </p:cNvPr>
          <p:cNvSpPr/>
          <p:nvPr/>
        </p:nvSpPr>
        <p:spPr bwMode="auto">
          <a:xfrm>
            <a:off x="3977215" y="5333999"/>
            <a:ext cx="553156" cy="52493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8204F42-79BC-4B30-8BB1-30F05267A3DF}"/>
              </a:ext>
            </a:extLst>
          </p:cNvPr>
          <p:cNvSpPr/>
          <p:nvPr/>
        </p:nvSpPr>
        <p:spPr bwMode="auto">
          <a:xfrm>
            <a:off x="6158971" y="5347051"/>
            <a:ext cx="553156" cy="52493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6C451D4-3B3E-4CAA-A49B-419D95617523}"/>
              </a:ext>
            </a:extLst>
          </p:cNvPr>
          <p:cNvSpPr/>
          <p:nvPr/>
        </p:nvSpPr>
        <p:spPr bwMode="auto">
          <a:xfrm>
            <a:off x="7434969" y="5334000"/>
            <a:ext cx="553156" cy="524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726352-20BB-4B92-9858-D2BD45A1CB63}"/>
              </a:ext>
            </a:extLst>
          </p:cNvPr>
          <p:cNvSpPr txBox="1"/>
          <p:nvPr/>
        </p:nvSpPr>
        <p:spPr>
          <a:xfrm>
            <a:off x="1471524" y="5966380"/>
            <a:ext cx="1317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</a:rPr>
              <a:t>第一个</a:t>
            </a:r>
            <a:endParaRPr lang="zh-Hans-HK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417FCA-38A0-4717-94D2-D4EE9258518D}"/>
              </a:ext>
            </a:extLst>
          </p:cNvPr>
          <p:cNvSpPr txBox="1"/>
          <p:nvPr/>
        </p:nvSpPr>
        <p:spPr>
          <a:xfrm>
            <a:off x="7052866" y="5905525"/>
            <a:ext cx="15605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</a:rPr>
              <a:t>最后一个</a:t>
            </a:r>
            <a:endParaRPr lang="zh-Hans-HK" altLang="en-US" sz="24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B7C3807-6E11-4A7E-B77B-00287E87414D}"/>
              </a:ext>
            </a:extLst>
          </p:cNvPr>
          <p:cNvCxnSpPr>
            <a:stCxn id="3" idx="6"/>
            <a:endCxn id="5" idx="2"/>
          </p:cNvCxnSpPr>
          <p:nvPr/>
        </p:nvCxnSpPr>
        <p:spPr bwMode="auto">
          <a:xfrm>
            <a:off x="2269067" y="5596467"/>
            <a:ext cx="519817" cy="130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991DFA6-4715-415C-B4DA-89B9A6398B26}"/>
              </a:ext>
            </a:extLst>
          </p:cNvPr>
          <p:cNvCxnSpPr>
            <a:stCxn id="5" idx="6"/>
            <a:endCxn id="6" idx="2"/>
          </p:cNvCxnSpPr>
          <p:nvPr/>
        </p:nvCxnSpPr>
        <p:spPr bwMode="auto">
          <a:xfrm flipV="1">
            <a:off x="3342040" y="5596466"/>
            <a:ext cx="635175" cy="130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9F704E-D284-4E96-A751-7044BC368928}"/>
              </a:ext>
            </a:extLst>
          </p:cNvPr>
          <p:cNvCxnSpPr>
            <a:stCxn id="6" idx="6"/>
          </p:cNvCxnSpPr>
          <p:nvPr/>
        </p:nvCxnSpPr>
        <p:spPr bwMode="auto">
          <a:xfrm>
            <a:off x="4530371" y="5596466"/>
            <a:ext cx="472725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E577F-9B8C-4714-9D1F-973F24F00298}"/>
              </a:ext>
            </a:extLst>
          </p:cNvPr>
          <p:cNvSpPr txBox="1"/>
          <p:nvPr/>
        </p:nvSpPr>
        <p:spPr>
          <a:xfrm>
            <a:off x="5070518" y="5309830"/>
            <a:ext cx="655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</a:rPr>
              <a:t>…</a:t>
            </a:r>
            <a:endParaRPr lang="zh-Hans-HK" altLang="en-US" sz="24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C56774-E56F-4B60-89A9-76BF0865E73C}"/>
              </a:ext>
            </a:extLst>
          </p:cNvPr>
          <p:cNvCxnSpPr>
            <a:endCxn id="7" idx="2"/>
          </p:cNvCxnSpPr>
          <p:nvPr/>
        </p:nvCxnSpPr>
        <p:spPr bwMode="auto">
          <a:xfrm flipV="1">
            <a:off x="5686246" y="5609518"/>
            <a:ext cx="472725" cy="1975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637AA67-2AEA-421F-8FD2-BAF01C316E22}"/>
              </a:ext>
            </a:extLst>
          </p:cNvPr>
          <p:cNvCxnSpPr>
            <a:stCxn id="7" idx="6"/>
            <a:endCxn id="8" idx="2"/>
          </p:cNvCxnSpPr>
          <p:nvPr/>
        </p:nvCxnSpPr>
        <p:spPr bwMode="auto">
          <a:xfrm flipV="1">
            <a:off x="6712127" y="5596467"/>
            <a:ext cx="722842" cy="130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3151F7D3-7AFC-4018-AC2A-D3B719A9A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58" y="1913462"/>
            <a:ext cx="8501062" cy="292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故在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顺序表中插入或删除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一个元素时，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隶书" panose="02010509060101010101" pitchFamily="49" charset="-122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平均移动表的一半元素</a:t>
            </a:r>
            <a:r>
              <a:rPr lang="zh-CN" altLang="en-US" sz="2800" dirty="0">
                <a:solidFill>
                  <a:srgbClr val="660066"/>
                </a:solidFill>
                <a:latin typeface="隶书" panose="02010509060101010101" pitchFamily="49" charset="-122"/>
              </a:rPr>
              <a:t>。</a:t>
            </a:r>
            <a:endParaRPr lang="en-US" altLang="zh-CN" sz="2800" dirty="0">
              <a:solidFill>
                <a:srgbClr val="660066"/>
              </a:solidFill>
              <a:latin typeface="隶书" panose="02010509060101010101" pitchFamily="49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当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很大时，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效率很低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！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>
              <a:solidFill>
                <a:srgbClr val="FF3300"/>
              </a:solidFill>
              <a:latin typeface="隶书" panose="02010509060101010101" pitchFamily="49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下</a:t>
            </a:r>
            <a:r>
              <a:rPr lang="zh-CN" altLang="en-US" sz="2800" dirty="0">
                <a:latin typeface="隶书" panose="02010509060101010101" pitchFamily="49" charset="-122"/>
                <a:ea typeface="宋体" panose="02010600030101010101" pitchFamily="2" charset="-122"/>
              </a:rPr>
              <a:t>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将看到 “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链表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”的插入删除更有效率。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隶书" panose="02010509060101010101" pitchFamily="49" charset="-122"/>
                <a:ea typeface="宋体" panose="02010600030101010101" pitchFamily="2" charset="-122"/>
              </a:rPr>
              <a:t>下半学期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将学习优先队列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（用树型结构描述线性关系）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，可以达到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O(log n)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的插入和删除。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003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D1F6-269E-4868-9E6A-463ABF7D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小节：顺序表的优缺点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02D2B-AB6C-4321-A8D6-ACFAE321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1452563"/>
            <a:ext cx="8856133" cy="4567237"/>
          </a:xfrm>
        </p:spPr>
        <p:txBody>
          <a:bodyPr/>
          <a:lstStyle/>
          <a:p>
            <a:pPr lvl="1" eaLnBrk="1" hangingPunct="1"/>
            <a:r>
              <a:rPr lang="zh-CN" altLang="en-US" sz="3200" dirty="0"/>
              <a:t>优点</a:t>
            </a:r>
          </a:p>
          <a:p>
            <a:pPr lvl="2"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逻辑相邻，物理相邻</a:t>
            </a: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可随机存取任一元素</a:t>
            </a:r>
            <a:r>
              <a:rPr lang="en-US" altLang="zh-CN" sz="2800" dirty="0">
                <a:solidFill>
                  <a:srgbClr val="00B0F0"/>
                </a:solidFill>
              </a:rPr>
              <a:t>(random access)</a:t>
            </a:r>
            <a:endParaRPr lang="zh-CN" altLang="en-US" sz="2800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存储空间使用紧凑</a:t>
            </a:r>
            <a:endParaRPr lang="zh-CN" altLang="en-US" sz="2400" dirty="0">
              <a:solidFill>
                <a:srgbClr val="00B0F0"/>
              </a:solidFill>
            </a:endParaRPr>
          </a:p>
          <a:p>
            <a:pPr lvl="1" eaLnBrk="1" hangingPunct="1"/>
            <a:r>
              <a:rPr lang="zh-CN" altLang="en-US" sz="3200" dirty="0"/>
              <a:t>缺点</a:t>
            </a:r>
          </a:p>
          <a:p>
            <a:pPr lvl="2" eaLnBrk="1" hangingPunct="1"/>
            <a:r>
              <a:rPr lang="zh-CN" altLang="en-US" sz="3600" dirty="0"/>
              <a:t>插入、删除需</a:t>
            </a:r>
            <a:r>
              <a:rPr lang="zh-CN" altLang="en-US" sz="3600" dirty="0">
                <a:solidFill>
                  <a:srgbClr val="00B0F0"/>
                </a:solidFill>
              </a:rPr>
              <a:t>移动大量的元素</a:t>
            </a: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预先分配空间需按最大空间分配，利用不充分！</a:t>
            </a:r>
          </a:p>
          <a:p>
            <a:pPr lvl="2"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表容量难以扩充</a:t>
            </a:r>
            <a:endParaRPr lang="zh-Hans-HK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9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FFE4B-61CD-4C04-BB5B-BF1627F5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课后习题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B8B65-7D42-4BA0-8F28-73489832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7901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it-IT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ListTraverse</a:t>
            </a:r>
            <a:r>
              <a:rPr lang="it-IT" altLang="zh-CN" dirty="0"/>
              <a:t>(L, </a:t>
            </a:r>
            <a:r>
              <a:rPr lang="it-IT" altLang="zh-CN" dirty="0">
                <a:solidFill>
                  <a:srgbClr val="00B0F0"/>
                </a:solidFill>
              </a:rPr>
              <a:t>visit</a:t>
            </a:r>
            <a:r>
              <a:rPr lang="it-IT" altLang="zh-CN" dirty="0"/>
              <a:t>( ))  </a:t>
            </a:r>
            <a:r>
              <a:rPr lang="zh-CN" altLang="en-US" dirty="0"/>
              <a:t>以及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it-IT" altLang="zh-CN" dirty="0"/>
              <a:t>Int </a:t>
            </a:r>
            <a:r>
              <a:rPr lang="it-IT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LocateElem</a:t>
            </a:r>
            <a:r>
              <a:rPr lang="it-IT" altLang="zh-CN" dirty="0"/>
              <a:t>( L, e, </a:t>
            </a:r>
            <a:r>
              <a:rPr lang="it-IT" altLang="zh-CN" dirty="0">
                <a:solidFill>
                  <a:srgbClr val="00B0F0"/>
                </a:solidFill>
              </a:rPr>
              <a:t>compare</a:t>
            </a:r>
            <a:r>
              <a:rPr lang="it-IT" altLang="zh-CN" dirty="0"/>
              <a:t>( ) )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数组实现</a:t>
            </a:r>
            <a:r>
              <a:rPr lang="en-US" altLang="zh-CN" dirty="0"/>
              <a:t> / </a:t>
            </a:r>
            <a:r>
              <a:rPr lang="zh-CN" altLang="en-US" dirty="0"/>
              <a:t>动态</a:t>
            </a:r>
            <a:r>
              <a:rPr lang="zh-CN" altLang="en-US"/>
              <a:t>数组实现。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两个有序的整数线性表的合并。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输入：</a:t>
            </a:r>
            <a:r>
              <a:rPr lang="en-US" altLang="zh-Hans-HK" dirty="0"/>
              <a:t>    A=(1,3,5,8,10)=(a</a:t>
            </a:r>
            <a:r>
              <a:rPr lang="en-US" altLang="zh-Hans-HK" baseline="-25000" dirty="0"/>
              <a:t>1</a:t>
            </a:r>
            <a:r>
              <a:rPr lang="en-US" altLang="zh-Hans-HK" dirty="0"/>
              <a:t>,a</a:t>
            </a:r>
            <a:r>
              <a:rPr lang="en-US" altLang="zh-Hans-HK" baseline="-25000" dirty="0"/>
              <a:t>2</a:t>
            </a:r>
            <a:r>
              <a:rPr lang="en-US" altLang="zh-Hans-HK" dirty="0"/>
              <a:t>,…,a</a:t>
            </a:r>
            <a:r>
              <a:rPr lang="en-US" altLang="zh-Hans-HK" baseline="-25000" dirty="0"/>
              <a:t>m</a:t>
            </a:r>
            <a:r>
              <a:rPr lang="en-US" altLang="zh-Hans-HK" dirty="0"/>
              <a:t>)</a:t>
            </a:r>
            <a:r>
              <a:rPr lang="zh-CN" altLang="en-US" dirty="0"/>
              <a:t>，</a:t>
            </a:r>
            <a:endParaRPr lang="en-US" altLang="zh-Hans-HK" dirty="0"/>
          </a:p>
          <a:p>
            <a:pPr marL="0" indent="0">
              <a:buNone/>
            </a:pPr>
            <a:r>
              <a:rPr lang="en-US" altLang="zh-Hans-HK" dirty="0"/>
              <a:t>               B=(2,4,9,11)=(b</a:t>
            </a:r>
            <a:r>
              <a:rPr lang="en-US" altLang="zh-Hans-HK" baseline="-25000" dirty="0"/>
              <a:t>1</a:t>
            </a:r>
            <a:r>
              <a:rPr lang="en-US" altLang="zh-Hans-HK" dirty="0"/>
              <a:t>,b</a:t>
            </a:r>
            <a:r>
              <a:rPr lang="en-US" altLang="zh-Hans-HK" baseline="-25000" dirty="0"/>
              <a:t>2</a:t>
            </a:r>
            <a:r>
              <a:rPr lang="en-US" altLang="zh-Hans-HK" dirty="0"/>
              <a:t>,…,b</a:t>
            </a:r>
            <a:r>
              <a:rPr lang="en-US" altLang="zh-Hans-HK" baseline="-25000" dirty="0"/>
              <a:t>n</a:t>
            </a:r>
            <a:r>
              <a:rPr lang="en-US" altLang="zh-Hans-HK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输出：  </a:t>
            </a:r>
            <a:r>
              <a:rPr lang="en-US" altLang="zh-CN" dirty="0"/>
              <a:t>AUB </a:t>
            </a:r>
            <a:r>
              <a:rPr lang="zh-CN" altLang="en-US" dirty="0"/>
              <a:t>的所有元素，按顺序排列。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1353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A57C9-24EE-4F55-8542-F2D2E5B6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2</a:t>
            </a:r>
            <a:r>
              <a:rPr lang="zh-CN" altLang="en-US" dirty="0"/>
              <a:t>的解答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182B8-6F4F-41D4-B633-ECE6DB1DA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52304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v</a:t>
            </a:r>
            <a:r>
              <a:rPr lang="en-US" altLang="zh-Hans-HK" sz="2800" dirty="0"/>
              <a:t>oid merge(</a:t>
            </a:r>
            <a:r>
              <a:rPr lang="en-US" altLang="zh-Hans-HK" sz="2800" dirty="0">
                <a:solidFill>
                  <a:srgbClr val="00B0F0"/>
                </a:solidFill>
              </a:rPr>
              <a:t>int m, int n, int a[], int b[], </a:t>
            </a:r>
          </a:p>
          <a:p>
            <a:pPr marL="0" indent="0">
              <a:buNone/>
            </a:pPr>
            <a:r>
              <a:rPr lang="en-US" altLang="zh-Hans-HK" sz="2800" dirty="0">
                <a:solidFill>
                  <a:srgbClr val="00B0F0"/>
                </a:solidFill>
              </a:rPr>
              <a:t>                   int &amp;s, int c[]</a:t>
            </a:r>
            <a:r>
              <a:rPr lang="en-US" altLang="zh-Hans-HK" sz="2800" dirty="0"/>
              <a:t>){</a:t>
            </a:r>
          </a:p>
          <a:p>
            <a:pPr marL="0" indent="0">
              <a:buNone/>
            </a:pPr>
            <a:r>
              <a:rPr lang="en-US" altLang="zh-Hans-HK" sz="2800" dirty="0"/>
              <a:t>    int p = 0, q = 0, s = 0;</a:t>
            </a:r>
          </a:p>
          <a:p>
            <a:pPr marL="0" indent="0">
              <a:buNone/>
            </a:pPr>
            <a:r>
              <a:rPr lang="en-US" altLang="zh-Hans-HK" sz="2800" dirty="0"/>
              <a:t>    while (p &lt; m &amp;&amp; q &lt; m){</a:t>
            </a:r>
          </a:p>
          <a:p>
            <a:pPr marL="0" indent="0">
              <a:buNone/>
            </a:pPr>
            <a:r>
              <a:rPr lang="en-US" altLang="zh-Hans-HK" sz="2800" dirty="0"/>
              <a:t>	if (a[p] &lt; b[q]) c[s++] = a[p++];</a:t>
            </a:r>
          </a:p>
          <a:p>
            <a:pPr marL="0" indent="0">
              <a:buNone/>
            </a:pPr>
            <a:r>
              <a:rPr lang="en-US" altLang="zh-Hans-HK" sz="2800" dirty="0"/>
              <a:t>        else c[s++] = b[q++];</a:t>
            </a:r>
          </a:p>
          <a:p>
            <a:pPr marL="0" indent="0">
              <a:buNone/>
            </a:pPr>
            <a:r>
              <a:rPr lang="en-US" altLang="zh-Hans-HK" sz="2800" dirty="0"/>
              <a:t>    }</a:t>
            </a:r>
          </a:p>
          <a:p>
            <a:pPr marL="0" indent="0">
              <a:buNone/>
            </a:pPr>
            <a:r>
              <a:rPr lang="en-US" altLang="zh-Hans-HK" sz="2800" dirty="0"/>
              <a:t>    while (p &lt; m) c[s++] = a[p++];</a:t>
            </a:r>
          </a:p>
          <a:p>
            <a:pPr marL="0" indent="0">
              <a:buNone/>
            </a:pPr>
            <a:r>
              <a:rPr lang="en-US" altLang="zh-Hans-HK" sz="2800" dirty="0"/>
              <a:t>    while (q &lt; n) c[s++] = b[q++];</a:t>
            </a:r>
          </a:p>
          <a:p>
            <a:pPr marL="0" indent="0">
              <a:buNone/>
            </a:pPr>
            <a:r>
              <a:rPr lang="en-US" altLang="zh-Hans-HK" sz="2800" dirty="0"/>
              <a:t>}</a:t>
            </a:r>
            <a:endParaRPr lang="zh-Hans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6420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4899A-91AC-4CA4-9057-C33344D1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更难的课后习题（</a:t>
            </a:r>
            <a:r>
              <a:rPr lang="en-US" altLang="zh-CN"/>
              <a:t>optional</a:t>
            </a:r>
            <a:r>
              <a:rPr lang="zh-CN" altLang="en-US"/>
              <a:t>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E5B5E-F96F-479F-8F34-4AABA7507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27920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US" altLang="zh-CN" dirty="0"/>
              <a:t>:  p[0],…,p[n-1] </a:t>
            </a:r>
            <a:r>
              <a:rPr lang="zh-CN" altLang="en-US" dirty="0"/>
              <a:t>是平面上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sz="2800" dirty="0"/>
              <a:t>   </a:t>
            </a:r>
            <a:r>
              <a:rPr lang="zh-CN" altLang="en-US" sz="2800" dirty="0"/>
              <a:t>（假定点不重合，任意三点不共线）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输出： 这些点的凸包。具体来说，输出</a:t>
            </a:r>
            <a:r>
              <a:rPr lang="en-US" altLang="zh-CN" dirty="0"/>
              <a:t>h——</a:t>
            </a:r>
            <a:r>
              <a:rPr lang="zh-CN" altLang="en-US" dirty="0"/>
              <a:t>表示凸包的顶点数，以及</a:t>
            </a:r>
            <a:r>
              <a:rPr lang="en-US" altLang="zh-CN" dirty="0"/>
              <a:t>a[1],…a[h]——</a:t>
            </a:r>
            <a:r>
              <a:rPr lang="zh-CN" altLang="en-US" dirty="0"/>
              <a:t>表示</a:t>
            </a:r>
            <a:r>
              <a:rPr lang="en-US" altLang="zh-CN" dirty="0"/>
              <a:t>p[a[1]]…p[a[h]]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3FCDFF"/>
                </a:solidFill>
              </a:rPr>
              <a:t>凸包</a:t>
            </a:r>
            <a:r>
              <a:rPr lang="zh-CN" altLang="en-US" dirty="0"/>
              <a:t>上按逆时针排列的点。</a:t>
            </a:r>
            <a:endParaRPr lang="zh-Hans-HK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85339E8-2A93-4127-8F82-3883161F9822}"/>
              </a:ext>
            </a:extLst>
          </p:cNvPr>
          <p:cNvSpPr/>
          <p:nvPr/>
        </p:nvSpPr>
        <p:spPr bwMode="auto">
          <a:xfrm>
            <a:off x="2630312" y="459721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C401B0B-4CF7-4DB3-AE7A-9B623F5BC459}"/>
              </a:ext>
            </a:extLst>
          </p:cNvPr>
          <p:cNvSpPr/>
          <p:nvPr/>
        </p:nvSpPr>
        <p:spPr bwMode="auto">
          <a:xfrm>
            <a:off x="2952047" y="524633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9D3A37D-0BB6-4379-8947-3F1CC415586D}"/>
              </a:ext>
            </a:extLst>
          </p:cNvPr>
          <p:cNvSpPr/>
          <p:nvPr/>
        </p:nvSpPr>
        <p:spPr bwMode="auto">
          <a:xfrm>
            <a:off x="1634949" y="530842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75F378-768F-4A89-A93C-254EE2563138}"/>
              </a:ext>
            </a:extLst>
          </p:cNvPr>
          <p:cNvSpPr/>
          <p:nvPr/>
        </p:nvSpPr>
        <p:spPr bwMode="auto">
          <a:xfrm>
            <a:off x="2647247" y="567337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9028C7F-A75E-47B5-A44D-38B3D5486EB4}"/>
              </a:ext>
            </a:extLst>
          </p:cNvPr>
          <p:cNvSpPr/>
          <p:nvPr/>
        </p:nvSpPr>
        <p:spPr bwMode="auto">
          <a:xfrm>
            <a:off x="2839161" y="621153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D491367-1FA9-4A09-839D-DE9C912BAA20}"/>
              </a:ext>
            </a:extLst>
          </p:cNvPr>
          <p:cNvSpPr/>
          <p:nvPr/>
        </p:nvSpPr>
        <p:spPr bwMode="auto">
          <a:xfrm>
            <a:off x="2237053" y="549274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2E9A144-B1EE-4BB3-83A5-825801421DA0}"/>
              </a:ext>
            </a:extLst>
          </p:cNvPr>
          <p:cNvSpPr/>
          <p:nvPr/>
        </p:nvSpPr>
        <p:spPr bwMode="auto">
          <a:xfrm>
            <a:off x="2088447" y="505442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C289DCF-1ADE-4C62-970E-EDB76D42F9CC}"/>
              </a:ext>
            </a:extLst>
          </p:cNvPr>
          <p:cNvSpPr/>
          <p:nvPr/>
        </p:nvSpPr>
        <p:spPr bwMode="auto">
          <a:xfrm>
            <a:off x="6050842" y="463214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EFD0769-7248-4D42-97D2-B95F9A675198}"/>
              </a:ext>
            </a:extLst>
          </p:cNvPr>
          <p:cNvSpPr/>
          <p:nvPr/>
        </p:nvSpPr>
        <p:spPr bwMode="auto">
          <a:xfrm>
            <a:off x="6372577" y="528125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CBBA040-49B1-462A-AE97-5815AFD3BA3E}"/>
              </a:ext>
            </a:extLst>
          </p:cNvPr>
          <p:cNvSpPr/>
          <p:nvPr/>
        </p:nvSpPr>
        <p:spPr bwMode="auto">
          <a:xfrm>
            <a:off x="5055479" y="534334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5308018-7277-4A78-BFE3-F1E16ACCEC4C}"/>
              </a:ext>
            </a:extLst>
          </p:cNvPr>
          <p:cNvSpPr/>
          <p:nvPr/>
        </p:nvSpPr>
        <p:spPr bwMode="auto">
          <a:xfrm>
            <a:off x="6067777" y="570829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325C9E3-901F-4CBA-A919-C872FC205BEC}"/>
              </a:ext>
            </a:extLst>
          </p:cNvPr>
          <p:cNvSpPr/>
          <p:nvPr/>
        </p:nvSpPr>
        <p:spPr bwMode="auto">
          <a:xfrm>
            <a:off x="6259691" y="624646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104B2F8-65C1-4986-A4C4-3CED3C742B0B}"/>
              </a:ext>
            </a:extLst>
          </p:cNvPr>
          <p:cNvSpPr/>
          <p:nvPr/>
        </p:nvSpPr>
        <p:spPr bwMode="auto">
          <a:xfrm>
            <a:off x="5657583" y="552767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D4966F4-E2E1-4A5D-99FA-1F692E48F717}"/>
              </a:ext>
            </a:extLst>
          </p:cNvPr>
          <p:cNvSpPr/>
          <p:nvPr/>
        </p:nvSpPr>
        <p:spPr bwMode="auto">
          <a:xfrm>
            <a:off x="5508977" y="508934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CF87E95-37BC-42C9-891B-09B319B7604C}"/>
              </a:ext>
            </a:extLst>
          </p:cNvPr>
          <p:cNvCxnSpPr>
            <a:stCxn id="20" idx="5"/>
            <a:endCxn id="22" idx="0"/>
          </p:cNvCxnSpPr>
          <p:nvPr/>
        </p:nvCxnSpPr>
        <p:spPr bwMode="auto">
          <a:xfrm>
            <a:off x="6156835" y="4738137"/>
            <a:ext cx="277831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AF6828F-398C-4B8D-87F5-DA01B6A2FBD9}"/>
              </a:ext>
            </a:extLst>
          </p:cNvPr>
          <p:cNvCxnSpPr>
            <a:stCxn id="28" idx="7"/>
            <a:endCxn id="22" idx="4"/>
          </p:cNvCxnSpPr>
          <p:nvPr/>
        </p:nvCxnSpPr>
        <p:spPr bwMode="auto">
          <a:xfrm flipV="1">
            <a:off x="6365684" y="540543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B7F6E6E-B2A6-4FB2-B6A0-C6292A2656E3}"/>
              </a:ext>
            </a:extLst>
          </p:cNvPr>
          <p:cNvCxnSpPr>
            <a:stCxn id="28" idx="1"/>
            <a:endCxn id="24" idx="5"/>
          </p:cNvCxnSpPr>
          <p:nvPr/>
        </p:nvCxnSpPr>
        <p:spPr bwMode="auto">
          <a:xfrm flipH="1" flipV="1">
            <a:off x="5161472" y="5449341"/>
            <a:ext cx="1116404" cy="815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99B121F-47B9-4896-957B-25BE639D215D}"/>
              </a:ext>
            </a:extLst>
          </p:cNvPr>
          <p:cNvCxnSpPr>
            <a:stCxn id="20" idx="2"/>
            <a:endCxn id="24" idx="0"/>
          </p:cNvCxnSpPr>
          <p:nvPr/>
        </p:nvCxnSpPr>
        <p:spPr bwMode="auto">
          <a:xfrm flipH="1">
            <a:off x="5117568" y="4694233"/>
            <a:ext cx="933274" cy="64911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6C71CE3-38C5-47E4-92D0-03ED141DB246}"/>
              </a:ext>
            </a:extLst>
          </p:cNvPr>
          <p:cNvSpPr txBox="1"/>
          <p:nvPr/>
        </p:nvSpPr>
        <p:spPr>
          <a:xfrm>
            <a:off x="2674249" y="434340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F06ED00-FA15-4837-984E-A68882FC6C21}"/>
              </a:ext>
            </a:extLst>
          </p:cNvPr>
          <p:cNvSpPr txBox="1"/>
          <p:nvPr/>
        </p:nvSpPr>
        <p:spPr>
          <a:xfrm>
            <a:off x="2132134" y="497520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293AB94-04A7-45C5-A8D5-E78542AA966B}"/>
              </a:ext>
            </a:extLst>
          </p:cNvPr>
          <p:cNvSpPr txBox="1"/>
          <p:nvPr/>
        </p:nvSpPr>
        <p:spPr>
          <a:xfrm>
            <a:off x="1984399" y="5460069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0EB6B0F-18C9-4D1E-942F-D28A413993F2}"/>
              </a:ext>
            </a:extLst>
          </p:cNvPr>
          <p:cNvSpPr txBox="1"/>
          <p:nvPr/>
        </p:nvSpPr>
        <p:spPr>
          <a:xfrm>
            <a:off x="3111320" y="512711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ECDDCD-BE4D-46B2-A873-2F840FC6E7C5}"/>
              </a:ext>
            </a:extLst>
          </p:cNvPr>
          <p:cNvSpPr txBox="1"/>
          <p:nvPr/>
        </p:nvSpPr>
        <p:spPr>
          <a:xfrm>
            <a:off x="2709336" y="570304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B06709-AAA5-43F2-94B0-BC8DF63DC0F0}"/>
              </a:ext>
            </a:extLst>
          </p:cNvPr>
          <p:cNvSpPr txBox="1"/>
          <p:nvPr/>
        </p:nvSpPr>
        <p:spPr>
          <a:xfrm>
            <a:off x="2946405" y="618597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8F5209C-5A30-47F0-9809-41960ECA3BE9}"/>
              </a:ext>
            </a:extLst>
          </p:cNvPr>
          <p:cNvSpPr txBox="1"/>
          <p:nvPr/>
        </p:nvSpPr>
        <p:spPr>
          <a:xfrm>
            <a:off x="1377229" y="528286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CADA33F-0D9A-4DB1-86DF-CD119C7A539F}"/>
              </a:ext>
            </a:extLst>
          </p:cNvPr>
          <p:cNvSpPr txBox="1"/>
          <p:nvPr/>
        </p:nvSpPr>
        <p:spPr>
          <a:xfrm>
            <a:off x="6086928" y="437337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048C5DB-041C-4C44-95C0-6F41589E01F2}"/>
              </a:ext>
            </a:extLst>
          </p:cNvPr>
          <p:cNvSpPr txBox="1"/>
          <p:nvPr/>
        </p:nvSpPr>
        <p:spPr>
          <a:xfrm>
            <a:off x="6467554" y="508934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A1A2C5-8D18-42BC-8529-BC1661095E0B}"/>
              </a:ext>
            </a:extLst>
          </p:cNvPr>
          <p:cNvSpPr txBox="1"/>
          <p:nvPr/>
        </p:nvSpPr>
        <p:spPr>
          <a:xfrm>
            <a:off x="6359084" y="618206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73F8C4F-B1C3-4167-BFBC-300157EFF6EB}"/>
              </a:ext>
            </a:extLst>
          </p:cNvPr>
          <p:cNvSpPr txBox="1"/>
          <p:nvPr/>
        </p:nvSpPr>
        <p:spPr>
          <a:xfrm>
            <a:off x="4733463" y="5245089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F12B811-9064-4E7C-9702-C58D1BEA03FD}"/>
              </a:ext>
            </a:extLst>
          </p:cNvPr>
          <p:cNvSpPr txBox="1"/>
          <p:nvPr/>
        </p:nvSpPr>
        <p:spPr>
          <a:xfrm>
            <a:off x="7011868" y="4975206"/>
            <a:ext cx="176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h: 4</a:t>
            </a:r>
          </a:p>
          <a:p>
            <a:r>
              <a:rPr lang="en-US" altLang="zh-Hans-HK" dirty="0"/>
              <a:t>a: 0 6 5 3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049669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05B04-0E42-4722-A76B-016307FA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sz="4000" dirty="0"/>
              <a:t>Graham-scan convex hull algorithm</a:t>
            </a:r>
            <a:endParaRPr lang="zh-Hans-HK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313D9-D741-4A34-A986-AB0882AA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17149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推荐阅读：</a:t>
            </a:r>
            <a:r>
              <a:rPr lang="en-US" altLang="zh-Hans-HK" dirty="0"/>
              <a:t>https://blog.csdn.net/weixin_43804251/</a:t>
            </a:r>
            <a:br>
              <a:rPr lang="en-US" altLang="zh-Hans-HK" dirty="0"/>
            </a:br>
            <a:r>
              <a:rPr lang="en-US" altLang="zh-Hans-HK" dirty="0"/>
              <a:t>  article/details/104159575</a:t>
            </a:r>
          </a:p>
          <a:p>
            <a:pPr marL="0" indent="0">
              <a:buNone/>
            </a:pPr>
            <a:endParaRPr lang="en-US" altLang="zh-Hans-HK" dirty="0"/>
          </a:p>
          <a:p>
            <a:pPr marL="0" indent="0">
              <a:buNone/>
            </a:pPr>
            <a:r>
              <a:rPr lang="zh-CN" altLang="en-US" dirty="0"/>
              <a:t>算法思路：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选最低点。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按角度排序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扫描</a:t>
            </a:r>
            <a:r>
              <a:rPr lang="en-US" altLang="zh-CN" dirty="0"/>
              <a:t>(scan)</a:t>
            </a:r>
            <a:endParaRPr lang="zh-Hans-HK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99A7915-BF11-41F1-B2AB-B12A74F358BF}"/>
              </a:ext>
            </a:extLst>
          </p:cNvPr>
          <p:cNvSpPr/>
          <p:nvPr/>
        </p:nvSpPr>
        <p:spPr bwMode="auto">
          <a:xfrm>
            <a:off x="6197602" y="3816683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19CF1D8-102C-4297-B00A-D490366ED3B4}"/>
              </a:ext>
            </a:extLst>
          </p:cNvPr>
          <p:cNvSpPr/>
          <p:nvPr/>
        </p:nvSpPr>
        <p:spPr bwMode="auto">
          <a:xfrm>
            <a:off x="6440314" y="4465798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5558494-5511-4CEA-A4F2-70F00D62C352}"/>
              </a:ext>
            </a:extLst>
          </p:cNvPr>
          <p:cNvSpPr/>
          <p:nvPr/>
        </p:nvSpPr>
        <p:spPr bwMode="auto">
          <a:xfrm>
            <a:off x="5123216" y="4527887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F9D7099-8F38-4FFB-8AA4-6A48484136D1}"/>
              </a:ext>
            </a:extLst>
          </p:cNvPr>
          <p:cNvSpPr/>
          <p:nvPr/>
        </p:nvSpPr>
        <p:spPr bwMode="auto">
          <a:xfrm>
            <a:off x="6135514" y="4892836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5B5D12A-51DC-42EE-8BED-437FF9DA9376}"/>
              </a:ext>
            </a:extLst>
          </p:cNvPr>
          <p:cNvSpPr/>
          <p:nvPr/>
        </p:nvSpPr>
        <p:spPr bwMode="auto">
          <a:xfrm>
            <a:off x="6327428" y="5430999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0299FC6-F649-4483-8050-B7EDE0636307}"/>
              </a:ext>
            </a:extLst>
          </p:cNvPr>
          <p:cNvSpPr/>
          <p:nvPr/>
        </p:nvSpPr>
        <p:spPr bwMode="auto">
          <a:xfrm>
            <a:off x="5725320" y="4712210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39B6DFF-29AF-45E2-8CD4-5761816CF156}"/>
              </a:ext>
            </a:extLst>
          </p:cNvPr>
          <p:cNvSpPr/>
          <p:nvPr/>
        </p:nvSpPr>
        <p:spPr bwMode="auto">
          <a:xfrm>
            <a:off x="5576714" y="4273885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FED120-CA18-4C06-9F87-081D2B32F7E3}"/>
              </a:ext>
            </a:extLst>
          </p:cNvPr>
          <p:cNvSpPr txBox="1"/>
          <p:nvPr/>
        </p:nvSpPr>
        <p:spPr>
          <a:xfrm>
            <a:off x="5403712" y="400504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04599D-4925-4FF9-B55E-9864D151D53F}"/>
              </a:ext>
            </a:extLst>
          </p:cNvPr>
          <p:cNvSpPr txBox="1"/>
          <p:nvPr/>
        </p:nvSpPr>
        <p:spPr>
          <a:xfrm>
            <a:off x="5482735" y="4649859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BF41019-6BBD-4968-8C47-C4B7C2C49DA1}"/>
              </a:ext>
            </a:extLst>
          </p:cNvPr>
          <p:cNvSpPr txBox="1"/>
          <p:nvPr/>
        </p:nvSpPr>
        <p:spPr>
          <a:xfrm>
            <a:off x="6038337" y="4588033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004B0B-B159-4AE4-A3FE-9650697A1F7E}"/>
              </a:ext>
            </a:extLst>
          </p:cNvPr>
          <p:cNvSpPr txBox="1"/>
          <p:nvPr/>
        </p:nvSpPr>
        <p:spPr>
          <a:xfrm>
            <a:off x="6399585" y="539834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42D4CC-6994-485D-B143-2202749D76AD}"/>
              </a:ext>
            </a:extLst>
          </p:cNvPr>
          <p:cNvSpPr txBox="1"/>
          <p:nvPr/>
        </p:nvSpPr>
        <p:spPr>
          <a:xfrm>
            <a:off x="4852987" y="447265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A871D29-7364-4FC4-A0D2-94EB919900D0}"/>
              </a:ext>
            </a:extLst>
          </p:cNvPr>
          <p:cNvSpPr txBox="1"/>
          <p:nvPr/>
        </p:nvSpPr>
        <p:spPr>
          <a:xfrm>
            <a:off x="6487691" y="435723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2D52E29-EE13-439F-A309-6E114743570F}"/>
              </a:ext>
            </a:extLst>
          </p:cNvPr>
          <p:cNvSpPr txBox="1"/>
          <p:nvPr/>
        </p:nvSpPr>
        <p:spPr>
          <a:xfrm>
            <a:off x="6012566" y="354142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95A9A12-2599-4D5D-BD54-13A6FB91CE77}"/>
              </a:ext>
            </a:extLst>
          </p:cNvPr>
          <p:cNvCxnSpPr>
            <a:stCxn id="13" idx="0"/>
            <a:endCxn id="7" idx="4"/>
          </p:cNvCxnSpPr>
          <p:nvPr/>
        </p:nvCxnSpPr>
        <p:spPr bwMode="auto">
          <a:xfrm flipV="1">
            <a:off x="6389517" y="4589976"/>
            <a:ext cx="112886" cy="8410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2FBEB82-3B8C-4EA6-87A2-839D174AF89C}"/>
              </a:ext>
            </a:extLst>
          </p:cNvPr>
          <p:cNvCxnSpPr>
            <a:stCxn id="13" idx="1"/>
            <a:endCxn id="5" idx="4"/>
          </p:cNvCxnSpPr>
          <p:nvPr/>
        </p:nvCxnSpPr>
        <p:spPr bwMode="auto">
          <a:xfrm flipH="1" flipV="1">
            <a:off x="6259691" y="3940861"/>
            <a:ext cx="85922" cy="1508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F7F23D2-81FD-4B0F-B38E-ECEB53FEE729}"/>
              </a:ext>
            </a:extLst>
          </p:cNvPr>
          <p:cNvCxnSpPr>
            <a:stCxn id="13" idx="1"/>
            <a:endCxn id="11" idx="5"/>
          </p:cNvCxnSpPr>
          <p:nvPr/>
        </p:nvCxnSpPr>
        <p:spPr bwMode="auto">
          <a:xfrm flipH="1" flipV="1">
            <a:off x="6241507" y="4998829"/>
            <a:ext cx="104106" cy="45035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9C0B3BA-0600-49A4-AEF5-A8E15ECC2DE1}"/>
              </a:ext>
            </a:extLst>
          </p:cNvPr>
          <p:cNvCxnSpPr>
            <a:stCxn id="13" idx="1"/>
            <a:endCxn id="17" idx="5"/>
          </p:cNvCxnSpPr>
          <p:nvPr/>
        </p:nvCxnSpPr>
        <p:spPr bwMode="auto">
          <a:xfrm flipH="1" flipV="1">
            <a:off x="5682707" y="4379878"/>
            <a:ext cx="662906" cy="106930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62D8FBC-708F-4F2A-AD27-9CA03FB79F20}"/>
              </a:ext>
            </a:extLst>
          </p:cNvPr>
          <p:cNvCxnSpPr>
            <a:stCxn id="13" idx="1"/>
            <a:endCxn id="15" idx="5"/>
          </p:cNvCxnSpPr>
          <p:nvPr/>
        </p:nvCxnSpPr>
        <p:spPr bwMode="auto">
          <a:xfrm flipH="1" flipV="1">
            <a:off x="5831313" y="4818203"/>
            <a:ext cx="514300" cy="63098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C0A4B25-4D50-4CA3-AF0C-BFE3840629C7}"/>
              </a:ext>
            </a:extLst>
          </p:cNvPr>
          <p:cNvCxnSpPr>
            <a:stCxn id="13" idx="2"/>
            <a:endCxn id="9" idx="5"/>
          </p:cNvCxnSpPr>
          <p:nvPr/>
        </p:nvCxnSpPr>
        <p:spPr bwMode="auto">
          <a:xfrm flipH="1" flipV="1">
            <a:off x="5229209" y="4633880"/>
            <a:ext cx="1098219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8083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CDAC27C-216C-46DF-8F2C-C6E23E12F911}"/>
              </a:ext>
            </a:extLst>
          </p:cNvPr>
          <p:cNvSpPr/>
          <p:nvPr/>
        </p:nvSpPr>
        <p:spPr bwMode="auto">
          <a:xfrm>
            <a:off x="1921177" y="1271703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ACAD956-CA77-475C-8B27-DFFDE23FC0E4}"/>
              </a:ext>
            </a:extLst>
          </p:cNvPr>
          <p:cNvSpPr/>
          <p:nvPr/>
        </p:nvSpPr>
        <p:spPr bwMode="auto">
          <a:xfrm>
            <a:off x="2163889" y="1920818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00595E-2984-4A17-99AC-226582279897}"/>
              </a:ext>
            </a:extLst>
          </p:cNvPr>
          <p:cNvSpPr/>
          <p:nvPr/>
        </p:nvSpPr>
        <p:spPr bwMode="auto">
          <a:xfrm>
            <a:off x="846791" y="1982907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FD22C2-5572-4389-B864-97B0BEB49F2D}"/>
              </a:ext>
            </a:extLst>
          </p:cNvPr>
          <p:cNvSpPr/>
          <p:nvPr/>
        </p:nvSpPr>
        <p:spPr bwMode="auto">
          <a:xfrm>
            <a:off x="1859089" y="2347856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624E24B-CDE9-463F-987D-3006ABA386EA}"/>
              </a:ext>
            </a:extLst>
          </p:cNvPr>
          <p:cNvSpPr/>
          <p:nvPr/>
        </p:nvSpPr>
        <p:spPr bwMode="auto">
          <a:xfrm>
            <a:off x="2051003" y="2886019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3C9F360-8A12-4E4B-8BEE-EDD317A12001}"/>
              </a:ext>
            </a:extLst>
          </p:cNvPr>
          <p:cNvSpPr/>
          <p:nvPr/>
        </p:nvSpPr>
        <p:spPr bwMode="auto">
          <a:xfrm>
            <a:off x="1448895" y="2167230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C2E04E5-217E-49AE-A6A7-68C2D8E781DA}"/>
              </a:ext>
            </a:extLst>
          </p:cNvPr>
          <p:cNvSpPr/>
          <p:nvPr/>
        </p:nvSpPr>
        <p:spPr bwMode="auto">
          <a:xfrm>
            <a:off x="1300289" y="1728905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143245-FB24-4289-BD47-DFA5F24AD034}"/>
              </a:ext>
            </a:extLst>
          </p:cNvPr>
          <p:cNvSpPr txBox="1"/>
          <p:nvPr/>
        </p:nvSpPr>
        <p:spPr>
          <a:xfrm>
            <a:off x="5616896" y="119149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783431-3218-4588-AC24-A3BC290F0171}"/>
              </a:ext>
            </a:extLst>
          </p:cNvPr>
          <p:cNvSpPr txBox="1"/>
          <p:nvPr/>
        </p:nvSpPr>
        <p:spPr>
          <a:xfrm>
            <a:off x="3826435" y="230308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39552B-96B1-4E6E-A81A-36C5406F73BC}"/>
              </a:ext>
            </a:extLst>
          </p:cNvPr>
          <p:cNvSpPr txBox="1"/>
          <p:nvPr/>
        </p:nvSpPr>
        <p:spPr>
          <a:xfrm>
            <a:off x="2156996" y="280186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FBDC65-46E6-45CB-BA13-DAD2EA8DFA2F}"/>
              </a:ext>
            </a:extLst>
          </p:cNvPr>
          <p:cNvSpPr txBox="1"/>
          <p:nvPr/>
        </p:nvSpPr>
        <p:spPr>
          <a:xfrm>
            <a:off x="7076100" y="466405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2100AA-C94B-4BAC-B297-835856E6E968}"/>
              </a:ext>
            </a:extLst>
          </p:cNvPr>
          <p:cNvSpPr txBox="1"/>
          <p:nvPr/>
        </p:nvSpPr>
        <p:spPr>
          <a:xfrm>
            <a:off x="2242659" y="183176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8C3E93-8FBF-4062-BF3B-5B7FD3EB7A0F}"/>
              </a:ext>
            </a:extLst>
          </p:cNvPr>
          <p:cNvSpPr txBox="1"/>
          <p:nvPr/>
        </p:nvSpPr>
        <p:spPr>
          <a:xfrm>
            <a:off x="1725412" y="98104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EB2002-65F6-4BDD-81E0-C333A5EF6B3F}"/>
              </a:ext>
            </a:extLst>
          </p:cNvPr>
          <p:cNvCxnSpPr>
            <a:stCxn id="8" idx="7"/>
            <a:endCxn id="5" idx="4"/>
          </p:cNvCxnSpPr>
          <p:nvPr/>
        </p:nvCxnSpPr>
        <p:spPr bwMode="auto">
          <a:xfrm flipV="1">
            <a:off x="2156996" y="2044996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B84F71D-7EE7-4D4A-94F9-6A3B88023623}"/>
              </a:ext>
            </a:extLst>
          </p:cNvPr>
          <p:cNvCxnSpPr>
            <a:stCxn id="5" idx="0"/>
            <a:endCxn id="4" idx="5"/>
          </p:cNvCxnSpPr>
          <p:nvPr/>
        </p:nvCxnSpPr>
        <p:spPr bwMode="auto">
          <a:xfrm flipH="1" flipV="1">
            <a:off x="2027170" y="1377696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BA94F60F-A779-4A56-91F2-888FEDEC8D8E}"/>
              </a:ext>
            </a:extLst>
          </p:cNvPr>
          <p:cNvSpPr/>
          <p:nvPr/>
        </p:nvSpPr>
        <p:spPr bwMode="auto">
          <a:xfrm>
            <a:off x="4116745" y="12096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BBF35CA-A19E-4DA0-8249-82B8556D2DAA}"/>
              </a:ext>
            </a:extLst>
          </p:cNvPr>
          <p:cNvSpPr/>
          <p:nvPr/>
        </p:nvSpPr>
        <p:spPr bwMode="auto">
          <a:xfrm>
            <a:off x="4359457" y="18587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9E287BE-1965-48AA-B9DD-4839F951F23E}"/>
              </a:ext>
            </a:extLst>
          </p:cNvPr>
          <p:cNvSpPr/>
          <p:nvPr/>
        </p:nvSpPr>
        <p:spPr bwMode="auto">
          <a:xfrm>
            <a:off x="3042359" y="19208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8FF0B3E-D799-4E1E-B91E-325242BD7237}"/>
              </a:ext>
            </a:extLst>
          </p:cNvPr>
          <p:cNvSpPr/>
          <p:nvPr/>
        </p:nvSpPr>
        <p:spPr bwMode="auto">
          <a:xfrm>
            <a:off x="4054657" y="22857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765991E-04BA-4069-9409-9843693FDD72}"/>
              </a:ext>
            </a:extLst>
          </p:cNvPr>
          <p:cNvSpPr/>
          <p:nvPr/>
        </p:nvSpPr>
        <p:spPr bwMode="auto">
          <a:xfrm>
            <a:off x="4246571" y="28239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2341B75-A3A7-4FD4-A71E-A6B1F48C1EEA}"/>
              </a:ext>
            </a:extLst>
          </p:cNvPr>
          <p:cNvSpPr/>
          <p:nvPr/>
        </p:nvSpPr>
        <p:spPr bwMode="auto">
          <a:xfrm>
            <a:off x="3644463" y="21051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D13769E-42CD-4763-B366-2EA0B47351AA}"/>
              </a:ext>
            </a:extLst>
          </p:cNvPr>
          <p:cNvSpPr/>
          <p:nvPr/>
        </p:nvSpPr>
        <p:spPr bwMode="auto">
          <a:xfrm>
            <a:off x="3495857" y="16668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F21D643-6D27-424B-B00D-2AD2C3EC3F22}"/>
              </a:ext>
            </a:extLst>
          </p:cNvPr>
          <p:cNvCxnSpPr>
            <a:stCxn id="35" idx="7"/>
            <a:endCxn id="32" idx="4"/>
          </p:cNvCxnSpPr>
          <p:nvPr/>
        </p:nvCxnSpPr>
        <p:spPr bwMode="auto">
          <a:xfrm flipV="1">
            <a:off x="4352564" y="19829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813214E-A02A-4FE0-B26C-240EDC45DB87}"/>
              </a:ext>
            </a:extLst>
          </p:cNvPr>
          <p:cNvCxnSpPr>
            <a:stCxn id="32" idx="0"/>
            <a:endCxn id="31" idx="5"/>
          </p:cNvCxnSpPr>
          <p:nvPr/>
        </p:nvCxnSpPr>
        <p:spPr bwMode="auto">
          <a:xfrm flipH="1" flipV="1">
            <a:off x="4222738" y="13156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8FE2BA9-476F-4B51-BFEC-362A9E8FB879}"/>
              </a:ext>
            </a:extLst>
          </p:cNvPr>
          <p:cNvCxnSpPr>
            <a:stCxn id="34" idx="0"/>
            <a:endCxn id="31" idx="3"/>
          </p:cNvCxnSpPr>
          <p:nvPr/>
        </p:nvCxnSpPr>
        <p:spPr bwMode="auto">
          <a:xfrm flipV="1">
            <a:off x="4116746" y="1315607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3A9CA16-23A2-493D-AE0A-A37DF4908A5C}"/>
              </a:ext>
            </a:extLst>
          </p:cNvPr>
          <p:cNvSpPr/>
          <p:nvPr/>
        </p:nvSpPr>
        <p:spPr bwMode="auto">
          <a:xfrm>
            <a:off x="6287236" y="12096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F2CF09C-8B32-45C9-8D92-6809CC643B62}"/>
              </a:ext>
            </a:extLst>
          </p:cNvPr>
          <p:cNvSpPr/>
          <p:nvPr/>
        </p:nvSpPr>
        <p:spPr bwMode="auto">
          <a:xfrm>
            <a:off x="6529948" y="18587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D679F93-47A6-40EF-914E-0B4D76804F4B}"/>
              </a:ext>
            </a:extLst>
          </p:cNvPr>
          <p:cNvSpPr/>
          <p:nvPr/>
        </p:nvSpPr>
        <p:spPr bwMode="auto">
          <a:xfrm>
            <a:off x="5212850" y="19208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EFEB966-C233-4557-BC9E-D17967DCE129}"/>
              </a:ext>
            </a:extLst>
          </p:cNvPr>
          <p:cNvSpPr/>
          <p:nvPr/>
        </p:nvSpPr>
        <p:spPr bwMode="auto">
          <a:xfrm>
            <a:off x="6225148" y="22857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8CB7748-B167-47A4-8D9C-B70B0FC19540}"/>
              </a:ext>
            </a:extLst>
          </p:cNvPr>
          <p:cNvSpPr/>
          <p:nvPr/>
        </p:nvSpPr>
        <p:spPr bwMode="auto">
          <a:xfrm>
            <a:off x="6417062" y="28239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BB87A18-F98F-4C59-8F00-9D3A96E4B616}"/>
              </a:ext>
            </a:extLst>
          </p:cNvPr>
          <p:cNvSpPr/>
          <p:nvPr/>
        </p:nvSpPr>
        <p:spPr bwMode="auto">
          <a:xfrm>
            <a:off x="5814954" y="21051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F1300D7-2A08-49CF-952B-0CFFA559D865}"/>
              </a:ext>
            </a:extLst>
          </p:cNvPr>
          <p:cNvSpPr/>
          <p:nvPr/>
        </p:nvSpPr>
        <p:spPr bwMode="auto">
          <a:xfrm>
            <a:off x="5666348" y="16668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72E072D-BC0E-49F7-9DAF-C440107A6E1C}"/>
              </a:ext>
            </a:extLst>
          </p:cNvPr>
          <p:cNvCxnSpPr>
            <a:stCxn id="47" idx="7"/>
            <a:endCxn id="44" idx="4"/>
          </p:cNvCxnSpPr>
          <p:nvPr/>
        </p:nvCxnSpPr>
        <p:spPr bwMode="auto">
          <a:xfrm flipV="1">
            <a:off x="6523055" y="19829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4509718-D1E2-4A64-A0B5-74D030806BD3}"/>
              </a:ext>
            </a:extLst>
          </p:cNvPr>
          <p:cNvCxnSpPr>
            <a:stCxn id="44" idx="0"/>
            <a:endCxn id="43" idx="5"/>
          </p:cNvCxnSpPr>
          <p:nvPr/>
        </p:nvCxnSpPr>
        <p:spPr bwMode="auto">
          <a:xfrm flipH="1" flipV="1">
            <a:off x="6393229" y="13156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36AFA0D-C391-4610-8EF4-D416C6FF5430}"/>
              </a:ext>
            </a:extLst>
          </p:cNvPr>
          <p:cNvCxnSpPr>
            <a:stCxn id="46" idx="0"/>
            <a:endCxn id="43" idx="3"/>
          </p:cNvCxnSpPr>
          <p:nvPr/>
        </p:nvCxnSpPr>
        <p:spPr bwMode="auto">
          <a:xfrm flipV="1">
            <a:off x="6287237" y="1315607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F77CFA59-7FC2-49AD-B09F-3E5A01EDDB84}"/>
              </a:ext>
            </a:extLst>
          </p:cNvPr>
          <p:cNvSpPr/>
          <p:nvPr/>
        </p:nvSpPr>
        <p:spPr bwMode="auto">
          <a:xfrm>
            <a:off x="8372439" y="12328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9A29C2D-B35E-4AFC-86B9-D3FD1285A154}"/>
              </a:ext>
            </a:extLst>
          </p:cNvPr>
          <p:cNvSpPr/>
          <p:nvPr/>
        </p:nvSpPr>
        <p:spPr bwMode="auto">
          <a:xfrm>
            <a:off x="8615151" y="18820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F0EB11D-08B7-4660-B770-A02BF65BF2B5}"/>
              </a:ext>
            </a:extLst>
          </p:cNvPr>
          <p:cNvSpPr/>
          <p:nvPr/>
        </p:nvSpPr>
        <p:spPr bwMode="auto">
          <a:xfrm>
            <a:off x="7298053" y="19440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7769E16-44FE-439F-8284-D738A7BB85E9}"/>
              </a:ext>
            </a:extLst>
          </p:cNvPr>
          <p:cNvSpPr/>
          <p:nvPr/>
        </p:nvSpPr>
        <p:spPr bwMode="auto">
          <a:xfrm>
            <a:off x="8310351" y="23090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F0A1709-08CA-49B2-A95C-30343B781968}"/>
              </a:ext>
            </a:extLst>
          </p:cNvPr>
          <p:cNvSpPr/>
          <p:nvPr/>
        </p:nvSpPr>
        <p:spPr bwMode="auto">
          <a:xfrm>
            <a:off x="8502265" y="28472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60B6670-C4EF-49C6-8F6F-1C73449E2324}"/>
              </a:ext>
            </a:extLst>
          </p:cNvPr>
          <p:cNvSpPr/>
          <p:nvPr/>
        </p:nvSpPr>
        <p:spPr bwMode="auto">
          <a:xfrm>
            <a:off x="7900157" y="21284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1217E60-23AD-49C7-B6A4-592943897E2F}"/>
              </a:ext>
            </a:extLst>
          </p:cNvPr>
          <p:cNvSpPr/>
          <p:nvPr/>
        </p:nvSpPr>
        <p:spPr bwMode="auto">
          <a:xfrm>
            <a:off x="7751551" y="16900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F923287-210E-441B-9955-6D771C24619C}"/>
              </a:ext>
            </a:extLst>
          </p:cNvPr>
          <p:cNvCxnSpPr>
            <a:stCxn id="60" idx="7"/>
            <a:endCxn id="57" idx="4"/>
          </p:cNvCxnSpPr>
          <p:nvPr/>
        </p:nvCxnSpPr>
        <p:spPr bwMode="auto">
          <a:xfrm flipV="1">
            <a:off x="8608258" y="20061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FED4A63-CEFC-490A-96DF-669635B8BF38}"/>
              </a:ext>
            </a:extLst>
          </p:cNvPr>
          <p:cNvCxnSpPr>
            <a:stCxn id="57" idx="0"/>
            <a:endCxn id="56" idx="5"/>
          </p:cNvCxnSpPr>
          <p:nvPr/>
        </p:nvCxnSpPr>
        <p:spPr bwMode="auto">
          <a:xfrm flipH="1" flipV="1">
            <a:off x="8478432" y="133888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638A488-2B27-4F70-9866-122E323B6F88}"/>
              </a:ext>
            </a:extLst>
          </p:cNvPr>
          <p:cNvCxnSpPr>
            <a:stCxn id="62" idx="7"/>
            <a:endCxn id="56" idx="2"/>
          </p:cNvCxnSpPr>
          <p:nvPr/>
        </p:nvCxnSpPr>
        <p:spPr bwMode="auto">
          <a:xfrm flipV="1">
            <a:off x="7857544" y="1294977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420FB78-7D4E-4C54-B26E-AAC030871C32}"/>
              </a:ext>
            </a:extLst>
          </p:cNvPr>
          <p:cNvCxnSpPr>
            <a:stCxn id="46" idx="1"/>
            <a:endCxn id="49" idx="6"/>
          </p:cNvCxnSpPr>
          <p:nvPr/>
        </p:nvCxnSpPr>
        <p:spPr bwMode="auto">
          <a:xfrm flipH="1" flipV="1">
            <a:off x="5790526" y="1728905"/>
            <a:ext cx="452807" cy="5750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2483F413-80FA-40E7-BFCD-575DF1325935}"/>
              </a:ext>
            </a:extLst>
          </p:cNvPr>
          <p:cNvSpPr/>
          <p:nvPr/>
        </p:nvSpPr>
        <p:spPr bwMode="auto">
          <a:xfrm>
            <a:off x="2105798" y="3997095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23526E0-E08E-417F-948B-EE8E8F91915F}"/>
              </a:ext>
            </a:extLst>
          </p:cNvPr>
          <p:cNvSpPr/>
          <p:nvPr/>
        </p:nvSpPr>
        <p:spPr bwMode="auto">
          <a:xfrm>
            <a:off x="2348510" y="4646210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A0A23A8A-9C64-4DC5-BE06-BFF6F06EFFF3}"/>
              </a:ext>
            </a:extLst>
          </p:cNvPr>
          <p:cNvSpPr/>
          <p:nvPr/>
        </p:nvSpPr>
        <p:spPr bwMode="auto">
          <a:xfrm>
            <a:off x="1031412" y="4708299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68983CD-883A-4B16-BDA3-E9AE95D4019B}"/>
              </a:ext>
            </a:extLst>
          </p:cNvPr>
          <p:cNvSpPr/>
          <p:nvPr/>
        </p:nvSpPr>
        <p:spPr bwMode="auto">
          <a:xfrm>
            <a:off x="2043710" y="5073248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06F13CA-C5FE-436E-9636-B6B2292B9FAD}"/>
              </a:ext>
            </a:extLst>
          </p:cNvPr>
          <p:cNvSpPr/>
          <p:nvPr/>
        </p:nvSpPr>
        <p:spPr bwMode="auto">
          <a:xfrm>
            <a:off x="2235624" y="5611411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5B36B87-DDE9-438F-B5A7-9CD8B3397C08}"/>
              </a:ext>
            </a:extLst>
          </p:cNvPr>
          <p:cNvSpPr/>
          <p:nvPr/>
        </p:nvSpPr>
        <p:spPr bwMode="auto">
          <a:xfrm>
            <a:off x="1633516" y="4892622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E00F292A-6847-4637-878E-4EC6C3BD7E53}"/>
              </a:ext>
            </a:extLst>
          </p:cNvPr>
          <p:cNvSpPr/>
          <p:nvPr/>
        </p:nvSpPr>
        <p:spPr bwMode="auto">
          <a:xfrm>
            <a:off x="1484910" y="4454297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405E919-84F4-4E60-ABC5-CEB14FF6FAC2}"/>
              </a:ext>
            </a:extLst>
          </p:cNvPr>
          <p:cNvCxnSpPr>
            <a:stCxn id="85" idx="7"/>
            <a:endCxn id="82" idx="4"/>
          </p:cNvCxnSpPr>
          <p:nvPr/>
        </p:nvCxnSpPr>
        <p:spPr bwMode="auto">
          <a:xfrm flipV="1">
            <a:off x="2341617" y="4770388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DEC768F-1F2D-4339-AF30-5442383C63A1}"/>
              </a:ext>
            </a:extLst>
          </p:cNvPr>
          <p:cNvCxnSpPr>
            <a:stCxn id="82" idx="0"/>
            <a:endCxn id="81" idx="5"/>
          </p:cNvCxnSpPr>
          <p:nvPr/>
        </p:nvCxnSpPr>
        <p:spPr bwMode="auto">
          <a:xfrm flipH="1" flipV="1">
            <a:off x="2211791" y="4103088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F3B494B-2B18-48C8-AC78-0468676C8C67}"/>
              </a:ext>
            </a:extLst>
          </p:cNvPr>
          <p:cNvCxnSpPr>
            <a:stCxn id="87" idx="7"/>
            <a:endCxn id="81" idx="2"/>
          </p:cNvCxnSpPr>
          <p:nvPr/>
        </p:nvCxnSpPr>
        <p:spPr bwMode="auto">
          <a:xfrm flipV="1">
            <a:off x="1590903" y="4059184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02750EC7-B9AE-43E6-A817-66BCCCEDC48D}"/>
              </a:ext>
            </a:extLst>
          </p:cNvPr>
          <p:cNvCxnSpPr>
            <a:stCxn id="87" idx="4"/>
            <a:endCxn id="86" idx="1"/>
          </p:cNvCxnSpPr>
          <p:nvPr/>
        </p:nvCxnSpPr>
        <p:spPr bwMode="auto">
          <a:xfrm>
            <a:off x="1546999" y="4578475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598F9D2B-F08A-4CD4-BAA6-F96C1AACAED0}"/>
              </a:ext>
            </a:extLst>
          </p:cNvPr>
          <p:cNvSpPr/>
          <p:nvPr/>
        </p:nvSpPr>
        <p:spPr bwMode="auto">
          <a:xfrm>
            <a:off x="4223899" y="40975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30C4966-D282-49EC-B3B8-5A155770FEC5}"/>
              </a:ext>
            </a:extLst>
          </p:cNvPr>
          <p:cNvSpPr/>
          <p:nvPr/>
        </p:nvSpPr>
        <p:spPr bwMode="auto">
          <a:xfrm>
            <a:off x="4466611" y="47467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C2462DEA-A17B-4615-A599-BAA7D8D2CF30}"/>
              </a:ext>
            </a:extLst>
          </p:cNvPr>
          <p:cNvSpPr/>
          <p:nvPr/>
        </p:nvSpPr>
        <p:spPr bwMode="auto">
          <a:xfrm>
            <a:off x="3149513" y="48087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0FADB9B-1111-4DA0-BFC6-F4CE1AED1E8F}"/>
              </a:ext>
            </a:extLst>
          </p:cNvPr>
          <p:cNvSpPr/>
          <p:nvPr/>
        </p:nvSpPr>
        <p:spPr bwMode="auto">
          <a:xfrm>
            <a:off x="4161811" y="51737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500F5327-D063-455D-B48E-C4EFF689A112}"/>
              </a:ext>
            </a:extLst>
          </p:cNvPr>
          <p:cNvSpPr/>
          <p:nvPr/>
        </p:nvSpPr>
        <p:spPr bwMode="auto">
          <a:xfrm>
            <a:off x="4353725" y="57119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90E5A784-1E1F-4D54-8EA9-134C9CB2F05A}"/>
              </a:ext>
            </a:extLst>
          </p:cNvPr>
          <p:cNvSpPr/>
          <p:nvPr/>
        </p:nvSpPr>
        <p:spPr bwMode="auto">
          <a:xfrm>
            <a:off x="3751617" y="49931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74572E2-E9DF-493F-B18C-D43F5CCD10D1}"/>
              </a:ext>
            </a:extLst>
          </p:cNvPr>
          <p:cNvSpPr/>
          <p:nvPr/>
        </p:nvSpPr>
        <p:spPr bwMode="auto">
          <a:xfrm>
            <a:off x="3603011" y="45547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385499C-4D68-4180-B792-9F57C359289A}"/>
              </a:ext>
            </a:extLst>
          </p:cNvPr>
          <p:cNvCxnSpPr>
            <a:stCxn id="98" idx="7"/>
            <a:endCxn id="95" idx="4"/>
          </p:cNvCxnSpPr>
          <p:nvPr/>
        </p:nvCxnSpPr>
        <p:spPr bwMode="auto">
          <a:xfrm flipV="1">
            <a:off x="4459718" y="48708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76025E0-A0A9-4848-9E29-422FA8A43C2F}"/>
              </a:ext>
            </a:extLst>
          </p:cNvPr>
          <p:cNvCxnSpPr>
            <a:stCxn id="95" idx="0"/>
            <a:endCxn id="94" idx="5"/>
          </p:cNvCxnSpPr>
          <p:nvPr/>
        </p:nvCxnSpPr>
        <p:spPr bwMode="auto">
          <a:xfrm flipH="1" flipV="1">
            <a:off x="4329892" y="420358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0952A084-B6E1-4905-8C90-F6A255142D9C}"/>
              </a:ext>
            </a:extLst>
          </p:cNvPr>
          <p:cNvCxnSpPr>
            <a:stCxn id="100" idx="7"/>
            <a:endCxn id="94" idx="2"/>
          </p:cNvCxnSpPr>
          <p:nvPr/>
        </p:nvCxnSpPr>
        <p:spPr bwMode="auto">
          <a:xfrm flipV="1">
            <a:off x="3709004" y="4159677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3AD574A-6738-4507-A609-0050E726F186}"/>
              </a:ext>
            </a:extLst>
          </p:cNvPr>
          <p:cNvCxnSpPr>
            <a:stCxn id="100" idx="4"/>
            <a:endCxn id="99" idx="1"/>
          </p:cNvCxnSpPr>
          <p:nvPr/>
        </p:nvCxnSpPr>
        <p:spPr bwMode="auto">
          <a:xfrm>
            <a:off x="3665100" y="4678968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EC7885D-1E96-4BCC-B976-CF1753B1B365}"/>
              </a:ext>
            </a:extLst>
          </p:cNvPr>
          <p:cNvSpPr txBox="1"/>
          <p:nvPr/>
        </p:nvSpPr>
        <p:spPr>
          <a:xfrm>
            <a:off x="7550224" y="135706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AB649F3-93B1-468D-835C-DD6282BF24AB}"/>
              </a:ext>
            </a:extLst>
          </p:cNvPr>
          <p:cNvSpPr txBox="1"/>
          <p:nvPr/>
        </p:nvSpPr>
        <p:spPr>
          <a:xfrm>
            <a:off x="1404414" y="505331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7D980991-B342-4078-9EBB-4E8CDE326A18}"/>
              </a:ext>
            </a:extLst>
          </p:cNvPr>
          <p:cNvCxnSpPr>
            <a:stCxn id="96" idx="6"/>
            <a:endCxn id="99" idx="2"/>
          </p:cNvCxnSpPr>
          <p:nvPr/>
        </p:nvCxnSpPr>
        <p:spPr bwMode="auto">
          <a:xfrm>
            <a:off x="3273691" y="4870881"/>
            <a:ext cx="477926" cy="184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BCF7E4EF-67F7-4B7F-BA61-699783948212}"/>
              </a:ext>
            </a:extLst>
          </p:cNvPr>
          <p:cNvSpPr/>
          <p:nvPr/>
        </p:nvSpPr>
        <p:spPr bwMode="auto">
          <a:xfrm>
            <a:off x="6333088" y="41375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DC6CB7FF-4194-445C-A472-FF418D39E9AC}"/>
              </a:ext>
            </a:extLst>
          </p:cNvPr>
          <p:cNvSpPr/>
          <p:nvPr/>
        </p:nvSpPr>
        <p:spPr bwMode="auto">
          <a:xfrm>
            <a:off x="6575800" y="47866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50882A8-E7A6-4B78-B496-9556D6AE8B55}"/>
              </a:ext>
            </a:extLst>
          </p:cNvPr>
          <p:cNvSpPr/>
          <p:nvPr/>
        </p:nvSpPr>
        <p:spPr bwMode="auto">
          <a:xfrm>
            <a:off x="5258702" y="48487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7CD7E200-39F0-4EC6-BE67-B41EF6773FFD}"/>
              </a:ext>
            </a:extLst>
          </p:cNvPr>
          <p:cNvSpPr/>
          <p:nvPr/>
        </p:nvSpPr>
        <p:spPr bwMode="auto">
          <a:xfrm>
            <a:off x="6271000" y="52136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8617A76F-B29F-4692-90FE-8E47BD22A8B4}"/>
              </a:ext>
            </a:extLst>
          </p:cNvPr>
          <p:cNvSpPr/>
          <p:nvPr/>
        </p:nvSpPr>
        <p:spPr bwMode="auto">
          <a:xfrm>
            <a:off x="6462914" y="57518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6F7F79CF-7FE4-459C-ACEA-31E23DD49D9D}"/>
              </a:ext>
            </a:extLst>
          </p:cNvPr>
          <p:cNvSpPr/>
          <p:nvPr/>
        </p:nvSpPr>
        <p:spPr bwMode="auto">
          <a:xfrm>
            <a:off x="5860806" y="50330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F44A6C37-0A48-43D2-8589-1F2329BF6FF8}"/>
              </a:ext>
            </a:extLst>
          </p:cNvPr>
          <p:cNvSpPr/>
          <p:nvPr/>
        </p:nvSpPr>
        <p:spPr bwMode="auto">
          <a:xfrm>
            <a:off x="5712200" y="45947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3D77F48-0213-4329-9D27-4FA8DD9EE7CF}"/>
              </a:ext>
            </a:extLst>
          </p:cNvPr>
          <p:cNvCxnSpPr>
            <a:stCxn id="116" idx="7"/>
            <a:endCxn id="113" idx="4"/>
          </p:cNvCxnSpPr>
          <p:nvPr/>
        </p:nvCxnSpPr>
        <p:spPr bwMode="auto">
          <a:xfrm flipV="1">
            <a:off x="6568907" y="49108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6BF5B0DB-3F34-40D9-8D28-737264AD2F84}"/>
              </a:ext>
            </a:extLst>
          </p:cNvPr>
          <p:cNvCxnSpPr>
            <a:stCxn id="113" idx="0"/>
            <a:endCxn id="112" idx="5"/>
          </p:cNvCxnSpPr>
          <p:nvPr/>
        </p:nvCxnSpPr>
        <p:spPr bwMode="auto">
          <a:xfrm flipH="1" flipV="1">
            <a:off x="6439081" y="42435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51487FFC-3CA2-4966-8203-848833FD299F}"/>
              </a:ext>
            </a:extLst>
          </p:cNvPr>
          <p:cNvCxnSpPr>
            <a:stCxn id="118" idx="7"/>
            <a:endCxn id="112" idx="2"/>
          </p:cNvCxnSpPr>
          <p:nvPr/>
        </p:nvCxnSpPr>
        <p:spPr bwMode="auto">
          <a:xfrm flipV="1">
            <a:off x="5818193" y="4199603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785FE792-7C9D-4550-AC0B-CED65BCC939E}"/>
              </a:ext>
            </a:extLst>
          </p:cNvPr>
          <p:cNvCxnSpPr>
            <a:stCxn id="114" idx="7"/>
            <a:endCxn id="118" idx="3"/>
          </p:cNvCxnSpPr>
          <p:nvPr/>
        </p:nvCxnSpPr>
        <p:spPr bwMode="auto">
          <a:xfrm flipV="1">
            <a:off x="5364695" y="4700709"/>
            <a:ext cx="365690" cy="16619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05D5B47D-241D-4CAD-A041-CB4FD4E22B7C}"/>
              </a:ext>
            </a:extLst>
          </p:cNvPr>
          <p:cNvSpPr/>
          <p:nvPr/>
        </p:nvSpPr>
        <p:spPr bwMode="auto">
          <a:xfrm>
            <a:off x="8336284" y="4244412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A5288A88-407C-4CF9-B187-7155C3E3785D}"/>
              </a:ext>
            </a:extLst>
          </p:cNvPr>
          <p:cNvSpPr/>
          <p:nvPr/>
        </p:nvSpPr>
        <p:spPr bwMode="auto">
          <a:xfrm>
            <a:off x="8578996" y="4893527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8A1FEE8B-73C0-41BD-83C4-064346A53AF1}"/>
              </a:ext>
            </a:extLst>
          </p:cNvPr>
          <p:cNvSpPr/>
          <p:nvPr/>
        </p:nvSpPr>
        <p:spPr bwMode="auto">
          <a:xfrm>
            <a:off x="7261898" y="4955616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75528B9-1030-4BF1-BC51-883DD9DBE402}"/>
              </a:ext>
            </a:extLst>
          </p:cNvPr>
          <p:cNvSpPr/>
          <p:nvPr/>
        </p:nvSpPr>
        <p:spPr bwMode="auto">
          <a:xfrm>
            <a:off x="8274196" y="5320565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6B2F77CD-2A41-48A9-8886-985D4ABD6FD8}"/>
              </a:ext>
            </a:extLst>
          </p:cNvPr>
          <p:cNvSpPr/>
          <p:nvPr/>
        </p:nvSpPr>
        <p:spPr bwMode="auto">
          <a:xfrm>
            <a:off x="8466110" y="5858728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D922EFDD-C067-4044-9067-5B0249D19421}"/>
              </a:ext>
            </a:extLst>
          </p:cNvPr>
          <p:cNvSpPr/>
          <p:nvPr/>
        </p:nvSpPr>
        <p:spPr bwMode="auto">
          <a:xfrm>
            <a:off x="7864002" y="5139939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92D34450-0FE2-432C-976F-B5C2FEB68646}"/>
              </a:ext>
            </a:extLst>
          </p:cNvPr>
          <p:cNvSpPr/>
          <p:nvPr/>
        </p:nvSpPr>
        <p:spPr bwMode="auto">
          <a:xfrm>
            <a:off x="7715396" y="4701614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07B46E04-566F-4DA2-9657-5379003BA730}"/>
              </a:ext>
            </a:extLst>
          </p:cNvPr>
          <p:cNvCxnSpPr>
            <a:stCxn id="131" idx="7"/>
            <a:endCxn id="128" idx="4"/>
          </p:cNvCxnSpPr>
          <p:nvPr/>
        </p:nvCxnSpPr>
        <p:spPr bwMode="auto">
          <a:xfrm flipV="1">
            <a:off x="8572103" y="5017705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5B7766D4-3A77-41F9-8219-5049CE26A7A8}"/>
              </a:ext>
            </a:extLst>
          </p:cNvPr>
          <p:cNvCxnSpPr>
            <a:stCxn id="128" idx="0"/>
            <a:endCxn id="127" idx="5"/>
          </p:cNvCxnSpPr>
          <p:nvPr/>
        </p:nvCxnSpPr>
        <p:spPr bwMode="auto">
          <a:xfrm flipH="1" flipV="1">
            <a:off x="8442277" y="4350405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65C02084-F314-4417-9B56-8AA3028F4FCC}"/>
              </a:ext>
            </a:extLst>
          </p:cNvPr>
          <p:cNvCxnSpPr>
            <a:stCxn id="129" idx="7"/>
            <a:endCxn id="127" idx="2"/>
          </p:cNvCxnSpPr>
          <p:nvPr/>
        </p:nvCxnSpPr>
        <p:spPr bwMode="auto">
          <a:xfrm flipV="1">
            <a:off x="7367891" y="4306501"/>
            <a:ext cx="968393" cy="6673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95DCB07-E4C2-4A59-8551-BF9C7F4438D9}"/>
              </a:ext>
            </a:extLst>
          </p:cNvPr>
          <p:cNvSpPr txBox="1"/>
          <p:nvPr/>
        </p:nvSpPr>
        <p:spPr>
          <a:xfrm>
            <a:off x="5107137" y="45232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4DD12414-CD72-419C-ACFF-8118D70FCA5C}"/>
              </a:ext>
            </a:extLst>
          </p:cNvPr>
          <p:cNvSpPr txBox="1"/>
          <p:nvPr/>
        </p:nvSpPr>
        <p:spPr>
          <a:xfrm>
            <a:off x="2877122" y="475694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1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66EC57-1F4D-446F-99ED-F04FFCD45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82648"/>
            <a:ext cx="8501062" cy="1069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</a:rPr>
              <a:t>2.1 </a:t>
            </a:r>
            <a:r>
              <a:rPr lang="zh-CN" altLang="en-US" dirty="0">
                <a:solidFill>
                  <a:schemeClr val="tx2"/>
                </a:solidFill>
              </a:rPr>
              <a:t>线性表的逻辑结构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定义：一个线性表是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zh-CN" altLang="zh-CN" dirty="0"/>
              <a:t>个数据元素的有限</a:t>
            </a:r>
            <a:r>
              <a:rPr lang="zh-CN" altLang="zh-CN" dirty="0">
                <a:solidFill>
                  <a:srgbClr val="CC3300"/>
                </a:solidFill>
              </a:rPr>
              <a:t>序列</a:t>
            </a:r>
            <a:endParaRPr lang="zh-CN" altLang="en-US" dirty="0">
              <a:solidFill>
                <a:srgbClr val="CC3300"/>
              </a:solidFill>
            </a:endParaRP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A4F4917B-68BA-4194-B922-A995C95E2E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154171"/>
              </p:ext>
            </p:extLst>
          </p:nvPr>
        </p:nvGraphicFramePr>
        <p:xfrm>
          <a:off x="1774649" y="3352623"/>
          <a:ext cx="54927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" name="公式" r:id="rId4" imgW="1371600" imgH="241300" progId="Equation.3">
                  <p:embed/>
                </p:oleObj>
              </mc:Choice>
              <mc:Fallback>
                <p:oleObj name="公式" r:id="rId4" imgW="1371600" imgH="241300" progId="Equation.3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A4F4917B-68BA-4194-B922-A995C95E2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649" y="3352623"/>
                        <a:ext cx="54927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7" name="Group 5">
            <a:extLst>
              <a:ext uri="{FF2B5EF4-FFF2-40B4-BE49-F238E27FC236}">
                <a16:creationId xmlns:a16="http://schemas.microsoft.com/office/drawing/2014/main" id="{9B79D660-FD8A-4189-94C6-C22FDA77A0E4}"/>
              </a:ext>
            </a:extLst>
          </p:cNvPr>
          <p:cNvGrpSpPr>
            <a:grpSpLocks/>
          </p:cNvGrpSpPr>
          <p:nvPr/>
        </p:nvGrpSpPr>
        <p:grpSpPr bwMode="auto">
          <a:xfrm>
            <a:off x="1117424" y="487893"/>
            <a:ext cx="7227887" cy="2679700"/>
            <a:chOff x="775" y="1450"/>
            <a:chExt cx="4553" cy="1688"/>
          </a:xfrm>
        </p:grpSpPr>
        <p:sp>
          <p:nvSpPr>
            <p:cNvPr id="8199" name="Text Box 6">
              <a:extLst>
                <a:ext uri="{FF2B5EF4-FFF2-40B4-BE49-F238E27FC236}">
                  <a16:creationId xmlns:a16="http://schemas.microsoft.com/office/drawing/2014/main" id="{701D0F96-B0D0-4FE3-BB67-2FD35C9B9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145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aphicFrame>
          <p:nvGraphicFramePr>
            <p:cNvPr id="8200" name="Object 7">
              <a:extLst>
                <a:ext uri="{FF2B5EF4-FFF2-40B4-BE49-F238E27FC236}">
                  <a16:creationId xmlns:a16="http://schemas.microsoft.com/office/drawing/2014/main" id="{27D9AD40-A667-433F-91A9-ED2A87A0FF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9" y="1511"/>
            <a:ext cx="4139" cy="1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" name="文档" r:id="rId6" imgW="6634480" imgH="2524760" progId="Word.Document.8">
                    <p:embed/>
                  </p:oleObj>
                </mc:Choice>
                <mc:Fallback>
                  <p:oleObj name="文档" r:id="rId6" imgW="6634480" imgH="2524760" progId="Word.Document.8">
                    <p:embed/>
                    <p:pic>
                      <p:nvPicPr>
                        <p:cNvPr id="8200" name="Object 7">
                          <a:extLst>
                            <a:ext uri="{FF2B5EF4-FFF2-40B4-BE49-F238E27FC236}">
                              <a16:creationId xmlns:a16="http://schemas.microsoft.com/office/drawing/2014/main" id="{27D9AD40-A667-433F-91A9-ED2A87A0FF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1511"/>
                          <a:ext cx="4139" cy="1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AutoShape 8">
              <a:extLst>
                <a:ext uri="{FF2B5EF4-FFF2-40B4-BE49-F238E27FC236}">
                  <a16:creationId xmlns:a16="http://schemas.microsoft.com/office/drawing/2014/main" id="{05EEE3FD-5C1D-41D7-8316-97CEF7707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584"/>
              <a:ext cx="814" cy="272"/>
            </a:xfrm>
            <a:prstGeom prst="wedgeRoundRectCallout">
              <a:avLst>
                <a:gd name="adj1" fmla="val -73708"/>
                <a:gd name="adj2" fmla="val 61764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数据元素</a:t>
              </a:r>
            </a:p>
          </p:txBody>
        </p:sp>
      </p:grpSp>
      <p:sp>
        <p:nvSpPr>
          <p:cNvPr id="8198" name="Rectangle 9">
            <a:extLst>
              <a:ext uri="{FF2B5EF4-FFF2-40B4-BE49-F238E27FC236}">
                <a16:creationId xmlns:a16="http://schemas.microsoft.com/office/drawing/2014/main" id="{E2A391B1-E26F-4DBE-9BCC-A15153F2B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39" y="3917952"/>
            <a:ext cx="8501062" cy="249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lang="zh-CN" altLang="en-US" dirty="0">
                <a:solidFill>
                  <a:srgbClr val="660066"/>
                </a:solidFill>
              </a:rPr>
              <a:t>基本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概念：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元素个数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——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表长度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n=0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空表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是线性表第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个数据元素，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在表中的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位序</a:t>
            </a:r>
            <a:endParaRPr lang="en-US" altLang="zh-CN" dirty="0">
              <a:solidFill>
                <a:srgbClr val="00B0F0"/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i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的直接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前驱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是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i-1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无直接前驱</a:t>
            </a:r>
            <a:endParaRPr lang="en-US" altLang="zh-CN" dirty="0">
              <a:solidFill>
                <a:srgbClr val="660066"/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的直接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后继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i+1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无直接后继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51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0E7A3-EEED-4C5E-940B-161BAD53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线性表的抽象数据类型</a:t>
            </a:r>
            <a:r>
              <a:rPr lang="en-US" altLang="zh-CN" sz="4000" kern="1200" dirty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(ADT)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定义</a:t>
            </a:r>
            <a:endParaRPr lang="zh-Hans-HK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C7D1A-C163-44D6-8ABD-5F5B7CFE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2836862" cy="4973637"/>
          </a:xfr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ADT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List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{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数据对象：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	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数据关系：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	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基本操作：</a:t>
            </a:r>
            <a:b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　　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b="1" dirty="0">
                <a:solidFill>
                  <a:srgbClr val="660066"/>
                </a:solidFill>
                <a:ea typeface=""/>
                <a:cs typeface=""/>
              </a:rPr>
              <a:t>}</a:t>
            </a:r>
            <a:endParaRPr lang="zh-Hans-HK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A62CA7-AE6A-45A7-9552-61D6A0234B01}"/>
              </a:ext>
            </a:extLst>
          </p:cNvPr>
          <p:cNvSpPr txBox="1"/>
          <p:nvPr/>
        </p:nvSpPr>
        <p:spPr>
          <a:xfrm>
            <a:off x="3547532" y="1782760"/>
            <a:ext cx="541866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D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＝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{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a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| a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∈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ElemSet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,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=1,2,...,n, n≥0 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R1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＝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{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&lt;a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,a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&gt;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|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a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,a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∈D,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=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2,...,n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 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endParaRPr lang="zh-Hans-HK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7CD9FC-1FE0-4507-A0DA-698A1FE93329}"/>
              </a:ext>
            </a:extLst>
          </p:cNvPr>
          <p:cNvSpPr txBox="1"/>
          <p:nvPr/>
        </p:nvSpPr>
        <p:spPr>
          <a:xfrm>
            <a:off x="1684865" y="3241265"/>
            <a:ext cx="6256867" cy="2456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InitList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 )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结构初始化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操作结果：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创建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一个空的线性表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 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DestroyList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 )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//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销毁结构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初始条件：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线性表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已存在。</a:t>
            </a:r>
            <a:b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操作结果：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销毁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线性表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{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引用型操作</a:t>
            </a:r>
            <a:r>
              <a:rPr lang="en-US" altLang="zh-CN" sz="2400" b="1" dirty="0">
                <a:solidFill>
                  <a:srgbClr val="660066"/>
                </a:solidFill>
                <a:ea typeface=""/>
                <a:cs typeface=""/>
              </a:rPr>
              <a:t> &amp;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加工型操作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}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294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360A2-3A39-477B-9E40-9B8EDACA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69" y="505354"/>
            <a:ext cx="7772400" cy="825500"/>
          </a:xfrm>
        </p:spPr>
        <p:txBody>
          <a:bodyPr/>
          <a:lstStyle/>
          <a:p>
            <a:r>
              <a:rPr lang="zh-CN" altLang="en-US" dirty="0"/>
              <a:t>引用型操作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6A4A0-ECB7-450D-99F7-7D5F058F7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815" y="1398590"/>
            <a:ext cx="4089400" cy="4426477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ListEmpty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 L )</a:t>
            </a:r>
            <a:endParaRPr lang="en-US" altLang="zh-CN" sz="2400" b="1" kern="1200" noProof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已存在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若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为空表，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则返回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TRUE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，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否则返回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FALSE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ListLength( L )</a:t>
            </a:r>
            <a:endParaRPr lang="en-US" altLang="zh-CN" sz="2400" b="1" kern="1200" dirty="0">
              <a:solidFill>
                <a:srgbClr val="FFC000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已存在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  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返回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元素个数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</a:t>
            </a:r>
            <a:endParaRPr lang="zh-Hans-HK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72183F-3BCB-4E46-BB6A-DF8A72B8A2F7}"/>
              </a:ext>
            </a:extLst>
          </p:cNvPr>
          <p:cNvSpPr txBox="1">
            <a:spLocks/>
          </p:cNvSpPr>
          <p:nvPr/>
        </p:nvSpPr>
        <p:spPr bwMode="auto">
          <a:xfrm>
            <a:off x="4640722" y="700802"/>
            <a:ext cx="4089400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400"/>
              </a:spcAft>
              <a:buFontTx/>
              <a:buNone/>
              <a:defRPr/>
            </a:pPr>
            <a:r>
              <a:rPr lang="en-US" altLang="zh-CN" sz="24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PriorElem</a:t>
            </a:r>
            <a:r>
              <a:rPr lang="en-US" altLang="zh-CN" sz="24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( L, cur, </a:t>
            </a:r>
            <a:r>
              <a:rPr lang="en-US" altLang="zh-CN" sz="24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lang="en-US" altLang="zh-CN" sz="24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pre )</a:t>
            </a:r>
          </a:p>
          <a:p>
            <a:pPr eaLnBrk="1" hangingPunct="1">
              <a:spcAft>
                <a:spcPts val="40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  </a:t>
            </a: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en-US" altLang="zh-CN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已存在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  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若 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cur 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是 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中元素，则用 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pre 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返回它的</a:t>
            </a:r>
            <a:r>
              <a:rPr lang="zh-CN" altLang="en-US" sz="2400" b="1" kern="1200" dirty="0">
                <a:solidFill>
                  <a:srgbClr val="0099CC"/>
                </a:solidFill>
                <a:latin typeface="Arial" panose="020B0604020202020204" pitchFamily="34" charset="0"/>
                <a:ea typeface=""/>
                <a:cs typeface=""/>
              </a:rPr>
              <a:t>前驱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，</a:t>
            </a:r>
            <a:br>
              <a:rPr lang="en-US" altLang="zh-CN" sz="2400" b="1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</a:b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否则操作失败，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pre 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无定义。</a:t>
            </a:r>
          </a:p>
          <a:p>
            <a:pPr eaLnBrk="1" hangingPunct="1">
              <a:spcAft>
                <a:spcPts val="400"/>
              </a:spcAft>
              <a:buFontTx/>
              <a:buNone/>
              <a:defRPr/>
            </a:pPr>
            <a:r>
              <a:rPr lang="zh-CN" altLang="en-US" sz="2400" b="1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    </a:t>
            </a:r>
            <a:endParaRPr lang="en-US" altLang="zh-CN" sz="24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eaLnBrk="1" hangingPunct="1">
              <a:spcAft>
                <a:spcPts val="400"/>
              </a:spcAft>
              <a:buFontTx/>
              <a:buNone/>
              <a:defRPr/>
            </a:pPr>
            <a:r>
              <a:rPr lang="en-US" altLang="zh-CN" sz="24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NextElem</a:t>
            </a:r>
            <a:r>
              <a:rPr lang="en-US" altLang="zh-CN" sz="24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( L, cur, </a:t>
            </a:r>
            <a:r>
              <a:rPr lang="en-US" altLang="zh-CN" sz="24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lang="en-US" altLang="zh-CN" sz="24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next ) </a:t>
            </a:r>
          </a:p>
          <a:p>
            <a:pPr eaLnBrk="1" hangingPunct="1">
              <a:spcAft>
                <a:spcPts val="40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  </a:t>
            </a: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en-US" altLang="zh-CN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已存在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eaLnBrk="1" hangingPunct="1">
              <a:spcAft>
                <a:spcPts val="400"/>
              </a:spcAft>
              <a:buFontTx/>
              <a:buNone/>
              <a:defRPr/>
            </a:pPr>
            <a:r>
              <a:rPr lang="en-US" altLang="zh-CN" sz="2400" b="1" kern="12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  </a:t>
            </a: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若 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cur 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是 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中元素，则用 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next 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返回它的</a:t>
            </a:r>
            <a:r>
              <a:rPr lang="zh-CN" altLang="en-US" sz="2400" b="1" kern="1200" dirty="0">
                <a:solidFill>
                  <a:srgbClr val="0099CC"/>
                </a:solidFill>
                <a:latin typeface="Arial" panose="020B0604020202020204" pitchFamily="34" charset="0"/>
                <a:ea typeface=""/>
                <a:cs typeface=""/>
              </a:rPr>
              <a:t>后继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，</a:t>
            </a:r>
            <a:b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</a:b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否则操作失败，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next 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无定义。</a:t>
            </a:r>
          </a:p>
        </p:txBody>
      </p:sp>
    </p:spTree>
    <p:extLst>
      <p:ext uri="{BB962C8B-B14F-4D97-AF65-F5344CB8AC3E}">
        <p14:creationId xmlns:p14="http://schemas.microsoft.com/office/powerpoint/2010/main" val="361767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360A2-3A39-477B-9E40-9B8EDACA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引用型操作</a:t>
            </a:r>
            <a:endParaRPr lang="zh-Hans-HK" altLang="en-US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4477107-11EC-413A-9B31-0D0827D9C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736" y="446619"/>
            <a:ext cx="4317999" cy="24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40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GetElem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 L,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e )</a:t>
            </a:r>
            <a:endParaRPr lang="en-US" altLang="zh-CN" sz="2400" b="1" dirty="0">
              <a:solidFill>
                <a:srgbClr val="CC3300"/>
              </a:solidFill>
              <a:ea typeface=""/>
              <a:cs typeface="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40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已存在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， </a:t>
            </a:r>
            <a:r>
              <a:rPr lang="en-US" altLang="zh-CN" sz="2400" b="1" dirty="0">
                <a:solidFill>
                  <a:srgbClr val="660066"/>
                </a:solidFill>
                <a:ea typeface=""/>
                <a:cs typeface=""/>
              </a:rPr>
              <a:t> </a:t>
            </a:r>
            <a:br>
              <a:rPr lang="en-US" altLang="zh-CN" sz="2400" b="1" dirty="0">
                <a:solidFill>
                  <a:srgbClr val="660066"/>
                </a:solidFill>
                <a:ea typeface=""/>
                <a:cs typeface=""/>
              </a:rPr>
            </a:br>
            <a:r>
              <a:rPr lang="en-US" altLang="zh-CN" sz="2400" b="1" dirty="0">
                <a:solidFill>
                  <a:srgbClr val="660066"/>
                </a:solidFill>
                <a:ea typeface=""/>
                <a:cs typeface="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1≤i≤LengthList(L)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返回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中第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个数据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元素的值到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C7ED8A-A429-4244-85E3-1FAC75C7EFDF}"/>
              </a:ext>
            </a:extLst>
          </p:cNvPr>
          <p:cNvSpPr txBox="1"/>
          <p:nvPr/>
        </p:nvSpPr>
        <p:spPr>
          <a:xfrm>
            <a:off x="601133" y="1947738"/>
            <a:ext cx="355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Int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LocateElem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  ( L, e,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compare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 ) 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已存在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compare( 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是元素判定函数。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：返回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中第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个与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e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满足关系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compare( 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的元素的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位序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。若这样的元素不存在，则返回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 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0EE5A57-FE9B-4F22-AE94-7731502FE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3496736"/>
            <a:ext cx="4317999" cy="254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40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ListTraverse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(L, </a:t>
            </a:r>
            <a:r>
              <a:rPr kumimoji="1" lang="en-US" altLang="zh-CN" sz="2400" b="1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visit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 ))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</a:b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已存在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，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visit( 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为元素的访问函数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40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依次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对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的每个元素调用函数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visit( 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。一旦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visit( 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失败，则操作失败。</a:t>
            </a:r>
          </a:p>
        </p:txBody>
      </p:sp>
    </p:spTree>
    <p:extLst>
      <p:ext uri="{BB962C8B-B14F-4D97-AF65-F5344CB8AC3E}">
        <p14:creationId xmlns:p14="http://schemas.microsoft.com/office/powerpoint/2010/main" val="415520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9C403-6EAD-4580-8B94-3856B67A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加工型操作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1D29F-2699-40F5-8895-73617EAD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3641195" cy="4220104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ClearList(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 )</a:t>
            </a:r>
            <a:endParaRPr lang="en-US" altLang="zh-CN" sz="2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已存在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将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重置为空表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PutElem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(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L,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, e )</a:t>
            </a:r>
            <a:endParaRPr lang="en-US" altLang="zh-CN" sz="24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已存在</a:t>
            </a:r>
            <a:r>
              <a:rPr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且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1≤i≤LengthList(L)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中第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个元素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赋值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e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的值。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EBD0986-4FD1-4EEA-BC0C-004FE6422474}"/>
              </a:ext>
            </a:extLst>
          </p:cNvPr>
          <p:cNvSpPr txBox="1">
            <a:spLocks/>
          </p:cNvSpPr>
          <p:nvPr/>
        </p:nvSpPr>
        <p:spPr bwMode="auto">
          <a:xfrm>
            <a:off x="4859867" y="726281"/>
            <a:ext cx="3641195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ListInsert(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L,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, e )</a:t>
            </a:r>
            <a:endParaRPr lang="en-US" altLang="zh-CN" sz="24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存在且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1≤i≤LengthList(L)+1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在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的第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个元素之前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插入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新的元素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，（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的长度增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1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ListDelete(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"/>
                <a:cs typeface=""/>
              </a:rPr>
              <a:t> &amp;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L,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"/>
                <a:cs typeface=""/>
              </a:rPr>
              <a:t>&amp;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e )</a:t>
            </a:r>
            <a:endParaRPr lang="en-US" altLang="zh-CN" sz="2400" b="1" noProof="0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存在且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非空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1≤i≤LengthList(L)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</a:t>
            </a:r>
            <a:endParaRPr lang="en-US" altLang="zh-CN" sz="2400" b="1" noProof="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删除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的第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个元素，并用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e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返回其值，（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的长度减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1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。 </a:t>
            </a:r>
          </a:p>
          <a:p>
            <a:pPr eaLnBrk="1" hangingPunct="1">
              <a:buFontTx/>
              <a:buNone/>
              <a:defRPr/>
            </a:pPr>
            <a:endParaRPr lang="zh-Hans-HK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4237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3112</Words>
  <Application>Microsoft Office PowerPoint</Application>
  <PresentationFormat>全屏显示(4:3)</PresentationFormat>
  <Paragraphs>446</Paragraphs>
  <Slides>36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黑体</vt:lpstr>
      <vt:lpstr>隶书</vt:lpstr>
      <vt:lpstr>幼圆</vt:lpstr>
      <vt:lpstr>Arial</vt:lpstr>
      <vt:lpstr>Calibri</vt:lpstr>
      <vt:lpstr>Cambria Math</vt:lpstr>
      <vt:lpstr>Impact</vt:lpstr>
      <vt:lpstr>Times New Roman</vt:lpstr>
      <vt:lpstr>Wingdings</vt:lpstr>
      <vt:lpstr>caiyun</vt:lpstr>
      <vt:lpstr>公式</vt:lpstr>
      <vt:lpstr>文档</vt:lpstr>
      <vt:lpstr>Equation</vt:lpstr>
      <vt:lpstr>Microsoft 公式 3.0</vt:lpstr>
      <vt:lpstr>答疑事宜</vt:lpstr>
      <vt:lpstr>第二章 线性表 2.1 线性表的逻辑结构 2.2 顺序表示方式（顺序表） 2.3 链式表示方式（下周内容）  回顾：逻辑结构、物理结构。 </vt:lpstr>
      <vt:lpstr>线性关系</vt:lpstr>
      <vt:lpstr>PowerPoint 演示文稿</vt:lpstr>
      <vt:lpstr>PowerPoint 演示文稿</vt:lpstr>
      <vt:lpstr>线性表的抽象数据类型(ADT)定义</vt:lpstr>
      <vt:lpstr>引用型操作</vt:lpstr>
      <vt:lpstr>引用型操作</vt:lpstr>
      <vt:lpstr>加工型操作</vt:lpstr>
      <vt:lpstr>基本操作小节</vt:lpstr>
      <vt:lpstr>PowerPoint 演示文稿</vt:lpstr>
      <vt:lpstr>2.2 线性表的顺序存储结构</vt:lpstr>
      <vt:lpstr>PowerPoint 演示文稿</vt:lpstr>
      <vt:lpstr>PowerPoint 演示文稿</vt:lpstr>
      <vt:lpstr>ListInsert(i, e )的线性表实现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ListDelete(i, &amp;e )的线性表实现</vt:lpstr>
      <vt:lpstr>PowerPoint 演示文稿</vt:lpstr>
      <vt:lpstr>PowerPoint 演示文稿</vt:lpstr>
      <vt:lpstr>线性表的类C语言实现-删除</vt:lpstr>
      <vt:lpstr>PowerPoint 演示文稿</vt:lpstr>
      <vt:lpstr>PowerPoint 演示文稿</vt:lpstr>
      <vt:lpstr>小节：顺序表的优缺点</vt:lpstr>
      <vt:lpstr>课后习题</vt:lpstr>
      <vt:lpstr>习题2的解答</vt:lpstr>
      <vt:lpstr>更难的课后习题（optional）</vt:lpstr>
      <vt:lpstr>Graham-scan convex hull algorithm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线性表  2.1 线性表的逻辑结构及顺序表示方式（顺序表）</dc:title>
  <dc:creator>knight davion</dc:creator>
  <cp:lastModifiedBy>金 恺</cp:lastModifiedBy>
  <cp:revision>301</cp:revision>
  <dcterms:created xsi:type="dcterms:W3CDTF">2020-08-23T07:45:47Z</dcterms:created>
  <dcterms:modified xsi:type="dcterms:W3CDTF">2020-09-04T04:34:43Z</dcterms:modified>
</cp:coreProperties>
</file>