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80"/>
  </p:notesMasterIdLst>
  <p:sldIdLst>
    <p:sldId id="304" r:id="rId2"/>
    <p:sldId id="321" r:id="rId3"/>
    <p:sldId id="305" r:id="rId4"/>
    <p:sldId id="303" r:id="rId5"/>
    <p:sldId id="312" r:id="rId6"/>
    <p:sldId id="315" r:id="rId7"/>
    <p:sldId id="314" r:id="rId8"/>
    <p:sldId id="340" r:id="rId9"/>
    <p:sldId id="306" r:id="rId10"/>
    <p:sldId id="307" r:id="rId11"/>
    <p:sldId id="343" r:id="rId12"/>
    <p:sldId id="379" r:id="rId13"/>
    <p:sldId id="316" r:id="rId14"/>
    <p:sldId id="350" r:id="rId15"/>
    <p:sldId id="344" r:id="rId16"/>
    <p:sldId id="380" r:id="rId17"/>
    <p:sldId id="317" r:id="rId18"/>
    <p:sldId id="381" r:id="rId19"/>
    <p:sldId id="345" r:id="rId20"/>
    <p:sldId id="382" r:id="rId21"/>
    <p:sldId id="383" r:id="rId22"/>
    <p:sldId id="349" r:id="rId23"/>
    <p:sldId id="308" r:id="rId24"/>
    <p:sldId id="309" r:id="rId25"/>
    <p:sldId id="330" r:id="rId26"/>
    <p:sldId id="351" r:id="rId27"/>
    <p:sldId id="353" r:id="rId28"/>
    <p:sldId id="354" r:id="rId29"/>
    <p:sldId id="352" r:id="rId30"/>
    <p:sldId id="369" r:id="rId31"/>
    <p:sldId id="336" r:id="rId32"/>
    <p:sldId id="355" r:id="rId33"/>
    <p:sldId id="356" r:id="rId34"/>
    <p:sldId id="357" r:id="rId35"/>
    <p:sldId id="370" r:id="rId36"/>
    <p:sldId id="334" r:id="rId37"/>
    <p:sldId id="359" r:id="rId38"/>
    <p:sldId id="358" r:id="rId39"/>
    <p:sldId id="360" r:id="rId40"/>
    <p:sldId id="361" r:id="rId41"/>
    <p:sldId id="384" r:id="rId42"/>
    <p:sldId id="339" r:id="rId43"/>
    <p:sldId id="371" r:id="rId44"/>
    <p:sldId id="322" r:id="rId45"/>
    <p:sldId id="348" r:id="rId46"/>
    <p:sldId id="323" r:id="rId47"/>
    <p:sldId id="328" r:id="rId48"/>
    <p:sldId id="329" r:id="rId49"/>
    <p:sldId id="374" r:id="rId50"/>
    <p:sldId id="373" r:id="rId51"/>
    <p:sldId id="326" r:id="rId52"/>
    <p:sldId id="372" r:id="rId53"/>
    <p:sldId id="327" r:id="rId54"/>
    <p:sldId id="310" r:id="rId55"/>
    <p:sldId id="311" r:id="rId56"/>
    <p:sldId id="333" r:id="rId57"/>
    <p:sldId id="375" r:id="rId58"/>
    <p:sldId id="332" r:id="rId59"/>
    <p:sldId id="376" r:id="rId60"/>
    <p:sldId id="378" r:id="rId61"/>
    <p:sldId id="337" r:id="rId62"/>
    <p:sldId id="377" r:id="rId63"/>
    <p:sldId id="331" r:id="rId64"/>
    <p:sldId id="325" r:id="rId65"/>
    <p:sldId id="342" r:id="rId66"/>
    <p:sldId id="335" r:id="rId67"/>
    <p:sldId id="364" r:id="rId68"/>
    <p:sldId id="362" r:id="rId69"/>
    <p:sldId id="365" r:id="rId70"/>
    <p:sldId id="346" r:id="rId71"/>
    <p:sldId id="366" r:id="rId72"/>
    <p:sldId id="367" r:id="rId73"/>
    <p:sldId id="368" r:id="rId74"/>
    <p:sldId id="347" r:id="rId75"/>
    <p:sldId id="363" r:id="rId76"/>
    <p:sldId id="341" r:id="rId77"/>
    <p:sldId id="324" r:id="rId78"/>
    <p:sldId id="32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  <p14:sldId id="321"/>
          </p14:sldIdLst>
        </p14:section>
        <p14:section name="递归算法" id="{A1B11704-C71A-4018-9039-7EED2D487D45}">
          <p14:sldIdLst>
            <p14:sldId id="305"/>
            <p14:sldId id="303"/>
            <p14:sldId id="312"/>
            <p14:sldId id="315"/>
            <p14:sldId id="314"/>
            <p14:sldId id="340"/>
          </p14:sldIdLst>
        </p14:section>
        <p14:section name="分治算法" id="{37BA8150-637B-47B6-8557-72425828F35C}">
          <p14:sldIdLst>
            <p14:sldId id="306"/>
            <p14:sldId id="307"/>
            <p14:sldId id="343"/>
            <p14:sldId id="379"/>
            <p14:sldId id="316"/>
            <p14:sldId id="350"/>
            <p14:sldId id="344"/>
            <p14:sldId id="380"/>
            <p14:sldId id="317"/>
            <p14:sldId id="381"/>
            <p14:sldId id="345"/>
            <p14:sldId id="382"/>
            <p14:sldId id="383"/>
            <p14:sldId id="349"/>
          </p14:sldIdLst>
        </p14:section>
        <p14:section name="动态规划" id="{A6F4BA5F-99DA-4F4F-B265-3D1CBC2C34C1}">
          <p14:sldIdLst>
            <p14:sldId id="308"/>
            <p14:sldId id="309"/>
            <p14:sldId id="330"/>
            <p14:sldId id="351"/>
            <p14:sldId id="353"/>
            <p14:sldId id="354"/>
            <p14:sldId id="352"/>
            <p14:sldId id="369"/>
            <p14:sldId id="336"/>
            <p14:sldId id="355"/>
            <p14:sldId id="356"/>
            <p14:sldId id="357"/>
            <p14:sldId id="370"/>
            <p14:sldId id="334"/>
            <p14:sldId id="359"/>
            <p14:sldId id="358"/>
            <p14:sldId id="360"/>
            <p14:sldId id="361"/>
            <p14:sldId id="384"/>
            <p14:sldId id="339"/>
            <p14:sldId id="371"/>
          </p14:sldIdLst>
        </p14:section>
        <p14:section name="规约思想" id="{0B9B476D-E6D4-4C5C-9EB1-5C7C60DFDB46}">
          <p14:sldIdLst>
            <p14:sldId id="322"/>
            <p14:sldId id="348"/>
            <p14:sldId id="323"/>
            <p14:sldId id="328"/>
            <p14:sldId id="329"/>
            <p14:sldId id="374"/>
            <p14:sldId id="373"/>
            <p14:sldId id="326"/>
            <p14:sldId id="372"/>
            <p14:sldId id="327"/>
          </p14:sldIdLst>
        </p14:section>
        <p14:section name="贪心算法" id="{F5DA9C54-1394-4AD7-848B-D2363D45E363}">
          <p14:sldIdLst>
            <p14:sldId id="310"/>
            <p14:sldId id="311"/>
            <p14:sldId id="333"/>
            <p14:sldId id="375"/>
            <p14:sldId id="332"/>
            <p14:sldId id="376"/>
            <p14:sldId id="378"/>
            <p14:sldId id="337"/>
            <p14:sldId id="377"/>
            <p14:sldId id="331"/>
          </p14:sldIdLst>
        </p14:section>
        <p14:section name="其他" id="{10C845B5-2BCB-4DEA-AE19-70EB41D25913}">
          <p14:sldIdLst>
            <p14:sldId id="325"/>
            <p14:sldId id="342"/>
            <p14:sldId id="335"/>
            <p14:sldId id="364"/>
            <p14:sldId id="362"/>
            <p14:sldId id="365"/>
            <p14:sldId id="346"/>
            <p14:sldId id="366"/>
            <p14:sldId id="367"/>
            <p14:sldId id="368"/>
            <p14:sldId id="347"/>
            <p14:sldId id="363"/>
            <p14:sldId id="341"/>
            <p14:sldId id="324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max⁡〖(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𝑇[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𝑥−1][𝑗−1],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[𝑖−𝑥][𝑗])〗+</a:t>
                </a:r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problem/lis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4.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EA22A-1BDC-4702-99F2-3A40A333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EB49-A3C2-4AF4-8E56-9C24D95C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将问题要处理的对象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zh-CN" altLang="en-US" sz="2800" dirty="0"/>
              <a:t>进行</a:t>
            </a:r>
            <a:r>
              <a:rPr lang="zh-CN" altLang="en-US" sz="2800" b="1" dirty="0">
                <a:solidFill>
                  <a:srgbClr val="00B0F0"/>
                </a:solidFill>
              </a:rPr>
              <a:t>切割</a:t>
            </a:r>
            <a:r>
              <a:rPr lang="en-US" altLang="zh-CN" sz="2800" b="1" dirty="0">
                <a:solidFill>
                  <a:srgbClr val="00B0F0"/>
                </a:solidFill>
              </a:rPr>
              <a:t>(divide)</a:t>
            </a:r>
            <a:r>
              <a:rPr lang="zh-CN" altLang="en-US" sz="2800" dirty="0"/>
              <a:t>。分成两部分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可分成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部分，但一般来说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zh-CN" altLang="en-US" sz="2800" dirty="0"/>
              <a:t>的问题规模</a:t>
            </a:r>
            <a:r>
              <a:rPr lang="zh-CN" altLang="en-US" sz="2800" dirty="0">
                <a:solidFill>
                  <a:srgbClr val="92D050"/>
                </a:solidFill>
              </a:rPr>
              <a:t>大约为原来的一半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解决该问题在输入为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这一步称为</a:t>
            </a:r>
            <a:r>
              <a:rPr lang="en-US" altLang="zh-CN" sz="2800" dirty="0">
                <a:solidFill>
                  <a:srgbClr val="00B0F0"/>
                </a:solidFill>
              </a:rPr>
              <a:t>conquer</a:t>
            </a:r>
            <a:r>
              <a:rPr lang="en-US" altLang="zh-CN" sz="2800" dirty="0"/>
              <a:t>)</a:t>
            </a:r>
            <a:r>
              <a:rPr lang="zh-CN" altLang="en-US" sz="2800" dirty="0"/>
              <a:t>。解决这一步</a:t>
            </a:r>
            <a:r>
              <a:rPr lang="zh-CN" altLang="en-US" sz="2800" dirty="0">
                <a:solidFill>
                  <a:srgbClr val="00B0F0"/>
                </a:solidFill>
              </a:rPr>
              <a:t>一般用到递归思想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根据问题输入为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zh-CN" altLang="en-US" sz="2800" dirty="0"/>
              <a:t>时的解计算出问题输入为</a:t>
            </a:r>
            <a:r>
              <a:rPr lang="en-US" altLang="zh-CN" sz="2800" dirty="0">
                <a:solidFill>
                  <a:srgbClr val="92D050"/>
                </a:solidFill>
              </a:rPr>
              <a:t>Q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此步通常叫作</a:t>
            </a:r>
            <a:r>
              <a:rPr lang="zh-CN" altLang="en-US" sz="2800" dirty="0">
                <a:solidFill>
                  <a:srgbClr val="00B0F0"/>
                </a:solidFill>
              </a:rPr>
              <a:t>合并</a:t>
            </a:r>
            <a:r>
              <a:rPr lang="en-US" altLang="zh-CN" sz="2800" dirty="0">
                <a:solidFill>
                  <a:srgbClr val="00B0F0"/>
                </a:solidFill>
              </a:rPr>
              <a:t>(merge)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00B050"/>
                </a:solidFill>
              </a:rPr>
              <a:t>归并排序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00B050"/>
                </a:solidFill>
              </a:rPr>
              <a:t>求凸包的分治算法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00B050"/>
                </a:solidFill>
              </a:rPr>
              <a:t>曹冲称象</a:t>
            </a:r>
            <a:endParaRPr lang="zh-Hans-HK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0525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469-8BFE-4CED-8CFE-B48C4EE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60FD-9BAB-4E39-B67A-E06233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排序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92D050"/>
                </a:solidFill>
              </a:rPr>
              <a:t>a[1],…,a[n]</a:t>
            </a:r>
            <a:r>
              <a:rPr lang="zh-CN" altLang="en-US" sz="2400" dirty="0"/>
              <a:t>。要将它们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600" dirty="0"/>
              <a:t>算法思路（基于</a:t>
            </a:r>
            <a:r>
              <a:rPr lang="zh-CN" altLang="en-US" sz="2600" dirty="0">
                <a:solidFill>
                  <a:srgbClr val="FF0000"/>
                </a:solidFill>
              </a:rPr>
              <a:t>分治</a:t>
            </a:r>
            <a:r>
              <a:rPr lang="zh-CN" altLang="en-US" sz="2600" dirty="0"/>
              <a:t>来排序）</a:t>
            </a:r>
            <a:endParaRPr lang="en-US" altLang="zh-CN" sz="2600" dirty="0"/>
          </a:p>
          <a:p>
            <a:pPr lvl="1"/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rgbClr val="92D050"/>
                </a:solidFill>
              </a:rPr>
              <a:t>m=[(n+1)/2]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/>
              <a:t>a[1],…,a[m]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将</a:t>
            </a:r>
            <a:r>
              <a:rPr lang="en-US" altLang="zh-CN" sz="2400" dirty="0"/>
              <a:t>a[m+1],…,a[n]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/>
            <a:r>
              <a:rPr lang="en-US" altLang="zh-CN" sz="2400" dirty="0"/>
              <a:t>3. </a:t>
            </a:r>
            <a:r>
              <a:rPr lang="zh-CN" altLang="en-US" sz="2400" dirty="0"/>
              <a:t>调用</a:t>
            </a:r>
            <a:r>
              <a:rPr lang="en-US" altLang="zh-CN" sz="2400" dirty="0"/>
              <a:t>merge</a:t>
            </a:r>
            <a:r>
              <a:rPr lang="zh-CN" altLang="en-US" sz="2400" dirty="0"/>
              <a:t>过程合并</a:t>
            </a:r>
            <a:r>
              <a:rPr lang="en-US" altLang="zh-CN" sz="2400" dirty="0"/>
              <a:t>2</a:t>
            </a:r>
            <a:r>
              <a:rPr lang="zh-CN" altLang="en-US" sz="2400" dirty="0"/>
              <a:t>个有序序列（</a:t>
            </a:r>
            <a:r>
              <a:rPr lang="en-US" altLang="zh-CN" sz="2400" dirty="0">
                <a:solidFill>
                  <a:srgbClr val="00B0F0"/>
                </a:solidFill>
              </a:rPr>
              <a:t>O(n)</a:t>
            </a:r>
            <a:r>
              <a:rPr lang="zh-CN" altLang="en-US" sz="2400" dirty="0"/>
              <a:t>时间）</a:t>
            </a:r>
            <a:endParaRPr lang="en-US" altLang="zh-Hans-HK" sz="2400" dirty="0"/>
          </a:p>
          <a:p>
            <a:r>
              <a:rPr lang="zh-CN" altLang="en-US" sz="2800" dirty="0"/>
              <a:t>复杂度分析</a:t>
            </a:r>
            <a:endParaRPr lang="en-US" altLang="zh-CN" sz="2800" dirty="0"/>
          </a:p>
          <a:p>
            <a:pPr lvl="1"/>
            <a:r>
              <a:rPr lang="en-US" altLang="zh-Hans-HK" sz="2400" dirty="0">
                <a:solidFill>
                  <a:srgbClr val="00B050"/>
                </a:solidFill>
              </a:rPr>
              <a:t>T(n)= 2 T(n/2) + O(n)</a:t>
            </a:r>
          </a:p>
          <a:p>
            <a:pPr lvl="1"/>
            <a:r>
              <a:rPr lang="en-US" altLang="zh-Hans-HK" sz="2400" dirty="0">
                <a:sym typeface="Wingdings" panose="05000000000000000000" pitchFamily="2" charset="2"/>
              </a:rPr>
              <a:t> </a:t>
            </a:r>
            <a:r>
              <a:rPr lang="en-US" altLang="zh-Hans-HK" sz="2400" dirty="0">
                <a:solidFill>
                  <a:srgbClr val="00B050"/>
                </a:solidFill>
                <a:sym typeface="Wingdings" panose="05000000000000000000" pitchFamily="2" charset="2"/>
              </a:rPr>
              <a:t> T(n) = O(n log n)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zh-Hans-HK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733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A43F-0A35-4AE9-907F-A8E3467A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Hans-HK" sz="4000" dirty="0">
                <a:solidFill>
                  <a:srgbClr val="FF00FF"/>
                </a:solidFill>
              </a:rPr>
              <a:t>T(n)= 2 T(n/2) + O(n). </a:t>
            </a:r>
            <a:r>
              <a:rPr lang="en-US" altLang="zh-CN" sz="4000" dirty="0">
                <a:solidFill>
                  <a:srgbClr val="FF00FF"/>
                </a:solidFill>
              </a:rPr>
              <a:t>T(n)=?</a:t>
            </a:r>
            <a:endParaRPr lang="en-US" altLang="zh-Hans-HK" sz="4000" dirty="0">
              <a:solidFill>
                <a:srgbClr val="FF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C66D2-42AA-4398-82A7-A640D64A8D42}"/>
              </a:ext>
            </a:extLst>
          </p:cNvPr>
          <p:cNvSpPr/>
          <p:nvPr/>
        </p:nvSpPr>
        <p:spPr>
          <a:xfrm>
            <a:off x="1243584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DC6AA-3FC4-4FF0-88D0-9971F0EE0669}"/>
              </a:ext>
            </a:extLst>
          </p:cNvPr>
          <p:cNvSpPr/>
          <p:nvPr/>
        </p:nvSpPr>
        <p:spPr>
          <a:xfrm>
            <a:off x="1755648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7737C-C47C-47CB-B6FD-20EB9E97B753}"/>
              </a:ext>
            </a:extLst>
          </p:cNvPr>
          <p:cNvSpPr/>
          <p:nvPr/>
        </p:nvSpPr>
        <p:spPr>
          <a:xfrm>
            <a:off x="2267712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40C9C-83F2-432E-9327-CC1F4D35A3FF}"/>
              </a:ext>
            </a:extLst>
          </p:cNvPr>
          <p:cNvSpPr/>
          <p:nvPr/>
        </p:nvSpPr>
        <p:spPr>
          <a:xfrm>
            <a:off x="2779776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39405B-5499-4DB7-9242-2FBDFF72DE7D}"/>
              </a:ext>
            </a:extLst>
          </p:cNvPr>
          <p:cNvSpPr/>
          <p:nvPr/>
        </p:nvSpPr>
        <p:spPr>
          <a:xfrm>
            <a:off x="3291840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516D3-BAAB-40A9-936A-9BFDC4C9E26E}"/>
              </a:ext>
            </a:extLst>
          </p:cNvPr>
          <p:cNvSpPr/>
          <p:nvPr/>
        </p:nvSpPr>
        <p:spPr>
          <a:xfrm>
            <a:off x="3803904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13F3C-1200-4AD8-AAFA-884B98C90FD5}"/>
              </a:ext>
            </a:extLst>
          </p:cNvPr>
          <p:cNvSpPr/>
          <p:nvPr/>
        </p:nvSpPr>
        <p:spPr>
          <a:xfrm>
            <a:off x="4315968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9F9F-750D-420C-9373-14B0549BF625}"/>
              </a:ext>
            </a:extLst>
          </p:cNvPr>
          <p:cNvSpPr/>
          <p:nvPr/>
        </p:nvSpPr>
        <p:spPr>
          <a:xfrm>
            <a:off x="4828032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EBA32-605A-4E44-ACEA-88EA28177E8B}"/>
              </a:ext>
            </a:extLst>
          </p:cNvPr>
          <p:cNvSpPr/>
          <p:nvPr/>
        </p:nvSpPr>
        <p:spPr>
          <a:xfrm>
            <a:off x="1243584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22D53-EE1E-4A09-970E-A6F8417E416A}"/>
              </a:ext>
            </a:extLst>
          </p:cNvPr>
          <p:cNvSpPr/>
          <p:nvPr/>
        </p:nvSpPr>
        <p:spPr>
          <a:xfrm>
            <a:off x="2267712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D4231D-1714-49B4-BB1F-2910EAB9E85E}"/>
              </a:ext>
            </a:extLst>
          </p:cNvPr>
          <p:cNvSpPr/>
          <p:nvPr/>
        </p:nvSpPr>
        <p:spPr>
          <a:xfrm>
            <a:off x="3291840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BAA99-E435-467D-85A3-C8F77169A05E}"/>
              </a:ext>
            </a:extLst>
          </p:cNvPr>
          <p:cNvSpPr/>
          <p:nvPr/>
        </p:nvSpPr>
        <p:spPr>
          <a:xfrm>
            <a:off x="4315968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06B8E5-82EF-46EF-8EA0-C36200B24F67}"/>
              </a:ext>
            </a:extLst>
          </p:cNvPr>
          <p:cNvSpPr/>
          <p:nvPr/>
        </p:nvSpPr>
        <p:spPr>
          <a:xfrm>
            <a:off x="1243584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415973-9B48-4C53-B532-22F34AFB90F9}"/>
              </a:ext>
            </a:extLst>
          </p:cNvPr>
          <p:cNvSpPr/>
          <p:nvPr/>
        </p:nvSpPr>
        <p:spPr>
          <a:xfrm>
            <a:off x="3291840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7BE656-FAE6-4742-84B1-59023ED6771D}"/>
              </a:ext>
            </a:extLst>
          </p:cNvPr>
          <p:cNvSpPr/>
          <p:nvPr/>
        </p:nvSpPr>
        <p:spPr>
          <a:xfrm>
            <a:off x="1243584" y="2237232"/>
            <a:ext cx="395020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266F4-D0D5-4DE7-A4F4-C3BF115D9E73}"/>
              </a:ext>
            </a:extLst>
          </p:cNvPr>
          <p:cNvSpPr txBox="1"/>
          <p:nvPr/>
        </p:nvSpPr>
        <p:spPr>
          <a:xfrm>
            <a:off x="5541264" y="2313432"/>
            <a:ext cx="306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直观的证明：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假设</a:t>
            </a:r>
            <a:r>
              <a:rPr lang="en-US" altLang="zh-CN" sz="2400" dirty="0">
                <a:solidFill>
                  <a:srgbClr val="00B050"/>
                </a:solidFill>
              </a:rPr>
              <a:t>n=2^k</a:t>
            </a:r>
            <a:r>
              <a:rPr lang="en-US" altLang="zh-CN" sz="2400" dirty="0">
                <a:solidFill>
                  <a:schemeClr val="accent1"/>
                </a:solidFill>
              </a:rPr>
              <a:t> (</a:t>
            </a:r>
            <a:r>
              <a:rPr lang="en-US" altLang="zh-CN" sz="2400" dirty="0">
                <a:solidFill>
                  <a:srgbClr val="00B050"/>
                </a:solidFill>
              </a:rPr>
              <a:t>k</a:t>
            </a:r>
            <a:r>
              <a:rPr lang="zh-CN" altLang="en-US" sz="2400" dirty="0">
                <a:solidFill>
                  <a:srgbClr val="00B050"/>
                </a:solidFill>
              </a:rPr>
              <a:t>为整数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T(n) ≤ 2 T(n/2) + Cn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zh-CN" sz="24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altLang="zh-Hans-HK" sz="2400" dirty="0">
                <a:solidFill>
                  <a:schemeClr val="accent1"/>
                </a:solidFill>
              </a:rPr>
              <a:t>  </a:t>
            </a:r>
            <a:r>
              <a:rPr lang="en-US" altLang="zh-Hans-HK" sz="2400" dirty="0">
                <a:solidFill>
                  <a:srgbClr val="00B050"/>
                </a:solidFill>
              </a:rPr>
              <a:t>T(n) </a:t>
            </a:r>
            <a:r>
              <a:rPr lang="en-US" altLang="zh-CN" sz="2400" dirty="0">
                <a:solidFill>
                  <a:srgbClr val="00B050"/>
                </a:solidFill>
              </a:rPr>
              <a:t>≤</a:t>
            </a:r>
            <a:r>
              <a:rPr lang="en-US" altLang="zh-Hans-HK" sz="2400" dirty="0">
                <a:solidFill>
                  <a:srgbClr val="00B050"/>
                </a:solidFill>
              </a:rPr>
              <a:t> C n*k </a:t>
            </a:r>
          </a:p>
          <a:p>
            <a:r>
              <a:rPr lang="en-US" altLang="zh-Hans-HK" sz="2400" dirty="0">
                <a:solidFill>
                  <a:srgbClr val="00B050"/>
                </a:solidFill>
              </a:rPr>
              <a:t>      = O(n 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</p:spPr>
            <p:txBody>
              <a:bodyPr/>
              <a:lstStyle/>
              <a:p>
                <a:r>
                  <a:rPr lang="zh-CN" altLang="en-US" dirty="0"/>
                  <a:t>证明： 假设 </a:t>
                </a:r>
                <a:r>
                  <a:rPr lang="en-US" altLang="zh-CN" dirty="0"/>
                  <a:t>g(k) = T(2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 则</a:t>
                </a:r>
                <a:r>
                  <a:rPr lang="en-US" altLang="zh-CN" dirty="0"/>
                  <a:t>g(k)=2g(k-1)+C 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=k*C*2</a:t>
                </a:r>
                <a:r>
                  <a:rPr lang="en-US" altLang="zh-CN" baseline="30000" dirty="0"/>
                  <a:t>k</a:t>
                </a:r>
              </a:p>
              <a:p>
                <a:r>
                  <a:rPr lang="zh-CN" altLang="en-US" dirty="0"/>
                  <a:t>也就是说</a:t>
                </a:r>
                <a:r>
                  <a:rPr lang="en-US" altLang="zh-CN" dirty="0"/>
                  <a:t>T(2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)=O(k2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对一般的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。那么</a:t>
                </a:r>
                <a:r>
                  <a:rPr lang="en-US" altLang="zh-CN" dirty="0"/>
                  <a:t>T(n)≤T(2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)=O(k2</a:t>
                </a:r>
                <a:r>
                  <a:rPr lang="en-US" altLang="zh-CN" baseline="30000" dirty="0"/>
                  <a:t>k</a:t>
                </a:r>
                <a:r>
                  <a:rPr lang="en-US" altLang="zh-CN" dirty="0"/>
                  <a:t>)=O(n log n)</a:t>
                </a:r>
                <a:r>
                  <a:rPr lang="zh-CN" altLang="en-US" dirty="0"/>
                  <a:t>。</a:t>
                </a:r>
                <a:endParaRPr lang="zh-Hans-HK" altLang="en-US" dirty="0"/>
              </a:p>
            </p:txBody>
          </p:sp>
        </mc:Choice>
        <mc:Fallback xmlns="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  <a:blipFill>
                <a:blip r:embed="rId2"/>
                <a:stretch>
                  <a:fillRect t="-5217" r="-49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13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逆序对记数</a:t>
            </a:r>
            <a:endParaRPr lang="en-US" altLang="zh-CN" sz="2800" dirty="0"/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假设有一个序列</a:t>
            </a:r>
            <a:r>
              <a:rPr lang="en-US" altLang="zh-CN" sz="2400" dirty="0">
                <a:solidFill>
                  <a:srgbClr val="92D050"/>
                </a:solidFill>
              </a:rPr>
              <a:t>a[1]…a[n]</a:t>
            </a:r>
            <a:r>
              <a:rPr lang="zh-CN" altLang="en-US" sz="2400" dirty="0"/>
              <a:t>。计算有多少</a:t>
            </a:r>
            <a:r>
              <a:rPr lang="en-US" altLang="zh-CN" sz="2400" dirty="0">
                <a:solidFill>
                  <a:srgbClr val="92D050"/>
                </a:solidFill>
              </a:rPr>
              <a:t>(</a:t>
            </a:r>
            <a:r>
              <a:rPr lang="en-US" altLang="zh-CN" sz="2400" dirty="0" err="1">
                <a:solidFill>
                  <a:srgbClr val="92D050"/>
                </a:solidFill>
              </a:rPr>
              <a:t>i,j</a:t>
            </a:r>
            <a:r>
              <a:rPr lang="en-US" altLang="zh-CN" sz="2400" dirty="0">
                <a:solidFill>
                  <a:srgbClr val="92D050"/>
                </a:solidFill>
              </a:rPr>
              <a:t>)</a:t>
            </a:r>
            <a:r>
              <a:rPr lang="zh-CN" altLang="en-US" sz="2400" dirty="0"/>
              <a:t>满足  </a:t>
            </a:r>
            <a:r>
              <a:rPr lang="en-US" altLang="zh-CN" sz="2400" dirty="0" err="1">
                <a:solidFill>
                  <a:srgbClr val="92D050"/>
                </a:solidFill>
              </a:rPr>
              <a:t>i</a:t>
            </a:r>
            <a:r>
              <a:rPr lang="en-US" altLang="zh-CN" sz="2400" dirty="0">
                <a:solidFill>
                  <a:srgbClr val="92D050"/>
                </a:solidFill>
              </a:rPr>
              <a:t>&lt;j, a[</a:t>
            </a:r>
            <a:r>
              <a:rPr lang="en-US" altLang="zh-CN" sz="2400" dirty="0" err="1">
                <a:solidFill>
                  <a:srgbClr val="92D050"/>
                </a:solidFill>
              </a:rPr>
              <a:t>i</a:t>
            </a:r>
            <a:r>
              <a:rPr lang="en-US" altLang="zh-CN" sz="2400" dirty="0">
                <a:solidFill>
                  <a:srgbClr val="92D050"/>
                </a:solidFill>
              </a:rPr>
              <a:t>]&gt;a[j]</a:t>
            </a:r>
            <a:r>
              <a:rPr lang="zh-CN" altLang="en-US" sz="2400" dirty="0"/>
              <a:t>。  这样的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称作</a:t>
            </a:r>
            <a:r>
              <a:rPr lang="zh-CN" altLang="en-US" sz="2400" dirty="0">
                <a:solidFill>
                  <a:srgbClr val="00B0F0"/>
                </a:solidFill>
              </a:rPr>
              <a:t>逆序对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为了讨论方便，假定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a[1]…a[n]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是各不相同的（常见情形）。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Hans-HK" sz="2000" dirty="0"/>
          </a:p>
          <a:p>
            <a:pPr lvl="1"/>
            <a:r>
              <a:rPr lang="zh-CN" altLang="en-US" sz="2000" dirty="0">
                <a:solidFill>
                  <a:srgbClr val="FF00FF"/>
                </a:solidFill>
              </a:rPr>
              <a:t>举例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sz="1800" dirty="0"/>
              <a:t>输入的序列为 （</a:t>
            </a:r>
            <a:r>
              <a:rPr lang="en-US" altLang="zh-CN" sz="1800" dirty="0"/>
              <a:t>2 5 1 3 4)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en-US" altLang="zh-Hans-HK" sz="1800" dirty="0"/>
              <a:t>(1,3)</a:t>
            </a:r>
            <a:r>
              <a:rPr lang="zh-CN" altLang="en-US" sz="1800" dirty="0"/>
              <a:t>是一个逆序对。 </a:t>
            </a:r>
            <a:endParaRPr lang="en-US" altLang="zh-CN" sz="1800" dirty="0"/>
          </a:p>
          <a:p>
            <a:pPr lvl="2"/>
            <a:r>
              <a:rPr lang="en-US" altLang="zh-Hans-HK" sz="1800" dirty="0"/>
              <a:t>(2,3)</a:t>
            </a:r>
            <a:r>
              <a:rPr lang="zh-CN" altLang="en-US" sz="1800" dirty="0"/>
              <a:t>是一个逆序对。</a:t>
            </a:r>
            <a:endParaRPr lang="en-US" altLang="zh-CN" sz="1800" dirty="0"/>
          </a:p>
          <a:p>
            <a:pPr lvl="2"/>
            <a:r>
              <a:rPr lang="en-US" altLang="zh-Hans-HK" sz="1800" dirty="0"/>
              <a:t>(2,4)</a:t>
            </a:r>
            <a:r>
              <a:rPr lang="zh-CN" altLang="en-US" sz="1800" dirty="0"/>
              <a:t>是一个逆序对。</a:t>
            </a:r>
            <a:endParaRPr lang="en-US" altLang="zh-CN" sz="1800" dirty="0"/>
          </a:p>
          <a:p>
            <a:pPr lvl="2"/>
            <a:r>
              <a:rPr lang="en-US" altLang="zh-Hans-HK" sz="1800" dirty="0"/>
              <a:t>(2,5)</a:t>
            </a:r>
            <a:r>
              <a:rPr lang="zh-CN" altLang="en-US" sz="1800" dirty="0"/>
              <a:t>是一个逆序对。</a:t>
            </a:r>
            <a:endParaRPr lang="en-US" altLang="zh-Hans-HK" sz="1800" dirty="0"/>
          </a:p>
        </p:txBody>
      </p:sp>
    </p:spTree>
    <p:extLst>
      <p:ext uri="{BB962C8B-B14F-4D97-AF65-F5344CB8AC3E}">
        <p14:creationId xmlns:p14="http://schemas.microsoft.com/office/powerpoint/2010/main" val="1767120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57C7-5AEE-46E0-B437-1B4D9A7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F45C7-5F1F-485F-BF83-9504075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>
                <a:solidFill>
                  <a:srgbClr val="00B0F0"/>
                </a:solidFill>
              </a:rPr>
              <a:t>假定要计算</a:t>
            </a:r>
            <a:r>
              <a:rPr lang="en-US" altLang="zh-CN" sz="2400" dirty="0">
                <a:solidFill>
                  <a:srgbClr val="00B0F0"/>
                </a:solidFill>
              </a:rPr>
              <a:t>a[s]…a[t]</a:t>
            </a:r>
            <a:r>
              <a:rPr lang="zh-CN" altLang="en-US" sz="2400" dirty="0">
                <a:solidFill>
                  <a:srgbClr val="00B0F0"/>
                </a:solidFill>
              </a:rPr>
              <a:t>中的逆序对个数。（</a:t>
            </a:r>
            <a:r>
              <a:rPr lang="en-US" altLang="zh-CN" sz="2400" dirty="0">
                <a:solidFill>
                  <a:srgbClr val="00B0F0"/>
                </a:solidFill>
              </a:rPr>
              <a:t>t&gt;s</a:t>
            </a:r>
            <a:r>
              <a:rPr lang="zh-CN" altLang="en-US" sz="2400" dirty="0">
                <a:solidFill>
                  <a:srgbClr val="00B0F0"/>
                </a:solidFill>
              </a:rPr>
              <a:t>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令</a:t>
            </a:r>
            <a:r>
              <a:rPr lang="en-US" altLang="zh-CN" sz="2000" dirty="0"/>
              <a:t>m = [(</a:t>
            </a:r>
            <a:r>
              <a:rPr lang="en-US" altLang="zh-CN" sz="2000" dirty="0" err="1"/>
              <a:t>s+t</a:t>
            </a:r>
            <a:r>
              <a:rPr lang="en-US" altLang="zh-CN" sz="2000" dirty="0"/>
              <a:t>)/2]</a:t>
            </a:r>
            <a:r>
              <a:rPr lang="zh-CN" altLang="en-US" sz="2000" dirty="0"/>
              <a:t>。  </a:t>
            </a:r>
            <a:endParaRPr lang="en-US" altLang="zh-CN" sz="2000" dirty="0"/>
          </a:p>
          <a:p>
            <a:pPr lvl="2"/>
            <a:r>
              <a:rPr lang="en-US" altLang="zh-CN" sz="2000" dirty="0"/>
              <a:t>Step 1: </a:t>
            </a:r>
            <a:r>
              <a:rPr lang="zh-CN" altLang="en-US" sz="2000" dirty="0"/>
              <a:t>计算序列</a:t>
            </a:r>
            <a:r>
              <a:rPr lang="en-US" altLang="zh-CN" sz="2000" dirty="0"/>
              <a:t>(a[s],…,a[m])</a:t>
            </a:r>
            <a:r>
              <a:rPr lang="zh-CN" altLang="en-US" sz="2000" dirty="0"/>
              <a:t>中逆序对的个数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2: </a:t>
            </a:r>
            <a:r>
              <a:rPr lang="zh-CN" altLang="en-US" sz="2000" dirty="0"/>
              <a:t>计算序列</a:t>
            </a:r>
            <a:r>
              <a:rPr lang="en-US" altLang="zh-CN" sz="2000" dirty="0"/>
              <a:t>(a[m+1],…,a[t]</a:t>
            </a:r>
            <a:r>
              <a:rPr lang="zh-CN" altLang="en-US" sz="2000" dirty="0"/>
              <a:t>）中逆序对的个数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>
                <a:solidFill>
                  <a:srgbClr val="00B0F0"/>
                </a:solidFill>
              </a:rPr>
              <a:t>Step 3: </a:t>
            </a:r>
            <a:r>
              <a:rPr lang="zh-CN" altLang="en-US" sz="2000" dirty="0">
                <a:solidFill>
                  <a:srgbClr val="00B0F0"/>
                </a:solidFill>
              </a:rPr>
              <a:t>计算有多少个</a:t>
            </a:r>
            <a:r>
              <a:rPr lang="en-US" altLang="zh-CN" sz="2000" dirty="0">
                <a:solidFill>
                  <a:srgbClr val="00B0F0"/>
                </a:solidFill>
              </a:rPr>
              <a:t>(</a:t>
            </a:r>
            <a:r>
              <a:rPr lang="en-US" altLang="zh-CN" sz="2000" dirty="0" err="1">
                <a:solidFill>
                  <a:srgbClr val="00B0F0"/>
                </a:solidFill>
              </a:rPr>
              <a:t>i,j</a:t>
            </a:r>
            <a:r>
              <a:rPr lang="en-US" altLang="zh-CN" sz="2000" dirty="0">
                <a:solidFill>
                  <a:srgbClr val="00B0F0"/>
                </a:solidFill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使得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3"/>
            <a:r>
              <a:rPr lang="en-US" altLang="zh-Hans-HK" sz="2400" dirty="0">
                <a:solidFill>
                  <a:srgbClr val="00B050"/>
                </a:solidFill>
              </a:rPr>
              <a:t>s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m,   m+1</a:t>
            </a:r>
            <a:r>
              <a:rPr lang="en-US" altLang="zh-Hans-HK" sz="2400" dirty="0">
                <a:solidFill>
                  <a:srgbClr val="00B050"/>
                </a:solidFill>
              </a:rPr>
              <a:t>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j ≤ t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且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a[j]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Hans-HK" sz="1800" dirty="0">
              <a:solidFill>
                <a:srgbClr val="00B0F0"/>
              </a:solidFill>
            </a:endParaRPr>
          </a:p>
          <a:p>
            <a:pPr lvl="2"/>
            <a:r>
              <a:rPr lang="en-US" altLang="zh-Hans-HK" sz="2000" dirty="0"/>
              <a:t>Step 4</a:t>
            </a:r>
            <a:r>
              <a:rPr lang="zh-CN" altLang="en-US" sz="2000" dirty="0"/>
              <a:t>：返回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+T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。</a:t>
            </a:r>
            <a:endParaRPr lang="zh-Hans-HK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3A0715-B1E8-469B-8E3E-2EFBE104DAFC}"/>
              </a:ext>
            </a:extLst>
          </p:cNvPr>
          <p:cNvGrpSpPr/>
          <p:nvPr/>
        </p:nvGrpSpPr>
        <p:grpSpPr>
          <a:xfrm>
            <a:off x="2697317" y="5058347"/>
            <a:ext cx="3383606" cy="608162"/>
            <a:chOff x="5002824" y="5640238"/>
            <a:chExt cx="3383606" cy="6081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5AC98-2BAF-4FA1-B07A-56BD3D076E3F}"/>
                </a:ext>
              </a:extLst>
            </p:cNvPr>
            <p:cNvSpPr/>
            <p:nvPr/>
          </p:nvSpPr>
          <p:spPr>
            <a:xfrm>
              <a:off x="5002824" y="5640239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A39C7-A6E9-4D2F-9AA4-56296F6BB888}"/>
                </a:ext>
              </a:extLst>
            </p:cNvPr>
            <p:cNvSpPr/>
            <p:nvPr/>
          </p:nvSpPr>
          <p:spPr>
            <a:xfrm>
              <a:off x="6591366" y="564023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1BCF21-69F9-423F-9603-84590FDAFD10}"/>
                </a:ext>
              </a:extLst>
            </p:cNvPr>
            <p:cNvSpPr txBox="1"/>
            <p:nvPr/>
          </p:nvSpPr>
          <p:spPr>
            <a:xfrm>
              <a:off x="5002824" y="584390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s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907D50-E192-45C0-8FDF-4E18AC6FA21A}"/>
                </a:ext>
              </a:extLst>
            </p:cNvPr>
            <p:cNvSpPr txBox="1"/>
            <p:nvPr/>
          </p:nvSpPr>
          <p:spPr>
            <a:xfrm>
              <a:off x="6128240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59B6F2-0D2F-4755-9DDB-D90062095AEA}"/>
                </a:ext>
              </a:extLst>
            </p:cNvPr>
            <p:cNvSpPr txBox="1"/>
            <p:nvPr/>
          </p:nvSpPr>
          <p:spPr>
            <a:xfrm>
              <a:off x="6534120" y="5879068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m+1</a:t>
              </a:r>
              <a:endParaRPr lang="zh-Hans-HK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F10BE4-8310-4951-B7E2-8DCBEF19E7D6}"/>
                </a:ext>
              </a:extLst>
            </p:cNvPr>
            <p:cNvSpPr txBox="1"/>
            <p:nvPr/>
          </p:nvSpPr>
          <p:spPr>
            <a:xfrm>
              <a:off x="5487119" y="585706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92D050"/>
                  </a:solidFill>
                </a:rPr>
                <a:t>i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133516-8170-4413-861A-EE3F206C9F96}"/>
                </a:ext>
              </a:extLst>
            </p:cNvPr>
            <p:cNvSpPr txBox="1"/>
            <p:nvPr/>
          </p:nvSpPr>
          <p:spPr>
            <a:xfrm>
              <a:off x="7306408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92D050"/>
                  </a:solidFill>
                </a:rPr>
                <a:t>j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909762-A072-405D-A9CD-A5E41242B24C}"/>
                </a:ext>
              </a:extLst>
            </p:cNvPr>
            <p:cNvSpPr txBox="1"/>
            <p:nvPr/>
          </p:nvSpPr>
          <p:spPr>
            <a:xfrm>
              <a:off x="7712288" y="58614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t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79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6D2E-BCF4-4E76-978E-DAC19B3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CDB5-E9B8-4E1E-93D9-A2584FF0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考虑</a:t>
            </a:r>
            <a:r>
              <a:rPr lang="en-US" altLang="zh-CN" sz="2400" b="1" dirty="0"/>
              <a:t>Step~3</a:t>
            </a:r>
            <a:r>
              <a:rPr lang="zh-CN" altLang="en-US" sz="2400" dirty="0"/>
              <a:t>。即，计算有多少个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i,j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使得</a:t>
            </a:r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	s ≤ 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≤ m,   m+1 ≤ </a:t>
            </a:r>
            <a:r>
              <a:rPr lang="en-US" altLang="zh-CN" sz="2400" dirty="0">
                <a:solidFill>
                  <a:srgbClr val="00B0F0"/>
                </a:solidFill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 ≤ t</a:t>
            </a:r>
            <a:r>
              <a:rPr lang="zh-CN" altLang="en-US" sz="2400" dirty="0">
                <a:solidFill>
                  <a:srgbClr val="00B050"/>
                </a:solidFill>
              </a:rPr>
              <a:t>， 且</a:t>
            </a:r>
            <a:r>
              <a:rPr lang="en-US" altLang="zh-CN" sz="2400" dirty="0">
                <a:solidFill>
                  <a:srgbClr val="00B050"/>
                </a:solidFill>
              </a:rPr>
              <a:t>a[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 &gt; a[</a:t>
            </a:r>
            <a:r>
              <a:rPr lang="en-US" altLang="zh-CN" sz="2400" dirty="0">
                <a:solidFill>
                  <a:srgbClr val="00B0F0"/>
                </a:solidFill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00B050"/>
                </a:solidFill>
              </a:rPr>
              <a:t>。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暴力方法</a:t>
            </a:r>
            <a:r>
              <a:rPr lang="zh-CN" altLang="en-US" sz="2200" dirty="0"/>
              <a:t>：枚举</a:t>
            </a:r>
            <a:r>
              <a:rPr lang="en-US" altLang="zh-CN" sz="2200" dirty="0" err="1"/>
              <a:t>i</a:t>
            </a:r>
            <a:r>
              <a:rPr lang="zh-CN" altLang="en-US" sz="2200" dirty="0"/>
              <a:t>和</a:t>
            </a:r>
            <a:r>
              <a:rPr lang="en-US" altLang="zh-CN" sz="2200" dirty="0"/>
              <a:t>j</a:t>
            </a:r>
            <a:r>
              <a:rPr lang="zh-CN" altLang="en-US" sz="2200" dirty="0"/>
              <a:t>进行统计。复杂度为</a:t>
            </a:r>
            <a:r>
              <a:rPr lang="en-US" altLang="zh-CN" sz="2200" dirty="0">
                <a:solidFill>
                  <a:srgbClr val="92D050"/>
                </a:solidFill>
              </a:rPr>
              <a:t>O((t-s)</a:t>
            </a:r>
            <a:r>
              <a:rPr lang="en-US" altLang="zh-CN" sz="2200" baseline="30000" dirty="0">
                <a:solidFill>
                  <a:srgbClr val="92D050"/>
                </a:solidFill>
              </a:rPr>
              <a:t>2</a:t>
            </a:r>
            <a:r>
              <a:rPr lang="en-US" altLang="zh-CN" sz="2200" dirty="0">
                <a:solidFill>
                  <a:srgbClr val="92D050"/>
                </a:solidFill>
              </a:rPr>
              <a:t>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200" b="1" dirty="0"/>
              <a:t>改进方法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将</a:t>
            </a:r>
            <a:r>
              <a:rPr lang="en-US" altLang="zh-CN" sz="2000" dirty="0"/>
              <a:t>a[s],…,a[m] </a:t>
            </a:r>
            <a:r>
              <a:rPr lang="zh-CN" altLang="en-US" sz="2000" dirty="0"/>
              <a:t>排好序。将</a:t>
            </a:r>
            <a:r>
              <a:rPr lang="en-US" altLang="zh-CN" sz="2000" dirty="0"/>
              <a:t>a[m+1],…,a[t]</a:t>
            </a:r>
            <a:r>
              <a:rPr lang="zh-CN" altLang="en-US" sz="2000" dirty="0"/>
              <a:t>排好序。</a:t>
            </a:r>
            <a:endParaRPr lang="en-US" alt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枚举到</a:t>
            </a:r>
            <a:r>
              <a:rPr lang="en-US" altLang="zh-CN" sz="2000" dirty="0"/>
              <a:t>m</a:t>
            </a:r>
          </a:p>
          <a:p>
            <a:pPr lvl="2"/>
            <a:r>
              <a:rPr lang="zh-CN" altLang="en-US" sz="1800" dirty="0"/>
              <a:t>为每个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</a:t>
            </a:r>
            <a:r>
              <a:rPr lang="zh-CN" altLang="en-US" sz="2400" u="sng" dirty="0">
                <a:solidFill>
                  <a:srgbClr val="00B0F0"/>
                </a:solidFill>
              </a:rPr>
              <a:t>找到最大的</a:t>
            </a:r>
            <a:r>
              <a:rPr lang="en-US" altLang="zh-CN" sz="2400" u="sng" dirty="0">
                <a:solidFill>
                  <a:srgbClr val="00B0F0"/>
                </a:solidFill>
              </a:rPr>
              <a:t>j</a:t>
            </a:r>
            <a:r>
              <a:rPr lang="zh-CN" altLang="en-US" sz="2400" u="sng" dirty="0">
                <a:solidFill>
                  <a:srgbClr val="00B0F0"/>
                </a:solidFill>
              </a:rPr>
              <a:t>使得</a:t>
            </a:r>
            <a:r>
              <a:rPr lang="en-US" altLang="zh-CN" sz="2400" u="sng" dirty="0">
                <a:solidFill>
                  <a:srgbClr val="00B0F0"/>
                </a:solidFill>
              </a:rPr>
              <a:t>a[</a:t>
            </a:r>
            <a:r>
              <a:rPr lang="en-US" altLang="zh-CN" sz="2400" u="sng" dirty="0" err="1">
                <a:solidFill>
                  <a:srgbClr val="00B0F0"/>
                </a:solidFill>
              </a:rPr>
              <a:t>i</a:t>
            </a:r>
            <a:r>
              <a:rPr lang="en-US" altLang="zh-CN" sz="2400" u="sng" dirty="0">
                <a:solidFill>
                  <a:srgbClr val="00B0F0"/>
                </a:solidFill>
              </a:rPr>
              <a:t>]&gt;a[j]</a:t>
            </a:r>
            <a:r>
              <a:rPr lang="zh-CN" altLang="en-US" sz="2400" u="sng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( m 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j ≤ t) (j=m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表示无）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j-m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O(t-s)</a:t>
            </a:r>
          </a:p>
          <a:p>
            <a:pPr lvl="2"/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单调递增！</a:t>
            </a:r>
            <a:endParaRPr lang="en-US" altLang="zh-CN" sz="1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5BF2A9-5DCB-45D7-A6E8-11C4B9440AB8}"/>
              </a:ext>
            </a:extLst>
          </p:cNvPr>
          <p:cNvGrpSpPr/>
          <p:nvPr/>
        </p:nvGrpSpPr>
        <p:grpSpPr>
          <a:xfrm>
            <a:off x="3737449" y="5092129"/>
            <a:ext cx="4821861" cy="386917"/>
            <a:chOff x="3737449" y="5092129"/>
            <a:chExt cx="4821861" cy="38691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942F65-C092-42D2-9C27-A34CFB50C5AF}"/>
                </a:ext>
              </a:extLst>
            </p:cNvPr>
            <p:cNvSpPr txBox="1"/>
            <p:nvPr/>
          </p:nvSpPr>
          <p:spPr>
            <a:xfrm>
              <a:off x="3737449" y="50921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92D050"/>
                  </a:solidFill>
                </a:rPr>
                <a:t>i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E21682-D292-45EE-8C5D-BB7BB1043DA1}"/>
                </a:ext>
              </a:extLst>
            </p:cNvPr>
            <p:cNvSpPr txBox="1"/>
            <p:nvPr/>
          </p:nvSpPr>
          <p:spPr>
            <a:xfrm>
              <a:off x="5161082" y="510971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92D050"/>
                  </a:solidFill>
                </a:rPr>
                <a:t>j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BBD8F9-E0A5-4B45-BEBF-8F8E39606041}"/>
                </a:ext>
              </a:extLst>
            </p:cNvPr>
            <p:cNvSpPr txBox="1"/>
            <p:nvPr/>
          </p:nvSpPr>
          <p:spPr>
            <a:xfrm>
              <a:off x="6550269" y="5109714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T</a:t>
              </a:r>
              <a:r>
                <a:rPr lang="en-US" altLang="zh-CN" dirty="0">
                  <a:solidFill>
                    <a:srgbClr val="92D050"/>
                  </a:solidFill>
                  <a:sym typeface="Wingdings" panose="05000000000000000000" pitchFamily="2" charset="2"/>
                </a:rPr>
                <a:t>T+</a:t>
              </a:r>
              <a:r>
                <a:rPr lang="en-US" altLang="zh-CN" dirty="0">
                  <a:solidFill>
                    <a:srgbClr val="92D050"/>
                  </a:solidFill>
                </a:rPr>
                <a:t>0=0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936650-DCBB-4059-ACA5-6C6279DFD0E0}"/>
              </a:ext>
            </a:extLst>
          </p:cNvPr>
          <p:cNvGrpSpPr/>
          <p:nvPr/>
        </p:nvGrpSpPr>
        <p:grpSpPr>
          <a:xfrm>
            <a:off x="3958331" y="5378626"/>
            <a:ext cx="4588556" cy="416421"/>
            <a:chOff x="3958331" y="5378626"/>
            <a:chExt cx="4588556" cy="4164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1791D7-5EB1-4350-8726-4ED9E0ADB00B}"/>
                </a:ext>
              </a:extLst>
            </p:cNvPr>
            <p:cNvSpPr txBox="1"/>
            <p:nvPr/>
          </p:nvSpPr>
          <p:spPr>
            <a:xfrm>
              <a:off x="3958331" y="537862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92D050"/>
                  </a:solidFill>
                </a:rPr>
                <a:t>i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8972AD-D9DA-46C3-A621-FCAA5C4E6A46}"/>
                </a:ext>
              </a:extLst>
            </p:cNvPr>
            <p:cNvSpPr txBox="1"/>
            <p:nvPr/>
          </p:nvSpPr>
          <p:spPr>
            <a:xfrm>
              <a:off x="5344554" y="538582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92D050"/>
                  </a:solidFill>
                </a:rPr>
                <a:t>j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CEB6AD-A640-49D2-86E3-B71EFE7AC8D9}"/>
                </a:ext>
              </a:extLst>
            </p:cNvPr>
            <p:cNvSpPr txBox="1"/>
            <p:nvPr/>
          </p:nvSpPr>
          <p:spPr>
            <a:xfrm>
              <a:off x="6537846" y="542571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T</a:t>
              </a:r>
              <a:r>
                <a:rPr lang="en-US" altLang="zh-CN" dirty="0">
                  <a:solidFill>
                    <a:srgbClr val="92D050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dirty="0">
                  <a:solidFill>
                    <a:srgbClr val="92D050"/>
                  </a:solidFill>
                </a:rPr>
                <a:t>T+1=1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68F0CB-A821-43F4-AA40-A5A8170E9EBE}"/>
              </a:ext>
            </a:extLst>
          </p:cNvPr>
          <p:cNvGrpSpPr/>
          <p:nvPr/>
        </p:nvGrpSpPr>
        <p:grpSpPr>
          <a:xfrm>
            <a:off x="4161629" y="5661750"/>
            <a:ext cx="4371663" cy="441367"/>
            <a:chOff x="4161629" y="5661750"/>
            <a:chExt cx="4371663" cy="44136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95A0BC-9E13-44A4-8449-5CEA8A3BCC28}"/>
                </a:ext>
              </a:extLst>
            </p:cNvPr>
            <p:cNvSpPr txBox="1"/>
            <p:nvPr/>
          </p:nvSpPr>
          <p:spPr>
            <a:xfrm>
              <a:off x="4161629" y="566352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92D050"/>
                  </a:solidFill>
                </a:rPr>
                <a:t>i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D90A4C-C15B-4908-9690-66040C81B86B}"/>
                </a:ext>
              </a:extLst>
            </p:cNvPr>
            <p:cNvSpPr txBox="1"/>
            <p:nvPr/>
          </p:nvSpPr>
          <p:spPr>
            <a:xfrm>
              <a:off x="5344554" y="566175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92D050"/>
                  </a:solidFill>
                </a:rPr>
                <a:t>j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1E471-3C39-454E-B8FF-A4833E418EDF}"/>
                </a:ext>
              </a:extLst>
            </p:cNvPr>
            <p:cNvSpPr txBox="1"/>
            <p:nvPr/>
          </p:nvSpPr>
          <p:spPr>
            <a:xfrm>
              <a:off x="6524251" y="573378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T</a:t>
              </a:r>
              <a:r>
                <a:rPr lang="en-US" altLang="zh-CN" dirty="0">
                  <a:solidFill>
                    <a:srgbClr val="92D050"/>
                  </a:solidFill>
                  <a:sym typeface="Wingdings" panose="05000000000000000000" pitchFamily="2" charset="2"/>
                </a:rPr>
                <a:t>T+1=2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65E40-F342-42F7-A150-CC3F7B9B430F}"/>
              </a:ext>
            </a:extLst>
          </p:cNvPr>
          <p:cNvGrpSpPr/>
          <p:nvPr/>
        </p:nvGrpSpPr>
        <p:grpSpPr>
          <a:xfrm>
            <a:off x="3464171" y="4797389"/>
            <a:ext cx="5107562" cy="369332"/>
            <a:chOff x="3464171" y="4797389"/>
            <a:chExt cx="5107562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AA5C8C-C0FF-4610-B402-259D36A5EEEF}"/>
                </a:ext>
              </a:extLst>
            </p:cNvPr>
            <p:cNvSpPr/>
            <p:nvPr/>
          </p:nvSpPr>
          <p:spPr>
            <a:xfrm>
              <a:off x="3464171" y="487530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1 3 4 9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6AA294-0B09-4BC1-9FAF-1A83C0A6781E}"/>
                </a:ext>
              </a:extLst>
            </p:cNvPr>
            <p:cNvSpPr/>
            <p:nvPr/>
          </p:nvSpPr>
          <p:spPr>
            <a:xfrm>
              <a:off x="5052713" y="4875307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2 5 6 8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DC83AE-BF75-4686-B3A6-A0C3B5F3D960}"/>
                </a:ext>
              </a:extLst>
            </p:cNvPr>
            <p:cNvSpPr txBox="1"/>
            <p:nvPr/>
          </p:nvSpPr>
          <p:spPr>
            <a:xfrm>
              <a:off x="6562692" y="4797389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T=0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CA5689-AAB0-4F53-9275-D1EF04AC1C56}"/>
              </a:ext>
            </a:extLst>
          </p:cNvPr>
          <p:cNvGrpSpPr/>
          <p:nvPr/>
        </p:nvGrpSpPr>
        <p:grpSpPr>
          <a:xfrm>
            <a:off x="4295402" y="5973931"/>
            <a:ext cx="4237889" cy="419465"/>
            <a:chOff x="4295402" y="5973931"/>
            <a:chExt cx="4237889" cy="41946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DF13FA-7176-4F9C-84E0-EE444960F2F1}"/>
                </a:ext>
              </a:extLst>
            </p:cNvPr>
            <p:cNvSpPr txBox="1"/>
            <p:nvPr/>
          </p:nvSpPr>
          <p:spPr>
            <a:xfrm>
              <a:off x="4295402" y="5973931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92D050"/>
                  </a:solidFill>
                </a:rPr>
                <a:t>i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1CBE42-5977-4F5D-83C7-950B8995889D}"/>
                </a:ext>
              </a:extLst>
            </p:cNvPr>
            <p:cNvSpPr txBox="1"/>
            <p:nvPr/>
          </p:nvSpPr>
          <p:spPr>
            <a:xfrm>
              <a:off x="5926960" y="5973931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92D050"/>
                  </a:solidFill>
                </a:rPr>
                <a:t>j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DB0B39-5799-4A4F-877C-07938B51DEF1}"/>
                </a:ext>
              </a:extLst>
            </p:cNvPr>
            <p:cNvSpPr txBox="1"/>
            <p:nvPr/>
          </p:nvSpPr>
          <p:spPr>
            <a:xfrm>
              <a:off x="6524250" y="6024064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T</a:t>
              </a:r>
              <a:r>
                <a:rPr lang="en-US" altLang="zh-CN" dirty="0">
                  <a:solidFill>
                    <a:srgbClr val="92D050"/>
                  </a:solidFill>
                  <a:sym typeface="Wingdings" panose="05000000000000000000" pitchFamily="2" charset="2"/>
                </a:rPr>
                <a:t>T+4=6</a:t>
              </a:r>
              <a:endParaRPr lang="zh-Hans-HK" alt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11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80269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**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335773" cy="1472184"/>
          </a:xfrm>
        </p:spPr>
        <p:txBody>
          <a:bodyPr>
            <a:normAutofit/>
          </a:bodyPr>
          <a:lstStyle/>
          <a:p>
            <a:r>
              <a:rPr lang="zh-CN" altLang="en-US" sz="3300" dirty="0">
                <a:solidFill>
                  <a:srgbClr val="00B050"/>
                </a:solidFill>
              </a:rPr>
              <a:t>最近点对</a:t>
            </a:r>
            <a:endParaRPr lang="en-US" altLang="zh-CN" sz="3300" dirty="0"/>
          </a:p>
          <a:p>
            <a:pPr lvl="1"/>
            <a:r>
              <a:rPr lang="zh-CN" altLang="en-US" sz="2800" dirty="0"/>
              <a:t>假设平面上有</a:t>
            </a:r>
            <a:r>
              <a:rPr lang="en-US" altLang="zh-CN" sz="2800" dirty="0">
                <a:solidFill>
                  <a:srgbClr val="92D050"/>
                </a:solidFill>
              </a:rPr>
              <a:t>n</a:t>
            </a:r>
            <a:r>
              <a:rPr lang="zh-CN" altLang="en-US" sz="2800" dirty="0"/>
              <a:t>个点</a:t>
            </a:r>
            <a:r>
              <a:rPr lang="en-US" altLang="zh-CN" sz="2800" dirty="0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,…,</a:t>
            </a:r>
            <a:r>
              <a:rPr lang="en-US" altLang="zh-CN" sz="2800" dirty="0" err="1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800" dirty="0"/>
              <a:t>。要找到距离最近的一对点，即，寻找</a:t>
            </a:r>
            <a:r>
              <a:rPr lang="en-US" altLang="zh-CN" sz="2800" dirty="0" err="1">
                <a:solidFill>
                  <a:srgbClr val="92D050"/>
                </a:solidFill>
              </a:rPr>
              <a:t>i,j</a:t>
            </a:r>
            <a:r>
              <a:rPr lang="zh-CN" altLang="en-US" sz="2800" dirty="0"/>
              <a:t>使得</a:t>
            </a:r>
            <a:r>
              <a:rPr lang="en-US" altLang="zh-CN" sz="2800" dirty="0">
                <a:solidFill>
                  <a:srgbClr val="92D050"/>
                </a:solidFill>
              </a:rPr>
              <a:t>|p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, </a:t>
            </a:r>
            <a:r>
              <a:rPr lang="en-US" altLang="zh-CN" sz="2800" dirty="0" err="1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j</a:t>
            </a:r>
            <a:r>
              <a:rPr lang="en-US" altLang="zh-CN" sz="2800" dirty="0">
                <a:solidFill>
                  <a:srgbClr val="92D050"/>
                </a:solidFill>
              </a:rPr>
              <a:t>|</a:t>
            </a:r>
            <a:r>
              <a:rPr lang="zh-CN" altLang="en-US" sz="2800" dirty="0"/>
              <a:t>最小。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A9578A-F055-49A3-84BE-0F88ABD95438}"/>
              </a:ext>
            </a:extLst>
          </p:cNvPr>
          <p:cNvSpPr/>
          <p:nvPr/>
        </p:nvSpPr>
        <p:spPr>
          <a:xfrm>
            <a:off x="3087380" y="4017275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A5CEE2-8D3D-44E3-A02E-C73144628DAE}"/>
              </a:ext>
            </a:extLst>
          </p:cNvPr>
          <p:cNvSpPr/>
          <p:nvPr/>
        </p:nvSpPr>
        <p:spPr>
          <a:xfrm>
            <a:off x="3065400" y="5504638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95CE7AE-DDC8-488A-957B-A1EAFEC746FF}"/>
              </a:ext>
            </a:extLst>
          </p:cNvPr>
          <p:cNvSpPr/>
          <p:nvPr/>
        </p:nvSpPr>
        <p:spPr>
          <a:xfrm>
            <a:off x="2896143" y="4975636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D95C7D-3C37-4338-89A8-229410227731}"/>
              </a:ext>
            </a:extLst>
          </p:cNvPr>
          <p:cNvSpPr/>
          <p:nvPr/>
        </p:nvSpPr>
        <p:spPr>
          <a:xfrm>
            <a:off x="2724696" y="4465682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BB61CF-5C3C-4D6E-86E0-2232D3CAB855}"/>
              </a:ext>
            </a:extLst>
          </p:cNvPr>
          <p:cNvSpPr/>
          <p:nvPr/>
        </p:nvSpPr>
        <p:spPr>
          <a:xfrm>
            <a:off x="3348948" y="5107521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253F33F-9A30-4118-805B-16416F452962}"/>
              </a:ext>
            </a:extLst>
          </p:cNvPr>
          <p:cNvSpPr/>
          <p:nvPr/>
        </p:nvSpPr>
        <p:spPr>
          <a:xfrm>
            <a:off x="3632508" y="4206248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8F62DEF-EDCA-453F-B045-00FD21B99E56}"/>
              </a:ext>
            </a:extLst>
          </p:cNvPr>
          <p:cNvSpPr/>
          <p:nvPr/>
        </p:nvSpPr>
        <p:spPr>
          <a:xfrm>
            <a:off x="3731407" y="4725049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DA245B7-9E08-4C68-BE59-29CEE574F72A}"/>
              </a:ext>
            </a:extLst>
          </p:cNvPr>
          <p:cNvSpPr/>
          <p:nvPr/>
        </p:nvSpPr>
        <p:spPr>
          <a:xfrm>
            <a:off x="3748996" y="5432838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F805DB5-A87E-44DE-A094-8FF49D1B512D}"/>
              </a:ext>
            </a:extLst>
          </p:cNvPr>
          <p:cNvSpPr/>
          <p:nvPr/>
        </p:nvSpPr>
        <p:spPr>
          <a:xfrm>
            <a:off x="2228387" y="4790991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5100E2-59ED-497F-9F3C-54802FC7E953}"/>
              </a:ext>
            </a:extLst>
          </p:cNvPr>
          <p:cNvSpPr/>
          <p:nvPr/>
        </p:nvSpPr>
        <p:spPr>
          <a:xfrm>
            <a:off x="4270903" y="4465681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7A3473A-6BEB-44B4-89FB-9B9E7DCE1A21}"/>
              </a:ext>
            </a:extLst>
          </p:cNvPr>
          <p:cNvSpPr/>
          <p:nvPr/>
        </p:nvSpPr>
        <p:spPr>
          <a:xfrm>
            <a:off x="4432592" y="5309632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9B9B2E6-9EBB-4178-A4E9-E6D34E97C68F}"/>
              </a:ext>
            </a:extLst>
          </p:cNvPr>
          <p:cNvSpPr/>
          <p:nvPr/>
        </p:nvSpPr>
        <p:spPr>
          <a:xfrm>
            <a:off x="2909205" y="4984780"/>
            <a:ext cx="131885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D84EED6-F6F9-4C1A-8EB5-F2567463EA84}"/>
              </a:ext>
            </a:extLst>
          </p:cNvPr>
          <p:cNvSpPr/>
          <p:nvPr/>
        </p:nvSpPr>
        <p:spPr>
          <a:xfrm>
            <a:off x="3352866" y="5116665"/>
            <a:ext cx="131885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BE42DF-3EDF-4CE6-9F08-059D6406C335}"/>
              </a:ext>
            </a:extLst>
          </p:cNvPr>
          <p:cNvSpPr txBox="1"/>
          <p:nvPr/>
        </p:nvSpPr>
        <p:spPr>
          <a:xfrm>
            <a:off x="5111496" y="3893128"/>
            <a:ext cx="2770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暴力方法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时间复杂度</a:t>
            </a:r>
            <a:r>
              <a:rPr lang="en-US" altLang="zh-Hans-HK" sz="2400" dirty="0">
                <a:solidFill>
                  <a:srgbClr val="00B050"/>
                </a:solidFill>
              </a:rPr>
              <a:t>O(n</a:t>
            </a:r>
            <a:r>
              <a:rPr lang="en-US" altLang="zh-Hans-HK" sz="2400" baseline="30000" dirty="0">
                <a:solidFill>
                  <a:srgbClr val="00B050"/>
                </a:solidFill>
              </a:rPr>
              <a:t>2</a:t>
            </a:r>
            <a:r>
              <a:rPr lang="en-US" altLang="zh-Hans-HK" sz="2400" dirty="0">
                <a:solidFill>
                  <a:srgbClr val="00B050"/>
                </a:solidFill>
              </a:rPr>
              <a:t>) 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Hans-HK" sz="2400" dirty="0">
              <a:solidFill>
                <a:schemeClr val="accent1"/>
              </a:solidFill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</a:rPr>
              <a:t>用分治算法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Hans-HK" sz="2400" dirty="0">
                <a:solidFill>
                  <a:schemeClr val="accent1"/>
                </a:solidFill>
              </a:rPr>
              <a:t>   </a:t>
            </a:r>
            <a:r>
              <a:rPr lang="zh-CN" altLang="en-US" sz="2400" dirty="0">
                <a:solidFill>
                  <a:schemeClr val="accent1"/>
                </a:solidFill>
              </a:rPr>
              <a:t>可</a:t>
            </a:r>
            <a:r>
              <a:rPr lang="en-US" altLang="zh-CN" sz="2400" dirty="0">
                <a:solidFill>
                  <a:srgbClr val="00B050"/>
                </a:solidFill>
              </a:rPr>
              <a:t>O(nlogn)</a:t>
            </a:r>
            <a:r>
              <a:rPr lang="zh-CN" altLang="en-US" sz="2400" dirty="0">
                <a:solidFill>
                  <a:schemeClr val="accent1"/>
                </a:solidFill>
              </a:rPr>
              <a:t>时间。</a:t>
            </a:r>
            <a:endParaRPr lang="zh-Hans-HK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54EDF1B-28C0-40FF-A618-C77FD90BE9AD}"/>
              </a:ext>
            </a:extLst>
          </p:cNvPr>
          <p:cNvSpPr/>
          <p:nvPr/>
        </p:nvSpPr>
        <p:spPr>
          <a:xfrm>
            <a:off x="1965744" y="4221780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551805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7EBC-CDCE-4A83-B5E2-00773E9A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9C91-F534-42D9-9DDE-A6AD7193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4671240" cy="4038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400" dirty="0">
                <a:solidFill>
                  <a:srgbClr val="92D050"/>
                </a:solidFill>
              </a:rPr>
              <a:t>,…,</a:t>
            </a:r>
            <a:r>
              <a:rPr lang="en-US" altLang="zh-CN" sz="2400" dirty="0" err="1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400" dirty="0"/>
              <a:t>个点从左到右排序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400" dirty="0">
                <a:solidFill>
                  <a:srgbClr val="92D050"/>
                </a:solidFill>
              </a:rPr>
              <a:t>,…,</a:t>
            </a:r>
            <a:r>
              <a:rPr lang="en-US" altLang="zh-CN" sz="2400" dirty="0" err="1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400" dirty="0"/>
              <a:t>分为两部分   </a:t>
            </a:r>
            <a:endParaRPr lang="en-US" altLang="zh-CN" sz="2400" dirty="0"/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A={p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,…p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[n/2]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/>
              <a:t>和 </a:t>
            </a:r>
            <a:endParaRPr lang="en-US" altLang="zh-CN" sz="2400" dirty="0"/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B={p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[n/2]+1</a:t>
            </a:r>
            <a:r>
              <a:rPr lang="en-US" altLang="zh-CN" sz="2400" dirty="0">
                <a:solidFill>
                  <a:srgbClr val="0000FF"/>
                </a:solidFill>
              </a:rPr>
              <a:t>,…,</a:t>
            </a:r>
            <a:r>
              <a:rPr lang="en-US" altLang="zh-CN" sz="2400" dirty="0" err="1">
                <a:solidFill>
                  <a:srgbClr val="0000FF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中最近点对，设距离为</a:t>
            </a:r>
            <a:r>
              <a:rPr lang="el-GR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zh-CN" altLang="en-US" sz="2400" dirty="0"/>
              <a:t>中最近点对，设距离为</a:t>
            </a:r>
            <a:r>
              <a:rPr lang="el-G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令</a:t>
            </a:r>
            <a:r>
              <a:rPr lang="el-GR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l-GR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E286BD0-E014-4AD7-83DD-524A1D168952}"/>
              </a:ext>
            </a:extLst>
          </p:cNvPr>
          <p:cNvSpPr/>
          <p:nvPr/>
        </p:nvSpPr>
        <p:spPr>
          <a:xfrm>
            <a:off x="6708404" y="2057400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24C43D-2837-4D5D-A584-5A23B4E672CB}"/>
              </a:ext>
            </a:extLst>
          </p:cNvPr>
          <p:cNvSpPr/>
          <p:nvPr/>
        </p:nvSpPr>
        <p:spPr>
          <a:xfrm>
            <a:off x="6686424" y="3544763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0A2D01-FD8B-4014-AD04-3FDF8B2090F6}"/>
              </a:ext>
            </a:extLst>
          </p:cNvPr>
          <p:cNvSpPr/>
          <p:nvPr/>
        </p:nvSpPr>
        <p:spPr>
          <a:xfrm>
            <a:off x="6517167" y="301576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6A2C9B-BDED-423E-8464-1BF9CDEC692D}"/>
              </a:ext>
            </a:extLst>
          </p:cNvPr>
          <p:cNvSpPr/>
          <p:nvPr/>
        </p:nvSpPr>
        <p:spPr>
          <a:xfrm>
            <a:off x="6345720" y="250580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D6AF3D-298F-4F5B-AC97-13E424AC0777}"/>
              </a:ext>
            </a:extLst>
          </p:cNvPr>
          <p:cNvSpPr/>
          <p:nvPr/>
        </p:nvSpPr>
        <p:spPr>
          <a:xfrm>
            <a:off x="6969972" y="3147646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868C43B-7677-48B1-A77F-364A0BB91F7A}"/>
              </a:ext>
            </a:extLst>
          </p:cNvPr>
          <p:cNvSpPr/>
          <p:nvPr/>
        </p:nvSpPr>
        <p:spPr>
          <a:xfrm>
            <a:off x="7253532" y="224637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1E294-DCD5-4B01-864B-F41F9CE2570F}"/>
              </a:ext>
            </a:extLst>
          </p:cNvPr>
          <p:cNvSpPr/>
          <p:nvPr/>
        </p:nvSpPr>
        <p:spPr>
          <a:xfrm>
            <a:off x="7352431" y="276517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35A25D-C8DC-4702-BF92-24E113B7DC81}"/>
              </a:ext>
            </a:extLst>
          </p:cNvPr>
          <p:cNvSpPr/>
          <p:nvPr/>
        </p:nvSpPr>
        <p:spPr>
          <a:xfrm>
            <a:off x="7370020" y="347296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C7B3EA-84D4-4C4B-857A-05F211FFD31D}"/>
              </a:ext>
            </a:extLst>
          </p:cNvPr>
          <p:cNvSpPr/>
          <p:nvPr/>
        </p:nvSpPr>
        <p:spPr>
          <a:xfrm>
            <a:off x="5849411" y="283111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1742E3-EF62-492D-92F8-363C0808E20C}"/>
              </a:ext>
            </a:extLst>
          </p:cNvPr>
          <p:cNvSpPr/>
          <p:nvPr/>
        </p:nvSpPr>
        <p:spPr>
          <a:xfrm>
            <a:off x="7891927" y="2505806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C19C6E-F270-438B-8386-0DA63AD5B09E}"/>
              </a:ext>
            </a:extLst>
          </p:cNvPr>
          <p:cNvSpPr/>
          <p:nvPr/>
        </p:nvSpPr>
        <p:spPr>
          <a:xfrm>
            <a:off x="8053616" y="3349757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2AC8EA9-B6E7-4E1A-83DC-0441AE8972BA}"/>
              </a:ext>
            </a:extLst>
          </p:cNvPr>
          <p:cNvSpPr/>
          <p:nvPr/>
        </p:nvSpPr>
        <p:spPr>
          <a:xfrm>
            <a:off x="5586768" y="226190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448E6D-FA8D-4264-8D48-AB0F7E3D530C}"/>
                  </a:ext>
                </a:extLst>
              </p:cNvPr>
              <p:cNvSpPr txBox="1"/>
              <p:nvPr/>
            </p:nvSpPr>
            <p:spPr>
              <a:xfrm>
                <a:off x="5848531" y="4301157"/>
                <a:ext cx="2774261" cy="1629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altLang="zh-CN" sz="2400" dirty="0">
                    <a:solidFill>
                      <a:schemeClr val="accent1"/>
                    </a:solidFill>
                  </a:rPr>
                  <a:t>Merge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过程转化为：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1"/>
                <a:r>
                  <a:rPr lang="zh-CN" altLang="en-US" sz="2400" dirty="0">
                    <a:solidFill>
                      <a:srgbClr val="00B0F0"/>
                    </a:solidFill>
                  </a:rPr>
                  <a:t>寻找所有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i,j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使得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448E6D-FA8D-4264-8D48-AB0F7E3D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1" y="4301157"/>
                <a:ext cx="2774261" cy="1629164"/>
              </a:xfrm>
              <a:prstGeom prst="rect">
                <a:avLst/>
              </a:prstGeom>
              <a:blipFill>
                <a:blip r:embed="rId2"/>
                <a:stretch>
                  <a:fillRect l="-3289" t="-3371" r="-5263" b="-674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EACE88-D78D-4A66-8768-AA9C88A64ABB}"/>
              </a:ext>
            </a:extLst>
          </p:cNvPr>
          <p:cNvCxnSpPr>
            <a:cxnSpLocks/>
          </p:cNvCxnSpPr>
          <p:nvPr/>
        </p:nvCxnSpPr>
        <p:spPr>
          <a:xfrm>
            <a:off x="6425808" y="2609229"/>
            <a:ext cx="124819" cy="39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226E80-2659-40FA-ACC5-0BB81BA471D1}"/>
              </a:ext>
            </a:extLst>
          </p:cNvPr>
          <p:cNvCxnSpPr>
            <a:cxnSpLocks/>
          </p:cNvCxnSpPr>
          <p:nvPr/>
        </p:nvCxnSpPr>
        <p:spPr>
          <a:xfrm>
            <a:off x="7331360" y="2336824"/>
            <a:ext cx="77319" cy="46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83095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1"/>
            <a:ext cx="7404653" cy="1687904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为一条竖直的直线使得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的两侧。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p[i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],…,p[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为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2D050"/>
                </a:solidFill>
              </a:rPr>
              <a:t>x</a:t>
            </a:r>
            <a:r>
              <a:rPr lang="en-US" altLang="zh-CN" sz="2400" baseline="-25000" dirty="0">
                <a:solidFill>
                  <a:srgbClr val="92D050"/>
                </a:solidFill>
              </a:rPr>
              <a:t>0 </a:t>
            </a:r>
            <a:r>
              <a:rPr lang="en-US" altLang="zh-CN" sz="2400" dirty="0">
                <a:solidFill>
                  <a:srgbClr val="92D050"/>
                </a:solidFill>
              </a:rPr>
              <a:t>-</a:t>
            </a:r>
            <a:r>
              <a:rPr lang="el-GR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中的点且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已按纵坐标排序。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0000FF"/>
                </a:solidFill>
              </a:rPr>
              <a:t>p[j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0000FF"/>
                </a:solidFill>
              </a:rPr>
              <a:t>],…,p[</a:t>
            </a:r>
            <a:r>
              <a:rPr lang="en-US" altLang="zh-CN" sz="2400" dirty="0" err="1">
                <a:solidFill>
                  <a:srgbClr val="0000FF"/>
                </a:solidFill>
              </a:rPr>
              <a:t>j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b</a:t>
            </a:r>
            <a:r>
              <a:rPr lang="en-US" altLang="zh-CN" sz="2400" dirty="0">
                <a:solidFill>
                  <a:srgbClr val="0000FF"/>
                </a:solidFill>
              </a:rPr>
              <a:t>]</a:t>
            </a:r>
            <a:r>
              <a:rPr lang="zh-CN" altLang="en-US" sz="2400" dirty="0"/>
              <a:t>为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2D050"/>
                </a:solidFill>
              </a:rPr>
              <a:t>x</a:t>
            </a:r>
            <a:r>
              <a:rPr lang="en-US" altLang="zh-CN" sz="2400" baseline="-25000" dirty="0">
                <a:solidFill>
                  <a:srgbClr val="92D050"/>
                </a:solidFill>
              </a:rPr>
              <a:t>0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中的点且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已按纵坐标排序。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83BD0FD-D3D2-4D75-9047-14C15F3A7878}"/>
              </a:ext>
            </a:extLst>
          </p:cNvPr>
          <p:cNvGrpSpPr/>
          <p:nvPr/>
        </p:nvGrpSpPr>
        <p:grpSpPr>
          <a:xfrm>
            <a:off x="2279454" y="3745305"/>
            <a:ext cx="1520463" cy="2268497"/>
            <a:chOff x="920988" y="4044408"/>
            <a:chExt cx="1520463" cy="22684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5E7E6E2-EAF3-4EAA-A815-230F1653F31A}"/>
                </a:ext>
              </a:extLst>
            </p:cNvPr>
            <p:cNvSpPr/>
            <p:nvPr/>
          </p:nvSpPr>
          <p:spPr>
            <a:xfrm>
              <a:off x="1354010" y="4352191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AF3D5C4-511C-4523-BA9D-C8BAF6CE1555}"/>
                </a:ext>
              </a:extLst>
            </p:cNvPr>
            <p:cNvSpPr/>
            <p:nvPr/>
          </p:nvSpPr>
          <p:spPr>
            <a:xfrm>
              <a:off x="1332030" y="583955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781028-6354-45BF-AEAF-416AF2DD6366}"/>
                </a:ext>
              </a:extLst>
            </p:cNvPr>
            <p:cNvSpPr/>
            <p:nvPr/>
          </p:nvSpPr>
          <p:spPr>
            <a:xfrm>
              <a:off x="1162773" y="5310552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6774B4-AAA8-4B3D-8AF5-2B3974E441B9}"/>
                </a:ext>
              </a:extLst>
            </p:cNvPr>
            <p:cNvSpPr/>
            <p:nvPr/>
          </p:nvSpPr>
          <p:spPr>
            <a:xfrm>
              <a:off x="991326" y="4800598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6EA4AF4-A74D-400D-9398-CF091A9895E7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4" y="4229100"/>
              <a:ext cx="0" cy="20838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025FFD-FC96-49CD-9692-74834E63474A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6" y="4202722"/>
              <a:ext cx="0" cy="2110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BE6CF5-F8AF-467F-9774-D8E6149CFA53}"/>
                </a:ext>
              </a:extLst>
            </p:cNvPr>
            <p:cNvCxnSpPr>
              <a:cxnSpLocks/>
            </p:cNvCxnSpPr>
            <p:nvPr/>
          </p:nvCxnSpPr>
          <p:spPr>
            <a:xfrm>
              <a:off x="2176094" y="4224702"/>
              <a:ext cx="0" cy="208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7AF8511-3A6D-4D3C-8C70-806AA530910F}"/>
                </a:ext>
              </a:extLst>
            </p:cNvPr>
            <p:cNvSpPr txBox="1"/>
            <p:nvPr/>
          </p:nvSpPr>
          <p:spPr>
            <a:xfrm>
              <a:off x="920988" y="4044408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p[i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A7970B-060B-445E-9B7A-9B2284CB4CCB}"/>
                </a:ext>
              </a:extLst>
            </p:cNvPr>
            <p:cNvSpPr txBox="1"/>
            <p:nvPr/>
          </p:nvSpPr>
          <p:spPr>
            <a:xfrm>
              <a:off x="920988" y="5943573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p[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1800" baseline="-25000" dirty="0" err="1">
                  <a:solidFill>
                    <a:srgbClr val="FF0000"/>
                  </a:solidFill>
                </a:rPr>
                <a:t>a</a:t>
              </a:r>
              <a:r>
                <a:rPr lang="en-US" altLang="zh-CN" sz="1800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7938737-BCAE-4554-A9F6-5C327043A347}"/>
                </a:ext>
              </a:extLst>
            </p:cNvPr>
            <p:cNvSpPr txBox="1"/>
            <p:nvPr/>
          </p:nvSpPr>
          <p:spPr>
            <a:xfrm>
              <a:off x="1767248" y="4229074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</a:rPr>
                <a:t>p[j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</a:rPr>
                <a:t>]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41C499C-7DB5-49EA-B883-9E2B8836B0BA}"/>
                </a:ext>
              </a:extLst>
            </p:cNvPr>
            <p:cNvSpPr/>
            <p:nvPr/>
          </p:nvSpPr>
          <p:spPr>
            <a:xfrm>
              <a:off x="1615578" y="5442437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A9CF600-C62C-48FD-8214-FAC63574A649}"/>
                </a:ext>
              </a:extLst>
            </p:cNvPr>
            <p:cNvSpPr/>
            <p:nvPr/>
          </p:nvSpPr>
          <p:spPr>
            <a:xfrm>
              <a:off x="1899138" y="4541164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10E124D-011D-4914-A788-F4D8902DEA67}"/>
                </a:ext>
              </a:extLst>
            </p:cNvPr>
            <p:cNvSpPr/>
            <p:nvPr/>
          </p:nvSpPr>
          <p:spPr>
            <a:xfrm>
              <a:off x="1998037" y="5059965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2AE2C2F-C79F-44EA-8265-488CA9663DD0}"/>
                </a:ext>
              </a:extLst>
            </p:cNvPr>
            <p:cNvSpPr/>
            <p:nvPr/>
          </p:nvSpPr>
          <p:spPr>
            <a:xfrm>
              <a:off x="2015626" y="5767754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BB9F24-4792-4941-9BAA-F73D1D4B3A66}"/>
                </a:ext>
              </a:extLst>
            </p:cNvPr>
            <p:cNvSpPr txBox="1"/>
            <p:nvPr/>
          </p:nvSpPr>
          <p:spPr>
            <a:xfrm>
              <a:off x="1806211" y="5874601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</a:rPr>
                <a:t>p[</a:t>
              </a:r>
              <a:r>
                <a:rPr lang="en-US" altLang="zh-CN" sz="1800" dirty="0" err="1">
                  <a:solidFill>
                    <a:srgbClr val="0000FF"/>
                  </a:solidFill>
                </a:rPr>
                <a:t>j</a:t>
              </a:r>
              <a:r>
                <a:rPr lang="en-US" altLang="zh-CN" sz="1800" baseline="-25000" dirty="0" err="1">
                  <a:solidFill>
                    <a:srgbClr val="0000FF"/>
                  </a:solidFill>
                </a:rPr>
                <a:t>b</a:t>
              </a:r>
              <a:r>
                <a:rPr lang="en-US" altLang="zh-CN" sz="1800" dirty="0">
                  <a:solidFill>
                    <a:srgbClr val="0000FF"/>
                  </a:solidFill>
                </a:rPr>
                <a:t>]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60DA5D-CD54-4E2E-8971-8636596CE3D8}"/>
                  </a:ext>
                </a:extLst>
              </p:cNvPr>
              <p:cNvSpPr txBox="1"/>
              <p:nvPr/>
            </p:nvSpPr>
            <p:spPr>
              <a:xfrm>
                <a:off x="4986080" y="3950441"/>
                <a:ext cx="2774261" cy="123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>
                    <a:solidFill>
                      <a:schemeClr val="accent1"/>
                    </a:solidFill>
                  </a:rPr>
                  <a:t>问题进一步转化为：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寻找所有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u,v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使得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60DA5D-CD54-4E2E-8971-8636596C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0" y="3950441"/>
                <a:ext cx="2774261" cy="1233992"/>
              </a:xfrm>
              <a:prstGeom prst="rect">
                <a:avLst/>
              </a:prstGeom>
              <a:blipFill>
                <a:blip r:embed="rId2"/>
                <a:stretch>
                  <a:fillRect l="-3516" t="-3960" r="-8791" b="-891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5D22E719-1BF4-49FC-9CE8-38631075714C}"/>
              </a:ext>
            </a:extLst>
          </p:cNvPr>
          <p:cNvSpPr/>
          <p:nvPr/>
        </p:nvSpPr>
        <p:spPr>
          <a:xfrm>
            <a:off x="1841085" y="4819426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323F219-7407-43E7-A671-1209DA75C804}"/>
              </a:ext>
            </a:extLst>
          </p:cNvPr>
          <p:cNvSpPr/>
          <p:nvPr/>
        </p:nvSpPr>
        <p:spPr>
          <a:xfrm>
            <a:off x="3883601" y="4494116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1CD666-95A5-4BF4-830B-7B48CA7E9FBA}"/>
              </a:ext>
            </a:extLst>
          </p:cNvPr>
          <p:cNvSpPr/>
          <p:nvPr/>
        </p:nvSpPr>
        <p:spPr>
          <a:xfrm>
            <a:off x="4045290" y="5338067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68CDBD-8B3E-4A5D-ABF6-EDEA77B4B080}"/>
              </a:ext>
            </a:extLst>
          </p:cNvPr>
          <p:cNvSpPr/>
          <p:nvPr/>
        </p:nvSpPr>
        <p:spPr>
          <a:xfrm>
            <a:off x="1578442" y="4250215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67F421-5BAA-4907-8B1A-41811059A2E3}"/>
              </a:ext>
            </a:extLst>
          </p:cNvPr>
          <p:cNvSpPr txBox="1"/>
          <p:nvPr/>
        </p:nvSpPr>
        <p:spPr>
          <a:xfrm>
            <a:off x="5202936" y="5452297"/>
            <a:ext cx="277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暴力算法：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O(a * b)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6773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15840-AC68-4157-8080-7C3F401D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关于数学家的一个笑话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80EC9-EEDB-44F9-8CF8-F402D9B3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857704"/>
            <a:ext cx="7404653" cy="3576145"/>
          </a:xfrm>
        </p:spPr>
        <p:txBody>
          <a:bodyPr>
            <a:noAutofit/>
          </a:bodyPr>
          <a:lstStyle/>
          <a:p>
            <a:r>
              <a:rPr lang="zh-CN" altLang="zh-Hans-HK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假如在你面前有</a:t>
            </a:r>
            <a:r>
              <a:rPr lang="zh-CN" altLang="zh-Hans-HK" sz="2800" kern="100" dirty="0">
                <a:solidFill>
                  <a:srgbClr val="00B0F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煤气灶、水壶、水笼头和火柴</a:t>
            </a:r>
            <a:r>
              <a:rPr lang="zh-CN" altLang="en-US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。你</a:t>
            </a:r>
            <a:r>
              <a:rPr lang="zh-CN" altLang="zh-Hans-HK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要烧一壶开水，你应该怎样做？</a:t>
            </a:r>
            <a:endParaRPr lang="en-US" altLang="zh-CN" sz="2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zh-Hans-HK" sz="2400" i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水壶中加满水；点燃煤气；把水壶放到煤气灶上。</a:t>
            </a:r>
            <a:endParaRPr lang="en-US" altLang="zh-CN" sz="2400" i="1" kern="100" dirty="0">
              <a:solidFill>
                <a:schemeClr val="accent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zh-Hans-HK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现在</a:t>
            </a:r>
            <a:r>
              <a:rPr lang="zh-CN" altLang="en-US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假定</a:t>
            </a:r>
            <a:r>
              <a:rPr lang="zh-CN" altLang="zh-Hans-HK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所有的条件都和原来一样，只是</a:t>
            </a:r>
            <a:r>
              <a:rPr lang="zh-CN" altLang="zh-Hans-HK" sz="2800" kern="100" dirty="0">
                <a:solidFill>
                  <a:srgbClr val="00B0F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水壶中已灌满了水</a:t>
            </a:r>
            <a:r>
              <a:rPr lang="zh-CN" altLang="zh-Hans-HK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，这时你又应该怎样做？</a:t>
            </a:r>
            <a:endParaRPr lang="en-US" altLang="zh-CN" sz="2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zh-Hans-HK" sz="2400" i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只要点燃煤气，再把水壶放到煤气灶上就可以了</a:t>
            </a:r>
            <a:r>
              <a:rPr lang="zh-CN" altLang="zh-Hans-HK" sz="2400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chemeClr val="accent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数学</a:t>
            </a:r>
            <a:r>
              <a:rPr lang="zh-CN" altLang="zh-Hans-HK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家</a:t>
            </a: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的回答是：</a:t>
            </a:r>
            <a:r>
              <a:rPr lang="zh-CN" altLang="zh-Hans-HK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倒去壶中的水，</a:t>
            </a: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这样</a:t>
            </a:r>
            <a:r>
              <a:rPr lang="zh-CN" altLang="zh-Hans-HK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把后一问题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规约</a:t>
            </a:r>
            <a:r>
              <a:rPr lang="zh-CN" altLang="zh-Hans-HK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为前一个问题了，而前一问题是已经解决了的。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Hans-HK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今天要讲到的学多算法设计思想都与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规约</a:t>
            </a: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有关。</a:t>
            </a:r>
            <a:endParaRPr lang="zh-Hans-HK" altLang="zh-Hans-HK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A5CD5-3751-4EB6-BF9B-DBE99C9C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4BF018-9698-47B0-AEB8-A3FA566F07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57251" y="2057400"/>
            <a:ext cx="7404653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wavy" dirty="0">
                <a:solidFill>
                  <a:schemeClr val="accent1"/>
                </a:solidFill>
              </a:rPr>
              <a:t>观察</a:t>
            </a:r>
            <a:endParaRPr lang="en-US" altLang="zh-CN" sz="2400" u="wavy" dirty="0">
              <a:solidFill>
                <a:schemeClr val="accent1"/>
              </a:solidFill>
            </a:endParaRPr>
          </a:p>
          <a:p>
            <a:pPr lvl="1"/>
            <a:r>
              <a:rPr lang="en-US" altLang="zh-CN" sz="2200" u="wavy" dirty="0">
                <a:solidFill>
                  <a:schemeClr val="accent1"/>
                </a:solidFill>
              </a:rPr>
              <a:t>(1) </a:t>
            </a:r>
            <a:r>
              <a:rPr lang="zh-CN" altLang="en-US" sz="2200" u="wavy" dirty="0">
                <a:solidFill>
                  <a:schemeClr val="accent1"/>
                </a:solidFill>
              </a:rPr>
              <a:t>距离</a:t>
            </a:r>
            <a:r>
              <a:rPr lang="en-US" altLang="zh-CN" sz="2200" u="wavy" dirty="0">
                <a:solidFill>
                  <a:srgbClr val="FF0000"/>
                </a:solidFill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</a:rPr>
              <a:t>]</a:t>
            </a:r>
            <a:r>
              <a:rPr lang="zh-CN" altLang="en-US" sz="2200" u="wavy" dirty="0">
                <a:solidFill>
                  <a:schemeClr val="accent1"/>
                </a:solidFill>
              </a:rPr>
              <a:t> </a:t>
            </a:r>
            <a:r>
              <a:rPr lang="en-US" altLang="zh-CN" sz="2200" u="wavy" dirty="0">
                <a:solidFill>
                  <a:schemeClr val="accent1"/>
                </a:solidFill>
              </a:rPr>
              <a:t>&lt;</a:t>
            </a:r>
            <a:r>
              <a:rPr lang="el-GR" altLang="zh-CN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的蓝点的纵坐标在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].y</a:t>
            </a:r>
            <a:r>
              <a:rPr lang="en-US" altLang="zh-CN" sz="2200" u="wavy" dirty="0">
                <a:solidFill>
                  <a:srgbClr val="00B0F0"/>
                </a:solidFill>
              </a:rPr>
              <a:t>-</a:t>
            </a:r>
            <a:r>
              <a:rPr lang="el-GR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].y</a:t>
            </a:r>
            <a:r>
              <a:rPr lang="en-US" altLang="zh-CN" sz="2200" u="wavy" dirty="0">
                <a:solidFill>
                  <a:srgbClr val="00B0F0"/>
                </a:solidFill>
              </a:rPr>
              <a:t>+</a:t>
            </a:r>
            <a:r>
              <a:rPr lang="el-GR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内</a:t>
            </a:r>
            <a:endParaRPr lang="en-US" altLang="zh-CN" sz="2200" u="wav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即，这个蓝点要落在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下图所示的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紫色窗口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(window)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窗口内最多有</a:t>
            </a:r>
            <a:r>
              <a:rPr lang="en-US" altLang="zh-CN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个这种蓝点！</a:t>
            </a:r>
            <a:endParaRPr lang="en-US" altLang="zh-CN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因为窗口的尺寸是</a:t>
            </a:r>
            <a:r>
              <a:rPr lang="en-US" altLang="zh-C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altLang="zh-C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而蓝点间的距离至少为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这说明我们要找的点对最多只有 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8a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B387-4D6B-4C5A-BF43-E7A7F4D17260}"/>
              </a:ext>
            </a:extLst>
          </p:cNvPr>
          <p:cNvGrpSpPr/>
          <p:nvPr/>
        </p:nvGrpSpPr>
        <p:grpSpPr>
          <a:xfrm>
            <a:off x="1449943" y="4323794"/>
            <a:ext cx="2521902" cy="2004677"/>
            <a:chOff x="2538079" y="4057718"/>
            <a:chExt cx="2521902" cy="200467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E6F415-114B-4CE7-9C78-AD6C00CE1AA2}"/>
                </a:ext>
              </a:extLst>
            </p:cNvPr>
            <p:cNvSpPr/>
            <p:nvPr/>
          </p:nvSpPr>
          <p:spPr>
            <a:xfrm>
              <a:off x="3392031" y="4207187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8D0F58-A2CB-4AF0-AD6E-1A733C68BB9A}"/>
                </a:ext>
              </a:extLst>
            </p:cNvPr>
            <p:cNvSpPr/>
            <p:nvPr/>
          </p:nvSpPr>
          <p:spPr>
            <a:xfrm>
              <a:off x="3370051" y="566817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443755-0C59-4E0C-AC1A-0AC06E82BA0C}"/>
                </a:ext>
              </a:extLst>
            </p:cNvPr>
            <p:cNvSpPr/>
            <p:nvPr/>
          </p:nvSpPr>
          <p:spPr>
            <a:xfrm>
              <a:off x="3200794" y="5165548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FC425C1-7B42-418C-BBB7-20A977496C91}"/>
                </a:ext>
              </a:extLst>
            </p:cNvPr>
            <p:cNvSpPr/>
            <p:nvPr/>
          </p:nvSpPr>
          <p:spPr>
            <a:xfrm>
              <a:off x="3664595" y="5279848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803637D-3B42-41F0-AA00-CD41D0006A5C}"/>
                </a:ext>
              </a:extLst>
            </p:cNvPr>
            <p:cNvSpPr/>
            <p:nvPr/>
          </p:nvSpPr>
          <p:spPr>
            <a:xfrm>
              <a:off x="3029347" y="465559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88BE3FC-F4E1-434B-9965-C0187B95C1D8}"/>
                </a:ext>
              </a:extLst>
            </p:cNvPr>
            <p:cNvSpPr/>
            <p:nvPr/>
          </p:nvSpPr>
          <p:spPr>
            <a:xfrm>
              <a:off x="3932758" y="4380829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4BE2F1E-089E-443E-AECA-D26C2E59B39C}"/>
                </a:ext>
              </a:extLst>
            </p:cNvPr>
            <p:cNvSpPr/>
            <p:nvPr/>
          </p:nvSpPr>
          <p:spPr>
            <a:xfrm>
              <a:off x="4038268" y="4910571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06487E-361D-461C-851A-B9C50480A801}"/>
                </a:ext>
              </a:extLst>
            </p:cNvPr>
            <p:cNvCxnSpPr>
              <a:cxnSpLocks/>
            </p:cNvCxnSpPr>
            <p:nvPr/>
          </p:nvCxnSpPr>
          <p:spPr>
            <a:xfrm>
              <a:off x="3594255" y="4084096"/>
              <a:ext cx="0" cy="1978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4CC1208-AFE6-45CF-852F-670DF77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18357" y="4057718"/>
              <a:ext cx="0" cy="2004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49B325A-7E7F-4EE5-A0B5-096ED3D20230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15" y="4079698"/>
              <a:ext cx="0" cy="198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746CA7-80C7-47BE-81C3-BD6FE728509D}"/>
                </a:ext>
              </a:extLst>
            </p:cNvPr>
            <p:cNvCxnSpPr/>
            <p:nvPr/>
          </p:nvCxnSpPr>
          <p:spPr>
            <a:xfrm>
              <a:off x="3029347" y="5231490"/>
              <a:ext cx="118476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4C830B-54BA-4685-BC6E-E702B0E4EAAC}"/>
                </a:ext>
              </a:extLst>
            </p:cNvPr>
            <p:cNvCxnSpPr>
              <a:cxnSpLocks/>
            </p:cNvCxnSpPr>
            <p:nvPr/>
          </p:nvCxnSpPr>
          <p:spPr>
            <a:xfrm>
              <a:off x="3594255" y="4668781"/>
              <a:ext cx="619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C6EAE5D-ADE3-45D1-8F6C-D1F66DC8424B}"/>
                </a:ext>
              </a:extLst>
            </p:cNvPr>
            <p:cNvSpPr/>
            <p:nvPr/>
          </p:nvSpPr>
          <p:spPr>
            <a:xfrm>
              <a:off x="4064643" y="5605165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C0E2556-38C0-4B05-9499-6A15D4B77B9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731" y="5800059"/>
              <a:ext cx="592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4FDEE6-3C81-45A2-A189-03436FF6B4FE}"/>
                </a:ext>
              </a:extLst>
            </p:cNvPr>
            <p:cNvSpPr txBox="1"/>
            <p:nvPr/>
          </p:nvSpPr>
          <p:spPr>
            <a:xfrm>
              <a:off x="4177690" y="5007574"/>
              <a:ext cx="882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lang="en-US" altLang="zh-CN" sz="1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].y</a:t>
              </a:r>
              <a:endParaRPr lang="zh-Hans-HK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AC23C9-2184-42C8-915C-7EA912E7485F}"/>
                </a:ext>
              </a:extLst>
            </p:cNvPr>
            <p:cNvSpPr/>
            <p:nvPr/>
          </p:nvSpPr>
          <p:spPr>
            <a:xfrm>
              <a:off x="3594255" y="4655594"/>
              <a:ext cx="630844" cy="11444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21EB81D-DE08-40CD-B445-B113AAB024BC}"/>
                </a:ext>
              </a:extLst>
            </p:cNvPr>
            <p:cNvSpPr txBox="1"/>
            <p:nvPr/>
          </p:nvSpPr>
          <p:spPr>
            <a:xfrm>
              <a:off x="2538079" y="5060056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p[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1800" baseline="-25000" dirty="0" err="1">
                  <a:solidFill>
                    <a:srgbClr val="FF0000"/>
                  </a:solidFill>
                </a:rPr>
                <a:t>u</a:t>
              </a:r>
              <a:r>
                <a:rPr lang="en-US" altLang="zh-CN" sz="1800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F4B063-1A80-40EB-A815-D140BB4B2173}"/>
                  </a:ext>
                </a:extLst>
              </p:cNvPr>
              <p:cNvSpPr txBox="1"/>
              <p:nvPr/>
            </p:nvSpPr>
            <p:spPr>
              <a:xfrm>
                <a:off x="4069591" y="4372585"/>
                <a:ext cx="4572000" cy="1972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为了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u,v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，从上往下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扫描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红点，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用“</a:t>
                </a:r>
                <a:r>
                  <a:rPr lang="zh-CN" altLang="en-US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队列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来维护窗口内的蓝点！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en-US" altLang="zh-CN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复杂度仅仅为：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F4B063-1A80-40EB-A815-D140BB4B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591" y="4372585"/>
                <a:ext cx="4572000" cy="1972656"/>
              </a:xfrm>
              <a:prstGeom prst="rect">
                <a:avLst/>
              </a:prstGeom>
              <a:blipFill>
                <a:blip r:embed="rId2"/>
                <a:stretch>
                  <a:fillRect l="-2133" t="-2469" r="-6000" b="-617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48114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DB50-7FD9-48D8-B3B0-C5A59F3E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C9FCE5-4D10-41F7-9A4F-BBA9DBC7B13A}"/>
              </a:ext>
            </a:extLst>
          </p:cNvPr>
          <p:cNvSpPr/>
          <p:nvPr/>
        </p:nvSpPr>
        <p:spPr>
          <a:xfrm>
            <a:off x="1727823" y="2115429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220E87-8556-42FD-B1A0-4DE7F6C78234}"/>
              </a:ext>
            </a:extLst>
          </p:cNvPr>
          <p:cNvSpPr/>
          <p:nvPr/>
        </p:nvSpPr>
        <p:spPr>
          <a:xfrm>
            <a:off x="1705843" y="357641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30017C-1C1F-4521-AC84-34CC351232F3}"/>
              </a:ext>
            </a:extLst>
          </p:cNvPr>
          <p:cNvSpPr/>
          <p:nvPr/>
        </p:nvSpPr>
        <p:spPr>
          <a:xfrm>
            <a:off x="2000387" y="3188090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CC64DB-07FA-4E91-9486-EC6A7924D261}"/>
              </a:ext>
            </a:extLst>
          </p:cNvPr>
          <p:cNvSpPr/>
          <p:nvPr/>
        </p:nvSpPr>
        <p:spPr>
          <a:xfrm>
            <a:off x="1365139" y="256383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9FFE8A-6477-475B-BAA7-FEB007B3EAAF}"/>
              </a:ext>
            </a:extLst>
          </p:cNvPr>
          <p:cNvSpPr/>
          <p:nvPr/>
        </p:nvSpPr>
        <p:spPr>
          <a:xfrm>
            <a:off x="2268550" y="2289071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857370-EFC6-44D0-BBBA-346A27C79EA1}"/>
              </a:ext>
            </a:extLst>
          </p:cNvPr>
          <p:cNvSpPr/>
          <p:nvPr/>
        </p:nvSpPr>
        <p:spPr>
          <a:xfrm>
            <a:off x="2374060" y="281881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4A1E49-B44B-48D9-977B-FDFA7C354058}"/>
              </a:ext>
            </a:extLst>
          </p:cNvPr>
          <p:cNvCxnSpPr>
            <a:cxnSpLocks/>
          </p:cNvCxnSpPr>
          <p:nvPr/>
        </p:nvCxnSpPr>
        <p:spPr>
          <a:xfrm>
            <a:off x="1930047" y="1992338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96906F-F857-497A-9B04-F7DF9A3A1645}"/>
              </a:ext>
            </a:extLst>
          </p:cNvPr>
          <p:cNvCxnSpPr>
            <a:cxnSpLocks/>
          </p:cNvCxnSpPr>
          <p:nvPr/>
        </p:nvCxnSpPr>
        <p:spPr>
          <a:xfrm>
            <a:off x="1354149" y="1965960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3AB38B-D005-4043-8F00-1D034357C3A1}"/>
              </a:ext>
            </a:extLst>
          </p:cNvPr>
          <p:cNvCxnSpPr>
            <a:cxnSpLocks/>
          </p:cNvCxnSpPr>
          <p:nvPr/>
        </p:nvCxnSpPr>
        <p:spPr>
          <a:xfrm>
            <a:off x="2549907" y="1987940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0F2220-1188-4356-9440-34360AAC8BE8}"/>
              </a:ext>
            </a:extLst>
          </p:cNvPr>
          <p:cNvCxnSpPr/>
          <p:nvPr/>
        </p:nvCxnSpPr>
        <p:spPr>
          <a:xfrm>
            <a:off x="1354149" y="2170293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9686010-0A3F-4A04-AA93-423A872AE2B3}"/>
              </a:ext>
            </a:extLst>
          </p:cNvPr>
          <p:cNvSpPr/>
          <p:nvPr/>
        </p:nvSpPr>
        <p:spPr>
          <a:xfrm>
            <a:off x="2400435" y="3513407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0B87DB-1B6E-4E6E-A314-8C8963C4991E}"/>
              </a:ext>
            </a:extLst>
          </p:cNvPr>
          <p:cNvSpPr/>
          <p:nvPr/>
        </p:nvSpPr>
        <p:spPr>
          <a:xfrm>
            <a:off x="1930797" y="1599996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62CE24-D708-408F-B9F4-8C4DDE30DCEB}"/>
              </a:ext>
            </a:extLst>
          </p:cNvPr>
          <p:cNvSpPr txBox="1"/>
          <p:nvPr/>
        </p:nvSpPr>
        <p:spPr>
          <a:xfrm>
            <a:off x="1212382" y="1907554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E222F6A-78C8-4E99-BA90-9ED9ED586767}"/>
              </a:ext>
            </a:extLst>
          </p:cNvPr>
          <p:cNvSpPr/>
          <p:nvPr/>
        </p:nvSpPr>
        <p:spPr>
          <a:xfrm>
            <a:off x="1737623" y="212115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2E436EB-2063-456E-935A-E687F3C32C07}"/>
              </a:ext>
            </a:extLst>
          </p:cNvPr>
          <p:cNvSpPr/>
          <p:nvPr/>
        </p:nvSpPr>
        <p:spPr>
          <a:xfrm>
            <a:off x="1567125" y="3066963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E4E5672-EE32-4F22-AB30-BC1FD25E9BCB}"/>
              </a:ext>
            </a:extLst>
          </p:cNvPr>
          <p:cNvSpPr/>
          <p:nvPr/>
        </p:nvSpPr>
        <p:spPr>
          <a:xfrm>
            <a:off x="5749784" y="210420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9C3025A-3AAB-4E57-9974-2726675EF4FB}"/>
              </a:ext>
            </a:extLst>
          </p:cNvPr>
          <p:cNvSpPr/>
          <p:nvPr/>
        </p:nvSpPr>
        <p:spPr>
          <a:xfrm>
            <a:off x="5727804" y="3565194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5AA1E69-FA7D-4CCF-BE0E-D71939B0F32A}"/>
              </a:ext>
            </a:extLst>
          </p:cNvPr>
          <p:cNvSpPr/>
          <p:nvPr/>
        </p:nvSpPr>
        <p:spPr>
          <a:xfrm>
            <a:off x="6022348" y="3176868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D5C1DD1-7C24-4E94-8838-782DC1127244}"/>
              </a:ext>
            </a:extLst>
          </p:cNvPr>
          <p:cNvSpPr/>
          <p:nvPr/>
        </p:nvSpPr>
        <p:spPr>
          <a:xfrm>
            <a:off x="5387100" y="2552614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46048C1-A834-40F3-B66E-EDA1B07C40A5}"/>
              </a:ext>
            </a:extLst>
          </p:cNvPr>
          <p:cNvSpPr/>
          <p:nvPr/>
        </p:nvSpPr>
        <p:spPr>
          <a:xfrm>
            <a:off x="6290511" y="2277849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4BD1D5B-4ECA-4CDF-BF20-55B0A44FF440}"/>
              </a:ext>
            </a:extLst>
          </p:cNvPr>
          <p:cNvSpPr/>
          <p:nvPr/>
        </p:nvSpPr>
        <p:spPr>
          <a:xfrm>
            <a:off x="6396021" y="2807591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27906F1-99EE-4987-A6A1-8C2D750522D2}"/>
              </a:ext>
            </a:extLst>
          </p:cNvPr>
          <p:cNvCxnSpPr>
            <a:cxnSpLocks/>
          </p:cNvCxnSpPr>
          <p:nvPr/>
        </p:nvCxnSpPr>
        <p:spPr>
          <a:xfrm>
            <a:off x="5952008" y="1981116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F0EC901-5CBA-4CDA-82BF-8E5B6F53BECA}"/>
              </a:ext>
            </a:extLst>
          </p:cNvPr>
          <p:cNvCxnSpPr>
            <a:cxnSpLocks/>
          </p:cNvCxnSpPr>
          <p:nvPr/>
        </p:nvCxnSpPr>
        <p:spPr>
          <a:xfrm>
            <a:off x="5376110" y="1954738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268AE30-81A4-4FF9-9BAF-C209B07D3013}"/>
              </a:ext>
            </a:extLst>
          </p:cNvPr>
          <p:cNvCxnSpPr>
            <a:cxnSpLocks/>
          </p:cNvCxnSpPr>
          <p:nvPr/>
        </p:nvCxnSpPr>
        <p:spPr>
          <a:xfrm>
            <a:off x="6571868" y="1976718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F570A45-5234-46DE-BB66-A0C5D20715CA}"/>
              </a:ext>
            </a:extLst>
          </p:cNvPr>
          <p:cNvCxnSpPr/>
          <p:nvPr/>
        </p:nvCxnSpPr>
        <p:spPr>
          <a:xfrm>
            <a:off x="5377366" y="2624683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232EBFE0-F965-45CF-8B78-66EA037DBB12}"/>
              </a:ext>
            </a:extLst>
          </p:cNvPr>
          <p:cNvSpPr/>
          <p:nvPr/>
        </p:nvSpPr>
        <p:spPr>
          <a:xfrm>
            <a:off x="6422396" y="3502185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99B6FD-E184-425C-8269-100EE09E63B9}"/>
              </a:ext>
            </a:extLst>
          </p:cNvPr>
          <p:cNvSpPr/>
          <p:nvPr/>
        </p:nvSpPr>
        <p:spPr>
          <a:xfrm>
            <a:off x="5954014" y="2054386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C0AFE65-E042-4FDE-8670-F19384F742DC}"/>
              </a:ext>
            </a:extLst>
          </p:cNvPr>
          <p:cNvSpPr txBox="1"/>
          <p:nvPr/>
        </p:nvSpPr>
        <p:spPr>
          <a:xfrm>
            <a:off x="4856745" y="2299534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AF74712-C532-4025-9B23-9ADA7FCC7B13}"/>
              </a:ext>
            </a:extLst>
          </p:cNvPr>
          <p:cNvSpPr/>
          <p:nvPr/>
        </p:nvSpPr>
        <p:spPr>
          <a:xfrm>
            <a:off x="5589086" y="305574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569ED0-0732-40DA-996C-BFBD5C8DE9B1}"/>
              </a:ext>
            </a:extLst>
          </p:cNvPr>
          <p:cNvSpPr/>
          <p:nvPr/>
        </p:nvSpPr>
        <p:spPr>
          <a:xfrm>
            <a:off x="1726567" y="443970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E389C53-C708-4A71-9106-EB5AA498AE05}"/>
              </a:ext>
            </a:extLst>
          </p:cNvPr>
          <p:cNvSpPr/>
          <p:nvPr/>
        </p:nvSpPr>
        <p:spPr>
          <a:xfrm>
            <a:off x="1704587" y="590068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C09F467-8410-482C-9E47-9B9978A9D980}"/>
              </a:ext>
            </a:extLst>
          </p:cNvPr>
          <p:cNvSpPr/>
          <p:nvPr/>
        </p:nvSpPr>
        <p:spPr>
          <a:xfrm>
            <a:off x="1999131" y="5512362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84334ED-39A0-4EF5-9A4A-CBFD382E4AFF}"/>
              </a:ext>
            </a:extLst>
          </p:cNvPr>
          <p:cNvSpPr/>
          <p:nvPr/>
        </p:nvSpPr>
        <p:spPr>
          <a:xfrm>
            <a:off x="1363883" y="488810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3E27B59-ACB9-4FB7-8CBA-60803E954BF4}"/>
              </a:ext>
            </a:extLst>
          </p:cNvPr>
          <p:cNvSpPr/>
          <p:nvPr/>
        </p:nvSpPr>
        <p:spPr>
          <a:xfrm>
            <a:off x="2267294" y="461334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2D2EA1A-1CE9-4E26-A656-9822347E2814}"/>
              </a:ext>
            </a:extLst>
          </p:cNvPr>
          <p:cNvSpPr/>
          <p:nvPr/>
        </p:nvSpPr>
        <p:spPr>
          <a:xfrm>
            <a:off x="2372804" y="5143085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163CA5D-8359-453D-9B48-D12A9925B5FC}"/>
              </a:ext>
            </a:extLst>
          </p:cNvPr>
          <p:cNvCxnSpPr>
            <a:cxnSpLocks/>
          </p:cNvCxnSpPr>
          <p:nvPr/>
        </p:nvCxnSpPr>
        <p:spPr>
          <a:xfrm>
            <a:off x="1928791" y="4316610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4BC4365-52B5-47D4-BC64-B35A50FA87F1}"/>
              </a:ext>
            </a:extLst>
          </p:cNvPr>
          <p:cNvCxnSpPr>
            <a:cxnSpLocks/>
          </p:cNvCxnSpPr>
          <p:nvPr/>
        </p:nvCxnSpPr>
        <p:spPr>
          <a:xfrm>
            <a:off x="1352893" y="4290232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DD7D99E-8F4C-4A18-80C6-3B228ABAFC39}"/>
              </a:ext>
            </a:extLst>
          </p:cNvPr>
          <p:cNvCxnSpPr>
            <a:cxnSpLocks/>
          </p:cNvCxnSpPr>
          <p:nvPr/>
        </p:nvCxnSpPr>
        <p:spPr>
          <a:xfrm>
            <a:off x="2548651" y="4312212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7B2990A-8724-4609-AC77-B5DA091B5270}"/>
              </a:ext>
            </a:extLst>
          </p:cNvPr>
          <p:cNvCxnSpPr/>
          <p:nvPr/>
        </p:nvCxnSpPr>
        <p:spPr>
          <a:xfrm>
            <a:off x="1354149" y="5458026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D5E9A935-338C-4BDB-899A-309AF4F71F40}"/>
              </a:ext>
            </a:extLst>
          </p:cNvPr>
          <p:cNvSpPr/>
          <p:nvPr/>
        </p:nvSpPr>
        <p:spPr>
          <a:xfrm>
            <a:off x="2399179" y="5837679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9EA1EB1-9C48-4966-85A1-3404B2F79A41}"/>
              </a:ext>
            </a:extLst>
          </p:cNvPr>
          <p:cNvSpPr/>
          <p:nvPr/>
        </p:nvSpPr>
        <p:spPr>
          <a:xfrm>
            <a:off x="1930797" y="4887729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03EE598-8E75-4FF1-A6B2-4168D3B13C9C}"/>
              </a:ext>
            </a:extLst>
          </p:cNvPr>
          <p:cNvSpPr txBox="1"/>
          <p:nvPr/>
        </p:nvSpPr>
        <p:spPr>
          <a:xfrm>
            <a:off x="1188084" y="5436360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79C26384-AFB3-4BA9-8389-B0FDCE9F7B50}"/>
              </a:ext>
            </a:extLst>
          </p:cNvPr>
          <p:cNvSpPr/>
          <p:nvPr/>
        </p:nvSpPr>
        <p:spPr>
          <a:xfrm>
            <a:off x="1565869" y="539123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699BBD1-8037-417E-BFE0-347EB0D9F230}"/>
              </a:ext>
            </a:extLst>
          </p:cNvPr>
          <p:cNvSpPr/>
          <p:nvPr/>
        </p:nvSpPr>
        <p:spPr>
          <a:xfrm>
            <a:off x="5383031" y="2557020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0754DEE-926C-4EC3-9A06-196A7B98F7A6}"/>
              </a:ext>
            </a:extLst>
          </p:cNvPr>
          <p:cNvSpPr/>
          <p:nvPr/>
        </p:nvSpPr>
        <p:spPr>
          <a:xfrm>
            <a:off x="1571150" y="5391234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A057CCB-2285-476C-B27F-082F529E17F2}"/>
              </a:ext>
            </a:extLst>
          </p:cNvPr>
          <p:cNvSpPr/>
          <p:nvPr/>
        </p:nvSpPr>
        <p:spPr>
          <a:xfrm>
            <a:off x="5749784" y="443970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CC08F28-AD87-4E9C-BB0F-1860C56BB343}"/>
              </a:ext>
            </a:extLst>
          </p:cNvPr>
          <p:cNvSpPr/>
          <p:nvPr/>
        </p:nvSpPr>
        <p:spPr>
          <a:xfrm>
            <a:off x="5727804" y="590068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3D7B334-198B-4962-BAC0-1A6C763768BB}"/>
              </a:ext>
            </a:extLst>
          </p:cNvPr>
          <p:cNvSpPr/>
          <p:nvPr/>
        </p:nvSpPr>
        <p:spPr>
          <a:xfrm>
            <a:off x="6022348" y="5512362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40F130B-8FB1-40C6-98E8-4BB0C163A51F}"/>
              </a:ext>
            </a:extLst>
          </p:cNvPr>
          <p:cNvSpPr/>
          <p:nvPr/>
        </p:nvSpPr>
        <p:spPr>
          <a:xfrm>
            <a:off x="5387100" y="488810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4FC8CA1-C4EB-436C-B7EF-F13AB8EB3E30}"/>
              </a:ext>
            </a:extLst>
          </p:cNvPr>
          <p:cNvSpPr/>
          <p:nvPr/>
        </p:nvSpPr>
        <p:spPr>
          <a:xfrm>
            <a:off x="6290511" y="461334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D194C13-62ED-4D75-9C8B-55433542A6D3}"/>
              </a:ext>
            </a:extLst>
          </p:cNvPr>
          <p:cNvSpPr/>
          <p:nvPr/>
        </p:nvSpPr>
        <p:spPr>
          <a:xfrm>
            <a:off x="6396021" y="5143085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9B0BC4D-5A10-4F9D-82A9-AD7A68709C4D}"/>
              </a:ext>
            </a:extLst>
          </p:cNvPr>
          <p:cNvCxnSpPr>
            <a:cxnSpLocks/>
          </p:cNvCxnSpPr>
          <p:nvPr/>
        </p:nvCxnSpPr>
        <p:spPr>
          <a:xfrm>
            <a:off x="5952008" y="4316610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C16FE5C-AE5C-40D3-8FEF-2CB975BA2A39}"/>
              </a:ext>
            </a:extLst>
          </p:cNvPr>
          <p:cNvCxnSpPr>
            <a:cxnSpLocks/>
          </p:cNvCxnSpPr>
          <p:nvPr/>
        </p:nvCxnSpPr>
        <p:spPr>
          <a:xfrm>
            <a:off x="5376110" y="4290232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3D2F551-0291-455F-A502-D9A80BEC37FC}"/>
              </a:ext>
            </a:extLst>
          </p:cNvPr>
          <p:cNvCxnSpPr>
            <a:cxnSpLocks/>
          </p:cNvCxnSpPr>
          <p:nvPr/>
        </p:nvCxnSpPr>
        <p:spPr>
          <a:xfrm>
            <a:off x="6571868" y="4312212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4860ADF-E5BE-4311-A411-524F4586BADA}"/>
              </a:ext>
            </a:extLst>
          </p:cNvPr>
          <p:cNvCxnSpPr/>
          <p:nvPr/>
        </p:nvCxnSpPr>
        <p:spPr>
          <a:xfrm>
            <a:off x="5377366" y="5967630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0EC55CB-4298-43D5-957A-E19E3C2E75C3}"/>
              </a:ext>
            </a:extLst>
          </p:cNvPr>
          <p:cNvSpPr/>
          <p:nvPr/>
        </p:nvSpPr>
        <p:spPr>
          <a:xfrm>
            <a:off x="6422396" y="5837679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87C25EF-F46B-411A-A248-56CD7EDAAAC5}"/>
              </a:ext>
            </a:extLst>
          </p:cNvPr>
          <p:cNvSpPr/>
          <p:nvPr/>
        </p:nvSpPr>
        <p:spPr>
          <a:xfrm>
            <a:off x="5954014" y="5397333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412ACD4-CCF4-4817-8846-C73A55D8C254}"/>
              </a:ext>
            </a:extLst>
          </p:cNvPr>
          <p:cNvSpPr txBox="1"/>
          <p:nvPr/>
        </p:nvSpPr>
        <p:spPr>
          <a:xfrm>
            <a:off x="5242032" y="5906613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10AC496B-F0AE-49C6-9514-48610E22AE83}"/>
              </a:ext>
            </a:extLst>
          </p:cNvPr>
          <p:cNvSpPr/>
          <p:nvPr/>
        </p:nvSpPr>
        <p:spPr>
          <a:xfrm>
            <a:off x="5589086" y="539123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96214B0-16B1-4BF6-ACDF-155D759603FE}"/>
              </a:ext>
            </a:extLst>
          </p:cNvPr>
          <p:cNvSpPr/>
          <p:nvPr/>
        </p:nvSpPr>
        <p:spPr>
          <a:xfrm>
            <a:off x="5724304" y="590030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85C6BAE-A890-4E86-9B65-4D93CEA09D40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1850194" y="2233727"/>
            <a:ext cx="483042" cy="11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CD5101B-DD50-4F2D-B81A-D76F6857AF8F}"/>
              </a:ext>
            </a:extLst>
          </p:cNvPr>
          <p:cNvCxnSpPr>
            <a:cxnSpLocks/>
            <a:stCxn id="108" idx="6"/>
          </p:cNvCxnSpPr>
          <p:nvPr/>
        </p:nvCxnSpPr>
        <p:spPr>
          <a:xfrm flipV="1">
            <a:off x="5514916" y="2343685"/>
            <a:ext cx="848855" cy="27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37C3DA0-A561-42FD-A72A-7E60FECDB9E0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5495602" y="2669591"/>
            <a:ext cx="966361" cy="19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340309A-9A8E-4303-B302-D28A2EED5AA1}"/>
              </a:ext>
            </a:extLst>
          </p:cNvPr>
          <p:cNvCxnSpPr>
            <a:cxnSpLocks/>
          </p:cNvCxnSpPr>
          <p:nvPr/>
        </p:nvCxnSpPr>
        <p:spPr>
          <a:xfrm flipV="1">
            <a:off x="1647292" y="5214735"/>
            <a:ext cx="791454" cy="24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ED624A-4332-40DC-8AB8-D26B1980E36E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703035" y="5457177"/>
            <a:ext cx="350141" cy="1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3DA10EF-FF58-4346-976E-1E099904F300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1683721" y="5503805"/>
            <a:ext cx="755025" cy="387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942FF68-8D73-4135-B692-5E4D08E59DEE}"/>
              </a:ext>
            </a:extLst>
          </p:cNvPr>
          <p:cNvCxnSpPr>
            <a:cxnSpLocks/>
          </p:cNvCxnSpPr>
          <p:nvPr/>
        </p:nvCxnSpPr>
        <p:spPr>
          <a:xfrm flipV="1">
            <a:off x="5833869" y="5605081"/>
            <a:ext cx="254421" cy="33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3F9187C-5B1B-4C3D-8271-4A9B05D70BE7}"/>
              </a:ext>
            </a:extLst>
          </p:cNvPr>
          <p:cNvCxnSpPr>
            <a:cxnSpLocks/>
            <a:stCxn id="125" idx="6"/>
          </p:cNvCxnSpPr>
          <p:nvPr/>
        </p:nvCxnSpPr>
        <p:spPr>
          <a:xfrm flipV="1">
            <a:off x="5856189" y="5911528"/>
            <a:ext cx="632149" cy="54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62AABD2-52E8-4865-A6C7-0962D65E3BAA}"/>
              </a:ext>
            </a:extLst>
          </p:cNvPr>
          <p:cNvSpPr txBox="1"/>
          <p:nvPr/>
        </p:nvSpPr>
        <p:spPr>
          <a:xfrm>
            <a:off x="2689963" y="2187072"/>
            <a:ext cx="159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1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725D48D-3DE8-470B-874F-8D6C97DE3847}"/>
              </a:ext>
            </a:extLst>
          </p:cNvPr>
          <p:cNvSpPr txBox="1"/>
          <p:nvPr/>
        </p:nvSpPr>
        <p:spPr>
          <a:xfrm>
            <a:off x="6734330" y="2655036"/>
            <a:ext cx="142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2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D727789-D59E-42C2-9CB9-703DA9DC182D}"/>
              </a:ext>
            </a:extLst>
          </p:cNvPr>
          <p:cNvSpPr txBox="1"/>
          <p:nvPr/>
        </p:nvSpPr>
        <p:spPr>
          <a:xfrm>
            <a:off x="6779038" y="5206568"/>
            <a:ext cx="142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2</a:t>
            </a:r>
            <a:r>
              <a:rPr lang="en-US" altLang="zh-Hans-HK" dirty="0"/>
              <a:t>] </a:t>
            </a:r>
            <a:r>
              <a:rPr lang="zh-CN" altLang="en-US" dirty="0"/>
              <a:t>退出</a:t>
            </a:r>
            <a:endParaRPr lang="zh-Hans-HK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A5C8E8C-A52D-417B-9DCC-A4616E471F6A}"/>
              </a:ext>
            </a:extLst>
          </p:cNvPr>
          <p:cNvSpPr txBox="1"/>
          <p:nvPr/>
        </p:nvSpPr>
        <p:spPr>
          <a:xfrm>
            <a:off x="2872550" y="4887729"/>
            <a:ext cx="142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3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en-US" altLang="zh-CN" dirty="0"/>
          </a:p>
          <a:p>
            <a:r>
              <a:rPr lang="en-US" altLang="zh-Hans-HK" dirty="0"/>
              <a:t>p[j</a:t>
            </a:r>
            <a:r>
              <a:rPr lang="en-US" altLang="zh-Hans-HK" baseline="-25000" dirty="0"/>
              <a:t>1</a:t>
            </a:r>
            <a:r>
              <a:rPr lang="en-US" altLang="zh-Hans-HK" dirty="0"/>
              <a:t>] </a:t>
            </a:r>
            <a:r>
              <a:rPr lang="zh-CN" altLang="en-US" dirty="0"/>
              <a:t>退出</a:t>
            </a:r>
            <a:endParaRPr lang="en-US" altLang="zh-CN" dirty="0"/>
          </a:p>
          <a:p>
            <a:r>
              <a:rPr lang="en-US" altLang="zh-Hans-HK" dirty="0"/>
              <a:t>p[j</a:t>
            </a:r>
            <a:r>
              <a:rPr lang="en-US" altLang="zh-Hans-HK" baseline="-25000" dirty="0"/>
              <a:t>4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45186656"/>
      </p:ext>
    </p:extLst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9C61-DB5B-4F7A-A279-CE38FA5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***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5297-767E-4476-A6E2-42DC36C7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387705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给定两个多项式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B050"/>
                </a:solidFill>
              </a:rPr>
              <a:t>  f(x)=a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800" dirty="0">
                <a:solidFill>
                  <a:srgbClr val="00B050"/>
                </a:solidFill>
              </a:rPr>
              <a:t>+a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x+…+</a:t>
            </a:r>
            <a:r>
              <a:rPr lang="en-US" altLang="zh-CN" sz="2800" dirty="0" err="1">
                <a:solidFill>
                  <a:srgbClr val="00B05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 err="1">
                <a:solidFill>
                  <a:srgbClr val="00B050"/>
                </a:solidFill>
              </a:rPr>
              <a:t>x</a:t>
            </a:r>
            <a:r>
              <a:rPr lang="en-US" altLang="zh-CN" sz="2800" baseline="30000" dirty="0" err="1">
                <a:solidFill>
                  <a:srgbClr val="00B050"/>
                </a:solidFill>
              </a:rPr>
              <a:t>n</a:t>
            </a:r>
            <a:br>
              <a:rPr lang="en-US" altLang="zh-CN" sz="2800" baseline="30000" dirty="0">
                <a:solidFill>
                  <a:srgbClr val="00B050"/>
                </a:solidFill>
              </a:rPr>
            </a:br>
            <a:r>
              <a:rPr lang="zh-CN" altLang="en-US" sz="2800" baseline="30000" dirty="0">
                <a:solidFill>
                  <a:srgbClr val="00B050"/>
                </a:solidFill>
              </a:rPr>
              <a:t>  </a:t>
            </a:r>
            <a:r>
              <a:rPr lang="en-US" altLang="zh-CN" sz="2800" dirty="0">
                <a:solidFill>
                  <a:srgbClr val="00B050"/>
                </a:solidFill>
              </a:rPr>
              <a:t>g(x)=b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800" dirty="0">
                <a:solidFill>
                  <a:srgbClr val="00B050"/>
                </a:solidFill>
              </a:rPr>
              <a:t>+b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x+…+</a:t>
            </a:r>
            <a:r>
              <a:rPr lang="en-US" altLang="zh-CN" sz="2800" dirty="0" err="1">
                <a:solidFill>
                  <a:srgbClr val="00B050"/>
                </a:solidFill>
              </a:rPr>
              <a:t>b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 err="1">
                <a:solidFill>
                  <a:srgbClr val="00B050"/>
                </a:solidFill>
              </a:rPr>
              <a:t>x</a:t>
            </a:r>
            <a:r>
              <a:rPr lang="en-US" altLang="zh-CN" sz="2800" baseline="30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zh-CN" altLang="en-US" sz="2800" dirty="0"/>
              <a:t>需要计算它们两个的乘积。</a:t>
            </a:r>
            <a:endParaRPr lang="en-US" altLang="zh-CN" sz="2800" dirty="0"/>
          </a:p>
          <a:p>
            <a:r>
              <a:rPr lang="zh-CN" altLang="en-US" sz="2800" dirty="0"/>
              <a:t>用高中所学，我们知道这可以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解决。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以后会学到</a:t>
            </a:r>
            <a:r>
              <a:rPr lang="en-US" altLang="zh-Hans-HK" sz="2800" dirty="0">
                <a:solidFill>
                  <a:srgbClr val="00B0F0"/>
                </a:solidFill>
              </a:rPr>
              <a:t>Fast Fourier Transform  (FFT)</a:t>
            </a:r>
          </a:p>
          <a:p>
            <a:pPr lvl="1"/>
            <a:r>
              <a:rPr lang="zh-CN" altLang="en-US" sz="2600" dirty="0"/>
              <a:t>时间复杂度为</a:t>
            </a:r>
            <a:r>
              <a:rPr lang="en-US" altLang="zh-CN" sz="2600" dirty="0"/>
              <a:t>O(n log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n)</a:t>
            </a:r>
          </a:p>
          <a:p>
            <a:pPr lvl="1"/>
            <a:r>
              <a:rPr lang="zh-CN" altLang="en-US" sz="2600" dirty="0"/>
              <a:t>算法核心用到</a:t>
            </a:r>
            <a:r>
              <a:rPr lang="zh-CN" altLang="en-US" sz="2600" b="1" dirty="0"/>
              <a:t>分治。（点值、插值过程）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60980354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BD76-34D6-4508-9AA8-B0C19CB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&amp;3. </a:t>
            </a:r>
            <a:r>
              <a:rPr lang="zh-CN" altLang="en-US" dirty="0">
                <a:solidFill>
                  <a:srgbClr val="FF00FF"/>
                </a:solidFill>
              </a:rPr>
              <a:t>动态规划算法</a:t>
            </a:r>
            <a:endParaRPr lang="zh-Hans-HK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2758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算法名称：</a:t>
            </a:r>
            <a:r>
              <a:rPr lang="en-US" altLang="zh-CN" sz="2800" dirty="0"/>
              <a:t>DP=Dynamic programming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1940</a:t>
            </a:r>
            <a:r>
              <a:rPr lang="zh-CN" altLang="en-US" sz="2800" dirty="0"/>
              <a:t>年代由</a:t>
            </a:r>
            <a:r>
              <a:rPr lang="en-US" altLang="zh-CN" sz="2800" dirty="0"/>
              <a:t>Richard Bellman</a:t>
            </a:r>
            <a:r>
              <a:rPr lang="zh-CN" altLang="en-US" sz="2800" dirty="0"/>
              <a:t>提出。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800" dirty="0"/>
              <a:t>（将一个问题规约为较小规模的同类型问题</a:t>
            </a:r>
            <a:r>
              <a:rPr lang="en-US" altLang="zh-CN" sz="2800" dirty="0"/>
              <a:t>——</a:t>
            </a:r>
            <a:r>
              <a:rPr lang="zh-CN" altLang="en-US" sz="3600" dirty="0">
                <a:solidFill>
                  <a:srgbClr val="00B0F0"/>
                </a:solidFill>
              </a:rPr>
              <a:t>子问题</a:t>
            </a:r>
            <a:r>
              <a:rPr lang="zh-CN" altLang="en-US" sz="2800" dirty="0"/>
              <a:t>）。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/>
              <a:t>两大核心要素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状态描述</a:t>
            </a:r>
            <a:r>
              <a:rPr lang="zh-CN" altLang="en-US" sz="2400" dirty="0"/>
              <a:t>：对子问题的刻画和定义。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转移方程</a:t>
            </a:r>
            <a:r>
              <a:rPr lang="zh-CN" altLang="en-US" sz="2400" dirty="0"/>
              <a:t>：问题如何依据子问题的解来求解？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FFC000"/>
                </a:solidFill>
              </a:rPr>
              <a:t>先来看几个例子，再讲解它与递归的联系和区别。</a:t>
            </a:r>
            <a:endParaRPr lang="en-US" altLang="zh-CN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2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2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 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问题：和最大的连续子序列，它的和是多少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换句话说，计算  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 	2 -1 1 4 -3 4 -3 2</a:t>
            </a:r>
          </a:p>
          <a:p>
            <a:pPr lvl="1"/>
            <a:r>
              <a:rPr lang="zh-CN" altLang="en-US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，容易降至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0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们定义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18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18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这是由于和最大的子序列必然以某个</a:t>
                </a:r>
                <a:r>
                  <a:rPr lang="en-US" altLang="zh-CN" sz="22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j ≤ n)</a:t>
                </a:r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2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474" r="-164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为什么当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  <m:r>
                      <a:rPr lang="zh-CN" altLang="en-US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？</m:t>
                    </m:r>
                  </m:oMath>
                </a14:m>
                <a:endParaRPr lang="en-US" altLang="zh-CN" sz="2400" kern="1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回顾：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:=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结束的连续子序列的最大和为多少。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800" kern="1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结束的连续子序列， 最大和为多少呢？</a:t>
                </a:r>
                <a:endParaRPr lang="en-US" altLang="zh-CN" sz="28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8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结束的连续子序列可以分为两类。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，即，包含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并且以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结束。能达到的最大和为？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结束的、包含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的、和最大的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算法描述：根据转移公式依次计算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F[1],…,F[n]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endParaRPr lang="en-US" altLang="zh-CN" sz="2400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64" r="-4366" b="-453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404653" cy="2529840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404653" cy="2529840"/>
              </a:xfrm>
              <a:blipFill>
                <a:blip r:embed="rId2"/>
                <a:stretch>
                  <a:fillRect l="-329" t="-3133" b="-241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67025" y="4152900"/>
            <a:ext cx="495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124200" y="4338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57575" y="45423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733800" y="47555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35702" y="4946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321452" y="513694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607202" y="530530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31052" y="550628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254902" y="57080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585379" y="5909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62921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 (extend)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8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800" kern="100" dirty="0" err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sz="28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k≥1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且它们的和最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这个扩展问题可以用动态规划解决。但是不够快。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6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6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1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800" i="1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必须被选，最大和是多少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6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</a:t>
                </a:r>
                <a:r>
                  <a:rPr lang="zh-CN" altLang="en-US" sz="2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留作课后习题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将会在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ACM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培训课程上介绍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需要综合用到动态规划、贪心（见下文）、网络流（不教授）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高等算法设计分析应用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课程讲授。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t="-3021" r="-824" b="-75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488F24-10E2-4EB7-91B7-D3A27E19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&amp;1. </a:t>
            </a:r>
            <a:r>
              <a:rPr lang="zh-CN" altLang="en-US" dirty="0">
                <a:solidFill>
                  <a:srgbClr val="FF00FF"/>
                </a:solidFill>
              </a:rPr>
              <a:t>递归算法</a:t>
            </a:r>
            <a:endParaRPr lang="zh-Hans-HK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61643"/>
      </p:ext>
    </p:extLst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641381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最长递增子序列</a:t>
                </a: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x</a:t>
                </a:r>
                <a:r>
                  <a:rPr lang="zh-CN" altLang="en-US" sz="2000" dirty="0"/>
                  <a:t>的子序列。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，则称之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递增子序列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问题：序列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x</a:t>
                </a:r>
                <a:r>
                  <a:rPr lang="zh-CN" altLang="en-US" sz="2000" dirty="0"/>
                  <a:t>的递增子序列最多包含多少个元素？</a:t>
                </a:r>
                <a:endParaRPr lang="en-US" altLang="zh-CN" sz="2000" dirty="0"/>
              </a:p>
              <a:p>
                <a:pPr lvl="1"/>
                <a:r>
                  <a:rPr lang="zh-CN" altLang="en-US" sz="22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2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000" dirty="0"/>
                  <a:t> =  	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000" dirty="0"/>
                  <a:t>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为了方便，一个子序列的元素个数叫做这个序列的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长度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719" r="-247" b="-6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的“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000" dirty="0"/>
                  <a:t>”的最长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000" dirty="0"/>
                  <a:t>子序列的长度</a:t>
                </a:r>
                <a:endParaRPr lang="en-US" altLang="zh-CN" sz="2000" dirty="0"/>
              </a:p>
              <a:p>
                <a:pPr lvl="1"/>
                <a:r>
                  <a:rPr lang="en-US" altLang="zh-CN" sz="2200" b="1" dirty="0">
                    <a:solidFill>
                      <a:srgbClr val="00B050"/>
                    </a:solidFill>
                  </a:rPr>
                  <a:t>x=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(x</a:t>
                </a:r>
                <a:r>
                  <a:rPr lang="en-US" altLang="zh-CN" sz="22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,…</a:t>
                </a:r>
                <a:r>
                  <a:rPr lang="en-US" altLang="zh-CN" sz="2200" dirty="0" err="1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2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2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 x</a:t>
                </a:r>
                <a:r>
                  <a:rPr lang="zh-CN" altLang="en-US" sz="2200" dirty="0"/>
                  <a:t>的最长递增子序列长度</a:t>
                </a:r>
                <a:r>
                  <a:rPr lang="en-US" altLang="zh-CN" sz="2200" dirty="0"/>
                  <a:t>=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max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{F[1],…,F[n]}</a:t>
                </a:r>
                <a:r>
                  <a:rPr lang="zh-CN" altLang="en-US" sz="22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200" dirty="0"/>
                  <a:t>故，转换为求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F[1],…,F[n]</a:t>
                </a:r>
                <a:endParaRPr lang="en-US" altLang="zh-CN" sz="22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000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1800" dirty="0">
                    <a:solidFill>
                      <a:srgbClr val="FFC000"/>
                    </a:solidFill>
                  </a:rPr>
                  <a:t>2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个元素，即，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br>
                  <a:rPr lang="en-US" altLang="zh-CN" sz="1800" dirty="0">
                    <a:solidFill>
                      <a:srgbClr val="7030A0"/>
                    </a:solidFill>
                  </a:rPr>
                </a:br>
                <a:r>
                  <a:rPr lang="zh-CN" altLang="en-US" sz="1800" dirty="0">
                    <a:solidFill>
                      <a:schemeClr val="accent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时，若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18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！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zh-CN" altLang="en-US" sz="20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  <a:blipFill>
                <a:blip r:embed="rId2"/>
                <a:stretch>
                  <a:fillRect l="-321" t="-1964" r="-360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600" dirty="0"/>
              </a:p>
              <a:p>
                <a:r>
                  <a:rPr lang="zh-CN" altLang="en-US" sz="2600" dirty="0"/>
                  <a:t>可以依次计算</a:t>
                </a:r>
                <a:r>
                  <a:rPr lang="en-US" altLang="zh-CN" sz="2600" dirty="0"/>
                  <a:t>F[1],…,F[n]</a:t>
                </a:r>
                <a:r>
                  <a:rPr lang="zh-CN" altLang="en-US" sz="2600" dirty="0"/>
                  <a:t>。时间复杂度为</a:t>
                </a:r>
                <a:r>
                  <a:rPr lang="en-US" altLang="zh-CN" sz="2600" dirty="0"/>
                  <a:t>O(n</a:t>
                </a:r>
                <a:r>
                  <a:rPr lang="en-US" altLang="zh-CN" sz="2600" baseline="30000" dirty="0"/>
                  <a:t>2</a:t>
                </a:r>
                <a:r>
                  <a:rPr lang="en-US" altLang="zh-CN" sz="2600" dirty="0"/>
                  <a:t>)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r>
                  <a:rPr lang="zh-CN" altLang="en-US" sz="26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6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600" dirty="0"/>
                  <a:t> =  	</a:t>
                </a:r>
                <a:r>
                  <a:rPr lang="en-US" altLang="zh-CN" sz="26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600" dirty="0"/>
                  <a:t> =  	</a:t>
                </a:r>
                <a:endParaRPr lang="en-US" altLang="zh-CN" sz="26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en-US" altLang="zh-CN" sz="26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b="-6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247900" y="36576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671762" y="389941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3095624" y="41338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490911" y="438352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900484" y="465403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4326214" y="489573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732894" y="5175647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262559" y="41148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272084" y="43815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262558" y="4648200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262558" y="4895612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272083" y="5184934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054600"/>
            <a:ext cx="7524749" cy="777240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3579"/>
              </p:ext>
            </p:extLst>
          </p:nvPr>
        </p:nvGraphicFramePr>
        <p:xfrm>
          <a:off x="1615440" y="1803400"/>
          <a:ext cx="62575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48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836821"/>
      </p:ext>
    </p:extLst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最优矩阵乘法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,…</a:t>
            </a:r>
            <a:r>
              <a:rPr lang="en-US" altLang="zh-CN" sz="2400" dirty="0" err="1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200" dirty="0"/>
              <a:t>假定有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个矩阵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，其中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200" dirty="0"/>
              <a:t>的尺寸为</a:t>
            </a:r>
            <a:r>
              <a:rPr lang="en-US" altLang="zh-CN" sz="2200" dirty="0">
                <a:solidFill>
                  <a:srgbClr val="00B050"/>
                </a:solidFill>
              </a:rPr>
              <a:t>m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i-1</a:t>
            </a:r>
            <a:r>
              <a:rPr lang="en-US" altLang="zh-CN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200" dirty="0">
                <a:solidFill>
                  <a:srgbClr val="00B050"/>
                </a:solidFill>
              </a:rPr>
              <a:t>m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dirty="0"/>
              <a:t>问题：根据这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个矩阵的尺寸，设计一个</a:t>
            </a:r>
            <a:r>
              <a:rPr lang="zh-CN" altLang="en-US" sz="2200" dirty="0">
                <a:solidFill>
                  <a:srgbClr val="00B0F0"/>
                </a:solidFill>
              </a:rPr>
              <a:t>计算顺序</a:t>
            </a:r>
            <a:r>
              <a:rPr lang="zh-CN" altLang="en-US" sz="2200" dirty="0"/>
              <a:t>去计算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*…*A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，使得总的计算量最小。</a:t>
            </a:r>
            <a:endParaRPr lang="en-US" altLang="zh-CN" sz="22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200" dirty="0">
                <a:solidFill>
                  <a:srgbClr val="00B050"/>
                </a:solidFill>
              </a:rPr>
              <a:t>n=3,m=(3,4,5,3)</a:t>
            </a:r>
            <a:r>
              <a:rPr lang="zh-CN" altLang="en-US" sz="2200" dirty="0"/>
              <a:t>。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200" dirty="0"/>
              <a:t>分别是</a:t>
            </a:r>
            <a:r>
              <a:rPr lang="en-US" altLang="zh-CN" sz="2200" dirty="0">
                <a:solidFill>
                  <a:srgbClr val="FF0000"/>
                </a:solidFill>
              </a:rPr>
              <a:t>3*4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4*5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5*3</a:t>
            </a:r>
            <a:r>
              <a:rPr lang="zh-CN" altLang="en-US" sz="2200" dirty="0"/>
              <a:t>的。</a:t>
            </a:r>
            <a:endParaRPr lang="en-US" altLang="zh-CN" sz="22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(A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)*A</a:t>
            </a:r>
            <a:r>
              <a:rPr lang="en-US" altLang="zh-CN" sz="2000" b="1" baseline="-25000" dirty="0"/>
              <a:t>3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B050"/>
                </a:solidFill>
              </a:rPr>
              <a:t>3*4*5  +  3*5*3 =105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*(A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)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B050"/>
                </a:solidFill>
              </a:rPr>
              <a:t>4</a:t>
            </a:r>
            <a:r>
              <a:rPr lang="zh-CN" altLang="en-US" sz="1800" dirty="0">
                <a:solidFill>
                  <a:srgbClr val="00B050"/>
                </a:solidFill>
              </a:rPr>
              <a:t>*</a:t>
            </a:r>
            <a:r>
              <a:rPr lang="en-US" altLang="zh-CN" sz="1800" dirty="0">
                <a:solidFill>
                  <a:srgbClr val="00B050"/>
                </a:solidFill>
              </a:rPr>
              <a:t>5</a:t>
            </a:r>
            <a:r>
              <a:rPr lang="zh-CN" altLang="en-US" sz="1800" dirty="0">
                <a:solidFill>
                  <a:srgbClr val="00B050"/>
                </a:solidFill>
              </a:rPr>
              <a:t>*</a:t>
            </a:r>
            <a:r>
              <a:rPr lang="en-US" altLang="zh-CN" sz="1800" dirty="0">
                <a:solidFill>
                  <a:srgbClr val="00B050"/>
                </a:solidFill>
              </a:rPr>
              <a:t>3  +  3*4*3 =96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1800" dirty="0"/>
              <a:t>通过以上这个例子，我们能够发现：不同的计算顺序计算量不同。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859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000" dirty="0"/>
              <a:t>假设有</a:t>
            </a:r>
            <a:r>
              <a:rPr lang="en-US" altLang="zh-CN" sz="2000" dirty="0">
                <a:solidFill>
                  <a:srgbClr val="00B050"/>
                </a:solidFill>
              </a:rPr>
              <a:t>6</a:t>
            </a:r>
            <a:r>
              <a:rPr lang="zh-CN" altLang="en-US" sz="2000" dirty="0"/>
              <a:t>个矩阵。</a:t>
            </a:r>
            <a:r>
              <a:rPr lang="en-US" altLang="zh-CN" sz="2000" dirty="0">
                <a:solidFill>
                  <a:srgbClr val="00B050"/>
                </a:solidFill>
              </a:rPr>
              <a:t>A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000" dirty="0">
                <a:solidFill>
                  <a:srgbClr val="00B050"/>
                </a:solidFill>
              </a:rPr>
              <a:t>,…,A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每一次我们能选择</a:t>
            </a:r>
            <a:r>
              <a:rPr lang="zh-CN" altLang="en-US" sz="2000" b="1" dirty="0">
                <a:solidFill>
                  <a:srgbClr val="00B0F0"/>
                </a:solidFill>
              </a:rPr>
              <a:t>相邻</a:t>
            </a:r>
            <a:r>
              <a:rPr lang="zh-CN" altLang="en-US" sz="2000" dirty="0"/>
              <a:t>的两个矩阵</a:t>
            </a:r>
            <a:r>
              <a:rPr lang="en-US" altLang="zh-CN" sz="2000" dirty="0">
                <a:solidFill>
                  <a:srgbClr val="00B050"/>
                </a:solidFill>
              </a:rPr>
              <a:t>A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,A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i+1</a:t>
            </a:r>
            <a:r>
              <a:rPr lang="zh-CN" altLang="en-US" sz="2000" dirty="0"/>
              <a:t>，将它们乘起来。</a:t>
            </a:r>
            <a:endParaRPr lang="en-US" altLang="zh-CN" sz="2000" dirty="0"/>
          </a:p>
          <a:p>
            <a:pPr lvl="1"/>
            <a:r>
              <a:rPr lang="zh-CN" altLang="en-US" sz="2000" dirty="0"/>
              <a:t>计算顺序可以用二叉树表示：</a:t>
            </a:r>
            <a:endParaRPr lang="zh-Hans-HK" altLang="en-US" sz="20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285875" y="3514725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285875" y="5400675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5041522" y="3514725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965322" y="5419695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2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200" dirty="0"/>
                  <a:t>计算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2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200" dirty="0"/>
                  <a:t>所需的最少运算量。</a:t>
                </a:r>
                <a:endParaRPr lang="en-US" altLang="zh-CN" sz="2200" dirty="0"/>
              </a:p>
              <a:p>
                <a:pPr lvl="2"/>
                <a:r>
                  <a:rPr lang="zh-CN" altLang="en-US" sz="2200" dirty="0"/>
                  <a:t>原问题</a:t>
                </a:r>
                <a:r>
                  <a:rPr lang="en-US" altLang="zh-CN" sz="2200" dirty="0">
                    <a:sym typeface="Wingdings" panose="05000000000000000000" pitchFamily="2" charset="2"/>
                  </a:rPr>
                  <a:t>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  <a:blipFill>
                <a:blip r:embed="rId2"/>
                <a:stretch>
                  <a:fillRect t="-535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3045DB1-2FB8-49F4-91AF-9D2CD5E031D4}"/>
              </a:ext>
            </a:extLst>
          </p:cNvPr>
          <p:cNvGrpSpPr/>
          <p:nvPr/>
        </p:nvGrpSpPr>
        <p:grpSpPr>
          <a:xfrm>
            <a:off x="609600" y="4081210"/>
            <a:ext cx="1925914" cy="1315254"/>
            <a:chOff x="609600" y="4300285"/>
            <a:chExt cx="1925914" cy="131525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8A2684-6AC7-48FF-8444-C9F611F065DD}"/>
                </a:ext>
              </a:extLst>
            </p:cNvPr>
            <p:cNvSpPr/>
            <p:nvPr/>
          </p:nvSpPr>
          <p:spPr>
            <a:xfrm>
              <a:off x="681038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D231FF-A52C-4C0E-92CC-FEFDC8A23A89}"/>
                </a:ext>
              </a:extLst>
            </p:cNvPr>
            <p:cNvSpPr/>
            <p:nvPr/>
          </p:nvSpPr>
          <p:spPr>
            <a:xfrm>
              <a:off x="1047750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88E69A-EB93-4D2B-8561-4E1CBAA782BB}"/>
                </a:ext>
              </a:extLst>
            </p:cNvPr>
            <p:cNvSpPr/>
            <p:nvPr/>
          </p:nvSpPr>
          <p:spPr>
            <a:xfrm>
              <a:off x="1409700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082942-A86E-45AF-9EDA-D54403E782B3}"/>
                </a:ext>
              </a:extLst>
            </p:cNvPr>
            <p:cNvSpPr/>
            <p:nvPr/>
          </p:nvSpPr>
          <p:spPr>
            <a:xfrm>
              <a:off x="2124075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39A38-2ACE-490B-B845-68DA2DC49346}"/>
                </a:ext>
              </a:extLst>
            </p:cNvPr>
            <p:cNvSpPr txBox="1"/>
            <p:nvPr/>
          </p:nvSpPr>
          <p:spPr>
            <a:xfrm>
              <a:off x="609600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1FEE8-CC0E-4D40-9149-0D5796D4846D}"/>
                </a:ext>
              </a:extLst>
            </p:cNvPr>
            <p:cNvSpPr txBox="1"/>
            <p:nvPr/>
          </p:nvSpPr>
          <p:spPr>
            <a:xfrm>
              <a:off x="904875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D0398-5C93-443B-B661-1090A47707E2}"/>
                </a:ext>
              </a:extLst>
            </p:cNvPr>
            <p:cNvSpPr txBox="1"/>
            <p:nvPr/>
          </p:nvSpPr>
          <p:spPr>
            <a:xfrm>
              <a:off x="2059264" y="43094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F2C146-A5FF-49A8-A22A-F6910743DE02}"/>
                </a:ext>
              </a:extLst>
            </p:cNvPr>
            <p:cNvSpPr/>
            <p:nvPr/>
          </p:nvSpPr>
          <p:spPr>
            <a:xfrm>
              <a:off x="156038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20FC00-29E9-4270-9020-DA3A2527DE16}"/>
                </a:ext>
              </a:extLst>
            </p:cNvPr>
            <p:cNvSpPr/>
            <p:nvPr/>
          </p:nvSpPr>
          <p:spPr>
            <a:xfrm>
              <a:off x="1209924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4D3923-9812-47E7-BA78-08750BB47351}"/>
                </a:ext>
              </a:extLst>
            </p:cNvPr>
            <p:cNvCxnSpPr>
              <a:cxnSpLocks/>
              <a:stCxn id="5" idx="4"/>
              <a:endCxn id="20" idx="1"/>
            </p:cNvCxnSpPr>
            <p:nvPr/>
          </p:nvCxnSpPr>
          <p:spPr>
            <a:xfrm>
              <a:off x="785813" y="4901975"/>
              <a:ext cx="454799" cy="53470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5BF08A3-CD88-4114-9852-E9B5155E5BD5}"/>
                </a:ext>
              </a:extLst>
            </p:cNvPr>
            <p:cNvCxnSpPr>
              <a:cxnSpLocks/>
              <a:stCxn id="6" idx="4"/>
              <a:endCxn id="19" idx="2"/>
            </p:cNvCxnSpPr>
            <p:nvPr/>
          </p:nvCxnSpPr>
          <p:spPr>
            <a:xfrm>
              <a:off x="1152525" y="4892041"/>
              <a:ext cx="407857" cy="301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1F8188C-20A6-4D49-A800-7FE13A1DDFA2}"/>
                </a:ext>
              </a:extLst>
            </p:cNvPr>
            <p:cNvCxnSpPr>
              <a:cxnSpLocks/>
              <a:stCxn id="9" idx="4"/>
              <a:endCxn id="19" idx="6"/>
            </p:cNvCxnSpPr>
            <p:nvPr/>
          </p:nvCxnSpPr>
          <p:spPr>
            <a:xfrm flipH="1">
              <a:off x="1769932" y="4900003"/>
              <a:ext cx="458918" cy="293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F0536F-A840-4656-9BCD-1EFCDA154FB9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388786" y="5298200"/>
              <a:ext cx="276371" cy="1384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0A49FB7-005B-4FB7-A775-34287BBD05D7}"/>
                </a:ext>
              </a:extLst>
            </p:cNvPr>
            <p:cNvSpPr/>
            <p:nvPr/>
          </p:nvSpPr>
          <p:spPr>
            <a:xfrm>
              <a:off x="1762126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A8B3D5-E97C-4230-8106-12CD9E016F1D}"/>
                </a:ext>
              </a:extLst>
            </p:cNvPr>
            <p:cNvSpPr txBox="1"/>
            <p:nvPr/>
          </p:nvSpPr>
          <p:spPr>
            <a:xfrm>
              <a:off x="1513616" y="430028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EB3CBB0-5933-4C60-8BB4-62B32B300EDB}"/>
                </a:ext>
              </a:extLst>
            </p:cNvPr>
            <p:cNvSpPr txBox="1"/>
            <p:nvPr/>
          </p:nvSpPr>
          <p:spPr>
            <a:xfrm>
              <a:off x="638176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FA12CE2-878C-4C53-A441-DCE7F6B87F33}"/>
                </a:ext>
              </a:extLst>
            </p:cNvPr>
            <p:cNvSpPr txBox="1"/>
            <p:nvPr/>
          </p:nvSpPr>
          <p:spPr>
            <a:xfrm>
              <a:off x="923353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F742C9B8-C1F2-4245-924A-B5B292B63654}"/>
              </a:ext>
            </a:extLst>
          </p:cNvPr>
          <p:cNvGrpSpPr/>
          <p:nvPr/>
        </p:nvGrpSpPr>
        <p:grpSpPr>
          <a:xfrm>
            <a:off x="2718353" y="4061696"/>
            <a:ext cx="1906864" cy="1334768"/>
            <a:chOff x="2718353" y="4280771"/>
            <a:chExt cx="1906864" cy="13347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C3A634F-3B4B-4EBD-A199-3C0328F9A5AC}"/>
                </a:ext>
              </a:extLst>
            </p:cNvPr>
            <p:cNvSpPr/>
            <p:nvPr/>
          </p:nvSpPr>
          <p:spPr>
            <a:xfrm>
              <a:off x="278979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1615F85-C0E2-4DA4-A68A-AE468F1C1A8E}"/>
                </a:ext>
              </a:extLst>
            </p:cNvPr>
            <p:cNvSpPr/>
            <p:nvPr/>
          </p:nvSpPr>
          <p:spPr>
            <a:xfrm>
              <a:off x="315650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5C56B1-D10D-4E1D-8A49-293A65BDD35A}"/>
                </a:ext>
              </a:extLst>
            </p:cNvPr>
            <p:cNvSpPr/>
            <p:nvPr/>
          </p:nvSpPr>
          <p:spPr>
            <a:xfrm>
              <a:off x="351845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DBFBB26-BC60-447E-8BE9-F45D8030E170}"/>
                </a:ext>
              </a:extLst>
            </p:cNvPr>
            <p:cNvSpPr/>
            <p:nvPr/>
          </p:nvSpPr>
          <p:spPr>
            <a:xfrm>
              <a:off x="423282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2BD4160-E300-4AD2-A857-818326C8CE57}"/>
                </a:ext>
              </a:extLst>
            </p:cNvPr>
            <p:cNvSpPr txBox="1"/>
            <p:nvPr/>
          </p:nvSpPr>
          <p:spPr>
            <a:xfrm>
              <a:off x="271835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286D304-26E8-4D96-855E-E6E5DCF58AEC}"/>
                </a:ext>
              </a:extLst>
            </p:cNvPr>
            <p:cNvSpPr txBox="1"/>
            <p:nvPr/>
          </p:nvSpPr>
          <p:spPr>
            <a:xfrm>
              <a:off x="3013628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3D8A586-AFDF-4F5B-A2A9-31330BE0D6D6}"/>
                </a:ext>
              </a:extLst>
            </p:cNvPr>
            <p:cNvSpPr txBox="1"/>
            <p:nvPr/>
          </p:nvSpPr>
          <p:spPr>
            <a:xfrm>
              <a:off x="4148967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48B86D8-6640-406A-989A-165516ACE546}"/>
                </a:ext>
              </a:extLst>
            </p:cNvPr>
            <p:cNvSpPr/>
            <p:nvPr/>
          </p:nvSpPr>
          <p:spPr>
            <a:xfrm>
              <a:off x="3802915" y="509542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8FB571C-086D-4C94-90BF-3CAD516E3713}"/>
                </a:ext>
              </a:extLst>
            </p:cNvPr>
            <p:cNvSpPr/>
            <p:nvPr/>
          </p:nvSpPr>
          <p:spPr>
            <a:xfrm>
              <a:off x="3413927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04E2FD3-EBFC-4494-A13A-F89FBA4105DE}"/>
                </a:ext>
              </a:extLst>
            </p:cNvPr>
            <p:cNvCxnSpPr>
              <a:cxnSpLocks/>
              <a:stCxn id="107" idx="4"/>
              <a:endCxn id="112" idx="1"/>
            </p:cNvCxnSpPr>
            <p:nvPr/>
          </p:nvCxnSpPr>
          <p:spPr>
            <a:xfrm>
              <a:off x="3623228" y="4900003"/>
              <a:ext cx="210375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98841F4-48D9-4489-BE6E-108764DAA1DA}"/>
                </a:ext>
              </a:extLst>
            </p:cNvPr>
            <p:cNvCxnSpPr>
              <a:cxnSpLocks/>
              <a:stCxn id="108" idx="4"/>
              <a:endCxn id="112" idx="7"/>
            </p:cNvCxnSpPr>
            <p:nvPr/>
          </p:nvCxnSpPr>
          <p:spPr>
            <a:xfrm flipH="1">
              <a:off x="3981777" y="4900003"/>
              <a:ext cx="355826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BDC1CA-1F22-4522-9E1C-C0A00B0DB6C3}"/>
                </a:ext>
              </a:extLst>
            </p:cNvPr>
            <p:cNvCxnSpPr>
              <a:cxnSpLocks/>
              <a:stCxn id="112" idx="4"/>
              <a:endCxn id="113" idx="7"/>
            </p:cNvCxnSpPr>
            <p:nvPr/>
          </p:nvCxnSpPr>
          <p:spPr>
            <a:xfrm flipH="1">
              <a:off x="3592789" y="5304976"/>
              <a:ext cx="314901" cy="13170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CDEB2CF-0393-4C67-B408-1A4710CB14C2}"/>
                </a:ext>
              </a:extLst>
            </p:cNvPr>
            <p:cNvSpPr/>
            <p:nvPr/>
          </p:nvSpPr>
          <p:spPr>
            <a:xfrm>
              <a:off x="387087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2306269-5E0B-48CC-A33A-A467EFC4344D}"/>
                </a:ext>
              </a:extLst>
            </p:cNvPr>
            <p:cNvSpPr txBox="1"/>
            <p:nvPr/>
          </p:nvSpPr>
          <p:spPr>
            <a:xfrm>
              <a:off x="3792608" y="4280771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B3E6D65-024F-40A0-A007-91A1A74F0217}"/>
                </a:ext>
              </a:extLst>
            </p:cNvPr>
            <p:cNvSpPr txBox="1"/>
            <p:nvPr/>
          </p:nvSpPr>
          <p:spPr>
            <a:xfrm>
              <a:off x="3105047" y="4799994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A104985-FCF0-4137-9E8D-C932951D9883}"/>
                </a:ext>
              </a:extLst>
            </p:cNvPr>
            <p:cNvSpPr txBox="1"/>
            <p:nvPr/>
          </p:nvSpPr>
          <p:spPr>
            <a:xfrm>
              <a:off x="3351766" y="483086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8AF4E35-EE03-4016-976C-B4D0A06B4F63}"/>
                </a:ext>
              </a:extLst>
            </p:cNvPr>
            <p:cNvSpPr txBox="1"/>
            <p:nvPr/>
          </p:nvSpPr>
          <p:spPr>
            <a:xfrm>
              <a:off x="340115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384636D-5AC6-4711-A539-6FB40C0BFEF8}"/>
                </a:ext>
              </a:extLst>
            </p:cNvPr>
            <p:cNvSpPr/>
            <p:nvPr/>
          </p:nvSpPr>
          <p:spPr>
            <a:xfrm>
              <a:off x="2999341" y="510799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A607668-9805-45C2-B3D2-3B75FAF81A38}"/>
                </a:ext>
              </a:extLst>
            </p:cNvPr>
            <p:cNvCxnSpPr>
              <a:cxnSpLocks/>
              <a:stCxn id="105" idx="4"/>
              <a:endCxn id="133" idx="1"/>
            </p:cNvCxnSpPr>
            <p:nvPr/>
          </p:nvCxnSpPr>
          <p:spPr>
            <a:xfrm>
              <a:off x="2894566" y="4901975"/>
              <a:ext cx="135463" cy="2367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3F3D7209-3F25-49E9-B627-DB5ED19014B8}"/>
                </a:ext>
              </a:extLst>
            </p:cNvPr>
            <p:cNvCxnSpPr>
              <a:cxnSpLocks/>
              <a:stCxn id="106" idx="4"/>
              <a:endCxn id="133" idx="7"/>
            </p:cNvCxnSpPr>
            <p:nvPr/>
          </p:nvCxnSpPr>
          <p:spPr>
            <a:xfrm flipH="1">
              <a:off x="3178203" y="4892041"/>
              <a:ext cx="83075" cy="246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45CE295-0F4B-4B1E-9BDC-7B9F77DBC417}"/>
                </a:ext>
              </a:extLst>
            </p:cNvPr>
            <p:cNvCxnSpPr>
              <a:cxnSpLocks/>
              <a:stCxn id="133" idx="4"/>
              <a:endCxn id="113" idx="1"/>
            </p:cNvCxnSpPr>
            <p:nvPr/>
          </p:nvCxnSpPr>
          <p:spPr>
            <a:xfrm>
              <a:off x="3104116" y="5317545"/>
              <a:ext cx="340499" cy="11913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87286D09-5D64-4283-B475-DD214A1F63FC}"/>
              </a:ext>
            </a:extLst>
          </p:cNvPr>
          <p:cNvGrpSpPr/>
          <p:nvPr/>
        </p:nvGrpSpPr>
        <p:grpSpPr>
          <a:xfrm>
            <a:off x="4800293" y="4099903"/>
            <a:ext cx="1935439" cy="1267683"/>
            <a:chOff x="4800293" y="4318978"/>
            <a:chExt cx="1935439" cy="1267683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427F3E8E-BDEF-4504-ACBE-A799FF238612}"/>
                </a:ext>
              </a:extLst>
            </p:cNvPr>
            <p:cNvSpPr/>
            <p:nvPr/>
          </p:nvSpPr>
          <p:spPr>
            <a:xfrm>
              <a:off x="487173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486866D-570F-48E0-AC19-2F071869FAFD}"/>
                </a:ext>
              </a:extLst>
            </p:cNvPr>
            <p:cNvSpPr/>
            <p:nvPr/>
          </p:nvSpPr>
          <p:spPr>
            <a:xfrm>
              <a:off x="523844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145F4F-ED88-45DD-B868-E3E81B9B3BCA}"/>
                </a:ext>
              </a:extLst>
            </p:cNvPr>
            <p:cNvSpPr/>
            <p:nvPr/>
          </p:nvSpPr>
          <p:spPr>
            <a:xfrm>
              <a:off x="560039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3D3369C-DABC-45C0-8531-C5D69E7692B5}"/>
                </a:ext>
              </a:extLst>
            </p:cNvPr>
            <p:cNvSpPr/>
            <p:nvPr/>
          </p:nvSpPr>
          <p:spPr>
            <a:xfrm>
              <a:off x="631476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47C275B-F79D-47DA-9B65-18B061982528}"/>
                </a:ext>
              </a:extLst>
            </p:cNvPr>
            <p:cNvSpPr txBox="1"/>
            <p:nvPr/>
          </p:nvSpPr>
          <p:spPr>
            <a:xfrm>
              <a:off x="480029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29A2FD6A-1333-461A-881F-92A488F480AE}"/>
                </a:ext>
              </a:extLst>
            </p:cNvPr>
            <p:cNvSpPr txBox="1"/>
            <p:nvPr/>
          </p:nvSpPr>
          <p:spPr>
            <a:xfrm>
              <a:off x="6259482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6D759CB-3F3F-47F2-A802-C6E8B31CBB72}"/>
                </a:ext>
              </a:extLst>
            </p:cNvPr>
            <p:cNvSpPr/>
            <p:nvPr/>
          </p:nvSpPr>
          <p:spPr>
            <a:xfrm>
              <a:off x="6102681" y="508587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0D43371-2A97-4060-BD99-551BF76CD657}"/>
                </a:ext>
              </a:extLst>
            </p:cNvPr>
            <p:cNvSpPr/>
            <p:nvPr/>
          </p:nvSpPr>
          <p:spPr>
            <a:xfrm>
              <a:off x="5672660" y="5377111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FF7800-E58F-46C4-85A0-E1D60887D3BD}"/>
                </a:ext>
              </a:extLst>
            </p:cNvPr>
            <p:cNvCxnSpPr>
              <a:cxnSpLocks/>
              <a:stCxn id="155" idx="4"/>
              <a:endCxn id="150" idx="1"/>
            </p:cNvCxnSpPr>
            <p:nvPr/>
          </p:nvCxnSpPr>
          <p:spPr>
            <a:xfrm>
              <a:off x="6057594" y="4892041"/>
              <a:ext cx="75775" cy="224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0745B7B-73EA-4089-8F41-4AC5BF8ED070}"/>
                </a:ext>
              </a:extLst>
            </p:cNvPr>
            <p:cNvCxnSpPr>
              <a:cxnSpLocks/>
              <a:stCxn id="146" idx="4"/>
              <a:endCxn id="150" idx="7"/>
            </p:cNvCxnSpPr>
            <p:nvPr/>
          </p:nvCxnSpPr>
          <p:spPr>
            <a:xfrm flipH="1">
              <a:off x="6281543" y="4900003"/>
              <a:ext cx="138000" cy="2165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17141F7-EE52-4C91-AAB4-0463849C3EA1}"/>
                </a:ext>
              </a:extLst>
            </p:cNvPr>
            <p:cNvCxnSpPr>
              <a:cxnSpLocks/>
              <a:stCxn id="150" idx="4"/>
              <a:endCxn id="151" idx="7"/>
            </p:cNvCxnSpPr>
            <p:nvPr/>
          </p:nvCxnSpPr>
          <p:spPr>
            <a:xfrm flipH="1">
              <a:off x="5851522" y="5295422"/>
              <a:ext cx="355934" cy="1123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AB602EA-01BC-414C-85DC-8C7A1DFF7AD3}"/>
                </a:ext>
              </a:extLst>
            </p:cNvPr>
            <p:cNvSpPr/>
            <p:nvPr/>
          </p:nvSpPr>
          <p:spPr>
            <a:xfrm>
              <a:off x="595281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8ED2CE7C-FBF3-4398-B067-222CF934C5D5}"/>
                </a:ext>
              </a:extLst>
            </p:cNvPr>
            <p:cNvSpPr txBox="1"/>
            <p:nvPr/>
          </p:nvSpPr>
          <p:spPr>
            <a:xfrm>
              <a:off x="5855498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DF7CFD1-D36E-479F-AAF3-D970321A63AD}"/>
                </a:ext>
              </a:extLst>
            </p:cNvPr>
            <p:cNvSpPr txBox="1"/>
            <p:nvPr/>
          </p:nvSpPr>
          <p:spPr>
            <a:xfrm>
              <a:off x="548309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CBFFF19-F010-471F-A4E4-A5F3416BEAB3}"/>
                </a:ext>
              </a:extLst>
            </p:cNvPr>
            <p:cNvSpPr/>
            <p:nvPr/>
          </p:nvSpPr>
          <p:spPr>
            <a:xfrm>
              <a:off x="527354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117F23C-3D2C-4E0E-8D0A-C05EF1F3D2D1}"/>
                </a:ext>
              </a:extLst>
            </p:cNvPr>
            <p:cNvCxnSpPr>
              <a:cxnSpLocks/>
              <a:stCxn id="143" idx="4"/>
              <a:endCxn id="158" idx="1"/>
            </p:cNvCxnSpPr>
            <p:nvPr/>
          </p:nvCxnSpPr>
          <p:spPr>
            <a:xfrm>
              <a:off x="4976506" y="4901975"/>
              <a:ext cx="327724" cy="217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5B7A8CF-24A6-4C08-AD97-907F17BC36CA}"/>
                </a:ext>
              </a:extLst>
            </p:cNvPr>
            <p:cNvCxnSpPr>
              <a:cxnSpLocks/>
              <a:stCxn id="158" idx="4"/>
              <a:endCxn id="151" idx="1"/>
            </p:cNvCxnSpPr>
            <p:nvPr/>
          </p:nvCxnSpPr>
          <p:spPr>
            <a:xfrm>
              <a:off x="5378317" y="5298200"/>
              <a:ext cx="325031" cy="109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183E8CD-EC33-4ABB-8962-AAF7220B3935}"/>
                </a:ext>
              </a:extLst>
            </p:cNvPr>
            <p:cNvCxnSpPr>
              <a:cxnSpLocks/>
              <a:stCxn id="145" idx="4"/>
              <a:endCxn id="158" idx="7"/>
            </p:cNvCxnSpPr>
            <p:nvPr/>
          </p:nvCxnSpPr>
          <p:spPr>
            <a:xfrm flipH="1">
              <a:off x="5452404" y="4900003"/>
              <a:ext cx="252764" cy="219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96EA1FA-8D8D-4A6F-B6E7-D234EDFA1EA7}"/>
                </a:ext>
              </a:extLst>
            </p:cNvPr>
            <p:cNvSpPr txBox="1"/>
            <p:nvPr/>
          </p:nvSpPr>
          <p:spPr>
            <a:xfrm>
              <a:off x="5561474" y="4797026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498D1-E6AB-4645-8BCD-1B29DFE3059C}"/>
                </a:ext>
              </a:extLst>
            </p:cNvPr>
            <p:cNvSpPr txBox="1"/>
            <p:nvPr/>
          </p:nvSpPr>
          <p:spPr>
            <a:xfrm>
              <a:off x="5818211" y="478855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5DE86AF-56EC-49C6-8F38-FDD945788832}"/>
              </a:ext>
            </a:extLst>
          </p:cNvPr>
          <p:cNvGrpSpPr/>
          <p:nvPr/>
        </p:nvGrpSpPr>
        <p:grpSpPr>
          <a:xfrm>
            <a:off x="6879389" y="4099903"/>
            <a:ext cx="2081319" cy="1257818"/>
            <a:chOff x="6879389" y="4318978"/>
            <a:chExt cx="2081319" cy="1257818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11FD238-2367-4BC7-BEB9-E51ACD5648F3}"/>
                </a:ext>
              </a:extLst>
            </p:cNvPr>
            <p:cNvSpPr/>
            <p:nvPr/>
          </p:nvSpPr>
          <p:spPr>
            <a:xfrm>
              <a:off x="6950827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D670202-9CF3-48CD-98DB-16C85E837FE4}"/>
                </a:ext>
              </a:extLst>
            </p:cNvPr>
            <p:cNvSpPr/>
            <p:nvPr/>
          </p:nvSpPr>
          <p:spPr>
            <a:xfrm>
              <a:off x="731753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F063D8E-36BF-4F5D-B4E3-C17FC3BC1A99}"/>
                </a:ext>
              </a:extLst>
            </p:cNvPr>
            <p:cNvSpPr/>
            <p:nvPr/>
          </p:nvSpPr>
          <p:spPr>
            <a:xfrm>
              <a:off x="7679489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1F7A74BA-A943-4221-9796-AAF503887936}"/>
                </a:ext>
              </a:extLst>
            </p:cNvPr>
            <p:cNvSpPr/>
            <p:nvPr/>
          </p:nvSpPr>
          <p:spPr>
            <a:xfrm>
              <a:off x="8393864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81B2CF0-242C-4922-8A05-E36A4237A0EA}"/>
                </a:ext>
              </a:extLst>
            </p:cNvPr>
            <p:cNvSpPr txBox="1"/>
            <p:nvPr/>
          </p:nvSpPr>
          <p:spPr>
            <a:xfrm>
              <a:off x="6879389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48E3C21-3C40-4872-A346-2CBDECB2B86F}"/>
                </a:ext>
              </a:extLst>
            </p:cNvPr>
            <p:cNvSpPr txBox="1"/>
            <p:nvPr/>
          </p:nvSpPr>
          <p:spPr>
            <a:xfrm>
              <a:off x="8338578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F005C0D-12FC-41A6-8CC3-C667005313DE}"/>
                </a:ext>
              </a:extLst>
            </p:cNvPr>
            <p:cNvSpPr/>
            <p:nvPr/>
          </p:nvSpPr>
          <p:spPr>
            <a:xfrm>
              <a:off x="7941324" y="5367246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7BE85E2-B1A9-4865-BC1F-C486CCB170F5}"/>
                </a:ext>
              </a:extLst>
            </p:cNvPr>
            <p:cNvCxnSpPr>
              <a:cxnSpLocks/>
              <a:stCxn id="194" idx="4"/>
              <a:endCxn id="198" idx="7"/>
            </p:cNvCxnSpPr>
            <p:nvPr/>
          </p:nvCxnSpPr>
          <p:spPr>
            <a:xfrm flipH="1">
              <a:off x="8120186" y="4900003"/>
              <a:ext cx="378453" cy="49793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191E32A3-5F38-4220-8B97-578B5D727658}"/>
                </a:ext>
              </a:extLst>
            </p:cNvPr>
            <p:cNvSpPr/>
            <p:nvPr/>
          </p:nvSpPr>
          <p:spPr>
            <a:xfrm>
              <a:off x="8031915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094290E-338C-457E-9D19-868569AFB492}"/>
                </a:ext>
              </a:extLst>
            </p:cNvPr>
            <p:cNvSpPr txBox="1"/>
            <p:nvPr/>
          </p:nvSpPr>
          <p:spPr>
            <a:xfrm>
              <a:off x="7934594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5F3405A-57F8-4092-A576-21894114ACC1}"/>
                </a:ext>
              </a:extLst>
            </p:cNvPr>
            <p:cNvSpPr txBox="1"/>
            <p:nvPr/>
          </p:nvSpPr>
          <p:spPr>
            <a:xfrm>
              <a:off x="7562188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E3A1152-34B9-4297-831A-4E5B1C8385FE}"/>
                </a:ext>
              </a:extLst>
            </p:cNvPr>
            <p:cNvSpPr/>
            <p:nvPr/>
          </p:nvSpPr>
          <p:spPr>
            <a:xfrm>
              <a:off x="7469277" y="505978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311B59F-BFDA-48F2-941E-8234E85803FD}"/>
                </a:ext>
              </a:extLst>
            </p:cNvPr>
            <p:cNvCxnSpPr>
              <a:cxnSpLocks/>
              <a:stCxn id="191" idx="4"/>
              <a:endCxn id="205" idx="2"/>
            </p:cNvCxnSpPr>
            <p:nvPr/>
          </p:nvCxnSpPr>
          <p:spPr>
            <a:xfrm>
              <a:off x="7055602" y="4901975"/>
              <a:ext cx="413675" cy="2625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9FF6C189-6673-41C6-AB28-8652B040D544}"/>
                </a:ext>
              </a:extLst>
            </p:cNvPr>
            <p:cNvCxnSpPr>
              <a:cxnSpLocks/>
              <a:stCxn id="205" idx="4"/>
              <a:endCxn id="198" idx="1"/>
            </p:cNvCxnSpPr>
            <p:nvPr/>
          </p:nvCxnSpPr>
          <p:spPr>
            <a:xfrm>
              <a:off x="7574052" y="5269335"/>
              <a:ext cx="397960" cy="128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525958E-F6A9-46B5-8B51-74F2CE24A45B}"/>
                </a:ext>
              </a:extLst>
            </p:cNvPr>
            <p:cNvCxnSpPr>
              <a:cxnSpLocks/>
              <a:stCxn id="202" idx="4"/>
              <a:endCxn id="205" idx="6"/>
            </p:cNvCxnSpPr>
            <p:nvPr/>
          </p:nvCxnSpPr>
          <p:spPr>
            <a:xfrm flipH="1">
              <a:off x="7678827" y="4892041"/>
              <a:ext cx="457863" cy="272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0C7FC2A-3FA6-421D-A69E-E6F90AE5C503}"/>
                </a:ext>
              </a:extLst>
            </p:cNvPr>
            <p:cNvSpPr txBox="1"/>
            <p:nvPr/>
          </p:nvSpPr>
          <p:spPr>
            <a:xfrm>
              <a:off x="7994432" y="4834400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CF518FD-B363-4AB6-AE3C-6DDE3D7EA125}"/>
                </a:ext>
              </a:extLst>
            </p:cNvPr>
            <p:cNvSpPr txBox="1"/>
            <p:nvPr/>
          </p:nvSpPr>
          <p:spPr>
            <a:xfrm>
              <a:off x="8332917" y="480476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blipFill>
                <a:blip r:embed="rId3"/>
                <a:stretch>
                  <a:fillRect l="-749" t="-3871" b="-109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422008" y="336601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，我们需要将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dirty="0"/>
                  <a:t>全部计算出来。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{F[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][j]}</a:t>
                </a:r>
                <a:r>
                  <a:rPr lang="zh-CN" altLang="en-US" dirty="0"/>
                  <a:t>的顺序</a:t>
                </a:r>
                <a:r>
                  <a:rPr lang="zh-CN" altLang="en-US" b="1" dirty="0"/>
                  <a:t>非常重要</a:t>
                </a:r>
                <a:r>
                  <a:rPr lang="zh-CN" altLang="en-US" dirty="0"/>
                  <a:t>。正确的计算顺序如下：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Step~0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Step~1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Step~L</a:t>
                </a:r>
                <a:r>
                  <a:rPr lang="en-US" altLang="zh-CN" dirty="0"/>
                  <a:t>: 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Step~n-1: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这种求解顺序保证了：在计算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dirty="0"/>
                  <a:t>时，</a:t>
                </a:r>
                <a:br>
                  <a:rPr lang="en-US" altLang="zh-CN" dirty="0"/>
                </a:br>
                <a:r>
                  <a:rPr lang="en-US" altLang="zh-CN" dirty="0"/>
                  <a:t>          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dirty="0"/>
                  <a:t>全都已经算好了。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1650"/>
              </p:ext>
            </p:extLst>
          </p:nvPr>
        </p:nvGraphicFramePr>
        <p:xfrm>
          <a:off x="6271179" y="3759199"/>
          <a:ext cx="1634570" cy="1496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914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0797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8D02-FDE3-48A0-A6DA-357BE5F4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4CB9-9269-4282-A6C2-559EE2F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39816"/>
            <a:ext cx="7404653" cy="4038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将一个问题</a:t>
            </a:r>
            <a:r>
              <a:rPr lang="zh-CN" altLang="en-US" sz="2800" dirty="0">
                <a:solidFill>
                  <a:srgbClr val="FF0000"/>
                </a:solidFill>
              </a:rPr>
              <a:t>规约</a:t>
            </a:r>
            <a:r>
              <a:rPr lang="en-US" altLang="zh-CN" sz="2800" dirty="0">
                <a:solidFill>
                  <a:srgbClr val="FF0000"/>
                </a:solidFill>
              </a:rPr>
              <a:t>(reduce)</a:t>
            </a:r>
            <a:r>
              <a:rPr lang="zh-CN" altLang="en-US" sz="2800" dirty="0"/>
              <a:t>到</a:t>
            </a:r>
            <a:r>
              <a:rPr lang="zh-CN" altLang="en-US" sz="2800" b="1" dirty="0">
                <a:solidFill>
                  <a:srgbClr val="00B0F0"/>
                </a:solidFill>
              </a:rPr>
              <a:t>较小规模的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zh-CN" altLang="en-US" sz="2800" b="1" dirty="0">
                <a:solidFill>
                  <a:srgbClr val="00B0F0"/>
                </a:solidFill>
              </a:rPr>
              <a:t>同类型</a:t>
            </a:r>
            <a:r>
              <a:rPr lang="zh-CN" altLang="en-US" sz="2800" dirty="0"/>
              <a:t>问题。</a:t>
            </a:r>
            <a:r>
              <a:rPr lang="zh-CN" altLang="en-US" sz="2800" dirty="0">
                <a:solidFill>
                  <a:srgbClr val="00B0F0"/>
                </a:solidFill>
              </a:rPr>
              <a:t>不断</a:t>
            </a:r>
            <a:r>
              <a:rPr lang="zh-CN" altLang="en-US" sz="2800" b="1" dirty="0"/>
              <a:t>缩小</a:t>
            </a:r>
            <a:r>
              <a:rPr lang="zh-CN" altLang="en-US" sz="2800" dirty="0"/>
              <a:t>问题规模直到问题规模</a:t>
            </a:r>
            <a:r>
              <a:rPr lang="zh-CN" altLang="en-US" sz="2800" dirty="0">
                <a:solidFill>
                  <a:srgbClr val="00B0F0"/>
                </a:solidFill>
              </a:rPr>
              <a:t>足够小</a:t>
            </a:r>
            <a:r>
              <a:rPr lang="zh-CN" altLang="en-US" sz="2800" dirty="0"/>
              <a:t>，小到能够找到有效方法解决该问题。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Gray</a:t>
            </a:r>
            <a:r>
              <a:rPr lang="zh-CN" altLang="en-US" sz="2800" dirty="0">
                <a:solidFill>
                  <a:srgbClr val="00B050"/>
                </a:solidFill>
              </a:rPr>
              <a:t>码构造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92D050"/>
                </a:solidFill>
              </a:rPr>
              <a:t>Gray(n)</a:t>
            </a:r>
            <a:r>
              <a:rPr lang="zh-CN" altLang="en-US" sz="2800" dirty="0"/>
              <a:t>规约到</a:t>
            </a:r>
            <a:r>
              <a:rPr lang="en-US" altLang="zh-CN" sz="2800" dirty="0">
                <a:solidFill>
                  <a:srgbClr val="92D050"/>
                </a:solidFill>
              </a:rPr>
              <a:t>Gray(n-1)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00B050"/>
                </a:solidFill>
              </a:rPr>
              <a:t>gcd</a:t>
            </a:r>
            <a:r>
              <a:rPr lang="zh-CN" altLang="en-US" sz="2800" dirty="0">
                <a:solidFill>
                  <a:srgbClr val="00B050"/>
                </a:solidFill>
              </a:rPr>
              <a:t>求解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92D050"/>
                </a:solidFill>
              </a:rPr>
              <a:t>(</a:t>
            </a:r>
            <a:r>
              <a:rPr lang="en-US" altLang="zh-CN" sz="2800" dirty="0" err="1">
                <a:solidFill>
                  <a:srgbClr val="92D050"/>
                </a:solidFill>
              </a:rPr>
              <a:t>a,b</a:t>
            </a:r>
            <a:r>
              <a:rPr lang="en-US" altLang="zh-CN" sz="2800" dirty="0">
                <a:solidFill>
                  <a:srgbClr val="92D050"/>
                </a:solidFill>
              </a:rPr>
              <a:t>) </a:t>
            </a:r>
            <a:r>
              <a:rPr lang="zh-CN" altLang="en-US" sz="2800" dirty="0"/>
              <a:t>规约到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92D050"/>
                </a:solidFill>
              </a:rPr>
              <a:t>(</a:t>
            </a:r>
            <a:r>
              <a:rPr lang="en-US" altLang="zh-CN" sz="2800" dirty="0" err="1">
                <a:solidFill>
                  <a:srgbClr val="92D050"/>
                </a:solidFill>
              </a:rPr>
              <a:t>b%a</a:t>
            </a:r>
            <a:r>
              <a:rPr lang="en-US" altLang="zh-CN" sz="2800" dirty="0">
                <a:solidFill>
                  <a:srgbClr val="92D050"/>
                </a:solidFill>
              </a:rPr>
              <a:t>, a)</a:t>
            </a:r>
          </a:p>
          <a:p>
            <a:pPr lvl="1"/>
            <a:r>
              <a:rPr lang="en-US" altLang="zh-Hans-HK" sz="2400" dirty="0" err="1"/>
              <a:t>gcd</a:t>
            </a:r>
            <a:r>
              <a:rPr lang="en-US" altLang="zh-Hans-HK" sz="2400" dirty="0"/>
              <a:t>(a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,b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) </a:t>
            </a:r>
            <a:r>
              <a:rPr lang="zh-CN" altLang="en-US" sz="2400" dirty="0"/>
              <a:t>相较而言规模更小、仍是同类型问题。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log(a)+1</a:t>
            </a:r>
            <a:r>
              <a:rPr lang="zh-CN" altLang="en-US" sz="2400" dirty="0"/>
              <a:t>步以内问题规模足够小</a:t>
            </a:r>
            <a:r>
              <a:rPr lang="en-US" altLang="zh-CN" sz="2400" dirty="0"/>
              <a:t>(a=0)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Hanoi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Tower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92D050"/>
                </a:solidFill>
              </a:rPr>
              <a:t>(n, S</a:t>
            </a:r>
            <a:r>
              <a:rPr lang="en-US" altLang="zh-CN" sz="2800" dirty="0">
                <a:solidFill>
                  <a:srgbClr val="92D05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92D050"/>
                </a:solidFill>
              </a:rPr>
              <a:t>T, X)</a:t>
            </a:r>
            <a:r>
              <a:rPr lang="zh-CN" altLang="en-US" sz="2800" dirty="0"/>
              <a:t>规约到</a:t>
            </a:r>
            <a:r>
              <a:rPr lang="en-US" altLang="zh-CN" sz="2800" dirty="0"/>
              <a:t>2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n-1</a:t>
            </a:r>
            <a:r>
              <a:rPr lang="zh-CN" altLang="en-US" sz="2800" dirty="0"/>
              <a:t>的同类问题</a:t>
            </a:r>
            <a:r>
              <a:rPr lang="en-US" altLang="zh-CN" sz="2800" dirty="0">
                <a:solidFill>
                  <a:srgbClr val="92D050"/>
                </a:solidFill>
              </a:rPr>
              <a:t>(n-1,S</a:t>
            </a:r>
            <a:r>
              <a:rPr lang="en-US" altLang="zh-CN" sz="2800" dirty="0">
                <a:solidFill>
                  <a:srgbClr val="92D050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sz="2800" dirty="0">
                <a:solidFill>
                  <a:srgbClr val="92D050"/>
                </a:solidFill>
              </a:rPr>
              <a:t>X,T) </a:t>
            </a:r>
            <a:r>
              <a:rPr lang="en-US" altLang="zh-CN" sz="2800" dirty="0"/>
              <a:t>&amp; </a:t>
            </a:r>
            <a:r>
              <a:rPr lang="en-US" altLang="zh-CN" sz="2800" dirty="0">
                <a:solidFill>
                  <a:srgbClr val="92D050"/>
                </a:solidFill>
              </a:rPr>
              <a:t>(n-1,X</a:t>
            </a:r>
            <a:r>
              <a:rPr lang="en-US" altLang="zh-CN" sz="2800" dirty="0">
                <a:solidFill>
                  <a:srgbClr val="92D05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92D050"/>
                </a:solidFill>
              </a:rPr>
              <a:t>T,S)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43578"/>
      </p:ext>
    </p:extLst>
  </p:cSld>
  <p:clrMapOvr>
    <a:masterClrMapping/>
  </p:clrMapOvr>
  <p:transition>
    <p:strips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2" y="1952626"/>
            <a:ext cx="3267074" cy="1504950"/>
          </a:xfrm>
        </p:spPr>
        <p:txBody>
          <a:bodyPr/>
          <a:lstStyle/>
          <a:p>
            <a:r>
              <a:rPr lang="zh-CN" altLang="en-US" dirty="0"/>
              <a:t>正确的求解顺序：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L=0; L&lt;n; </a:t>
            </a:r>
            <a:r>
              <a:rPr lang="en-US" altLang="zh-CN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1; </a:t>
            </a:r>
            <a:r>
              <a:rPr lang="en-US" altLang="zh-CN" dirty="0" err="1">
                <a:solidFill>
                  <a:srgbClr val="0070C0"/>
                </a:solidFill>
              </a:rPr>
              <a:t>i+L</a:t>
            </a:r>
            <a:r>
              <a:rPr lang="en-US" altLang="zh-CN" dirty="0">
                <a:solidFill>
                  <a:srgbClr val="0070C0"/>
                </a:solidFill>
              </a:rPr>
              <a:t> &lt;= 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</a:t>
            </a:r>
            <a:r>
              <a:rPr lang="en-US" altLang="zh-Hans-HK" dirty="0" err="1">
                <a:solidFill>
                  <a:srgbClr val="0070C0"/>
                </a:solidFill>
              </a:rPr>
              <a:t>i+L</a:t>
            </a:r>
            <a:r>
              <a:rPr lang="en-US" altLang="zh-Hans-HK" dirty="0">
                <a:solidFill>
                  <a:srgbClr val="0070C0"/>
                </a:solidFill>
              </a:rPr>
              <a:t>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752977" y="1952626"/>
            <a:ext cx="3267074" cy="150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=1;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&lt;=n;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j =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 &lt;= n;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][j]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952500" y="3444359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计算</a:t>
            </a:r>
            <a:r>
              <a:rPr lang="en-US" altLang="zh-CN" dirty="0">
                <a:solidFill>
                  <a:srgbClr val="FF00FF"/>
                </a:solidFill>
              </a:rPr>
              <a:t>F[1][n]</a:t>
            </a:r>
            <a:r>
              <a:rPr lang="zh-CN" altLang="en-US" sz="1800" dirty="0">
                <a:solidFill>
                  <a:srgbClr val="FF00FF"/>
                </a:solidFill>
              </a:rPr>
              <a:t>举例：</a:t>
            </a:r>
            <a:endParaRPr lang="en-US" altLang="zh-CN" sz="1800" dirty="0">
              <a:solidFill>
                <a:srgbClr val="FF00FF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n=3,m=(3,4,5,3)</a:t>
            </a:r>
            <a:r>
              <a:rPr lang="zh-CN" altLang="en-US" sz="1800" dirty="0"/>
              <a:t>。</a:t>
            </a:r>
            <a:endParaRPr lang="zh-Hans-HK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5641"/>
              </p:ext>
            </p:extLst>
          </p:nvPr>
        </p:nvGraphicFramePr>
        <p:xfrm>
          <a:off x="3190873" y="3714214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3806270" y="4360545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4436784" y="4936283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5094009" y="5564460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4550254" y="436054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5170210" y="494647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6076949" y="4429125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F[1,3]</a:t>
            </a:r>
            <a:r>
              <a:rPr lang="zh-Hans-HK" altLang="en-US" dirty="0"/>
              <a:t> </a:t>
            </a:r>
            <a:r>
              <a:rPr lang="en-US" altLang="zh-Hans-HK" dirty="0"/>
              <a:t>=</a:t>
            </a:r>
            <a:r>
              <a:rPr lang="zh-Hans-HK" altLang="en-US" dirty="0"/>
              <a:t> </a:t>
            </a:r>
            <a:r>
              <a:rPr lang="en-US" altLang="zh-Hans-HK" dirty="0"/>
              <a:t>min{</a:t>
            </a:r>
          </a:p>
          <a:p>
            <a:r>
              <a:rPr lang="en-US" altLang="zh-Hans-HK" dirty="0"/>
              <a:t>   F[1][1]+F[2][3] + 3*4*3,</a:t>
            </a:r>
          </a:p>
          <a:p>
            <a:r>
              <a:rPr lang="en-US" altLang="zh-Hans-HK" dirty="0"/>
              <a:t>   F[1][2]+F[3][3] + 3*5*3</a:t>
            </a:r>
          </a:p>
          <a:p>
            <a:r>
              <a:rPr lang="en-US" altLang="zh-Hans-HK" dirty="0"/>
              <a:t>} = min {60+36, 60+45}</a:t>
            </a:r>
          </a:p>
          <a:p>
            <a:r>
              <a:rPr lang="en-US" altLang="zh-Hans-HK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5170210" y="4356491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递归与</a:t>
            </a:r>
            <a:r>
              <a:rPr lang="en-US" altLang="zh-CN" dirty="0">
                <a:solidFill>
                  <a:srgbClr val="FF00FF"/>
                </a:solidFill>
              </a:rPr>
              <a:t>DP</a:t>
            </a:r>
            <a:r>
              <a:rPr lang="zh-CN" altLang="en-US" dirty="0">
                <a:solidFill>
                  <a:srgbClr val="FF00FF"/>
                </a:solidFill>
              </a:rPr>
              <a:t>的区别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如果采用递归方法计算</a:t>
            </a:r>
            <a:r>
              <a:rPr lang="en-US" altLang="zh-CN" dirty="0"/>
              <a:t>F[1][4]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会有许多</a:t>
            </a:r>
            <a:r>
              <a:rPr lang="en-US" altLang="zh-CN" dirty="0">
                <a:solidFill>
                  <a:srgbClr val="00B0F0"/>
                </a:solidFill>
              </a:rPr>
              <a:t>F[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][j]</a:t>
            </a:r>
            <a:r>
              <a:rPr lang="zh-CN" altLang="en-US" dirty="0">
                <a:solidFill>
                  <a:srgbClr val="00B0F0"/>
                </a:solidFill>
              </a:rPr>
              <a:t>被重复计算。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962107" y="5228582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动态规划只需计算依次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，对每个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从这种角度来说，</a:t>
            </a:r>
            <a:r>
              <a:rPr lang="en-US" altLang="zh-CN" dirty="0"/>
              <a:t>DP</a:t>
            </a:r>
            <a:r>
              <a:rPr lang="zh-CN" altLang="en-US" dirty="0"/>
              <a:t>改进了暴力递归的算法。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动态规划算法的总结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更大规模的问题需要能够小规模的问题的解求出。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有时并不容易看出问题可以动态规划来解决。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参见本</a:t>
            </a:r>
            <a:r>
              <a:rPr lang="en-US" altLang="zh-CN" sz="2400" dirty="0"/>
              <a:t>ppt</a:t>
            </a:r>
            <a:r>
              <a:rPr lang="zh-CN" altLang="en-US" sz="2400" dirty="0"/>
              <a:t>的课后练习“摔鸡蛋”。</a:t>
            </a:r>
            <a:endParaRPr lang="en-US" altLang="zh-CN" sz="2400" dirty="0"/>
          </a:p>
          <a:p>
            <a:r>
              <a:rPr lang="zh-CN" altLang="en-US" sz="2600" dirty="0"/>
              <a:t>动态规划经常被运用与记数。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2"/>
              </a:rPr>
              <a:t>https://en.wikipedia.org/wiki/Dynamic_programming</a:t>
            </a:r>
            <a:endParaRPr lang="en-US" altLang="zh-CN" sz="2400" dirty="0"/>
          </a:p>
          <a:p>
            <a:endParaRPr lang="en-US" altLang="zh-CN" sz="2600" dirty="0"/>
          </a:p>
          <a:p>
            <a:r>
              <a:rPr lang="zh-CN" altLang="en-US" sz="2600" dirty="0"/>
              <a:t>在网络平台上找一些动态规划的习题：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3"/>
              </a:rPr>
              <a:t>https://leetcode.com/</a:t>
            </a:r>
            <a:endParaRPr lang="en-US" altLang="zh-CN" sz="2400" dirty="0"/>
          </a:p>
          <a:p>
            <a:pPr lvl="1"/>
            <a:r>
              <a:rPr lang="en-US" altLang="zh-Hans-HK" sz="2400" dirty="0">
                <a:hlinkClick r:id="rId4"/>
              </a:rPr>
              <a:t>https://www.luogu.com.cn/problem/list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87237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BD430-D71F-44CD-9023-241172A8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&amp;4. </a:t>
            </a:r>
            <a:r>
              <a:rPr lang="zh-CN" altLang="en-US" dirty="0">
                <a:solidFill>
                  <a:srgbClr val="FF00FF"/>
                </a:solidFill>
              </a:rPr>
              <a:t>规约思想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2EB1-3349-40AB-B949-F619EF35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35391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前面，我们将“一个问题的解决”规约到“解决一个或者多个规模更小的</a:t>
            </a:r>
            <a:r>
              <a:rPr lang="zh-CN" altLang="en-US" sz="2800" b="1" dirty="0"/>
              <a:t>原问题</a:t>
            </a:r>
            <a:r>
              <a:rPr lang="zh-CN" altLang="en-US" sz="2800" dirty="0"/>
              <a:t>”。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有的时候，为了解决一个问题</a:t>
            </a:r>
            <a:r>
              <a:rPr lang="en-US" altLang="zh-CN" sz="2800" dirty="0"/>
              <a:t>P</a:t>
            </a:r>
            <a:r>
              <a:rPr lang="zh-CN" altLang="en-US" sz="2800" dirty="0"/>
              <a:t>，我们可以（而且不得不）将之</a:t>
            </a:r>
            <a:r>
              <a:rPr lang="zh-CN" altLang="en-US" sz="2800" dirty="0">
                <a:solidFill>
                  <a:srgbClr val="00B0F0"/>
                </a:solidFill>
              </a:rPr>
              <a:t>规约到解决另一个问题</a:t>
            </a:r>
            <a:r>
              <a:rPr lang="en-US" altLang="zh-CN" sz="2800" dirty="0">
                <a:solidFill>
                  <a:srgbClr val="00B0F0"/>
                </a:solidFill>
              </a:rPr>
              <a:t>Q</a:t>
            </a:r>
            <a:r>
              <a:rPr lang="zh-CN" altLang="en-US" sz="2800" dirty="0"/>
              <a:t>，即，在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不同的问题之间</a:t>
            </a:r>
            <a:r>
              <a:rPr lang="zh-CN" altLang="en-US" sz="2800" dirty="0"/>
              <a:t>进行规约。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82520620"/>
      </p:ext>
    </p:extLst>
  </p:cSld>
  <p:clrMapOvr>
    <a:masterClrMapping/>
  </p:clrMapOvr>
  <p:transition>
    <p:strips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3C2D-F78D-4319-97A6-C70253D4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规约思想举例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3C0823-C193-4577-9304-83A56BEF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“</a:t>
            </a:r>
            <a:r>
              <a:rPr lang="zh-CN" altLang="en-US" sz="2800" dirty="0">
                <a:solidFill>
                  <a:srgbClr val="00B0F0"/>
                </a:solidFill>
              </a:rPr>
              <a:t>多项式时间可规约</a:t>
            </a:r>
            <a:r>
              <a:rPr lang="zh-CN" altLang="en-US" sz="2800" dirty="0"/>
              <a:t>”概念对</a:t>
            </a:r>
            <a:r>
              <a:rPr lang="en-US" altLang="zh-CN" sz="2800" dirty="0">
                <a:solidFill>
                  <a:srgbClr val="00B0F0"/>
                </a:solidFill>
              </a:rPr>
              <a:t>NP-complete</a:t>
            </a:r>
            <a:r>
              <a:rPr lang="zh-CN" altLang="en-US" sz="2800" dirty="0">
                <a:solidFill>
                  <a:srgbClr val="00B0F0"/>
                </a:solidFill>
              </a:rPr>
              <a:t>理论</a:t>
            </a:r>
            <a:r>
              <a:rPr lang="zh-CN" altLang="en-US" sz="2800" dirty="0"/>
              <a:t>非常关键。我们这门课的末尾可能会简短的介绍一下这个重要的理论。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</a:rPr>
              <a:t>例如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MIS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Hamilton path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</a:rPr>
              <a:t>、与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3SAT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</a:rPr>
              <a:t>问题属于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NPC</a:t>
            </a:r>
          </a:p>
          <a:p>
            <a:r>
              <a:rPr lang="en-US" altLang="zh-CN" sz="2800" dirty="0"/>
              <a:t>70</a:t>
            </a:r>
            <a:r>
              <a:rPr lang="zh-CN" altLang="en-US" sz="2800" dirty="0"/>
              <a:t>年代的</a:t>
            </a:r>
            <a:r>
              <a:rPr lang="en-US" altLang="zh-CN" sz="2800" dirty="0"/>
              <a:t>Cook</a:t>
            </a:r>
            <a:r>
              <a:rPr lang="zh-CN" altLang="en-US" sz="2800" dirty="0"/>
              <a:t>和</a:t>
            </a:r>
            <a:r>
              <a:rPr lang="en-US" altLang="zh-CN" sz="2800" dirty="0"/>
              <a:t>Karp</a:t>
            </a:r>
            <a:r>
              <a:rPr lang="zh-CN" altLang="en-US" sz="2800" dirty="0"/>
              <a:t>教授划时代的贡献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阅读：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1600" u="sng" dirty="0">
                <a:solidFill>
                  <a:srgbClr val="0000FF"/>
                </a:solidFill>
              </a:rPr>
              <a:t>https://en.wikipedia.org/wiki/Karp%27s_21_NP-complete_problems</a:t>
            </a:r>
            <a:endParaRPr lang="zh-Hans-HK" altLang="en-US" sz="3000" u="sng" dirty="0">
              <a:solidFill>
                <a:srgbClr val="0000FF"/>
              </a:solidFill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21173093"/>
      </p:ext>
    </p:extLst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D7AC-A58B-4A97-ADEF-A7B46EC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规约思想举例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CC83B-9546-498B-9908-8A9EF2AA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15621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单调上升路径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(***)</a:t>
            </a:r>
            <a:endParaRPr lang="en-US" altLang="zh-CN" sz="2800" dirty="0"/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考虑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个点的完全图</a:t>
            </a:r>
            <a:r>
              <a:rPr lang="en-US" altLang="zh-CN" sz="2400" dirty="0">
                <a:solidFill>
                  <a:srgbClr val="00B050"/>
                </a:solidFill>
              </a:rPr>
              <a:t>G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>
                <a:solidFill>
                  <a:srgbClr val="00B0F0"/>
                </a:solidFill>
              </a:rPr>
              <a:t>为偶数）</a:t>
            </a:r>
            <a:r>
              <a:rPr lang="zh-CN" altLang="en-US" sz="2400" dirty="0"/>
              <a:t>。将</a:t>
            </a:r>
            <a:r>
              <a:rPr lang="en-US" altLang="zh-CN" sz="2400" dirty="0">
                <a:solidFill>
                  <a:srgbClr val="00B050"/>
                </a:solidFill>
              </a:rPr>
              <a:t>G</a:t>
            </a:r>
            <a:r>
              <a:rPr lang="zh-CN" altLang="en-US" sz="2400" dirty="0"/>
              <a:t>的边编号为</a:t>
            </a:r>
            <a:r>
              <a:rPr lang="en-US" altLang="zh-CN" sz="2400" dirty="0">
                <a:solidFill>
                  <a:srgbClr val="00B050"/>
                </a:solidFill>
              </a:rPr>
              <a:t>1~n(n-1)/2</a:t>
            </a:r>
            <a:r>
              <a:rPr lang="zh-CN" altLang="en-US" sz="2400" dirty="0"/>
              <a:t>；使得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50"/>
                </a:solidFill>
              </a:rPr>
              <a:t>G</a:t>
            </a:r>
            <a:r>
              <a:rPr lang="zh-CN" altLang="en-US" sz="2400" dirty="0"/>
              <a:t>中任何</a:t>
            </a:r>
            <a:r>
              <a:rPr lang="zh-CN" altLang="en-US" sz="2400" u="sng" dirty="0">
                <a:solidFill>
                  <a:srgbClr val="00B0F0"/>
                </a:solidFill>
              </a:rPr>
              <a:t>编号单调上升</a:t>
            </a:r>
            <a:r>
              <a:rPr lang="zh-CN" altLang="en-US" sz="2400" dirty="0">
                <a:solidFill>
                  <a:srgbClr val="00B0F0"/>
                </a:solidFill>
              </a:rPr>
              <a:t>的路径</a:t>
            </a:r>
            <a:r>
              <a:rPr lang="zh-CN" altLang="en-US" sz="2400" dirty="0"/>
              <a:t>的长度不超过</a:t>
            </a:r>
            <a:r>
              <a:rPr lang="en-US" altLang="zh-CN" sz="2400" dirty="0">
                <a:solidFill>
                  <a:srgbClr val="00B0F0"/>
                </a:solidFill>
              </a:rPr>
              <a:t>n-1</a:t>
            </a:r>
            <a:r>
              <a:rPr lang="zh-CN" altLang="en-US" sz="2400" dirty="0"/>
              <a:t>。</a:t>
            </a:r>
            <a:endParaRPr lang="en-US" altLang="zh-CN" sz="2600" dirty="0"/>
          </a:p>
        </p:txBody>
      </p:sp>
      <p:pic>
        <p:nvPicPr>
          <p:cNvPr id="1026" name="Picture 2" descr="例子">
            <a:extLst>
              <a:ext uri="{FF2B5EF4-FFF2-40B4-BE49-F238E27FC236}">
                <a16:creationId xmlns:a16="http://schemas.microsoft.com/office/drawing/2014/main" id="{38221DF8-4279-428D-A4D9-FDF93E4E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73" y="3710939"/>
            <a:ext cx="2906992" cy="24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2B45A5-9AD4-474F-837A-7D65852DE42C}"/>
              </a:ext>
            </a:extLst>
          </p:cNvPr>
          <p:cNvSpPr txBox="1"/>
          <p:nvPr/>
        </p:nvSpPr>
        <p:spPr>
          <a:xfrm>
            <a:off x="3609974" y="4106702"/>
            <a:ext cx="47948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chemeClr val="accent1"/>
                </a:solidFill>
              </a:rPr>
              <a:t>路径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v</a:t>
            </a:r>
            <a:r>
              <a:rPr lang="en-US" altLang="zh-CN" sz="2400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是编号单调上升的；长度为</a:t>
            </a:r>
            <a:r>
              <a:rPr lang="en-US" altLang="zh-CN" sz="2400" dirty="0">
                <a:solidFill>
                  <a:srgbClr val="00B0F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1"/>
                </a:solidFill>
              </a:rPr>
              <a:t>还有别的单调上升路径长为</a:t>
            </a:r>
            <a:r>
              <a:rPr lang="en-US" altLang="zh-CN" sz="2400" dirty="0">
                <a:solidFill>
                  <a:srgbClr val="00B0F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1"/>
                </a:solidFill>
              </a:rPr>
              <a:t>不存在长为</a:t>
            </a:r>
            <a:r>
              <a:rPr lang="en-US" altLang="zh-CN" sz="2400" dirty="0">
                <a:solidFill>
                  <a:srgbClr val="00B0F0"/>
                </a:solidFill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</a:rPr>
              <a:t>的单调上升路径。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9835"/>
      </p:ext>
    </p:extLst>
  </p:cSld>
  <p:clrMapOvr>
    <a:masterClrMapping/>
  </p:clrMapOvr>
  <p:transition>
    <p:strips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383A-EDDC-4383-8056-27F91106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完全图的分解问题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CF88-3107-42F0-A007-B71145D3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515224" cy="103264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问题</a:t>
            </a:r>
            <a:r>
              <a:rPr lang="en-US" altLang="zh-CN" sz="2800" dirty="0">
                <a:solidFill>
                  <a:srgbClr val="00B0F0"/>
                </a:solidFill>
              </a:rPr>
              <a:t>Q</a:t>
            </a:r>
            <a:r>
              <a:rPr lang="zh-CN" altLang="en-US" sz="2800" dirty="0"/>
              <a:t>：设</a:t>
            </a:r>
            <a:r>
              <a:rPr lang="en-US" altLang="zh-CN" sz="2800" dirty="0">
                <a:solidFill>
                  <a:srgbClr val="00B050"/>
                </a:solidFill>
              </a:rPr>
              <a:t>G</a:t>
            </a:r>
            <a:r>
              <a:rPr lang="zh-CN" altLang="en-US" sz="2800" dirty="0"/>
              <a:t>同上</a:t>
            </a:r>
            <a:r>
              <a:rPr lang="en-US" altLang="zh-CN" sz="2800" dirty="0"/>
              <a:t>——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个点的完全图</a:t>
            </a:r>
            <a:r>
              <a:rPr lang="en-US" altLang="zh-CN" sz="2800" dirty="0">
                <a:solidFill>
                  <a:srgbClr val="00B0F0"/>
                </a:solidFill>
              </a:rPr>
              <a:t>(n</a:t>
            </a:r>
            <a:r>
              <a:rPr lang="zh-CN" altLang="en-US" sz="2800" dirty="0">
                <a:solidFill>
                  <a:srgbClr val="00B0F0"/>
                </a:solidFill>
              </a:rPr>
              <a:t>为偶数）</a:t>
            </a:r>
            <a:r>
              <a:rPr lang="zh-CN" altLang="en-US" sz="2800" dirty="0"/>
              <a:t>。将</a:t>
            </a:r>
            <a:r>
              <a:rPr lang="en-US" altLang="zh-CN" sz="2800" dirty="0">
                <a:solidFill>
                  <a:srgbClr val="00B050"/>
                </a:solidFill>
              </a:rPr>
              <a:t>G</a:t>
            </a:r>
            <a:r>
              <a:rPr lang="zh-CN" altLang="en-US" sz="2800" dirty="0"/>
              <a:t>的边拆成</a:t>
            </a:r>
            <a:r>
              <a:rPr lang="en-US" altLang="zh-CN" sz="2800" dirty="0">
                <a:solidFill>
                  <a:srgbClr val="00B050"/>
                </a:solidFill>
              </a:rPr>
              <a:t>n-1</a:t>
            </a:r>
            <a:r>
              <a:rPr lang="zh-CN" altLang="en-US" sz="2800" dirty="0"/>
              <a:t>份、每份</a:t>
            </a:r>
            <a:r>
              <a:rPr lang="en-US" altLang="zh-CN" sz="2800" dirty="0">
                <a:solidFill>
                  <a:srgbClr val="00B050"/>
                </a:solidFill>
              </a:rPr>
              <a:t>n/2</a:t>
            </a:r>
            <a:r>
              <a:rPr lang="zh-CN" altLang="en-US" sz="2800" dirty="0"/>
              <a:t>条不相邻的边。</a:t>
            </a:r>
            <a:endParaRPr lang="en-US" altLang="zh-CN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84118CE-F846-4666-B484-AD4C7C8359CD}"/>
              </a:ext>
            </a:extLst>
          </p:cNvPr>
          <p:cNvSpPr/>
          <p:nvPr/>
        </p:nvSpPr>
        <p:spPr>
          <a:xfrm>
            <a:off x="1807779" y="324769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51B2597-F31D-4E90-AC03-58C8475FD2A4}"/>
              </a:ext>
            </a:extLst>
          </p:cNvPr>
          <p:cNvSpPr/>
          <p:nvPr/>
        </p:nvSpPr>
        <p:spPr>
          <a:xfrm>
            <a:off x="1807779" y="415158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A834267-DD25-4B94-A6DB-29B871CE349B}"/>
              </a:ext>
            </a:extLst>
          </p:cNvPr>
          <p:cNvSpPr/>
          <p:nvPr/>
        </p:nvSpPr>
        <p:spPr>
          <a:xfrm>
            <a:off x="2785241" y="327397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1E7E5BC-CBDE-4577-B280-395BA3505421}"/>
              </a:ext>
            </a:extLst>
          </p:cNvPr>
          <p:cNvSpPr/>
          <p:nvPr/>
        </p:nvSpPr>
        <p:spPr>
          <a:xfrm>
            <a:off x="2769475" y="415158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D2F1B7-1285-4F23-AA39-870E49C75E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154621" y="4325008"/>
            <a:ext cx="61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2A30AF-6DD3-4EB9-B115-5CFCCE2A2CF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154621" y="3421118"/>
            <a:ext cx="630620" cy="2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EF6A100-BAF1-4BE9-9A54-BC858E701115}"/>
              </a:ext>
            </a:extLst>
          </p:cNvPr>
          <p:cNvSpPr/>
          <p:nvPr/>
        </p:nvSpPr>
        <p:spPr>
          <a:xfrm>
            <a:off x="4072759" y="324769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50777D-FC26-40CE-A292-F5184E7515BC}"/>
              </a:ext>
            </a:extLst>
          </p:cNvPr>
          <p:cNvSpPr/>
          <p:nvPr/>
        </p:nvSpPr>
        <p:spPr>
          <a:xfrm>
            <a:off x="4072759" y="415158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D086976-CEC9-4B54-8680-AC6FF64FBB62}"/>
              </a:ext>
            </a:extLst>
          </p:cNvPr>
          <p:cNvSpPr/>
          <p:nvPr/>
        </p:nvSpPr>
        <p:spPr>
          <a:xfrm>
            <a:off x="5050221" y="327397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F746F8E-F1F1-4BA8-A685-D3513F624EF7}"/>
              </a:ext>
            </a:extLst>
          </p:cNvPr>
          <p:cNvSpPr/>
          <p:nvPr/>
        </p:nvSpPr>
        <p:spPr>
          <a:xfrm>
            <a:off x="5034455" y="415158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A1E0338-5DB3-4ABE-B569-D58A0B29A532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4368807" y="3447393"/>
            <a:ext cx="681414" cy="7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75AA356-605E-48A4-AD7E-66DFADCD7D04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4368807" y="3543745"/>
            <a:ext cx="716442" cy="65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60E9088-2DB2-497B-953D-0FD26EA5B70F}"/>
              </a:ext>
            </a:extLst>
          </p:cNvPr>
          <p:cNvSpPr/>
          <p:nvPr/>
        </p:nvSpPr>
        <p:spPr>
          <a:xfrm>
            <a:off x="6432332" y="3229304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98D358A-08F4-49E1-BC77-51BCA4DC4DC5}"/>
              </a:ext>
            </a:extLst>
          </p:cNvPr>
          <p:cNvSpPr/>
          <p:nvPr/>
        </p:nvSpPr>
        <p:spPr>
          <a:xfrm>
            <a:off x="6432332" y="4133194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6AF24DF-AFD9-4F46-87BD-EEE67C04A204}"/>
              </a:ext>
            </a:extLst>
          </p:cNvPr>
          <p:cNvSpPr/>
          <p:nvPr/>
        </p:nvSpPr>
        <p:spPr>
          <a:xfrm>
            <a:off x="7409794" y="3255579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109FE5-D02A-4C09-8CE5-F32C68F5AD47}"/>
              </a:ext>
            </a:extLst>
          </p:cNvPr>
          <p:cNvSpPr/>
          <p:nvPr/>
        </p:nvSpPr>
        <p:spPr>
          <a:xfrm>
            <a:off x="7394028" y="4133194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F2F48C-AD55-423D-99C6-B26EA5C20E9C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6605753" y="3576146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33F161D-5A95-4F50-9939-30FFDF31602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7567449" y="3602421"/>
            <a:ext cx="15766" cy="53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819E9ABD-A1B9-4805-B569-052164B0C0F1}"/>
              </a:ext>
            </a:extLst>
          </p:cNvPr>
          <p:cNvSpPr txBox="1">
            <a:spLocks/>
          </p:cNvSpPr>
          <p:nvPr/>
        </p:nvSpPr>
        <p:spPr>
          <a:xfrm>
            <a:off x="869673" y="4863662"/>
            <a:ext cx="7404653" cy="153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</a:rPr>
              <a:t>原问题</a:t>
            </a:r>
            <a:r>
              <a:rPr lang="zh-CN" altLang="en-US" sz="4000" dirty="0"/>
              <a:t>（即为</a:t>
            </a:r>
            <a:r>
              <a:rPr lang="en-US" altLang="zh-CN" sz="4000" dirty="0"/>
              <a:t>G</a:t>
            </a:r>
            <a:r>
              <a:rPr lang="zh-CN" altLang="en-US" sz="4000" dirty="0"/>
              <a:t>构造一个编号方案使得单调上升路径的边数 </a:t>
            </a:r>
            <a:r>
              <a:rPr lang="en-US" altLang="zh-CN" sz="4000" dirty="0"/>
              <a:t>≤ n-1</a:t>
            </a:r>
            <a:r>
              <a:rPr lang="zh-CN" altLang="en-US" sz="4000" dirty="0"/>
              <a:t>）可以规约到</a:t>
            </a:r>
            <a:r>
              <a:rPr lang="zh-CN" altLang="en-US" sz="4000" dirty="0">
                <a:solidFill>
                  <a:srgbClr val="00B0F0"/>
                </a:solidFill>
              </a:rPr>
              <a:t>问题</a:t>
            </a:r>
            <a:r>
              <a:rPr lang="en-US" altLang="zh-CN" sz="4000" dirty="0">
                <a:solidFill>
                  <a:srgbClr val="00B0F0"/>
                </a:solidFill>
              </a:rPr>
              <a:t>Q</a:t>
            </a:r>
            <a:r>
              <a:rPr lang="zh-CN" altLang="en-US" sz="4000" dirty="0"/>
              <a:t>。</a:t>
            </a:r>
            <a:endParaRPr lang="en-US" altLang="zh-CN" sz="4000" dirty="0"/>
          </a:p>
          <a:p>
            <a:pPr lvl="1"/>
            <a:r>
              <a:rPr lang="zh-CN" altLang="en-US" sz="3400" dirty="0">
                <a:solidFill>
                  <a:schemeClr val="accent2"/>
                </a:solidFill>
              </a:rPr>
              <a:t>基于问题</a:t>
            </a:r>
            <a:r>
              <a:rPr lang="en-US" altLang="zh-CN" sz="3400" dirty="0">
                <a:solidFill>
                  <a:schemeClr val="accent2"/>
                </a:solidFill>
              </a:rPr>
              <a:t>Q</a:t>
            </a:r>
            <a:r>
              <a:rPr lang="zh-CN" altLang="en-US" sz="3400" dirty="0">
                <a:solidFill>
                  <a:schemeClr val="accent2"/>
                </a:solidFill>
              </a:rPr>
              <a:t>的解，可如下方法来构造原问题的解：第</a:t>
            </a:r>
            <a:r>
              <a:rPr lang="en-US" altLang="zh-CN" sz="3400" dirty="0">
                <a:solidFill>
                  <a:schemeClr val="accent2"/>
                </a:solidFill>
              </a:rPr>
              <a:t>1</a:t>
            </a:r>
            <a:r>
              <a:rPr lang="zh-CN" altLang="en-US" sz="3400" dirty="0">
                <a:solidFill>
                  <a:schemeClr val="accent2"/>
                </a:solidFill>
              </a:rPr>
              <a:t>份中的边编号为</a:t>
            </a:r>
            <a:r>
              <a:rPr lang="en-US" altLang="zh-CN" sz="3400" dirty="0">
                <a:solidFill>
                  <a:srgbClr val="0070C0"/>
                </a:solidFill>
              </a:rPr>
              <a:t>1~n/2</a:t>
            </a:r>
            <a:r>
              <a:rPr lang="zh-CN" altLang="en-US" sz="3400" dirty="0">
                <a:solidFill>
                  <a:schemeClr val="accent2"/>
                </a:solidFill>
              </a:rPr>
              <a:t>，第</a:t>
            </a:r>
            <a:r>
              <a:rPr lang="en-US" altLang="zh-CN" sz="3400" dirty="0">
                <a:solidFill>
                  <a:schemeClr val="accent2"/>
                </a:solidFill>
              </a:rPr>
              <a:t>2</a:t>
            </a:r>
            <a:r>
              <a:rPr lang="zh-CN" altLang="en-US" sz="3400" dirty="0">
                <a:solidFill>
                  <a:schemeClr val="accent2"/>
                </a:solidFill>
              </a:rPr>
              <a:t>份中的边编号为</a:t>
            </a:r>
            <a:r>
              <a:rPr lang="en-US" altLang="zh-CN" sz="3400" dirty="0">
                <a:solidFill>
                  <a:srgbClr val="0070C0"/>
                </a:solidFill>
              </a:rPr>
              <a:t>n/2+1~n</a:t>
            </a:r>
            <a:r>
              <a:rPr lang="zh-CN" altLang="en-US" sz="3400" dirty="0">
                <a:solidFill>
                  <a:schemeClr val="accent2"/>
                </a:solidFill>
              </a:rPr>
              <a:t>，依次类推。 </a:t>
            </a:r>
            <a:endParaRPr lang="en-US" altLang="zh-CN" sz="3400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43A49D-F498-477E-AA09-FFED7438FAAC}"/>
              </a:ext>
            </a:extLst>
          </p:cNvPr>
          <p:cNvSpPr txBox="1"/>
          <p:nvPr/>
        </p:nvSpPr>
        <p:spPr>
          <a:xfrm>
            <a:off x="2276475" y="3229304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B0189C-7C4D-47F3-B553-D1B171957216}"/>
              </a:ext>
            </a:extLst>
          </p:cNvPr>
          <p:cNvSpPr txBox="1"/>
          <p:nvPr/>
        </p:nvSpPr>
        <p:spPr>
          <a:xfrm>
            <a:off x="2312276" y="4045646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FB45D8-5B7B-4557-B23A-9FCF88EFC5F9}"/>
              </a:ext>
            </a:extLst>
          </p:cNvPr>
          <p:cNvSpPr txBox="1"/>
          <p:nvPr/>
        </p:nvSpPr>
        <p:spPr>
          <a:xfrm>
            <a:off x="4738407" y="3357186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617FE3-309B-4DA0-9313-48AFF85FBDCC}"/>
              </a:ext>
            </a:extLst>
          </p:cNvPr>
          <p:cNvSpPr txBox="1"/>
          <p:nvPr/>
        </p:nvSpPr>
        <p:spPr>
          <a:xfrm>
            <a:off x="4746300" y="3905253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3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40863A-145E-44B1-923B-8258BFAC8D29}"/>
              </a:ext>
            </a:extLst>
          </p:cNvPr>
          <p:cNvSpPr txBox="1"/>
          <p:nvPr/>
        </p:nvSpPr>
        <p:spPr>
          <a:xfrm>
            <a:off x="6505082" y="3676620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6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833FCE-BE09-45CF-8DFE-5E726F643C08}"/>
              </a:ext>
            </a:extLst>
          </p:cNvPr>
          <p:cNvSpPr txBox="1"/>
          <p:nvPr/>
        </p:nvSpPr>
        <p:spPr>
          <a:xfrm>
            <a:off x="7422768" y="3686504"/>
            <a:ext cx="346842" cy="37042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5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8B66D1-B20C-4161-A377-A4A886F48FFA}"/>
              </a:ext>
            </a:extLst>
          </p:cNvPr>
          <p:cNvSpPr txBox="1"/>
          <p:nvPr/>
        </p:nvSpPr>
        <p:spPr>
          <a:xfrm>
            <a:off x="5056674" y="6087384"/>
            <a:ext cx="331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这样构造满足要求。</a:t>
            </a:r>
            <a:r>
              <a:rPr lang="en-US" altLang="zh-C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1361322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10" grpId="0"/>
      <p:bldP spid="11" grpId="0"/>
      <p:bldP spid="13" grpId="0"/>
      <p:bldP spid="14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605F-26C5-4C17-B4D8-1B6C5CF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问题</a:t>
            </a:r>
            <a:r>
              <a:rPr lang="en-US" altLang="zh-CN" dirty="0">
                <a:solidFill>
                  <a:srgbClr val="FF00FF"/>
                </a:solidFill>
              </a:rPr>
              <a:t>Q</a:t>
            </a:r>
            <a:r>
              <a:rPr lang="zh-CN" altLang="en-US" dirty="0">
                <a:solidFill>
                  <a:srgbClr val="FF00FF"/>
                </a:solidFill>
              </a:rPr>
              <a:t>就是“赛程安排问题”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86F8-3E48-4B84-8969-E5206BCE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1621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赛程安排问题问题描述</a:t>
            </a:r>
            <a:endParaRPr lang="en-US" altLang="zh-CN" sz="2800" dirty="0"/>
          </a:p>
          <a:p>
            <a:pPr lvl="1"/>
            <a:r>
              <a:rPr lang="zh-CN" altLang="en-US" sz="2600" dirty="0"/>
              <a:t>设</a:t>
            </a:r>
            <a:r>
              <a:rPr lang="en-US" altLang="zh-CN" sz="2600" dirty="0">
                <a:solidFill>
                  <a:srgbClr val="00B050"/>
                </a:solidFill>
              </a:rPr>
              <a:t>n</a:t>
            </a:r>
            <a:r>
              <a:rPr lang="zh-CN" altLang="en-US" sz="2600" dirty="0"/>
              <a:t>为偶数。</a:t>
            </a:r>
            <a:endParaRPr lang="en-US" altLang="zh-CN" sz="2600" dirty="0"/>
          </a:p>
          <a:p>
            <a:pPr lvl="1"/>
            <a:r>
              <a:rPr lang="en-US" altLang="zh-CN" sz="2600" dirty="0">
                <a:solidFill>
                  <a:srgbClr val="00B050"/>
                </a:solidFill>
              </a:rPr>
              <a:t>n</a:t>
            </a:r>
            <a:r>
              <a:rPr lang="zh-CN" altLang="en-US" sz="2600" dirty="0"/>
              <a:t>个运动员要打</a:t>
            </a:r>
            <a:r>
              <a:rPr lang="zh-CN" altLang="en-US" sz="2600" b="1" dirty="0"/>
              <a:t>单循环</a:t>
            </a:r>
            <a:r>
              <a:rPr lang="zh-CN" altLang="en-US" sz="2600" dirty="0"/>
              <a:t>比赛（任意两人赛</a:t>
            </a:r>
            <a:r>
              <a:rPr lang="en-US" altLang="zh-CN" sz="2600" dirty="0"/>
              <a:t>1</a:t>
            </a:r>
            <a:r>
              <a:rPr lang="zh-CN" altLang="en-US" sz="2600" dirty="0"/>
              <a:t>场）。</a:t>
            </a:r>
            <a:endParaRPr lang="en-US" altLang="zh-CN" sz="2600" dirty="0"/>
          </a:p>
          <a:p>
            <a:pPr lvl="1"/>
            <a:r>
              <a:rPr lang="zh-CN" altLang="en-US" sz="2800" dirty="0"/>
              <a:t>安排一种比赛方案</a:t>
            </a:r>
            <a:r>
              <a:rPr lang="en-US" altLang="zh-CN" sz="2800" dirty="0"/>
              <a:t>——</a:t>
            </a:r>
            <a:r>
              <a:rPr lang="zh-CN" altLang="en-US" sz="2600" dirty="0"/>
              <a:t>它有</a:t>
            </a:r>
            <a:r>
              <a:rPr lang="en-US" altLang="zh-CN" sz="2600" dirty="0">
                <a:solidFill>
                  <a:srgbClr val="00B050"/>
                </a:solidFill>
              </a:rPr>
              <a:t>n-1</a:t>
            </a:r>
            <a:r>
              <a:rPr lang="zh-CN" altLang="en-US" sz="2600" dirty="0"/>
              <a:t>轮。任意两个选手只相遇</a:t>
            </a:r>
            <a:r>
              <a:rPr lang="en-US" altLang="zh-CN" sz="2600" dirty="0"/>
              <a:t>1</a:t>
            </a:r>
            <a:r>
              <a:rPr lang="zh-CN" altLang="en-US" sz="2600" dirty="0"/>
              <a:t>次。</a:t>
            </a:r>
            <a:r>
              <a:rPr lang="zh-CN" altLang="en-US" sz="2800" dirty="0"/>
              <a:t>每轮中每位选手出场</a:t>
            </a:r>
            <a:r>
              <a:rPr lang="en-US" altLang="zh-CN" sz="2800" dirty="0"/>
              <a:t>1</a:t>
            </a:r>
            <a:r>
              <a:rPr lang="zh-CN" altLang="en-US" sz="2800" dirty="0"/>
              <a:t>次。</a:t>
            </a:r>
            <a:endParaRPr lang="en-US" altLang="zh-CN" sz="28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4F8769-2F68-4623-A928-7CBD1FFE4917}"/>
              </a:ext>
            </a:extLst>
          </p:cNvPr>
          <p:cNvSpPr/>
          <p:nvPr/>
        </p:nvSpPr>
        <p:spPr>
          <a:xfrm>
            <a:off x="1655379" y="441927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CDEFF-3885-4352-9BCB-0D4E645419EA}"/>
              </a:ext>
            </a:extLst>
          </p:cNvPr>
          <p:cNvSpPr/>
          <p:nvPr/>
        </p:nvSpPr>
        <p:spPr>
          <a:xfrm>
            <a:off x="1655379" y="532316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2DA1AF-6B05-4F23-9122-E38077A2B0D1}"/>
              </a:ext>
            </a:extLst>
          </p:cNvPr>
          <p:cNvSpPr/>
          <p:nvPr/>
        </p:nvSpPr>
        <p:spPr>
          <a:xfrm>
            <a:off x="2632841" y="444554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1FE44C-83B9-4477-9383-E73AAA5EC55C}"/>
              </a:ext>
            </a:extLst>
          </p:cNvPr>
          <p:cNvSpPr/>
          <p:nvPr/>
        </p:nvSpPr>
        <p:spPr>
          <a:xfrm>
            <a:off x="2617075" y="532316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6D9841-58F4-421C-97D1-7091EE09D11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2002221" y="5496583"/>
            <a:ext cx="61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2090E2-CA34-4B85-8B41-BCC00559088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002221" y="4592693"/>
            <a:ext cx="630620" cy="2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31C87C0-64A4-44C5-9EB2-DAE3E4CA1A67}"/>
              </a:ext>
            </a:extLst>
          </p:cNvPr>
          <p:cNvSpPr/>
          <p:nvPr/>
        </p:nvSpPr>
        <p:spPr>
          <a:xfrm>
            <a:off x="3920359" y="441927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753AD6D-D495-4311-99B1-114C2AF45EE1}"/>
              </a:ext>
            </a:extLst>
          </p:cNvPr>
          <p:cNvSpPr/>
          <p:nvPr/>
        </p:nvSpPr>
        <p:spPr>
          <a:xfrm>
            <a:off x="3920359" y="532316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ED833FF-03D1-4677-85B5-DB7ECBA45AB9}"/>
              </a:ext>
            </a:extLst>
          </p:cNvPr>
          <p:cNvSpPr/>
          <p:nvPr/>
        </p:nvSpPr>
        <p:spPr>
          <a:xfrm>
            <a:off x="4897821" y="4445547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71BF58-29C9-425F-9202-FDDE96758DF6}"/>
              </a:ext>
            </a:extLst>
          </p:cNvPr>
          <p:cNvSpPr/>
          <p:nvPr/>
        </p:nvSpPr>
        <p:spPr>
          <a:xfrm>
            <a:off x="4882055" y="5323162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BBBF37-FF6D-476A-A2D3-7F44D6D59B60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4216407" y="4618968"/>
            <a:ext cx="681414" cy="7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E11CC8-9C0C-4795-B668-62E782EF5643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4216407" y="4715320"/>
            <a:ext cx="716442" cy="65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5AD32677-33FC-41AA-B1E7-23512176D859}"/>
              </a:ext>
            </a:extLst>
          </p:cNvPr>
          <p:cNvSpPr/>
          <p:nvPr/>
        </p:nvSpPr>
        <p:spPr>
          <a:xfrm>
            <a:off x="6279932" y="4400879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Hans-HK" altLang="en-US" baseline="-250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25B57F3-9928-413D-B442-270468A82747}"/>
              </a:ext>
            </a:extLst>
          </p:cNvPr>
          <p:cNvSpPr/>
          <p:nvPr/>
        </p:nvSpPr>
        <p:spPr>
          <a:xfrm>
            <a:off x="6279932" y="5304769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Hans-HK" altLang="en-US" baseline="-250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27D16F-E217-4846-90FD-37395F62E3C6}"/>
              </a:ext>
            </a:extLst>
          </p:cNvPr>
          <p:cNvSpPr/>
          <p:nvPr/>
        </p:nvSpPr>
        <p:spPr>
          <a:xfrm>
            <a:off x="7257394" y="4427154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Hans-HK" altLang="en-US" baseline="-250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937CB36-BA69-4366-AB37-F8AF723A9CA9}"/>
              </a:ext>
            </a:extLst>
          </p:cNvPr>
          <p:cNvSpPr/>
          <p:nvPr/>
        </p:nvSpPr>
        <p:spPr>
          <a:xfrm>
            <a:off x="7241628" y="5304769"/>
            <a:ext cx="346842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Hans-HK" altLang="en-US" baseline="-25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702F951-43B5-4A60-A7FD-1A0FA686382C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6453353" y="4747721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5C33BEC-8B5C-4F54-8D3E-9F7962BFFE2E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7415049" y="4773996"/>
            <a:ext cx="15766" cy="53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72219"/>
      </p:ext>
    </p:extLst>
  </p:cSld>
  <p:clrMapOvr>
    <a:masterClrMapping/>
  </p:clrMapOvr>
  <p:transition>
    <p:strips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495D1-4DAC-4F7C-A81B-CA2952BA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进一步规约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386D42-2DAE-435B-8451-DFA4A7EBBA88}"/>
              </a:ext>
            </a:extLst>
          </p:cNvPr>
          <p:cNvSpPr txBox="1"/>
          <p:nvPr/>
        </p:nvSpPr>
        <p:spPr>
          <a:xfrm>
            <a:off x="857250" y="1890117"/>
            <a:ext cx="740465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问题</a:t>
            </a:r>
            <a:r>
              <a:rPr lang="en-US" altLang="zh-CN" sz="2800" dirty="0">
                <a:solidFill>
                  <a:srgbClr val="00B0F0"/>
                </a:solidFill>
              </a:rPr>
              <a:t>R</a:t>
            </a:r>
            <a:r>
              <a:rPr lang="zh-CN" altLang="en-US" sz="2800" dirty="0">
                <a:solidFill>
                  <a:schemeClr val="accent1"/>
                </a:solidFill>
              </a:rPr>
              <a:t>：构造一个</a:t>
            </a:r>
            <a:r>
              <a:rPr lang="en-US" altLang="zh-CN" sz="2800" dirty="0">
                <a:solidFill>
                  <a:srgbClr val="00B050"/>
                </a:solidFill>
              </a:rPr>
              <a:t>n*n</a:t>
            </a:r>
            <a:r>
              <a:rPr lang="zh-CN" altLang="en-US" sz="2800" dirty="0">
                <a:solidFill>
                  <a:schemeClr val="accent1"/>
                </a:solidFill>
              </a:rPr>
              <a:t>的矩阵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en-US" altLang="zh-CN" sz="2800" dirty="0">
                <a:solidFill>
                  <a:schemeClr val="accent1"/>
                </a:solidFill>
              </a:rPr>
              <a:t>(n</a:t>
            </a:r>
            <a:r>
              <a:rPr lang="zh-CN" altLang="en-US" sz="2800" dirty="0">
                <a:solidFill>
                  <a:schemeClr val="accent1"/>
                </a:solidFill>
              </a:rPr>
              <a:t>为偶数</a:t>
            </a:r>
            <a:r>
              <a:rPr lang="en-US" altLang="zh-CN" sz="2800" dirty="0">
                <a:solidFill>
                  <a:schemeClr val="accent1"/>
                </a:solidFill>
              </a:rPr>
              <a:t>)</a:t>
            </a:r>
            <a:r>
              <a:rPr lang="zh-CN" altLang="en-US" sz="2800" dirty="0">
                <a:solidFill>
                  <a:schemeClr val="accent1"/>
                </a:solidFill>
              </a:rPr>
              <a:t>满足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2"/>
            <a:r>
              <a:rPr lang="en-US" altLang="zh-CN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</a:t>
            </a: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对角线均为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lvl="2"/>
            <a:r>
              <a:rPr lang="en-US" altLang="zh-CN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altLang="zh-CN" sz="2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即，矩阵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的）</a:t>
            </a:r>
            <a:endParaRPr lang="en-US" altLang="zh-CN" sz="22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的每行每列都是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的排列。</a:t>
            </a:r>
            <a:endParaRPr lang="en-US" altLang="zh-CN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0E6567-37FF-4B98-BBA9-DCB6CE727A27}"/>
                  </a:ext>
                </a:extLst>
              </p:cNvPr>
              <p:cNvSpPr txBox="1"/>
              <p:nvPr/>
            </p:nvSpPr>
            <p:spPr>
              <a:xfrm>
                <a:off x="857250" y="4957167"/>
                <a:ext cx="72771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问题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Q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可进一步规约为问题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R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en-US" altLang="zh-Hans-HK" sz="2400" dirty="0"/>
                  <a:t>	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设矩阵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是问题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R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的一个解。我们这样来解问题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Q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Hans-HK" sz="2400" dirty="0">
                    <a:solidFill>
                      <a:schemeClr val="accent2"/>
                    </a:solidFill>
                  </a:rPr>
                  <a:t>	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对于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i≠j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，让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v</a:t>
                </a:r>
                <a:r>
                  <a:rPr lang="en-US" altLang="zh-CN" sz="2400" baseline="-250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,v</a:t>
                </a:r>
                <a:r>
                  <a:rPr lang="en-US" altLang="zh-CN" sz="24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这条边落在第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baseline="-25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baseline="-25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份中。</a:t>
                </a:r>
                <a:endParaRPr lang="zh-Hans-HK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0E6567-37FF-4B98-BBA9-DCB6CE72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957167"/>
                <a:ext cx="7277100" cy="1200329"/>
              </a:xfrm>
              <a:prstGeom prst="rect">
                <a:avLst/>
              </a:prstGeom>
              <a:blipFill>
                <a:blip r:embed="rId2"/>
                <a:stretch>
                  <a:fillRect l="-1341" t="-4569" r="-1341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68B303D-57A3-4903-A004-708CC59B2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41987"/>
              </p:ext>
            </p:extLst>
          </p:nvPr>
        </p:nvGraphicFramePr>
        <p:xfrm>
          <a:off x="3171825" y="3408681"/>
          <a:ext cx="1743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545924514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36993327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417899994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83938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9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7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ans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11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1242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965960"/>
                <a:ext cx="7404653" cy="44963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矩阵的幂</a:t>
                </a: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/>
                  <a:t> </a:t>
                </a:r>
                <a:r>
                  <a:rPr lang="en-US" altLang="zh-Hans-HK" sz="2400" dirty="0">
                    <a:solidFill>
                      <a:srgbClr val="92D050"/>
                    </a:solidFill>
                  </a:rPr>
                  <a:t>A</a:t>
                </a:r>
                <a:r>
                  <a:rPr lang="en-US" altLang="zh-Hans-HK" sz="2400" baseline="30000" dirty="0">
                    <a:solidFill>
                      <a:srgbClr val="92D050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n*n</a:t>
                </a:r>
                <a:r>
                  <a:rPr lang="zh-CN" altLang="en-US" sz="2400" dirty="0"/>
                  <a:t>的矩阵。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递归计算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[m/2]</a:t>
                </a:r>
                <a:r>
                  <a:rPr lang="zh-CN" altLang="en-US" sz="2400" dirty="0"/>
                  <a:t>。然后计算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(A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 [m/2]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)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= 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2[m/2]</a:t>
                </a:r>
                <a:r>
                  <a:rPr lang="zh-CN" altLang="en-US" sz="2400" dirty="0">
                    <a:solidFill>
                      <a:srgbClr val="92D050"/>
                    </a:solidFill>
                  </a:rPr>
                  <a:t>。</a:t>
                </a:r>
                <a:br>
                  <a:rPr lang="en-US" altLang="zh-CN" sz="2400" baseline="-25000" dirty="0"/>
                </a:br>
                <a:r>
                  <a:rPr lang="en-US" altLang="zh-CN" sz="2400" baseline="-25000" dirty="0"/>
                  <a:t>    </a:t>
                </a:r>
                <a:r>
                  <a:rPr lang="zh-CN" altLang="en-US" sz="2400" dirty="0"/>
                  <a:t>当</a:t>
                </a:r>
                <a:r>
                  <a:rPr lang="en-US" altLang="zh-CN" sz="2400" dirty="0"/>
                  <a:t>2|m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m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=A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2[m/2]</a:t>
                </a:r>
                <a:r>
                  <a:rPr lang="zh-CN" altLang="en-US" sz="2400" dirty="0"/>
                  <a:t>；否则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m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=AA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2[m/2]</a:t>
                </a:r>
                <a:r>
                  <a:rPr lang="zh-CN" altLang="en-US" sz="2400" dirty="0">
                    <a:solidFill>
                      <a:srgbClr val="92D050"/>
                    </a:solidFill>
                  </a:rPr>
                  <a:t>。</a:t>
                </a:r>
                <a:endParaRPr lang="en-US" altLang="zh-CN" sz="2400" dirty="0">
                  <a:solidFill>
                    <a:srgbClr val="92D050"/>
                  </a:solidFill>
                </a:endParaRPr>
              </a:p>
              <a:p>
                <a:pPr lvl="2"/>
                <a:r>
                  <a:rPr lang="en-US" altLang="zh-CN" sz="2200" b="1" dirty="0">
                    <a:solidFill>
                      <a:srgbClr val="FFC000"/>
                    </a:solidFill>
                  </a:rPr>
                  <a:t>O(mn</a:t>
                </a:r>
                <a:r>
                  <a:rPr lang="en-US" altLang="zh-CN" sz="2200" b="1" baseline="30000" dirty="0">
                    <a:solidFill>
                      <a:srgbClr val="FFC000"/>
                    </a:solidFill>
                  </a:rPr>
                  <a:t>3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)</a:t>
                </a:r>
                <a:r>
                  <a:rPr lang="en-US" altLang="zh-CN" sz="2200" b="1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O(log(m)n</a:t>
                </a:r>
                <a:r>
                  <a:rPr lang="en-US" altLang="zh-CN" sz="2200" b="1" baseline="30000" dirty="0">
                    <a:solidFill>
                      <a:srgbClr val="FFC000"/>
                    </a:solidFill>
                  </a:rPr>
                  <a:t>3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)</a:t>
                </a: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应用</a:t>
                </a:r>
                <a:r>
                  <a:rPr lang="en-US" altLang="zh-CN" sz="2800" dirty="0"/>
                  <a:t>:</a:t>
                </a:r>
              </a:p>
              <a:p>
                <a:pPr lvl="1"/>
                <a:r>
                  <a:rPr lang="zh-CN" altLang="en-US" sz="2600" dirty="0"/>
                  <a:t>假定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f[k]=3f[k-1]+4f[k-2]+5f[k-4]</a:t>
                </a:r>
                <a:r>
                  <a:rPr lang="en-US" altLang="zh-CN" sz="2600" dirty="0"/>
                  <a:t>.</a:t>
                </a:r>
                <a:r>
                  <a:rPr lang="zh-CN" altLang="en-US" sz="2600" dirty="0"/>
                  <a:t>求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f[m]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−4]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/>
              </a:p>
              <a:p>
                <a:pPr lvl="1"/>
                <a:r>
                  <a:rPr lang="zh-CN" altLang="en-US" sz="2400" dirty="0"/>
                  <a:t>通过计算矩阵的幂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如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rgbClr val="92D050"/>
                    </a:solidFill>
                  </a:rPr>
                  <a:t>m-4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可以快速解递推式。</a:t>
                </a:r>
                <a:endParaRPr lang="en-US" altLang="zh-CN" sz="2400" dirty="0"/>
              </a:p>
              <a:p>
                <a:pPr lvl="1"/>
                <a:r>
                  <a:rPr lang="zh-CN" altLang="en-US" sz="2400" b="1" dirty="0">
                    <a:solidFill>
                      <a:srgbClr val="FFC000"/>
                    </a:solidFill>
                  </a:rPr>
                  <a:t>复杂度从</a:t>
                </a:r>
                <a:r>
                  <a:rPr lang="en-US" altLang="zh-CN" sz="2400" b="1" dirty="0">
                    <a:solidFill>
                      <a:srgbClr val="FFC000"/>
                    </a:solidFill>
                  </a:rPr>
                  <a:t>O(m)</a:t>
                </a:r>
                <a:r>
                  <a:rPr lang="zh-CN" altLang="en-US" sz="2400" b="1" dirty="0">
                    <a:solidFill>
                      <a:srgbClr val="FFC000"/>
                    </a:solidFill>
                  </a:rPr>
                  <a:t>优化为</a:t>
                </a:r>
                <a:r>
                  <a:rPr lang="en-US" altLang="zh-CN" sz="2400" b="1" dirty="0">
                    <a:solidFill>
                      <a:srgbClr val="FFC000"/>
                    </a:solidFill>
                  </a:rPr>
                  <a:t>O(log(m))</a:t>
                </a:r>
                <a:endParaRPr lang="en-US" altLang="zh-Hans-HK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965960"/>
                <a:ext cx="7404653" cy="4496386"/>
              </a:xfrm>
              <a:blipFill>
                <a:blip r:embed="rId2"/>
                <a:stretch>
                  <a:fillRect l="-494" t="-284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957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96E22-1B72-4AFE-B3D9-016E1B6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的解法（不要求掌握）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636A8B-30F8-4447-A91B-7D134D58A2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5866" y="1751469"/>
            <a:ext cx="348239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 (n-1)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b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则修改为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0360A-5827-4D27-803C-C11D1DACF52D}"/>
              </a:ext>
            </a:extLst>
          </p:cNvPr>
          <p:cNvSpPr txBox="1"/>
          <p:nvPr/>
        </p:nvSpPr>
        <p:spPr>
          <a:xfrm>
            <a:off x="857250" y="5294988"/>
            <a:ext cx="46577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规约思想极其重要、但不易掌握。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需要积累、多多思考。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8AE86C5-0D02-4ADF-89B8-CC5D0BC1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91275"/>
              </p:ext>
            </p:extLst>
          </p:nvPr>
        </p:nvGraphicFramePr>
        <p:xfrm>
          <a:off x="2934880" y="3393776"/>
          <a:ext cx="1773400" cy="1659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680">
                  <a:extLst>
                    <a:ext uri="{9D8B030D-6E8A-4147-A177-3AD203B41FA5}">
                      <a16:colId xmlns:a16="http://schemas.microsoft.com/office/drawing/2014/main" val="2003005995"/>
                    </a:ext>
                  </a:extLst>
                </a:gridCol>
                <a:gridCol w="354680">
                  <a:extLst>
                    <a:ext uri="{9D8B030D-6E8A-4147-A177-3AD203B41FA5}">
                      <a16:colId xmlns:a16="http://schemas.microsoft.com/office/drawing/2014/main" val="458311975"/>
                    </a:ext>
                  </a:extLst>
                </a:gridCol>
                <a:gridCol w="354680">
                  <a:extLst>
                    <a:ext uri="{9D8B030D-6E8A-4147-A177-3AD203B41FA5}">
                      <a16:colId xmlns:a16="http://schemas.microsoft.com/office/drawing/2014/main" val="2552323499"/>
                    </a:ext>
                  </a:extLst>
                </a:gridCol>
                <a:gridCol w="354680">
                  <a:extLst>
                    <a:ext uri="{9D8B030D-6E8A-4147-A177-3AD203B41FA5}">
                      <a16:colId xmlns:a16="http://schemas.microsoft.com/office/drawing/2014/main" val="3698851990"/>
                    </a:ext>
                  </a:extLst>
                </a:gridCol>
                <a:gridCol w="354680">
                  <a:extLst>
                    <a:ext uri="{9D8B030D-6E8A-4147-A177-3AD203B41FA5}">
                      <a16:colId xmlns:a16="http://schemas.microsoft.com/office/drawing/2014/main" val="397097583"/>
                    </a:ext>
                  </a:extLst>
                </a:gridCol>
              </a:tblGrid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Hans-HK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877143908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190496819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599675463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882497535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319706172"/>
                  </a:ext>
                </a:extLst>
              </a:tr>
            </a:tbl>
          </a:graphicData>
        </a:graphic>
      </p:graphicFrame>
      <p:sp>
        <p:nvSpPr>
          <p:cNvPr id="9" name="内容占位符 4">
            <a:extLst>
              <a:ext uri="{FF2B5EF4-FFF2-40B4-BE49-F238E27FC236}">
                <a16:creationId xmlns:a16="http://schemas.microsoft.com/office/drawing/2014/main" id="{02D512C6-E625-4270-9977-F47C804CE087}"/>
              </a:ext>
            </a:extLst>
          </p:cNvPr>
          <p:cNvSpPr txBox="1">
            <a:spLocks/>
          </p:cNvSpPr>
          <p:nvPr/>
        </p:nvSpPr>
        <p:spPr>
          <a:xfrm>
            <a:off x="1004203" y="3058690"/>
            <a:ext cx="1549677" cy="8212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A3E10B61-FCD9-4D6F-9E23-3810484E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35483"/>
              </p:ext>
            </p:extLst>
          </p:nvPr>
        </p:nvGraphicFramePr>
        <p:xfrm>
          <a:off x="5604602" y="3393776"/>
          <a:ext cx="2186850" cy="19916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4475">
                  <a:extLst>
                    <a:ext uri="{9D8B030D-6E8A-4147-A177-3AD203B41FA5}">
                      <a16:colId xmlns:a16="http://schemas.microsoft.com/office/drawing/2014/main" val="2003005995"/>
                    </a:ext>
                  </a:extLst>
                </a:gridCol>
                <a:gridCol w="364475">
                  <a:extLst>
                    <a:ext uri="{9D8B030D-6E8A-4147-A177-3AD203B41FA5}">
                      <a16:colId xmlns:a16="http://schemas.microsoft.com/office/drawing/2014/main" val="458311975"/>
                    </a:ext>
                  </a:extLst>
                </a:gridCol>
                <a:gridCol w="364475">
                  <a:extLst>
                    <a:ext uri="{9D8B030D-6E8A-4147-A177-3AD203B41FA5}">
                      <a16:colId xmlns:a16="http://schemas.microsoft.com/office/drawing/2014/main" val="2552323499"/>
                    </a:ext>
                  </a:extLst>
                </a:gridCol>
                <a:gridCol w="364475">
                  <a:extLst>
                    <a:ext uri="{9D8B030D-6E8A-4147-A177-3AD203B41FA5}">
                      <a16:colId xmlns:a16="http://schemas.microsoft.com/office/drawing/2014/main" val="3698851990"/>
                    </a:ext>
                  </a:extLst>
                </a:gridCol>
                <a:gridCol w="364475">
                  <a:extLst>
                    <a:ext uri="{9D8B030D-6E8A-4147-A177-3AD203B41FA5}">
                      <a16:colId xmlns:a16="http://schemas.microsoft.com/office/drawing/2014/main" val="397097583"/>
                    </a:ext>
                  </a:extLst>
                </a:gridCol>
                <a:gridCol w="364475">
                  <a:extLst>
                    <a:ext uri="{9D8B030D-6E8A-4147-A177-3AD203B41FA5}">
                      <a16:colId xmlns:a16="http://schemas.microsoft.com/office/drawing/2014/main" val="1665745463"/>
                    </a:ext>
                  </a:extLst>
                </a:gridCol>
              </a:tblGrid>
              <a:tr h="33194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Hans-HK" altLang="en-US" sz="1200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Hans-HK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877143908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190496819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599675463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882497535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2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3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/>
                        <a:t>4</a:t>
                      </a:r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1319706172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81849" marR="81849" marT="40925" marB="40925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b="1" dirty="0"/>
                    </a:p>
                  </a:txBody>
                  <a:tcPr marL="81849" marR="81849" marT="40925" marB="40925"/>
                </a:tc>
                <a:extLst>
                  <a:ext uri="{0D108BD9-81ED-4DB2-BD59-A6C34878D82A}">
                    <a16:rowId xmlns:a16="http://schemas.microsoft.com/office/drawing/2014/main" val="327923145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8F99764-171F-47F7-9444-7CADBA1328CA}"/>
              </a:ext>
            </a:extLst>
          </p:cNvPr>
          <p:cNvSpPr txBox="1"/>
          <p:nvPr/>
        </p:nvSpPr>
        <p:spPr>
          <a:xfrm>
            <a:off x="5614127" y="339377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50B832-B7A8-404E-9972-4E76C68A7072}"/>
              </a:ext>
            </a:extLst>
          </p:cNvPr>
          <p:cNvSpPr txBox="1"/>
          <p:nvPr/>
        </p:nvSpPr>
        <p:spPr>
          <a:xfrm>
            <a:off x="6042752" y="373239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ACDB90-2D54-467C-824F-F6CEF93B2C0F}"/>
              </a:ext>
            </a:extLst>
          </p:cNvPr>
          <p:cNvSpPr txBox="1"/>
          <p:nvPr/>
        </p:nvSpPr>
        <p:spPr>
          <a:xfrm>
            <a:off x="6366601" y="404885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B5125-6192-456B-A648-47222F77A4EE}"/>
              </a:ext>
            </a:extLst>
          </p:cNvPr>
          <p:cNvSpPr txBox="1"/>
          <p:nvPr/>
        </p:nvSpPr>
        <p:spPr>
          <a:xfrm>
            <a:off x="6723792" y="4371450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35FCF5-6D08-4F53-A8CD-57897B5B37E4}"/>
              </a:ext>
            </a:extLst>
          </p:cNvPr>
          <p:cNvSpPr txBox="1"/>
          <p:nvPr/>
        </p:nvSpPr>
        <p:spPr>
          <a:xfrm>
            <a:off x="7084881" y="470806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F1F510-C432-4587-A72F-5E0F7DE9DFE6}"/>
              </a:ext>
            </a:extLst>
          </p:cNvPr>
          <p:cNvSpPr txBox="1"/>
          <p:nvPr/>
        </p:nvSpPr>
        <p:spPr>
          <a:xfrm>
            <a:off x="7445970" y="506104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Hans-HK" altLang="en-US" sz="1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8F4C23-8E74-4041-A2B4-E244D90BF4FE}"/>
              </a:ext>
            </a:extLst>
          </p:cNvPr>
          <p:cNvSpPr txBox="1"/>
          <p:nvPr/>
        </p:nvSpPr>
        <p:spPr>
          <a:xfrm>
            <a:off x="5345703" y="1596663"/>
            <a:ext cx="23717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copy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列，并将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824027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DF478-730C-4741-9E92-CAC5D3E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补充说明：</a:t>
            </a:r>
            <a:r>
              <a:rPr lang="en-US" altLang="zh-CN" dirty="0">
                <a:solidFill>
                  <a:srgbClr val="FF00FF"/>
                </a:solidFill>
              </a:rPr>
              <a:t> n-1 </a:t>
            </a:r>
            <a:r>
              <a:rPr lang="zh-CN" altLang="en-US" dirty="0">
                <a:solidFill>
                  <a:srgbClr val="FF00FF"/>
                </a:solidFill>
              </a:rPr>
              <a:t>是原问题最优解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15970-12C8-4B62-B1CB-0C05AA1F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191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定理：</a:t>
            </a:r>
            <a:r>
              <a:rPr lang="zh-CN" altLang="en-US" sz="2800" i="1" dirty="0">
                <a:solidFill>
                  <a:srgbClr val="FF0000"/>
                </a:solidFill>
              </a:rPr>
              <a:t>不论怎么编号，总有一条单调上升路径，它包含 </a:t>
            </a:r>
            <a:r>
              <a:rPr lang="en-US" altLang="zh-CN" sz="2800" i="1" dirty="0">
                <a:solidFill>
                  <a:srgbClr val="00B0F0"/>
                </a:solidFill>
              </a:rPr>
              <a:t>n-1</a:t>
            </a:r>
            <a:r>
              <a:rPr lang="zh-CN" altLang="en-US" sz="2800" i="1" dirty="0">
                <a:solidFill>
                  <a:srgbClr val="FF0000"/>
                </a:solidFill>
              </a:rPr>
              <a:t>条边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pPr marL="34290" indent="0">
              <a:buNone/>
            </a:pPr>
            <a:r>
              <a:rPr lang="zh-CN" altLang="en-US" sz="2800" dirty="0"/>
              <a:t>策略：构造出</a:t>
            </a:r>
            <a:r>
              <a:rPr lang="en-US" altLang="zh-CN" sz="2800" dirty="0">
                <a:solidFill>
                  <a:srgbClr val="00B0F0"/>
                </a:solidFill>
              </a:rPr>
              <a:t>n</a:t>
            </a:r>
            <a:r>
              <a:rPr lang="zh-CN" altLang="en-US" sz="2800" dirty="0"/>
              <a:t>条单调上升序列，它们一共拥有</a:t>
            </a:r>
            <a:r>
              <a:rPr lang="en-US" altLang="zh-CN" sz="2800" dirty="0">
                <a:solidFill>
                  <a:srgbClr val="00B0F0"/>
                </a:solidFill>
              </a:rPr>
              <a:t>n(n-1)</a:t>
            </a:r>
            <a:r>
              <a:rPr lang="zh-CN" altLang="en-US" sz="2800" dirty="0"/>
              <a:t>条边，由此，其中一条拥有</a:t>
            </a:r>
            <a:r>
              <a:rPr lang="en-US" altLang="zh-CN" sz="2800" dirty="0">
                <a:solidFill>
                  <a:srgbClr val="00B0F0"/>
                </a:solidFill>
              </a:rPr>
              <a:t>n-1</a:t>
            </a:r>
            <a:r>
              <a:rPr lang="zh-CN" altLang="en-US" sz="2800" dirty="0"/>
              <a:t>条边。</a:t>
            </a:r>
            <a:endParaRPr lang="en-US" altLang="zh-Hans-HK" sz="2800" dirty="0"/>
          </a:p>
          <a:p>
            <a:pPr marL="34290" indent="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证明：顶点</a:t>
            </a:r>
            <a:r>
              <a:rPr lang="en-US" altLang="zh-CN" sz="2800" dirty="0">
                <a:solidFill>
                  <a:schemeClr val="accent2"/>
                </a:solidFill>
              </a:rPr>
              <a:t>1~n</a:t>
            </a:r>
            <a:r>
              <a:rPr lang="zh-CN" altLang="en-US" sz="2800" dirty="0">
                <a:solidFill>
                  <a:schemeClr val="accent2"/>
                </a:solidFill>
              </a:rPr>
              <a:t>上各放置一个棋子。按编号从小到大枚举每条边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dirty="0" err="1">
                <a:solidFill>
                  <a:schemeClr val="accent2"/>
                </a:solidFill>
              </a:rPr>
              <a:t>v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2800" dirty="0" err="1">
                <a:solidFill>
                  <a:schemeClr val="accent2"/>
                </a:solidFill>
              </a:rPr>
              <a:t>,v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j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</a:rPr>
              <a:t>。交换</a:t>
            </a:r>
            <a:r>
              <a:rPr lang="en-US" altLang="zh-CN" sz="2800" dirty="0">
                <a:solidFill>
                  <a:schemeClr val="accent2"/>
                </a:solidFill>
              </a:rPr>
              <a:t>v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 err="1">
                <a:solidFill>
                  <a:schemeClr val="accent2"/>
                </a:solidFill>
              </a:rPr>
              <a:t>v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j</a:t>
            </a:r>
            <a:r>
              <a:rPr lang="zh-CN" altLang="en-US" sz="2800" dirty="0">
                <a:solidFill>
                  <a:schemeClr val="accent2"/>
                </a:solidFill>
              </a:rPr>
              <a:t>上的两枚棋子。每枚棋子行走的路径都是编号单调上升的。这些路径总长</a:t>
            </a:r>
            <a:r>
              <a:rPr lang="en-US" altLang="zh-CN" sz="2800" dirty="0">
                <a:solidFill>
                  <a:schemeClr val="accent2"/>
                </a:solidFill>
              </a:rPr>
              <a:t>n(n-1)</a:t>
            </a:r>
            <a:r>
              <a:rPr lang="zh-CN" altLang="en-US" sz="2800" dirty="0">
                <a:solidFill>
                  <a:schemeClr val="accent2"/>
                </a:solidFill>
              </a:rPr>
              <a:t>。其中必有长度为</a:t>
            </a:r>
            <a:r>
              <a:rPr lang="en-US" altLang="zh-CN" sz="2800" dirty="0">
                <a:solidFill>
                  <a:schemeClr val="accent2"/>
                </a:solidFill>
              </a:rPr>
              <a:t>n-1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34290" indent="0">
              <a:buNone/>
            </a:pPr>
            <a:r>
              <a:rPr lang="zh-CN" altLang="en-US" sz="2800" b="1" dirty="0">
                <a:solidFill>
                  <a:srgbClr val="FFC000"/>
                </a:solidFill>
              </a:rPr>
              <a:t>用到鸽笼原理。证明很巧妙。</a:t>
            </a:r>
            <a:endParaRPr lang="en-US" altLang="zh-C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23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F19C-1E72-470A-A5B6-1092EAC9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补充说明： </a:t>
            </a:r>
            <a:r>
              <a:rPr lang="en-US" altLang="zh-CN" dirty="0">
                <a:solidFill>
                  <a:srgbClr val="FF00FF"/>
                </a:solidFill>
              </a:rPr>
              <a:t>n-1 </a:t>
            </a:r>
            <a:r>
              <a:rPr lang="zh-CN" altLang="en-US" dirty="0">
                <a:solidFill>
                  <a:srgbClr val="FF00FF"/>
                </a:solidFill>
              </a:rPr>
              <a:t>是原问题最优解</a:t>
            </a:r>
            <a:endParaRPr lang="zh-Hans-HK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2ABC9C-E297-4526-8117-710D5A56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22" y="1728654"/>
            <a:ext cx="2191056" cy="19147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CB03B9-F05A-42AD-8DE3-FF12D13C28FD}"/>
              </a:ext>
            </a:extLst>
          </p:cNvPr>
          <p:cNvSpPr txBox="1"/>
          <p:nvPr/>
        </p:nvSpPr>
        <p:spPr>
          <a:xfrm>
            <a:off x="1390650" y="1905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Hans-HK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7399B0-9DDE-4577-BD0E-705804B7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47" y="1728654"/>
            <a:ext cx="2191056" cy="19147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AE48D0-A53B-405D-8FBD-55BCFD78EB45}"/>
              </a:ext>
            </a:extLst>
          </p:cNvPr>
          <p:cNvSpPr txBox="1"/>
          <p:nvPr/>
        </p:nvSpPr>
        <p:spPr>
          <a:xfrm>
            <a:off x="4022299" y="3031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Hans-HK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CEBEFE-4AB8-4FC2-B0AC-0A79F9B1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43" y="3934645"/>
            <a:ext cx="2191056" cy="191479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C6EA8C8-D770-4096-A3B8-BD96AD9C781A}"/>
              </a:ext>
            </a:extLst>
          </p:cNvPr>
          <p:cNvSpPr txBox="1"/>
          <p:nvPr/>
        </p:nvSpPr>
        <p:spPr>
          <a:xfrm>
            <a:off x="3435074" y="5221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Hans-HK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F72C74E-3BF2-447F-819A-C7F742A2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934645"/>
            <a:ext cx="2191056" cy="19147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E2F087A-5F83-4270-BE94-60E5C5F539D4}"/>
              </a:ext>
            </a:extLst>
          </p:cNvPr>
          <p:cNvSpPr txBox="1"/>
          <p:nvPr/>
        </p:nvSpPr>
        <p:spPr>
          <a:xfrm>
            <a:off x="5120999" y="4107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Hans-HK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9532D0-296A-44F6-8F94-365BDCDAE1DF}"/>
              </a:ext>
            </a:extLst>
          </p:cNvPr>
          <p:cNvCxnSpPr>
            <a:cxnSpLocks/>
          </p:cNvCxnSpPr>
          <p:nvPr/>
        </p:nvCxnSpPr>
        <p:spPr>
          <a:xfrm>
            <a:off x="4168472" y="2307669"/>
            <a:ext cx="0" cy="72342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C9F911-98A0-4DD4-9BEE-FFC8D036554F}"/>
              </a:ext>
            </a:extLst>
          </p:cNvPr>
          <p:cNvCxnSpPr>
            <a:cxnSpLocks/>
          </p:cNvCxnSpPr>
          <p:nvPr/>
        </p:nvCxnSpPr>
        <p:spPr>
          <a:xfrm>
            <a:off x="2196797" y="4498419"/>
            <a:ext cx="0" cy="72342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37B35F3-3FFE-4EEC-AD33-A6F8E60B433E}"/>
              </a:ext>
            </a:extLst>
          </p:cNvPr>
          <p:cNvCxnSpPr>
            <a:cxnSpLocks/>
          </p:cNvCxnSpPr>
          <p:nvPr/>
        </p:nvCxnSpPr>
        <p:spPr>
          <a:xfrm>
            <a:off x="2415872" y="5389140"/>
            <a:ext cx="93692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60A0614-91DE-43FA-AB18-BD40F2C59C10}"/>
              </a:ext>
            </a:extLst>
          </p:cNvPr>
          <p:cNvCxnSpPr>
            <a:cxnSpLocks/>
          </p:cNvCxnSpPr>
          <p:nvPr/>
        </p:nvCxnSpPr>
        <p:spPr>
          <a:xfrm>
            <a:off x="5273525" y="4507944"/>
            <a:ext cx="0" cy="72342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CD7C2C-DF22-4E1F-A2C2-BB8198C52D3B}"/>
              </a:ext>
            </a:extLst>
          </p:cNvPr>
          <p:cNvCxnSpPr>
            <a:cxnSpLocks/>
          </p:cNvCxnSpPr>
          <p:nvPr/>
        </p:nvCxnSpPr>
        <p:spPr>
          <a:xfrm>
            <a:off x="5492600" y="5398665"/>
            <a:ext cx="93692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8159C97-F49D-4692-B6F4-63949F0137BA}"/>
              </a:ext>
            </a:extLst>
          </p:cNvPr>
          <p:cNvCxnSpPr>
            <a:cxnSpLocks/>
          </p:cNvCxnSpPr>
          <p:nvPr/>
        </p:nvCxnSpPr>
        <p:spPr>
          <a:xfrm flipH="1" flipV="1">
            <a:off x="5402594" y="4423327"/>
            <a:ext cx="1086002" cy="82129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09035"/>
      </p:ext>
    </p:extLst>
  </p:cSld>
  <p:clrMapOvr>
    <a:masterClrMapping/>
  </p:clrMapOvr>
  <p:transition>
    <p:strips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913805"/>
      </p:ext>
    </p:extLst>
  </p:cSld>
  <p:clrMapOvr>
    <a:masterClrMapping/>
  </p:clrMapOvr>
  <p:transition>
    <p:strips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BD76-34D6-4508-9AA8-B0C19CB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&amp;5. </a:t>
            </a:r>
            <a:r>
              <a:rPr lang="zh-CN" altLang="en-US" dirty="0">
                <a:solidFill>
                  <a:srgbClr val="FF00FF"/>
                </a:solidFill>
              </a:rPr>
              <a:t>贪心算法 </a:t>
            </a:r>
            <a:r>
              <a:rPr lang="en-US" altLang="zh-CN" dirty="0">
                <a:solidFill>
                  <a:srgbClr val="FF00FF"/>
                </a:solidFill>
              </a:rPr>
              <a:t>(greedy algorithm)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9795"/>
      </p:ext>
    </p:extLst>
  </p:cSld>
  <p:clrMapOvr>
    <a:masterClrMapping/>
  </p:clrMapOvr>
  <p:transition>
    <p:strips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805901" cy="4038600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follows the problem-solving heuristic of making the 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locally optimal choice at each stage</a:t>
            </a:r>
            <a:endParaRPr lang="en-US" altLang="zh-CN" sz="2800" b="0" i="0" baseline="3000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sz="2600" u="none" strike="noStrike" dirty="0">
                <a:latin typeface="Arial" panose="020B0604020202020204" pitchFamily="34" charset="0"/>
              </a:rPr>
              <a:t>按照启发式策略，在每阶段做</a:t>
            </a:r>
            <a:r>
              <a:rPr lang="zh-CN" altLang="en-US" sz="26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6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4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能找到全局最优解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但对某些问题，可以设计贪心算法找到全局最优解。</a:t>
            </a:r>
            <a:endParaRPr lang="en-US" altLang="zh-CN" sz="2400" b="0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600" dirty="0">
                <a:latin typeface="Arial" panose="020B0604020202020204" pitchFamily="34" charset="0"/>
              </a:rPr>
              <a:t>： </a:t>
            </a:r>
            <a:r>
              <a:rPr lang="zh-CN" altLang="en-US" sz="26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r>
              <a:rPr lang="en-US" altLang="zh-CN" sz="2600" dirty="0">
                <a:latin typeface="Arial" panose="020B0604020202020204" pitchFamily="34" charset="0"/>
              </a:rPr>
              <a:t>&amp; </a:t>
            </a:r>
            <a:r>
              <a:rPr lang="zh-CN" altLang="en-US" sz="26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6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6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2906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最大订单问题</a:t>
            </a:r>
            <a:endParaRPr lang="en-US" altLang="zh-CN" sz="2800" dirty="0"/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假设酒店有</a:t>
            </a:r>
            <a:r>
              <a:rPr lang="en-US" altLang="zh-CN" sz="2400" dirty="0">
                <a:solidFill>
                  <a:srgbClr val="92D050"/>
                </a:solidFill>
              </a:rPr>
              <a:t>n</a:t>
            </a:r>
            <a:r>
              <a:rPr lang="zh-CN" altLang="en-US" sz="2400" dirty="0">
                <a:solidFill>
                  <a:srgbClr val="92D050"/>
                </a:solidFill>
              </a:rPr>
              <a:t>个订单</a:t>
            </a:r>
            <a:r>
              <a:rPr lang="zh-CN" altLang="en-US" sz="2400" dirty="0"/>
              <a:t>，每个订单用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92D05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400" dirty="0" err="1">
                <a:solidFill>
                  <a:srgbClr val="92D050"/>
                </a:solidFill>
              </a:rPr>
              <a:t>,t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描述，表示说客人想在第</a:t>
            </a:r>
            <a:r>
              <a:rPr lang="en-US" altLang="zh-CN" sz="2400" dirty="0" err="1">
                <a:solidFill>
                  <a:srgbClr val="92D05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400" dirty="0"/>
              <a:t>天入住，第</a:t>
            </a:r>
            <a:r>
              <a:rPr lang="en-US" altLang="zh-CN" sz="2400" dirty="0" err="1">
                <a:solidFill>
                  <a:srgbClr val="92D050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400" dirty="0"/>
              <a:t>天退房。</a:t>
            </a:r>
            <a:br>
              <a:rPr lang="en-US" altLang="zh-CN" sz="2400" dirty="0"/>
            </a:br>
            <a:r>
              <a:rPr lang="zh-CN" altLang="en-US" sz="2400" dirty="0"/>
              <a:t>假设酒店只有</a:t>
            </a:r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</a:rPr>
              <a:t>间客房</a:t>
            </a:r>
            <a:r>
              <a:rPr lang="zh-CN" altLang="en-US" sz="2400" dirty="0"/>
              <a:t>。问最多能接受多少订单？</a:t>
            </a:r>
            <a:endParaRPr lang="en-US" altLang="zh-CN" sz="24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marL="205740" lvl="1" indent="0"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200" dirty="0"/>
              <a:t>不断地挑选订单，每次挑</a:t>
            </a:r>
            <a:r>
              <a:rPr lang="zh-CN" altLang="en-US" sz="2200" dirty="0">
                <a:solidFill>
                  <a:srgbClr val="00B0F0"/>
                </a:solidFill>
              </a:rPr>
              <a:t>长度最短</a:t>
            </a:r>
            <a:r>
              <a:rPr lang="zh-CN" altLang="en-US" sz="2200" dirty="0"/>
              <a:t>的订单。</a:t>
            </a:r>
            <a:endParaRPr lang="en-US" altLang="zh-CN" sz="2200" dirty="0"/>
          </a:p>
          <a:p>
            <a:pPr marL="205740" lvl="1" indent="0">
              <a:buNone/>
            </a:pPr>
            <a:r>
              <a:rPr lang="en-US" altLang="zh-Hans-HK" sz="22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471564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4080605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4080605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133600"/>
            <a:ext cx="7404653" cy="39623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算法</a:t>
            </a:r>
            <a:r>
              <a:rPr lang="en-US" altLang="zh-CN" sz="2200" dirty="0"/>
              <a:t>2</a:t>
            </a:r>
            <a:r>
              <a:rPr lang="zh-CN" altLang="en-US" sz="2200" dirty="0"/>
              <a:t>：不断的挑选订单，</a:t>
            </a:r>
            <a:endParaRPr lang="en-US" altLang="zh-CN" sz="2200" dirty="0"/>
          </a:p>
          <a:p>
            <a:pPr lvl="1"/>
            <a:r>
              <a:rPr lang="zh-CN" altLang="en-US" sz="2000" dirty="0"/>
              <a:t>每次挑</a:t>
            </a:r>
            <a:r>
              <a:rPr lang="zh-CN" altLang="en-US" sz="2000" dirty="0">
                <a:solidFill>
                  <a:srgbClr val="00B0F0"/>
                </a:solidFill>
              </a:rPr>
              <a:t>结束日期最早</a:t>
            </a:r>
            <a:r>
              <a:rPr lang="zh-CN" altLang="en-US" sz="2000" dirty="0"/>
              <a:t>的订单。</a:t>
            </a:r>
            <a:endParaRPr lang="en-US" altLang="zh-CN" sz="2000" dirty="0"/>
          </a:p>
          <a:p>
            <a:pPr marL="411480" lvl="2" indent="0">
              <a:buNone/>
            </a:pPr>
            <a:endParaRPr lang="en-US" altLang="zh-CN" sz="1800" dirty="0"/>
          </a:p>
          <a:p>
            <a:r>
              <a:rPr lang="zh-CN" altLang="en-US" sz="2200" dirty="0"/>
              <a:t>正确性证明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设</a:t>
            </a:r>
            <a:r>
              <a:rPr lang="en-US" altLang="zh-CN" sz="2000" dirty="0">
                <a:solidFill>
                  <a:schemeClr val="accent2"/>
                </a:solidFill>
              </a:rPr>
              <a:t>t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未接受。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去掉订单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，加入订单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，仍然是最优的。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sz="2200" dirty="0"/>
              <a:t>拓展知识</a:t>
            </a:r>
            <a:endParaRPr lang="en-US" altLang="zh-CN" sz="2200" dirty="0"/>
          </a:p>
          <a:p>
            <a:pPr lvl="1"/>
            <a:r>
              <a:rPr lang="zh-CN" altLang="en-US" dirty="0"/>
              <a:t>问题背景：区间图的</a:t>
            </a:r>
            <a:r>
              <a:rPr lang="zh-CN" altLang="en-US" b="1" dirty="0"/>
              <a:t>最大独立集 </a:t>
            </a:r>
            <a:r>
              <a:rPr lang="en-US" altLang="zh-CN" b="1" dirty="0"/>
              <a:t>(Maximum Independent set)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sz="1800" dirty="0"/>
              <a:t>多余</a:t>
            </a:r>
            <a:r>
              <a:rPr lang="en-US" altLang="zh-CN" sz="1800" dirty="0"/>
              <a:t>1</a:t>
            </a:r>
            <a:r>
              <a:rPr lang="zh-CN" altLang="en-US" sz="1800" dirty="0"/>
              <a:t>间客房呢？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（将在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ACM/ICPC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培训课上讨论）</a:t>
            </a:r>
            <a:endParaRPr lang="zh-Hans-HK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055578" y="22193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462348" y="22193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5956790" y="25305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95441" cy="2644139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1066800" y="5667375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B050"/>
                </a:solidFill>
              </a:rPr>
              <a:t>r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=1,r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=2,r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B050"/>
                </a:solidFill>
              </a:rPr>
              <a:t>p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=4,p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=2,p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=2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523987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661987"/>
            <a:ext cx="5354405" cy="513660"/>
            <a:chOff x="3470374" y="5027747"/>
            <a:chExt cx="5354405" cy="51366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218349"/>
            <a:ext cx="5346859" cy="581995"/>
            <a:chOff x="3470374" y="5666405"/>
            <a:chExt cx="5346859" cy="58199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949137" y="5809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策略：</a:t>
            </a:r>
            <a:r>
              <a:rPr lang="zh-CN" alt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1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459" y="1776043"/>
                <a:ext cx="7927796" cy="18375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矩阵的前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m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次和</a:t>
                </a: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/>
                  <a:t> </a:t>
                </a:r>
                <a:r>
                  <a:rPr lang="en-US" altLang="zh-Hans-HK" sz="2400" dirty="0" err="1">
                    <a:solidFill>
                      <a:srgbClr val="92D050"/>
                    </a:solidFill>
                  </a:rPr>
                  <a:t>B</a:t>
                </a:r>
                <a:r>
                  <a:rPr lang="en-US" altLang="zh-Hans-HK" sz="2400" baseline="-25000" dirty="0" err="1">
                    <a:solidFill>
                      <a:srgbClr val="92D050"/>
                    </a:solidFill>
                  </a:rPr>
                  <a:t>m</a:t>
                </a:r>
                <a:r>
                  <a:rPr lang="en-US" altLang="zh-Hans-HK" sz="2400" dirty="0">
                    <a:solidFill>
                      <a:srgbClr val="92D050"/>
                    </a:solidFill>
                  </a:rPr>
                  <a:t>=A</a:t>
                </a:r>
                <a:r>
                  <a:rPr lang="en-US" altLang="zh-Hans-HK" sz="2400" baseline="30000" dirty="0">
                    <a:solidFill>
                      <a:srgbClr val="92D050"/>
                    </a:solidFill>
                  </a:rPr>
                  <a:t>1</a:t>
                </a:r>
                <a:r>
                  <a:rPr lang="en-US" altLang="zh-Hans-HK" sz="2400" dirty="0">
                    <a:solidFill>
                      <a:srgbClr val="92D050"/>
                    </a:solidFill>
                  </a:rPr>
                  <a:t>+....+A</a:t>
                </a:r>
                <a:r>
                  <a:rPr lang="en-US" altLang="zh-Hans-HK" sz="2400" baseline="30000" dirty="0">
                    <a:solidFill>
                      <a:srgbClr val="92D050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n*n</a:t>
                </a:r>
                <a:r>
                  <a:rPr lang="zh-CN" altLang="en-US" sz="2400" dirty="0"/>
                  <a:t>矩阵。</a:t>
                </a:r>
                <a:endParaRPr lang="en-US" altLang="zh-CN" sz="2400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时，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m</a:t>
                </a:r>
                <a:r>
                  <a:rPr lang="en-US" altLang="zh-CN" sz="2800" dirty="0"/>
                  <a:t>= 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m</a:t>
                </a:r>
                <a:r>
                  <a:rPr lang="en-US" altLang="zh-CN" sz="2800" baseline="-25000" dirty="0"/>
                  <a:t>/2</a:t>
                </a:r>
                <a:r>
                  <a:rPr lang="en-US" altLang="zh-CN" sz="2800" dirty="0"/>
                  <a:t> + A</a:t>
                </a:r>
                <a:r>
                  <a:rPr lang="en-US" altLang="zh-CN" sz="2800" baseline="-25000" dirty="0"/>
                  <a:t>m/2</a:t>
                </a:r>
                <a:r>
                  <a:rPr lang="zh-CN" altLang="en-US" sz="2800" dirty="0"/>
                  <a:t>*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m</a:t>
                </a:r>
                <a:r>
                  <a:rPr lang="en-US" altLang="zh-CN" sz="2800" baseline="-25000" dirty="0"/>
                  <a:t>/2 </a:t>
                </a:r>
                <a:r>
                  <a:rPr lang="en-US" altLang="zh-CN" sz="2800" dirty="0"/>
                  <a:t>(</a:t>
                </a:r>
                <a:r>
                  <a:rPr lang="zh-CN" altLang="en-US" sz="2800" dirty="0">
                    <a:solidFill>
                      <a:srgbClr val="FFC000"/>
                    </a:solidFill>
                  </a:rPr>
                  <a:t>规约到</a:t>
                </a:r>
                <a:r>
                  <a:rPr lang="en-US" altLang="zh-CN" sz="2800" dirty="0">
                    <a:solidFill>
                      <a:srgbClr val="FFC000"/>
                    </a:solidFill>
                  </a:rPr>
                  <a:t>m/2</a:t>
                </a:r>
                <a:r>
                  <a:rPr lang="en-US" altLang="zh-CN" sz="2800" dirty="0"/>
                  <a:t>)</a:t>
                </a:r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时，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m</a:t>
                </a:r>
                <a:r>
                  <a:rPr lang="en-US" altLang="zh-CN" sz="2800" dirty="0"/>
                  <a:t>=B</a:t>
                </a:r>
                <a:r>
                  <a:rPr lang="en-US" altLang="zh-CN" sz="2800" baseline="-25000" dirty="0"/>
                  <a:t>m-1</a:t>
                </a:r>
                <a:r>
                  <a:rPr lang="en-US" altLang="zh-CN" sz="2800" dirty="0"/>
                  <a:t>*A + A (</a:t>
                </a:r>
                <a:r>
                  <a:rPr lang="zh-CN" altLang="en-US" sz="2800" dirty="0">
                    <a:solidFill>
                      <a:srgbClr val="FFC000"/>
                    </a:solidFill>
                  </a:rPr>
                  <a:t>规约到</a:t>
                </a:r>
                <a:r>
                  <a:rPr lang="en-US" altLang="zh-CN" sz="2800" dirty="0">
                    <a:solidFill>
                      <a:srgbClr val="FFC000"/>
                    </a:solidFill>
                  </a:rPr>
                  <a:t>m-1</a:t>
                </a:r>
                <a:r>
                  <a:rPr lang="en-US" altLang="zh-CN" sz="2800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459" y="1776043"/>
                <a:ext cx="7927796" cy="1837596"/>
              </a:xfrm>
              <a:blipFill>
                <a:blip r:embed="rId2"/>
                <a:stretch>
                  <a:fillRect l="-615" t="-7947" b="-364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52107E-8AB6-42CF-8310-B9DD4F7BA4B2}"/>
              </a:ext>
            </a:extLst>
          </p:cNvPr>
          <p:cNvSpPr txBox="1"/>
          <p:nvPr/>
        </p:nvSpPr>
        <p:spPr>
          <a:xfrm>
            <a:off x="1162747" y="3517275"/>
            <a:ext cx="7444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400" dirty="0">
                <a:solidFill>
                  <a:srgbClr val="0070C0"/>
                </a:solidFill>
              </a:rPr>
              <a:t>void calc(m, int A1[n][n], int B1[n][n]){</a:t>
            </a:r>
          </a:p>
          <a:p>
            <a:pPr marL="87313" lvl="2"/>
            <a:r>
              <a:rPr lang="en-US" altLang="zh-Hans-HK" sz="2400" dirty="0">
                <a:solidFill>
                  <a:srgbClr val="00B0F0"/>
                </a:solidFill>
              </a:rPr>
              <a:t>  int A2[n][n], B2[n][n];</a:t>
            </a:r>
          </a:p>
          <a:p>
            <a:pPr marL="87313" lvl="2"/>
            <a:r>
              <a:rPr lang="en-US" altLang="zh-Hans-HK" sz="2400" dirty="0">
                <a:solidFill>
                  <a:srgbClr val="0070C0"/>
                </a:solidFill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</a:rPr>
              <a:t>f</a:t>
            </a:r>
            <a:r>
              <a:rPr lang="en-US" altLang="zh-Hans-HK" sz="2400" dirty="0">
                <a:solidFill>
                  <a:srgbClr val="0070C0"/>
                </a:solidFill>
              </a:rPr>
              <a:t> (m==1) {A1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A, B1A; return;}</a:t>
            </a:r>
          </a:p>
          <a:p>
            <a:pPr marL="87313" lvl="2"/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altLang="zh-Hans-HK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(</a:t>
            </a:r>
            <a:r>
              <a:rPr lang="en-US" altLang="zh-Hans-HK" sz="2400" dirty="0">
                <a:solidFill>
                  <a:srgbClr val="00B0F0"/>
                </a:solidFill>
                <a:sym typeface="Wingdings" panose="05000000000000000000" pitchFamily="2" charset="2"/>
              </a:rPr>
              <a:t>m&amp;1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)	</a:t>
            </a:r>
          </a:p>
          <a:p>
            <a:pPr marL="87313" lvl="2"/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{calc(</a:t>
            </a:r>
            <a:r>
              <a:rPr lang="en-US" altLang="zh-Hans-HK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m-1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,A2,B2), A1</a:t>
            </a:r>
            <a:r>
              <a:rPr lang="en-US" altLang="zh-Hans-HK" sz="2400" dirty="0">
                <a:solidFill>
                  <a:srgbClr val="00B0F0"/>
                </a:solidFill>
                <a:sym typeface="Wingdings" panose="05000000000000000000" pitchFamily="2" charset="2"/>
              </a:rPr>
              <a:t>A2*A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; B1</a:t>
            </a:r>
            <a:r>
              <a:rPr lang="en-US" altLang="zh-Hans-HK" sz="2400" dirty="0">
                <a:solidFill>
                  <a:srgbClr val="00B0F0"/>
                </a:solidFill>
                <a:sym typeface="Wingdings" panose="05000000000000000000" pitchFamily="2" charset="2"/>
              </a:rPr>
              <a:t>B2*A+A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;}</a:t>
            </a:r>
          </a:p>
          <a:p>
            <a:pPr marL="87313" lvl="2"/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altLang="zh-Hans-HK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else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  <a:p>
            <a:pPr marL="87313" lvl="2"/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{calc(</a:t>
            </a:r>
            <a:r>
              <a:rPr lang="en-US" altLang="zh-Hans-HK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m/2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,A2,B2); A1</a:t>
            </a:r>
            <a:r>
              <a:rPr lang="en-US" altLang="zh-Hans-HK" sz="2400" dirty="0">
                <a:solidFill>
                  <a:srgbClr val="00B0F0"/>
                </a:solidFill>
                <a:sym typeface="Wingdings" panose="05000000000000000000" pitchFamily="2" charset="2"/>
              </a:rPr>
              <a:t>A2*A2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; B1</a:t>
            </a:r>
            <a:r>
              <a:rPr lang="en-US" altLang="zh-Hans-HK" sz="2400" dirty="0">
                <a:solidFill>
                  <a:srgbClr val="00B0F0"/>
                </a:solidFill>
                <a:sym typeface="Wingdings" panose="05000000000000000000" pitchFamily="2" charset="2"/>
              </a:rPr>
              <a:t>B2+A2*B2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;}</a:t>
            </a:r>
            <a:endParaRPr lang="en-US" altLang="zh-Hans-HK" sz="2400" dirty="0">
              <a:solidFill>
                <a:srgbClr val="0070C0"/>
              </a:solidFill>
            </a:endParaRPr>
          </a:p>
          <a:p>
            <a:pPr marL="87313" lvl="1"/>
            <a:r>
              <a:rPr lang="en-US" altLang="zh-Hans-HK" sz="2400" dirty="0">
                <a:solidFill>
                  <a:srgbClr val="0070C0"/>
                </a:solidFill>
              </a:rPr>
              <a:t>}   // </a:t>
            </a:r>
            <a:r>
              <a:rPr lang="zh-CN" altLang="en-US" sz="2400" b="1" dirty="0">
                <a:solidFill>
                  <a:srgbClr val="FFC000"/>
                </a:solidFill>
              </a:rPr>
              <a:t>复杂度为</a:t>
            </a:r>
            <a:r>
              <a:rPr lang="en-US" altLang="zh-CN" sz="2400" b="1" dirty="0">
                <a:solidFill>
                  <a:srgbClr val="FFC000"/>
                </a:solidFill>
              </a:rPr>
              <a:t>O(log(m) n</a:t>
            </a:r>
            <a:r>
              <a:rPr lang="en-US" altLang="zh-CN" sz="2400" b="1" baseline="30000" dirty="0">
                <a:solidFill>
                  <a:srgbClr val="FFC000"/>
                </a:solidFill>
              </a:rPr>
              <a:t>3</a:t>
            </a:r>
            <a:r>
              <a:rPr lang="en-US" altLang="zh-CN" sz="2400" b="1" dirty="0">
                <a:solidFill>
                  <a:srgbClr val="FFC000"/>
                </a:solidFill>
              </a:rPr>
              <a:t>)</a:t>
            </a:r>
            <a:endParaRPr lang="zh-Hans-HK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7629"/>
      </p:ext>
    </p:extLst>
  </p:cSld>
  <p:clrMapOvr>
    <a:masterClrMapping/>
  </p:clrMapOvr>
  <p:transition>
    <p:strips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3021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0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411694" y="4511098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411694" y="3630051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5074733" y="5825315"/>
            <a:ext cx="305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此贪心算法具体的实现细节和复杂度分析留作课后思考。</a:t>
            </a:r>
            <a:endParaRPr lang="zh-Hans-HK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632361" y="3650392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624683" y="4452598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92D05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559576" y="3712229"/>
            <a:ext cx="3770603" cy="2046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632361" y="5594749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3145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000" kern="1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2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28752" y="4226481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3397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91007" y="4231243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615111" y="4226481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67125" y="585942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305549" y="586156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75104"/>
            <a:ext cx="7404653" cy="1345070"/>
          </a:xfrm>
        </p:spPr>
        <p:txBody>
          <a:bodyPr>
            <a:noAutofit/>
          </a:bodyPr>
          <a:lstStyle/>
          <a:p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200" kern="1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THM: 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400" kern="10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747827" y="334670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24" y="4729234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464482" y="337323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883582" y="5264117"/>
              <a:ext cx="254508" cy="56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1005840" y="616050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 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2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5001768" y="3439049"/>
            <a:ext cx="357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∆=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)-(x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</a:t>
            </a:r>
            <a:r>
              <a:rPr lang="en-US" altLang="zh-CN" sz="2400" dirty="0">
                <a:solidFill>
                  <a:srgbClr val="00B050"/>
                </a:solidFill>
              </a:rPr>
              <a:t>) 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  ≥ 0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(1) </a:t>
            </a:r>
            <a:r>
              <a:rPr lang="zh-CN" altLang="en-US" sz="2400" dirty="0">
                <a:solidFill>
                  <a:schemeClr val="accent2"/>
                </a:solidFill>
              </a:rPr>
              <a:t>经过调整后，乘积之和不下降。</a:t>
            </a:r>
            <a:r>
              <a:rPr lang="en-US" altLang="zh-CN" sz="2400" dirty="0">
                <a:solidFill>
                  <a:schemeClr val="accent2"/>
                </a:solidFill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</a:rPr>
              <a:t>调整完成后，对所有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与</a:t>
            </a:r>
            <a:r>
              <a:rPr lang="en-US" altLang="zh-CN" sz="2400" dirty="0" err="1">
                <a:solidFill>
                  <a:schemeClr val="accent2"/>
                </a:solidFill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相乘。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贪心算法更多例子（预告）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3000" dirty="0">
                    <a:latin typeface="Arial" panose="020B0604020202020204" pitchFamily="34" charset="0"/>
                  </a:rPr>
                  <a:t>常用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(</a:t>
                </a:r>
                <a:r>
                  <a:rPr lang="zh-CN" altLang="en-US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尤其在</a:t>
                </a:r>
                <a:r>
                  <a:rPr lang="en-US" altLang="zh-CN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combinatorial optimization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Huffman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编码</a:t>
                </a:r>
                <a:endParaRPr lang="en-US" altLang="zh-CN" sz="28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输入实数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,…,</a:t>
                </a:r>
                <a:r>
                  <a:rPr lang="en-US" altLang="zh-CN" sz="2600" dirty="0" err="1">
                    <a:solidFill>
                      <a:srgbClr val="92D05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 err="1">
                    <a:solidFill>
                      <a:srgbClr val="92D05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。找一组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01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串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600" baseline="-250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,…, S</a:t>
                </a:r>
                <a:r>
                  <a:rPr lang="en-US" altLang="zh-CN" sz="2600" baseline="-250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，使得彼此不为前缀，并且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sz="2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最小生成树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Minimum Spanning Tree=MST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给定图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，每条边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有一个给定的费用</a:t>
                </a:r>
                <a:r>
                  <a:rPr lang="en-US" altLang="zh-CN" sz="2600" dirty="0" err="1">
                    <a:solidFill>
                      <a:srgbClr val="92D050"/>
                    </a:solidFill>
                    <a:latin typeface="Arial" panose="020B0604020202020204" pitchFamily="34" charset="0"/>
                  </a:rPr>
                  <a:t>cost</a:t>
                </a:r>
                <a:r>
                  <a:rPr lang="en-US" altLang="zh-CN" sz="2600" baseline="-25000" dirty="0" err="1">
                    <a:solidFill>
                      <a:srgbClr val="92D05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。要计算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一棵生成树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使得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最小，其中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en-US" altLang="zh-CN" sz="2600" dirty="0">
                    <a:solidFill>
                      <a:srgbClr val="92D05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中所有边的费用和。</a:t>
                </a:r>
              </a:p>
              <a:p>
                <a:pPr lvl="2"/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Kruskal's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Hans-HK" sz="2400" b="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and </a:t>
                </a:r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3" tooltip="Prim's algorithm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Prim's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</a:p>
              <a:p>
                <a:pPr lvl="1"/>
                <a:r>
                  <a:rPr lang="zh-CN" altLang="en-US" sz="3000" dirty="0">
                    <a:solidFill>
                      <a:schemeClr val="accent1"/>
                    </a:solidFill>
                  </a:rPr>
                  <a:t>将在之后的几周（第</a:t>
                </a:r>
                <a:r>
                  <a:rPr lang="en-US" altLang="zh-CN" sz="3000" dirty="0">
                    <a:solidFill>
                      <a:schemeClr val="accent1"/>
                    </a:solidFill>
                  </a:rPr>
                  <a:t>6</a:t>
                </a:r>
                <a:r>
                  <a:rPr lang="zh-CN" altLang="en-US" sz="3000" dirty="0">
                    <a:solidFill>
                      <a:schemeClr val="accent1"/>
                    </a:solidFill>
                  </a:rPr>
                  <a:t>周以后）跟大家</a:t>
                </a:r>
                <a:r>
                  <a:rPr lang="zh-CN" altLang="en-US" sz="3000" dirty="0"/>
                  <a:t>见面</a:t>
                </a:r>
                <a:r>
                  <a:rPr lang="zh-CN" altLang="en-US" sz="30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3000" dirty="0">
                  <a:solidFill>
                    <a:schemeClr val="accent1"/>
                  </a:solidFill>
                </a:endParaRPr>
              </a:p>
              <a:p>
                <a:pPr lvl="1"/>
                <a:endParaRPr lang="zh-Hans-HK" alt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72" r="-2801" b="-302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96ED-DB0D-4246-BF50-8AA81A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其他常见算法思想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FB37A-A8D4-4EB2-970F-405A76D1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solidFill>
                  <a:srgbClr val="00B0F0"/>
                </a:solidFill>
              </a:rPr>
              <a:t>Incremental Algorithm </a:t>
            </a:r>
          </a:p>
          <a:p>
            <a:pPr lvl="1"/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00B050"/>
                </a:solidFill>
              </a:rPr>
              <a:t>Graham-Scan</a:t>
            </a:r>
            <a:r>
              <a:rPr lang="en-US" altLang="zh-CN" sz="2600" dirty="0"/>
              <a:t>:</a:t>
            </a:r>
            <a:r>
              <a:rPr lang="zh-CN" altLang="en-US" sz="2600" dirty="0"/>
              <a:t>从</a:t>
            </a:r>
            <a:r>
              <a:rPr lang="en-US" altLang="zh-CN" sz="2600" dirty="0"/>
              <a:t>CH(P</a:t>
            </a:r>
            <a:r>
              <a:rPr lang="en-US" altLang="zh-CN" sz="2600" baseline="-25000" dirty="0"/>
              <a:t>k-1</a:t>
            </a:r>
            <a:r>
              <a:rPr lang="en-US" altLang="zh-CN" sz="2600" dirty="0"/>
              <a:t>)</a:t>
            </a:r>
            <a:r>
              <a:rPr lang="zh-CN" altLang="en-US" sz="2600" dirty="0"/>
              <a:t>到</a:t>
            </a:r>
            <a:r>
              <a:rPr lang="en-US" altLang="zh-CN" sz="2600" dirty="0"/>
              <a:t>CH(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k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例：</a:t>
            </a:r>
            <a:r>
              <a:rPr lang="zh-CN" altLang="en-US" sz="2600" dirty="0">
                <a:solidFill>
                  <a:srgbClr val="00B050"/>
                </a:solidFill>
              </a:rPr>
              <a:t>最小圆问题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lvl="2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找半径最小的圆覆输入的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lvl="2"/>
            <a:r>
              <a:rPr lang="zh-CN" altLang="en-US" sz="2800" dirty="0"/>
              <a:t>解法：感兴趣的同学可以去阅读</a:t>
            </a:r>
            <a:r>
              <a:rPr lang="en-US" altLang="zh-CN" sz="2800" dirty="0"/>
              <a:t> &lt;Computational Geometry: Algorithms and Applications&gt;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edition</a:t>
            </a:r>
            <a:br>
              <a:rPr lang="en-US" altLang="zh-CN" sz="2800" dirty="0"/>
            </a:br>
            <a:r>
              <a:rPr lang="en-US" altLang="zh-CN" sz="2800" dirty="0"/>
              <a:t>4.7</a:t>
            </a:r>
            <a:r>
              <a:rPr lang="zh-CN" altLang="en-US" sz="2800" dirty="0"/>
              <a:t>节 </a:t>
            </a:r>
            <a:r>
              <a:rPr lang="en-US" altLang="zh-CN" sz="2800" dirty="0"/>
              <a:t>Smallest Enclosing Discs</a:t>
            </a:r>
            <a:r>
              <a:rPr lang="zh-CN" altLang="en-US" sz="2800" dirty="0"/>
              <a:t> </a:t>
            </a:r>
            <a:endParaRPr lang="en-US" altLang="zh-Hans-HK" sz="28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还有许多别的思想，在“高等算法设计分析应用”课程讲授。</a:t>
            </a:r>
            <a:endParaRPr lang="en-US" altLang="zh-Hans-H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43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2366"/>
      </p:ext>
    </p:extLst>
  </p:cSld>
  <p:clrMapOvr>
    <a:masterClrMapping/>
  </p:clrMapOvr>
  <p:transition>
    <p:strips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399"/>
            <a:ext cx="5786440" cy="4352925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dirty="0"/>
              <a:t>【</a:t>
            </a:r>
            <a:r>
              <a:rPr lang="zh-CN" altLang="en-US" sz="2200" dirty="0"/>
              <a:t>问题描述</a:t>
            </a:r>
            <a:r>
              <a:rPr lang="en-US" altLang="zh-CN" sz="2200" dirty="0"/>
              <a:t>】</a:t>
            </a:r>
            <a:r>
              <a:rPr lang="zh-CN" altLang="en-US" sz="2200" dirty="0"/>
              <a:t>有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层楼和</a:t>
            </a:r>
            <a:r>
              <a:rPr lang="en-US" altLang="zh-CN" sz="2200" dirty="0">
                <a:solidFill>
                  <a:srgbClr val="00B050"/>
                </a:solidFill>
              </a:rPr>
              <a:t>m</a:t>
            </a:r>
            <a:r>
              <a:rPr lang="zh-CN" altLang="en-US" sz="2200" dirty="0"/>
              <a:t>个</a:t>
            </a:r>
            <a:r>
              <a:rPr lang="zh-CN" altLang="en-US" sz="2200" b="1" dirty="0"/>
              <a:t>无区别</a:t>
            </a:r>
            <a:r>
              <a:rPr lang="zh-CN" altLang="en-US" sz="2200" dirty="0"/>
              <a:t>的鸡蛋。</a:t>
            </a:r>
          </a:p>
          <a:p>
            <a:pPr lvl="2"/>
            <a:r>
              <a:rPr lang="zh-CN" altLang="en-US" sz="2000" dirty="0"/>
              <a:t>已知存在整数</a:t>
            </a:r>
            <a:r>
              <a:rPr lang="en-US" altLang="zh-CN" sz="2000" dirty="0">
                <a:solidFill>
                  <a:srgbClr val="00B050"/>
                </a:solidFill>
              </a:rPr>
              <a:t>x</a:t>
            </a:r>
            <a:r>
              <a:rPr lang="en-US" altLang="zh-CN" sz="2000" dirty="0"/>
              <a:t>  (0 ≤ x ≤ n) </a:t>
            </a:r>
            <a:r>
              <a:rPr lang="zh-CN" altLang="en-US" sz="2000" dirty="0"/>
              <a:t>使得：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zh-CN" altLang="en-US" sz="2000" dirty="0"/>
              <a:t>鸡蛋</a:t>
            </a:r>
            <a:r>
              <a:rPr lang="zh-CN" altLang="en-US" sz="2000" dirty="0">
                <a:solidFill>
                  <a:srgbClr val="00B0F0"/>
                </a:solidFill>
              </a:rPr>
              <a:t>在第</a:t>
            </a:r>
            <a:r>
              <a:rPr lang="en-US" altLang="zh-CN" sz="2000" dirty="0">
                <a:solidFill>
                  <a:srgbClr val="00B0F0"/>
                </a:solidFill>
              </a:rPr>
              <a:t>x</a:t>
            </a:r>
            <a:r>
              <a:rPr lang="zh-CN" altLang="en-US" sz="2000" dirty="0">
                <a:solidFill>
                  <a:srgbClr val="00B0F0"/>
                </a:solidFill>
              </a:rPr>
              <a:t>层或更低楼层摔下去不会碎</a:t>
            </a:r>
            <a:r>
              <a:rPr lang="zh-CN" altLang="en-US" sz="2000" dirty="0"/>
              <a:t>；而</a:t>
            </a:r>
            <a:r>
              <a:rPr lang="zh-CN" altLang="en-US" sz="2000" dirty="0">
                <a:solidFill>
                  <a:srgbClr val="00B0F0"/>
                </a:solidFill>
              </a:rPr>
              <a:t>在</a:t>
            </a:r>
            <a:r>
              <a:rPr lang="en-US" altLang="zh-CN" sz="2000" dirty="0">
                <a:solidFill>
                  <a:srgbClr val="00B0F0"/>
                </a:solidFill>
              </a:rPr>
              <a:t>x+1</a:t>
            </a:r>
            <a:r>
              <a:rPr lang="zh-CN" altLang="en-US" sz="2000" dirty="0">
                <a:solidFill>
                  <a:srgbClr val="00B0F0"/>
                </a:solidFill>
              </a:rPr>
              <a:t>层或更高层摔下去会碎</a:t>
            </a:r>
            <a:r>
              <a:rPr lang="zh-CN" altLang="en-US" sz="2000" dirty="0"/>
              <a:t>。但</a:t>
            </a:r>
            <a:r>
              <a:rPr lang="en-US" altLang="zh-CN" sz="2000" dirty="0"/>
              <a:t>x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FF0000"/>
                </a:solidFill>
              </a:rPr>
              <a:t>未知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pPr marL="617220" lvl="3" indent="0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注：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x=0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表示在所有楼层摔下去鸡蛋都会碎）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sz="2000" dirty="0"/>
              <a:t>你需要通过若干次实验来确定</a:t>
            </a:r>
            <a:r>
              <a:rPr lang="en-US" altLang="zh-CN" sz="2000" dirty="0"/>
              <a:t>x</a:t>
            </a:r>
            <a:r>
              <a:rPr lang="zh-CN" altLang="en-US" sz="2000" dirty="0"/>
              <a:t>为多少。</a:t>
            </a:r>
            <a:endParaRPr lang="en-US" altLang="zh-CN" sz="2000" dirty="0"/>
          </a:p>
          <a:p>
            <a:pPr lvl="2"/>
            <a:r>
              <a:rPr lang="zh-CN" altLang="en-US" sz="2000" dirty="0"/>
              <a:t>可进行的实验：把某个鸡蛋从</a:t>
            </a:r>
            <a:r>
              <a:rPr lang="zh-CN" altLang="en-US" sz="2000" dirty="0">
                <a:solidFill>
                  <a:srgbClr val="00B0F0"/>
                </a:solidFill>
              </a:rPr>
              <a:t>某</a:t>
            </a:r>
            <a:r>
              <a:rPr lang="zh-CN" altLang="en-US" sz="2000" dirty="0"/>
              <a:t>层摔下去</a:t>
            </a:r>
            <a:r>
              <a:rPr lang="zh-CN" altLang="en-US" sz="2000" dirty="0">
                <a:sym typeface="Wingdings" panose="05000000000000000000" pitchFamily="2" charset="2"/>
              </a:rPr>
              <a:t>。结果：</a:t>
            </a:r>
            <a:r>
              <a:rPr lang="zh-CN" altLang="en-US" sz="2000" dirty="0">
                <a:solidFill>
                  <a:srgbClr val="FFC000"/>
                </a:solidFill>
              </a:rPr>
              <a:t>碎</a:t>
            </a:r>
            <a:r>
              <a:rPr lang="zh-CN" altLang="en-US" sz="2000" dirty="0"/>
              <a:t> </a:t>
            </a:r>
            <a:r>
              <a:rPr lang="en-US" altLang="zh-CN" sz="2000" dirty="0"/>
              <a:t>/ </a:t>
            </a:r>
            <a:r>
              <a:rPr lang="zh-CN" altLang="en-US" sz="2000" dirty="0">
                <a:solidFill>
                  <a:srgbClr val="FFC000"/>
                </a:solidFill>
              </a:rPr>
              <a:t>没碎</a:t>
            </a:r>
          </a:p>
          <a:p>
            <a:pPr lvl="3"/>
            <a:r>
              <a:rPr lang="zh-CN" altLang="en-US" sz="1800" u="sng" dirty="0"/>
              <a:t>若在第</a:t>
            </a:r>
            <a:r>
              <a:rPr lang="en-US" altLang="zh-CN" sz="1800" u="sng" dirty="0"/>
              <a:t>y</a:t>
            </a:r>
            <a:r>
              <a:rPr lang="zh-CN" altLang="en-US" sz="1800" u="sng" dirty="0"/>
              <a:t>层实验没碎，那么</a:t>
            </a:r>
            <a:r>
              <a:rPr lang="en-US" altLang="zh-CN" sz="1800" u="sng" dirty="0"/>
              <a:t>x ≥ y</a:t>
            </a:r>
            <a:r>
              <a:rPr lang="zh-CN" altLang="en-US" sz="1800" u="sng" dirty="0"/>
              <a:t>。</a:t>
            </a:r>
            <a:endParaRPr lang="en-US" altLang="zh-CN" sz="1800" u="sng" dirty="0"/>
          </a:p>
          <a:p>
            <a:pPr lvl="3"/>
            <a:r>
              <a:rPr lang="zh-CN" altLang="en-US" sz="1800" u="sng" dirty="0"/>
              <a:t>若在第</a:t>
            </a:r>
            <a:r>
              <a:rPr lang="en-US" altLang="zh-CN" sz="1800" u="sng" dirty="0"/>
              <a:t>y</a:t>
            </a:r>
            <a:r>
              <a:rPr lang="zh-CN" altLang="en-US" sz="1800" u="sng" dirty="0"/>
              <a:t>层实验碎了，那么</a:t>
            </a:r>
            <a:r>
              <a:rPr lang="en-US" altLang="zh-CN" sz="1800" u="sng" dirty="0"/>
              <a:t>x&lt;y</a:t>
            </a:r>
            <a:r>
              <a:rPr lang="zh-CN" altLang="en-US" sz="1800" u="sng" dirty="0"/>
              <a:t>。</a:t>
            </a:r>
            <a:endParaRPr lang="en-US" altLang="zh-CN" sz="1800" u="sng" dirty="0"/>
          </a:p>
          <a:p>
            <a:pPr lvl="3"/>
            <a:r>
              <a:rPr lang="zh-CN" altLang="en-US" sz="1800" u="sng" dirty="0">
                <a:solidFill>
                  <a:srgbClr val="00B0F0"/>
                </a:solidFill>
              </a:rPr>
              <a:t>如果鸡蛋没碎，它可以继续使用。否则不行。</a:t>
            </a:r>
          </a:p>
          <a:p>
            <a:pPr lvl="2"/>
            <a:r>
              <a:rPr lang="zh-CN" altLang="en-US" sz="2000" dirty="0"/>
              <a:t>给定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00B050"/>
                </a:solidFill>
              </a:rPr>
              <a:t>m</a:t>
            </a:r>
            <a:r>
              <a:rPr lang="zh-CN" altLang="en-US" sz="2000" dirty="0"/>
              <a:t>。请你设计实验方案测出</a:t>
            </a:r>
            <a:r>
              <a:rPr lang="en-US" altLang="zh-CN" sz="2000" b="1" dirty="0">
                <a:solidFill>
                  <a:srgbClr val="00B050"/>
                </a:solidFill>
              </a:rPr>
              <a:t>x</a:t>
            </a:r>
            <a:r>
              <a:rPr lang="zh-CN" altLang="en-US" sz="2000" dirty="0"/>
              <a:t>。该方案</a:t>
            </a:r>
            <a:r>
              <a:rPr lang="zh-CN" altLang="en-US" sz="2000" b="1" dirty="0"/>
              <a:t>所需要的实验次数在</a:t>
            </a:r>
            <a:r>
              <a:rPr lang="zh-CN" altLang="en-US" sz="2000" b="1" dirty="0">
                <a:solidFill>
                  <a:srgbClr val="00B0F0"/>
                </a:solidFill>
              </a:rPr>
              <a:t>最坏情况下最小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26985"/>
              </p:ext>
            </p:extLst>
          </p:nvPr>
        </p:nvGraphicFramePr>
        <p:xfrm>
          <a:off x="7124700" y="2149475"/>
          <a:ext cx="762000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8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0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427CAFE-715B-4044-B4A4-08CCE17BCDD9}"/>
              </a:ext>
            </a:extLst>
          </p:cNvPr>
          <p:cNvSpPr txBox="1"/>
          <p:nvPr/>
        </p:nvSpPr>
        <p:spPr>
          <a:xfrm>
            <a:off x="8039100" y="585049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0A7800-DDD4-49D2-B215-9A7F9CD96FC4}"/>
              </a:ext>
            </a:extLst>
          </p:cNvPr>
          <p:cNvSpPr txBox="1"/>
          <p:nvPr/>
        </p:nvSpPr>
        <p:spPr>
          <a:xfrm>
            <a:off x="8039099" y="5481161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E6C5C5-C983-411A-A74A-F5EE46DB61E5}"/>
              </a:ext>
            </a:extLst>
          </p:cNvPr>
          <p:cNvSpPr txBox="1"/>
          <p:nvPr/>
        </p:nvSpPr>
        <p:spPr>
          <a:xfrm>
            <a:off x="8039099" y="509790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053B6-9045-4CFF-A4D9-9FDF3B1CD50E}"/>
              </a:ext>
            </a:extLst>
          </p:cNvPr>
          <p:cNvSpPr txBox="1"/>
          <p:nvPr/>
        </p:nvSpPr>
        <p:spPr>
          <a:xfrm>
            <a:off x="8039098" y="474029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B14BD7-6983-458B-A85C-7B4AA0535EC7}"/>
              </a:ext>
            </a:extLst>
          </p:cNvPr>
          <p:cNvSpPr txBox="1"/>
          <p:nvPr/>
        </p:nvSpPr>
        <p:spPr>
          <a:xfrm>
            <a:off x="8039098" y="436033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374F39-824D-4E78-A356-211049441D49}"/>
              </a:ext>
            </a:extLst>
          </p:cNvPr>
          <p:cNvSpPr txBox="1"/>
          <p:nvPr/>
        </p:nvSpPr>
        <p:spPr>
          <a:xfrm>
            <a:off x="8039097" y="397927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96D20-29D3-4A0A-8702-5025E898DCA1}"/>
              </a:ext>
            </a:extLst>
          </p:cNvPr>
          <p:cNvSpPr txBox="1"/>
          <p:nvPr/>
        </p:nvSpPr>
        <p:spPr>
          <a:xfrm>
            <a:off x="8039097" y="360482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FECDF3-1798-41F9-AF3C-BF990CE575C8}"/>
              </a:ext>
            </a:extLst>
          </p:cNvPr>
          <p:cNvSpPr txBox="1"/>
          <p:nvPr/>
        </p:nvSpPr>
        <p:spPr>
          <a:xfrm>
            <a:off x="8039097" y="322577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8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60862E-E64B-4879-8DD3-F42B2A3FBFAE}"/>
              </a:ext>
            </a:extLst>
          </p:cNvPr>
          <p:cNvSpPr txBox="1"/>
          <p:nvPr/>
        </p:nvSpPr>
        <p:spPr>
          <a:xfrm>
            <a:off x="8039097" y="285644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667220-6072-4F45-94FD-8D493EE990F1}"/>
              </a:ext>
            </a:extLst>
          </p:cNvPr>
          <p:cNvSpPr txBox="1"/>
          <p:nvPr/>
        </p:nvSpPr>
        <p:spPr>
          <a:xfrm>
            <a:off x="8039097" y="250319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10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45BE1-F050-48BE-A8B8-26D84B5D7443}"/>
              </a:ext>
            </a:extLst>
          </p:cNvPr>
          <p:cNvSpPr txBox="1"/>
          <p:nvPr/>
        </p:nvSpPr>
        <p:spPr>
          <a:xfrm>
            <a:off x="8367709" y="3585679"/>
            <a:ext cx="380994" cy="37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50279-5594-43F2-9415-684CA48B89F0}"/>
              </a:ext>
            </a:extLst>
          </p:cNvPr>
          <p:cNvSpPr txBox="1"/>
          <p:nvPr/>
        </p:nvSpPr>
        <p:spPr>
          <a:xfrm>
            <a:off x="8039096" y="212323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r>
              <a:rPr lang="en-US" altLang="zh-CN" dirty="0"/>
              <a:t>1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6544125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399"/>
            <a:ext cx="5895974" cy="435292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2400" u="sng" dirty="0"/>
              <a:t>第</a:t>
            </a:r>
            <a:r>
              <a:rPr lang="en-US" altLang="zh-CN" sz="2400" u="sng" dirty="0"/>
              <a:t>y</a:t>
            </a:r>
            <a:r>
              <a:rPr lang="zh-CN" altLang="en-US" sz="2400" u="sng" dirty="0"/>
              <a:t>层实验没碎，那么</a:t>
            </a:r>
            <a:r>
              <a:rPr lang="en-US" altLang="zh-CN" sz="2400" u="sng" dirty="0"/>
              <a:t>x ≥ y</a:t>
            </a:r>
            <a:r>
              <a:rPr lang="zh-CN" altLang="en-US" sz="2400" u="sng" dirty="0"/>
              <a:t>。否则</a:t>
            </a:r>
            <a:r>
              <a:rPr lang="en-US" altLang="zh-CN" sz="2400" u="sng" dirty="0"/>
              <a:t>x&lt;y</a:t>
            </a:r>
            <a:r>
              <a:rPr lang="zh-CN" altLang="en-US" sz="2400" u="sng" dirty="0"/>
              <a:t>。</a:t>
            </a:r>
            <a:endParaRPr lang="en-US" altLang="zh-CN" sz="2400" u="sng" dirty="0"/>
          </a:p>
          <a:p>
            <a:pPr lvl="1"/>
            <a:r>
              <a:rPr lang="zh-CN" altLang="en-US" sz="2400" u="sng" dirty="0"/>
              <a:t>鸡蛋没碎则可以继续使用。否则不行。</a:t>
            </a:r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最简单的情况：</a:t>
            </a:r>
            <a:r>
              <a:rPr lang="en-US" altLang="zh-CN" sz="2200" dirty="0"/>
              <a:t>m=1</a:t>
            </a:r>
            <a:r>
              <a:rPr lang="zh-CN" altLang="en-US" sz="2200" dirty="0"/>
              <a:t>，即只有一个鸡蛋。</a:t>
            </a:r>
            <a:endParaRPr lang="en-US" altLang="zh-CN" sz="2200" dirty="0"/>
          </a:p>
          <a:p>
            <a:pPr lvl="2"/>
            <a:r>
              <a:rPr lang="zh-CN" altLang="en-US" sz="2000" dirty="0"/>
              <a:t>只有一种实验方案能够测出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1</a:t>
            </a:r>
            <a:r>
              <a:rPr lang="zh-CN" altLang="en-US" sz="2000" dirty="0"/>
              <a:t>选择</a:t>
            </a:r>
            <a:r>
              <a:rPr lang="en-US" altLang="zh-CN" sz="2000" dirty="0"/>
              <a:t>y=1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x=0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x≥1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2</a:t>
            </a:r>
            <a:r>
              <a:rPr lang="zh-CN" altLang="en-US" sz="2000" dirty="0"/>
              <a:t>选择</a:t>
            </a:r>
            <a:r>
              <a:rPr lang="en-US" altLang="zh-CN" sz="2000" dirty="0"/>
              <a:t>y=2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x=1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 ≥2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以此类推。每次</a:t>
            </a:r>
            <a:r>
              <a:rPr lang="en-US" altLang="zh-CN" sz="2000" dirty="0"/>
              <a:t>y</a:t>
            </a:r>
            <a:r>
              <a:rPr lang="zh-CN" altLang="en-US" sz="2000" dirty="0"/>
              <a:t>增加</a:t>
            </a:r>
            <a:r>
              <a:rPr lang="en-US" altLang="zh-CN" sz="2000" dirty="0"/>
              <a:t>1</a:t>
            </a:r>
            <a:r>
              <a:rPr lang="zh-CN" altLang="en-US" sz="2000" dirty="0"/>
              <a:t>。最坏情况下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/>
              <a:t>次实验。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00B0F0"/>
              </a:solidFill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</a:rPr>
              <a:t>如果</a:t>
            </a:r>
            <a:r>
              <a:rPr lang="en-US" altLang="zh-CN" sz="2000" dirty="0">
                <a:solidFill>
                  <a:srgbClr val="00B0F0"/>
                </a:solidFill>
              </a:rPr>
              <a:t>m=2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r>
              <a:rPr lang="en-US" altLang="zh-CN" sz="2000" dirty="0">
                <a:solidFill>
                  <a:srgbClr val="00B0F0"/>
                </a:solidFill>
              </a:rPr>
              <a:t>n=3</a:t>
            </a:r>
            <a:r>
              <a:rPr lang="zh-CN" altLang="en-US" sz="2000" dirty="0">
                <a:solidFill>
                  <a:srgbClr val="00B0F0"/>
                </a:solidFill>
              </a:rPr>
              <a:t>。存在实验方案最多</a:t>
            </a:r>
            <a:r>
              <a:rPr lang="en-US" altLang="zh-CN" sz="2000" dirty="0">
                <a:solidFill>
                  <a:srgbClr val="00B0F0"/>
                </a:solidFill>
              </a:rPr>
              <a:t>2</a:t>
            </a:r>
            <a:r>
              <a:rPr lang="zh-CN" altLang="en-US" sz="2000" dirty="0">
                <a:solidFill>
                  <a:srgbClr val="00B0F0"/>
                </a:solidFill>
              </a:rPr>
              <a:t>次实验：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2"/>
            <a:r>
              <a:rPr lang="zh-CN" altLang="en-US" sz="1800" dirty="0">
                <a:solidFill>
                  <a:srgbClr val="00B0F0"/>
                </a:solidFill>
              </a:rPr>
              <a:t>在实验</a:t>
            </a:r>
            <a:r>
              <a:rPr lang="en-US" altLang="zh-CN" sz="1800" dirty="0">
                <a:solidFill>
                  <a:srgbClr val="00B0F0"/>
                </a:solidFill>
              </a:rPr>
              <a:t>1</a:t>
            </a:r>
            <a:r>
              <a:rPr lang="zh-CN" altLang="en-US" sz="1800" dirty="0">
                <a:solidFill>
                  <a:srgbClr val="00B0F0"/>
                </a:solidFill>
              </a:rPr>
              <a:t>选择</a:t>
            </a:r>
            <a:r>
              <a:rPr lang="en-US" altLang="zh-CN" sz="1800" dirty="0">
                <a:solidFill>
                  <a:srgbClr val="00B0F0"/>
                </a:solidFill>
              </a:rPr>
              <a:t>y=2</a:t>
            </a:r>
            <a:r>
              <a:rPr lang="zh-CN" altLang="en-US" sz="1800" dirty="0">
                <a:solidFill>
                  <a:srgbClr val="00B0F0"/>
                </a:solidFill>
              </a:rPr>
              <a:t>。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lvl="3"/>
            <a:r>
              <a:rPr lang="zh-CN" altLang="en-US" sz="1600" dirty="0">
                <a:solidFill>
                  <a:srgbClr val="00B0F0"/>
                </a:solidFill>
              </a:rPr>
              <a:t>如果碎了，那么在实验</a:t>
            </a:r>
            <a:r>
              <a:rPr lang="en-US" altLang="zh-CN" sz="1600" dirty="0">
                <a:solidFill>
                  <a:srgbClr val="00B0F0"/>
                </a:solidFill>
              </a:rPr>
              <a:t>2</a:t>
            </a:r>
            <a:r>
              <a:rPr lang="zh-CN" altLang="en-US" sz="1600" dirty="0">
                <a:solidFill>
                  <a:srgbClr val="00B0F0"/>
                </a:solidFill>
              </a:rPr>
              <a:t>选择</a:t>
            </a:r>
            <a:r>
              <a:rPr lang="en-US" altLang="zh-CN" sz="1600" dirty="0">
                <a:solidFill>
                  <a:srgbClr val="00B0F0"/>
                </a:solidFill>
              </a:rPr>
              <a:t>y=1</a:t>
            </a:r>
            <a:r>
              <a:rPr lang="zh-CN" altLang="en-US" sz="1600" dirty="0">
                <a:solidFill>
                  <a:srgbClr val="00B0F0"/>
                </a:solidFill>
              </a:rPr>
              <a:t>。可测得</a:t>
            </a:r>
            <a:r>
              <a:rPr lang="en-US" altLang="zh-CN" sz="1600" dirty="0">
                <a:solidFill>
                  <a:srgbClr val="00B0F0"/>
                </a:solidFill>
              </a:rPr>
              <a:t>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lvl="3"/>
            <a:r>
              <a:rPr lang="zh-CN" altLang="en-US" sz="1600" dirty="0">
                <a:solidFill>
                  <a:srgbClr val="00B0F0"/>
                </a:solidFill>
              </a:rPr>
              <a:t>如果没碎，那么在实验</a:t>
            </a:r>
            <a:r>
              <a:rPr lang="en-US" altLang="zh-CN" sz="1600" dirty="0">
                <a:solidFill>
                  <a:srgbClr val="00B0F0"/>
                </a:solidFill>
              </a:rPr>
              <a:t>2</a:t>
            </a:r>
            <a:r>
              <a:rPr lang="zh-CN" altLang="en-US" sz="1600" dirty="0">
                <a:solidFill>
                  <a:srgbClr val="00B0F0"/>
                </a:solidFill>
              </a:rPr>
              <a:t>选择</a:t>
            </a:r>
            <a:r>
              <a:rPr lang="en-US" altLang="zh-CN" sz="1600" dirty="0">
                <a:solidFill>
                  <a:srgbClr val="00B0F0"/>
                </a:solidFill>
              </a:rPr>
              <a:t>y=3</a:t>
            </a:r>
            <a:r>
              <a:rPr lang="zh-CN" altLang="en-US" sz="1600" dirty="0">
                <a:solidFill>
                  <a:srgbClr val="00B0F0"/>
                </a:solidFill>
              </a:rPr>
              <a:t>。可测得</a:t>
            </a:r>
            <a:r>
              <a:rPr lang="en-US" altLang="zh-CN" sz="1600" dirty="0">
                <a:solidFill>
                  <a:srgbClr val="00B0F0"/>
                </a:solidFill>
              </a:rPr>
              <a:t>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5220"/>
              </p:ext>
            </p:extLst>
          </p:nvPr>
        </p:nvGraphicFramePr>
        <p:xfrm>
          <a:off x="6905625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DC303CA9-3A07-4B7D-8CCF-D997A7FB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2838"/>
              </p:ext>
            </p:extLst>
          </p:nvPr>
        </p:nvGraphicFramePr>
        <p:xfrm>
          <a:off x="7905749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0" dirty="0"/>
                        <a:t>??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6FE927F-5E33-4F12-B22F-D0AD4B02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97225"/>
              </p:ext>
            </p:extLst>
          </p:nvPr>
        </p:nvGraphicFramePr>
        <p:xfrm>
          <a:off x="7410449" y="3677601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74B770-C7C3-442A-96E6-4F4EA8E5340C}"/>
              </a:ext>
            </a:extLst>
          </p:cNvPr>
          <p:cNvCxnSpPr>
            <a:cxnSpLocks/>
            <a:stCxn id="19" idx="2"/>
            <a:endCxn id="2" idx="0"/>
          </p:cNvCxnSpPr>
          <p:nvPr/>
        </p:nvCxnSpPr>
        <p:spPr>
          <a:xfrm flipH="1">
            <a:off x="7286625" y="4790121"/>
            <a:ext cx="504824" cy="2168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8B2933-015C-4DE1-AF15-AA131C00AEDF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7791449" y="4790121"/>
            <a:ext cx="495300" cy="21685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1F4E04-2343-44AC-900D-5C9D05A1F3A9}"/>
              </a:ext>
            </a:extLst>
          </p:cNvPr>
          <p:cNvSpPr txBox="1"/>
          <p:nvPr/>
        </p:nvSpPr>
        <p:spPr>
          <a:xfrm>
            <a:off x="6648450" y="6200775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用第</a:t>
            </a:r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533926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8655-F3C5-4DDF-9939-9935814A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动态规划解法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状态描述：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T[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][j]</a:t>
                </a:r>
                <a:r>
                  <a:rPr lang="en-US" altLang="zh-CN" sz="1800" dirty="0"/>
                  <a:t>: </a:t>
                </a:r>
                <a:r>
                  <a:rPr lang="zh-CN" altLang="en-US" sz="1800" dirty="0"/>
                  <a:t>如果有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>
                    <a:solidFill>
                      <a:srgbClr val="92D050"/>
                    </a:solidFill>
                  </a:rPr>
                  <a:t>层楼</a:t>
                </a:r>
                <a:r>
                  <a:rPr lang="en-US" altLang="zh-CN" sz="1800" dirty="0">
                    <a:solidFill>
                      <a:srgbClr val="92D050"/>
                    </a:solidFill>
                  </a:rPr>
                  <a:t>j</a:t>
                </a:r>
                <a:r>
                  <a:rPr lang="zh-CN" altLang="en-US" sz="1800" dirty="0">
                    <a:solidFill>
                      <a:srgbClr val="92D050"/>
                    </a:solidFill>
                  </a:rPr>
                  <a:t>个鸡蛋</a:t>
                </a:r>
                <a:r>
                  <a:rPr lang="zh-CN" altLang="en-US" sz="1800" dirty="0"/>
                  <a:t>，要多少次实验可确保测出</a:t>
                </a:r>
                <a:r>
                  <a:rPr lang="en-US" altLang="zh-CN" sz="1800" dirty="0"/>
                  <a:t>x?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状态转移：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dirty="0"/>
              </a:p>
              <a:p>
                <a:pPr lvl="2"/>
                <a:r>
                  <a:rPr lang="zh-CN" altLang="en-US" sz="2200" dirty="0"/>
                  <a:t>假设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&gt;0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j&gt;1</a:t>
                </a:r>
                <a:r>
                  <a:rPr lang="zh-CN" altLang="en-US" sz="2200" dirty="0"/>
                  <a:t>。考虑实验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在第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sz="2200" dirty="0"/>
                  <a:t>层楼进行</a:t>
                </a:r>
                <a:endParaRPr lang="en-US" altLang="zh-CN" sz="2200" dirty="0"/>
              </a:p>
              <a:p>
                <a:pPr lvl="3"/>
                <a:r>
                  <a:rPr lang="zh-CN" altLang="en-US" sz="1900" dirty="0"/>
                  <a:t>碎了</a:t>
                </a:r>
                <a:r>
                  <a:rPr lang="en-US" altLang="zh-CN" sz="19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900" dirty="0"/>
                  <a:t>鸡蛋少一，待检测楼层边为</a:t>
                </a:r>
                <a:r>
                  <a:rPr lang="en-US" altLang="zh-CN" sz="1900" dirty="0">
                    <a:solidFill>
                      <a:srgbClr val="00B050"/>
                    </a:solidFill>
                  </a:rPr>
                  <a:t>1~y-1</a:t>
                </a:r>
                <a:r>
                  <a:rPr lang="zh-CN" altLang="en-US" sz="1900" dirty="0"/>
                  <a:t>。 </a:t>
                </a:r>
                <a:r>
                  <a:rPr lang="en-US" altLang="zh-CN" sz="1900" dirty="0"/>
                  <a:t>	</a:t>
                </a:r>
                <a:r>
                  <a:rPr lang="zh-CN" altLang="en-US" sz="1900" dirty="0"/>
                  <a:t>转化为  </a:t>
                </a:r>
                <a:r>
                  <a:rPr lang="en-US" altLang="zh-CN" sz="1900" dirty="0"/>
                  <a:t>(y-1,j-1)</a:t>
                </a:r>
              </a:p>
              <a:p>
                <a:pPr lvl="3"/>
                <a:r>
                  <a:rPr lang="zh-CN" altLang="en-US" sz="1900" dirty="0"/>
                  <a:t>没碎</a:t>
                </a:r>
                <a:r>
                  <a:rPr lang="en-US" altLang="zh-CN" sz="19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900" dirty="0"/>
                  <a:t>鸡蛋不变，待检测楼层为</a:t>
                </a:r>
                <a:r>
                  <a:rPr lang="en-US" altLang="zh-CN" sz="1900" dirty="0">
                    <a:solidFill>
                      <a:srgbClr val="00B050"/>
                    </a:solidFill>
                  </a:rPr>
                  <a:t>y+1~i</a:t>
                </a:r>
                <a:r>
                  <a:rPr lang="zh-CN" altLang="en-US" sz="1900" dirty="0"/>
                  <a:t>。</a:t>
                </a:r>
                <a:r>
                  <a:rPr lang="en-US" altLang="zh-CN" sz="1900" dirty="0"/>
                  <a:t>	</a:t>
                </a:r>
                <a:r>
                  <a:rPr lang="zh-CN" altLang="en-US" sz="1900" dirty="0"/>
                  <a:t>转化为 </a:t>
                </a:r>
                <a:r>
                  <a:rPr lang="en-US" altLang="zh-CN" sz="1900" dirty="0"/>
                  <a:t> (</a:t>
                </a:r>
                <a:r>
                  <a:rPr lang="en-US" altLang="zh-CN" sz="1900" dirty="0" err="1"/>
                  <a:t>i</a:t>
                </a:r>
                <a:r>
                  <a:rPr lang="en-US" altLang="zh-CN" sz="1900" dirty="0"/>
                  <a:t>-y, j)</a:t>
                </a:r>
                <a:r>
                  <a:rPr lang="zh-CN" altLang="en-US" sz="1900" dirty="0"/>
                  <a:t>。</a:t>
                </a:r>
                <a:endParaRPr lang="en-US" altLang="zh-CN" sz="1900" dirty="0"/>
              </a:p>
              <a:p>
                <a:pPr lvl="3"/>
                <a:r>
                  <a:rPr lang="zh-CN" altLang="en-US" sz="1900" dirty="0"/>
                  <a:t>因此，最坏要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19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9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sz="1900" dirty="0"/>
                  <a:t>才能测出</a:t>
                </a:r>
                <a:r>
                  <a:rPr lang="en-US" altLang="zh-CN" sz="1900" dirty="0"/>
                  <a:t>x</a:t>
                </a:r>
                <a:r>
                  <a:rPr lang="zh-CN" altLang="en-US" sz="1900" dirty="0"/>
                  <a:t>。</a:t>
                </a:r>
                <a:endParaRPr lang="en-US" altLang="zh-CN" sz="1900" dirty="0"/>
              </a:p>
              <a:p>
                <a:pPr lvl="2"/>
                <a:r>
                  <a:rPr lang="zh-CN" altLang="en-US" dirty="0"/>
                  <a:t>我们可以对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dirty="0"/>
                  <a:t>进行自由选择，使得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dirty="0"/>
                  <a:t>最小。</a:t>
                </a:r>
                <a:endParaRPr lang="en-US" altLang="zh-CN" dirty="0"/>
              </a:p>
              <a:p>
                <a:pPr lvl="2"/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9" t="-1964" r="-4036" b="-861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B4D2D33-1791-4150-AD45-75E029BA3599}"/>
              </a:ext>
            </a:extLst>
          </p:cNvPr>
          <p:cNvSpPr txBox="1"/>
          <p:nvPr/>
        </p:nvSpPr>
        <p:spPr>
          <a:xfrm>
            <a:off x="7850634" y="3371850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99DBA-0A9E-4D37-A822-6899D75744C3}"/>
              </a:ext>
            </a:extLst>
          </p:cNvPr>
          <p:cNvSpPr txBox="1"/>
          <p:nvPr/>
        </p:nvSpPr>
        <p:spPr>
          <a:xfrm>
            <a:off x="7850634" y="3667006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07807"/>
      </p:ext>
    </p:extLst>
  </p:cSld>
  <p:clrMapOvr>
    <a:masterClrMapping/>
  </p:clrMapOvr>
  <p:transition>
    <p:strips dir="r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4D8D-E95B-4092-92A6-63DA762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404653" cy="1435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dirty="0"/>
              </a:p>
              <a:p>
                <a:endParaRPr lang="en-US" altLang="zh-Hans-HK" dirty="0"/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404653" cy="143510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188CDB-F97A-4A7E-9D6E-2F760CEC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5070"/>
              </p:ext>
            </p:extLst>
          </p:nvPr>
        </p:nvGraphicFramePr>
        <p:xfrm>
          <a:off x="800100" y="3540125"/>
          <a:ext cx="1066800" cy="266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0009376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9279754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5082023"/>
                    </a:ext>
                  </a:extLst>
                </a:gridCol>
              </a:tblGrid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 err="1"/>
                        <a:t>i</a:t>
                      </a:r>
                      <a:r>
                        <a:rPr lang="en-US" altLang="zh-Hans-HK" sz="1200" dirty="0"/>
                        <a:t>\j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64880567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65792615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356254221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10816491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3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29879012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4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049113035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84806478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424798304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B485338-B25C-4CFE-A394-959661AE844B}"/>
              </a:ext>
            </a:extLst>
          </p:cNvPr>
          <p:cNvSpPr txBox="1"/>
          <p:nvPr/>
        </p:nvSpPr>
        <p:spPr>
          <a:xfrm>
            <a:off x="1543050" y="4177643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1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55148-4E0D-4EE6-9BC6-B37C2E643092}"/>
              </a:ext>
            </a:extLst>
          </p:cNvPr>
          <p:cNvSpPr txBox="1"/>
          <p:nvPr/>
        </p:nvSpPr>
        <p:spPr>
          <a:xfrm>
            <a:off x="1543050" y="45469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BC9C2D-9F27-4DBD-84F8-23840E3D6BE6}"/>
              </a:ext>
            </a:extLst>
          </p:cNvPr>
          <p:cNvSpPr txBox="1"/>
          <p:nvPr/>
        </p:nvSpPr>
        <p:spPr>
          <a:xfrm>
            <a:off x="1543050" y="48517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762B55-8C47-43D9-A072-9E2F33D1B0C8}"/>
              </a:ext>
            </a:extLst>
          </p:cNvPr>
          <p:cNvSpPr txBox="1"/>
          <p:nvPr/>
        </p:nvSpPr>
        <p:spPr>
          <a:xfrm>
            <a:off x="1543050" y="5842824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3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2C5275-3F30-40CA-9D47-B95466AFB5DE}"/>
              </a:ext>
            </a:extLst>
          </p:cNvPr>
          <p:cNvSpPr txBox="1"/>
          <p:nvPr/>
        </p:nvSpPr>
        <p:spPr>
          <a:xfrm>
            <a:off x="2085975" y="3789946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T[6,2]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的计算：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y=1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y=2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sz="1800" b="0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y=3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</a:rPr>
              <a:t>3</a:t>
            </a:r>
            <a:endParaRPr lang="en-US" altLang="zh-CN" sz="1800" b="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y=4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y=5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][2])=5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y=6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][2])=6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5454B-4024-4BD3-81FD-64F45797139E}"/>
              </a:ext>
            </a:extLst>
          </p:cNvPr>
          <p:cNvSpPr txBox="1"/>
          <p:nvPr/>
        </p:nvSpPr>
        <p:spPr>
          <a:xfrm>
            <a:off x="1543050" y="518878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9C2835-0E58-47D7-AF10-D5FFBB41B02C}"/>
              </a:ext>
            </a:extLst>
          </p:cNvPr>
          <p:cNvSpPr txBox="1"/>
          <p:nvPr/>
        </p:nvSpPr>
        <p:spPr>
          <a:xfrm>
            <a:off x="1543050" y="550581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7898FA3-ABD8-4E22-AA46-9B9EE7BD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29428"/>
              </p:ext>
            </p:extLst>
          </p:nvPr>
        </p:nvGraphicFramePr>
        <p:xfrm>
          <a:off x="6372225" y="3814307"/>
          <a:ext cx="762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？？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4CAF20-80D7-4D54-B52B-D90A743E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48313"/>
              </p:ext>
            </p:extLst>
          </p:nvPr>
        </p:nvGraphicFramePr>
        <p:xfrm>
          <a:off x="7538004" y="3822572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C7C9CCA-C811-4C86-BC5C-98292E09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32500"/>
              </p:ext>
            </p:extLst>
          </p:nvPr>
        </p:nvGraphicFramePr>
        <p:xfrm>
          <a:off x="7538004" y="5300586"/>
          <a:ext cx="762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47DED-23B3-469D-989A-316301C0CD68}"/>
              </a:ext>
            </a:extLst>
          </p:cNvPr>
          <p:cNvCxnSpPr>
            <a:endCxn id="20" idx="1"/>
          </p:cNvCxnSpPr>
          <p:nvPr/>
        </p:nvCxnSpPr>
        <p:spPr>
          <a:xfrm flipV="1">
            <a:off x="7134225" y="4378832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11E57F1-FC20-4629-9C71-6AD378D1D4F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134225" y="5076825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A7F65E-3739-47DD-844A-941C04BEE8AD}"/>
              </a:ext>
            </a:extLst>
          </p:cNvPr>
          <p:cNvSpPr txBox="1"/>
          <p:nvPr/>
        </p:nvSpPr>
        <p:spPr>
          <a:xfrm>
            <a:off x="6352141" y="600703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B5753-3B61-4BB3-B427-7D754EDE45C5}"/>
              </a:ext>
            </a:extLst>
          </p:cNvPr>
          <p:cNvSpPr txBox="1"/>
          <p:nvPr/>
        </p:nvSpPr>
        <p:spPr>
          <a:xfrm>
            <a:off x="7538004" y="601284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5747F8-B5EA-47DA-82E1-E858E471C0F9}"/>
              </a:ext>
            </a:extLst>
          </p:cNvPr>
          <p:cNvSpPr txBox="1"/>
          <p:nvPr/>
        </p:nvSpPr>
        <p:spPr>
          <a:xfrm>
            <a:off x="7585629" y="48517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034762301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644911" cy="4038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中位数</a:t>
                </a: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600" dirty="0"/>
                  <a:t>【</a:t>
                </a:r>
                <a:r>
                  <a:rPr lang="zh-CN" altLang="en-US" sz="2600" dirty="0"/>
                  <a:t>问题描述</a:t>
                </a:r>
                <a:r>
                  <a:rPr lang="en-US" altLang="zh-CN" sz="2600" dirty="0"/>
                  <a:t>】</a:t>
                </a:r>
                <a:r>
                  <a:rPr lang="zh-CN" altLang="en-US" sz="2600" dirty="0"/>
                  <a:t>计算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a[1],…,a[n]</a:t>
                </a:r>
                <a:r>
                  <a:rPr lang="zh-CN" altLang="en-US" sz="2600" dirty="0"/>
                  <a:t>的</a:t>
                </a:r>
                <a:r>
                  <a:rPr lang="zh-CN" altLang="en-US" sz="2600" dirty="0">
                    <a:solidFill>
                      <a:srgbClr val="00B0F0"/>
                    </a:solidFill>
                  </a:rPr>
                  <a:t>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00B0F0"/>
                    </a:solidFill>
                  </a:rPr>
                  <a:t>小的数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r>
                  <a:rPr lang="zh-CN" altLang="en-US" sz="2800" dirty="0"/>
                  <a:t>算法思路（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一个随机算法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lvl="1"/>
                <a:r>
                  <a:rPr lang="zh-CN" altLang="en-US" sz="2600" dirty="0"/>
                  <a:t>假设要求一个数列的第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k</a:t>
                </a:r>
                <a:r>
                  <a:rPr lang="zh-CN" altLang="en-US" sz="2600" dirty="0"/>
                  <a:t>小的数</a:t>
                </a:r>
                <a:r>
                  <a:rPr lang="en-US" altLang="zh-CN" sz="2600" dirty="0"/>
                  <a:t> </a:t>
                </a:r>
                <a:r>
                  <a:rPr lang="en-US" altLang="zh-CN" sz="2600" dirty="0">
                    <a:solidFill>
                      <a:srgbClr val="00B0F0"/>
                    </a:solidFill>
                  </a:rPr>
                  <a:t>(k</a:t>
                </a:r>
                <a:r>
                  <a:rPr lang="zh-CN" altLang="en-US" sz="2600" dirty="0">
                    <a:solidFill>
                      <a:srgbClr val="00B0F0"/>
                    </a:solidFill>
                  </a:rPr>
                  <a:t>不一定为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600" dirty="0">
                    <a:solidFill>
                      <a:srgbClr val="00B0F0"/>
                    </a:solidFill>
                  </a:rPr>
                  <a:t>)</a:t>
                </a:r>
                <a:endParaRPr lang="en-US" altLang="zh-CN" sz="2600" dirty="0"/>
              </a:p>
              <a:p>
                <a:pPr lvl="1"/>
                <a:r>
                  <a:rPr lang="zh-CN" altLang="en-US" sz="2600" dirty="0">
                    <a:solidFill>
                      <a:srgbClr val="00B0F0"/>
                    </a:solidFill>
                  </a:rPr>
                  <a:t>随机</a:t>
                </a:r>
                <a:r>
                  <a:rPr lang="zh-CN" altLang="en-US" sz="2600" dirty="0"/>
                  <a:t>选</a:t>
                </a:r>
                <a:r>
                  <a:rPr lang="en-US" altLang="zh-CN" sz="2600" dirty="0">
                    <a:solidFill>
                      <a:srgbClr val="00B0F0"/>
                    </a:solidFill>
                  </a:rPr>
                  <a:t>x </a:t>
                </a:r>
                <a:r>
                  <a:rPr lang="en-US" altLang="zh-CN" sz="2600" dirty="0"/>
                  <a:t>(1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≤x≤n)</a:t>
                </a:r>
                <a:r>
                  <a:rPr lang="zh-CN" altLang="en-US" sz="2600" dirty="0"/>
                  <a:t>。将</a:t>
                </a:r>
                <a:r>
                  <a:rPr lang="zh-CN" altLang="en-US" sz="2600" dirty="0">
                    <a:solidFill>
                      <a:srgbClr val="92D050"/>
                    </a:solidFill>
                  </a:rPr>
                  <a:t>不超过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a[x]</a:t>
                </a:r>
                <a:r>
                  <a:rPr lang="zh-CN" altLang="en-US" sz="2600" dirty="0"/>
                  <a:t>的数找出来放入集合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L</a:t>
                </a:r>
                <a:r>
                  <a:rPr lang="zh-CN" altLang="en-US" sz="2600" dirty="0"/>
                  <a:t>中、</a:t>
                </a:r>
                <a:r>
                  <a:rPr lang="zh-CN" altLang="en-US" sz="2600" dirty="0">
                    <a:solidFill>
                      <a:srgbClr val="92D050"/>
                    </a:solidFill>
                  </a:rPr>
                  <a:t>大于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a[x]</a:t>
                </a:r>
                <a:r>
                  <a:rPr lang="zh-CN" altLang="en-US" sz="2600" dirty="0"/>
                  <a:t>的数放入集合</a:t>
                </a:r>
                <a:r>
                  <a:rPr lang="en-US" altLang="zh-CN" sz="2600" dirty="0">
                    <a:solidFill>
                      <a:srgbClr val="92D050"/>
                    </a:solidFill>
                  </a:rPr>
                  <a:t>R</a:t>
                </a:r>
                <a:r>
                  <a:rPr lang="zh-CN" altLang="en-US" sz="2600" dirty="0"/>
                  <a:t>中。</a:t>
                </a:r>
                <a:endParaRPr lang="en-US" altLang="zh-CN" sz="2400" dirty="0"/>
              </a:p>
              <a:p>
                <a:pPr lvl="1"/>
                <a:r>
                  <a:rPr lang="en-US" altLang="zh-CN" sz="2800" dirty="0"/>
                  <a:t>a[x]</a:t>
                </a:r>
                <a:r>
                  <a:rPr lang="zh-CN" altLang="en-US" sz="2800" dirty="0"/>
                  <a:t>称作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pivot point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。</a:t>
                </a:r>
                <a:r>
                  <a:rPr lang="zh-CN" altLang="en-US" sz="2800" dirty="0"/>
                  <a:t>不同的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会导致</a:t>
                </a:r>
                <a:r>
                  <a:rPr lang="zh-CN" altLang="en-US" sz="2600" dirty="0"/>
                  <a:t>三种情况：</a:t>
                </a:r>
                <a:endParaRPr lang="en-US" altLang="zh-CN" sz="2600" dirty="0"/>
              </a:p>
              <a:p>
                <a:pPr lvl="2"/>
                <a:r>
                  <a:rPr lang="en-US" altLang="zh-CN" sz="2400" dirty="0">
                    <a:solidFill>
                      <a:srgbClr val="92D050"/>
                    </a:solidFill>
                  </a:rPr>
                  <a:t>|L|&gt;k</a:t>
                </a:r>
                <a:r>
                  <a:rPr lang="zh-CN" altLang="en-US" sz="2400" dirty="0"/>
                  <a:t>，此时可转化为求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L\{a[x]}</a:t>
                </a:r>
                <a:r>
                  <a:rPr lang="zh-CN" altLang="en-US" sz="2400" dirty="0"/>
                  <a:t>中第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k</a:t>
                </a:r>
                <a:r>
                  <a:rPr lang="zh-CN" altLang="en-US" sz="2400" dirty="0"/>
                  <a:t>小的数。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rgbClr val="92D050"/>
                    </a:solidFill>
                  </a:rPr>
                  <a:t>|L|&lt;k</a:t>
                </a:r>
                <a:r>
                  <a:rPr lang="zh-CN" altLang="en-US" sz="2400" dirty="0"/>
                  <a:t>，此时可转化为求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R</a:t>
                </a:r>
                <a:r>
                  <a:rPr lang="zh-CN" altLang="en-US" sz="2400" dirty="0"/>
                  <a:t>中第</a:t>
                </a:r>
                <a:r>
                  <a:rPr lang="en-US" altLang="zh-CN" sz="2400" dirty="0">
                    <a:solidFill>
                      <a:srgbClr val="92D050"/>
                    </a:solidFill>
                  </a:rPr>
                  <a:t>k-|L|</a:t>
                </a:r>
                <a:r>
                  <a:rPr lang="zh-CN" altLang="en-US" sz="2400" dirty="0"/>
                  <a:t>小的数。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rgbClr val="92D050"/>
                    </a:solidFill>
                  </a:rPr>
                  <a:t>|L|=k</a:t>
                </a:r>
                <a:r>
                  <a:rPr lang="zh-CN" altLang="en-US" sz="2400" dirty="0"/>
                  <a:t>，此时</a:t>
                </a:r>
                <a:r>
                  <a:rPr lang="en-US" altLang="zh-CN" sz="2400" dirty="0"/>
                  <a:t>a[x]</a:t>
                </a:r>
                <a:r>
                  <a:rPr lang="zh-CN" altLang="en-US" sz="2400" dirty="0"/>
                  <a:t>即为所求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LUCKY indeed 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644911" cy="4038600"/>
              </a:xfrm>
              <a:blipFill>
                <a:blip r:embed="rId2"/>
                <a:stretch>
                  <a:fillRect l="-718" t="-3474" r="-119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90257"/>
      </p:ext>
    </p:extLst>
  </p:cSld>
  <p:clrMapOvr>
    <a:masterClrMapping/>
  </p:clrMapOvr>
  <p:transition>
    <p:strips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8112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solidFill>
                  <a:srgbClr val="FFC000"/>
                </a:solidFill>
              </a:rPr>
              <a:t>有无更好的算法解决摔鸡蛋问题呢？</a:t>
            </a:r>
            <a:endParaRPr lang="en-US" altLang="zh-CN" sz="3000" b="1" dirty="0">
              <a:solidFill>
                <a:srgbClr val="FFC000"/>
              </a:solidFill>
            </a:endParaRPr>
          </a:p>
          <a:p>
            <a:pPr lvl="1"/>
            <a:r>
              <a:rPr lang="zh-CN" altLang="en-US" sz="2600" dirty="0"/>
              <a:t>设</a:t>
            </a:r>
            <a:r>
              <a:rPr lang="en-US" altLang="zh-CN" sz="2600" dirty="0">
                <a:solidFill>
                  <a:srgbClr val="00B050"/>
                </a:solidFill>
              </a:rPr>
              <a:t>m</a:t>
            </a:r>
            <a:r>
              <a:rPr lang="zh-CN" altLang="en-US" sz="2600" dirty="0"/>
              <a:t>个鸡蛋。我们说</a:t>
            </a:r>
            <a:r>
              <a:rPr lang="en-US" altLang="zh-CN" sz="2600" dirty="0">
                <a:solidFill>
                  <a:srgbClr val="00B050"/>
                </a:solidFill>
              </a:rPr>
              <a:t>(</a:t>
            </a:r>
            <a:r>
              <a:rPr lang="en-US" altLang="zh-CN" sz="2600" dirty="0" err="1">
                <a:solidFill>
                  <a:srgbClr val="00B050"/>
                </a:solidFill>
              </a:rPr>
              <a:t>n,t</a:t>
            </a:r>
            <a:r>
              <a:rPr lang="en-US" altLang="zh-CN" sz="2600" dirty="0">
                <a:solidFill>
                  <a:srgbClr val="00B050"/>
                </a:solidFill>
              </a:rPr>
              <a:t>)</a:t>
            </a:r>
            <a:r>
              <a:rPr lang="zh-CN" altLang="en-US" sz="2600" dirty="0"/>
              <a:t>是</a:t>
            </a:r>
            <a:r>
              <a:rPr lang="en-US" altLang="zh-CN" sz="2600" dirty="0">
                <a:solidFill>
                  <a:srgbClr val="00B0F0"/>
                </a:solidFill>
              </a:rPr>
              <a:t>m</a:t>
            </a:r>
            <a:r>
              <a:rPr lang="zh-CN" altLang="en-US" sz="2600" dirty="0">
                <a:solidFill>
                  <a:srgbClr val="00B0F0"/>
                </a:solidFill>
              </a:rPr>
              <a:t>可测（简称可测）</a:t>
            </a:r>
            <a:r>
              <a:rPr lang="zh-CN" altLang="en-US" sz="2600" dirty="0"/>
              <a:t>的，若楼层为</a:t>
            </a:r>
            <a:r>
              <a:rPr lang="en-US" altLang="zh-CN" sz="2600" dirty="0">
                <a:solidFill>
                  <a:srgbClr val="00B050"/>
                </a:solidFill>
              </a:rPr>
              <a:t>n</a:t>
            </a:r>
            <a:r>
              <a:rPr lang="zh-CN" altLang="en-US" sz="2600" dirty="0"/>
              <a:t>时存在测试方案，最坏情况下实验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600" dirty="0">
                <a:solidFill>
                  <a:srgbClr val="00B050"/>
                </a:solidFill>
              </a:rPr>
              <a:t>t</a:t>
            </a:r>
            <a:r>
              <a:rPr lang="zh-CN" altLang="en-US" sz="2600" dirty="0"/>
              <a:t>次 。</a:t>
            </a:r>
            <a:endParaRPr lang="en-US" altLang="zh-CN" sz="2600" dirty="0"/>
          </a:p>
          <a:p>
            <a:pPr lvl="1"/>
            <a:r>
              <a:rPr lang="zh-CN" altLang="en-US" sz="2600" dirty="0"/>
              <a:t>观察： </a:t>
            </a:r>
            <a:r>
              <a:rPr lang="en-US" altLang="zh-CN" sz="2600" b="1" dirty="0">
                <a:solidFill>
                  <a:srgbClr val="00B050"/>
                </a:solidFill>
              </a:rPr>
              <a:t>(</a:t>
            </a:r>
            <a:r>
              <a:rPr lang="en-US" altLang="zh-CN" sz="2600" b="1" dirty="0" err="1">
                <a:solidFill>
                  <a:srgbClr val="00B050"/>
                </a:solidFill>
              </a:rPr>
              <a:t>n,t</a:t>
            </a:r>
            <a:r>
              <a:rPr lang="en-US" altLang="zh-CN" sz="2600" b="1" dirty="0">
                <a:solidFill>
                  <a:srgbClr val="00B050"/>
                </a:solidFill>
              </a:rPr>
              <a:t>)</a:t>
            </a:r>
            <a:r>
              <a:rPr lang="zh-CN" altLang="en-US" sz="2600" b="1" dirty="0"/>
              <a:t>可测</a:t>
            </a:r>
            <a:r>
              <a:rPr lang="en-US" altLang="zh-CN" sz="2600" b="1" dirty="0">
                <a:sym typeface="Wingdings" panose="05000000000000000000" pitchFamily="2" charset="2"/>
              </a:rPr>
              <a:t>(</a:t>
            </a:r>
            <a:r>
              <a:rPr lang="en-US" altLang="zh-CN" sz="2600" b="1" dirty="0"/>
              <a:t>n,t+1)</a:t>
            </a:r>
            <a:r>
              <a:rPr lang="zh-CN" altLang="en-US" sz="2600" b="1" dirty="0"/>
              <a:t>可测 （</a:t>
            </a:r>
            <a:r>
              <a:rPr lang="en-US" altLang="zh-CN" sz="2600" b="1" dirty="0"/>
              <a:t>trivial)</a:t>
            </a:r>
          </a:p>
          <a:p>
            <a:pPr lvl="1"/>
            <a:r>
              <a:rPr lang="zh-CN" altLang="en-US" sz="2600" dirty="0">
                <a:sym typeface="Wingdings" panose="05000000000000000000" pitchFamily="2" charset="2"/>
              </a:rPr>
              <a:t>观察： </a:t>
            </a:r>
            <a:r>
              <a:rPr lang="en-US" altLang="zh-CN" sz="26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600" dirty="0" err="1">
                <a:solidFill>
                  <a:srgbClr val="00B050"/>
                </a:solidFill>
                <a:sym typeface="Wingdings" panose="05000000000000000000" pitchFamily="2" charset="2"/>
              </a:rPr>
              <a:t>n,t</a:t>
            </a:r>
            <a:r>
              <a:rPr lang="en-US" altLang="zh-CN" sz="26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600" dirty="0">
                <a:sym typeface="Wingdings" panose="05000000000000000000" pitchFamily="2" charset="2"/>
              </a:rPr>
              <a:t>可测</a:t>
            </a:r>
            <a:r>
              <a:rPr lang="en-US" altLang="zh-CN" sz="2600" dirty="0">
                <a:sym typeface="Wingdings" panose="05000000000000000000" pitchFamily="2" charset="2"/>
              </a:rPr>
              <a:t>(n-1,t)</a:t>
            </a:r>
            <a:r>
              <a:rPr lang="zh-CN" altLang="en-US" sz="2600" dirty="0">
                <a:sym typeface="Wingdings" panose="05000000000000000000" pitchFamily="2" charset="2"/>
              </a:rPr>
              <a:t>可测   （</a:t>
            </a:r>
            <a:r>
              <a:rPr lang="en-US" altLang="zh-CN" sz="2600" dirty="0">
                <a:sym typeface="Wingdings" panose="05000000000000000000" pitchFamily="2" charset="2"/>
              </a:rPr>
              <a:t>copy</a:t>
            </a:r>
            <a:r>
              <a:rPr lang="zh-CN" altLang="en-US" sz="2600" dirty="0">
                <a:sym typeface="Wingdings" panose="05000000000000000000" pitchFamily="2" charset="2"/>
              </a:rPr>
              <a:t>策略来证明）</a:t>
            </a:r>
            <a:endParaRPr lang="en-US" altLang="zh-CN" sz="2600" dirty="0">
              <a:sym typeface="Wingdings" panose="05000000000000000000" pitchFamily="2" charset="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D2135DC-F2BB-426E-8D06-981AAAD9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90794"/>
              </p:ext>
            </p:extLst>
          </p:nvPr>
        </p:nvGraphicFramePr>
        <p:xfrm>
          <a:off x="1269301" y="3840039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53ED2DD-C40E-458E-ABA9-DBA36A27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57474"/>
              </p:ext>
            </p:extLst>
          </p:nvPr>
        </p:nvGraphicFramePr>
        <p:xfrm>
          <a:off x="3959107" y="4250130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23A77-F64F-4983-B477-F68CDADC24E7}"/>
              </a:ext>
            </a:extLst>
          </p:cNvPr>
          <p:cNvCxnSpPr>
            <a:cxnSpLocks/>
          </p:cNvCxnSpPr>
          <p:nvPr/>
        </p:nvCxnSpPr>
        <p:spPr>
          <a:xfrm flipV="1">
            <a:off x="4721107" y="4524577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FF2332-CA69-49D1-933E-D2C39BBC323C}"/>
              </a:ext>
            </a:extLst>
          </p:cNvPr>
          <p:cNvCxnSpPr>
            <a:cxnSpLocks/>
          </p:cNvCxnSpPr>
          <p:nvPr/>
        </p:nvCxnSpPr>
        <p:spPr>
          <a:xfrm>
            <a:off x="4721107" y="5222570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75C8C2A-08B9-4B6D-BF79-411528B63FAD}"/>
              </a:ext>
            </a:extLst>
          </p:cNvPr>
          <p:cNvSpPr txBox="1"/>
          <p:nvPr/>
        </p:nvSpPr>
        <p:spPr>
          <a:xfrm>
            <a:off x="3939023" y="615278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496A87-E214-4B50-9BD3-6A9FD4D27D5B}"/>
              </a:ext>
            </a:extLst>
          </p:cNvPr>
          <p:cNvSpPr txBox="1"/>
          <p:nvPr/>
        </p:nvSpPr>
        <p:spPr>
          <a:xfrm>
            <a:off x="5191561" y="614906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49AED8-347D-41FA-A258-830F100C17CC}"/>
              </a:ext>
            </a:extLst>
          </p:cNvPr>
          <p:cNvSpPr txBox="1"/>
          <p:nvPr/>
        </p:nvSpPr>
        <p:spPr>
          <a:xfrm>
            <a:off x="5172511" y="514992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B6DD4B34-3414-457A-B7FF-24D1DA1A8D59}"/>
              </a:ext>
            </a:extLst>
          </p:cNvPr>
          <p:cNvSpPr/>
          <p:nvPr/>
        </p:nvSpPr>
        <p:spPr>
          <a:xfrm>
            <a:off x="6096013" y="4933450"/>
            <a:ext cx="403779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2693125-338E-42B5-91AA-8166F963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21899"/>
              </p:ext>
            </p:extLst>
          </p:nvPr>
        </p:nvGraphicFramePr>
        <p:xfrm>
          <a:off x="5200663" y="4246617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3C2ED3A-36EF-4702-935B-9612A898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56537"/>
              </p:ext>
            </p:extLst>
          </p:nvPr>
        </p:nvGraphicFramePr>
        <p:xfrm>
          <a:off x="5231780" y="5542289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595BC473-67C7-49BD-A8BD-116E1F90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5104"/>
              </p:ext>
            </p:extLst>
          </p:nvPr>
        </p:nvGraphicFramePr>
        <p:xfrm>
          <a:off x="6643714" y="4256140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265734-443F-40F4-B6EF-5AFAC0AF3F7F}"/>
              </a:ext>
            </a:extLst>
          </p:cNvPr>
          <p:cNvCxnSpPr>
            <a:cxnSpLocks/>
          </p:cNvCxnSpPr>
          <p:nvPr/>
        </p:nvCxnSpPr>
        <p:spPr>
          <a:xfrm flipV="1">
            <a:off x="7405714" y="4530587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7A5D09-6ABE-4EAD-96B0-99085DF7EAB4}"/>
              </a:ext>
            </a:extLst>
          </p:cNvPr>
          <p:cNvCxnSpPr>
            <a:cxnSpLocks/>
          </p:cNvCxnSpPr>
          <p:nvPr/>
        </p:nvCxnSpPr>
        <p:spPr>
          <a:xfrm>
            <a:off x="7405714" y="5228580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0588021-2714-4996-B198-947B2241AEAB}"/>
              </a:ext>
            </a:extLst>
          </p:cNvPr>
          <p:cNvSpPr txBox="1"/>
          <p:nvPr/>
        </p:nvSpPr>
        <p:spPr>
          <a:xfrm>
            <a:off x="6623630" y="615879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451FD4-5C7D-4CC4-861D-433904F8FA7E}"/>
              </a:ext>
            </a:extLst>
          </p:cNvPr>
          <p:cNvSpPr txBox="1"/>
          <p:nvPr/>
        </p:nvSpPr>
        <p:spPr>
          <a:xfrm>
            <a:off x="7876168" y="615507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4DED90-6BE9-4A5E-9F0E-F59FF3AF0992}"/>
              </a:ext>
            </a:extLst>
          </p:cNvPr>
          <p:cNvSpPr txBox="1"/>
          <p:nvPr/>
        </p:nvSpPr>
        <p:spPr>
          <a:xfrm>
            <a:off x="7857118" y="515593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4E3F59F-24C7-426D-B1E1-872C8539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80732"/>
              </p:ext>
            </p:extLst>
          </p:nvPr>
        </p:nvGraphicFramePr>
        <p:xfrm>
          <a:off x="7885270" y="4252627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29405F8-CE5B-4423-ABC7-73341157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17391"/>
              </p:ext>
            </p:extLst>
          </p:nvPr>
        </p:nvGraphicFramePr>
        <p:xfrm>
          <a:off x="7916387" y="5548299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53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" grpId="0" animBg="1"/>
      <p:bldP spid="31" grpId="0"/>
      <p:bldP spid="32" grpId="0"/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CB09-4A1C-4FE8-BA48-823CA049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6F38D-AFF0-4A77-B5C4-FEE5805EB201}"/>
              </a:ext>
            </a:extLst>
          </p:cNvPr>
          <p:cNvSpPr txBox="1"/>
          <p:nvPr/>
        </p:nvSpPr>
        <p:spPr>
          <a:xfrm>
            <a:off x="4024155" y="2506485"/>
            <a:ext cx="457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原问题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，求最小实验次数</a:t>
            </a:r>
            <a:r>
              <a:rPr lang="en-US" altLang="zh-CN" sz="2400" dirty="0">
                <a:solidFill>
                  <a:schemeClr val="accent1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。即，计算最小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chemeClr val="accent1"/>
                </a:solidFill>
              </a:rPr>
              <a:t>(</a:t>
            </a:r>
            <a:r>
              <a:rPr lang="en-US" altLang="zh-CN" sz="2400" dirty="0" err="1">
                <a:solidFill>
                  <a:schemeClr val="accent1"/>
                </a:solidFill>
              </a:rPr>
              <a:t>n,t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</a:rPr>
              <a:t>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策略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</a:t>
            </a:r>
            <a:r>
              <a:rPr lang="zh-CN" altLang="en-US" sz="2400" dirty="0">
                <a:solidFill>
                  <a:schemeClr val="accent1"/>
                </a:solidFill>
              </a:rPr>
              <a:t>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(n,1)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(n,2)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</a:t>
            </a:r>
            <a:r>
              <a:rPr lang="zh-CN" altLang="en-US" sz="2400" dirty="0">
                <a:solidFill>
                  <a:schemeClr val="accent1"/>
                </a:solidFill>
              </a:rPr>
              <a:t>以此类推。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 我们知道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≤ …</a:t>
            </a:r>
          </a:p>
          <a:p>
            <a:r>
              <a:rPr lang="zh-CN" altLang="en-US" sz="2400" dirty="0">
                <a:solidFill>
                  <a:schemeClr val="accent1"/>
                </a:solidFill>
              </a:rPr>
              <a:t>    原问题可以转换为：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    </a:t>
            </a:r>
            <a:r>
              <a:rPr lang="zh-CN" altLang="en-US" sz="2400" dirty="0">
                <a:solidFill>
                  <a:schemeClr val="accent1"/>
                </a:solidFill>
              </a:rPr>
              <a:t>找到最小的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≥ n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新问题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，如何计算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C72F4-B4CB-42B5-89A4-A7EB1D64E101}"/>
              </a:ext>
            </a:extLst>
          </p:cNvPr>
          <p:cNvSpPr txBox="1"/>
          <p:nvPr/>
        </p:nvSpPr>
        <p:spPr>
          <a:xfrm>
            <a:off x="861856" y="5119096"/>
            <a:ext cx="2995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</a:rPr>
              <a:t>例子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  <a:r>
              <a:rPr lang="en-US" altLang="zh-CN" sz="2000" dirty="0">
                <a:solidFill>
                  <a:schemeClr val="accent1"/>
                </a:solidFill>
              </a:rPr>
              <a:t>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3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000" dirty="0">
                <a:solidFill>
                  <a:schemeClr val="accent1"/>
                </a:solidFill>
              </a:rPr>
              <a:t>7  </a:t>
            </a: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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对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n=7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来说，</a:t>
            </a:r>
            <a:endParaRPr lang="en-US" altLang="zh-CN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最小实验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次。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FF689B1-3321-4162-9F8D-5490D18A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82849"/>
              </p:ext>
            </p:extLst>
          </p:nvPr>
        </p:nvGraphicFramePr>
        <p:xfrm>
          <a:off x="1145476" y="2313083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268B33-B3CB-48FA-B924-5289008F0FAC}"/>
              </a:ext>
            </a:extLst>
          </p:cNvPr>
          <p:cNvCxnSpPr>
            <a:cxnSpLocks/>
          </p:cNvCxnSpPr>
          <p:nvPr/>
        </p:nvCxnSpPr>
        <p:spPr>
          <a:xfrm>
            <a:off x="1866900" y="4648200"/>
            <a:ext cx="1276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01891"/>
      </p:ext>
    </p:extLst>
  </p:cSld>
  <p:clrMapOvr>
    <a:masterClrMapping/>
  </p:clrMapOvr>
  <p:transition>
    <p:strips dir="r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3B92-4712-4053-B272-6F9DDF6F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</a:rPr>
                  <a:t>记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N[t][m]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为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最大的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使得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(n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层楼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,t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次实验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,m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个鸡蛋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是可测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。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即</a:t>
                </a:r>
                <a:r>
                  <a:rPr lang="en-US" altLang="zh-CN" sz="2000" dirty="0" err="1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000" baseline="-25000" dirty="0" err="1">
                    <a:solidFill>
                      <a:schemeClr val="accent1"/>
                    </a:solidFill>
                  </a:rPr>
                  <a:t>t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zh-CN" altLang="en-US" sz="2400" dirty="0">
                    <a:solidFill>
                      <a:srgbClr val="FFC000"/>
                    </a:solidFill>
                  </a:rPr>
                  <a:t>如何有效计算</a:t>
                </a:r>
                <a:r>
                  <a:rPr lang="en-US" altLang="zh-CN" sz="2400" dirty="0">
                    <a:solidFill>
                      <a:srgbClr val="FFC000"/>
                    </a:solidFill>
                  </a:rPr>
                  <a:t>N[t][m]?  </a:t>
                </a:r>
              </a:p>
              <a:p>
                <a:r>
                  <a:rPr lang="zh-CN" altLang="en-US" sz="2400" dirty="0"/>
                  <a:t>仍然可以用动态规划！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200" dirty="0"/>
                  <a:t>：</a:t>
                </a:r>
                <a:endParaRPr lang="en-US" altLang="zh-CN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zh-CN" altLang="en-US" sz="2200" dirty="0">
                    <a:solidFill>
                      <a:schemeClr val="accent2"/>
                    </a:solidFill>
                  </a:rPr>
                  <a:t>证明：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假设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t&gt;0,m&gt;0)  (t=0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或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m=0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的情况是平凡的）</a:t>
                </a:r>
                <a:endParaRPr lang="en-US" altLang="zh-CN" sz="22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000" dirty="0">
                    <a:solidFill>
                      <a:schemeClr val="accent2"/>
                    </a:solidFill>
                  </a:rPr>
                  <a:t>简记  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N[t-1][m] = j.  N[t-1][m-1]= k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000" dirty="0">
                    <a:solidFill>
                      <a:schemeClr val="accent2"/>
                    </a:solidFill>
                  </a:rPr>
                  <a:t>那么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(j+k+1 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层楼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, t 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次实验，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m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个鸡蛋是可解的）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——</a:t>
                </a:r>
              </a:p>
              <a:p>
                <a:pPr lvl="3"/>
                <a:r>
                  <a:rPr lang="zh-CN" altLang="en-US" sz="1800" dirty="0">
                    <a:solidFill>
                      <a:schemeClr val="accent2"/>
                    </a:solidFill>
                  </a:rPr>
                  <a:t>第一次实验时在第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k+1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层楼进行即可。    这说明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N[t][m] ≥ j+k+1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18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chemeClr val="accent2"/>
                    </a:solidFill>
                  </a:rPr>
                  <a:t>N[t][m] ≤ j+k+1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的证明留作课后习题。（不难。反证法）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" t="-1813" b="-181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2035A5D-29F0-4396-92EE-CFF8A2752C23}"/>
              </a:ext>
            </a:extLst>
          </p:cNvPr>
          <p:cNvSpPr txBox="1"/>
          <p:nvPr/>
        </p:nvSpPr>
        <p:spPr>
          <a:xfrm>
            <a:off x="7701978" y="338137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8EA4CF-F72C-413E-916A-F1DAD4EAD8E0}"/>
              </a:ext>
            </a:extLst>
          </p:cNvPr>
          <p:cNvSpPr txBox="1"/>
          <p:nvPr/>
        </p:nvSpPr>
        <p:spPr>
          <a:xfrm>
            <a:off x="7701978" y="366712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024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5A99-2242-4380-ADC1-EB83A0F9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404653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FF"/>
                    </a:solidFill>
                  </a:rPr>
                  <a:t>例子</a:t>
                </a:r>
                <a:r>
                  <a:rPr lang="zh-CN" altLang="en-US" dirty="0"/>
                  <a:t>。计算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N[3][2]</a:t>
                </a:r>
                <a:r>
                  <a:rPr lang="zh-CN" altLang="en-US" dirty="0"/>
                  <a:t>。</a:t>
                </a:r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404653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08F672-F6FB-4C11-B54C-65824839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25777"/>
              </p:ext>
            </p:extLst>
          </p:nvPr>
        </p:nvGraphicFramePr>
        <p:xfrm>
          <a:off x="1390650" y="333502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3565169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4163875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4044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t\m</a:t>
                      </a:r>
                      <a:endParaRPr lang="zh-Hans-HK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9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76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B85C742-5B64-4653-ADDA-2F08C374F3C8}"/>
              </a:ext>
            </a:extLst>
          </p:cNvPr>
          <p:cNvSpPr txBox="1"/>
          <p:nvPr/>
        </p:nvSpPr>
        <p:spPr>
          <a:xfrm>
            <a:off x="4502427" y="26691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N[1][1]=N[0][1]+N[0][0]+1=1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03B66-384F-41AC-9226-2D6BDF757EED}"/>
              </a:ext>
            </a:extLst>
          </p:cNvPr>
          <p:cNvSpPr txBox="1"/>
          <p:nvPr/>
        </p:nvSpPr>
        <p:spPr>
          <a:xfrm>
            <a:off x="4488541" y="40415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N[1][2]=N[0][2]+N[0][1]+1=1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64343A-E810-45B2-A7D4-300C55DAEC14}"/>
              </a:ext>
            </a:extLst>
          </p:cNvPr>
          <p:cNvSpPr txBox="1"/>
          <p:nvPr/>
        </p:nvSpPr>
        <p:spPr>
          <a:xfrm>
            <a:off x="4502427" y="31030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N[2][1]=N[1][1]+N[1][0]+1=2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09899-1F37-41DB-BF20-ED9376098F57}"/>
              </a:ext>
            </a:extLst>
          </p:cNvPr>
          <p:cNvSpPr txBox="1"/>
          <p:nvPr/>
        </p:nvSpPr>
        <p:spPr>
          <a:xfrm>
            <a:off x="4488541" y="44328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N[2][2]=N[1][2]+N[1][1]+1=3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9817A3-1022-4003-B0BF-0E67DB01DD46}"/>
              </a:ext>
            </a:extLst>
          </p:cNvPr>
          <p:cNvSpPr txBox="1"/>
          <p:nvPr/>
        </p:nvSpPr>
        <p:spPr>
          <a:xfrm>
            <a:off x="4488541" y="35339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N[3][1]=N[2][1]+N[2][0]+1=3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C31F1-0429-4294-92D4-FA31EC1CCC6C}"/>
              </a:ext>
            </a:extLst>
          </p:cNvPr>
          <p:cNvSpPr txBox="1"/>
          <p:nvPr/>
        </p:nvSpPr>
        <p:spPr>
          <a:xfrm>
            <a:off x="4488541" y="48558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N[3][2]=N[2][2]+N[2][1]+1=6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93BB0-393B-401C-B245-EB5A34B62CDF}"/>
              </a:ext>
            </a:extLst>
          </p:cNvPr>
          <p:cNvSpPr txBox="1"/>
          <p:nvPr/>
        </p:nvSpPr>
        <p:spPr>
          <a:xfrm>
            <a:off x="2335891" y="3707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5BF8D0-FF6A-4DF9-91A1-15C849BDE4E7}"/>
              </a:ext>
            </a:extLst>
          </p:cNvPr>
          <p:cNvSpPr txBox="1"/>
          <p:nvPr/>
        </p:nvSpPr>
        <p:spPr>
          <a:xfrm>
            <a:off x="2335891" y="40797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BED9A-9ACF-46E1-8E4D-0F96CE1820AC}"/>
              </a:ext>
            </a:extLst>
          </p:cNvPr>
          <p:cNvSpPr txBox="1"/>
          <p:nvPr/>
        </p:nvSpPr>
        <p:spPr>
          <a:xfrm>
            <a:off x="2335891" y="44505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86A4E-09A5-40F7-8E40-B6222CFFCC87}"/>
              </a:ext>
            </a:extLst>
          </p:cNvPr>
          <p:cNvSpPr txBox="1"/>
          <p:nvPr/>
        </p:nvSpPr>
        <p:spPr>
          <a:xfrm>
            <a:off x="3068097" y="3707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52458D-0D22-40EE-B170-5E473A656803}"/>
              </a:ext>
            </a:extLst>
          </p:cNvPr>
          <p:cNvSpPr txBox="1"/>
          <p:nvPr/>
        </p:nvSpPr>
        <p:spPr>
          <a:xfrm>
            <a:off x="3068097" y="40782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E9FF6B-CAD8-4817-BED4-B71F7147E12A}"/>
              </a:ext>
            </a:extLst>
          </p:cNvPr>
          <p:cNvSpPr txBox="1"/>
          <p:nvPr/>
        </p:nvSpPr>
        <p:spPr>
          <a:xfrm>
            <a:off x="3068097" y="44498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390E9B-6346-48A6-914B-53AA04EF1C37}"/>
              </a:ext>
            </a:extLst>
          </p:cNvPr>
          <p:cNvSpPr txBox="1"/>
          <p:nvPr/>
        </p:nvSpPr>
        <p:spPr>
          <a:xfrm>
            <a:off x="1428750" y="5457825"/>
            <a:ext cx="629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也就是说，如果有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个蛋，在实验不超过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次的要求下，我们能够解决最多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>
                <a:solidFill>
                  <a:schemeClr val="accent1"/>
                </a:solidFill>
              </a:rPr>
              <a:t>层楼的情况。</a:t>
            </a:r>
            <a:endParaRPr lang="zh-Hans-HK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817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DDC7-4322-4B20-BFAF-B59DBC96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/>
                  <a:t>两种方法对比：</a:t>
                </a:r>
                <a:endParaRPr lang="en-US" altLang="zh-CN" sz="2600" dirty="0"/>
              </a:p>
              <a:p>
                <a:pPr lvl="1"/>
                <a:r>
                  <a:rPr lang="zh-CN" altLang="en-US" sz="2400" dirty="0"/>
                  <a:t>利用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来计算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T[n][m]</a:t>
                </a:r>
                <a:r>
                  <a:rPr lang="zh-CN" altLang="en-US" sz="2400" dirty="0"/>
                  <a:t>。复杂度高达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m)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设原问题答案为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t</a:t>
                </a:r>
                <a:r>
                  <a:rPr lang="zh-CN" altLang="en-US" sz="2400" dirty="0"/>
                  <a:t>，计算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N[t][m]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2400" dirty="0"/>
                  <a:t>复杂度仅有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O(tm)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400" dirty="0"/>
                  <a:t>由于</a:t>
                </a:r>
                <a:r>
                  <a:rPr lang="en-US" altLang="zh-CN" sz="2400" dirty="0" err="1"/>
                  <a:t>t≤n</a:t>
                </a:r>
                <a:r>
                  <a:rPr lang="zh-CN" altLang="en-US" sz="2400" dirty="0"/>
                  <a:t>，复杂度不超过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O(nm)</a:t>
                </a:r>
                <a:r>
                  <a:rPr lang="zh-CN" altLang="en-US" sz="2400" dirty="0"/>
                  <a:t>。更好！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对摔鸡蛋问题，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t,m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sz="2400" dirty="0"/>
                  <a:t>比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n,m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t</a:t>
                </a:r>
                <a:r>
                  <a:rPr lang="zh-CN" altLang="en-US" sz="2400" dirty="0"/>
                  <a:t>方便</a:t>
                </a:r>
                <a:r>
                  <a:rPr lang="en-US" altLang="zh-CN" sz="2400" dirty="0"/>
                  <a:t>!!</a:t>
                </a:r>
                <a:endParaRPr lang="en-US" altLang="zh-Hans-HK" sz="2400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rgbClr val="FFC000"/>
                    </a:solidFill>
                  </a:rPr>
                  <a:t>说明：动态规划有非常多非常多的优化技巧。</a:t>
                </a:r>
                <a:endParaRPr lang="en-US" altLang="zh-CN" sz="2400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zh-CN" altLang="en-US" sz="2200" dirty="0"/>
                  <a:t>其中重要一环就是选择合适的“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200" dirty="0"/>
                  <a:t>”。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更多技巧会在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《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高等算法设计分析应用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》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课程中教授。</a:t>
                </a:r>
                <a:endParaRPr lang="zh-Hans-HK" altLang="en-US" sz="2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t="-241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7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546478"/>
      </p:ext>
    </p:extLst>
  </p:cSld>
  <p:clrMapOvr>
    <a:masterClrMapping/>
  </p:clrMapOvr>
  <p:transition>
    <p:strips dir="r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FA851-0BCB-475E-B53A-525497D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计算中位数随机算法的</a:t>
            </a:r>
            <a:r>
              <a:rPr lang="en-US" altLang="zh-CN" dirty="0" err="1">
                <a:solidFill>
                  <a:srgbClr val="FF00FF"/>
                </a:solidFill>
              </a:rPr>
              <a:t>c++</a:t>
            </a:r>
            <a:r>
              <a:rPr lang="zh-CN" altLang="en-US" dirty="0">
                <a:solidFill>
                  <a:srgbClr val="FF00FF"/>
                </a:solidFill>
              </a:rPr>
              <a:t>实现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FEE3FE-3E4A-4CEF-8A61-F47A09B1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93174"/>
            <a:ext cx="7404100" cy="4302826"/>
          </a:xfrm>
        </p:spPr>
        <p:txBody>
          <a:bodyPr>
            <a:noAutofit/>
          </a:bodyPr>
          <a:lstStyle/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arrange_by_Pivotal</a:t>
            </a:r>
            <a:r>
              <a:rPr lang="en-US" altLang="zh-CN" sz="2400" dirty="0">
                <a:solidFill>
                  <a:srgbClr val="0070C0"/>
                </a:solidFill>
              </a:rPr>
              <a:t>(a[], int s, int t, int x, int *j);</a:t>
            </a: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/*</a:t>
            </a:r>
            <a:r>
              <a:rPr lang="zh-CN" altLang="en-US" sz="2400" dirty="0">
                <a:solidFill>
                  <a:srgbClr val="0070C0"/>
                </a:solidFill>
              </a:rPr>
              <a:t>此过程 需要将</a:t>
            </a:r>
            <a:r>
              <a:rPr lang="en-US" altLang="zh-CN" sz="2400" dirty="0">
                <a:solidFill>
                  <a:srgbClr val="00B050"/>
                </a:solidFill>
              </a:rPr>
              <a:t>A={a[s],…,a[t]}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进行“重排列”使得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" indent="0">
              <a:spcBef>
                <a:spcPts val="60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小于</a:t>
            </a:r>
            <a:r>
              <a:rPr lang="en-US" altLang="zh-CN" sz="2400" dirty="0">
                <a:solidFill>
                  <a:srgbClr val="0070C0"/>
                </a:solidFill>
              </a:rPr>
              <a:t>a[x]</a:t>
            </a:r>
            <a:r>
              <a:rPr lang="zh-CN" altLang="en-US" sz="2400" dirty="0">
                <a:solidFill>
                  <a:srgbClr val="0070C0"/>
                </a:solidFill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中元素移动到</a:t>
            </a:r>
            <a:r>
              <a:rPr lang="en-US" altLang="zh-CN" sz="2400" dirty="0">
                <a:solidFill>
                  <a:srgbClr val="0070C0"/>
                </a:solidFill>
              </a:rPr>
              <a:t>a[x]</a:t>
            </a:r>
            <a:r>
              <a:rPr lang="zh-CN" altLang="en-US" sz="2400" dirty="0">
                <a:solidFill>
                  <a:srgbClr val="0070C0"/>
                </a:solidFill>
              </a:rPr>
              <a:t>的左边。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zh-CN" altLang="en-US" sz="2400" dirty="0">
                <a:solidFill>
                  <a:srgbClr val="0070C0"/>
                </a:solidFill>
              </a:rPr>
              <a:t>大于</a:t>
            </a:r>
            <a:r>
              <a:rPr lang="en-US" altLang="zh-CN" sz="2400" dirty="0">
                <a:solidFill>
                  <a:srgbClr val="0070C0"/>
                </a:solidFill>
              </a:rPr>
              <a:t>a[x]</a:t>
            </a:r>
            <a:r>
              <a:rPr lang="zh-CN" altLang="en-US" sz="2400" dirty="0">
                <a:solidFill>
                  <a:srgbClr val="0070C0"/>
                </a:solidFill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中元素移动到</a:t>
            </a:r>
            <a:r>
              <a:rPr lang="en-US" altLang="zh-CN" sz="2400" dirty="0">
                <a:solidFill>
                  <a:srgbClr val="0070C0"/>
                </a:solidFill>
              </a:rPr>
              <a:t>a[x]</a:t>
            </a:r>
            <a:r>
              <a:rPr lang="zh-CN" altLang="en-US" sz="2400" dirty="0">
                <a:solidFill>
                  <a:srgbClr val="0070C0"/>
                </a:solidFill>
              </a:rPr>
              <a:t>的右边。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</a:t>
            </a:r>
            <a:r>
              <a:rPr lang="zh-CN" altLang="en-US" sz="2400" dirty="0">
                <a:solidFill>
                  <a:srgbClr val="0070C0"/>
                </a:solidFill>
              </a:rPr>
              <a:t>冲排列后</a:t>
            </a:r>
            <a:r>
              <a:rPr lang="en-US" altLang="zh-CN" sz="2400" dirty="0">
                <a:solidFill>
                  <a:srgbClr val="0070C0"/>
                </a:solidFill>
              </a:rPr>
              <a:t>a[x]</a:t>
            </a:r>
            <a:r>
              <a:rPr lang="zh-CN" altLang="en-US" sz="2400" dirty="0">
                <a:solidFill>
                  <a:srgbClr val="0070C0"/>
                </a:solidFill>
              </a:rPr>
              <a:t>所在位置返回到</a:t>
            </a:r>
            <a:r>
              <a:rPr lang="en-US" altLang="zh-CN" sz="2400" dirty="0">
                <a:solidFill>
                  <a:srgbClr val="0070C0"/>
                </a:solidFill>
              </a:rPr>
              <a:t>j</a:t>
            </a:r>
            <a:r>
              <a:rPr lang="zh-CN" altLang="en-US" sz="2400" dirty="0">
                <a:solidFill>
                  <a:srgbClr val="0070C0"/>
                </a:solidFill>
              </a:rPr>
              <a:t>中。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</a:rPr>
              <a:t>*</a:t>
            </a:r>
            <a:r>
              <a:rPr lang="en-US" altLang="zh-CN" sz="2400" dirty="0">
                <a:solidFill>
                  <a:srgbClr val="0070C0"/>
                </a:solidFill>
              </a:rPr>
              <a:t>/ </a:t>
            </a: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Let_k_in_pos</a:t>
            </a:r>
            <a:r>
              <a:rPr lang="en-US" altLang="zh-CN" sz="2400" dirty="0">
                <a:solidFill>
                  <a:srgbClr val="0070C0"/>
                </a:solidFill>
              </a:rPr>
              <a:t> (int a[], int s, int t, k){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en-US" altLang="zh-CN" sz="2400" dirty="0">
                <a:solidFill>
                  <a:srgbClr val="0070C0"/>
                </a:solidFill>
              </a:rPr>
              <a:t>	if (k &lt; s || k &gt; t) return;   </a:t>
            </a:r>
            <a:r>
              <a:rPr lang="en-US" altLang="zh-CN" sz="2400" dirty="0"/>
              <a:t>//a[k]</a:t>
            </a:r>
            <a:r>
              <a:rPr lang="zh-CN" altLang="en-US" sz="2400" dirty="0"/>
              <a:t>不在</a:t>
            </a:r>
            <a:r>
              <a:rPr lang="en-US" altLang="zh-CN" sz="2400" dirty="0"/>
              <a:t>a[s],…,a[t]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</a:rPr>
              <a:t>findPivotal</a:t>
            </a:r>
            <a:r>
              <a:rPr lang="en-US" altLang="zh-CN" sz="2400" dirty="0">
                <a:solidFill>
                  <a:srgbClr val="0070C0"/>
                </a:solidFill>
              </a:rPr>
              <a:t>(a, s, t, </a:t>
            </a:r>
            <a:r>
              <a:rPr lang="en-US" altLang="zh-CN" sz="2400" dirty="0">
                <a:solidFill>
                  <a:srgbClr val="00B0F0"/>
                </a:solidFill>
              </a:rPr>
              <a:t>s + rand % (t-s+1)</a:t>
            </a:r>
            <a:r>
              <a:rPr lang="en-US" altLang="zh-CN" sz="2400" dirty="0">
                <a:solidFill>
                  <a:srgbClr val="0070C0"/>
                </a:solidFill>
              </a:rPr>
              <a:t>, j);</a:t>
            </a: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</a:rPr>
              <a:t>Let_k_in_pos</a:t>
            </a:r>
            <a:r>
              <a:rPr lang="en-US" altLang="zh-CN" sz="2400" dirty="0">
                <a:solidFill>
                  <a:srgbClr val="0070C0"/>
                </a:solidFill>
              </a:rPr>
              <a:t>(a, s, j-1,</a:t>
            </a:r>
            <a:r>
              <a:rPr lang="en-US" altLang="zh-CN" sz="2400" dirty="0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70C0"/>
                </a:solidFill>
              </a:rPr>
              <a:t>); </a:t>
            </a:r>
            <a:r>
              <a:rPr lang="en-US" altLang="zh-CN" sz="2400" dirty="0" err="1">
                <a:solidFill>
                  <a:srgbClr val="0070C0"/>
                </a:solidFill>
              </a:rPr>
              <a:t>Let_k_in_pos</a:t>
            </a:r>
            <a:r>
              <a:rPr lang="en-US" altLang="zh-CN" sz="2400" dirty="0">
                <a:solidFill>
                  <a:srgbClr val="0070C0"/>
                </a:solidFill>
              </a:rPr>
              <a:t>(a, j+1, t, </a:t>
            </a:r>
            <a:r>
              <a:rPr lang="en-US" altLang="zh-CN" sz="2400" dirty="0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pPr marL="3429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</a:t>
            </a:r>
          </a:p>
          <a:p>
            <a:pPr marL="34290" indent="0">
              <a:spcBef>
                <a:spcPts val="60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调用</a:t>
            </a:r>
            <a:r>
              <a:rPr lang="en-US" altLang="zh-CN" sz="2400" dirty="0" err="1">
                <a:solidFill>
                  <a:srgbClr val="0070C0"/>
                </a:solidFill>
              </a:rPr>
              <a:t>Let_k_inposition</a:t>
            </a:r>
            <a:r>
              <a:rPr lang="en-US" altLang="zh-CN" sz="2400" dirty="0">
                <a:solidFill>
                  <a:srgbClr val="0070C0"/>
                </a:solidFill>
              </a:rPr>
              <a:t>(a, 1, n, (n+1)/2);</a:t>
            </a:r>
          </a:p>
        </p:txBody>
      </p:sp>
    </p:spTree>
    <p:extLst>
      <p:ext uri="{BB962C8B-B14F-4D97-AF65-F5344CB8AC3E}">
        <p14:creationId xmlns:p14="http://schemas.microsoft.com/office/powerpoint/2010/main" val="731458007"/>
      </p:ext>
    </p:extLst>
  </p:cSld>
  <p:clrMapOvr>
    <a:masterClrMapping/>
  </p:clrMapOvr>
  <p:transition>
    <p:strips dir="r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DD939-B47F-4B25-9C54-3DB0BDAC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规约思想的练习（**）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0C0E3-0055-48E1-83A8-62BE7970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区间覆盖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600" dirty="0"/>
              <a:t>【</a:t>
            </a:r>
            <a:r>
              <a:rPr lang="zh-CN" altLang="en-US" sz="2600" dirty="0"/>
              <a:t>问题描述</a:t>
            </a:r>
            <a:r>
              <a:rPr lang="en-US" altLang="zh-CN" sz="2600" dirty="0"/>
              <a:t>】</a:t>
            </a:r>
            <a:r>
              <a:rPr lang="zh-CN" altLang="en-US" sz="2600" dirty="0"/>
              <a:t>区间</a:t>
            </a:r>
            <a:r>
              <a:rPr lang="en-US" altLang="zh-CN" sz="2600" dirty="0"/>
              <a:t>[0,1]</a:t>
            </a:r>
            <a:r>
              <a:rPr lang="zh-CN" altLang="en-US" sz="2600" dirty="0"/>
              <a:t>上给定了一些区间，它们的并覆盖了</a:t>
            </a:r>
            <a:r>
              <a:rPr lang="en-US" altLang="zh-CN" sz="2600" dirty="0"/>
              <a:t>[0,1]</a:t>
            </a:r>
            <a:r>
              <a:rPr lang="zh-CN" altLang="en-US" sz="2600" dirty="0"/>
              <a:t>。请选出若干个区间，使得</a:t>
            </a:r>
            <a:r>
              <a:rPr lang="en-US" altLang="zh-CN" sz="2600" dirty="0"/>
              <a:t>[0,1]</a:t>
            </a:r>
            <a:r>
              <a:rPr lang="zh-CN" altLang="en-US" sz="2600" dirty="0"/>
              <a:t>区间上</a:t>
            </a:r>
            <a:r>
              <a:rPr lang="zh-CN" altLang="en-US" sz="2600" dirty="0">
                <a:solidFill>
                  <a:srgbClr val="00B0F0"/>
                </a:solidFill>
              </a:rPr>
              <a:t>恰被</a:t>
            </a:r>
            <a:r>
              <a:rPr lang="en-US" altLang="zh-CN" sz="2600" dirty="0">
                <a:solidFill>
                  <a:srgbClr val="00B0F0"/>
                </a:solidFill>
              </a:rPr>
              <a:t>1</a:t>
            </a:r>
            <a:r>
              <a:rPr lang="zh-CN" altLang="en-US" sz="2600" dirty="0">
                <a:solidFill>
                  <a:srgbClr val="00B0F0"/>
                </a:solidFill>
              </a:rPr>
              <a:t>个区间覆盖的地方的长度</a:t>
            </a:r>
            <a:r>
              <a:rPr lang="en-US" altLang="zh-CN" sz="2600" dirty="0">
                <a:solidFill>
                  <a:srgbClr val="00B0F0"/>
                </a:solidFill>
              </a:rPr>
              <a:t>&gt;= 2/3</a:t>
            </a:r>
            <a:r>
              <a:rPr lang="zh-CN" altLang="en-US" sz="2600" dirty="0"/>
              <a:t>。</a:t>
            </a:r>
          </a:p>
          <a:p>
            <a:r>
              <a:rPr lang="zh-CN" altLang="en-US" sz="2800" dirty="0">
                <a:solidFill>
                  <a:srgbClr val="FFC000"/>
                </a:solidFill>
              </a:rPr>
              <a:t>提示</a:t>
            </a:r>
            <a:r>
              <a:rPr lang="en-US" altLang="zh-CN" sz="2800" dirty="0">
                <a:solidFill>
                  <a:srgbClr val="FFC000"/>
                </a:solidFill>
              </a:rPr>
              <a:t>1</a:t>
            </a:r>
            <a:r>
              <a:rPr lang="zh-CN" altLang="en-US" sz="2800" dirty="0"/>
              <a:t>（规约到更简单的一个问题）</a:t>
            </a:r>
            <a:endParaRPr lang="en-US" altLang="zh-CN" sz="2800" dirty="0"/>
          </a:p>
          <a:p>
            <a:pPr lvl="1"/>
            <a:r>
              <a:rPr lang="zh-CN" altLang="en-US" sz="2600" dirty="0"/>
              <a:t>预处理</a:t>
            </a:r>
            <a:r>
              <a:rPr lang="en-US" altLang="zh-CN" sz="2600" dirty="0"/>
              <a:t>——</a:t>
            </a:r>
            <a:r>
              <a:rPr lang="zh-CN" altLang="en-US" sz="2600" dirty="0"/>
              <a:t>如果某区间被另一区间覆盖则去掉。剩下的区间彼此不会相互覆盖因此有顺序。</a:t>
            </a:r>
            <a:endParaRPr lang="en-US" altLang="zh-CN" sz="26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solidFill>
                  <a:srgbClr val="FFC000"/>
                </a:solidFill>
              </a:rPr>
              <a:t>提示</a:t>
            </a:r>
            <a:r>
              <a:rPr lang="en-US" altLang="zh-CN" sz="2800" dirty="0">
                <a:solidFill>
                  <a:srgbClr val="FFC000"/>
                </a:solidFill>
              </a:rPr>
              <a:t>2</a:t>
            </a:r>
            <a:r>
              <a:rPr lang="zh-CN" altLang="en-US" sz="2800" dirty="0"/>
              <a:t>（利用鸽笼原理）：</a:t>
            </a:r>
            <a:endParaRPr lang="en-US" altLang="zh-CN" sz="2800" dirty="0"/>
          </a:p>
          <a:p>
            <a:pPr lvl="1"/>
            <a:r>
              <a:rPr lang="zh-CN" altLang="en-US" sz="2600" dirty="0"/>
              <a:t>预处理后排好序的区间设为</a:t>
            </a:r>
            <a:r>
              <a:rPr lang="en-US" altLang="zh-CN" sz="2600" dirty="0"/>
              <a:t>J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,…</a:t>
            </a:r>
            <a:r>
              <a:rPr lang="en-US" altLang="zh-CN" sz="2600" dirty="0" err="1"/>
              <a:t>J</a:t>
            </a:r>
            <a:r>
              <a:rPr lang="en-US" altLang="zh-CN" sz="2600" baseline="-25000" dirty="0" err="1"/>
              <a:t>m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考虑三种方法：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600" dirty="0"/>
              <a:t>选出</a:t>
            </a:r>
            <a:r>
              <a:rPr lang="en-US" altLang="zh-CN" sz="2600" dirty="0"/>
              <a:t>J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~J</a:t>
            </a:r>
            <a:r>
              <a:rPr lang="en-US" altLang="zh-CN" sz="2600" baseline="-25000" dirty="0"/>
              <a:t>m</a:t>
            </a:r>
            <a:r>
              <a:rPr lang="zh-CN" altLang="en-US" sz="2600" dirty="0"/>
              <a:t>。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600" dirty="0"/>
              <a:t>选出其中下标为奇数的区间</a:t>
            </a:r>
            <a:r>
              <a:rPr lang="en-US" altLang="zh-CN" sz="2600" dirty="0"/>
              <a:t>J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,J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,J</a:t>
            </a:r>
            <a:r>
              <a:rPr lang="en-US" altLang="zh-CN" sz="2600" baseline="-25000" dirty="0"/>
              <a:t>5</a:t>
            </a:r>
            <a:r>
              <a:rPr lang="en-US" altLang="zh-CN" sz="2600" dirty="0"/>
              <a:t>,…</a:t>
            </a:r>
            <a:r>
              <a:rPr lang="zh-CN" altLang="en-US" sz="2600" dirty="0"/>
              <a:t>。选出其中下标为偶数的</a:t>
            </a:r>
            <a:r>
              <a:rPr lang="en-US" altLang="zh-CN" sz="2600" dirty="0"/>
              <a:t>J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,J</a:t>
            </a:r>
            <a:r>
              <a:rPr lang="en-US" altLang="zh-CN" sz="2600" baseline="-25000" dirty="0"/>
              <a:t>4</a:t>
            </a:r>
            <a:r>
              <a:rPr lang="en-US" altLang="zh-CN" sz="2600" dirty="0"/>
              <a:t>,…</a:t>
            </a:r>
            <a:endParaRPr lang="zh-Hans-HK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817138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思考题</a:t>
            </a:r>
            <a:r>
              <a:rPr lang="en-US" altLang="zh-CN" dirty="0">
                <a:solidFill>
                  <a:srgbClr val="FF00FF"/>
                </a:solidFill>
              </a:rPr>
              <a:t>(**)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B050"/>
                </a:solidFill>
              </a:rPr>
              <a:t>距离统计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Usaco</a:t>
            </a:r>
            <a:r>
              <a:rPr lang="en-US" altLang="zh-CN" sz="2800" dirty="0"/>
              <a:t> 2004 Green Contest)</a:t>
            </a:r>
          </a:p>
          <a:p>
            <a:pPr lvl="1"/>
            <a:r>
              <a:rPr lang="en-US" altLang="zh-CN" sz="2600" dirty="0"/>
              <a:t>【</a:t>
            </a:r>
            <a:r>
              <a:rPr lang="zh-CN" altLang="en-US" sz="2600" dirty="0"/>
              <a:t>问题描述</a:t>
            </a:r>
            <a:r>
              <a:rPr lang="en-US" altLang="zh-CN" sz="2600" dirty="0"/>
              <a:t>】</a:t>
            </a:r>
            <a:r>
              <a:rPr lang="zh-CN" altLang="en-US" sz="2600" dirty="0"/>
              <a:t>输入一个整数</a:t>
            </a:r>
            <a:r>
              <a:rPr lang="en-US" altLang="zh-CN" sz="2600" dirty="0">
                <a:solidFill>
                  <a:srgbClr val="92D050"/>
                </a:solidFill>
              </a:rPr>
              <a:t>K</a:t>
            </a:r>
            <a:r>
              <a:rPr lang="zh-CN" altLang="en-US" sz="2600" dirty="0"/>
              <a:t>以及一棵树</a:t>
            </a:r>
            <a:r>
              <a:rPr lang="en-US" altLang="zh-CN" sz="2600" dirty="0">
                <a:solidFill>
                  <a:srgbClr val="92D050"/>
                </a:solidFill>
              </a:rPr>
              <a:t>T</a:t>
            </a:r>
            <a:r>
              <a:rPr lang="zh-CN" altLang="en-US" sz="2600" dirty="0"/>
              <a:t>，树上每条边有一个距离。</a:t>
            </a:r>
            <a:r>
              <a:rPr lang="zh-CN" altLang="en-US" sz="2600" dirty="0">
                <a:solidFill>
                  <a:srgbClr val="00B0F0"/>
                </a:solidFill>
              </a:rPr>
              <a:t>计算</a:t>
            </a:r>
            <a:r>
              <a:rPr lang="en-US" altLang="zh-CN" sz="2600" dirty="0">
                <a:solidFill>
                  <a:srgbClr val="00B0F0"/>
                </a:solidFill>
              </a:rPr>
              <a:t>T</a:t>
            </a:r>
            <a:r>
              <a:rPr lang="zh-CN" altLang="en-US" sz="2600" dirty="0">
                <a:solidFill>
                  <a:srgbClr val="00B0F0"/>
                </a:solidFill>
              </a:rPr>
              <a:t>中有多少个点对，他们之间的距离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600" dirty="0">
                <a:solidFill>
                  <a:srgbClr val="00B0F0"/>
                </a:solidFill>
              </a:rPr>
              <a:t>K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800" dirty="0"/>
              <a:t>感兴趣的同学可以自己先想想；解不出来的可以阅读栗师的解题报告。</a:t>
            </a:r>
            <a:endParaRPr lang="en-US" altLang="zh-CN" sz="2800" dirty="0"/>
          </a:p>
          <a:p>
            <a:r>
              <a:rPr lang="zh-CN" altLang="en-US" sz="2800" dirty="0"/>
              <a:t>提示：</a:t>
            </a:r>
            <a:r>
              <a:rPr lang="zh-CN" altLang="en-US" sz="2800" b="1" dirty="0">
                <a:solidFill>
                  <a:srgbClr val="FFC000"/>
                </a:solidFill>
              </a:rPr>
              <a:t>分治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C000"/>
                </a:solidFill>
              </a:rPr>
              <a:t>Warning: </a:t>
            </a:r>
            <a:r>
              <a:rPr lang="zh-CN" altLang="en-US" sz="2800" dirty="0">
                <a:solidFill>
                  <a:srgbClr val="FFC000"/>
                </a:solidFill>
              </a:rPr>
              <a:t>竞赛试题（不在考试范围）。</a:t>
            </a:r>
            <a:endParaRPr lang="en-US" altLang="zh-CN" sz="2800" dirty="0">
              <a:solidFill>
                <a:srgbClr val="FFC000"/>
              </a:solidFill>
            </a:endParaRPr>
          </a:p>
          <a:p>
            <a:pPr marL="3429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9311907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3(continue)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DB3A5-8738-46AB-AFE7-D628835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2730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以上是个</a:t>
            </a:r>
            <a:r>
              <a:rPr lang="zh-CN" altLang="en-US" sz="2800" dirty="0">
                <a:solidFill>
                  <a:srgbClr val="00B0F0"/>
                </a:solidFill>
              </a:rPr>
              <a:t>随机算法</a:t>
            </a:r>
            <a:r>
              <a:rPr lang="en-US" altLang="zh-CN" sz="2800" dirty="0">
                <a:solidFill>
                  <a:srgbClr val="00B0F0"/>
                </a:solidFill>
              </a:rPr>
              <a:t>(randomized algorithm )</a:t>
            </a:r>
          </a:p>
          <a:p>
            <a:pPr lvl="1"/>
            <a:r>
              <a:rPr lang="zh-CN" altLang="en-US" sz="2400" dirty="0"/>
              <a:t>运行时间</a:t>
            </a:r>
            <a:r>
              <a:rPr lang="zh-CN" altLang="en-US" sz="2400" b="1" dirty="0"/>
              <a:t>取决于</a:t>
            </a:r>
            <a:r>
              <a:rPr lang="en-US" altLang="zh-CN" sz="2400" b="1" dirty="0"/>
              <a:t>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最坏情况下复杂度将达到</a:t>
            </a:r>
            <a:r>
              <a:rPr lang="en-US" altLang="zh-CN" sz="2400" dirty="0">
                <a:solidFill>
                  <a:srgbClr val="00B0F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F0"/>
                </a:solidFill>
              </a:rPr>
              <a:t>2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WHY?</a:t>
            </a:r>
          </a:p>
          <a:p>
            <a:pPr lvl="2"/>
            <a:r>
              <a:rPr lang="zh-CN" altLang="en-US" sz="2000" dirty="0">
                <a:solidFill>
                  <a:srgbClr val="FFC000"/>
                </a:solidFill>
              </a:rPr>
              <a:t>每次运气都很差：</a:t>
            </a:r>
            <a:r>
              <a:rPr lang="en-US" altLang="zh-CN" sz="2000" dirty="0">
                <a:solidFill>
                  <a:srgbClr val="FFC000"/>
                </a:solidFill>
              </a:rPr>
              <a:t>a[x]</a:t>
            </a:r>
            <a:r>
              <a:rPr lang="zh-CN" altLang="en-US" sz="2000" dirty="0">
                <a:solidFill>
                  <a:srgbClr val="FFC000"/>
                </a:solidFill>
              </a:rPr>
              <a:t>都是</a:t>
            </a:r>
            <a:r>
              <a:rPr lang="en-US" altLang="zh-CN" sz="2000" dirty="0">
                <a:solidFill>
                  <a:srgbClr val="FFC000"/>
                </a:solidFill>
              </a:rPr>
              <a:t>a[s]…a[t]</a:t>
            </a:r>
            <a:r>
              <a:rPr lang="zh-CN" altLang="en-US" sz="2000" dirty="0">
                <a:solidFill>
                  <a:srgbClr val="FFC000"/>
                </a:solidFill>
              </a:rPr>
              <a:t>中最大的数</a:t>
            </a:r>
            <a:r>
              <a:rPr lang="zh-CN" alt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</a:t>
            </a:r>
            <a:endParaRPr lang="en-US" altLang="zh-CN" sz="20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但是可以证明平均复杂度为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pPr lvl="1"/>
            <a:r>
              <a:rPr lang="zh-CN" altLang="en-US" sz="2400" dirty="0"/>
              <a:t>复杂度分析我们以后学习</a:t>
            </a:r>
            <a:r>
              <a:rPr lang="zh-CN" altLang="en-US" sz="2400" b="1" dirty="0"/>
              <a:t>快速排序</a:t>
            </a:r>
            <a:r>
              <a:rPr lang="zh-CN" altLang="en-US" sz="2400" dirty="0"/>
              <a:t>时再给出。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直观分析：</a:t>
            </a:r>
            <a:r>
              <a:rPr lang="zh-CN" altLang="en-US" sz="2400" dirty="0">
                <a:solidFill>
                  <a:srgbClr val="FFC000"/>
                </a:solidFill>
              </a:rPr>
              <a:t>较少步数内规模大概率缩小一定比例</a:t>
            </a:r>
            <a:r>
              <a:rPr lang="en-US" altLang="zh-CN" sz="2400" dirty="0">
                <a:solidFill>
                  <a:srgbClr val="FFC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3. </a:t>
            </a:r>
            <a:r>
              <a:rPr lang="zh-CN" altLang="en-US" sz="2800" dirty="0">
                <a:solidFill>
                  <a:srgbClr val="00B0F0"/>
                </a:solidFill>
              </a:rPr>
              <a:t>存在最坏复杂度为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时间的中位数算法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选择</a:t>
            </a:r>
            <a:r>
              <a:rPr lang="en-US" altLang="zh-CN" sz="2400" dirty="0"/>
              <a:t>x</a:t>
            </a:r>
            <a:r>
              <a:rPr lang="zh-CN" altLang="en-US" sz="2400" dirty="0"/>
              <a:t>时用到了非常聪明的方法。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不会讲授）</a:t>
            </a:r>
          </a:p>
        </p:txBody>
      </p:sp>
    </p:spTree>
    <p:extLst>
      <p:ext uri="{BB962C8B-B14F-4D97-AF65-F5344CB8AC3E}">
        <p14:creationId xmlns:p14="http://schemas.microsoft.com/office/powerpoint/2010/main" val="3382336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488F24-10E2-4EB7-91B7-D3A27E19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&amp;2. </a:t>
            </a:r>
            <a:r>
              <a:rPr lang="zh-CN" altLang="en-US" dirty="0">
                <a:solidFill>
                  <a:srgbClr val="FF00FF"/>
                </a:solidFill>
              </a:rPr>
              <a:t>分治算法</a:t>
            </a:r>
            <a:endParaRPr lang="zh-Hans-HK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23904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1776</TotalTime>
  <Words>9219</Words>
  <Application>Microsoft Office PowerPoint</Application>
  <PresentationFormat>全屏显示(4:3)</PresentationFormat>
  <Paragraphs>1060</Paragraphs>
  <Slides>78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隶书</vt:lpstr>
      <vt:lpstr>宋体</vt:lpstr>
      <vt:lpstr>Arial</vt:lpstr>
      <vt:lpstr>Calibri</vt:lpstr>
      <vt:lpstr>Cambria Math</vt:lpstr>
      <vt:lpstr>Corbel</vt:lpstr>
      <vt:lpstr>Franklin Gothic Book</vt:lpstr>
      <vt:lpstr>Franklin Gothic Medium</vt:lpstr>
      <vt:lpstr>Times New Roman</vt:lpstr>
      <vt:lpstr>基础</vt:lpstr>
      <vt:lpstr>算法设计常用思想</vt:lpstr>
      <vt:lpstr>关于数学家的一个笑话</vt:lpstr>
      <vt:lpstr>&amp;1. 递归算法</vt:lpstr>
      <vt:lpstr>递归算法的思想</vt:lpstr>
      <vt:lpstr>递归算法应用举例1</vt:lpstr>
      <vt:lpstr>递归算法应用举例2</vt:lpstr>
      <vt:lpstr>递归算法应用举例3</vt:lpstr>
      <vt:lpstr>递归算法应用举例3(continue)</vt:lpstr>
      <vt:lpstr>&amp;2. 分治算法</vt:lpstr>
      <vt:lpstr>分治算法的思想</vt:lpstr>
      <vt:lpstr>分治算法应用举例1</vt:lpstr>
      <vt:lpstr>T(n)= 2 T(n/2) + O(n). T(n)=?</vt:lpstr>
      <vt:lpstr>分治算法应用举例2</vt:lpstr>
      <vt:lpstr>分治算法应用举例2(continue)</vt:lpstr>
      <vt:lpstr>分治算法应用举例2(continue)</vt:lpstr>
      <vt:lpstr>PowerPoint 演示文稿</vt:lpstr>
      <vt:lpstr>分治算法应用举例3（**）</vt:lpstr>
      <vt:lpstr>分治算法应用举例3（continue）</vt:lpstr>
      <vt:lpstr>分治算法应用举例3（continue）</vt:lpstr>
      <vt:lpstr>分治算法应用举例3（continue）</vt:lpstr>
      <vt:lpstr>分治算法应用举例3（continue）</vt:lpstr>
      <vt:lpstr>分治算法应用举例4（***）</vt:lpstr>
      <vt:lpstr>&amp;3. 动态规划算法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动态规划算法应用举例1 (extend)</vt:lpstr>
      <vt:lpstr>PowerPoint 演示文稿</vt:lpstr>
      <vt:lpstr>动态规划算法应用举例2</vt:lpstr>
      <vt:lpstr>动态规划算法应用举例2(cont.)</vt:lpstr>
      <vt:lpstr>动态规划算法应用举例2(cont.)</vt:lpstr>
      <vt:lpstr>原问题和DP解决的问题有区别</vt:lpstr>
      <vt:lpstr>PowerPoint 演示文稿</vt:lpstr>
      <vt:lpstr>动态规划算法应用举例3</vt:lpstr>
      <vt:lpstr>动态规划算法应用举例3(cont.)</vt:lpstr>
      <vt:lpstr>动态规划算法应用举例3(cont.)</vt:lpstr>
      <vt:lpstr>动态规划算法应用举例3(cont.)</vt:lpstr>
      <vt:lpstr>动态规划算法应用举例3(cont.)</vt:lpstr>
      <vt:lpstr>递归与DP的区别</vt:lpstr>
      <vt:lpstr>动态规划算法的总结</vt:lpstr>
      <vt:lpstr>PowerPoint 演示文稿</vt:lpstr>
      <vt:lpstr>&amp;4. 规约思想</vt:lpstr>
      <vt:lpstr>规约思想举例</vt:lpstr>
      <vt:lpstr>规约思想举例 </vt:lpstr>
      <vt:lpstr>完全图的分解问题</vt:lpstr>
      <vt:lpstr>问题Q就是“赛程安排问题”</vt:lpstr>
      <vt:lpstr>进一步规约</vt:lpstr>
      <vt:lpstr>问题R的解法（不要求掌握）</vt:lpstr>
      <vt:lpstr>补充说明： n-1 是原问题最优解</vt:lpstr>
      <vt:lpstr>补充说明： n-1 是原问题最优解</vt:lpstr>
      <vt:lpstr>PowerPoint 演示文稿</vt:lpstr>
      <vt:lpstr>&amp;5. 贪心算法 (greedy algorithm)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贪心算法更多例子（预告）</vt:lpstr>
      <vt:lpstr>其他常见算法思想</vt:lpstr>
      <vt:lpstr>PowerPoint 演示文稿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PowerPoint 演示文稿</vt:lpstr>
      <vt:lpstr>计算中位数随机算法的c++实现</vt:lpstr>
      <vt:lpstr>规约思想的练习（**）</vt:lpstr>
      <vt:lpstr>思考题(**)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961</cp:revision>
  <dcterms:created xsi:type="dcterms:W3CDTF">2020-08-23T08:00:58Z</dcterms:created>
  <dcterms:modified xsi:type="dcterms:W3CDTF">2020-09-25T02:06:43Z</dcterms:modified>
</cp:coreProperties>
</file>