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0"/>
  </p:notesMasterIdLst>
  <p:sldIdLst>
    <p:sldId id="462" r:id="rId2"/>
    <p:sldId id="351" r:id="rId3"/>
    <p:sldId id="352" r:id="rId4"/>
    <p:sldId id="353" r:id="rId5"/>
    <p:sldId id="478" r:id="rId6"/>
    <p:sldId id="341" r:id="rId7"/>
    <p:sldId id="355" r:id="rId8"/>
    <p:sldId id="465" r:id="rId9"/>
    <p:sldId id="466" r:id="rId10"/>
    <p:sldId id="467" r:id="rId11"/>
    <p:sldId id="507" r:id="rId12"/>
    <p:sldId id="508" r:id="rId13"/>
    <p:sldId id="469" r:id="rId14"/>
    <p:sldId id="473" r:id="rId15"/>
    <p:sldId id="470" r:id="rId16"/>
    <p:sldId id="474" r:id="rId17"/>
    <p:sldId id="484" r:id="rId18"/>
    <p:sldId id="357" r:id="rId19"/>
    <p:sldId id="503" r:id="rId20"/>
    <p:sldId id="501" r:id="rId21"/>
    <p:sldId id="498" r:id="rId22"/>
    <p:sldId id="499" r:id="rId23"/>
    <p:sldId id="504" r:id="rId24"/>
    <p:sldId id="500" r:id="rId25"/>
    <p:sldId id="505" r:id="rId26"/>
    <p:sldId id="506" r:id="rId27"/>
    <p:sldId id="476" r:id="rId28"/>
    <p:sldId id="497" r:id="rId29"/>
    <p:sldId id="378" r:id="rId30"/>
    <p:sldId id="496" r:id="rId31"/>
    <p:sldId id="480" r:id="rId32"/>
    <p:sldId id="481" r:id="rId33"/>
    <p:sldId id="479" r:id="rId34"/>
    <p:sldId id="509" r:id="rId35"/>
    <p:sldId id="512" r:id="rId36"/>
    <p:sldId id="511" r:id="rId37"/>
    <p:sldId id="513" r:id="rId38"/>
    <p:sldId id="485" r:id="rId39"/>
    <p:sldId id="463" r:id="rId40"/>
    <p:sldId id="491" r:id="rId41"/>
    <p:sldId id="490" r:id="rId42"/>
    <p:sldId id="493" r:id="rId43"/>
    <p:sldId id="489" r:id="rId44"/>
    <p:sldId id="514" r:id="rId45"/>
    <p:sldId id="488" r:id="rId46"/>
    <p:sldId id="515" r:id="rId47"/>
    <p:sldId id="495" r:id="rId48"/>
    <p:sldId id="37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33FF"/>
    <a:srgbClr val="0DCFE9"/>
    <a:srgbClr val="0000FF"/>
    <a:srgbClr val="F98D4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1708116" y="4026613"/>
            <a:ext cx="66181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对任意的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属于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j-1,j-2,…,1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},</a:t>
            </a:r>
          </a:p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的前、后缀不匹配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    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6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6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endParaRPr lang="en-US" altLang="zh-CN" sz="36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6140F-2F9A-438E-B354-7347AA97E143}"/>
              </a:ext>
            </a:extLst>
          </p:cNvPr>
          <p:cNvSpPr txBox="1"/>
          <p:nvPr/>
        </p:nvSpPr>
        <p:spPr>
          <a:xfrm>
            <a:off x="4287831" y="3463595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07912B-4A14-4ABE-BF17-AFA4A4AA7341}"/>
              </a:ext>
            </a:extLst>
          </p:cNvPr>
          <p:cNvSpPr txBox="1"/>
          <p:nvPr/>
        </p:nvSpPr>
        <p:spPr>
          <a:xfrm>
            <a:off x="4279154" y="163695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37CEEC-CFC1-4D68-AF52-FF66944955CC}"/>
              </a:ext>
            </a:extLst>
          </p:cNvPr>
          <p:cNvCxnSpPr>
            <a:cxnSpLocks/>
          </p:cNvCxnSpPr>
          <p:nvPr/>
        </p:nvCxnSpPr>
        <p:spPr>
          <a:xfrm>
            <a:off x="4394746" y="1953533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91769C9-5DF0-4BE3-9C1A-D37BFC0BFDA1}"/>
              </a:ext>
            </a:extLst>
          </p:cNvPr>
          <p:cNvSpPr/>
          <p:nvPr/>
        </p:nvSpPr>
        <p:spPr>
          <a:xfrm>
            <a:off x="2692566" y="2154404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8CF0CC-CA4E-4F4B-9CD8-2D7F7F63A297}"/>
              </a:ext>
            </a:extLst>
          </p:cNvPr>
          <p:cNvSpPr/>
          <p:nvPr/>
        </p:nvSpPr>
        <p:spPr>
          <a:xfrm>
            <a:off x="3408916" y="3013907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99E396-57BF-4EE7-A173-375280D0C09A}"/>
              </a:ext>
            </a:extLst>
          </p:cNvPr>
          <p:cNvCxnSpPr>
            <a:cxnSpLocks/>
          </p:cNvCxnSpPr>
          <p:nvPr/>
        </p:nvCxnSpPr>
        <p:spPr>
          <a:xfrm>
            <a:off x="4503802" y="301390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82FF847-B805-440C-978A-927BBAAFFBD5}"/>
              </a:ext>
            </a:extLst>
          </p:cNvPr>
          <p:cNvCxnSpPr>
            <a:cxnSpLocks/>
          </p:cNvCxnSpPr>
          <p:nvPr/>
        </p:nvCxnSpPr>
        <p:spPr>
          <a:xfrm>
            <a:off x="3408916" y="215440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9F7F66-7025-48B5-991D-42CB6ECC133A}"/>
              </a:ext>
            </a:extLst>
          </p:cNvPr>
          <p:cNvCxnSpPr>
            <a:cxnSpLocks/>
          </p:cNvCxnSpPr>
          <p:nvPr/>
        </p:nvCxnSpPr>
        <p:spPr>
          <a:xfrm>
            <a:off x="4502509" y="214561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ine 29">
            <a:extLst>
              <a:ext uri="{FF2B5EF4-FFF2-40B4-BE49-F238E27FC236}">
                <a16:creationId xmlns:a16="http://schemas.microsoft.com/office/drawing/2014/main" id="{C3E151BD-0180-4E0A-97BA-D20FF680B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413" y="330419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4DAFAB1-69F8-4A73-824E-100823E9FDA2}"/>
              </a:ext>
            </a:extLst>
          </p:cNvPr>
          <p:cNvSpPr/>
          <p:nvPr/>
        </p:nvSpPr>
        <p:spPr>
          <a:xfrm rot="5400000">
            <a:off x="4014212" y="2135385"/>
            <a:ext cx="141898" cy="8346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F7AC145D-E991-49FB-B344-CB17DB6EF984}"/>
              </a:ext>
            </a:extLst>
          </p:cNvPr>
          <p:cNvSpPr/>
          <p:nvPr/>
        </p:nvSpPr>
        <p:spPr>
          <a:xfrm rot="5400000">
            <a:off x="3758999" y="2966578"/>
            <a:ext cx="141898" cy="8346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820652-2DC5-4DA4-B7EF-1F3B9C228337}"/>
              </a:ext>
            </a:extLst>
          </p:cNvPr>
          <p:cNvSpPr txBox="1"/>
          <p:nvPr/>
        </p:nvSpPr>
        <p:spPr>
          <a:xfrm>
            <a:off x="3702948" y="3383925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4B576D-694D-4D34-9603-BCBA5679D710}"/>
              </a:ext>
            </a:extLst>
          </p:cNvPr>
          <p:cNvSpPr txBox="1"/>
          <p:nvPr/>
        </p:nvSpPr>
        <p:spPr>
          <a:xfrm>
            <a:off x="3947556" y="2501746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5082E-0528-4869-8917-064C7ADE2C3B}"/>
              </a:ext>
            </a:extLst>
          </p:cNvPr>
          <p:cNvSpPr txBox="1"/>
          <p:nvPr/>
        </p:nvSpPr>
        <p:spPr>
          <a:xfrm>
            <a:off x="2235862" y="213241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374A5A-C3E9-4DE1-9092-DFB55D539E03}"/>
              </a:ext>
            </a:extLst>
          </p:cNvPr>
          <p:cNvSpPr txBox="1"/>
          <p:nvPr/>
        </p:nvSpPr>
        <p:spPr>
          <a:xfrm>
            <a:off x="2986359" y="3013907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8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60059" y="329255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不妨设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最大的、小于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正整数使得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那么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接下来可以直接去查看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S[i-L+1,i-L+m]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开始位置在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i-j+2~i-L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的那些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的子串都不必检查）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不仅如此，没必要从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S[i-L+1,i-L+m]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位开始去匹配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而是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只需要将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 L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即可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（利用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S[i-L+1,i]=T[1,L]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）  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2815785" y="274331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2807111" y="13299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2922703" y="1646489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1220523" y="1847360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1615449" y="2302416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3031759" y="230241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1615449" y="183788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3030466" y="18385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370" y="259269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12D6AAFF-BC16-4EC5-9428-875158004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411" y="2604203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4292D9-E188-4FC2-A5F3-0E2A4F4BC01D}"/>
              </a:ext>
            </a:extLst>
          </p:cNvPr>
          <p:cNvSpPr txBox="1"/>
          <p:nvPr/>
        </p:nvSpPr>
        <p:spPr>
          <a:xfrm>
            <a:off x="1945838" y="2734363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CB0C34-CC9C-4DF4-86D7-2289CA45B426}"/>
              </a:ext>
            </a:extLst>
          </p:cNvPr>
          <p:cNvSpPr/>
          <p:nvPr/>
        </p:nvSpPr>
        <p:spPr>
          <a:xfrm>
            <a:off x="1619161" y="2307485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6CC47B-D5D4-438A-ABB1-EFA40DDDC131}"/>
              </a:ext>
            </a:extLst>
          </p:cNvPr>
          <p:cNvSpPr txBox="1"/>
          <p:nvPr/>
        </p:nvSpPr>
        <p:spPr>
          <a:xfrm>
            <a:off x="6427375" y="273436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6FC1C8-4FD3-4EC5-AFA2-6EA5F6B42DB3}"/>
              </a:ext>
            </a:extLst>
          </p:cNvPr>
          <p:cNvSpPr txBox="1"/>
          <p:nvPr/>
        </p:nvSpPr>
        <p:spPr>
          <a:xfrm>
            <a:off x="5843604" y="131392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854072B-DEDD-448E-80BF-7F061D2CEEE8}"/>
              </a:ext>
            </a:extLst>
          </p:cNvPr>
          <p:cNvSpPr/>
          <p:nvPr/>
        </p:nvSpPr>
        <p:spPr>
          <a:xfrm>
            <a:off x="4884865" y="1864787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45168C-4B10-4E05-84D6-95A2E4759F0D}"/>
              </a:ext>
            </a:extLst>
          </p:cNvPr>
          <p:cNvSpPr/>
          <p:nvPr/>
        </p:nvSpPr>
        <p:spPr>
          <a:xfrm>
            <a:off x="5279791" y="2319843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A6EE20-A9B1-44BC-906C-B327368DA101}"/>
              </a:ext>
            </a:extLst>
          </p:cNvPr>
          <p:cNvCxnSpPr>
            <a:cxnSpLocks/>
          </p:cNvCxnSpPr>
          <p:nvPr/>
        </p:nvCxnSpPr>
        <p:spPr>
          <a:xfrm>
            <a:off x="6696101" y="231984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21610BF-571A-4D03-B4A3-F6BD72B92591}"/>
              </a:ext>
            </a:extLst>
          </p:cNvPr>
          <p:cNvCxnSpPr>
            <a:cxnSpLocks/>
          </p:cNvCxnSpPr>
          <p:nvPr/>
        </p:nvCxnSpPr>
        <p:spPr>
          <a:xfrm>
            <a:off x="5279791" y="185530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5D9EFD-AA2F-4CB2-A1A2-022DB0D2EEA8}"/>
              </a:ext>
            </a:extLst>
          </p:cNvPr>
          <p:cNvCxnSpPr>
            <a:cxnSpLocks/>
          </p:cNvCxnSpPr>
          <p:nvPr/>
        </p:nvCxnSpPr>
        <p:spPr>
          <a:xfrm>
            <a:off x="6694808" y="185599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ine 29">
            <a:extLst>
              <a:ext uri="{FF2B5EF4-FFF2-40B4-BE49-F238E27FC236}">
                <a16:creationId xmlns:a16="http://schemas.microsoft.com/office/drawing/2014/main" id="{84C85AD1-DA34-4A25-BB0F-BC7C4EA32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12" y="2610126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C3BFEB6-821D-48AC-9906-FB4016D81ED2}"/>
              </a:ext>
            </a:extLst>
          </p:cNvPr>
          <p:cNvSpPr/>
          <p:nvPr/>
        </p:nvSpPr>
        <p:spPr>
          <a:xfrm>
            <a:off x="2447577" y="1850828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7913862-F765-4C26-B07F-C985EFB85BB2}"/>
              </a:ext>
            </a:extLst>
          </p:cNvPr>
          <p:cNvSpPr txBox="1"/>
          <p:nvPr/>
        </p:nvSpPr>
        <p:spPr>
          <a:xfrm>
            <a:off x="2815784" y="132776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F5E9558-F43D-41CF-AF9C-116690AAAAC5}"/>
              </a:ext>
            </a:extLst>
          </p:cNvPr>
          <p:cNvSpPr txBox="1"/>
          <p:nvPr/>
        </p:nvSpPr>
        <p:spPr>
          <a:xfrm>
            <a:off x="2200649" y="1335470"/>
            <a:ext cx="91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4CB10F7-F994-460D-871F-4308CB953C44}"/>
              </a:ext>
            </a:extLst>
          </p:cNvPr>
          <p:cNvCxnSpPr>
            <a:cxnSpLocks/>
          </p:cNvCxnSpPr>
          <p:nvPr/>
        </p:nvCxnSpPr>
        <p:spPr>
          <a:xfrm>
            <a:off x="2560777" y="164871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E0F0A0-9992-4FFF-8734-6C073AB04BCE}"/>
              </a:ext>
            </a:extLst>
          </p:cNvPr>
          <p:cNvCxnSpPr>
            <a:cxnSpLocks/>
          </p:cNvCxnSpPr>
          <p:nvPr/>
        </p:nvCxnSpPr>
        <p:spPr>
          <a:xfrm>
            <a:off x="5988752" y="1666084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384628E6-EE10-47E0-8F6B-669F063C4C77}"/>
              </a:ext>
            </a:extLst>
          </p:cNvPr>
          <p:cNvSpPr/>
          <p:nvPr/>
        </p:nvSpPr>
        <p:spPr>
          <a:xfrm>
            <a:off x="6111919" y="1870182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014C066-010A-423A-A524-0BE39A9FC724}"/>
              </a:ext>
            </a:extLst>
          </p:cNvPr>
          <p:cNvCxnSpPr>
            <a:cxnSpLocks/>
          </p:cNvCxnSpPr>
          <p:nvPr/>
        </p:nvCxnSpPr>
        <p:spPr>
          <a:xfrm>
            <a:off x="5557929" y="1662511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36C68E6-DBC9-4A51-A0DD-6794B9A189E3}"/>
              </a:ext>
            </a:extLst>
          </p:cNvPr>
          <p:cNvSpPr txBox="1"/>
          <p:nvPr/>
        </p:nvSpPr>
        <p:spPr>
          <a:xfrm>
            <a:off x="5278193" y="1313923"/>
            <a:ext cx="6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i-j+2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0009F30-67C5-4188-87A4-10177A5F2765}"/>
              </a:ext>
            </a:extLst>
          </p:cNvPr>
          <p:cNvSpPr txBox="1"/>
          <p:nvPr/>
        </p:nvSpPr>
        <p:spPr>
          <a:xfrm>
            <a:off x="1400453" y="1343300"/>
            <a:ext cx="6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i-j+1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EF659D-C398-485B-96A0-9B63FD75EBFB}"/>
              </a:ext>
            </a:extLst>
          </p:cNvPr>
          <p:cNvCxnSpPr>
            <a:cxnSpLocks/>
          </p:cNvCxnSpPr>
          <p:nvPr/>
        </p:nvCxnSpPr>
        <p:spPr>
          <a:xfrm>
            <a:off x="1725507" y="1653031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B1FB533-28EB-4201-897A-6B8B3DF96B4D}"/>
              </a:ext>
            </a:extLst>
          </p:cNvPr>
          <p:cNvSpPr txBox="1"/>
          <p:nvPr/>
        </p:nvSpPr>
        <p:spPr>
          <a:xfrm>
            <a:off x="882417" y="180525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27D08-711A-4D04-BCFA-08E1770A8CF6}"/>
              </a:ext>
            </a:extLst>
          </p:cNvPr>
          <p:cNvSpPr txBox="1"/>
          <p:nvPr/>
        </p:nvSpPr>
        <p:spPr>
          <a:xfrm>
            <a:off x="1297895" y="230026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5A89FA-9142-4AE9-804A-965DE23C39D6}"/>
              </a:ext>
            </a:extLst>
          </p:cNvPr>
          <p:cNvSpPr txBox="1"/>
          <p:nvPr/>
        </p:nvSpPr>
        <p:spPr>
          <a:xfrm>
            <a:off x="4556801" y="184736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21978F-6F3B-4494-985E-547D2C4BF831}"/>
              </a:ext>
            </a:extLst>
          </p:cNvPr>
          <p:cNvSpPr txBox="1"/>
          <p:nvPr/>
        </p:nvSpPr>
        <p:spPr>
          <a:xfrm>
            <a:off x="4962236" y="2305157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6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1108566" y="3528439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小结：当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匹配不上的时候，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我们只需要进行一个简单的操作：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无需改变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最大的、小于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正整数使得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2815785" y="274331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2807111" y="13299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2922703" y="1646489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1220523" y="1847360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1615449" y="2302416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3031759" y="230241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1615449" y="183788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3030466" y="18385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370" y="259269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12D6AAFF-BC16-4EC5-9428-875158004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411" y="2604203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4292D9-E188-4FC2-A5F3-0E2A4F4BC01D}"/>
              </a:ext>
            </a:extLst>
          </p:cNvPr>
          <p:cNvSpPr txBox="1"/>
          <p:nvPr/>
        </p:nvSpPr>
        <p:spPr>
          <a:xfrm>
            <a:off x="1945838" y="2734363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CB0C34-CC9C-4DF4-86D7-2289CA45B426}"/>
              </a:ext>
            </a:extLst>
          </p:cNvPr>
          <p:cNvSpPr/>
          <p:nvPr/>
        </p:nvSpPr>
        <p:spPr>
          <a:xfrm>
            <a:off x="1619161" y="2307485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C3BFEB6-821D-48AC-9906-FB4016D81ED2}"/>
              </a:ext>
            </a:extLst>
          </p:cNvPr>
          <p:cNvSpPr/>
          <p:nvPr/>
        </p:nvSpPr>
        <p:spPr>
          <a:xfrm>
            <a:off x="2447577" y="1850828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7913862-F765-4C26-B07F-C985EFB85BB2}"/>
              </a:ext>
            </a:extLst>
          </p:cNvPr>
          <p:cNvSpPr txBox="1"/>
          <p:nvPr/>
        </p:nvSpPr>
        <p:spPr>
          <a:xfrm>
            <a:off x="2815784" y="132776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5D0521-2759-481A-A1F3-0A145B19A25B}"/>
              </a:ext>
            </a:extLst>
          </p:cNvPr>
          <p:cNvSpPr txBox="1"/>
          <p:nvPr/>
        </p:nvSpPr>
        <p:spPr>
          <a:xfrm>
            <a:off x="6085182" y="4420991"/>
            <a:ext cx="2680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避免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回溯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！</a:t>
            </a:r>
            <a:endParaRPr lang="zh-Hans-HK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A214562-49C2-401D-87F4-5D95B46B9418}"/>
              </a:ext>
            </a:extLst>
          </p:cNvPr>
          <p:cNvSpPr txBox="1"/>
          <p:nvPr/>
        </p:nvSpPr>
        <p:spPr>
          <a:xfrm>
            <a:off x="5756325" y="273431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471F3F-EFF7-4743-B763-44BC9CD8007D}"/>
              </a:ext>
            </a:extLst>
          </p:cNvPr>
          <p:cNvSpPr txBox="1"/>
          <p:nvPr/>
        </p:nvSpPr>
        <p:spPr>
          <a:xfrm>
            <a:off x="6567428" y="13209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0996F0-A55A-4448-AB21-94B8E993183E}"/>
              </a:ext>
            </a:extLst>
          </p:cNvPr>
          <p:cNvCxnSpPr>
            <a:cxnSpLocks/>
          </p:cNvCxnSpPr>
          <p:nvPr/>
        </p:nvCxnSpPr>
        <p:spPr>
          <a:xfrm>
            <a:off x="6683020" y="163754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C87B07A-FFB6-4EFA-AC17-6E454EAA8A42}"/>
              </a:ext>
            </a:extLst>
          </p:cNvPr>
          <p:cNvSpPr/>
          <p:nvPr/>
        </p:nvSpPr>
        <p:spPr>
          <a:xfrm>
            <a:off x="4980840" y="183841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3E4C6-FF5A-4F64-9F4A-368BC253FEAD}"/>
              </a:ext>
            </a:extLst>
          </p:cNvPr>
          <p:cNvSpPr/>
          <p:nvPr/>
        </p:nvSpPr>
        <p:spPr>
          <a:xfrm>
            <a:off x="5375766" y="2293467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AD68ED-5E60-4AE3-9564-AA3812EF9945}"/>
              </a:ext>
            </a:extLst>
          </p:cNvPr>
          <p:cNvCxnSpPr>
            <a:cxnSpLocks/>
          </p:cNvCxnSpPr>
          <p:nvPr/>
        </p:nvCxnSpPr>
        <p:spPr>
          <a:xfrm>
            <a:off x="6790783" y="182961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29">
            <a:extLst>
              <a:ext uri="{FF2B5EF4-FFF2-40B4-BE49-F238E27FC236}">
                <a16:creationId xmlns:a16="http://schemas.microsoft.com/office/drawing/2014/main" id="{0E367978-77C7-4FF4-AB3F-DB52F913D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002" y="259269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539B26E-063D-40DF-B1EE-A6C0EC3ED3AA}"/>
              </a:ext>
            </a:extLst>
          </p:cNvPr>
          <p:cNvSpPr/>
          <p:nvPr/>
        </p:nvSpPr>
        <p:spPr>
          <a:xfrm>
            <a:off x="5379478" y="229853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9F17F00-8964-4DCB-B784-051B2DE066E6}"/>
              </a:ext>
            </a:extLst>
          </p:cNvPr>
          <p:cNvSpPr/>
          <p:nvPr/>
        </p:nvSpPr>
        <p:spPr>
          <a:xfrm>
            <a:off x="6207894" y="1841879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E78A55-03CA-4ED1-9E48-4557F421DC44}"/>
              </a:ext>
            </a:extLst>
          </p:cNvPr>
          <p:cNvSpPr txBox="1"/>
          <p:nvPr/>
        </p:nvSpPr>
        <p:spPr>
          <a:xfrm>
            <a:off x="6576101" y="1318815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A8F0053-2A67-485D-8F3B-94793D0DC4E8}"/>
              </a:ext>
            </a:extLst>
          </p:cNvPr>
          <p:cNvSpPr/>
          <p:nvPr/>
        </p:nvSpPr>
        <p:spPr>
          <a:xfrm>
            <a:off x="4448070" y="2152152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67B297-21D6-4A8F-8C5A-6FD67E5737CF}"/>
              </a:ext>
            </a:extLst>
          </p:cNvPr>
          <p:cNvSpPr txBox="1"/>
          <p:nvPr/>
        </p:nvSpPr>
        <p:spPr>
          <a:xfrm>
            <a:off x="882417" y="180525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D3EA1-3F8D-4E48-8E63-5B7F7C6DE634}"/>
              </a:ext>
            </a:extLst>
          </p:cNvPr>
          <p:cNvSpPr txBox="1"/>
          <p:nvPr/>
        </p:nvSpPr>
        <p:spPr>
          <a:xfrm>
            <a:off x="1297895" y="230026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EA9DB2-3CA7-4D4F-9B60-EEEEB7B52407}"/>
              </a:ext>
            </a:extLst>
          </p:cNvPr>
          <p:cNvSpPr txBox="1"/>
          <p:nvPr/>
        </p:nvSpPr>
        <p:spPr>
          <a:xfrm>
            <a:off x="4664145" y="176426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4C8FA8-ADD4-4D07-A1D4-24F200335CBA}"/>
              </a:ext>
            </a:extLst>
          </p:cNvPr>
          <p:cNvSpPr txBox="1"/>
          <p:nvPr/>
        </p:nvSpPr>
        <p:spPr>
          <a:xfrm>
            <a:off x="5079623" y="225926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166935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特殊情况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假设不存在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小于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正整数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此时，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开始位置在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i-j+2~i-1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的那些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的子串都不为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因此接下去可以直接去检查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我们需要进行的操作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不变；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同样，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无需回溯！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5398632" y="2796212"/>
            <a:ext cx="74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6921911" y="134749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7037503" y="1664074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5335323" y="1864945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5730249" y="2320001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7146559" y="232000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5730249" y="185546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7145266" y="185615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8232" y="264791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99D5634-B301-4AC6-8391-FE1286C69E2E}"/>
              </a:ext>
            </a:extLst>
          </p:cNvPr>
          <p:cNvSpPr txBox="1"/>
          <p:nvPr/>
        </p:nvSpPr>
        <p:spPr>
          <a:xfrm>
            <a:off x="2433849" y="269184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BC07AC-C569-4A76-B286-76398A704550}"/>
              </a:ext>
            </a:extLst>
          </p:cNvPr>
          <p:cNvSpPr txBox="1"/>
          <p:nvPr/>
        </p:nvSpPr>
        <p:spPr>
          <a:xfrm>
            <a:off x="2477927" y="130482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127606E-5AA2-422C-88A0-330072BF6A1E}"/>
              </a:ext>
            </a:extLst>
          </p:cNvPr>
          <p:cNvCxnSpPr>
            <a:cxnSpLocks/>
          </p:cNvCxnSpPr>
          <p:nvPr/>
        </p:nvCxnSpPr>
        <p:spPr>
          <a:xfrm>
            <a:off x="2593519" y="1621402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58AEAEA9-2A32-43CF-9FC3-10BFF009DA57}"/>
              </a:ext>
            </a:extLst>
          </p:cNvPr>
          <p:cNvSpPr/>
          <p:nvPr/>
        </p:nvSpPr>
        <p:spPr>
          <a:xfrm>
            <a:off x="891339" y="1822273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14699B-C884-401F-BDE3-2C4C00F01395}"/>
              </a:ext>
            </a:extLst>
          </p:cNvPr>
          <p:cNvSpPr/>
          <p:nvPr/>
        </p:nvSpPr>
        <p:spPr>
          <a:xfrm>
            <a:off x="1286265" y="2277329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8A08500-D639-43CF-83DC-1EB2A6370282}"/>
              </a:ext>
            </a:extLst>
          </p:cNvPr>
          <p:cNvCxnSpPr>
            <a:cxnSpLocks/>
          </p:cNvCxnSpPr>
          <p:nvPr/>
        </p:nvCxnSpPr>
        <p:spPr>
          <a:xfrm>
            <a:off x="2702575" y="22773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66932BD-651D-48CB-A9E5-D991EEA99EE0}"/>
              </a:ext>
            </a:extLst>
          </p:cNvPr>
          <p:cNvCxnSpPr>
            <a:cxnSpLocks/>
          </p:cNvCxnSpPr>
          <p:nvPr/>
        </p:nvCxnSpPr>
        <p:spPr>
          <a:xfrm>
            <a:off x="1286265" y="181279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495F7D2-EDA6-417E-95CD-71F787408B3C}"/>
              </a:ext>
            </a:extLst>
          </p:cNvPr>
          <p:cNvCxnSpPr>
            <a:cxnSpLocks/>
          </p:cNvCxnSpPr>
          <p:nvPr/>
        </p:nvCxnSpPr>
        <p:spPr>
          <a:xfrm>
            <a:off x="2701282" y="181348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Line 29">
            <a:extLst>
              <a:ext uri="{FF2B5EF4-FFF2-40B4-BE49-F238E27FC236}">
                <a16:creationId xmlns:a16="http://schemas.microsoft.com/office/drawing/2014/main" id="{A5E3D9CD-2F66-48CF-B326-8F15C646E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6186" y="2567612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ECF0E3BB-778C-4CDB-B0AF-EAAACB3DF0FF}"/>
              </a:ext>
            </a:extLst>
          </p:cNvPr>
          <p:cNvSpPr/>
          <p:nvPr/>
        </p:nvSpPr>
        <p:spPr>
          <a:xfrm>
            <a:off x="4448070" y="2152152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BD9193-215A-4EB4-89CC-E7540E0E6283}"/>
              </a:ext>
            </a:extLst>
          </p:cNvPr>
          <p:cNvSpPr txBox="1"/>
          <p:nvPr/>
        </p:nvSpPr>
        <p:spPr>
          <a:xfrm>
            <a:off x="542807" y="174116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4F67B5-2093-4242-B15E-4BA53263BB70}"/>
              </a:ext>
            </a:extLst>
          </p:cNvPr>
          <p:cNvSpPr txBox="1"/>
          <p:nvPr/>
        </p:nvSpPr>
        <p:spPr>
          <a:xfrm>
            <a:off x="958285" y="223616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D371E6-745D-4F38-A057-AC7CE964FB1D}"/>
              </a:ext>
            </a:extLst>
          </p:cNvPr>
          <p:cNvSpPr txBox="1"/>
          <p:nvPr/>
        </p:nvSpPr>
        <p:spPr>
          <a:xfrm>
            <a:off x="5007229" y="180609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546D3-BAA5-42F9-A18D-9DE7A9994135}"/>
              </a:ext>
            </a:extLst>
          </p:cNvPr>
          <p:cNvSpPr txBox="1"/>
          <p:nvPr/>
        </p:nvSpPr>
        <p:spPr>
          <a:xfrm>
            <a:off x="5422707" y="230109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5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984" y="571500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summary)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633984" y="3349341"/>
            <a:ext cx="8131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发生，有两种情况：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（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即可。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小于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非负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整数使得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（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即可。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（此时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，接下来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我们只要去判断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S[i+2,i+m+1]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；故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即可）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2765915" y="269516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2809993" y="130813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2925585" y="1624719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1223405" y="1825590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1618331" y="2280646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3034641" y="228064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1618331" y="181611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3033348" y="181679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252" y="257092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12D6AAFF-BC16-4EC5-9428-875158004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1532" y="2582433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B38C2A-D713-4F5A-AA6B-1EB00FDE2CD0}"/>
              </a:ext>
            </a:extLst>
          </p:cNvPr>
          <p:cNvCxnSpPr>
            <a:cxnSpLocks/>
          </p:cNvCxnSpPr>
          <p:nvPr/>
        </p:nvCxnSpPr>
        <p:spPr>
          <a:xfrm>
            <a:off x="2031143" y="227995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1015C7-BB3E-40B4-9530-585873436554}"/>
              </a:ext>
            </a:extLst>
          </p:cNvPr>
          <p:cNvCxnSpPr>
            <a:cxnSpLocks/>
          </p:cNvCxnSpPr>
          <p:nvPr/>
        </p:nvCxnSpPr>
        <p:spPr>
          <a:xfrm>
            <a:off x="2604167" y="227995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34292D9-E188-4FC2-A5F3-0E2A4F4BC01D}"/>
              </a:ext>
            </a:extLst>
          </p:cNvPr>
          <p:cNvSpPr txBox="1"/>
          <p:nvPr/>
        </p:nvSpPr>
        <p:spPr>
          <a:xfrm>
            <a:off x="2352675" y="2725646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FB50337-AFEC-46EC-A6A2-878C13BA4579}"/>
              </a:ext>
            </a:extLst>
          </p:cNvPr>
          <p:cNvCxnSpPr>
            <a:cxnSpLocks/>
          </p:cNvCxnSpPr>
          <p:nvPr/>
        </p:nvCxnSpPr>
        <p:spPr>
          <a:xfrm>
            <a:off x="2018960" y="182559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13E9C3-DC72-4882-AB55-323511483390}"/>
              </a:ext>
            </a:extLst>
          </p:cNvPr>
          <p:cNvSpPr/>
          <p:nvPr/>
        </p:nvSpPr>
        <p:spPr>
          <a:xfrm>
            <a:off x="2018960" y="1825590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CB0C34-CC9C-4DF4-86D7-2289CA45B426}"/>
              </a:ext>
            </a:extLst>
          </p:cNvPr>
          <p:cNvSpPr/>
          <p:nvPr/>
        </p:nvSpPr>
        <p:spPr>
          <a:xfrm>
            <a:off x="1589781" y="2276686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7609F2-66F2-450E-9427-B0A8869B9AE5}"/>
              </a:ext>
            </a:extLst>
          </p:cNvPr>
          <p:cNvSpPr txBox="1"/>
          <p:nvPr/>
        </p:nvSpPr>
        <p:spPr>
          <a:xfrm>
            <a:off x="453799" y="541916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63BF3A10-A25E-43AA-B234-7A7D0816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92" y="5592391"/>
            <a:ext cx="2840736" cy="956406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注意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仅仅与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有关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故滑动量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仅与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有关</a:t>
            </a:r>
            <a:endParaRPr lang="zh-Hans-HK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98A6F-D18B-4FF8-A287-E2016DB49F40}"/>
              </a:ext>
            </a:extLst>
          </p:cNvPr>
          <p:cNvSpPr txBox="1"/>
          <p:nvPr/>
        </p:nvSpPr>
        <p:spPr>
          <a:xfrm>
            <a:off x="6745713" y="274898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CA1E9F-F134-47FA-8080-76C9BD1E1B4F}"/>
              </a:ext>
            </a:extLst>
          </p:cNvPr>
          <p:cNvSpPr txBox="1"/>
          <p:nvPr/>
        </p:nvSpPr>
        <p:spPr>
          <a:xfrm>
            <a:off x="6745713" y="130813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EB8F20-A1E1-4B3A-B5DB-C95FB0810927}"/>
              </a:ext>
            </a:extLst>
          </p:cNvPr>
          <p:cNvCxnSpPr>
            <a:cxnSpLocks/>
          </p:cNvCxnSpPr>
          <p:nvPr/>
        </p:nvCxnSpPr>
        <p:spPr>
          <a:xfrm>
            <a:off x="6861305" y="1624719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26075E3-1847-4F49-A9F0-28F7808ACA20}"/>
              </a:ext>
            </a:extLst>
          </p:cNvPr>
          <p:cNvSpPr/>
          <p:nvPr/>
        </p:nvSpPr>
        <p:spPr>
          <a:xfrm>
            <a:off x="5159125" y="1825590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F9AAD3-56BA-4DFB-8708-0C7683217069}"/>
              </a:ext>
            </a:extLst>
          </p:cNvPr>
          <p:cNvSpPr/>
          <p:nvPr/>
        </p:nvSpPr>
        <p:spPr>
          <a:xfrm>
            <a:off x="6969068" y="2283292"/>
            <a:ext cx="187347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2730C0-983F-486C-9DFF-72A23B4BA724}"/>
              </a:ext>
            </a:extLst>
          </p:cNvPr>
          <p:cNvCxnSpPr>
            <a:cxnSpLocks/>
          </p:cNvCxnSpPr>
          <p:nvPr/>
        </p:nvCxnSpPr>
        <p:spPr>
          <a:xfrm>
            <a:off x="5554051" y="181611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CACAE95-2AC2-4F4A-A75F-0342B95EE300}"/>
              </a:ext>
            </a:extLst>
          </p:cNvPr>
          <p:cNvCxnSpPr>
            <a:cxnSpLocks/>
          </p:cNvCxnSpPr>
          <p:nvPr/>
        </p:nvCxnSpPr>
        <p:spPr>
          <a:xfrm>
            <a:off x="6969068" y="181679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Line 29">
            <a:extLst>
              <a:ext uri="{FF2B5EF4-FFF2-40B4-BE49-F238E27FC236}">
                <a16:creationId xmlns:a16="http://schemas.microsoft.com/office/drawing/2014/main" id="{BEBFAEA0-86B8-44B9-9AEA-6EBEB5F34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3972" y="257092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90D880-6D94-47C8-99BC-2C381E4F72B2}"/>
              </a:ext>
            </a:extLst>
          </p:cNvPr>
          <p:cNvSpPr txBox="1"/>
          <p:nvPr/>
        </p:nvSpPr>
        <p:spPr>
          <a:xfrm>
            <a:off x="3268051" y="2763495"/>
            <a:ext cx="1207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endParaRPr lang="zh-Hans-HK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F6BD293-DC35-49AE-8300-64CCCAA6F788}"/>
              </a:ext>
            </a:extLst>
          </p:cNvPr>
          <p:cNvSpPr txBox="1"/>
          <p:nvPr/>
        </p:nvSpPr>
        <p:spPr>
          <a:xfrm>
            <a:off x="5023369" y="2743769"/>
            <a:ext cx="116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j=0</a:t>
            </a:r>
            <a:endParaRPr lang="zh-Hans-HK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03831-D123-4883-8AFA-BC19D83234BC}"/>
              </a:ext>
            </a:extLst>
          </p:cNvPr>
          <p:cNvSpPr txBox="1"/>
          <p:nvPr/>
        </p:nvSpPr>
        <p:spPr>
          <a:xfrm>
            <a:off x="882417" y="180525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4799BB-90C4-40DD-B9C9-7B019F13673B}"/>
              </a:ext>
            </a:extLst>
          </p:cNvPr>
          <p:cNvSpPr txBox="1"/>
          <p:nvPr/>
        </p:nvSpPr>
        <p:spPr>
          <a:xfrm>
            <a:off x="1297895" y="230026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9DA64-3BE0-4523-93A2-785A2F65C83E}"/>
              </a:ext>
            </a:extLst>
          </p:cNvPr>
          <p:cNvSpPr txBox="1"/>
          <p:nvPr/>
        </p:nvSpPr>
        <p:spPr>
          <a:xfrm>
            <a:off x="4878170" y="179138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BDB79F-B904-4DEA-B65A-63A571137539}"/>
              </a:ext>
            </a:extLst>
          </p:cNvPr>
          <p:cNvSpPr txBox="1"/>
          <p:nvPr/>
        </p:nvSpPr>
        <p:spPr>
          <a:xfrm>
            <a:off x="6647732" y="2243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67" y="1710933"/>
            <a:ext cx="7688317" cy="466548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π:{1,..,m}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 </a:t>
            </a:r>
          </a:p>
          <a:p>
            <a:pPr lvl="1"/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(failure function) (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-apple-system"/>
              </a:rPr>
              <a:t>Partial Match Table)</a:t>
            </a: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，找到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小于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非负整数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的前后缀匹配；将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定义为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换言之，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        π[j]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=max{</a:t>
            </a:r>
            <a:r>
              <a:rPr lang="en-US" altLang="zh-CN" sz="2400" dirty="0">
                <a:solidFill>
                  <a:srgbClr val="0DCFE9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0≤</a:t>
            </a:r>
            <a:r>
              <a:rPr lang="en-US" altLang="zh-CN" sz="2400" dirty="0">
                <a:solidFill>
                  <a:srgbClr val="0DCFE9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j,</a:t>
            </a:r>
            <a:r>
              <a:rPr lang="en-US" altLang="zh-CN" sz="2400" dirty="0" err="1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[1,L]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T[j-L+1,j]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  注意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仅与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有关，而与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无关。</a:t>
            </a: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下面我们假定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已知，给出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算法的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实现。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0" y="1673334"/>
            <a:ext cx="50231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j 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算法的主过程以及复杂度分析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55955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638801" y="1700320"/>
            <a:ext cx="33101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者 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</a:rPr>
              <a:t>难点：</a:t>
            </a:r>
            <a:r>
              <a:rPr lang="en-US" altLang="zh-CN" sz="2400" b="1" dirty="0">
                <a:solidFill>
                  <a:srgbClr val="FFC000"/>
                </a:solidFill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</a:rPr>
              <a:t>)</a:t>
            </a:r>
            <a:endParaRPr lang="zh-Hans-HK" alt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" y="5925853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1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4" name="Rectangle 12">
            <a:extLst>
              <a:ext uri="{FF2B5EF4-FFF2-40B4-BE49-F238E27FC236}">
                <a16:creationId xmlns:a16="http://schemas.microsoft.com/office/drawing/2014/main" id="{5EA0F691-853F-40B8-A17A-0EB63EC7EA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6285" y="566354"/>
            <a:ext cx="7761783" cy="628837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function </a:t>
            </a:r>
            <a:r>
              <a:rPr kumimoji="1" lang="el-GR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160757C2-175B-4DAF-AFBE-68CED9D1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78" y="1540306"/>
            <a:ext cx="7310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max {</a:t>
            </a:r>
            <a:r>
              <a:rPr lang="en-US" altLang="zh-CN" sz="2800" dirty="0">
                <a:solidFill>
                  <a:srgbClr val="66FF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 (0 ≤ 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T[1,L]=T[i-L+1,i]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7AD5A-09C2-4BD6-8A18-0997218D9D3E}"/>
              </a:ext>
            </a:extLst>
          </p:cNvPr>
          <p:cNvSpPr txBox="1"/>
          <p:nvPr/>
        </p:nvSpPr>
        <p:spPr>
          <a:xfrm>
            <a:off x="464000" y="3044932"/>
            <a:ext cx="7772400" cy="47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已知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，如何求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的值？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EEB864-AEA1-4219-B604-08E64982FD71}"/>
              </a:ext>
            </a:extLst>
          </p:cNvPr>
          <p:cNvSpPr txBox="1"/>
          <p:nvPr/>
        </p:nvSpPr>
        <p:spPr>
          <a:xfrm>
            <a:off x="1137608" y="3884329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? </a:t>
            </a:r>
            <a:r>
              <a:rPr lang="en-US" altLang="zh-CN" sz="2800" dirty="0"/>
              <a:t> </a:t>
            </a:r>
            <a:endParaRPr lang="zh-Hans-HK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F5BA0-7A9F-4885-8EC8-88620C565303}"/>
              </a:ext>
            </a:extLst>
          </p:cNvPr>
          <p:cNvSpPr txBox="1"/>
          <p:nvPr/>
        </p:nvSpPr>
        <p:spPr>
          <a:xfrm>
            <a:off x="5115953" y="5117639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000" dirty="0" err="1">
                <a:solidFill>
                  <a:srgbClr val="FF0000"/>
                </a:solidFill>
              </a:rPr>
              <a:t>i</a:t>
            </a:r>
            <a:r>
              <a:rPr lang="en-US" altLang="zh-Hans-HK" sz="2000" dirty="0">
                <a:solidFill>
                  <a:srgbClr val="FF0000"/>
                </a:solidFill>
              </a:rPr>
              <a:t>=9</a:t>
            </a:r>
            <a:endParaRPr lang="zh-Hans-HK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12B248-B52F-450B-A4F6-84A8A8B9BCD2}"/>
              </a:ext>
            </a:extLst>
          </p:cNvPr>
          <p:cNvSpPr txBox="1"/>
          <p:nvPr/>
        </p:nvSpPr>
        <p:spPr>
          <a:xfrm>
            <a:off x="5390590" y="55177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如何求</a:t>
            </a:r>
            <a:r>
              <a:rPr kumimoji="1" lang="el-GR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  <a:endParaRPr lang="zh-Hans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BAD83-42E6-4843-87DA-90BD546C800F}"/>
              </a:ext>
            </a:extLst>
          </p:cNvPr>
          <p:cNvSpPr txBox="1"/>
          <p:nvPr/>
        </p:nvSpPr>
        <p:spPr>
          <a:xfrm>
            <a:off x="1661746" y="2215662"/>
            <a:ext cx="495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根据定义：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π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F104DB-75D6-4329-8ADF-697ED6F2C6DA}"/>
              </a:ext>
            </a:extLst>
          </p:cNvPr>
          <p:cNvSpPr txBox="1"/>
          <p:nvPr/>
        </p:nvSpPr>
        <p:spPr>
          <a:xfrm>
            <a:off x="1143000" y="1417714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的非空真后缀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</a:t>
            </a: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的真后缀且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C1853F-0D2B-4E11-B34C-CC163C9322CE}"/>
              </a:ext>
            </a:extLst>
          </p:cNvPr>
          <p:cNvSpPr/>
          <p:nvPr/>
        </p:nvSpPr>
        <p:spPr>
          <a:xfrm>
            <a:off x="2482117" y="3337683"/>
            <a:ext cx="2661323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836186-398F-486B-83C7-C88E783F28D2}"/>
              </a:ext>
            </a:extLst>
          </p:cNvPr>
          <p:cNvSpPr/>
          <p:nvPr/>
        </p:nvSpPr>
        <p:spPr>
          <a:xfrm>
            <a:off x="2483550" y="3854478"/>
            <a:ext cx="1495820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8E37FA-0BAC-48C2-9D13-046880D7E59F}"/>
              </a:ext>
            </a:extLst>
          </p:cNvPr>
          <p:cNvSpPr/>
          <p:nvPr/>
        </p:nvSpPr>
        <p:spPr>
          <a:xfrm>
            <a:off x="5169970" y="3337683"/>
            <a:ext cx="356867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E0AA8D-B04C-44E0-BC0F-A28C4ED24D1F}"/>
              </a:ext>
            </a:extLst>
          </p:cNvPr>
          <p:cNvSpPr txBox="1"/>
          <p:nvPr/>
        </p:nvSpPr>
        <p:spPr>
          <a:xfrm>
            <a:off x="5110065" y="2968351"/>
            <a:ext cx="5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441F7C-737C-4B7E-9DEB-9071B3B5731A}"/>
              </a:ext>
            </a:extLst>
          </p:cNvPr>
          <p:cNvSpPr/>
          <p:nvPr/>
        </p:nvSpPr>
        <p:spPr>
          <a:xfrm>
            <a:off x="4010956" y="3848309"/>
            <a:ext cx="356867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7A54E68-2F29-4290-9241-C24B9D1F4B64}"/>
              </a:ext>
            </a:extLst>
          </p:cNvPr>
          <p:cNvSpPr/>
          <p:nvPr/>
        </p:nvSpPr>
        <p:spPr>
          <a:xfrm rot="16200000">
            <a:off x="3311496" y="3375991"/>
            <a:ext cx="226948" cy="188570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B54817-7D0D-4E52-A56D-0F42DC7A503A}"/>
              </a:ext>
            </a:extLst>
          </p:cNvPr>
          <p:cNvSpPr txBox="1"/>
          <p:nvPr/>
        </p:nvSpPr>
        <p:spPr>
          <a:xfrm>
            <a:off x="3998548" y="4294904"/>
            <a:ext cx="5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72128FB-7B6C-4DC0-99E7-1E523AD2ECD6}"/>
              </a:ext>
            </a:extLst>
          </p:cNvPr>
          <p:cNvSpPr/>
          <p:nvPr/>
        </p:nvSpPr>
        <p:spPr>
          <a:xfrm rot="16200000">
            <a:off x="4477301" y="2835463"/>
            <a:ext cx="226948" cy="187212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59C654-F6C2-4BC7-A6EB-97EBFD3AA52B}"/>
              </a:ext>
            </a:extLst>
          </p:cNvPr>
          <p:cNvSpPr/>
          <p:nvPr/>
        </p:nvSpPr>
        <p:spPr>
          <a:xfrm>
            <a:off x="3674150" y="3337683"/>
            <a:ext cx="1495820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D0D7DA-F5D1-4C9A-96EE-2F4D936CC4DB}"/>
              </a:ext>
            </a:extLst>
          </p:cNvPr>
          <p:cNvSpPr txBox="1"/>
          <p:nvPr/>
        </p:nvSpPr>
        <p:spPr>
          <a:xfrm>
            <a:off x="2365071" y="5024009"/>
            <a:ext cx="519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证明简单；参见上图。</a:t>
            </a:r>
            <a:endParaRPr lang="zh-Hans-HK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3C65F2-1A77-40E0-88B9-9797058387B9}"/>
              </a:ext>
            </a:extLst>
          </p:cNvPr>
          <p:cNvSpPr txBox="1"/>
          <p:nvPr/>
        </p:nvSpPr>
        <p:spPr>
          <a:xfrm>
            <a:off x="2049021" y="331320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BE712A-342B-4BD8-889B-E8F02AEE03B4}"/>
              </a:ext>
            </a:extLst>
          </p:cNvPr>
          <p:cNvSpPr txBox="1"/>
          <p:nvPr/>
        </p:nvSpPr>
        <p:spPr>
          <a:xfrm>
            <a:off x="2062809" y="383268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0DECAEB-9213-41E6-A3C3-16ECB45B4FF8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2A340625-D9C4-4FE8-8B53-74A4889C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57188"/>
            <a:ext cx="6781800" cy="57943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问题描述</a:t>
            </a:r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2711" y="1263161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定位问题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72" y="4200967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04" y="3438967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算法种类：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377" y="4856604"/>
            <a:ext cx="3429000" cy="609600"/>
          </a:xfrm>
          <a:prstGeom prst="wedgeEllipseCallout">
            <a:avLst>
              <a:gd name="adj1" fmla="val -27130"/>
              <a:gd name="adj2" fmla="val -10729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6" y="5786513"/>
            <a:ext cx="4715608" cy="759069"/>
          </a:xfrm>
          <a:prstGeom prst="wedgeEllipseCallout">
            <a:avLst>
              <a:gd name="adj1" fmla="val -35644"/>
              <a:gd name="adj2" fmla="val -71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869832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312877" y="231169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533BBE65-6103-4B90-AEBD-56BE232479A8}"/>
              </a:ext>
            </a:extLst>
          </p:cNvPr>
          <p:cNvSpPr txBox="1"/>
          <p:nvPr/>
        </p:nvSpPr>
        <p:spPr>
          <a:xfrm>
            <a:off x="1094044" y="1757651"/>
            <a:ext cx="65314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符号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：设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… &gt; 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上述引理可重新表述为：</a:t>
            </a:r>
            <a:endParaRPr lang="en-US" altLang="zh-Hans-HK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9C036EE-77C4-4F73-8701-0B3C4365AEB1}"/>
              </a:ext>
            </a:extLst>
          </p:cNvPr>
          <p:cNvSpPr txBox="1"/>
          <p:nvPr/>
        </p:nvSpPr>
        <p:spPr>
          <a:xfrm>
            <a:off x="1094044" y="3478046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的非空真后缀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</a:t>
            </a: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T[j+1]=T[i+1]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138EBE-6F13-4F2A-9299-476CF47A0B87}"/>
              </a:ext>
            </a:extLst>
          </p:cNvPr>
          <p:cNvSpPr txBox="1"/>
          <p:nvPr/>
        </p:nvSpPr>
        <p:spPr>
          <a:xfrm>
            <a:off x="1094044" y="4767530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BB096C-32EA-4FAE-A5FD-C17AC8ACFBCD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6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CA8E46-AFE8-4913-AC3B-0272F3193891}"/>
              </a:ext>
            </a:extLst>
          </p:cNvPr>
          <p:cNvSpPr txBox="1"/>
          <p:nvPr/>
        </p:nvSpPr>
        <p:spPr>
          <a:xfrm>
            <a:off x="856253" y="3330413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1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>
                <a:solidFill>
                  <a:srgbClr val="FF000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1    2    3    4   5    6    7   8   9   10  11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ED7F77-D5B5-44F8-BC80-B4E642F06128}"/>
              </a:ext>
            </a:extLst>
          </p:cNvPr>
          <p:cNvSpPr txBox="1"/>
          <p:nvPr/>
        </p:nvSpPr>
        <p:spPr>
          <a:xfrm>
            <a:off x="1274882" y="4970787"/>
            <a:ext cx="6998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[i+1]=j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+1=2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A15C316-E720-4B0D-A59E-00987296EFF1}"/>
              </a:ext>
            </a:extLst>
          </p:cNvPr>
          <p:cNvSpPr/>
          <p:nvPr/>
        </p:nvSpPr>
        <p:spPr>
          <a:xfrm rot="16200000">
            <a:off x="3495359" y="3362585"/>
            <a:ext cx="242573" cy="169969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6F7F74E-5232-4F11-B21B-4F59687BE31E}"/>
              </a:ext>
            </a:extLst>
          </p:cNvPr>
          <p:cNvSpPr/>
          <p:nvPr/>
        </p:nvSpPr>
        <p:spPr>
          <a:xfrm rot="5400000">
            <a:off x="4425042" y="2408281"/>
            <a:ext cx="288447" cy="175299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2E1ABC1-C3AC-44ED-AF47-562D58D5F467}"/>
              </a:ext>
            </a:extLst>
          </p:cNvPr>
          <p:cNvSpPr/>
          <p:nvPr/>
        </p:nvSpPr>
        <p:spPr>
          <a:xfrm rot="16200000">
            <a:off x="3047686" y="3978045"/>
            <a:ext cx="276271" cy="83805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2A11EF7-100A-450F-80F5-69E37ED9DE16}"/>
              </a:ext>
            </a:extLst>
          </p:cNvPr>
          <p:cNvSpPr/>
          <p:nvPr/>
        </p:nvSpPr>
        <p:spPr>
          <a:xfrm rot="5400000">
            <a:off x="4921294" y="2616086"/>
            <a:ext cx="175176" cy="873764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644CEE6-9C6C-4B60-BCB5-A662E3F0AB5C}"/>
              </a:ext>
            </a:extLst>
          </p:cNvPr>
          <p:cNvSpPr/>
          <p:nvPr/>
        </p:nvSpPr>
        <p:spPr>
          <a:xfrm rot="16200000">
            <a:off x="2752408" y="4511657"/>
            <a:ext cx="242572" cy="21379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01473C2-A01B-451E-A62F-75C713B04D2D}"/>
              </a:ext>
            </a:extLst>
          </p:cNvPr>
          <p:cNvSpPr/>
          <p:nvPr/>
        </p:nvSpPr>
        <p:spPr>
          <a:xfrm rot="5400000">
            <a:off x="5223861" y="2743476"/>
            <a:ext cx="220672" cy="223133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6BFC17-67D0-407F-82E8-06332221FE1B}"/>
              </a:ext>
            </a:extLst>
          </p:cNvPr>
          <p:cNvSpPr txBox="1"/>
          <p:nvPr/>
        </p:nvSpPr>
        <p:spPr>
          <a:xfrm>
            <a:off x="6500172" y="2703455"/>
            <a:ext cx="11315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err="1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=9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。 </a:t>
            </a:r>
            <a:endParaRPr kumimoji="1" lang="en-US" altLang="zh-CN" sz="2400" dirty="0">
              <a:solidFill>
                <a:srgbClr val="00B05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endParaRPr kumimoji="1" lang="en-US" altLang="zh-CN" sz="2400" dirty="0"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D9E6418-5D04-4749-BBDC-FF33F4D6829D}"/>
              </a:ext>
            </a:extLst>
          </p:cNvPr>
          <p:cNvSpPr txBox="1"/>
          <p:nvPr/>
        </p:nvSpPr>
        <p:spPr>
          <a:xfrm>
            <a:off x="1058477" y="1380604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399BD9-E3FD-4431-86FB-0A5A3B90A791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336392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076066" y="33945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2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1274882" y="5252143"/>
            <a:ext cx="6998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+1],  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[i+1]=j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086371" y="30636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27152" y="22037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11587" y="38165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01937" y="24104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23613" y="45141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5989909" y="26303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2E9B28-514E-400B-90CB-6D0C81A19766}"/>
              </a:ext>
            </a:extLst>
          </p:cNvPr>
          <p:cNvSpPr txBox="1"/>
          <p:nvPr/>
        </p:nvSpPr>
        <p:spPr>
          <a:xfrm>
            <a:off x="7422815" y="2872412"/>
            <a:ext cx="1070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err="1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=11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endParaRPr kumimoji="1" lang="en-US" altLang="zh-CN" sz="2400" dirty="0"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85CE7A-C811-419A-867F-03A66A715BE5}"/>
              </a:ext>
            </a:extLst>
          </p:cNvPr>
          <p:cNvSpPr txBox="1"/>
          <p:nvPr/>
        </p:nvSpPr>
        <p:spPr>
          <a:xfrm>
            <a:off x="1058477" y="1380604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E2931EE-03C9-4E45-A05D-3219742B84E0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54450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076066" y="33945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3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‘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b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1274882" y="5252143"/>
            <a:ext cx="6998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+1],  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+1], T[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[i+1]=0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3237160" y="3893776"/>
            <a:ext cx="261665" cy="70231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3557540" y="3012818"/>
            <a:ext cx="261666" cy="78251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123614" y="4304510"/>
            <a:ext cx="242572" cy="456124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3730282" y="2905407"/>
            <a:ext cx="242572" cy="456126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030358" y="4675856"/>
            <a:ext cx="174105" cy="201149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3904847" y="2801332"/>
            <a:ext cx="173720" cy="21101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2E9B28-514E-400B-90CB-6D0C81A19766}"/>
              </a:ext>
            </a:extLst>
          </p:cNvPr>
          <p:cNvSpPr txBox="1"/>
          <p:nvPr/>
        </p:nvSpPr>
        <p:spPr>
          <a:xfrm>
            <a:off x="7457987" y="2872412"/>
            <a:ext cx="1070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err="1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=4</a:t>
            </a:r>
            <a:r>
              <a:rPr kumimoji="1" lang="zh-CN" altLang="en-US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B0F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endParaRPr kumimoji="1" lang="en-US" altLang="zh-CN" sz="2400" dirty="0"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890F11A-D9FC-4D6F-A949-103CB783CF8A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9DD88-1D3E-4C84-BDE9-4B8A9CEF9618}"/>
              </a:ext>
            </a:extLst>
          </p:cNvPr>
          <p:cNvSpPr txBox="1"/>
          <p:nvPr/>
        </p:nvSpPr>
        <p:spPr>
          <a:xfrm>
            <a:off x="1058477" y="1380604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8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FAE98CB2-2FC9-4BF0-B4DD-D9B33AB73B3A}"/>
              </a:ext>
            </a:extLst>
          </p:cNvPr>
          <p:cNvSpPr txBox="1"/>
          <p:nvPr/>
        </p:nvSpPr>
        <p:spPr>
          <a:xfrm>
            <a:off x="1058477" y="1688338"/>
            <a:ext cx="6743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的关键在于找到 </a:t>
            </a:r>
            <a:endParaRPr lang="en-US" altLang="zh-CN" sz="28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C6B846-667C-4EB6-BE23-DBA17F2D738B}"/>
              </a:ext>
            </a:extLst>
          </p:cNvPr>
          <p:cNvSpPr txBox="1"/>
          <p:nvPr/>
        </p:nvSpPr>
        <p:spPr>
          <a:xfrm>
            <a:off x="1248508" y="5073163"/>
            <a:ext cx="655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3AC67-E7B9-4895-8345-F1EFA5905AE5}"/>
              </a:ext>
            </a:extLst>
          </p:cNvPr>
          <p:cNvSpPr txBox="1"/>
          <p:nvPr/>
        </p:nvSpPr>
        <p:spPr>
          <a:xfrm>
            <a:off x="1248508" y="4220309"/>
            <a:ext cx="663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如何找到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    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可利用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 </a:t>
            </a:r>
            <a:endParaRPr lang="zh-Hans-HK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E3A15F0-145B-45C2-8A57-B29556B07E1E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24673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0D15E4-31AD-4ABB-8B74-B6E555E02812}"/>
              </a:ext>
            </a:extLst>
          </p:cNvPr>
          <p:cNvSpPr txBox="1"/>
          <p:nvPr/>
        </p:nvSpPr>
        <p:spPr>
          <a:xfrm>
            <a:off x="1295165" y="1354013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791307" y="2453054"/>
                <a:ext cx="735916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（根据归纳法）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Hans-HK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Hans-HK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" y="2453054"/>
                <a:ext cx="7359162" cy="3539430"/>
              </a:xfrm>
              <a:prstGeom prst="rect">
                <a:avLst/>
              </a:prstGeom>
              <a:blipFill>
                <a:blip r:embed="rId2"/>
                <a:stretch>
                  <a:fillRect l="-1740" t="-1893" b="-378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2" name="Rectangle 12">
            <a:extLst>
              <a:ext uri="{FF2B5EF4-FFF2-40B4-BE49-F238E27FC236}">
                <a16:creationId xmlns:a16="http://schemas.microsoft.com/office/drawing/2014/main" id="{D2EF3DA4-71D9-4608-8756-2C7E80ADE11A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B9AB566-F209-4577-8889-72EBA0922BA5}"/>
              </a:ext>
            </a:extLst>
          </p:cNvPr>
          <p:cNvSpPr txBox="1"/>
          <p:nvPr/>
        </p:nvSpPr>
        <p:spPr>
          <a:xfrm>
            <a:off x="782515" y="1426501"/>
            <a:ext cx="75789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中首个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。否则</a:t>
            </a:r>
            <a:r>
              <a:rPr lang="el-GR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8C21D3-27E4-47BF-B8F7-F735E4018A40}"/>
              </a:ext>
            </a:extLst>
          </p:cNvPr>
          <p:cNvGrpSpPr/>
          <p:nvPr/>
        </p:nvGrpSpPr>
        <p:grpSpPr>
          <a:xfrm>
            <a:off x="420982" y="2754099"/>
            <a:ext cx="3907534" cy="3073093"/>
            <a:chOff x="4870938" y="3506384"/>
            <a:chExt cx="3907534" cy="3073093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923E7197-E6F7-42ED-B7E9-E9BB50A22280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D6B91895-2824-4724-B250-66C6593AAD98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终止 8">
              <a:extLst>
                <a:ext uri="{FF2B5EF4-FFF2-40B4-BE49-F238E27FC236}">
                  <a16:creationId xmlns:a16="http://schemas.microsoft.com/office/drawing/2014/main" id="{5934EAC3-92ED-4F7D-9583-5E8A979861D5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A65EE0D6-B475-4931-BE54-A4FFAF9D699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F86D295-5A79-4D04-8EE2-819559A91FC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5A7195-B0BA-47EF-99E5-B5BC59A9B9BE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491DB9-697C-4D83-9AD4-A0B949C5593E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2A7F39FB-4146-427A-9A1A-CD5E51708A93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E161D733-AF8C-43E4-89B6-D4FA4B83A1F8}"/>
                </a:ext>
              </a:extLst>
            </p:cNvPr>
            <p:cNvCxnSpPr>
              <a:cxnSpLocks/>
              <a:stCxn id="14" idx="0"/>
              <a:endCxn id="7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终止 15">
              <a:extLst>
                <a:ext uri="{FF2B5EF4-FFF2-40B4-BE49-F238E27FC236}">
                  <a16:creationId xmlns:a16="http://schemas.microsoft.com/office/drawing/2014/main" id="{CB571A79-5348-494B-92C7-D832D62712AA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5C2FB1F3-BA16-4F88-9A81-7313C95CE583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832BFFA0-E3E9-45FF-ADBA-F54BB6835BEB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D3EF9C14-582B-4B71-B03D-D4314B02B8A3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81AFE15-30D7-4D02-B21A-330500088057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2F5F13-A750-4BDB-8E62-6497242449A2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流程图: 准备 21">
              <a:extLst>
                <a:ext uri="{FF2B5EF4-FFF2-40B4-BE49-F238E27FC236}">
                  <a16:creationId xmlns:a16="http://schemas.microsoft.com/office/drawing/2014/main" id="{B22FE11F-461B-4FB8-9A85-64F0596E2840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1246716-811D-44E2-B80A-1417665198AE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8FFFA1E-4CC2-4E86-BB7B-2E5FBEE87DC9}"/>
              </a:ext>
            </a:extLst>
          </p:cNvPr>
          <p:cNvSpPr txBox="1"/>
          <p:nvPr/>
        </p:nvSpPr>
        <p:spPr>
          <a:xfrm>
            <a:off x="4803301" y="3287490"/>
            <a:ext cx="4027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假设这段流程执行之前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那么，这段流程执行之后：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24333B70-6254-46C6-842C-A064CFDE4F22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75706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63FF45-5F89-4482-96D8-79E68F28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49" y="1494695"/>
            <a:ext cx="7772400" cy="4220305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void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compute_failure_function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SString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T, int  &amp;pi[ ] ){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     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//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求模式串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函数并存入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pi[]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j;}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76200" lvl="1" indent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E67023-4149-4C79-8ABD-25972BE943D2}"/>
              </a:ext>
            </a:extLst>
          </p:cNvPr>
          <p:cNvGrpSpPr/>
          <p:nvPr/>
        </p:nvGrpSpPr>
        <p:grpSpPr>
          <a:xfrm>
            <a:off x="5072112" y="2490332"/>
            <a:ext cx="3907534" cy="3073093"/>
            <a:chOff x="4870938" y="3506384"/>
            <a:chExt cx="3907534" cy="3073093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6478BF8D-47F2-45D1-9FEC-BFF0F8C04E77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765D214F-7DF1-4275-BE54-619E60B3991E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终止 9">
              <a:extLst>
                <a:ext uri="{FF2B5EF4-FFF2-40B4-BE49-F238E27FC236}">
                  <a16:creationId xmlns:a16="http://schemas.microsoft.com/office/drawing/2014/main" id="{EBDAB9B5-5B4A-4A5B-9625-6FC88B124A9B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96CDE4F-9696-424D-BA69-8482C019F56D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58800BA-68D3-40F5-9279-F6B8EB23A161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1071E6-20F8-445F-BC75-F0F9D8E52DBF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BDF7BE-F256-4197-8FD8-BBC9A5B57DC4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D889B0AB-B3BC-4D94-B053-40D0D3061B72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FE20FB51-ABB2-40C6-B013-017F319E2932}"/>
                </a:ext>
              </a:extLst>
            </p:cNvPr>
            <p:cNvCxnSpPr>
              <a:cxnSpLocks/>
              <a:stCxn id="15" idx="0"/>
              <a:endCxn id="7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终止 16">
              <a:extLst>
                <a:ext uri="{FF2B5EF4-FFF2-40B4-BE49-F238E27FC236}">
                  <a16:creationId xmlns:a16="http://schemas.microsoft.com/office/drawing/2014/main" id="{600DA3CA-7E0C-4525-A24B-2EA3707925AB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2B7D6380-39A3-482B-B1D4-498E7230D52B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A063E71A-7F8C-4628-8C6F-277FFF8A7818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43E9989-B5EF-48BA-87EA-07B86E2FED10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3ACB02-9479-40C5-8B54-6633989FA268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062211-4BD5-42CA-A0DA-81C3B9D9F945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准备 22">
              <a:extLst>
                <a:ext uri="{FF2B5EF4-FFF2-40B4-BE49-F238E27FC236}">
                  <a16:creationId xmlns:a16="http://schemas.microsoft.com/office/drawing/2014/main" id="{65C39D10-4114-4562-A07B-ABED248A7375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4894FAD-28CB-44D2-B27D-0771ED6056F5}"/>
                </a:ext>
              </a:extLst>
            </p:cNvPr>
            <p:cNvCxnSpPr>
              <a:stCxn id="23" idx="2"/>
              <a:endCxn id="7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CBCED6-4063-4754-9C1C-EB16CFF4CAB6}"/>
              </a:ext>
            </a:extLst>
          </p:cNvPr>
          <p:cNvSpPr txBox="1"/>
          <p:nvPr/>
        </p:nvSpPr>
        <p:spPr>
          <a:xfrm>
            <a:off x="764930" y="5750169"/>
            <a:ext cx="739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上述计算</a:t>
            </a:r>
            <a:r>
              <a:rPr lang="el-GR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的过程与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的主过程非常非常类似！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基于同样的分析方法，可得出它的运行时间是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O(|T|)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0DD1625-BB0D-4CF9-9B1F-56351359B10A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28673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? </a:t>
            </a:r>
            <a:r>
              <a:rPr lang="en-US" altLang="zh-CN" sz="2800" dirty="0"/>
              <a:t> </a:t>
            </a:r>
            <a:endParaRPr lang="zh-Hans-HK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1207947" y="2989385"/>
            <a:ext cx="7359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=9,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=6.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+1]!=T[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+1], so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]=3.</a:t>
            </a:r>
          </a:p>
          <a:p>
            <a:pPr>
              <a:spcBef>
                <a:spcPts val="1800"/>
              </a:spcBef>
            </a:pP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=9,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=3.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+1]!=T[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+1], so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]=1.</a:t>
            </a:r>
          </a:p>
          <a:p>
            <a:pPr>
              <a:spcBef>
                <a:spcPts val="1800"/>
              </a:spcBef>
            </a:pP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=9,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+1]==T[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+1], so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</a:t>
            </a:r>
            <a:r>
              <a:rPr lang="el-GR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[10]=2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D62A59D0-2E7B-4D40-BFCD-7F371714F379}"/>
              </a:ext>
            </a:extLst>
          </p:cNvPr>
          <p:cNvSpPr txBox="1">
            <a:spLocks noChangeArrowheads="1"/>
          </p:cNvSpPr>
          <p:nvPr/>
        </p:nvSpPr>
        <p:spPr>
          <a:xfrm>
            <a:off x="1046285" y="566354"/>
            <a:ext cx="7761783" cy="628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 function </a:t>
            </a:r>
            <a:r>
              <a:rPr kumimoji="1" lang="el-GR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30440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416C9AC-F2D7-4BBA-93C0-7279FA0D6C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949325"/>
            <a:ext cx="7772400" cy="579438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递归与递推的区别：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778977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95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</a:t>
            </a: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π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818247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7DC026D-1C22-4C88-B8AF-0A86202CB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1692" y="228600"/>
            <a:ext cx="8291146" cy="533400"/>
          </a:xfrm>
          <a:noFill/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BF(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</a:t>
            </a:r>
            <a:r>
              <a:rPr kumimoji="1" lang="en-US" altLang="zh-CN" sz="3600" cap="none" dirty="0" err="1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Froce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暴力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2502"/>
            <a:ext cx="85344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 = |T|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算法设计思想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如下：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对每一个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全都不等于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C312C5-1019-4D29-A4CB-0359C35B9A4E}"/>
              </a:ext>
            </a:extLst>
          </p:cNvPr>
          <p:cNvSpPr txBox="1"/>
          <p:nvPr/>
        </p:nvSpPr>
        <p:spPr>
          <a:xfrm>
            <a:off x="6276828" y="3561833"/>
            <a:ext cx="1794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 == 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4" y="2889713"/>
            <a:ext cx="4818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0;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&lt; 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return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82CAFC3-F8BB-4F36-B1BA-2DAAA2FF11A0}"/>
              </a:ext>
            </a:extLst>
          </p:cNvPr>
          <p:cNvSpPr>
            <a:spLocks/>
          </p:cNvSpPr>
          <p:nvPr/>
        </p:nvSpPr>
        <p:spPr bwMode="auto">
          <a:xfrm flipH="1">
            <a:off x="6290163" y="3610601"/>
            <a:ext cx="237276" cy="993606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5991931" y="4832938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6699736" y="6123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6707238" y="4845910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5767754" y="5354569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268036" y="4829474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164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457481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4651137" y="1857999"/>
            <a:ext cx="41147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性质描述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被执行后的那一刻，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j=max{j | T[1,j]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用归纳法证明。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设某次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的那一时刻，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要证下次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已被更新为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6C9A0B-4891-47F7-8CA2-E233C543C035}"/>
              </a:ext>
            </a:extLst>
          </p:cNvPr>
          <p:cNvSpPr txBox="1"/>
          <p:nvPr/>
        </p:nvSpPr>
        <p:spPr>
          <a:xfrm>
            <a:off x="457200" y="1629374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0" y="1629374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73071A-5E49-4D9A-9923-6C637563CC8C}"/>
              </a:ext>
            </a:extLst>
          </p:cNvPr>
          <p:cNvCxnSpPr>
            <a:cxnSpLocks/>
          </p:cNvCxnSpPr>
          <p:nvPr/>
        </p:nvCxnSpPr>
        <p:spPr>
          <a:xfrm>
            <a:off x="457481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4E36F58-00E0-4ACD-8B1A-206EBCC2A9E9}"/>
              </a:ext>
            </a:extLst>
          </p:cNvPr>
          <p:cNvSpPr txBox="1"/>
          <p:nvPr/>
        </p:nvSpPr>
        <p:spPr>
          <a:xfrm>
            <a:off x="4844558" y="1880474"/>
            <a:ext cx="429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执行前程序的流程图：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1CB2AF-28D6-4494-BC4F-DAA2E7E31390}"/>
              </a:ext>
            </a:extLst>
          </p:cNvPr>
          <p:cNvGrpSpPr/>
          <p:nvPr/>
        </p:nvGrpSpPr>
        <p:grpSpPr>
          <a:xfrm>
            <a:off x="4862146" y="2653530"/>
            <a:ext cx="3907534" cy="3073093"/>
            <a:chOff x="4870938" y="3506384"/>
            <a:chExt cx="3907534" cy="3073093"/>
          </a:xfrm>
        </p:grpSpPr>
        <p:sp>
          <p:nvSpPr>
            <p:cNvPr id="3" name="流程图: 决策 2">
              <a:extLst>
                <a:ext uri="{FF2B5EF4-FFF2-40B4-BE49-F238E27FC236}">
                  <a16:creationId xmlns:a16="http://schemas.microsoft.com/office/drawing/2014/main" id="{48FD42F5-89DC-47F5-B62C-1A94702E90BD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71C56ABA-2C31-4136-8CA2-CB0CE4368818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终止 3">
              <a:extLst>
                <a:ext uri="{FF2B5EF4-FFF2-40B4-BE49-F238E27FC236}">
                  <a16:creationId xmlns:a16="http://schemas.microsoft.com/office/drawing/2014/main" id="{1D30FB4A-EF2C-4B8D-BBB1-EDF873B3C7D2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AE8136E-DF3E-44EC-AD60-6EEF1B78C5B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89D82E43-1B72-478A-8108-AF64494FA3B7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CEBDB1-E949-4152-A505-83C240E9E974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B00DCE-9DB9-4E2E-8A2E-8658911BE68E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9CB52BF3-7675-4C88-8139-ADBC47A9E178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7567660-6016-442A-A047-BC465541FFFF}"/>
                </a:ext>
              </a:extLst>
            </p:cNvPr>
            <p:cNvCxnSpPr>
              <a:cxnSpLocks/>
              <a:stCxn id="21" idx="0"/>
              <a:endCxn id="3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终止 35">
              <a:extLst>
                <a:ext uri="{FF2B5EF4-FFF2-40B4-BE49-F238E27FC236}">
                  <a16:creationId xmlns:a16="http://schemas.microsoft.com/office/drawing/2014/main" id="{2464B67B-26DF-4718-A86B-C3688F8F2603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283A59AA-86FC-4203-9502-331E23CF70A0}"/>
                </a:ext>
              </a:extLst>
            </p:cNvPr>
            <p:cNvCxnSpPr>
              <a:cxnSpLocks/>
              <a:stCxn id="4" idx="2"/>
              <a:endCxn id="36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D0E2539C-048B-4C8B-82E5-86AE753B226E}"/>
                </a:ext>
              </a:extLst>
            </p:cNvPr>
            <p:cNvCxnSpPr>
              <a:cxnSpLocks/>
              <a:stCxn id="10" idx="2"/>
              <a:endCxn id="36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7AB1A905-06F8-4D8B-944D-25C03E379530}"/>
                </a:ext>
              </a:extLst>
            </p:cNvPr>
            <p:cNvCxnSpPr>
              <a:cxnSpLocks/>
              <a:stCxn id="10" idx="2"/>
              <a:endCxn id="21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0782866-1132-485E-8AB7-B2D40746598C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9517629-8101-4FD2-B635-A384D64D275B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准备 10">
              <a:extLst>
                <a:ext uri="{FF2B5EF4-FFF2-40B4-BE49-F238E27FC236}">
                  <a16:creationId xmlns:a16="http://schemas.microsoft.com/office/drawing/2014/main" id="{6726EE14-31D7-4243-9753-84E445B1E54F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31EEAA8-58F2-45FD-8C22-0355AD4FCECC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标题 4">
            <a:extLst>
              <a:ext uri="{FF2B5EF4-FFF2-40B4-BE49-F238E27FC236}">
                <a16:creationId xmlns:a16="http://schemas.microsoft.com/office/drawing/2014/main" id="{533CC8C3-2CC0-4EB3-8086-8D9385FF7299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2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8A30AAC8-850A-48B9-8480-505196E10589}"/>
              </a:ext>
            </a:extLst>
          </p:cNvPr>
          <p:cNvSpPr txBox="1"/>
          <p:nvPr/>
        </p:nvSpPr>
        <p:spPr>
          <a:xfrm>
            <a:off x="4525358" y="2050678"/>
            <a:ext cx="4342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假设执行左边流程之前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j=F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那么执行完该流程之后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j=F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41DC301-57EF-4D05-9714-A5D86BE68BBA}"/>
              </a:ext>
            </a:extLst>
          </p:cNvPr>
          <p:cNvGrpSpPr/>
          <p:nvPr/>
        </p:nvGrpSpPr>
        <p:grpSpPr>
          <a:xfrm>
            <a:off x="297482" y="1624333"/>
            <a:ext cx="3907534" cy="3073093"/>
            <a:chOff x="4870938" y="3506384"/>
            <a:chExt cx="3907534" cy="3073093"/>
          </a:xfrm>
        </p:grpSpPr>
        <p:sp>
          <p:nvSpPr>
            <p:cNvPr id="63" name="流程图: 决策 62">
              <a:extLst>
                <a:ext uri="{FF2B5EF4-FFF2-40B4-BE49-F238E27FC236}">
                  <a16:creationId xmlns:a16="http://schemas.microsoft.com/office/drawing/2014/main" id="{036CBFEA-CF43-4CAB-9588-4E5F55FD9EEC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决策 63">
              <a:extLst>
                <a:ext uri="{FF2B5EF4-FFF2-40B4-BE49-F238E27FC236}">
                  <a16:creationId xmlns:a16="http://schemas.microsoft.com/office/drawing/2014/main" id="{71E1D590-1EC4-41A8-B122-4C7BA9060F2F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终止 64">
              <a:extLst>
                <a:ext uri="{FF2B5EF4-FFF2-40B4-BE49-F238E27FC236}">
                  <a16:creationId xmlns:a16="http://schemas.microsoft.com/office/drawing/2014/main" id="{FC9D9E5A-1428-4140-B1DE-B09A9541411B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A4D72253-B970-4CCA-92E1-1FB91347E76E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5A05F15C-30D9-4F03-A632-9543B643576D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D3A4D11-1FBD-4897-AE35-93254350C070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8C71E8-21C1-44A3-974E-6474DEBAC310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过程 69">
              <a:extLst>
                <a:ext uri="{FF2B5EF4-FFF2-40B4-BE49-F238E27FC236}">
                  <a16:creationId xmlns:a16="http://schemas.microsoft.com/office/drawing/2014/main" id="{41698BC2-0FAE-4B5E-9C6D-DA6E89C4F35E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0341B6F7-8D05-459A-93E4-1920AC2FCC20}"/>
                </a:ext>
              </a:extLst>
            </p:cNvPr>
            <p:cNvCxnSpPr>
              <a:cxnSpLocks/>
              <a:stCxn id="70" idx="0"/>
              <a:endCxn id="63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流程图: 终止 71">
              <a:extLst>
                <a:ext uri="{FF2B5EF4-FFF2-40B4-BE49-F238E27FC236}">
                  <a16:creationId xmlns:a16="http://schemas.microsoft.com/office/drawing/2014/main" id="{E77AFFF1-C215-4447-B0CE-9302DDA42FF1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23568A9D-6CA4-4AD2-9177-8D84FA8BF413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8FFD66E-9F57-4316-A05E-5B6C967BFDF7}"/>
                </a:ext>
              </a:extLst>
            </p:cNvPr>
            <p:cNvCxnSpPr>
              <a:cxnSpLocks/>
              <a:stCxn id="64" idx="2"/>
              <a:endCxn id="72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2B25A6F-E59C-4147-95FD-E2CF03EDF080}"/>
                </a:ext>
              </a:extLst>
            </p:cNvPr>
            <p:cNvCxnSpPr>
              <a:cxnSpLocks/>
              <a:stCxn id="64" idx="2"/>
              <a:endCxn id="70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9F419F3-BBA2-4FA8-9903-46AF6D431D75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077B8CD-5282-4E1E-955D-F7F6F8AFE692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流程图: 准备 77">
              <a:extLst>
                <a:ext uri="{FF2B5EF4-FFF2-40B4-BE49-F238E27FC236}">
                  <a16:creationId xmlns:a16="http://schemas.microsoft.com/office/drawing/2014/main" id="{9D674569-662A-49F8-9411-306CC0A0E3DE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180348E-AA89-4008-A303-CCDF04FD29A8}"/>
                </a:ext>
              </a:extLst>
            </p:cNvPr>
            <p:cNvCxnSpPr>
              <a:stCxn id="78" idx="2"/>
              <a:endCxn id="63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30FFFF2-09FA-4A91-B721-B79777807B36}"/>
              </a:ext>
            </a:extLst>
          </p:cNvPr>
          <p:cNvSpPr txBox="1"/>
          <p:nvPr/>
        </p:nvSpPr>
        <p:spPr>
          <a:xfrm>
            <a:off x="737095" y="4980128"/>
            <a:ext cx="7782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回顾：在讲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的计算时，我们证明了一个几乎一样的流程（差别在于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S[i+1]=+1]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换成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T[i+1]=T[j+1]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）将把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。上述关于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的定理的证明将用同样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的方法！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F184373-5C50-42E5-83AC-E72ECF3379F0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8DF64496-2835-451E-84F5-4F2397F2E1BD}"/>
              </a:ext>
            </a:extLst>
          </p:cNvPr>
          <p:cNvSpPr txBox="1"/>
          <p:nvPr/>
        </p:nvSpPr>
        <p:spPr>
          <a:xfrm>
            <a:off x="1262373" y="1616772"/>
            <a:ext cx="689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的非空后缀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  </a:t>
            </a:r>
            <a:r>
              <a:rPr lang="en-US" altLang="zh-Hans-HK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Hans-HK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S[1,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的后缀 且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]=S[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89CE28-4B0C-4608-BCF9-0BC4DDBD8D6C}"/>
              </a:ext>
            </a:extLst>
          </p:cNvPr>
          <p:cNvSpPr txBox="1"/>
          <p:nvPr/>
        </p:nvSpPr>
        <p:spPr>
          <a:xfrm>
            <a:off x="1159052" y="3704225"/>
            <a:ext cx="7474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记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Hans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Hans-HK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&gt;…&gt;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]=S[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。若这种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不存在，则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58DEE9-B352-45E0-BCAE-0AA3712F4604}"/>
              </a:ext>
            </a:extLst>
          </p:cNvPr>
          <p:cNvGrpSpPr/>
          <p:nvPr/>
        </p:nvGrpSpPr>
        <p:grpSpPr>
          <a:xfrm>
            <a:off x="2406138" y="2613719"/>
            <a:ext cx="4106014" cy="1307698"/>
            <a:chOff x="2406138" y="2613719"/>
            <a:chExt cx="4106014" cy="130769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6AF5202-54BA-48FE-8AC9-EE401B1E9389}"/>
                </a:ext>
              </a:extLst>
            </p:cNvPr>
            <p:cNvSpPr/>
            <p:nvPr/>
          </p:nvSpPr>
          <p:spPr>
            <a:xfrm>
              <a:off x="2764947" y="2675979"/>
              <a:ext cx="3279998" cy="307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11EED5-6E99-4DC9-B99F-E7DCBAA31CE3}"/>
                </a:ext>
              </a:extLst>
            </p:cNvPr>
            <p:cNvSpPr/>
            <p:nvPr/>
          </p:nvSpPr>
          <p:spPr>
            <a:xfrm>
              <a:off x="2764947" y="3186661"/>
              <a:ext cx="1283677" cy="307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94B4B6-CA05-449C-9C71-A92B873DCE77}"/>
                </a:ext>
              </a:extLst>
            </p:cNvPr>
            <p:cNvSpPr/>
            <p:nvPr/>
          </p:nvSpPr>
          <p:spPr>
            <a:xfrm>
              <a:off x="4761268" y="2675979"/>
              <a:ext cx="1283677" cy="307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7D5C942-AE21-4F45-B5A8-9BB58BA36101}"/>
                </a:ext>
              </a:extLst>
            </p:cNvPr>
            <p:cNvSpPr txBox="1"/>
            <p:nvPr/>
          </p:nvSpPr>
          <p:spPr>
            <a:xfrm>
              <a:off x="5801624" y="300603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4E81F9-D4BB-4732-AB1C-446F3B085C19}"/>
                </a:ext>
              </a:extLst>
            </p:cNvPr>
            <p:cNvSpPr txBox="1"/>
            <p:nvPr/>
          </p:nvSpPr>
          <p:spPr>
            <a:xfrm>
              <a:off x="3777494" y="3552085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C7A72E-DEF5-4D86-8847-EF2470647CF2}"/>
                </a:ext>
              </a:extLst>
            </p:cNvPr>
            <p:cNvSpPr/>
            <p:nvPr/>
          </p:nvSpPr>
          <p:spPr>
            <a:xfrm>
              <a:off x="4100080" y="3186661"/>
              <a:ext cx="248786" cy="307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5623FA-442A-4AFC-9B0F-6276A3BAC455}"/>
                </a:ext>
              </a:extLst>
            </p:cNvPr>
            <p:cNvSpPr/>
            <p:nvPr/>
          </p:nvSpPr>
          <p:spPr>
            <a:xfrm>
              <a:off x="6106026" y="2675979"/>
              <a:ext cx="248786" cy="307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04939F3-EC1D-4E47-B9FA-1706252E71E0}"/>
                </a:ext>
              </a:extLst>
            </p:cNvPr>
            <p:cNvSpPr txBox="1"/>
            <p:nvPr/>
          </p:nvSpPr>
          <p:spPr>
            <a:xfrm>
              <a:off x="6018106" y="3008587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75760A-A20D-4DF5-8DA3-46E7C53FDCC8}"/>
                </a:ext>
              </a:extLst>
            </p:cNvPr>
            <p:cNvSpPr txBox="1"/>
            <p:nvPr/>
          </p:nvSpPr>
          <p:spPr>
            <a:xfrm>
              <a:off x="4048624" y="3552085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j+1</a:t>
              </a:r>
              <a:endParaRPr lang="zh-Hans-HK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FF803F3-D838-4F66-AE1B-A4073880685D}"/>
                </a:ext>
              </a:extLst>
            </p:cNvPr>
            <p:cNvSpPr txBox="1"/>
            <p:nvPr/>
          </p:nvSpPr>
          <p:spPr>
            <a:xfrm>
              <a:off x="2423723" y="2613719"/>
              <a:ext cx="2801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76A2E7-18A0-4322-9470-F482D5213895}"/>
                </a:ext>
              </a:extLst>
            </p:cNvPr>
            <p:cNvSpPr txBox="1"/>
            <p:nvPr/>
          </p:nvSpPr>
          <p:spPr>
            <a:xfrm>
              <a:off x="2406138" y="3152153"/>
              <a:ext cx="2801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0" name="标题 4">
            <a:extLst>
              <a:ext uri="{FF2B5EF4-FFF2-40B4-BE49-F238E27FC236}">
                <a16:creationId xmlns:a16="http://schemas.microsoft.com/office/drawing/2014/main" id="{9D60EB7D-8BDD-40E6-A3BB-985912A3305D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26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E7E5D01-79C1-48E1-B004-6A9EEA072407}"/>
              </a:ext>
            </a:extLst>
          </p:cNvPr>
          <p:cNvSpPr/>
          <p:nvPr/>
        </p:nvSpPr>
        <p:spPr>
          <a:xfrm>
            <a:off x="1384554" y="1445058"/>
            <a:ext cx="327999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85CDA8-7D26-4E1F-BAD4-82CE2AF8E204}"/>
              </a:ext>
            </a:extLst>
          </p:cNvPr>
          <p:cNvSpPr/>
          <p:nvPr/>
        </p:nvSpPr>
        <p:spPr>
          <a:xfrm>
            <a:off x="1384554" y="2097292"/>
            <a:ext cx="205323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A194B7-EB98-4206-BB22-028867FB059A}"/>
              </a:ext>
            </a:extLst>
          </p:cNvPr>
          <p:cNvSpPr/>
          <p:nvPr/>
        </p:nvSpPr>
        <p:spPr>
          <a:xfrm>
            <a:off x="1384554" y="2996372"/>
            <a:ext cx="1314684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0AA428-AD6C-49FC-B04C-0ACFFB26CE31}"/>
              </a:ext>
            </a:extLst>
          </p:cNvPr>
          <p:cNvSpPr/>
          <p:nvPr/>
        </p:nvSpPr>
        <p:spPr>
          <a:xfrm>
            <a:off x="1384554" y="3851488"/>
            <a:ext cx="690430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126AE0-3642-48F6-AA68-44817BBB9939}"/>
              </a:ext>
            </a:extLst>
          </p:cNvPr>
          <p:cNvSpPr/>
          <p:nvPr/>
        </p:nvSpPr>
        <p:spPr>
          <a:xfrm>
            <a:off x="4690928" y="1445058"/>
            <a:ext cx="242022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19B531-27C1-49BD-8F7C-F247BC831A2D}"/>
              </a:ext>
            </a:extLst>
          </p:cNvPr>
          <p:cNvSpPr/>
          <p:nvPr/>
        </p:nvSpPr>
        <p:spPr>
          <a:xfrm>
            <a:off x="3472960" y="2097292"/>
            <a:ext cx="242022" cy="307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E0313B-F798-4635-BF53-E41BE96A72BA}"/>
              </a:ext>
            </a:extLst>
          </p:cNvPr>
          <p:cNvSpPr/>
          <p:nvPr/>
        </p:nvSpPr>
        <p:spPr>
          <a:xfrm>
            <a:off x="2741967" y="2996372"/>
            <a:ext cx="242022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C6F34D-428B-4FEC-AF2F-C1A873B008BB}"/>
              </a:ext>
            </a:extLst>
          </p:cNvPr>
          <p:cNvSpPr/>
          <p:nvPr/>
        </p:nvSpPr>
        <p:spPr>
          <a:xfrm>
            <a:off x="2114782" y="3851488"/>
            <a:ext cx="242022" cy="30707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E4BA59-D0EE-4F2D-AB5B-AFA51986A6A8}"/>
              </a:ext>
            </a:extLst>
          </p:cNvPr>
          <p:cNvSpPr/>
          <p:nvPr/>
        </p:nvSpPr>
        <p:spPr>
          <a:xfrm>
            <a:off x="1378076" y="4715397"/>
            <a:ext cx="248500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3C02C-855B-4351-80CD-B0E79CAF695A}"/>
              </a:ext>
            </a:extLst>
          </p:cNvPr>
          <p:cNvSpPr/>
          <p:nvPr/>
        </p:nvSpPr>
        <p:spPr>
          <a:xfrm>
            <a:off x="1644160" y="4715397"/>
            <a:ext cx="242022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F9470-BE34-496E-8D94-6331F1BB1A58}"/>
              </a:ext>
            </a:extLst>
          </p:cNvPr>
          <p:cNvSpPr/>
          <p:nvPr/>
        </p:nvSpPr>
        <p:spPr>
          <a:xfrm>
            <a:off x="1378076" y="5491382"/>
            <a:ext cx="242022" cy="307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D5D36-B91C-41FF-BE09-E4A356D8189D}"/>
              </a:ext>
            </a:extLst>
          </p:cNvPr>
          <p:cNvSpPr txBox="1"/>
          <p:nvPr/>
        </p:nvSpPr>
        <p:spPr>
          <a:xfrm>
            <a:off x="1078035" y="1374007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BB4B6C-B10C-4CEF-A09A-9129A7743120}"/>
              </a:ext>
            </a:extLst>
          </p:cNvPr>
          <p:cNvSpPr txBox="1"/>
          <p:nvPr/>
        </p:nvSpPr>
        <p:spPr>
          <a:xfrm>
            <a:off x="1054344" y="2066162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07A71-0108-490C-BFCA-D9540E5F6649}"/>
              </a:ext>
            </a:extLst>
          </p:cNvPr>
          <p:cNvSpPr txBox="1"/>
          <p:nvPr/>
        </p:nvSpPr>
        <p:spPr>
          <a:xfrm>
            <a:off x="1060450" y="2969996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96E9F0-E1B5-4203-A9D2-477FF7D90727}"/>
              </a:ext>
            </a:extLst>
          </p:cNvPr>
          <p:cNvSpPr txBox="1"/>
          <p:nvPr/>
        </p:nvSpPr>
        <p:spPr>
          <a:xfrm>
            <a:off x="1064613" y="3812282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5121C6-B32F-4612-8102-3C2EB49A36BD}"/>
              </a:ext>
            </a:extLst>
          </p:cNvPr>
          <p:cNvSpPr txBox="1"/>
          <p:nvPr/>
        </p:nvSpPr>
        <p:spPr>
          <a:xfrm>
            <a:off x="1055821" y="4688428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719BE4-2B13-46C2-82FD-C34AAD226743}"/>
              </a:ext>
            </a:extLst>
          </p:cNvPr>
          <p:cNvSpPr txBox="1"/>
          <p:nvPr/>
        </p:nvSpPr>
        <p:spPr>
          <a:xfrm>
            <a:off x="1049342" y="5469167"/>
            <a:ext cx="280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36AEFDD-6F02-45C0-A2C7-5F4E93D0C30A}"/>
              </a:ext>
            </a:extLst>
          </p:cNvPr>
          <p:cNvSpPr/>
          <p:nvPr/>
        </p:nvSpPr>
        <p:spPr>
          <a:xfrm rot="5400000">
            <a:off x="2295087" y="1487355"/>
            <a:ext cx="225693" cy="2059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EFA31145-2AAF-481C-A4FC-C991133F582A}"/>
              </a:ext>
            </a:extLst>
          </p:cNvPr>
          <p:cNvSpPr/>
          <p:nvPr/>
        </p:nvSpPr>
        <p:spPr>
          <a:xfrm rot="5400000">
            <a:off x="1924653" y="2754554"/>
            <a:ext cx="234485" cy="1314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47DC158C-A81C-4751-B80F-CEC0727F9ACB}"/>
              </a:ext>
            </a:extLst>
          </p:cNvPr>
          <p:cNvSpPr/>
          <p:nvPr/>
        </p:nvSpPr>
        <p:spPr>
          <a:xfrm rot="5400000">
            <a:off x="1612527" y="3930589"/>
            <a:ext cx="234484" cy="690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5ACED113-5904-49D2-97BD-778BCD2D05B8}"/>
              </a:ext>
            </a:extLst>
          </p:cNvPr>
          <p:cNvSpPr/>
          <p:nvPr/>
        </p:nvSpPr>
        <p:spPr>
          <a:xfrm rot="5400000">
            <a:off x="1381845" y="5018700"/>
            <a:ext cx="234484" cy="24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9386D-B91A-408F-AF3D-DB106DFCEFDF}"/>
              </a:ext>
            </a:extLst>
          </p:cNvPr>
          <p:cNvSpPr txBox="1"/>
          <p:nvPr/>
        </p:nvSpPr>
        <p:spPr>
          <a:xfrm>
            <a:off x="2128670" y="252446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=F[</a:t>
            </a:r>
            <a:r>
              <a:rPr lang="en-US" altLang="zh-Hans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6D2101-B4BB-449F-912C-E62F6FB48CCB}"/>
              </a:ext>
            </a:extLst>
          </p:cNvPr>
          <p:cNvSpPr txBox="1"/>
          <p:nvPr/>
        </p:nvSpPr>
        <p:spPr>
          <a:xfrm>
            <a:off x="1962739" y="33796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2CC6DC-4CD5-4161-BD4F-1466FCE25813}"/>
              </a:ext>
            </a:extLst>
          </p:cNvPr>
          <p:cNvSpPr txBox="1"/>
          <p:nvPr/>
        </p:nvSpPr>
        <p:spPr>
          <a:xfrm>
            <a:off x="1626576" y="42464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0303CF-B1D7-4FAC-AC2F-60AFA71D98B0}"/>
              </a:ext>
            </a:extLst>
          </p:cNvPr>
          <p:cNvSpPr txBox="1"/>
          <p:nvPr/>
        </p:nvSpPr>
        <p:spPr>
          <a:xfrm>
            <a:off x="1378076" y="50722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495B02-2E62-4C82-A4FD-470DC7FF6E36}"/>
              </a:ext>
            </a:extLst>
          </p:cNvPr>
          <p:cNvSpPr txBox="1"/>
          <p:nvPr/>
        </p:nvSpPr>
        <p:spPr>
          <a:xfrm>
            <a:off x="1224997" y="583849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013944-3AB1-4A1A-AD40-405D3373DC52}"/>
              </a:ext>
            </a:extLst>
          </p:cNvPr>
          <p:cNvSpPr txBox="1"/>
          <p:nvPr/>
        </p:nvSpPr>
        <p:spPr>
          <a:xfrm>
            <a:off x="4015977" y="1932167"/>
            <a:ext cx="5070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记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Hans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Hans-HK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&gt;…&gt;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]=S[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若这种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F6ECE5-A6EB-4D0C-98C9-FE6BE94CBFB2}"/>
              </a:ext>
            </a:extLst>
          </p:cNvPr>
          <p:cNvSpPr txBox="1"/>
          <p:nvPr/>
        </p:nvSpPr>
        <p:spPr>
          <a:xfrm>
            <a:off x="2741967" y="5409328"/>
            <a:ext cx="5070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找到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标题 4">
            <a:extLst>
              <a:ext uri="{FF2B5EF4-FFF2-40B4-BE49-F238E27FC236}">
                <a16:creationId xmlns:a16="http://schemas.microsoft.com/office/drawing/2014/main" id="{E81A0871-10BC-4E84-9C7A-9E7CFF201656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6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91D18D-A700-445F-B846-4B506227EC66}"/>
              </a:ext>
            </a:extLst>
          </p:cNvPr>
          <p:cNvSpPr txBox="1"/>
          <p:nvPr/>
        </p:nvSpPr>
        <p:spPr>
          <a:xfrm>
            <a:off x="939245" y="1673595"/>
            <a:ext cx="6894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的后缀而且不存在更大的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那么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,…,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8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}={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l-GR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…,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0AE60D3-2133-4F0F-AEF1-F00C4DF5615C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60937A-9ACA-4FFB-997F-66A11919D301}"/>
              </a:ext>
            </a:extLst>
          </p:cNvPr>
          <p:cNvSpPr txBox="1"/>
          <p:nvPr/>
        </p:nvSpPr>
        <p:spPr>
          <a:xfrm>
            <a:off x="4562856" y="3557016"/>
            <a:ext cx="3810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假设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的后缀且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≤ F</a:t>
            </a:r>
            <a:r>
              <a:rPr lang="en-US" altLang="zh-CN" sz="28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。可以知道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因此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的长度为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的前、后缀。</a:t>
            </a:r>
            <a:endParaRPr lang="en-US" altLang="zh-Hans-HK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EC6D2F-3478-4442-B750-D0C6A064AEEB}"/>
              </a:ext>
            </a:extLst>
          </p:cNvPr>
          <p:cNvGrpSpPr/>
          <p:nvPr/>
        </p:nvGrpSpPr>
        <p:grpSpPr>
          <a:xfrm>
            <a:off x="939245" y="3712106"/>
            <a:ext cx="3226160" cy="2341373"/>
            <a:chOff x="424529" y="4170743"/>
            <a:chExt cx="3226160" cy="23413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93F4A4-2B0B-4C5A-A600-5A5B1885C680}"/>
                </a:ext>
              </a:extLst>
            </p:cNvPr>
            <p:cNvSpPr/>
            <p:nvPr/>
          </p:nvSpPr>
          <p:spPr>
            <a:xfrm>
              <a:off x="791315" y="4233003"/>
              <a:ext cx="2857138" cy="307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D47C62-A348-406C-829D-935D4025F268}"/>
                </a:ext>
              </a:extLst>
            </p:cNvPr>
            <p:cNvSpPr/>
            <p:nvPr/>
          </p:nvSpPr>
          <p:spPr>
            <a:xfrm>
              <a:off x="791315" y="4926035"/>
              <a:ext cx="2026158" cy="307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0E289F-96D6-4DBE-8AF8-97E55CDFBCD8}"/>
                </a:ext>
              </a:extLst>
            </p:cNvPr>
            <p:cNvSpPr txBox="1"/>
            <p:nvPr/>
          </p:nvSpPr>
          <p:spPr>
            <a:xfrm>
              <a:off x="429932" y="4170743"/>
              <a:ext cx="2801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61BCE57-DFEA-4543-ABBE-951E69E5E86B}"/>
                </a:ext>
              </a:extLst>
            </p:cNvPr>
            <p:cNvSpPr txBox="1"/>
            <p:nvPr/>
          </p:nvSpPr>
          <p:spPr>
            <a:xfrm>
              <a:off x="424529" y="4872042"/>
              <a:ext cx="2801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57EF0E-8347-4157-B5C9-EB9594BD9256}"/>
                </a:ext>
              </a:extLst>
            </p:cNvPr>
            <p:cNvSpPr txBox="1"/>
            <p:nvPr/>
          </p:nvSpPr>
          <p:spPr>
            <a:xfrm>
              <a:off x="2431314" y="5368001"/>
              <a:ext cx="8767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CAC936-4861-4921-B4E1-24E12AEFE75F}"/>
                </a:ext>
              </a:extLst>
            </p:cNvPr>
            <p:cNvSpPr txBox="1"/>
            <p:nvPr/>
          </p:nvSpPr>
          <p:spPr>
            <a:xfrm>
              <a:off x="3370546" y="4704346"/>
              <a:ext cx="280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1ED6430-0687-41F4-8FC2-54A53A16477F}"/>
                </a:ext>
              </a:extLst>
            </p:cNvPr>
            <p:cNvSpPr/>
            <p:nvPr/>
          </p:nvSpPr>
          <p:spPr>
            <a:xfrm>
              <a:off x="791315" y="5598834"/>
              <a:ext cx="1311805" cy="307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503BB04-FEF3-4F20-BFF9-C6220663911C}"/>
                </a:ext>
              </a:extLst>
            </p:cNvPr>
            <p:cNvSpPr txBox="1"/>
            <p:nvPr/>
          </p:nvSpPr>
          <p:spPr>
            <a:xfrm>
              <a:off x="1803610" y="6050451"/>
              <a:ext cx="8767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</a:t>
              </a:r>
              <a:endParaRPr lang="zh-Hans-HK" altLang="en-US" sz="24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BB2802-8974-4610-B2DF-1017E106D7CB}"/>
                </a:ext>
              </a:extLst>
            </p:cNvPr>
            <p:cNvSpPr txBox="1"/>
            <p:nvPr/>
          </p:nvSpPr>
          <p:spPr>
            <a:xfrm>
              <a:off x="424529" y="5573319"/>
              <a:ext cx="2801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5B811D3F-BF64-4ED8-9690-AE8C050AD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0313" y="5226269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D1F9150A-5914-47ED-BA8F-A9D55A339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889" y="58897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5579B75B-AF89-4D06-B04A-5C612148F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369" y="45400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B306B1B-6E04-461A-AF55-4B9DB4ED8285}"/>
                </a:ext>
              </a:extLst>
            </p:cNvPr>
            <p:cNvSpPr/>
            <p:nvPr/>
          </p:nvSpPr>
          <p:spPr>
            <a:xfrm>
              <a:off x="1622295" y="4241064"/>
              <a:ext cx="2026158" cy="307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42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0AE60D3-2133-4F0F-AEF1-F00C4DF5615C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DB75B8-6C3A-4CEC-97DF-EFD737DBF922}"/>
              </a:ext>
            </a:extLst>
          </p:cNvPr>
          <p:cNvSpPr txBox="1"/>
          <p:nvPr/>
        </p:nvSpPr>
        <p:spPr>
          <a:xfrm>
            <a:off x="457200" y="1786634"/>
            <a:ext cx="38546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（重新描述）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l-GR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中第一个数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]=S[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若这种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F[i+1]=0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这意味着前述定理成立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也就是说，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以后，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max{j| 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B8334A-110C-44B7-8BC8-92EEF6C6D3DE}"/>
              </a:ext>
            </a:extLst>
          </p:cNvPr>
          <p:cNvGrpSpPr/>
          <p:nvPr/>
        </p:nvGrpSpPr>
        <p:grpSpPr>
          <a:xfrm>
            <a:off x="4572000" y="2486610"/>
            <a:ext cx="3907534" cy="3073093"/>
            <a:chOff x="4870938" y="3506384"/>
            <a:chExt cx="3907534" cy="3073093"/>
          </a:xfrm>
        </p:grpSpPr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7A050BFA-4FA3-4626-80AC-B5B1E06F13E2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04063E07-3333-41C7-AFB4-97A36BA513A2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终止 9">
              <a:extLst>
                <a:ext uri="{FF2B5EF4-FFF2-40B4-BE49-F238E27FC236}">
                  <a16:creationId xmlns:a16="http://schemas.microsoft.com/office/drawing/2014/main" id="{C08F7E20-94BC-4BC7-AAE6-71C1BE93616D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0CA23061-AA02-4393-9511-41D25714344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D316AC1D-E88D-489F-BD9E-8AD85138A96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F53EFE-A33D-4345-8334-9672858B88FE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C5658D-4081-4A41-861D-D2AE33BDC6A0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E8BFD1B9-EFC0-4511-B745-F0232895CF77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14D63FE-DBB5-4CC6-AF8A-CCF955987067}"/>
                </a:ext>
              </a:extLst>
            </p:cNvPr>
            <p:cNvCxnSpPr>
              <a:cxnSpLocks/>
              <a:stCxn id="15" idx="0"/>
              <a:endCxn id="8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终止 16">
              <a:extLst>
                <a:ext uri="{FF2B5EF4-FFF2-40B4-BE49-F238E27FC236}">
                  <a16:creationId xmlns:a16="http://schemas.microsoft.com/office/drawing/2014/main" id="{27197212-2EA6-4A55-ADAD-2E1B93A1C301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63F1BC69-752D-4095-8AAA-B4249699F29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D04BB79-D609-41B3-8991-8DBEEEAD4FA2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B9C4C7C-707F-4AA9-9156-2359EBDD0B8D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5384CB5-E3BE-4DEB-AC0B-42E8D5D4FB77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2D83C5-667F-48E8-81FC-E495956BCB26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准备 22">
              <a:extLst>
                <a:ext uri="{FF2B5EF4-FFF2-40B4-BE49-F238E27FC236}">
                  <a16:creationId xmlns:a16="http://schemas.microsoft.com/office/drawing/2014/main" id="{1131A245-9393-4C11-AF47-7FC7B5834BE5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7914536-C2D7-47CE-866E-0E438D44F9C3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00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8A30AAC8-850A-48B9-8480-505196E10589}"/>
              </a:ext>
            </a:extLst>
          </p:cNvPr>
          <p:cNvSpPr txBox="1"/>
          <p:nvPr/>
        </p:nvSpPr>
        <p:spPr>
          <a:xfrm>
            <a:off x="362289" y="22526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4B4D36-691D-441E-8993-F44716958C05}"/>
              </a:ext>
            </a:extLst>
          </p:cNvPr>
          <p:cNvSpPr txBox="1"/>
          <p:nvPr/>
        </p:nvSpPr>
        <p:spPr>
          <a:xfrm>
            <a:off x="5451998" y="1865064"/>
            <a:ext cx="32531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F[6]=4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我们来算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F[7]</a:t>
            </a: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+1]=S[i+1]?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不成立。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]=1.</a:t>
            </a: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+1]=S[i+1]?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F[7]=j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+1=2.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5FAFAE-C795-4D8C-977C-5416ACB08879}"/>
              </a:ext>
            </a:extLst>
          </p:cNvPr>
          <p:cNvGrpSpPr/>
          <p:nvPr/>
        </p:nvGrpSpPr>
        <p:grpSpPr>
          <a:xfrm>
            <a:off x="710905" y="2377972"/>
            <a:ext cx="4191000" cy="1749679"/>
            <a:chOff x="381000" y="4509300"/>
            <a:chExt cx="4191000" cy="1749679"/>
          </a:xfrm>
        </p:grpSpPr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C082E7F1-685F-4CBD-B373-75CF2AB1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87506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6E835EF5-F744-4C8F-AA46-97D3AA36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" y="525606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CAD80FE3-CBEB-49B7-A9DA-A7938D672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560" y="4509300"/>
              <a:ext cx="228600" cy="533400"/>
              <a:chOff x="5184" y="2496"/>
              <a:chExt cx="144" cy="336"/>
            </a:xfrm>
          </p:grpSpPr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307D3EF4-C3E6-47A9-9519-ABEED1946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54" name="Line 17">
                <a:extLst>
                  <a:ext uri="{FF2B5EF4-FFF2-40B4-BE49-F238E27FC236}">
                    <a16:creationId xmlns:a16="http://schemas.microsoft.com/office/drawing/2014/main" id="{1C8A0793-15C1-48A6-864D-F716CB235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0" name="Group 27">
              <a:extLst>
                <a:ext uri="{FF2B5EF4-FFF2-40B4-BE49-F238E27FC236}">
                  <a16:creationId xmlns:a16="http://schemas.microsoft.com/office/drawing/2014/main" id="{7A7C9820-0905-4960-B5F9-725C99B01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095" y="5735104"/>
              <a:ext cx="405740" cy="523875"/>
              <a:chOff x="3672" y="2448"/>
              <a:chExt cx="205" cy="330"/>
            </a:xfrm>
          </p:grpSpPr>
          <p:sp>
            <p:nvSpPr>
              <p:cNvPr id="51" name="Rectangle 28">
                <a:extLst>
                  <a:ext uri="{FF2B5EF4-FFF2-40B4-BE49-F238E27FC236}">
                    <a16:creationId xmlns:a16="http://schemas.microsoft.com/office/drawing/2014/main" id="{B6F01347-A95F-408A-875F-67F0B08C4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  <a:r>
                  <a:rPr kumimoji="1" lang="en-US" altLang="zh-CN" sz="18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1</a:t>
                </a:r>
              </a:p>
            </p:txBody>
          </p:sp>
          <p:sp>
            <p:nvSpPr>
              <p:cNvPr id="52" name="Line 29">
                <a:extLst>
                  <a:ext uri="{FF2B5EF4-FFF2-40B4-BE49-F238E27FC236}">
                    <a16:creationId xmlns:a16="http://schemas.microsoft.com/office/drawing/2014/main" id="{68FA0726-2362-4E0E-A654-954784BD5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5" name="Group 27">
              <a:extLst>
                <a:ext uri="{FF2B5EF4-FFF2-40B4-BE49-F238E27FC236}">
                  <a16:creationId xmlns:a16="http://schemas.microsoft.com/office/drawing/2014/main" id="{AB9B91AA-A7EE-4200-9AC6-24B4193F5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165" y="5701766"/>
              <a:ext cx="405740" cy="523875"/>
              <a:chOff x="3672" y="2448"/>
              <a:chExt cx="205" cy="330"/>
            </a:xfrm>
          </p:grpSpPr>
          <p:sp>
            <p:nvSpPr>
              <p:cNvPr id="56" name="Rectangle 28">
                <a:extLst>
                  <a:ext uri="{FF2B5EF4-FFF2-40B4-BE49-F238E27FC236}">
                    <a16:creationId xmlns:a16="http://schemas.microsoft.com/office/drawing/2014/main" id="{922EA44D-D618-4C0B-87F5-0862EE644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  <a:r>
                  <a:rPr kumimoji="1" lang="en-US" altLang="zh-CN" sz="18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2</a:t>
                </a:r>
              </a:p>
            </p:txBody>
          </p:sp>
          <p:sp>
            <p:nvSpPr>
              <p:cNvPr id="57" name="Line 29">
                <a:extLst>
                  <a:ext uri="{FF2B5EF4-FFF2-40B4-BE49-F238E27FC236}">
                    <a16:creationId xmlns:a16="http://schemas.microsoft.com/office/drawing/2014/main" id="{68B0F2EE-1F59-461F-A9E6-4D73D098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32581435-04F5-4C64-9C18-C94F64704DB5}"/>
              </a:ext>
            </a:extLst>
          </p:cNvPr>
          <p:cNvSpPr txBox="1"/>
          <p:nvPr/>
        </p:nvSpPr>
        <p:spPr>
          <a:xfrm>
            <a:off x="762398" y="4746567"/>
            <a:ext cx="419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总结：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算法为每一个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j=max{j | T[1,j]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FA83573-FE5D-4FC6-BAD9-B089C0BE868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80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2165F5-B1B1-46D7-963C-9A85C3CE56B1}"/>
              </a:ext>
            </a:extLst>
          </p:cNvPr>
          <p:cNvSpPr txBox="1"/>
          <p:nvPr/>
        </p:nvSpPr>
        <p:spPr>
          <a:xfrm>
            <a:off x="873373" y="2268416"/>
            <a:ext cx="3698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8297A4-A398-4338-866D-48D78E751E53}"/>
              </a:ext>
            </a:extLst>
          </p:cNvPr>
          <p:cNvSpPr txBox="1"/>
          <p:nvPr/>
        </p:nvSpPr>
        <p:spPr>
          <a:xfrm>
            <a:off x="4917835" y="2268416"/>
            <a:ext cx="3698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在计算函数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EB510DA6-EE7F-40CE-87E4-3F96B719462E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223520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76737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下需要比较次数：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O((n-m)*m) 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= O(nm)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39" y="4271768"/>
                <a:ext cx="8229600" cy="2152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 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//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证明：设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对比时所需比较次数。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+…&lt;2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	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m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时间。故，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。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939" y="4271768"/>
                <a:ext cx="8229600" cy="2152769"/>
              </a:xfrm>
              <a:prstGeom prst="rect">
                <a:avLst/>
              </a:prstGeom>
              <a:blipFill>
                <a:blip r:embed="rId2"/>
                <a:stretch>
                  <a:fillRect l="-1185" t="-3116" r="-2000" b="-56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3" y="369139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62798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31EEFB-10DB-4DA9-BC4B-4C66D0C6E5E7}"/>
              </a:ext>
            </a:extLst>
          </p:cNvPr>
          <p:cNvSpPr txBox="1"/>
          <p:nvPr/>
        </p:nvSpPr>
        <p:spPr>
          <a:xfrm>
            <a:off x="2110154" y="310654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03444" y="4249027"/>
            <a:ext cx="2933583" cy="16823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endParaRPr lang="en-US" altLang="zh-CN" sz="2400" b="1" dirty="0">
              <a:solidFill>
                <a:schemeClr val="accent2"/>
              </a:solidFill>
              <a:ea typeface="楷体_GB2312"/>
            </a:endParaRPr>
          </a:p>
          <a:p>
            <a:pPr marL="762000" indent="-762000"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24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7571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1" grpId="0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121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585067"/>
            <a:ext cx="73239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4683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给定模式串</a:t>
            </a:r>
            <a:r>
              <a:rPr lang="en-US" altLang="zh-CN" sz="2400" dirty="0">
                <a:solidFill>
                  <a:srgbClr val="7030A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</a:rPr>
              <a:t>'a'</a:t>
            </a:r>
            <a:r>
              <a:rPr lang="zh-CN" altLang="en-US" sz="2400" dirty="0">
                <a:solidFill>
                  <a:srgbClr val="7030A0"/>
                </a:solidFill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</a:rPr>
              <a:t>'b')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假设有一个串</a:t>
            </a:r>
            <a:r>
              <a:rPr lang="en-US" altLang="zh-CN" sz="2400" dirty="0">
                <a:solidFill>
                  <a:srgbClr val="7030A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的每一位是随机生成的。先生成</a:t>
            </a:r>
            <a:r>
              <a:rPr lang="en-US" altLang="zh-CN" sz="2400" dirty="0">
                <a:solidFill>
                  <a:srgbClr val="7030A0"/>
                </a:solidFill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</a:rPr>
              <a:t>，在生成</a:t>
            </a:r>
            <a:r>
              <a:rPr lang="en-US" altLang="zh-CN" sz="2400" dirty="0">
                <a:solidFill>
                  <a:srgbClr val="7030A0"/>
                </a:solidFill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</a:rPr>
              <a:t>’a’ </a:t>
            </a:r>
            <a:r>
              <a:rPr lang="zh-CN" altLang="en-US" sz="2400" dirty="0">
                <a:solidFill>
                  <a:srgbClr val="7030A0"/>
                </a:solidFill>
              </a:rPr>
              <a:t>的概率为</a:t>
            </a:r>
            <a:r>
              <a:rPr lang="en-US" altLang="zh-CN" sz="2400" dirty="0">
                <a:solidFill>
                  <a:srgbClr val="7030A0"/>
                </a:solidFill>
              </a:rPr>
              <a:t>p</a:t>
            </a:r>
            <a:r>
              <a:rPr lang="zh-CN" altLang="en-US" sz="2400" dirty="0">
                <a:solidFill>
                  <a:srgbClr val="7030A0"/>
                </a:solidFill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</a:rPr>
              <a:t>’b’</a:t>
            </a:r>
            <a:r>
              <a:rPr lang="zh-CN" altLang="en-US" sz="2400" dirty="0">
                <a:solidFill>
                  <a:srgbClr val="7030A0"/>
                </a:solidFill>
              </a:rPr>
              <a:t>的概率为</a:t>
            </a:r>
            <a:r>
              <a:rPr lang="en-US" altLang="zh-CN" sz="2400" dirty="0">
                <a:solidFill>
                  <a:srgbClr val="7030A0"/>
                </a:solidFill>
              </a:rPr>
              <a:t>q</a:t>
            </a:r>
            <a:r>
              <a:rPr lang="zh-CN" altLang="en-US" sz="2400" dirty="0">
                <a:solidFill>
                  <a:srgbClr val="7030A0"/>
                </a:solidFill>
              </a:rPr>
              <a:t>。当</a:t>
            </a:r>
            <a:r>
              <a:rPr lang="en-US" altLang="zh-CN" sz="2400" dirty="0">
                <a:solidFill>
                  <a:srgbClr val="7030A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包含</a:t>
            </a:r>
            <a:r>
              <a:rPr lang="en-US" altLang="zh-CN" sz="2400" dirty="0">
                <a:solidFill>
                  <a:srgbClr val="7030A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7030A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4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58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77B11B-B898-4129-A350-C28D9A5243EF}"/>
              </a:ext>
            </a:extLst>
          </p:cNvPr>
          <p:cNvSpPr txBox="1">
            <a:spLocks noChangeArrowheads="1"/>
          </p:cNvSpPr>
          <p:nvPr/>
        </p:nvSpPr>
        <p:spPr>
          <a:xfrm>
            <a:off x="536335" y="544756"/>
            <a:ext cx="8194426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算法的一个拓展：求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的所有出现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418B2-9264-4C4C-906A-504900A50BF6}"/>
              </a:ext>
            </a:extLst>
          </p:cNvPr>
          <p:cNvSpPr txBox="1"/>
          <p:nvPr/>
        </p:nvSpPr>
        <p:spPr>
          <a:xfrm>
            <a:off x="1635369" y="1195753"/>
            <a:ext cx="600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000" dirty="0"/>
              <a:t>S= </a:t>
            </a:r>
            <a:r>
              <a:rPr lang="en-US" altLang="zh-Hans-HK" sz="2000" dirty="0" err="1"/>
              <a:t>ababab</a:t>
            </a:r>
            <a:r>
              <a:rPr lang="en-US" altLang="zh-Hans-HK" sz="2000" dirty="0"/>
              <a:t>.   T=</a:t>
            </a:r>
            <a:r>
              <a:rPr lang="en-US" altLang="zh-Hans-HK" sz="2000" dirty="0" err="1"/>
              <a:t>bab</a:t>
            </a:r>
            <a:r>
              <a:rPr lang="zh-CN" altLang="en-US" sz="2000" dirty="0"/>
              <a:t>。   </a:t>
            </a:r>
            <a:r>
              <a:rPr lang="en-US" altLang="zh-CN" sz="2000" dirty="0"/>
              <a:t>T</a:t>
            </a:r>
            <a:r>
              <a:rPr lang="zh-CN" altLang="en-US" sz="2000" dirty="0"/>
              <a:t>在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这两个位置都出现了。</a:t>
            </a:r>
            <a:endParaRPr lang="en-US" altLang="zh-Hans-HK" sz="2000" dirty="0"/>
          </a:p>
          <a:p>
            <a:r>
              <a:rPr lang="zh-Hans-HK" altLang="en-US" sz="2000" dirty="0"/>
              <a:t>      </a:t>
            </a:r>
            <a:r>
              <a:rPr lang="en-US" altLang="zh-Hans-HK" sz="2000" dirty="0" err="1"/>
              <a:t>bab</a:t>
            </a:r>
            <a:r>
              <a:rPr lang="en-US" altLang="zh-Hans-HK" sz="2000" dirty="0"/>
              <a:t>                      </a:t>
            </a:r>
            <a:r>
              <a:rPr lang="en-US" altLang="zh-CN" sz="2000" dirty="0"/>
              <a:t>report 2</a:t>
            </a:r>
            <a:endParaRPr lang="en-US" altLang="zh-Hans-HK" sz="2000" dirty="0"/>
          </a:p>
          <a:p>
            <a:r>
              <a:rPr lang="en-US" altLang="zh-Hans-HK" sz="2000" dirty="0"/>
              <a:t>          </a:t>
            </a:r>
            <a:r>
              <a:rPr lang="en-US" altLang="zh-Hans-HK" sz="2000" dirty="0" err="1"/>
              <a:t>bab</a:t>
            </a:r>
            <a:r>
              <a:rPr lang="en-US" altLang="zh-Hans-HK" sz="2000" dirty="0"/>
              <a:t>                  </a:t>
            </a:r>
            <a:r>
              <a:rPr lang="en-US" altLang="zh-CN" sz="2000" dirty="0"/>
              <a:t>report 4</a:t>
            </a:r>
            <a:endParaRPr lang="en-US" altLang="zh-Hans-HK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7C7ED2-0DAC-4C9D-8B52-9F9E3982A49F}"/>
              </a:ext>
            </a:extLst>
          </p:cNvPr>
          <p:cNvSpPr txBox="1"/>
          <p:nvPr/>
        </p:nvSpPr>
        <p:spPr>
          <a:xfrm>
            <a:off x="536335" y="2130536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4E0ECD-C625-4227-A9CD-239CEA2EDDF1}"/>
              </a:ext>
            </a:extLst>
          </p:cNvPr>
          <p:cNvSpPr txBox="1"/>
          <p:nvPr/>
        </p:nvSpPr>
        <p:spPr>
          <a:xfrm>
            <a:off x="4844561" y="2199761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report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π[j];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…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不变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1F418A2-21A6-45D0-9B4D-2168FB5DE177}"/>
              </a:ext>
            </a:extLst>
          </p:cNvPr>
          <p:cNvSpPr/>
          <p:nvPr/>
        </p:nvSpPr>
        <p:spPr>
          <a:xfrm>
            <a:off x="4255477" y="3947746"/>
            <a:ext cx="720969" cy="597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42907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(**)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Booth’s Algorithm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0792" y="304800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41922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668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……..a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12477" y="1676400"/>
            <a:ext cx="2774950" cy="1524000"/>
            <a:chOff x="1728" y="1056"/>
            <a:chExt cx="1748" cy="960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1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</a:t>
              </a: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14300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35280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85103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599" y="488031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古典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、直接、暴力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458" y="2556721"/>
            <a:ext cx="4631084" cy="1083295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可否有算法在最坏情况下也能在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sz="2400" dirty="0" err="1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内找到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的首次出现？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5869782-7064-4930-999E-3BF2AFCE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128" y="784143"/>
            <a:ext cx="5105400" cy="579437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78262D7-8C14-4AE0-BDA5-7A94FC5CA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67256" y="1834242"/>
            <a:ext cx="7129272" cy="3400933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FFC000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FFC0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</a:rPr>
              <a:t>Failure function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主过程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本身的计算（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KMP</a:t>
            </a:r>
            <a:r>
              <a:rPr lang="zh-CN" altLang="en-US" sz="2400">
                <a:solidFill>
                  <a:srgbClr val="7030A0"/>
                </a:solidFill>
                <a:latin typeface="楷体_GB2312"/>
                <a:ea typeface="楷体_GB2312"/>
              </a:rPr>
              <a:t>主过程的一个重要性质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983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6BA3BF-F74D-44C3-9850-007F574D0C9D}"/>
              </a:ext>
            </a:extLst>
          </p:cNvPr>
          <p:cNvSpPr txBox="1"/>
          <p:nvPr/>
        </p:nvSpPr>
        <p:spPr>
          <a:xfrm>
            <a:off x="536448" y="352348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。即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应该赋值为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13199E-426A-4233-8085-BB3E64CC5CB2}"/>
              </a:ext>
            </a:extLst>
          </p:cNvPr>
          <p:cNvSpPr txBox="1"/>
          <p:nvPr/>
        </p:nvSpPr>
        <p:spPr>
          <a:xfrm>
            <a:off x="5872501" y="3927571"/>
            <a:ext cx="3143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确有必要返回</a:t>
            </a:r>
            <a: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吗？</a:t>
            </a:r>
            <a:endParaRPr lang="zh-Hans-HK" alt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754145" y="473086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i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没必要令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</a:t>
            </a:r>
            <a:r>
              <a:rPr lang="zh-CN" altLang="en-US" sz="2400" i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并检查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i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S[3,6]=T[1,4]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S[4,6] =T[2,4]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S[4,8]=T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S[4,6]=T[1,3]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(1)+(2)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S[4,8]=T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T[1,3]=T[2,4]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98C2D8-C0BF-4BCA-8A33-BA7E3EF88053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90250D97-03BE-4A86-932E-2BED45D3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78165876-5D47-4584-9B2D-7296D19D4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09C8640D-EC9B-447F-BFB6-C8D9E54F4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FE43EBC6-6DA6-429E-B4CF-A2E8FF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63" name="Line 17">
                <a:extLst>
                  <a:ext uri="{FF2B5EF4-FFF2-40B4-BE49-F238E27FC236}">
                    <a16:creationId xmlns:a16="http://schemas.microsoft.com/office/drawing/2014/main" id="{22D3FFA2-D08C-4D6B-B6F4-03A243878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CC724690-B459-4C74-AA00-E72C75DDD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60" name="Rectangle 28">
                <a:extLst>
                  <a:ext uri="{FF2B5EF4-FFF2-40B4-BE49-F238E27FC236}">
                    <a16:creationId xmlns:a16="http://schemas.microsoft.com/office/drawing/2014/main" id="{2AF098F9-3289-41D9-B821-B05A95F4A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61" name="Line 29">
                <a:extLst>
                  <a:ext uri="{FF2B5EF4-FFF2-40B4-BE49-F238E27FC236}">
                    <a16:creationId xmlns:a16="http://schemas.microsoft.com/office/drawing/2014/main" id="{6548A54D-5E39-4593-A4DC-E832AAFA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16992" y="570972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06EA1-F7A7-4593-A8EC-9CF47E9C524B}"/>
              </a:ext>
            </a:extLst>
          </p:cNvPr>
          <p:cNvSpPr/>
          <p:nvPr/>
        </p:nvSpPr>
        <p:spPr>
          <a:xfrm>
            <a:off x="3572256" y="1962912"/>
            <a:ext cx="70712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3475F0-0371-4E43-BFD9-DA5DFFDE48F0}"/>
              </a:ext>
            </a:extLst>
          </p:cNvPr>
          <p:cNvSpPr/>
          <p:nvPr/>
        </p:nvSpPr>
        <p:spPr>
          <a:xfrm>
            <a:off x="3358895" y="2346960"/>
            <a:ext cx="691889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5454A2-E414-4D46-9907-395819F2C6D2}"/>
              </a:ext>
            </a:extLst>
          </p:cNvPr>
          <p:cNvSpPr/>
          <p:nvPr/>
        </p:nvSpPr>
        <p:spPr>
          <a:xfrm>
            <a:off x="3572256" y="2385124"/>
            <a:ext cx="691889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1004311" y="3410775"/>
            <a:ext cx="636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上面已证：当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1022318" y="3980306"/>
            <a:ext cx="614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类似的有：当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C0638F-117C-4B5B-9752-31A90B7148BB}"/>
              </a:ext>
            </a:extLst>
          </p:cNvPr>
          <p:cNvSpPr txBox="1"/>
          <p:nvPr/>
        </p:nvSpPr>
        <p:spPr>
          <a:xfrm>
            <a:off x="966214" y="4700150"/>
            <a:ext cx="7467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证明：由于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S[3,6]=T[1,4]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，可知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S[5,6] =T[3,4]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S[5,6]=T[1,2]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(1)+(2)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T[1,2]=T[3,4]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DBE0AA-1F57-4480-9603-0AA2517D1192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C63CFA9-FA1E-462F-9835-8FCFD027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EFC62434-E1EE-43E1-B7B5-83EA474B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DC5383C2-CCC7-4069-B3D4-79F7EF502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770C53BD-48E2-434A-96F3-EDB4F9C68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CA07B982-7B1C-4F1E-BBAA-488EF52C0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86196AEB-1971-4DC8-8C93-1CF364022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id="{44B92FD0-ECB7-4CE6-B9F1-1AB805620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8E574867-5870-4F41-895A-A6EF4C352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29" name="Rectangle 6">
            <a:extLst>
              <a:ext uri="{FF2B5EF4-FFF2-40B4-BE49-F238E27FC236}">
                <a16:creationId xmlns:a16="http://schemas.microsoft.com/office/drawing/2014/main" id="{59CDAD0E-4A52-4D6A-B778-B02CA2E914D2}"/>
              </a:ext>
            </a:extLst>
          </p:cNvPr>
          <p:cNvSpPr txBox="1">
            <a:spLocks noChangeArrowheads="1"/>
          </p:cNvSpPr>
          <p:nvPr/>
        </p:nvSpPr>
        <p:spPr>
          <a:xfrm>
            <a:off x="316992" y="570972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4AA0EC-312B-4D03-AD3F-D54A559BA2E8}"/>
              </a:ext>
            </a:extLst>
          </p:cNvPr>
          <p:cNvSpPr/>
          <p:nvPr/>
        </p:nvSpPr>
        <p:spPr>
          <a:xfrm>
            <a:off x="3840480" y="1962912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59DD7-BCA1-47CF-B7A9-CA7ADFB2C0A3}"/>
              </a:ext>
            </a:extLst>
          </p:cNvPr>
          <p:cNvSpPr/>
          <p:nvPr/>
        </p:nvSpPr>
        <p:spPr>
          <a:xfrm>
            <a:off x="3831344" y="2359481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7EEFD8-D730-439C-A398-A41ADB2F2584}"/>
              </a:ext>
            </a:extLst>
          </p:cNvPr>
          <p:cNvSpPr/>
          <p:nvPr/>
        </p:nvSpPr>
        <p:spPr>
          <a:xfrm>
            <a:off x="3329956" y="2343911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8527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B66A1D-F752-4E03-B478-E5FBB3DFED26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148489" name="Rectangle 9">
              <a:extLst>
                <a:ext uri="{FF2B5EF4-FFF2-40B4-BE49-F238E27FC236}">
                  <a16:creationId xmlns:a16="http://schemas.microsoft.com/office/drawing/2014/main" id="{680E4981-B7FB-4163-B3C0-9801A38A0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148490" name="Rectangle 10">
              <a:extLst>
                <a:ext uri="{FF2B5EF4-FFF2-40B4-BE49-F238E27FC236}">
                  <a16:creationId xmlns:a16="http://schemas.microsoft.com/office/drawing/2014/main" id="{F210E8A9-1087-4F6E-8DB4-1ED6CEFA6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48495" name="Group 15">
              <a:extLst>
                <a:ext uri="{FF2B5EF4-FFF2-40B4-BE49-F238E27FC236}">
                  <a16:creationId xmlns:a16="http://schemas.microsoft.com/office/drawing/2014/main" id="{649F1408-A817-411E-BBCA-B78D3E62B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61488" name="Rectangle 16">
                <a:extLst>
                  <a:ext uri="{FF2B5EF4-FFF2-40B4-BE49-F238E27FC236}">
                    <a16:creationId xmlns:a16="http://schemas.microsoft.com/office/drawing/2014/main" id="{2A5960CA-8740-4B2E-95A0-81343F64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61489" name="Line 17">
                <a:extLst>
                  <a:ext uri="{FF2B5EF4-FFF2-40B4-BE49-F238E27FC236}">
                    <a16:creationId xmlns:a16="http://schemas.microsoft.com/office/drawing/2014/main" id="{A2B31623-6CE9-4E7A-8FDF-B87A2745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48507" name="Group 27">
              <a:extLst>
                <a:ext uri="{FF2B5EF4-FFF2-40B4-BE49-F238E27FC236}">
                  <a16:creationId xmlns:a16="http://schemas.microsoft.com/office/drawing/2014/main" id="{7107FDBC-1C0F-4AF2-9E7E-DD9A6B3A8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61480" name="Rectangle 28">
                <a:extLst>
                  <a:ext uri="{FF2B5EF4-FFF2-40B4-BE49-F238E27FC236}">
                    <a16:creationId xmlns:a16="http://schemas.microsoft.com/office/drawing/2014/main" id="{3DEF785B-AFF2-42B8-B735-DAD1B7F10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61481" name="Line 29">
                <a:extLst>
                  <a:ext uri="{FF2B5EF4-FFF2-40B4-BE49-F238E27FC236}">
                    <a16:creationId xmlns:a16="http://schemas.microsoft.com/office/drawing/2014/main" id="{577304FB-FF58-4997-9647-283F3CBEE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41077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450816" y="398030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50816" y="454983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T[1,1]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T[4,4]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S[6,10]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证明略）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E892D9-0427-4DEF-A916-577DF2314493}"/>
              </a:ext>
            </a:extLst>
          </p:cNvPr>
          <p:cNvSpPr/>
          <p:nvPr/>
        </p:nvSpPr>
        <p:spPr>
          <a:xfrm>
            <a:off x="4075160" y="1938528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8BDA4B-6AD0-480E-966B-3DCD236FDED1}"/>
              </a:ext>
            </a:extLst>
          </p:cNvPr>
          <p:cNvSpPr/>
          <p:nvPr/>
        </p:nvSpPr>
        <p:spPr>
          <a:xfrm>
            <a:off x="4067540" y="2370255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F032EF-7525-423D-B876-E654BFA346A2}"/>
              </a:ext>
            </a:extLst>
          </p:cNvPr>
          <p:cNvSpPr/>
          <p:nvPr/>
        </p:nvSpPr>
        <p:spPr>
          <a:xfrm>
            <a:off x="3311699" y="2345896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DDCE25-9168-4043-8946-90F52F042849}"/>
              </a:ext>
            </a:extLst>
          </p:cNvPr>
          <p:cNvSpPr txBox="1"/>
          <p:nvPr/>
        </p:nvSpPr>
        <p:spPr>
          <a:xfrm>
            <a:off x="1239715" y="5556738"/>
            <a:ext cx="65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我们可以得到如下页总结的一般性结论。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1735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1384</TotalTime>
  <Words>5654</Words>
  <Application>Microsoft Office PowerPoint</Application>
  <PresentationFormat>全屏显示(4:3)</PresentationFormat>
  <Paragraphs>622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-apple-system</vt:lpstr>
      <vt:lpstr>Linux Libertine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串的模式匹配</vt:lpstr>
      <vt:lpstr>问题描述</vt:lpstr>
      <vt:lpstr>1、BF(Brute Froce=暴力) 算法</vt:lpstr>
      <vt:lpstr>BF算法的时间复杂度</vt:lpstr>
      <vt:lpstr>PowerPoint 演示文稿</vt:lpstr>
      <vt:lpstr>KMP算法</vt:lpstr>
      <vt:lpstr>PowerPoint 演示文稿</vt:lpstr>
      <vt:lpstr>PowerPoint 演示文稿</vt:lpstr>
      <vt:lpstr>2、KMP算法的设计思想（continue)</vt:lpstr>
      <vt:lpstr>2、KMP算法的设计思想（continue)</vt:lpstr>
      <vt:lpstr>2、KMP算法的设计思想（continue)</vt:lpstr>
      <vt:lpstr>2、KMP算法的设计思想（continue)</vt:lpstr>
      <vt:lpstr>2、KMP算法的设计思想（continue)</vt:lpstr>
      <vt:lpstr>2、KMP算法的设计思想（summary)</vt:lpstr>
      <vt:lpstr>Failure Function</vt:lpstr>
      <vt:lpstr>PowerPoint 演示文稿</vt:lpstr>
      <vt:lpstr>PowerPoint 演示文稿</vt:lpstr>
      <vt:lpstr>3、Failure function π 的递推计算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递归与递推的区别：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金 恺</cp:lastModifiedBy>
  <cp:revision>757</cp:revision>
  <dcterms:created xsi:type="dcterms:W3CDTF">2020-08-23T08:06:12Z</dcterms:created>
  <dcterms:modified xsi:type="dcterms:W3CDTF">2020-10-04T04:05:06Z</dcterms:modified>
</cp:coreProperties>
</file>