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31" r:id="rId3"/>
    <p:sldId id="336" r:id="rId4"/>
    <p:sldId id="339" r:id="rId5"/>
    <p:sldId id="340" r:id="rId6"/>
    <p:sldId id="325" r:id="rId7"/>
    <p:sldId id="326" r:id="rId8"/>
    <p:sldId id="327" r:id="rId9"/>
    <p:sldId id="338" r:id="rId10"/>
    <p:sldId id="334" r:id="rId11"/>
    <p:sldId id="335" r:id="rId12"/>
    <p:sldId id="295" r:id="rId13"/>
    <p:sldId id="296" r:id="rId14"/>
    <p:sldId id="297" r:id="rId15"/>
    <p:sldId id="298" r:id="rId16"/>
    <p:sldId id="314" r:id="rId17"/>
    <p:sldId id="320" r:id="rId18"/>
    <p:sldId id="322" r:id="rId19"/>
    <p:sldId id="324" r:id="rId20"/>
    <p:sldId id="321" r:id="rId21"/>
    <p:sldId id="323" r:id="rId22"/>
    <p:sldId id="300" r:id="rId23"/>
    <p:sldId id="302" r:id="rId24"/>
    <p:sldId id="303" r:id="rId25"/>
    <p:sldId id="341" r:id="rId26"/>
    <p:sldId id="305" r:id="rId27"/>
    <p:sldId id="306" r:id="rId28"/>
    <p:sldId id="307" r:id="rId29"/>
    <p:sldId id="308" r:id="rId30"/>
    <p:sldId id="309" r:id="rId31"/>
    <p:sldId id="310" r:id="rId32"/>
    <p:sldId id="311" r:id="rId33"/>
    <p:sldId id="312" r:id="rId34"/>
    <p:sldId id="313" r:id="rId35"/>
    <p:sldId id="278" r:id="rId36"/>
    <p:sldId id="279" r:id="rId37"/>
    <p:sldId id="280" r:id="rId38"/>
    <p:sldId id="281" r:id="rId39"/>
    <p:sldId id="282" r:id="rId40"/>
    <p:sldId id="343" r:id="rId41"/>
    <p:sldId id="284" r:id="rId42"/>
    <p:sldId id="285" r:id="rId43"/>
    <p:sldId id="286" r:id="rId44"/>
    <p:sldId id="287" r:id="rId45"/>
    <p:sldId id="288" r:id="rId46"/>
    <p:sldId id="289" r:id="rId47"/>
    <p:sldId id="290" r:id="rId48"/>
    <p:sldId id="342"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368"/>
    <a:srgbClr val="E1E1DF"/>
    <a:srgbClr val="C8C8C6"/>
    <a:srgbClr val="8F8F8C"/>
    <a:srgbClr val="032F65"/>
    <a:srgbClr val="032855"/>
    <a:srgbClr val="0066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18" autoAdjust="0"/>
    <p:restoredTop sz="95758" autoAdjust="0"/>
  </p:normalViewPr>
  <p:slideViewPr>
    <p:cSldViewPr>
      <p:cViewPr>
        <p:scale>
          <a:sx n="120" d="100"/>
          <a:sy n="120" d="100"/>
        </p:scale>
        <p:origin x="-1290" y="126"/>
      </p:cViewPr>
      <p:guideLst>
        <p:guide orient="horz" pos="2160"/>
        <p:guide pos="2880"/>
      </p:guideLst>
    </p:cSldViewPr>
  </p:slideViewPr>
  <p:outlineViewPr>
    <p:cViewPr>
      <p:scale>
        <a:sx n="33" d="100"/>
        <a:sy n="33" d="100"/>
      </p:scale>
      <p:origin x="0" y="219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B95C5-00E6-4570-B403-3A15AA09B2D5}" type="datetimeFigureOut">
              <a:rPr lang="en-US" smtClean="0"/>
              <a:pPr/>
              <a:t>10/13/2016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5C744-A385-49B9-9F95-09143659B6F6}" type="slidenum">
              <a:rPr lang="en-US" smtClean="0"/>
              <a:pPr/>
              <a:t>‹#›</a:t>
            </a:fld>
            <a:endParaRPr lang="en-US" dirty="0"/>
          </a:p>
        </p:txBody>
      </p:sp>
    </p:spTree>
    <p:extLst>
      <p:ext uri="{BB962C8B-B14F-4D97-AF65-F5344CB8AC3E}">
        <p14:creationId xmlns:p14="http://schemas.microsoft.com/office/powerpoint/2010/main" val="1466270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p:spPr>
        <p:txBody>
          <a:bodyPr/>
          <a:lstStyle/>
          <a:p>
            <a:fld id="{1D03D196-C4E6-4472-817C-D9BE5754096D}" type="slidenum">
              <a:rPr lang="en-US" smtClean="0"/>
              <a:pPr/>
              <a:t>3</a:t>
            </a:fld>
            <a:endParaRPr lang="en-US" dirty="0"/>
          </a:p>
        </p:txBody>
      </p:sp>
      <p:sp>
        <p:nvSpPr>
          <p:cNvPr id="31747" name="Rectangle 2"/>
          <p:cNvSpPr>
            <a:spLocks noGrp="1" noRot="1" noChangeAspect="1" noChangeArrowheads="1" noTextEdit="1"/>
          </p:cNvSpPr>
          <p:nvPr>
            <p:ph type="sldImg"/>
          </p:nvPr>
        </p:nvSpPr>
        <p:spPr>
          <a:xfrm>
            <a:off x="1152525" y="692150"/>
            <a:ext cx="4552950" cy="3416300"/>
          </a:xfrm>
          <a:ln cap="flat"/>
        </p:spPr>
      </p:sp>
      <p:sp>
        <p:nvSpPr>
          <p:cNvPr id="3174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F70FCCF-69C3-46CF-95EB-A401552BC08D}" type="slidenum">
              <a:rPr lang="en-US"/>
              <a:pPr/>
              <a:t>8</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dirty="0"/>
              <a:t>If you have the chance to choose your own topic, make sure you choose a topic that you feel strongly about.  However, more often than not, your supervisor or commander will assign you the topic they want you to brief.  Make sure you clearly understand your bosses position/intent.  </a:t>
            </a:r>
          </a:p>
          <a:p>
            <a:endParaRPr lang="en-US" dirty="0"/>
          </a:p>
          <a:p>
            <a:r>
              <a:rPr lang="en-US" dirty="0"/>
              <a:t>Ultimately, the key to your success is… </a:t>
            </a:r>
          </a:p>
          <a:p>
            <a:r>
              <a:rPr lang="en-US" dirty="0"/>
              <a:t>  1. Your commitment to the issue</a:t>
            </a:r>
          </a:p>
          <a:p>
            <a:r>
              <a:rPr lang="en-US" dirty="0"/>
              <a:t>  2. Your ability to select appropriate support material</a:t>
            </a:r>
          </a:p>
          <a:p>
            <a:r>
              <a:rPr lang="en-US" dirty="0"/>
              <a:t>  3.  Your ability to effectively organize and deliver your briefing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F70FCCF-69C3-46CF-95EB-A401552BC08D}" type="slidenum">
              <a:rPr lang="en-US"/>
              <a:pPr/>
              <a:t>9</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dirty="0"/>
              <a:t>If you have the chance to choose your own topic, make sure you choose a topic that you feel strongly about.  However, more often than not, your supervisor or commander will assign you the topic they want you to brief.  Make sure you clearly understand your bosses position/intent.  </a:t>
            </a:r>
          </a:p>
          <a:p>
            <a:endParaRPr lang="en-US" dirty="0"/>
          </a:p>
          <a:p>
            <a:r>
              <a:rPr lang="en-US" dirty="0"/>
              <a:t>Ultimately, the key to your success is… </a:t>
            </a:r>
          </a:p>
          <a:p>
            <a:r>
              <a:rPr lang="en-US" dirty="0"/>
              <a:t>  1. Your commitment to the issue</a:t>
            </a:r>
          </a:p>
          <a:p>
            <a:r>
              <a:rPr lang="en-US" dirty="0"/>
              <a:t>  2. Your ability to select appropriate support material</a:t>
            </a:r>
          </a:p>
          <a:p>
            <a:r>
              <a:rPr lang="en-US" dirty="0"/>
              <a:t>  3.  Your ability to effectively organize and deliver your briefing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p:spPr>
        <p:txBody>
          <a:bodyPr/>
          <a:lstStyle/>
          <a:p>
            <a:fld id="{629C98E9-B566-4EC4-8425-F61F79CFCDC5}" type="slidenum">
              <a:rPr lang="en-US" smtClean="0"/>
              <a:pPr/>
              <a:t>15</a:t>
            </a:fld>
            <a:endParaRPr lang="en-US" dirty="0"/>
          </a:p>
        </p:txBody>
      </p:sp>
      <p:sp>
        <p:nvSpPr>
          <p:cNvPr id="32771" name="Rectangle 2"/>
          <p:cNvSpPr>
            <a:spLocks noGrp="1" noRot="1" noChangeAspect="1" noChangeArrowheads="1" noTextEdit="1"/>
          </p:cNvSpPr>
          <p:nvPr>
            <p:ph type="sldImg"/>
          </p:nvPr>
        </p:nvSpPr>
        <p:spPr>
          <a:xfrm>
            <a:off x="1152525" y="692150"/>
            <a:ext cx="4552950" cy="3416300"/>
          </a:xfrm>
          <a:ln cap="flat"/>
        </p:spPr>
      </p:sp>
      <p:sp>
        <p:nvSpPr>
          <p:cNvPr id="32772"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17</a:t>
            </a:fld>
            <a:endParaRPr lang="en-US" dirty="0"/>
          </a:p>
        </p:txBody>
      </p:sp>
    </p:spTree>
    <p:extLst>
      <p:ext uri="{BB962C8B-B14F-4D97-AF65-F5344CB8AC3E}">
        <p14:creationId xmlns:p14="http://schemas.microsoft.com/office/powerpoint/2010/main" val="4015848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18</a:t>
            </a:fld>
            <a:endParaRPr lang="en-US" dirty="0"/>
          </a:p>
        </p:txBody>
      </p:sp>
    </p:spTree>
    <p:extLst>
      <p:ext uri="{BB962C8B-B14F-4D97-AF65-F5344CB8AC3E}">
        <p14:creationId xmlns:p14="http://schemas.microsoft.com/office/powerpoint/2010/main" val="4015848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0E9180C0-08B2-4572-A488-5B8B6C4916FE}" type="slidenum">
              <a:rPr lang="en-US" smtClean="0"/>
              <a:pPr/>
              <a:t>44</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482" name="Picture 2"/>
          <p:cNvPicPr>
            <a:picLocks noChangeAspect="1" noChangeArrowheads="1"/>
          </p:cNvPicPr>
          <p:nvPr userDrawn="1"/>
        </p:nvPicPr>
        <p:blipFill>
          <a:blip r:embed="rId2" cstate="print"/>
          <a:srcRect l="8333" r="8333"/>
          <a:stretch>
            <a:fillRect/>
          </a:stretch>
        </p:blipFill>
        <p:spPr bwMode="auto">
          <a:xfrm>
            <a:off x="0" y="0"/>
            <a:ext cx="9296400" cy="6972300"/>
          </a:xfrm>
          <a:prstGeom prst="rect">
            <a:avLst/>
          </a:prstGeom>
          <a:noFill/>
          <a:ln w="9525">
            <a:noFill/>
            <a:miter lim="800000"/>
            <a:headEnd/>
            <a:tailEnd/>
          </a:ln>
        </p:spPr>
      </p:pic>
      <p:sp>
        <p:nvSpPr>
          <p:cNvPr id="8" name="Subtitle 2"/>
          <p:cNvSpPr>
            <a:spLocks noGrp="1"/>
          </p:cNvSpPr>
          <p:nvPr>
            <p:ph type="subTitle" idx="1"/>
          </p:nvPr>
        </p:nvSpPr>
        <p:spPr>
          <a:xfrm>
            <a:off x="2971800" y="5715000"/>
            <a:ext cx="5791200" cy="1219200"/>
          </a:xfrm>
        </p:spPr>
        <p:txBody>
          <a:bodyPr/>
          <a:lstStyle>
            <a:lvl1pPr algn="r">
              <a:buNone/>
              <a:defRPr b="1">
                <a:effectLst>
                  <a:outerShdw blurRad="38100" dist="38100" dir="2700000" algn="tl">
                    <a:srgbClr val="000000">
                      <a:alpha val="43137"/>
                    </a:srgbClr>
                  </a:outerShdw>
                </a:effectLst>
                <a:latin typeface="Times New Roman"/>
                <a:cs typeface="Times New Roman"/>
              </a:defRPr>
            </a:lvl1pPr>
          </a:lstStyle>
          <a:p>
            <a:endParaRPr lang="en-US" dirty="0"/>
          </a:p>
        </p:txBody>
      </p:sp>
      <p:sp>
        <p:nvSpPr>
          <p:cNvPr id="11" name="Title 1"/>
          <p:cNvSpPr>
            <a:spLocks noGrp="1"/>
          </p:cNvSpPr>
          <p:nvPr>
            <p:ph type="ctrTitle"/>
          </p:nvPr>
        </p:nvSpPr>
        <p:spPr>
          <a:xfrm>
            <a:off x="1905000" y="4473575"/>
            <a:ext cx="6858000" cy="1470025"/>
          </a:xfrm>
        </p:spPr>
        <p:txBody>
          <a:bodyPr/>
          <a:lstStyle>
            <a:lvl1pPr algn="r">
              <a:defRPr sz="5400" b="1" i="0">
                <a:effectLst>
                  <a:outerShdw blurRad="38100" dist="38100" dir="2700000" algn="tl">
                    <a:srgbClr val="000000">
                      <a:alpha val="43137"/>
                    </a:srgbClr>
                  </a:outerShdw>
                </a:effectLst>
                <a:latin typeface="Times New Roman"/>
                <a:cs typeface="Times New Roman"/>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CDCAE67-E89D-4BB4-B61B-54BC0670CF18}" type="datetime1">
              <a:rPr lang="en-US"/>
              <a:pPr/>
              <a:t>10/13/2016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B92C29F-D602-4F43-B69F-6F199E9502A6}"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9C0921-2D70-4E08-98D8-EB39DE03150A}" type="datetime1">
              <a:rPr lang="en-US"/>
              <a:pPr/>
              <a:t>10/13/2016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71ADD8F-4C0D-4DEB-AFE1-513E68AA82D5}"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506"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1" name="Picture 1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6" name="Straight Connector 5"/>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3400" y="1600200"/>
            <a:ext cx="8229600" cy="4525963"/>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a:t>Click to edit Master title style</a:t>
            </a:r>
          </a:p>
        </p:txBody>
      </p:sp>
      <p:sp>
        <p:nvSpPr>
          <p:cNvPr id="8" name="Date Placeholder 3"/>
          <p:cNvSpPr>
            <a:spLocks noGrp="1"/>
          </p:cNvSpPr>
          <p:nvPr>
            <p:ph type="dt" sz="half" idx="10"/>
          </p:nvPr>
        </p:nvSpPr>
        <p:spPr/>
        <p:txBody>
          <a:bodyPr/>
          <a:lstStyle>
            <a:lvl1pPr>
              <a:defRPr/>
            </a:lvl1pPr>
          </a:lstStyle>
          <a:p>
            <a:fld id="{6092E1ED-56A1-416C-B18A-BFFB0EF35A2C}" type="datetime1">
              <a:rPr lang="en-US"/>
              <a:pPr/>
              <a:t>10/13/2016</a:t>
            </a:fld>
            <a:endParaRPr lang="en-US" dirty="0"/>
          </a:p>
        </p:txBody>
      </p:sp>
      <p:sp>
        <p:nvSpPr>
          <p:cNvPr id="9" name="Footer Placeholder 4"/>
          <p:cNvSpPr>
            <a:spLocks noGrp="1"/>
          </p:cNvSpPr>
          <p:nvPr>
            <p:ph type="ftr" sz="quarter" idx="11"/>
          </p:nvPr>
        </p:nvSpPr>
        <p:spPr/>
        <p:txBody>
          <a:bodyPr/>
          <a:lstStyle>
            <a:lvl1pPr>
              <a:defRPr/>
            </a:lvl1pPr>
          </a:lstStyle>
          <a:p>
            <a:endParaRPr lang="en-US" dirty="0"/>
          </a:p>
        </p:txBody>
      </p:sp>
      <p:sp>
        <p:nvSpPr>
          <p:cNvPr id="10" name="Slide Number Placeholder 5"/>
          <p:cNvSpPr>
            <a:spLocks noGrp="1"/>
          </p:cNvSpPr>
          <p:nvPr>
            <p:ph type="sldNum" sz="quarter" idx="12"/>
          </p:nvPr>
        </p:nvSpPr>
        <p:spPr/>
        <p:txBody>
          <a:bodyPr/>
          <a:lstStyle>
            <a:lvl1pPr>
              <a:defRPr/>
            </a:lvl1pPr>
          </a:lstStyle>
          <a:p>
            <a:fld id="{F007EA91-4907-4829-9C20-676F2E1DCC12}"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0F49F59-F97F-4418-BC3B-6EC65723EE25}" type="datetime1">
              <a:rPr lang="en-US"/>
              <a:pPr/>
              <a:t>10/13/2016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6998E08-D7FE-4010-A517-040F530A3A86}"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6" name="Group 15"/>
          <p:cNvGrpSpPr/>
          <p:nvPr userDrawn="1"/>
        </p:nvGrpSpPr>
        <p:grpSpPr>
          <a:xfrm>
            <a:off x="0" y="0"/>
            <a:ext cx="9144000" cy="6858000"/>
            <a:chOff x="0" y="0"/>
            <a:chExt cx="9144000" cy="6858000"/>
          </a:xfrm>
        </p:grpSpPr>
        <p:pic>
          <p:nvPicPr>
            <p:cNvPr id="12"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3" name="Picture 12"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a:t>Click to edit Master title style</a:t>
            </a:r>
          </a:p>
        </p:txBody>
      </p:sp>
      <p:sp>
        <p:nvSpPr>
          <p:cNvPr id="9" name="Date Placeholder 4"/>
          <p:cNvSpPr>
            <a:spLocks noGrp="1"/>
          </p:cNvSpPr>
          <p:nvPr>
            <p:ph type="dt" sz="half" idx="10"/>
          </p:nvPr>
        </p:nvSpPr>
        <p:spPr/>
        <p:txBody>
          <a:bodyPr/>
          <a:lstStyle>
            <a:lvl1pPr>
              <a:defRPr/>
            </a:lvl1pPr>
          </a:lstStyle>
          <a:p>
            <a:fld id="{B333280C-8980-4738-B56C-59968B6F2DDE}" type="datetime1">
              <a:rPr lang="en-US"/>
              <a:pPr/>
              <a:t>10/13/2016</a:t>
            </a:fld>
            <a:endParaRPr lang="en-US" dirty="0"/>
          </a:p>
        </p:txBody>
      </p:sp>
      <p:sp>
        <p:nvSpPr>
          <p:cNvPr id="10" name="Footer Placeholder 5"/>
          <p:cNvSpPr>
            <a:spLocks noGrp="1"/>
          </p:cNvSpPr>
          <p:nvPr>
            <p:ph type="ftr" sz="quarter" idx="11"/>
          </p:nvPr>
        </p:nvSpPr>
        <p:spPr/>
        <p:txBody>
          <a:bodyPr/>
          <a:lstStyle>
            <a:lvl1pPr>
              <a:defRPr/>
            </a:lvl1pPr>
          </a:lstStyle>
          <a:p>
            <a:endParaRPr lang="en-US" dirty="0"/>
          </a:p>
        </p:txBody>
      </p:sp>
      <p:sp>
        <p:nvSpPr>
          <p:cNvPr id="11" name="Slide Number Placeholder 6"/>
          <p:cNvSpPr>
            <a:spLocks noGrp="1"/>
          </p:cNvSpPr>
          <p:nvPr>
            <p:ph type="sldNum" sz="quarter" idx="12"/>
          </p:nvPr>
        </p:nvSpPr>
        <p:spPr/>
        <p:txBody>
          <a:bodyPr/>
          <a:lstStyle>
            <a:lvl1pPr>
              <a:defRPr/>
            </a:lvl1pPr>
          </a:lstStyle>
          <a:p>
            <a:fld id="{DED57EE5-B51A-40EB-BF92-E226A42EECDF}"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p:cNvGrpSpPr/>
          <p:nvPr userDrawn="1"/>
        </p:nvGrpSpPr>
        <p:grpSpPr>
          <a:xfrm>
            <a:off x="0" y="0"/>
            <a:ext cx="9144000" cy="6858000"/>
            <a:chOff x="0" y="0"/>
            <a:chExt cx="9144000" cy="6858000"/>
          </a:xfrm>
        </p:grpSpPr>
        <p:pic>
          <p:nvPicPr>
            <p:cNvPr id="20"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21" name="Picture 2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22" name="Straight Connector 21"/>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7"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a:t>Click to edit Master title style</a:t>
            </a:r>
          </a:p>
        </p:txBody>
      </p:sp>
      <p:sp>
        <p:nvSpPr>
          <p:cNvPr id="3" name="Text Placeholder 2"/>
          <p:cNvSpPr>
            <a:spLocks noGrp="1"/>
          </p:cNvSpPr>
          <p:nvPr>
            <p:ph type="body" idx="1"/>
          </p:nvPr>
        </p:nvSpPr>
        <p:spPr>
          <a:xfrm>
            <a:off x="5334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4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12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6"/>
          <p:cNvSpPr>
            <a:spLocks noGrp="1"/>
          </p:cNvSpPr>
          <p:nvPr>
            <p:ph type="dt" sz="half" idx="10"/>
          </p:nvPr>
        </p:nvSpPr>
        <p:spPr/>
        <p:txBody>
          <a:bodyPr/>
          <a:lstStyle>
            <a:lvl1pPr>
              <a:defRPr/>
            </a:lvl1pPr>
          </a:lstStyle>
          <a:p>
            <a:fld id="{2F6F35F7-F2F4-4B85-A4AD-EDBAACD1F883}" type="datetime1">
              <a:rPr lang="en-US"/>
              <a:pPr/>
              <a:t>10/13/2016</a:t>
            </a:fld>
            <a:endParaRPr lang="en-US" dirty="0"/>
          </a:p>
        </p:txBody>
      </p:sp>
      <p:sp>
        <p:nvSpPr>
          <p:cNvPr id="12" name="Footer Placeholder 7"/>
          <p:cNvSpPr>
            <a:spLocks noGrp="1"/>
          </p:cNvSpPr>
          <p:nvPr>
            <p:ph type="ftr" sz="quarter" idx="11"/>
          </p:nvPr>
        </p:nvSpPr>
        <p:spPr/>
        <p:txBody>
          <a:bodyPr/>
          <a:lstStyle>
            <a:lvl1pPr>
              <a:defRPr/>
            </a:lvl1pPr>
          </a:lstStyle>
          <a:p>
            <a:endParaRPr lang="en-US" dirty="0"/>
          </a:p>
        </p:txBody>
      </p:sp>
      <p:sp>
        <p:nvSpPr>
          <p:cNvPr id="13" name="Slide Number Placeholder 8"/>
          <p:cNvSpPr>
            <a:spLocks noGrp="1"/>
          </p:cNvSpPr>
          <p:nvPr>
            <p:ph type="sldNum" sz="quarter" idx="12"/>
          </p:nvPr>
        </p:nvSpPr>
        <p:spPr/>
        <p:txBody>
          <a:bodyPr/>
          <a:lstStyle>
            <a:lvl1pPr>
              <a:defRPr/>
            </a:lvl1pPr>
          </a:lstStyle>
          <a:p>
            <a:fld id="{0CA5B742-458C-4FB2-8FCC-268421633BCC}"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0" name="Group 9"/>
          <p:cNvGrpSpPr/>
          <p:nvPr userDrawn="1"/>
        </p:nvGrpSpPr>
        <p:grpSpPr>
          <a:xfrm>
            <a:off x="0" y="0"/>
            <a:ext cx="9144000" cy="6858000"/>
            <a:chOff x="0" y="0"/>
            <a:chExt cx="9144000" cy="6858000"/>
          </a:xfrm>
        </p:grpSpPr>
        <p:pic>
          <p:nvPicPr>
            <p:cNvPr id="11"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2" name="Picture 11"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3"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a:t>Click to edit Master title style</a:t>
            </a:r>
          </a:p>
        </p:txBody>
      </p:sp>
      <p:sp>
        <p:nvSpPr>
          <p:cNvPr id="7" name="Date Placeholder 2"/>
          <p:cNvSpPr>
            <a:spLocks noGrp="1"/>
          </p:cNvSpPr>
          <p:nvPr>
            <p:ph type="dt" sz="half" idx="10"/>
          </p:nvPr>
        </p:nvSpPr>
        <p:spPr/>
        <p:txBody>
          <a:bodyPr/>
          <a:lstStyle>
            <a:lvl1pPr>
              <a:defRPr/>
            </a:lvl1pPr>
          </a:lstStyle>
          <a:p>
            <a:fld id="{2DF6C973-CFEC-4130-8EE4-980FB3712F0C}" type="datetime1">
              <a:rPr lang="en-US"/>
              <a:pPr/>
              <a:t>10/13/2016</a:t>
            </a:fld>
            <a:endParaRPr lang="en-US" dirty="0"/>
          </a:p>
        </p:txBody>
      </p:sp>
      <p:sp>
        <p:nvSpPr>
          <p:cNvPr id="8" name="Footer Placeholder 3"/>
          <p:cNvSpPr>
            <a:spLocks noGrp="1"/>
          </p:cNvSpPr>
          <p:nvPr>
            <p:ph type="ftr" sz="quarter" idx="11"/>
          </p:nvPr>
        </p:nvSpPr>
        <p:spPr/>
        <p:txBody>
          <a:bodyPr/>
          <a:lstStyle>
            <a:lvl1pPr>
              <a:defRPr/>
            </a:lvl1pPr>
          </a:lstStyle>
          <a:p>
            <a:endParaRPr lang="en-US" dirty="0"/>
          </a:p>
        </p:txBody>
      </p:sp>
      <p:sp>
        <p:nvSpPr>
          <p:cNvPr id="9" name="Slide Number Placeholder 4"/>
          <p:cNvSpPr>
            <a:spLocks noGrp="1"/>
          </p:cNvSpPr>
          <p:nvPr>
            <p:ph type="sldNum" sz="quarter" idx="12"/>
          </p:nvPr>
        </p:nvSpPr>
        <p:spPr/>
        <p:txBody>
          <a:bodyPr/>
          <a:lstStyle>
            <a:lvl1pPr>
              <a:defRPr/>
            </a:lvl1pPr>
          </a:lstStyle>
          <a:p>
            <a:fld id="{5AD37728-8157-44D5-BFD9-9111742F46AD}"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82CA2A9-9CAC-4FDB-B630-731EB7727567}" type="datetime1">
              <a:rPr lang="en-US"/>
              <a:pPr/>
              <a:t>10/13/2016</a:t>
            </a:fld>
            <a:endParaRPr lang="en-US" dirty="0"/>
          </a:p>
        </p:txBody>
      </p:sp>
      <p:sp>
        <p:nvSpPr>
          <p:cNvPr id="3" name="Footer Placeholder 4"/>
          <p:cNvSpPr>
            <a:spLocks noGrp="1"/>
          </p:cNvSpPr>
          <p:nvPr>
            <p:ph type="ftr" sz="quarter" idx="11"/>
          </p:nvPr>
        </p:nvSpPr>
        <p:spPr/>
        <p:txBody>
          <a:bodyPr/>
          <a:lstStyle>
            <a:lvl1pPr>
              <a:defRPr/>
            </a:lvl1pPr>
          </a:lstStyle>
          <a:p>
            <a:endParaRPr lang="en-US" dirty="0"/>
          </a:p>
        </p:txBody>
      </p:sp>
      <p:sp>
        <p:nvSpPr>
          <p:cNvPr id="4" name="Slide Number Placeholder 5"/>
          <p:cNvSpPr>
            <a:spLocks noGrp="1"/>
          </p:cNvSpPr>
          <p:nvPr>
            <p:ph type="sldNum" sz="quarter" idx="12"/>
          </p:nvPr>
        </p:nvSpPr>
        <p:spPr/>
        <p:txBody>
          <a:bodyPr/>
          <a:lstStyle>
            <a:lvl1pPr>
              <a:defRPr/>
            </a:lvl1pPr>
          </a:lstStyle>
          <a:p>
            <a:fld id="{AFF52D39-8499-47DB-9394-6FF0EB3D094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7AF53E9-3C29-4D61-B093-CA401AEB0D3A}" type="datetime1">
              <a:rPr lang="en-US"/>
              <a:pPr/>
              <a:t>10/13/2016</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42AF714F-F197-44B8-936E-23C26BD374AC}"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40052CD-3002-424C-96E7-7E09EEB02164}" type="datetime1">
              <a:rPr lang="en-US"/>
              <a:pPr/>
              <a:t>10/13/2016</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995D45C9-B4FE-4412-8FAB-FB2390587524}"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767F67E7-25B5-4D11-AB58-D71DFF515425}" type="datetime1">
              <a:rPr lang="en-US"/>
              <a:pPr/>
              <a:t>10/13/2016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F034EA1A-9678-42B8-9535-3B72830FDA5A}"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697" r:id="rId3"/>
    <p:sldLayoutId id="2147483705" r:id="rId4"/>
    <p:sldLayoutId id="2147483706" r:id="rId5"/>
    <p:sldLayoutId id="2147483707" r:id="rId6"/>
    <p:sldLayoutId id="2147483698" r:id="rId7"/>
    <p:sldLayoutId id="2147483699" r:id="rId8"/>
    <p:sldLayoutId id="2147483700" r:id="rId9"/>
    <p:sldLayoutId id="2147483701" r:id="rId10"/>
    <p:sldLayoutId id="2147483702" r:id="rId11"/>
    <p:sldLayoutId id="2147483708" r:id="rId12"/>
    <p:sldLayoutId id="2147483709" r:id="rId13"/>
    <p:sldLayoutId id="2147483710" r:id="rId14"/>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106" charset="0"/>
        </a:defRPr>
      </a:lvl6pPr>
      <a:lvl7pPr marL="914400" algn="ctr" rtl="0" fontAlgn="base">
        <a:spcBef>
          <a:spcPct val="0"/>
        </a:spcBef>
        <a:spcAft>
          <a:spcPct val="0"/>
        </a:spcAft>
        <a:defRPr sz="4400">
          <a:solidFill>
            <a:schemeClr val="tx1"/>
          </a:solidFill>
          <a:latin typeface="Calibri" pitchFamily="-106" charset="0"/>
        </a:defRPr>
      </a:lvl7pPr>
      <a:lvl8pPr marL="1371600" algn="ctr" rtl="0" fontAlgn="base">
        <a:spcBef>
          <a:spcPct val="0"/>
        </a:spcBef>
        <a:spcAft>
          <a:spcPct val="0"/>
        </a:spcAft>
        <a:defRPr sz="4400">
          <a:solidFill>
            <a:schemeClr val="tx1"/>
          </a:solidFill>
          <a:latin typeface="Calibri" pitchFamily="-106" charset="0"/>
        </a:defRPr>
      </a:lvl8pPr>
      <a:lvl9pPr marL="1828800" algn="ctr" rtl="0" fontAlgn="base">
        <a:spcBef>
          <a:spcPct val="0"/>
        </a:spcBef>
        <a:spcAft>
          <a:spcPct val="0"/>
        </a:spcAft>
        <a:defRPr sz="4400">
          <a:solidFill>
            <a:schemeClr val="tx1"/>
          </a:solidFill>
          <a:latin typeface="Calibri" pitchFamily="-106"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Grp="1" noChangeArrowheads="1"/>
          </p:cNvSpPr>
          <p:nvPr>
            <p:ph type="subTitle" idx="1"/>
          </p:nvPr>
        </p:nvSpPr>
        <p:spPr/>
        <p:txBody>
          <a:bodyPr/>
          <a:lstStyle/>
          <a:p>
            <a:pPr eaLnBrk="1" hangingPunct="1"/>
            <a:endParaRPr lang="en-US" dirty="0">
              <a:solidFill>
                <a:schemeClr val="tx1"/>
              </a:solidFill>
            </a:endParaRPr>
          </a:p>
          <a:p>
            <a:pPr eaLnBrk="1" hangingPunct="1"/>
            <a:endParaRPr lang="en-US" dirty="0">
              <a:solidFill>
                <a:schemeClr val="tx1"/>
              </a:solidFill>
            </a:endParaRPr>
          </a:p>
        </p:txBody>
      </p:sp>
      <p:sp>
        <p:nvSpPr>
          <p:cNvPr id="2057" name="Rectangle 9"/>
          <p:cNvSpPr>
            <a:spLocks noChangeArrowheads="1"/>
          </p:cNvSpPr>
          <p:nvPr/>
        </p:nvSpPr>
        <p:spPr bwMode="auto">
          <a:xfrm>
            <a:off x="2514600" y="4646474"/>
            <a:ext cx="6400800" cy="1754326"/>
          </a:xfrm>
          <a:prstGeom prst="rect">
            <a:avLst/>
          </a:prstGeom>
          <a:noFill/>
          <a:ln w="9525">
            <a:noFill/>
            <a:miter lim="800000"/>
            <a:headEnd/>
            <a:tailEnd/>
          </a:ln>
          <a:effectLst/>
        </p:spPr>
        <p:txBody>
          <a:bodyPr>
            <a:spAutoFit/>
          </a:bodyPr>
          <a:lstStyle/>
          <a:p>
            <a:pPr algn="r">
              <a:defRPr/>
            </a:pPr>
            <a:r>
              <a:rPr lang="en-US" sz="5400" b="1" dirty="0">
                <a:solidFill>
                  <a:srgbClr val="002060"/>
                </a:solidFill>
                <a:effectLst>
                  <a:outerShdw blurRad="38100" dist="38100" dir="2700000" algn="tl">
                    <a:srgbClr val="C0C0C0"/>
                  </a:outerShdw>
                </a:effectLst>
                <a:latin typeface="Times New Roman" pitchFamily="18" charset="0"/>
                <a:cs typeface="Times New Roman" pitchFamily="18" charset="0"/>
              </a:rPr>
              <a:t>Advocacy Briefing Requirements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838200" y="1447800"/>
            <a:ext cx="8305800" cy="3429000"/>
          </a:xfrm>
        </p:spPr>
        <p:txBody>
          <a:bodyPr/>
          <a:lstStyle/>
          <a:p>
            <a:pPr marL="465138" indent="-465138">
              <a:buClr>
                <a:schemeClr val="tx2"/>
              </a:buClr>
              <a:buNone/>
            </a:pPr>
            <a:r>
              <a:rPr lang="en-US" b="1" dirty="0">
                <a:solidFill>
                  <a:srgbClr val="002060"/>
                </a:solidFill>
              </a:rPr>
              <a:t>4. 	Write your Position Statement</a:t>
            </a:r>
          </a:p>
          <a:p>
            <a:pPr lvl="1">
              <a:buClr>
                <a:schemeClr val="tx2"/>
              </a:buClr>
              <a:buFont typeface="Arial" panose="020B0604020202020204" pitchFamily="34" charset="0"/>
              <a:buChar char="•"/>
            </a:pPr>
            <a:r>
              <a:rPr lang="en-US" dirty="0">
                <a:solidFill>
                  <a:srgbClr val="002060"/>
                </a:solidFill>
              </a:rPr>
              <a:t>State your Position </a:t>
            </a:r>
          </a:p>
          <a:p>
            <a:pPr lvl="1">
              <a:buClr>
                <a:schemeClr val="tx2"/>
              </a:buClr>
              <a:buFont typeface="Arial" panose="020B0604020202020204" pitchFamily="34" charset="0"/>
              <a:buChar char="•"/>
            </a:pPr>
            <a:r>
              <a:rPr lang="en-US" dirty="0">
                <a:solidFill>
                  <a:srgbClr val="002060"/>
                </a:solidFill>
              </a:rPr>
              <a:t>Ensure the Following:</a:t>
            </a:r>
          </a:p>
          <a:p>
            <a:pPr lvl="2">
              <a:buClr>
                <a:schemeClr val="tx2"/>
              </a:buClr>
              <a:buFont typeface="Arial" panose="020B0604020202020204" pitchFamily="34" charset="0"/>
              <a:buChar char="•"/>
            </a:pPr>
            <a:r>
              <a:rPr lang="en-US" dirty="0">
                <a:solidFill>
                  <a:srgbClr val="002060"/>
                </a:solidFill>
              </a:rPr>
              <a:t>Your position is clear</a:t>
            </a:r>
          </a:p>
          <a:p>
            <a:pPr lvl="2">
              <a:buClr>
                <a:schemeClr val="tx2"/>
              </a:buClr>
              <a:buFont typeface="Arial" panose="020B0604020202020204" pitchFamily="34" charset="0"/>
              <a:buChar char="•"/>
            </a:pPr>
            <a:r>
              <a:rPr lang="en-US" dirty="0">
                <a:solidFill>
                  <a:srgbClr val="002060"/>
                </a:solidFill>
              </a:rPr>
              <a:t>You can provide a solution for your statement</a:t>
            </a:r>
          </a:p>
          <a:p>
            <a:pPr lvl="2">
              <a:buClr>
                <a:schemeClr val="tx2"/>
              </a:buClr>
              <a:buFont typeface="Arial" panose="020B0604020202020204" pitchFamily="34" charset="0"/>
              <a:buChar char="•"/>
            </a:pPr>
            <a:r>
              <a:rPr lang="en-US" dirty="0">
                <a:solidFill>
                  <a:srgbClr val="002060"/>
                </a:solidFill>
              </a:rPr>
              <a:t>You can confidently side with your position </a:t>
            </a:r>
          </a:p>
          <a:p>
            <a:pPr lvl="2">
              <a:buClr>
                <a:schemeClr val="tx2"/>
              </a:buClr>
              <a:buFont typeface="Arial" panose="020B0604020202020204" pitchFamily="34" charset="0"/>
              <a:buChar char="•"/>
            </a:pPr>
            <a:r>
              <a:rPr lang="en-US" dirty="0">
                <a:solidFill>
                  <a:srgbClr val="002060"/>
                </a:solidFill>
              </a:rPr>
              <a:t>You can defend your statement </a:t>
            </a:r>
          </a:p>
          <a:p>
            <a:pPr lvl="1">
              <a:buClr>
                <a:schemeClr val="tx2"/>
              </a:buClr>
              <a:buFont typeface="Arial" panose="020B0604020202020204" pitchFamily="34" charset="0"/>
              <a:buChar char="•"/>
            </a:pPr>
            <a:r>
              <a:rPr lang="en-US" dirty="0">
                <a:solidFill>
                  <a:srgbClr val="002060"/>
                </a:solidFill>
              </a:rPr>
              <a:t>Examples:</a:t>
            </a:r>
          </a:p>
          <a:p>
            <a:pPr lvl="2">
              <a:lnSpc>
                <a:spcPct val="80000"/>
              </a:lnSpc>
              <a:buClr>
                <a:schemeClr val="tx2"/>
              </a:buClr>
              <a:buFont typeface="Arial" panose="020B0604020202020204" pitchFamily="34" charset="0"/>
              <a:buChar char="•"/>
            </a:pPr>
            <a:r>
              <a:rPr lang="en-US" i="1" dirty="0">
                <a:solidFill>
                  <a:srgbClr val="002060"/>
                </a:solidFill>
              </a:rPr>
              <a:t>The military </a:t>
            </a:r>
            <a:r>
              <a:rPr lang="en-US" i="1" u="sng" dirty="0">
                <a:solidFill>
                  <a:srgbClr val="002060"/>
                </a:solidFill>
              </a:rPr>
              <a:t>should</a:t>
            </a:r>
            <a:r>
              <a:rPr lang="en-US" i="1" dirty="0">
                <a:solidFill>
                  <a:srgbClr val="002060"/>
                </a:solidFill>
              </a:rPr>
              <a:t> play a bigger role in US drug interdiction efforts.</a:t>
            </a:r>
          </a:p>
          <a:p>
            <a:pPr lvl="2">
              <a:lnSpc>
                <a:spcPct val="80000"/>
              </a:lnSpc>
              <a:buClr>
                <a:schemeClr val="tx2"/>
              </a:buClr>
              <a:buFont typeface="Arial" panose="020B0604020202020204" pitchFamily="34" charset="0"/>
              <a:buChar char="•"/>
            </a:pPr>
            <a:r>
              <a:rPr lang="en-US" i="1" dirty="0">
                <a:solidFill>
                  <a:srgbClr val="002060"/>
                </a:solidFill>
              </a:rPr>
              <a:t>The military </a:t>
            </a:r>
            <a:r>
              <a:rPr lang="en-US" i="1" u="sng" dirty="0">
                <a:solidFill>
                  <a:srgbClr val="002060"/>
                </a:solidFill>
              </a:rPr>
              <a:t>must not</a:t>
            </a:r>
            <a:r>
              <a:rPr lang="en-US" i="1" dirty="0">
                <a:solidFill>
                  <a:srgbClr val="002060"/>
                </a:solidFill>
              </a:rPr>
              <a:t> send troops into Iraq.</a:t>
            </a:r>
            <a:endParaRPr lang="en-US" dirty="0">
              <a:solidFill>
                <a:srgbClr val="002060"/>
              </a:solidFill>
            </a:endParaRPr>
          </a:p>
          <a:p>
            <a:pPr lvl="2">
              <a:buClr>
                <a:schemeClr val="tx2"/>
              </a:buClr>
              <a:buFont typeface="Arial" panose="020B0604020202020204" pitchFamily="34" charset="0"/>
              <a:buChar char="•"/>
            </a:pPr>
            <a:endParaRPr lang="en-US" dirty="0">
              <a:solidFill>
                <a:srgbClr val="002060"/>
              </a:solidFill>
            </a:endParaRPr>
          </a:p>
          <a:p>
            <a:pPr lvl="2">
              <a:buClr>
                <a:schemeClr val="tx2"/>
              </a:buClr>
              <a:buFont typeface="Arial" panose="020B0604020202020204" pitchFamily="34" charset="0"/>
              <a:buChar char="•"/>
            </a:pPr>
            <a:endParaRPr lang="en-US" dirty="0">
              <a:solidFill>
                <a:srgbClr val="002060"/>
              </a:solidFill>
            </a:endParaRPr>
          </a:p>
        </p:txBody>
      </p:sp>
      <p:sp>
        <p:nvSpPr>
          <p:cNvPr id="6" name="Title 1"/>
          <p:cNvSpPr>
            <a:spLocks noGrp="1"/>
          </p:cNvSpPr>
          <p:nvPr>
            <p:ph type="title"/>
          </p:nvPr>
        </p:nvSpPr>
        <p:spPr>
          <a:xfrm>
            <a:off x="533400" y="0"/>
            <a:ext cx="8229600" cy="1143000"/>
          </a:xfrm>
        </p:spPr>
        <p:txBody>
          <a:bodyPr/>
          <a:lstStyle/>
          <a:p>
            <a:r>
              <a:rPr lang="en-US" dirty="0">
                <a:solidFill>
                  <a:srgbClr val="002060"/>
                </a:solidFill>
              </a:rPr>
              <a:t>Building an Advocacy Briefing</a:t>
            </a:r>
          </a:p>
        </p:txBody>
      </p:sp>
    </p:spTree>
    <p:extLst>
      <p:ext uri="{BB962C8B-B14F-4D97-AF65-F5344CB8AC3E}">
        <p14:creationId xmlns:p14="http://schemas.microsoft.com/office/powerpoint/2010/main" val="2030013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838200" y="1524000"/>
            <a:ext cx="8001000" cy="3429000"/>
          </a:xfrm>
        </p:spPr>
        <p:txBody>
          <a:bodyPr/>
          <a:lstStyle/>
          <a:p>
            <a:pPr marL="465138" indent="-465138">
              <a:buClr>
                <a:schemeClr val="tx2"/>
              </a:buClr>
              <a:buNone/>
            </a:pPr>
            <a:r>
              <a:rPr lang="en-US" b="1" dirty="0">
                <a:solidFill>
                  <a:srgbClr val="002060"/>
                </a:solidFill>
              </a:rPr>
              <a:t>5. 	Formulate your Argument Strategy</a:t>
            </a:r>
          </a:p>
          <a:p>
            <a:pPr lvl="1">
              <a:buClr>
                <a:schemeClr val="tx2"/>
              </a:buClr>
              <a:buFont typeface="Arial" panose="020B0604020202020204" pitchFamily="34" charset="0"/>
              <a:buChar char="•"/>
            </a:pPr>
            <a:r>
              <a:rPr lang="en-US" dirty="0">
                <a:solidFill>
                  <a:srgbClr val="002060"/>
                </a:solidFill>
              </a:rPr>
              <a:t>Select the organizational pattern that best advocates your topic or position</a:t>
            </a:r>
          </a:p>
          <a:p>
            <a:pPr lvl="1">
              <a:buClr>
                <a:schemeClr val="tx2"/>
              </a:buClr>
              <a:buFont typeface="Arial" panose="020B0604020202020204" pitchFamily="34" charset="0"/>
              <a:buChar char="•"/>
            </a:pPr>
            <a:r>
              <a:rPr lang="en-US" dirty="0">
                <a:solidFill>
                  <a:srgbClr val="002060"/>
                </a:solidFill>
              </a:rPr>
              <a:t>Organize your briefing to strongly advocate your topic or position</a:t>
            </a:r>
          </a:p>
          <a:p>
            <a:pPr lvl="1">
              <a:buClr>
                <a:schemeClr val="tx2"/>
              </a:buClr>
              <a:buFont typeface="Arial" panose="020B0604020202020204" pitchFamily="34" charset="0"/>
              <a:buChar char="•"/>
            </a:pPr>
            <a:r>
              <a:rPr lang="en-US" dirty="0">
                <a:solidFill>
                  <a:srgbClr val="002060"/>
                </a:solidFill>
              </a:rPr>
              <a:t>Use logical arguments</a:t>
            </a:r>
          </a:p>
          <a:p>
            <a:pPr lvl="1">
              <a:buClr>
                <a:schemeClr val="tx2"/>
              </a:buClr>
              <a:buFont typeface="Arial" panose="020B0604020202020204" pitchFamily="34" charset="0"/>
              <a:buChar char="•"/>
            </a:pPr>
            <a:r>
              <a:rPr lang="en-US" dirty="0">
                <a:solidFill>
                  <a:srgbClr val="002060"/>
                </a:solidFill>
              </a:rPr>
              <a:t>Use facts, evidence, and rational reasoning</a:t>
            </a:r>
          </a:p>
          <a:p>
            <a:pPr lvl="1">
              <a:buClr>
                <a:schemeClr val="tx2"/>
              </a:buClr>
              <a:buFont typeface="Arial" panose="020B0604020202020204" pitchFamily="34" charset="0"/>
              <a:buChar char="•"/>
            </a:pPr>
            <a:r>
              <a:rPr lang="en-US" b="1" i="1" dirty="0">
                <a:solidFill>
                  <a:srgbClr val="002060"/>
                </a:solidFill>
              </a:rPr>
              <a:t>Goal: </a:t>
            </a:r>
            <a:r>
              <a:rPr lang="en-US" i="1" dirty="0">
                <a:solidFill>
                  <a:srgbClr val="002060"/>
                </a:solidFill>
              </a:rPr>
              <a:t>To influence your audience to consider and ultimately accept your point of view.</a:t>
            </a:r>
          </a:p>
          <a:p>
            <a:pPr lvl="2">
              <a:buClr>
                <a:schemeClr val="tx2"/>
              </a:buClr>
              <a:buFont typeface="Arial" panose="020B0604020202020204" pitchFamily="34" charset="0"/>
              <a:buChar char="•"/>
            </a:pPr>
            <a:endParaRPr lang="en-US" dirty="0">
              <a:solidFill>
                <a:srgbClr val="002060"/>
              </a:solidFill>
            </a:endParaRPr>
          </a:p>
          <a:p>
            <a:pPr lvl="2">
              <a:buClr>
                <a:schemeClr val="tx2"/>
              </a:buClr>
              <a:buFont typeface="Arial" panose="020B0604020202020204" pitchFamily="34" charset="0"/>
              <a:buChar char="•"/>
            </a:pPr>
            <a:endParaRPr lang="en-US" dirty="0">
              <a:solidFill>
                <a:srgbClr val="002060"/>
              </a:solidFill>
            </a:endParaRPr>
          </a:p>
        </p:txBody>
      </p:sp>
      <p:sp>
        <p:nvSpPr>
          <p:cNvPr id="6" name="Title 1"/>
          <p:cNvSpPr>
            <a:spLocks noGrp="1"/>
          </p:cNvSpPr>
          <p:nvPr>
            <p:ph type="title"/>
          </p:nvPr>
        </p:nvSpPr>
        <p:spPr>
          <a:xfrm>
            <a:off x="533400" y="0"/>
            <a:ext cx="8229600" cy="1143000"/>
          </a:xfrm>
        </p:spPr>
        <p:txBody>
          <a:bodyPr/>
          <a:lstStyle/>
          <a:p>
            <a:r>
              <a:rPr lang="en-US" dirty="0">
                <a:solidFill>
                  <a:srgbClr val="002060"/>
                </a:solidFill>
              </a:rPr>
              <a:t>Building an Advocacy Briefing</a:t>
            </a:r>
          </a:p>
        </p:txBody>
      </p:sp>
    </p:spTree>
    <p:extLst>
      <p:ext uri="{BB962C8B-B14F-4D97-AF65-F5344CB8AC3E}">
        <p14:creationId xmlns:p14="http://schemas.microsoft.com/office/powerpoint/2010/main" val="52797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solidFill>
                  <a:srgbClr val="002060"/>
                </a:solidFill>
              </a:rPr>
              <a:t>Introduction</a:t>
            </a:r>
          </a:p>
          <a:p>
            <a:pPr lvl="1"/>
            <a:r>
              <a:rPr lang="en-US" dirty="0">
                <a:solidFill>
                  <a:srgbClr val="002060"/>
                </a:solidFill>
              </a:rPr>
              <a:t>Tell ‘em what you’re going to tell ‘em</a:t>
            </a:r>
          </a:p>
          <a:p>
            <a:r>
              <a:rPr lang="en-US" b="1" dirty="0">
                <a:solidFill>
                  <a:srgbClr val="002060"/>
                </a:solidFill>
              </a:rPr>
              <a:t>Body</a:t>
            </a:r>
          </a:p>
          <a:p>
            <a:pPr lvl="1"/>
            <a:r>
              <a:rPr lang="en-US" dirty="0">
                <a:solidFill>
                  <a:srgbClr val="002060"/>
                </a:solidFill>
              </a:rPr>
              <a:t>Tell ‘em</a:t>
            </a:r>
          </a:p>
          <a:p>
            <a:r>
              <a:rPr lang="en-US" b="1" dirty="0">
                <a:solidFill>
                  <a:srgbClr val="002060"/>
                </a:solidFill>
              </a:rPr>
              <a:t>Conclusion </a:t>
            </a:r>
          </a:p>
          <a:p>
            <a:pPr lvl="1"/>
            <a:r>
              <a:rPr lang="en-US" dirty="0">
                <a:solidFill>
                  <a:srgbClr val="002060"/>
                </a:solidFill>
              </a:rPr>
              <a:t>Tell ‘em what you told ‘em</a:t>
            </a:r>
          </a:p>
        </p:txBody>
      </p:sp>
      <p:sp>
        <p:nvSpPr>
          <p:cNvPr id="3" name="Title 2"/>
          <p:cNvSpPr>
            <a:spLocks noGrp="1"/>
          </p:cNvSpPr>
          <p:nvPr>
            <p:ph type="title"/>
          </p:nvPr>
        </p:nvSpPr>
        <p:spPr/>
        <p:txBody>
          <a:bodyPr/>
          <a:lstStyle/>
          <a:p>
            <a:r>
              <a:rPr lang="en-US" dirty="0">
                <a:solidFill>
                  <a:srgbClr val="002060"/>
                </a:solidFill>
              </a:rPr>
              <a:t>Briefing Organization</a:t>
            </a:r>
          </a:p>
        </p:txBody>
      </p:sp>
    </p:spTree>
    <p:extLst>
      <p:ext uri="{BB962C8B-B14F-4D97-AF65-F5344CB8AC3E}">
        <p14:creationId xmlns:p14="http://schemas.microsoft.com/office/powerpoint/2010/main" val="103386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4525963"/>
          </a:xfrm>
        </p:spPr>
        <p:txBody>
          <a:bodyPr/>
          <a:lstStyle/>
          <a:p>
            <a:pPr marL="463550" indent="-463550">
              <a:buFont typeface="+mj-lt"/>
              <a:buAutoNum type="arabicPeriod"/>
            </a:pPr>
            <a:r>
              <a:rPr lang="en-US" b="1" dirty="0">
                <a:solidFill>
                  <a:srgbClr val="002060"/>
                </a:solidFill>
              </a:rPr>
              <a:t>Greet Audience</a:t>
            </a:r>
          </a:p>
          <a:p>
            <a:pPr marL="912813" lvl="1" indent="-463550">
              <a:buFont typeface="Arial" panose="020B0604020202020204" pitchFamily="34" charset="0"/>
              <a:buChar char="•"/>
            </a:pPr>
            <a:r>
              <a:rPr lang="en-US" dirty="0">
                <a:solidFill>
                  <a:srgbClr val="002060"/>
                </a:solidFill>
              </a:rPr>
              <a:t>Greet evaluating officer with greeting of day</a:t>
            </a:r>
          </a:p>
          <a:p>
            <a:pPr marL="912813" lvl="1" indent="-463550">
              <a:buFont typeface="Arial" panose="020B0604020202020204" pitchFamily="34" charset="0"/>
              <a:buChar char="•"/>
            </a:pPr>
            <a:r>
              <a:rPr lang="en-US" dirty="0">
                <a:solidFill>
                  <a:srgbClr val="002060"/>
                </a:solidFill>
              </a:rPr>
              <a:t>Greet rest of audience with greeting of the day</a:t>
            </a:r>
          </a:p>
          <a:p>
            <a:pPr marL="463550" indent="-463550">
              <a:buFont typeface="+mj-lt"/>
              <a:buAutoNum type="arabicPeriod"/>
            </a:pPr>
            <a:r>
              <a:rPr lang="en-US" b="1" dirty="0">
                <a:solidFill>
                  <a:srgbClr val="002060"/>
                </a:solidFill>
              </a:rPr>
              <a:t>Introduce Self</a:t>
            </a:r>
          </a:p>
          <a:p>
            <a:pPr marL="912813" lvl="1" indent="-463550">
              <a:buFont typeface="Arial" panose="020B0604020202020204" pitchFamily="34" charset="0"/>
              <a:buChar char="•"/>
            </a:pPr>
            <a:r>
              <a:rPr lang="en-US" dirty="0">
                <a:solidFill>
                  <a:srgbClr val="002060"/>
                </a:solidFill>
              </a:rPr>
              <a:t>“I am </a:t>
            </a:r>
            <a:r>
              <a:rPr lang="en-US" u="sng" dirty="0">
                <a:solidFill>
                  <a:srgbClr val="002060"/>
                </a:solidFill>
              </a:rPr>
              <a:t>Rank</a:t>
            </a:r>
            <a:r>
              <a:rPr lang="en-US" dirty="0">
                <a:solidFill>
                  <a:srgbClr val="002060"/>
                </a:solidFill>
              </a:rPr>
              <a:t> </a:t>
            </a:r>
            <a:r>
              <a:rPr lang="en-US" u="sng" dirty="0">
                <a:solidFill>
                  <a:srgbClr val="002060"/>
                </a:solidFill>
              </a:rPr>
              <a:t>Last Name</a:t>
            </a:r>
            <a:r>
              <a:rPr lang="en-US" dirty="0">
                <a:solidFill>
                  <a:srgbClr val="002060"/>
                </a:solidFill>
              </a:rPr>
              <a:t>”</a:t>
            </a:r>
          </a:p>
          <a:p>
            <a:pPr marL="463550" indent="-463550">
              <a:buFont typeface="+mj-lt"/>
              <a:buAutoNum type="arabicPeriod"/>
            </a:pPr>
            <a:r>
              <a:rPr lang="en-US" b="1" dirty="0">
                <a:solidFill>
                  <a:srgbClr val="002060"/>
                </a:solidFill>
              </a:rPr>
              <a:t>Introduce Topic and Clearly State Position</a:t>
            </a:r>
          </a:p>
          <a:p>
            <a:pPr marL="463550" indent="-463550">
              <a:buFont typeface="+mj-lt"/>
              <a:buAutoNum type="arabicPeriod"/>
            </a:pPr>
            <a:r>
              <a:rPr lang="en-US" b="1" dirty="0">
                <a:solidFill>
                  <a:srgbClr val="002060"/>
                </a:solidFill>
              </a:rPr>
              <a:t>State Main Points</a:t>
            </a:r>
          </a:p>
          <a:p>
            <a:pPr marL="914400" lvl="1" indent="-457200">
              <a:buFont typeface="Arial" panose="020B0604020202020204" pitchFamily="34" charset="0"/>
              <a:buChar char="•"/>
            </a:pPr>
            <a:r>
              <a:rPr lang="en-US" dirty="0">
                <a:solidFill>
                  <a:srgbClr val="002060"/>
                </a:solidFill>
              </a:rPr>
              <a:t>Give a brief explanation of each of the main points</a:t>
            </a:r>
          </a:p>
        </p:txBody>
      </p:sp>
      <p:sp>
        <p:nvSpPr>
          <p:cNvPr id="3" name="Title 2"/>
          <p:cNvSpPr>
            <a:spLocks noGrp="1"/>
          </p:cNvSpPr>
          <p:nvPr>
            <p:ph type="title"/>
          </p:nvPr>
        </p:nvSpPr>
        <p:spPr/>
        <p:txBody>
          <a:bodyPr/>
          <a:lstStyle/>
          <a:p>
            <a:r>
              <a:rPr lang="en-US" dirty="0">
                <a:solidFill>
                  <a:srgbClr val="002060"/>
                </a:solidFill>
              </a:rPr>
              <a:t>Introduction/Overview</a:t>
            </a:r>
          </a:p>
        </p:txBody>
      </p:sp>
    </p:spTree>
    <p:extLst>
      <p:ext uri="{BB962C8B-B14F-4D97-AF65-F5344CB8AC3E}">
        <p14:creationId xmlns:p14="http://schemas.microsoft.com/office/powerpoint/2010/main" val="237811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600200"/>
            <a:ext cx="8458200" cy="4525963"/>
          </a:xfrm>
        </p:spPr>
        <p:txBody>
          <a:bodyPr/>
          <a:lstStyle/>
          <a:p>
            <a:r>
              <a:rPr lang="en-US" b="1" dirty="0">
                <a:solidFill>
                  <a:srgbClr val="002060"/>
                </a:solidFill>
              </a:rPr>
              <a:t>Pro Information </a:t>
            </a:r>
            <a:r>
              <a:rPr lang="en-US" b="1" dirty="0">
                <a:solidFill>
                  <a:schemeClr val="bg1">
                    <a:lumMod val="65000"/>
                  </a:schemeClr>
                </a:solidFill>
              </a:rPr>
              <a:t>(Main Point 1)</a:t>
            </a:r>
          </a:p>
          <a:p>
            <a:pPr marL="742950" lvl="2" indent="-342900">
              <a:buFont typeface="Arial" panose="020B0604020202020204" pitchFamily="34" charset="0"/>
              <a:buChar char="•"/>
            </a:pPr>
            <a:r>
              <a:rPr lang="en-US" b="1" dirty="0">
                <a:solidFill>
                  <a:schemeClr val="bg1">
                    <a:lumMod val="65000"/>
                  </a:schemeClr>
                </a:solidFill>
              </a:rPr>
              <a:t>Optional Subpoint </a:t>
            </a:r>
          </a:p>
          <a:p>
            <a:r>
              <a:rPr lang="en-US" b="1" dirty="0">
                <a:solidFill>
                  <a:srgbClr val="002060"/>
                </a:solidFill>
              </a:rPr>
              <a:t>Con Information </a:t>
            </a:r>
            <a:r>
              <a:rPr lang="en-US" b="1" dirty="0">
                <a:solidFill>
                  <a:schemeClr val="bg1">
                    <a:lumMod val="65000"/>
                  </a:schemeClr>
                </a:solidFill>
              </a:rPr>
              <a:t>(Main Point 2) </a:t>
            </a:r>
            <a:r>
              <a:rPr lang="en-US" b="1" u="sng" dirty="0">
                <a:solidFill>
                  <a:schemeClr val="bg1">
                    <a:lumMod val="65000"/>
                  </a:schemeClr>
                </a:solidFill>
              </a:rPr>
              <a:t>  </a:t>
            </a:r>
          </a:p>
          <a:p>
            <a:pPr marL="800100" lvl="3" indent="-342900">
              <a:buFont typeface="Arial" panose="020B0604020202020204" pitchFamily="34" charset="0"/>
              <a:buChar char="•"/>
            </a:pPr>
            <a:r>
              <a:rPr lang="en-US" sz="2400" b="1" dirty="0">
                <a:solidFill>
                  <a:schemeClr val="bg1">
                    <a:lumMod val="65000"/>
                  </a:schemeClr>
                </a:solidFill>
              </a:rPr>
              <a:t>Optional Subpoint </a:t>
            </a:r>
          </a:p>
          <a:p>
            <a:pPr marL="347663" indent="-347663">
              <a:buFont typeface="Arial" panose="020B0604020202020204" pitchFamily="34" charset="0"/>
              <a:buChar char="•"/>
            </a:pPr>
            <a:r>
              <a:rPr lang="en-US" b="1" dirty="0">
                <a:solidFill>
                  <a:srgbClr val="002060"/>
                </a:solidFill>
              </a:rPr>
              <a:t>Plus One Information </a:t>
            </a:r>
            <a:r>
              <a:rPr lang="en-US" b="1" dirty="0">
                <a:solidFill>
                  <a:schemeClr val="bg1">
                    <a:lumMod val="65000"/>
                  </a:schemeClr>
                </a:solidFill>
              </a:rPr>
              <a:t>(Main Point 3) </a:t>
            </a:r>
            <a:r>
              <a:rPr lang="en-US" b="1" u="sng" dirty="0">
                <a:solidFill>
                  <a:schemeClr val="bg1">
                    <a:lumMod val="65000"/>
                  </a:schemeClr>
                </a:solidFill>
              </a:rPr>
              <a:t>  </a:t>
            </a:r>
          </a:p>
          <a:p>
            <a:pPr marL="800100" lvl="3" indent="-342900">
              <a:buFont typeface="Arial" panose="020B0604020202020204" pitchFamily="34" charset="0"/>
              <a:buChar char="•"/>
            </a:pPr>
            <a:r>
              <a:rPr lang="en-US" sz="2400" b="1" dirty="0">
                <a:solidFill>
                  <a:schemeClr val="bg1">
                    <a:lumMod val="65000"/>
                  </a:schemeClr>
                </a:solidFill>
              </a:rPr>
              <a:t>Optional Subpoint </a:t>
            </a:r>
          </a:p>
        </p:txBody>
      </p:sp>
      <p:sp>
        <p:nvSpPr>
          <p:cNvPr id="3" name="Title 2"/>
          <p:cNvSpPr>
            <a:spLocks noGrp="1"/>
          </p:cNvSpPr>
          <p:nvPr>
            <p:ph type="title"/>
          </p:nvPr>
        </p:nvSpPr>
        <p:spPr/>
        <p:txBody>
          <a:bodyPr/>
          <a:lstStyle/>
          <a:p>
            <a:r>
              <a:rPr lang="en-US" dirty="0">
                <a:solidFill>
                  <a:schemeClr val="bg1">
                    <a:lumMod val="65000"/>
                  </a:schemeClr>
                </a:solidFill>
                <a:effectLst/>
              </a:rPr>
              <a:t>(Example Slide) </a:t>
            </a:r>
            <a:r>
              <a:rPr lang="en-US" dirty="0">
                <a:solidFill>
                  <a:srgbClr val="002060"/>
                </a:solidFill>
              </a:rPr>
              <a:t>Overview</a:t>
            </a:r>
          </a:p>
        </p:txBody>
      </p:sp>
      <p:sp>
        <p:nvSpPr>
          <p:cNvPr id="4" name="TextBox 3"/>
          <p:cNvSpPr txBox="1"/>
          <p:nvPr/>
        </p:nvSpPr>
        <p:spPr>
          <a:xfrm>
            <a:off x="1828800" y="5791200"/>
            <a:ext cx="7162800" cy="954107"/>
          </a:xfrm>
          <a:prstGeom prst="rect">
            <a:avLst/>
          </a:prstGeom>
          <a:noFill/>
          <a:ln w="38100">
            <a:solidFill>
              <a:srgbClr val="002060"/>
            </a:solidFill>
          </a:ln>
        </p:spPr>
        <p:txBody>
          <a:bodyPr wrap="square" rtlCol="0">
            <a:spAutoFit/>
          </a:bodyPr>
          <a:lstStyle/>
          <a:p>
            <a:r>
              <a:rPr lang="en-US" sz="2800" dirty="0">
                <a:solidFill>
                  <a:srgbClr val="002060"/>
                </a:solidFill>
              </a:rPr>
              <a:t>**this slide is the same as the final summary slide except for the slide title**</a:t>
            </a:r>
          </a:p>
        </p:txBody>
      </p:sp>
    </p:spTree>
    <p:extLst>
      <p:ext uri="{BB962C8B-B14F-4D97-AF65-F5344CB8AC3E}">
        <p14:creationId xmlns:p14="http://schemas.microsoft.com/office/powerpoint/2010/main" val="24296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533400" y="1600200"/>
            <a:ext cx="8610600" cy="4525963"/>
          </a:xfrm>
        </p:spPr>
        <p:txBody>
          <a:bodyPr/>
          <a:lstStyle/>
          <a:p>
            <a:r>
              <a:rPr lang="en-US" sz="3600" b="1" dirty="0">
                <a:solidFill>
                  <a:srgbClr val="002060"/>
                </a:solidFill>
              </a:rPr>
              <a:t>Required Main Point Organizational Format:</a:t>
            </a:r>
          </a:p>
          <a:p>
            <a:pPr marL="914400" lvl="1" indent="-457200">
              <a:buFont typeface="Arial" panose="020B0604020202020204" pitchFamily="34" charset="0"/>
              <a:buChar char="•"/>
            </a:pPr>
            <a:r>
              <a:rPr lang="en-US" i="1" dirty="0">
                <a:solidFill>
                  <a:srgbClr val="002060"/>
                </a:solidFill>
              </a:rPr>
              <a:t>Problem-Solution </a:t>
            </a:r>
          </a:p>
          <a:p>
            <a:pPr marL="457200" lvl="1" indent="0">
              <a:buNone/>
            </a:pPr>
            <a:r>
              <a:rPr lang="en-US" b="1" dirty="0">
                <a:solidFill>
                  <a:srgbClr val="002060"/>
                </a:solidFill>
              </a:rPr>
              <a:t>	OR</a:t>
            </a:r>
          </a:p>
          <a:p>
            <a:pPr marL="914400" lvl="1" indent="-457200">
              <a:buFont typeface="Arial" panose="020B0604020202020204" pitchFamily="34" charset="0"/>
              <a:buChar char="•"/>
            </a:pPr>
            <a:r>
              <a:rPr lang="en-US" i="1" dirty="0">
                <a:solidFill>
                  <a:srgbClr val="002060"/>
                </a:solidFill>
              </a:rPr>
              <a:t>Pro-Con Plus 1</a:t>
            </a:r>
          </a:p>
          <a:p>
            <a:pPr marL="409575" lvl="1">
              <a:buFont typeface="Arial" panose="020B0604020202020204" pitchFamily="34" charset="0"/>
              <a:buChar char="•"/>
            </a:pPr>
            <a:r>
              <a:rPr lang="en-US" sz="3200" dirty="0">
                <a:solidFill>
                  <a:srgbClr val="002060"/>
                </a:solidFill>
              </a:rPr>
              <a:t>Select the organizational pattern that </a:t>
            </a:r>
            <a:br>
              <a:rPr lang="en-US" sz="3200" dirty="0">
                <a:solidFill>
                  <a:srgbClr val="002060"/>
                </a:solidFill>
              </a:rPr>
            </a:br>
            <a:r>
              <a:rPr lang="en-US" sz="3200" dirty="0">
                <a:solidFill>
                  <a:srgbClr val="002060"/>
                </a:solidFill>
              </a:rPr>
              <a:t>works best for advocating your topic/position</a:t>
            </a:r>
          </a:p>
          <a:p>
            <a:pPr marL="409575" lvl="1">
              <a:buFont typeface="Arial" panose="020B0604020202020204" pitchFamily="34" charset="0"/>
              <a:buChar char="•"/>
            </a:pPr>
            <a:r>
              <a:rPr lang="en-US" sz="3200" dirty="0">
                <a:solidFill>
                  <a:srgbClr val="002060"/>
                </a:solidFill>
              </a:rPr>
              <a:t>Must have 3 main points minimum</a:t>
            </a:r>
          </a:p>
          <a:p>
            <a:pPr marL="914400" lvl="2" indent="-333375">
              <a:buFont typeface="Arial" panose="020B0604020202020204" pitchFamily="34" charset="0"/>
              <a:buChar char="•"/>
            </a:pPr>
            <a:r>
              <a:rPr lang="en-US" dirty="0">
                <a:solidFill>
                  <a:srgbClr val="002060"/>
                </a:solidFill>
              </a:rPr>
              <a:t>Use more to add to organization and aid in effectiveness of argument</a:t>
            </a:r>
          </a:p>
          <a:p>
            <a:pPr marL="457200" lvl="1" indent="0">
              <a:buNone/>
            </a:pPr>
            <a:endParaRPr lang="en-US" sz="2400" dirty="0">
              <a:solidFill>
                <a:srgbClr val="002060"/>
              </a:solidFill>
            </a:endParaRPr>
          </a:p>
        </p:txBody>
      </p:sp>
      <p:sp>
        <p:nvSpPr>
          <p:cNvPr id="4" name="Title 3"/>
          <p:cNvSpPr>
            <a:spLocks noGrp="1"/>
          </p:cNvSpPr>
          <p:nvPr>
            <p:ph type="title"/>
          </p:nvPr>
        </p:nvSpPr>
        <p:spPr>
          <a:xfrm>
            <a:off x="1981200" y="0"/>
            <a:ext cx="6781800" cy="1143000"/>
          </a:xfrm>
        </p:spPr>
        <p:txBody>
          <a:bodyPr>
            <a:normAutofit/>
          </a:bodyPr>
          <a:lstStyle/>
          <a:p>
            <a:r>
              <a:rPr lang="en-US" dirty="0">
                <a:solidFill>
                  <a:srgbClr val="002060"/>
                </a:solidFill>
              </a:rPr>
              <a:t>Body</a:t>
            </a:r>
          </a:p>
        </p:txBody>
      </p:sp>
    </p:spTree>
    <p:extLst>
      <p:ext uri="{BB962C8B-B14F-4D97-AF65-F5344CB8AC3E}">
        <p14:creationId xmlns:p14="http://schemas.microsoft.com/office/powerpoint/2010/main" val="6829290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17637"/>
            <a:ext cx="8229600" cy="4525963"/>
          </a:xfrm>
        </p:spPr>
        <p:txBody>
          <a:bodyPr/>
          <a:lstStyle/>
          <a:p>
            <a:pPr>
              <a:buFont typeface="Arial" panose="020B0604020202020204" pitchFamily="34" charset="0"/>
              <a:buChar char="•"/>
            </a:pPr>
            <a:r>
              <a:rPr lang="en-US" sz="3600" b="1" dirty="0">
                <a:solidFill>
                  <a:srgbClr val="002060"/>
                </a:solidFill>
              </a:rPr>
              <a:t>Option 1: Problem-Solution Organizational Pattern</a:t>
            </a:r>
          </a:p>
          <a:p>
            <a:pPr lvl="1" eaLnBrk="1" hangingPunct="1">
              <a:lnSpc>
                <a:spcPct val="90000"/>
              </a:lnSpc>
              <a:buClr>
                <a:schemeClr val="tx2"/>
              </a:buClr>
              <a:buFont typeface="Arial" panose="020B0604020202020204" pitchFamily="34" charset="0"/>
              <a:buChar char="•"/>
            </a:pPr>
            <a:r>
              <a:rPr lang="en-US" sz="3600" dirty="0">
                <a:solidFill>
                  <a:srgbClr val="002060"/>
                </a:solidFill>
              </a:rPr>
              <a:t>Often used for proposing ideas, courses of action, plans, etc.</a:t>
            </a:r>
          </a:p>
          <a:p>
            <a:pPr lvl="1" eaLnBrk="1" hangingPunct="1">
              <a:lnSpc>
                <a:spcPct val="90000"/>
              </a:lnSpc>
              <a:buClr>
                <a:schemeClr val="tx2"/>
              </a:buClr>
              <a:buFont typeface="Arial" panose="020B0604020202020204" pitchFamily="34" charset="0"/>
              <a:buChar char="•"/>
            </a:pPr>
            <a:r>
              <a:rPr lang="en-US" sz="3600" dirty="0">
                <a:solidFill>
                  <a:srgbClr val="002060"/>
                </a:solidFill>
              </a:rPr>
              <a:t>Position statement usually contains  the word </a:t>
            </a:r>
            <a:r>
              <a:rPr lang="en-US" sz="3600" i="1" dirty="0">
                <a:solidFill>
                  <a:srgbClr val="002060"/>
                </a:solidFill>
              </a:rPr>
              <a:t>“should”</a:t>
            </a:r>
          </a:p>
          <a:p>
            <a:pPr lvl="1" eaLnBrk="1" hangingPunct="1">
              <a:lnSpc>
                <a:spcPct val="90000"/>
              </a:lnSpc>
              <a:buClr>
                <a:schemeClr val="tx2"/>
              </a:buClr>
              <a:buFont typeface="Arial" panose="020B0604020202020204" pitchFamily="34" charset="0"/>
              <a:buChar char="•"/>
            </a:pPr>
            <a:r>
              <a:rPr lang="en-US" sz="3600" dirty="0">
                <a:solidFill>
                  <a:srgbClr val="002060"/>
                </a:solidFill>
              </a:rPr>
              <a:t>Organization: </a:t>
            </a:r>
          </a:p>
          <a:p>
            <a:pPr lvl="2" eaLnBrk="1" hangingPunct="1">
              <a:lnSpc>
                <a:spcPct val="90000"/>
              </a:lnSpc>
              <a:buClr>
                <a:schemeClr val="tx2"/>
              </a:buClr>
              <a:buFont typeface="Arial" panose="020B0604020202020204" pitchFamily="34" charset="0"/>
              <a:buChar char="•"/>
            </a:pPr>
            <a:r>
              <a:rPr lang="en-US" sz="2800" dirty="0">
                <a:solidFill>
                  <a:srgbClr val="002060"/>
                </a:solidFill>
              </a:rPr>
              <a:t>States problem and lists possible solutions</a:t>
            </a:r>
          </a:p>
          <a:p>
            <a:pPr lvl="2" eaLnBrk="1" hangingPunct="1">
              <a:lnSpc>
                <a:spcPct val="90000"/>
              </a:lnSpc>
              <a:buClr>
                <a:schemeClr val="tx2"/>
              </a:buClr>
              <a:buFont typeface="Arial" panose="020B0604020202020204" pitchFamily="34" charset="0"/>
              <a:buChar char="•"/>
            </a:pPr>
            <a:r>
              <a:rPr lang="en-US" sz="2800" dirty="0">
                <a:solidFill>
                  <a:srgbClr val="002060"/>
                </a:solidFill>
              </a:rPr>
              <a:t>Provides proposed solution</a:t>
            </a:r>
          </a:p>
          <a:p>
            <a:pPr lvl="3" eaLnBrk="1" hangingPunct="1">
              <a:lnSpc>
                <a:spcPct val="90000"/>
              </a:lnSpc>
              <a:buClr>
                <a:schemeClr val="tx2"/>
              </a:buClr>
              <a:buFont typeface="Arial" panose="020B0604020202020204" pitchFamily="34" charset="0"/>
              <a:buChar char="•"/>
            </a:pPr>
            <a:r>
              <a:rPr lang="en-US" sz="2400" dirty="0">
                <a:solidFill>
                  <a:srgbClr val="002060"/>
                </a:solidFill>
              </a:rPr>
              <a:t>Proposed solution should be the “best” solution</a:t>
            </a:r>
          </a:p>
          <a:p>
            <a:endParaRPr lang="en-US" sz="3600" dirty="0"/>
          </a:p>
          <a:p>
            <a:pPr lvl="1"/>
            <a:endParaRPr lang="en-US" sz="3200" dirty="0"/>
          </a:p>
        </p:txBody>
      </p:sp>
      <p:sp>
        <p:nvSpPr>
          <p:cNvPr id="3" name="Title 2"/>
          <p:cNvSpPr>
            <a:spLocks noGrp="1"/>
          </p:cNvSpPr>
          <p:nvPr>
            <p:ph type="title"/>
          </p:nvPr>
        </p:nvSpPr>
        <p:spPr/>
        <p:txBody>
          <a:bodyPr/>
          <a:lstStyle/>
          <a:p>
            <a:r>
              <a:rPr lang="en-US" dirty="0">
                <a:solidFill>
                  <a:srgbClr val="002060"/>
                </a:solidFill>
              </a:rPr>
              <a:t>Body</a:t>
            </a:r>
          </a:p>
        </p:txBody>
      </p:sp>
    </p:spTree>
    <p:extLst>
      <p:ext uri="{BB962C8B-B14F-4D97-AF65-F5344CB8AC3E}">
        <p14:creationId xmlns:p14="http://schemas.microsoft.com/office/powerpoint/2010/main" val="400311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b="1" dirty="0">
                <a:solidFill>
                  <a:srgbClr val="002060"/>
                </a:solidFill>
              </a:rPr>
              <a:t>Topic: </a:t>
            </a:r>
            <a:r>
              <a:rPr lang="en-US" i="1" dirty="0">
                <a:solidFill>
                  <a:srgbClr val="002060"/>
                </a:solidFill>
              </a:rPr>
              <a:t>The current Air Force PT test requirements </a:t>
            </a:r>
            <a:r>
              <a:rPr lang="en-US" i="1" u="sng" dirty="0">
                <a:solidFill>
                  <a:srgbClr val="002060"/>
                </a:solidFill>
              </a:rPr>
              <a:t>should</a:t>
            </a:r>
            <a:r>
              <a:rPr lang="en-US" i="1" dirty="0">
                <a:solidFill>
                  <a:srgbClr val="002060"/>
                </a:solidFill>
              </a:rPr>
              <a:t> be altered to more effectively measure an Airman’s physical ability.  </a:t>
            </a:r>
          </a:p>
          <a:p>
            <a:pPr>
              <a:buFont typeface="Arial" panose="020B0604020202020204" pitchFamily="34" charset="0"/>
              <a:buChar char="•"/>
            </a:pPr>
            <a:r>
              <a:rPr lang="en-US" b="1" dirty="0">
                <a:solidFill>
                  <a:srgbClr val="002060"/>
                </a:solidFill>
              </a:rPr>
              <a:t>Main Point 1: Problem</a:t>
            </a:r>
          </a:p>
          <a:p>
            <a:pPr lvl="1">
              <a:buFont typeface="Arial" panose="020B0604020202020204" pitchFamily="34" charset="0"/>
              <a:buChar char="•"/>
            </a:pPr>
            <a:r>
              <a:rPr lang="en-US" dirty="0">
                <a:solidFill>
                  <a:srgbClr val="002060"/>
                </a:solidFill>
              </a:rPr>
              <a:t>The current requirements for the AF PT test do not effectively measure an Airman’s physical ability to do his/her job in a deployed environment.</a:t>
            </a:r>
          </a:p>
          <a:p>
            <a:pPr lvl="2">
              <a:buFont typeface="Arial" panose="020B0604020202020204" pitchFamily="34" charset="0"/>
              <a:buChar char="•"/>
            </a:pPr>
            <a:r>
              <a:rPr lang="en-US" dirty="0">
                <a:solidFill>
                  <a:srgbClr val="002060"/>
                </a:solidFill>
              </a:rPr>
              <a:t>Supporting Information: Why is this problem legitimate?</a:t>
            </a:r>
          </a:p>
        </p:txBody>
      </p:sp>
      <p:sp>
        <p:nvSpPr>
          <p:cNvPr id="3" name="Title 2"/>
          <p:cNvSpPr>
            <a:spLocks noGrp="1"/>
          </p:cNvSpPr>
          <p:nvPr>
            <p:ph type="title"/>
          </p:nvPr>
        </p:nvSpPr>
        <p:spPr/>
        <p:txBody>
          <a:bodyPr>
            <a:normAutofit/>
          </a:bodyPr>
          <a:lstStyle/>
          <a:p>
            <a:r>
              <a:rPr lang="en-US" dirty="0">
                <a:solidFill>
                  <a:srgbClr val="002060"/>
                </a:solidFill>
              </a:rPr>
              <a:t>Example: Problem-Solution</a:t>
            </a:r>
          </a:p>
        </p:txBody>
      </p:sp>
    </p:spTree>
    <p:extLst>
      <p:ext uri="{BB962C8B-B14F-4D97-AF65-F5344CB8AC3E}">
        <p14:creationId xmlns:p14="http://schemas.microsoft.com/office/powerpoint/2010/main" val="408768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93837"/>
            <a:ext cx="8229600" cy="4525963"/>
          </a:xfrm>
        </p:spPr>
        <p:txBody>
          <a:bodyPr/>
          <a:lstStyle/>
          <a:p>
            <a:pPr>
              <a:buFont typeface="Arial" panose="020B0604020202020204" pitchFamily="34" charset="0"/>
              <a:buChar char="•"/>
            </a:pPr>
            <a:r>
              <a:rPr lang="en-US" sz="2800" b="1" dirty="0">
                <a:solidFill>
                  <a:srgbClr val="002060"/>
                </a:solidFill>
              </a:rPr>
              <a:t>Main Point 2: Possible Solutions </a:t>
            </a:r>
          </a:p>
          <a:p>
            <a:pPr lvl="1">
              <a:buFont typeface="Arial" panose="020B0604020202020204" pitchFamily="34" charset="0"/>
              <a:buChar char="•"/>
            </a:pPr>
            <a:r>
              <a:rPr lang="en-US" sz="2400" dirty="0">
                <a:solidFill>
                  <a:srgbClr val="002060"/>
                </a:solidFill>
              </a:rPr>
              <a:t>Possible Solution 1: Require the PT test to be completed every 2 months.</a:t>
            </a:r>
          </a:p>
          <a:p>
            <a:pPr lvl="2">
              <a:buFont typeface="Arial" panose="020B0604020202020204" pitchFamily="34" charset="0"/>
              <a:buChar char="•"/>
            </a:pPr>
            <a:r>
              <a:rPr lang="en-US" sz="2000" dirty="0">
                <a:solidFill>
                  <a:srgbClr val="002060"/>
                </a:solidFill>
              </a:rPr>
              <a:t>Supporting information</a:t>
            </a:r>
          </a:p>
          <a:p>
            <a:pPr lvl="1">
              <a:buFont typeface="Arial" panose="020B0604020202020204" pitchFamily="34" charset="0"/>
              <a:buChar char="•"/>
            </a:pPr>
            <a:r>
              <a:rPr lang="en-US" sz="2400" dirty="0">
                <a:solidFill>
                  <a:srgbClr val="002060"/>
                </a:solidFill>
              </a:rPr>
              <a:t>Possible Solution 2: Replace the 1.5-mile run with a longer run, more similar to our Sister Services.</a:t>
            </a:r>
          </a:p>
          <a:p>
            <a:pPr lvl="2">
              <a:buFont typeface="Arial" panose="020B0604020202020204" pitchFamily="34" charset="0"/>
              <a:buChar char="•"/>
            </a:pPr>
            <a:r>
              <a:rPr lang="en-US" sz="2000" dirty="0">
                <a:solidFill>
                  <a:srgbClr val="002060"/>
                </a:solidFill>
              </a:rPr>
              <a:t>Supporting information</a:t>
            </a:r>
          </a:p>
          <a:p>
            <a:pPr lvl="1">
              <a:buFont typeface="Arial" panose="020B0604020202020204" pitchFamily="34" charset="0"/>
              <a:buChar char="•"/>
            </a:pPr>
            <a:r>
              <a:rPr lang="en-US" sz="2400" dirty="0">
                <a:solidFill>
                  <a:srgbClr val="002060"/>
                </a:solidFill>
              </a:rPr>
              <a:t>Possible Solution 3: Readjust the scoring of the PT test to have each component carry the same weight.</a:t>
            </a:r>
          </a:p>
          <a:p>
            <a:pPr lvl="2">
              <a:buFont typeface="Arial" panose="020B0604020202020204" pitchFamily="34" charset="0"/>
              <a:buChar char="•"/>
            </a:pPr>
            <a:r>
              <a:rPr lang="en-US" sz="2000" dirty="0">
                <a:solidFill>
                  <a:srgbClr val="002060"/>
                </a:solidFill>
              </a:rPr>
              <a:t>Supporting information</a:t>
            </a:r>
          </a:p>
          <a:p>
            <a:pPr>
              <a:buFont typeface="Arial" panose="020B0604020202020204" pitchFamily="34" charset="0"/>
              <a:buChar char="•"/>
            </a:pPr>
            <a:r>
              <a:rPr lang="en-US" sz="2800" b="1" dirty="0">
                <a:solidFill>
                  <a:srgbClr val="002060"/>
                </a:solidFill>
              </a:rPr>
              <a:t>Main Point 3: Proposed Solution </a:t>
            </a:r>
          </a:p>
          <a:p>
            <a:pPr lvl="1">
              <a:buFont typeface="Arial" panose="020B0604020202020204" pitchFamily="34" charset="0"/>
              <a:buChar char="•"/>
            </a:pPr>
            <a:r>
              <a:rPr lang="en-US" sz="2400" dirty="0">
                <a:solidFill>
                  <a:srgbClr val="002060"/>
                </a:solidFill>
              </a:rPr>
              <a:t>State the “best” possible solution</a:t>
            </a:r>
          </a:p>
          <a:p>
            <a:pPr marL="457200" lvl="1" indent="0">
              <a:buNone/>
            </a:pPr>
            <a:endParaRPr lang="en-US" sz="2400" dirty="0"/>
          </a:p>
        </p:txBody>
      </p:sp>
      <p:sp>
        <p:nvSpPr>
          <p:cNvPr id="3" name="Title 2"/>
          <p:cNvSpPr>
            <a:spLocks noGrp="1"/>
          </p:cNvSpPr>
          <p:nvPr>
            <p:ph type="title"/>
          </p:nvPr>
        </p:nvSpPr>
        <p:spPr/>
        <p:txBody>
          <a:bodyPr>
            <a:normAutofit/>
          </a:bodyPr>
          <a:lstStyle/>
          <a:p>
            <a:r>
              <a:rPr lang="en-US" dirty="0">
                <a:solidFill>
                  <a:srgbClr val="002060"/>
                </a:solidFill>
              </a:rPr>
              <a:t>Example: Problem-Solution</a:t>
            </a:r>
          </a:p>
        </p:txBody>
      </p:sp>
    </p:spTree>
    <p:extLst>
      <p:ext uri="{BB962C8B-B14F-4D97-AF65-F5344CB8AC3E}">
        <p14:creationId xmlns:p14="http://schemas.microsoft.com/office/powerpoint/2010/main" val="3346506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z="4000" b="1" dirty="0">
                <a:solidFill>
                  <a:srgbClr val="002060"/>
                </a:solidFill>
              </a:rPr>
              <a:t>Option 2: Pro-Con Plus 1 Organizational Pattern</a:t>
            </a:r>
          </a:p>
          <a:p>
            <a:pPr marL="914400" lvl="1" indent="-457200" eaLnBrk="1" hangingPunct="1">
              <a:lnSpc>
                <a:spcPct val="90000"/>
              </a:lnSpc>
              <a:buClr>
                <a:schemeClr val="tx2"/>
              </a:buClr>
              <a:buFont typeface="Arial" panose="020B0604020202020204" pitchFamily="34" charset="0"/>
              <a:buChar char="•"/>
            </a:pPr>
            <a:r>
              <a:rPr lang="en-US" sz="3600" dirty="0">
                <a:solidFill>
                  <a:srgbClr val="002060"/>
                </a:solidFill>
              </a:rPr>
              <a:t>Organization: </a:t>
            </a:r>
          </a:p>
          <a:p>
            <a:pPr marL="1314450" lvl="2" indent="-457200" eaLnBrk="1" hangingPunct="1">
              <a:lnSpc>
                <a:spcPct val="90000"/>
              </a:lnSpc>
              <a:buClr>
                <a:schemeClr val="tx2"/>
              </a:buClr>
              <a:buFont typeface="Arial" panose="020B0604020202020204" pitchFamily="34" charset="0"/>
              <a:buChar char="•"/>
            </a:pPr>
            <a:r>
              <a:rPr lang="en-US" sz="2800" dirty="0">
                <a:solidFill>
                  <a:srgbClr val="002060"/>
                </a:solidFill>
              </a:rPr>
              <a:t>State both sides of the issue evenly  </a:t>
            </a:r>
          </a:p>
          <a:p>
            <a:pPr marL="1314450" lvl="2" indent="-457200" eaLnBrk="1" hangingPunct="1">
              <a:lnSpc>
                <a:spcPct val="90000"/>
              </a:lnSpc>
              <a:buClr>
                <a:schemeClr val="tx2"/>
              </a:buClr>
              <a:buFont typeface="Arial" panose="020B0604020202020204" pitchFamily="34" charset="0"/>
              <a:buChar char="•"/>
            </a:pPr>
            <a:r>
              <a:rPr lang="en-US" sz="2800" dirty="0">
                <a:solidFill>
                  <a:srgbClr val="002060"/>
                </a:solidFill>
              </a:rPr>
              <a:t>Plus 1: Further supports the Pro with additional information or refutes the Con</a:t>
            </a:r>
          </a:p>
          <a:p>
            <a:pPr lvl="3" eaLnBrk="1" hangingPunct="1">
              <a:lnSpc>
                <a:spcPct val="90000"/>
              </a:lnSpc>
              <a:buClr>
                <a:schemeClr val="tx2"/>
              </a:buClr>
              <a:buFont typeface="Arial" panose="020B0604020202020204" pitchFamily="34" charset="0"/>
              <a:buChar char="•"/>
            </a:pPr>
            <a:r>
              <a:rPr lang="en-US" sz="2400" dirty="0">
                <a:solidFill>
                  <a:srgbClr val="002060"/>
                </a:solidFill>
              </a:rPr>
              <a:t>Used to “Tip the Scales”</a:t>
            </a:r>
          </a:p>
          <a:p>
            <a:pPr marL="914400" lvl="1" indent="-457200" eaLnBrk="1" hangingPunct="1">
              <a:lnSpc>
                <a:spcPct val="90000"/>
              </a:lnSpc>
              <a:buClr>
                <a:schemeClr val="tx2"/>
              </a:buClr>
              <a:buFont typeface="Arial" panose="020B0604020202020204" pitchFamily="34" charset="0"/>
              <a:buChar char="•"/>
            </a:pPr>
            <a:endParaRPr lang="en-US" sz="2400" dirty="0"/>
          </a:p>
          <a:p>
            <a:pPr lvl="1"/>
            <a:endParaRPr lang="en-US" sz="2400" dirty="0"/>
          </a:p>
        </p:txBody>
      </p:sp>
      <p:sp>
        <p:nvSpPr>
          <p:cNvPr id="3" name="Title 2"/>
          <p:cNvSpPr>
            <a:spLocks noGrp="1"/>
          </p:cNvSpPr>
          <p:nvPr>
            <p:ph type="title"/>
          </p:nvPr>
        </p:nvSpPr>
        <p:spPr/>
        <p:txBody>
          <a:bodyPr/>
          <a:lstStyle/>
          <a:p>
            <a:r>
              <a:rPr lang="en-US" dirty="0">
                <a:solidFill>
                  <a:srgbClr val="002060"/>
                </a:solidFill>
              </a:rPr>
              <a:t>Body</a:t>
            </a:r>
          </a:p>
        </p:txBody>
      </p:sp>
    </p:spTree>
    <p:extLst>
      <p:ext uri="{BB962C8B-B14F-4D97-AF65-F5344CB8AC3E}">
        <p14:creationId xmlns:p14="http://schemas.microsoft.com/office/powerpoint/2010/main" val="33193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524000"/>
            <a:ext cx="4191000" cy="4525963"/>
          </a:xfrm>
        </p:spPr>
        <p:txBody>
          <a:bodyPr/>
          <a:lstStyle/>
          <a:p>
            <a:pPr>
              <a:buFont typeface="Arial" panose="020B0604020202020204" pitchFamily="34" charset="0"/>
              <a:buChar char="•"/>
            </a:pPr>
            <a:r>
              <a:rPr lang="en-US" sz="2800" b="1" dirty="0">
                <a:solidFill>
                  <a:srgbClr val="002060"/>
                </a:solidFill>
              </a:rPr>
              <a:t>Advocacy Briefing</a:t>
            </a:r>
          </a:p>
          <a:p>
            <a:pPr lvl="1">
              <a:buFont typeface="Arial" panose="020B0604020202020204" pitchFamily="34" charset="0"/>
              <a:buChar char="•"/>
            </a:pPr>
            <a:r>
              <a:rPr lang="en-US" sz="2400" dirty="0">
                <a:solidFill>
                  <a:srgbClr val="002060"/>
                </a:solidFill>
              </a:rPr>
              <a:t>General Briefing Information</a:t>
            </a:r>
          </a:p>
          <a:p>
            <a:pPr lvl="1">
              <a:buFont typeface="Arial" panose="020B0604020202020204" pitchFamily="34" charset="0"/>
              <a:buChar char="•"/>
            </a:pPr>
            <a:r>
              <a:rPr lang="en-US" sz="2400" dirty="0">
                <a:solidFill>
                  <a:srgbClr val="002060"/>
                </a:solidFill>
              </a:rPr>
              <a:t>Mandatory Briefing Information</a:t>
            </a:r>
          </a:p>
          <a:p>
            <a:pPr lvl="1">
              <a:buFont typeface="Arial" panose="020B0604020202020204" pitchFamily="34" charset="0"/>
              <a:buChar char="•"/>
            </a:pPr>
            <a:r>
              <a:rPr lang="en-US" sz="2400" dirty="0">
                <a:solidFill>
                  <a:srgbClr val="002060"/>
                </a:solidFill>
              </a:rPr>
              <a:t>Informative vs. Advocacy</a:t>
            </a:r>
          </a:p>
          <a:p>
            <a:pPr lvl="1">
              <a:buFont typeface="Arial" panose="020B0604020202020204" pitchFamily="34" charset="0"/>
              <a:buChar char="•"/>
            </a:pPr>
            <a:r>
              <a:rPr lang="en-US" sz="2400" dirty="0">
                <a:solidFill>
                  <a:srgbClr val="002060"/>
                </a:solidFill>
              </a:rPr>
              <a:t>Building an Advocacy Briefing</a:t>
            </a:r>
          </a:p>
          <a:p>
            <a:pPr lvl="1">
              <a:buFont typeface="Arial" panose="020B0604020202020204" pitchFamily="34" charset="0"/>
              <a:buChar char="•"/>
            </a:pPr>
            <a:r>
              <a:rPr lang="en-US" sz="2400" dirty="0">
                <a:solidFill>
                  <a:srgbClr val="002060"/>
                </a:solidFill>
              </a:rPr>
              <a:t>Briefing Organization</a:t>
            </a:r>
          </a:p>
          <a:p>
            <a:pPr lvl="1">
              <a:buFont typeface="Arial" panose="020B0604020202020204" pitchFamily="34" charset="0"/>
              <a:buChar char="•"/>
            </a:pPr>
            <a:r>
              <a:rPr lang="en-US" sz="2400" dirty="0">
                <a:solidFill>
                  <a:srgbClr val="002060"/>
                </a:solidFill>
              </a:rPr>
              <a:t>References</a:t>
            </a:r>
          </a:p>
          <a:p>
            <a:pPr lvl="1">
              <a:buFont typeface="Arial" panose="020B0604020202020204" pitchFamily="34" charset="0"/>
              <a:buChar char="•"/>
            </a:pPr>
            <a:r>
              <a:rPr lang="en-US" sz="2400" dirty="0">
                <a:solidFill>
                  <a:srgbClr val="002060"/>
                </a:solidFill>
              </a:rPr>
              <a:t>Visual Aids</a:t>
            </a:r>
          </a:p>
          <a:p>
            <a:pPr lvl="1">
              <a:buFont typeface="Arial" panose="020B0604020202020204" pitchFamily="34" charset="0"/>
              <a:buChar char="•"/>
            </a:pPr>
            <a:r>
              <a:rPr lang="en-US" sz="2400" dirty="0">
                <a:solidFill>
                  <a:srgbClr val="002060"/>
                </a:solidFill>
              </a:rPr>
              <a:t>Delivery Grading Criteria</a:t>
            </a:r>
          </a:p>
        </p:txBody>
      </p:sp>
      <p:sp>
        <p:nvSpPr>
          <p:cNvPr id="3" name="Title 2"/>
          <p:cNvSpPr>
            <a:spLocks noGrp="1"/>
          </p:cNvSpPr>
          <p:nvPr>
            <p:ph type="title"/>
          </p:nvPr>
        </p:nvSpPr>
        <p:spPr/>
        <p:txBody>
          <a:bodyPr/>
          <a:lstStyle/>
          <a:p>
            <a:r>
              <a:rPr lang="en-US" dirty="0">
                <a:solidFill>
                  <a:srgbClr val="002060"/>
                </a:solidFill>
              </a:rPr>
              <a:t>Overview</a:t>
            </a:r>
          </a:p>
        </p:txBody>
      </p:sp>
      <p:sp>
        <p:nvSpPr>
          <p:cNvPr id="4" name="Content Placeholder 1"/>
          <p:cNvSpPr txBox="1">
            <a:spLocks/>
          </p:cNvSpPr>
          <p:nvPr/>
        </p:nvSpPr>
        <p:spPr bwMode="auto">
          <a:xfrm>
            <a:off x="4648200" y="1524000"/>
            <a:ext cx="4191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2800" b="1" dirty="0">
                <a:solidFill>
                  <a:srgbClr val="002060"/>
                </a:solidFill>
              </a:rPr>
              <a:t>Position Paper</a:t>
            </a:r>
          </a:p>
          <a:p>
            <a:pPr lvl="1">
              <a:buFont typeface="Arial" panose="020B0604020202020204" pitchFamily="34" charset="0"/>
              <a:buChar char="•"/>
            </a:pPr>
            <a:r>
              <a:rPr lang="en-US" sz="2400" dirty="0">
                <a:solidFill>
                  <a:srgbClr val="002060"/>
                </a:solidFill>
              </a:rPr>
              <a:t>Air Force Writing</a:t>
            </a:r>
          </a:p>
          <a:p>
            <a:pPr lvl="1">
              <a:buFont typeface="Arial" panose="020B0604020202020204" pitchFamily="34" charset="0"/>
              <a:buChar char="•"/>
            </a:pPr>
            <a:r>
              <a:rPr lang="en-US" sz="2400" dirty="0">
                <a:solidFill>
                  <a:srgbClr val="002060"/>
                </a:solidFill>
              </a:rPr>
              <a:t>General Paper Information</a:t>
            </a:r>
          </a:p>
          <a:p>
            <a:pPr lvl="1">
              <a:buFont typeface="Arial" panose="020B0604020202020204" pitchFamily="34" charset="0"/>
              <a:buChar char="•"/>
            </a:pPr>
            <a:r>
              <a:rPr lang="en-US" sz="2400" dirty="0">
                <a:solidFill>
                  <a:srgbClr val="002060"/>
                </a:solidFill>
              </a:rPr>
              <a:t>Mandatory Paper Requirements</a:t>
            </a:r>
          </a:p>
          <a:p>
            <a:pPr lvl="1">
              <a:buFont typeface="Arial" panose="020B0604020202020204" pitchFamily="34" charset="0"/>
              <a:buChar char="•"/>
            </a:pPr>
            <a:r>
              <a:rPr lang="en-US" sz="2400" dirty="0">
                <a:solidFill>
                  <a:srgbClr val="002060"/>
                </a:solidFill>
              </a:rPr>
              <a:t>Paper Organization </a:t>
            </a:r>
          </a:p>
          <a:p>
            <a:pPr lvl="1">
              <a:buFont typeface="Arial" panose="020B0604020202020204" pitchFamily="34" charset="0"/>
              <a:buChar char="•"/>
            </a:pPr>
            <a:r>
              <a:rPr lang="en-US" sz="2400" dirty="0">
                <a:solidFill>
                  <a:srgbClr val="002060"/>
                </a:solidFill>
              </a:rPr>
              <a:t>Format</a:t>
            </a:r>
          </a:p>
          <a:p>
            <a:pPr lvl="1">
              <a:buFont typeface="Arial" panose="020B0604020202020204" pitchFamily="34" charset="0"/>
              <a:buChar char="•"/>
            </a:pPr>
            <a:r>
              <a:rPr lang="en-US" sz="2400" dirty="0">
                <a:solidFill>
                  <a:srgbClr val="002060"/>
                </a:solidFill>
              </a:rPr>
              <a:t>Writing Mechanics</a:t>
            </a:r>
          </a:p>
          <a:p>
            <a:pPr lvl="1">
              <a:buFont typeface="Arial" panose="020B0604020202020204" pitchFamily="34" charset="0"/>
              <a:buChar char="•"/>
            </a:pPr>
            <a:r>
              <a:rPr lang="en-US" sz="2400" dirty="0">
                <a:solidFill>
                  <a:srgbClr val="002060"/>
                </a:solidFill>
              </a:rPr>
              <a:t>References</a:t>
            </a:r>
          </a:p>
          <a:p>
            <a:pPr>
              <a:buFont typeface="Arial" panose="020B0604020202020204" pitchFamily="34" charset="0"/>
              <a:buChar char="•"/>
            </a:pPr>
            <a:r>
              <a:rPr lang="en-US" sz="2800" b="1" dirty="0">
                <a:solidFill>
                  <a:srgbClr val="002060"/>
                </a:solidFill>
              </a:rPr>
              <a:t>Rules of Engagement</a:t>
            </a:r>
          </a:p>
        </p:txBody>
      </p:sp>
    </p:spTree>
    <p:extLst>
      <p:ext uri="{BB962C8B-B14F-4D97-AF65-F5344CB8AC3E}">
        <p14:creationId xmlns:p14="http://schemas.microsoft.com/office/powerpoint/2010/main" val="337135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229600" cy="4525963"/>
          </a:xfrm>
        </p:spPr>
        <p:txBody>
          <a:bodyPr/>
          <a:lstStyle/>
          <a:p>
            <a:pPr>
              <a:buFont typeface="Arial" panose="020B0604020202020204" pitchFamily="34" charset="0"/>
              <a:buChar char="•"/>
            </a:pPr>
            <a:r>
              <a:rPr lang="en-US" b="1" dirty="0">
                <a:solidFill>
                  <a:srgbClr val="002060"/>
                </a:solidFill>
              </a:rPr>
              <a:t>Topic: </a:t>
            </a:r>
            <a:r>
              <a:rPr lang="en-US" i="1" dirty="0">
                <a:solidFill>
                  <a:srgbClr val="002060"/>
                </a:solidFill>
              </a:rPr>
              <a:t>Implementing a requirement for all Airmen to complete the Air Force PT test every two months </a:t>
            </a:r>
            <a:r>
              <a:rPr lang="en-US" i="1" u="sng" dirty="0">
                <a:solidFill>
                  <a:srgbClr val="002060"/>
                </a:solidFill>
              </a:rPr>
              <a:t>will</a:t>
            </a:r>
            <a:r>
              <a:rPr lang="en-US" i="1" dirty="0">
                <a:solidFill>
                  <a:srgbClr val="002060"/>
                </a:solidFill>
              </a:rPr>
              <a:t> instill a culture of physical fitness.</a:t>
            </a:r>
          </a:p>
          <a:p>
            <a:pPr>
              <a:buFont typeface="Arial" panose="020B0604020202020204" pitchFamily="34" charset="0"/>
              <a:buChar char="•"/>
            </a:pPr>
            <a:r>
              <a:rPr lang="en-US" b="1" dirty="0">
                <a:solidFill>
                  <a:srgbClr val="002060"/>
                </a:solidFill>
              </a:rPr>
              <a:t>Main Point 1: Pros</a:t>
            </a:r>
          </a:p>
          <a:p>
            <a:pPr lvl="1">
              <a:buFont typeface="Arial" panose="020B0604020202020204" pitchFamily="34" charset="0"/>
              <a:buChar char="•"/>
            </a:pPr>
            <a:r>
              <a:rPr lang="en-US" dirty="0">
                <a:solidFill>
                  <a:srgbClr val="002060"/>
                </a:solidFill>
              </a:rPr>
              <a:t>Airmen will be encouraged to maintain a high level of physical fitness at all times</a:t>
            </a:r>
          </a:p>
          <a:p>
            <a:pPr lvl="2">
              <a:buFont typeface="Arial" panose="020B0604020202020204" pitchFamily="34" charset="0"/>
              <a:buChar char="•"/>
            </a:pPr>
            <a:r>
              <a:rPr lang="en-US" dirty="0">
                <a:solidFill>
                  <a:srgbClr val="002060"/>
                </a:solidFill>
              </a:rPr>
              <a:t>Supporting information</a:t>
            </a:r>
          </a:p>
          <a:p>
            <a:pPr lvl="1">
              <a:buFont typeface="Arial" panose="020B0604020202020204" pitchFamily="34" charset="0"/>
              <a:buChar char="•"/>
            </a:pPr>
            <a:r>
              <a:rPr lang="en-US" dirty="0">
                <a:solidFill>
                  <a:srgbClr val="002060"/>
                </a:solidFill>
              </a:rPr>
              <a:t>Enforces a culture of physical fitness that increases overall health and resiliency</a:t>
            </a:r>
          </a:p>
          <a:p>
            <a:pPr lvl="2">
              <a:buFont typeface="Arial" panose="020B0604020202020204" pitchFamily="34" charset="0"/>
              <a:buChar char="•"/>
            </a:pPr>
            <a:r>
              <a:rPr lang="en-US" dirty="0">
                <a:solidFill>
                  <a:srgbClr val="002060"/>
                </a:solidFill>
              </a:rPr>
              <a:t>Supporting information</a:t>
            </a:r>
          </a:p>
        </p:txBody>
      </p:sp>
      <p:sp>
        <p:nvSpPr>
          <p:cNvPr id="3" name="Title 2"/>
          <p:cNvSpPr>
            <a:spLocks noGrp="1"/>
          </p:cNvSpPr>
          <p:nvPr>
            <p:ph type="title"/>
          </p:nvPr>
        </p:nvSpPr>
        <p:spPr/>
        <p:txBody>
          <a:bodyPr/>
          <a:lstStyle/>
          <a:p>
            <a:r>
              <a:rPr lang="en-US" dirty="0">
                <a:solidFill>
                  <a:srgbClr val="002060"/>
                </a:solidFill>
              </a:rPr>
              <a:t>Example: Pro-Con Plus 1</a:t>
            </a:r>
          </a:p>
        </p:txBody>
      </p:sp>
    </p:spTree>
    <p:extLst>
      <p:ext uri="{BB962C8B-B14F-4D97-AF65-F5344CB8AC3E}">
        <p14:creationId xmlns:p14="http://schemas.microsoft.com/office/powerpoint/2010/main" val="2804828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4525963"/>
          </a:xfrm>
        </p:spPr>
        <p:txBody>
          <a:bodyPr/>
          <a:lstStyle/>
          <a:p>
            <a:pPr>
              <a:buFont typeface="Arial" panose="020B0604020202020204" pitchFamily="34" charset="0"/>
              <a:buChar char="•"/>
            </a:pPr>
            <a:r>
              <a:rPr lang="en-US" b="1" dirty="0">
                <a:solidFill>
                  <a:srgbClr val="002060"/>
                </a:solidFill>
              </a:rPr>
              <a:t>Main Point 2: Cons</a:t>
            </a:r>
          </a:p>
          <a:p>
            <a:pPr lvl="1">
              <a:buFont typeface="Arial" panose="020B0604020202020204" pitchFamily="34" charset="0"/>
              <a:buChar char="•"/>
            </a:pPr>
            <a:r>
              <a:rPr lang="en-US" dirty="0">
                <a:solidFill>
                  <a:srgbClr val="002060"/>
                </a:solidFill>
              </a:rPr>
              <a:t>Testing more frequently impacts an Airman’s time</a:t>
            </a:r>
          </a:p>
          <a:p>
            <a:pPr lvl="2">
              <a:buFont typeface="Arial" panose="020B0604020202020204" pitchFamily="34" charset="0"/>
              <a:buChar char="•"/>
            </a:pPr>
            <a:r>
              <a:rPr lang="en-US" dirty="0">
                <a:solidFill>
                  <a:srgbClr val="002060"/>
                </a:solidFill>
              </a:rPr>
              <a:t>Supporting information</a:t>
            </a:r>
          </a:p>
          <a:p>
            <a:pPr lvl="1">
              <a:buFont typeface="Arial" panose="020B0604020202020204" pitchFamily="34" charset="0"/>
              <a:buChar char="•"/>
            </a:pPr>
            <a:r>
              <a:rPr lang="en-US" dirty="0">
                <a:solidFill>
                  <a:srgbClr val="002060"/>
                </a:solidFill>
              </a:rPr>
              <a:t>More frequent testing increases workload on Fitness Assessment Cell (FAC)</a:t>
            </a:r>
          </a:p>
          <a:p>
            <a:pPr lvl="2">
              <a:buFont typeface="Arial" panose="020B0604020202020204" pitchFamily="34" charset="0"/>
              <a:buChar char="•"/>
            </a:pPr>
            <a:r>
              <a:rPr lang="en-US" dirty="0">
                <a:solidFill>
                  <a:srgbClr val="002060"/>
                </a:solidFill>
              </a:rPr>
              <a:t>Supporting information</a:t>
            </a:r>
          </a:p>
          <a:p>
            <a:pPr>
              <a:buFont typeface="Arial" panose="020B0604020202020204" pitchFamily="34" charset="0"/>
              <a:buChar char="•"/>
            </a:pPr>
            <a:r>
              <a:rPr lang="en-US" b="1" dirty="0">
                <a:solidFill>
                  <a:srgbClr val="002060"/>
                </a:solidFill>
              </a:rPr>
              <a:t>Main Point 3: Plus One</a:t>
            </a:r>
          </a:p>
          <a:p>
            <a:pPr lvl="1">
              <a:buFont typeface="Arial" panose="020B0604020202020204" pitchFamily="34" charset="0"/>
              <a:buChar char="•"/>
            </a:pPr>
            <a:r>
              <a:rPr lang="en-US" dirty="0">
                <a:solidFill>
                  <a:srgbClr val="002060"/>
                </a:solidFill>
              </a:rPr>
              <a:t>Readiness of all Airmen will increase</a:t>
            </a:r>
          </a:p>
          <a:p>
            <a:pPr lvl="2">
              <a:buFont typeface="Arial" panose="020B0604020202020204" pitchFamily="34" charset="0"/>
              <a:buChar char="•"/>
            </a:pPr>
            <a:r>
              <a:rPr lang="en-US" dirty="0">
                <a:solidFill>
                  <a:srgbClr val="002060"/>
                </a:solidFill>
              </a:rPr>
              <a:t>Supporting information</a:t>
            </a:r>
          </a:p>
        </p:txBody>
      </p:sp>
      <p:sp>
        <p:nvSpPr>
          <p:cNvPr id="3" name="Title 2"/>
          <p:cNvSpPr>
            <a:spLocks noGrp="1"/>
          </p:cNvSpPr>
          <p:nvPr>
            <p:ph type="title"/>
          </p:nvPr>
        </p:nvSpPr>
        <p:spPr/>
        <p:txBody>
          <a:bodyPr/>
          <a:lstStyle/>
          <a:p>
            <a:r>
              <a:rPr lang="en-US" dirty="0">
                <a:solidFill>
                  <a:srgbClr val="002060"/>
                </a:solidFill>
              </a:rPr>
              <a:t>Example: Pro-Con Plus 1</a:t>
            </a:r>
          </a:p>
        </p:txBody>
      </p:sp>
    </p:spTree>
    <p:extLst>
      <p:ext uri="{BB962C8B-B14F-4D97-AF65-F5344CB8AC3E}">
        <p14:creationId xmlns:p14="http://schemas.microsoft.com/office/powerpoint/2010/main" val="2335387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570037"/>
            <a:ext cx="8229600" cy="4525963"/>
          </a:xfrm>
        </p:spPr>
        <p:txBody>
          <a:bodyPr/>
          <a:lstStyle/>
          <a:p>
            <a:r>
              <a:rPr lang="en-US" b="1" dirty="0">
                <a:solidFill>
                  <a:srgbClr val="002060"/>
                </a:solidFill>
              </a:rPr>
              <a:t>Ensure Counter Arguments are Refuted or Addressed</a:t>
            </a:r>
          </a:p>
          <a:p>
            <a:r>
              <a:rPr lang="en-US" b="1" dirty="0">
                <a:solidFill>
                  <a:srgbClr val="002060"/>
                </a:solidFill>
              </a:rPr>
              <a:t>Each Main Point Should Support Position Advocated</a:t>
            </a:r>
          </a:p>
          <a:p>
            <a:pPr>
              <a:buFont typeface="Arial" panose="020B0604020202020204" pitchFamily="34" charset="0"/>
              <a:buChar char="•"/>
            </a:pPr>
            <a:r>
              <a:rPr lang="en-US" b="1" dirty="0">
                <a:solidFill>
                  <a:srgbClr val="002060"/>
                </a:solidFill>
              </a:rPr>
              <a:t>Main Points Should Relate to Each Other </a:t>
            </a:r>
          </a:p>
          <a:p>
            <a:pPr lvl="1">
              <a:buFont typeface="Arial" panose="020B0604020202020204" pitchFamily="34" charset="0"/>
              <a:buChar char="•"/>
            </a:pPr>
            <a:r>
              <a:rPr lang="en-US" dirty="0">
                <a:solidFill>
                  <a:srgbClr val="002060"/>
                </a:solidFill>
              </a:rPr>
              <a:t>Organization aids audience understanding</a:t>
            </a:r>
          </a:p>
          <a:p>
            <a:pPr>
              <a:buFont typeface="Arial" panose="020B0604020202020204" pitchFamily="34" charset="0"/>
              <a:buChar char="•"/>
            </a:pPr>
            <a:r>
              <a:rPr lang="en-US" b="1" dirty="0">
                <a:solidFill>
                  <a:srgbClr val="002060"/>
                </a:solidFill>
              </a:rPr>
              <a:t>Spend Adequate Time on Each Main Point</a:t>
            </a:r>
          </a:p>
          <a:p>
            <a:pPr lvl="1">
              <a:buFont typeface="Arial" panose="020B0604020202020204" pitchFamily="34" charset="0"/>
              <a:buChar char="•"/>
            </a:pPr>
            <a:r>
              <a:rPr lang="en-US" dirty="0">
                <a:solidFill>
                  <a:srgbClr val="002060"/>
                </a:solidFill>
              </a:rPr>
              <a:t>Balance between points: not too detailed/not too broad</a:t>
            </a:r>
          </a:p>
          <a:p>
            <a:pPr marL="0" indent="0">
              <a:buNone/>
            </a:pPr>
            <a:endParaRPr lang="en-US" dirty="0">
              <a:solidFill>
                <a:srgbClr val="002060"/>
              </a:solidFill>
            </a:endParaRPr>
          </a:p>
          <a:p>
            <a:pPr lvl="1">
              <a:buFont typeface="Arial" panose="020B0604020202020204" pitchFamily="34" charset="0"/>
              <a:buChar char="•"/>
            </a:pPr>
            <a:endParaRPr lang="en-US"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Main Point Organization</a:t>
            </a:r>
          </a:p>
        </p:txBody>
      </p:sp>
    </p:spTree>
    <p:extLst>
      <p:ext uri="{BB962C8B-B14F-4D97-AF65-F5344CB8AC3E}">
        <p14:creationId xmlns:p14="http://schemas.microsoft.com/office/powerpoint/2010/main" val="1605229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305800" cy="4525963"/>
          </a:xfrm>
        </p:spPr>
        <p:txBody>
          <a:bodyPr/>
          <a:lstStyle/>
          <a:p>
            <a:pPr>
              <a:buFont typeface="Arial" panose="020B0604020202020204" pitchFamily="34" charset="0"/>
              <a:buChar char="•"/>
            </a:pPr>
            <a:r>
              <a:rPr lang="en-US" b="1" dirty="0">
                <a:solidFill>
                  <a:srgbClr val="002060"/>
                </a:solidFill>
              </a:rPr>
              <a:t>Transitions</a:t>
            </a:r>
          </a:p>
          <a:p>
            <a:pPr lvl="1">
              <a:buFont typeface="Arial" panose="020B0604020202020204" pitchFamily="34" charset="0"/>
              <a:buChar char="•"/>
            </a:pPr>
            <a:r>
              <a:rPr lang="en-US" dirty="0">
                <a:solidFill>
                  <a:srgbClr val="002060"/>
                </a:solidFill>
              </a:rPr>
              <a:t>Link and relate one main point to the next</a:t>
            </a:r>
          </a:p>
          <a:p>
            <a:pPr lvl="1">
              <a:buFont typeface="Arial" panose="020B0604020202020204" pitchFamily="34" charset="0"/>
              <a:buChar char="•"/>
            </a:pPr>
            <a:r>
              <a:rPr lang="en-US" dirty="0">
                <a:solidFill>
                  <a:srgbClr val="002060"/>
                </a:solidFill>
              </a:rPr>
              <a:t>For max points, use </a:t>
            </a:r>
            <a:r>
              <a:rPr lang="en-US" i="1" dirty="0">
                <a:solidFill>
                  <a:srgbClr val="002060"/>
                </a:solidFill>
              </a:rPr>
              <a:t>creative transitions</a:t>
            </a:r>
            <a:r>
              <a:rPr lang="en-US" dirty="0">
                <a:solidFill>
                  <a:srgbClr val="002060"/>
                </a:solidFill>
              </a:rPr>
              <a:t> between all main points</a:t>
            </a:r>
          </a:p>
          <a:p>
            <a:pPr lvl="2">
              <a:buFont typeface="Arial" panose="020B0604020202020204" pitchFamily="34" charset="0"/>
              <a:buChar char="•"/>
            </a:pPr>
            <a:r>
              <a:rPr lang="en-US" b="1" dirty="0">
                <a:solidFill>
                  <a:srgbClr val="002060"/>
                </a:solidFill>
              </a:rPr>
              <a:t>Creative Transitions: </a:t>
            </a:r>
            <a:r>
              <a:rPr lang="en-US" dirty="0">
                <a:solidFill>
                  <a:srgbClr val="002060"/>
                </a:solidFill>
              </a:rPr>
              <a:t>Link two main point topics together conceptually</a:t>
            </a:r>
          </a:p>
          <a:p>
            <a:pPr lvl="3">
              <a:buFont typeface="Arial" panose="020B0604020202020204" pitchFamily="34" charset="0"/>
              <a:buChar char="•"/>
            </a:pPr>
            <a:r>
              <a:rPr lang="en-US" dirty="0">
                <a:solidFill>
                  <a:srgbClr val="002060"/>
                </a:solidFill>
              </a:rPr>
              <a:t>Example: “Italy’s roots in Roman Catholicism directly impact the way that Italians view the role of family and familial relations.” </a:t>
            </a:r>
          </a:p>
          <a:p>
            <a:pPr lvl="2">
              <a:buFont typeface="Arial" panose="020B0604020202020204" pitchFamily="34" charset="0"/>
              <a:buChar char="•"/>
            </a:pPr>
            <a:r>
              <a:rPr lang="en-US" b="1" dirty="0">
                <a:solidFill>
                  <a:srgbClr val="002060"/>
                </a:solidFill>
              </a:rPr>
              <a:t>Mechanical Transitions: </a:t>
            </a:r>
            <a:r>
              <a:rPr lang="en-US" dirty="0">
                <a:solidFill>
                  <a:srgbClr val="002060"/>
                </a:solidFill>
              </a:rPr>
              <a:t>Next, secondly, finally, etc.</a:t>
            </a:r>
          </a:p>
          <a:p>
            <a:pPr lvl="3">
              <a:buFont typeface="Arial" panose="020B0604020202020204" pitchFamily="34" charset="0"/>
              <a:buChar char="•"/>
            </a:pPr>
            <a:r>
              <a:rPr lang="en-US" dirty="0">
                <a:solidFill>
                  <a:srgbClr val="002060"/>
                </a:solidFill>
              </a:rPr>
              <a:t>Example: “We just talked about Roman Catholicism in Italy and now we will discuss the role of family,” OR “Next, we will discuss the role of the family in Italy.”</a:t>
            </a:r>
          </a:p>
        </p:txBody>
      </p:sp>
      <p:sp>
        <p:nvSpPr>
          <p:cNvPr id="3" name="Title 2"/>
          <p:cNvSpPr>
            <a:spLocks noGrp="1"/>
          </p:cNvSpPr>
          <p:nvPr>
            <p:ph type="title"/>
          </p:nvPr>
        </p:nvSpPr>
        <p:spPr/>
        <p:txBody>
          <a:bodyPr/>
          <a:lstStyle/>
          <a:p>
            <a:r>
              <a:rPr lang="en-US" dirty="0">
                <a:solidFill>
                  <a:srgbClr val="002060"/>
                </a:solidFill>
              </a:rPr>
              <a:t>Body</a:t>
            </a:r>
          </a:p>
        </p:txBody>
      </p:sp>
    </p:spTree>
    <p:extLst>
      <p:ext uri="{BB962C8B-B14F-4D97-AF65-F5344CB8AC3E}">
        <p14:creationId xmlns:p14="http://schemas.microsoft.com/office/powerpoint/2010/main" val="3668048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US" b="1" dirty="0">
                <a:solidFill>
                  <a:srgbClr val="002060"/>
                </a:solidFill>
              </a:rPr>
              <a:t>Clearly Restate Position </a:t>
            </a:r>
          </a:p>
          <a:p>
            <a:pPr marL="798513" lvl="1" indent="-333375">
              <a:buFont typeface="Arial" panose="020B0604020202020204" pitchFamily="34" charset="0"/>
              <a:buChar char="•"/>
            </a:pPr>
            <a:r>
              <a:rPr lang="en-US" dirty="0">
                <a:solidFill>
                  <a:srgbClr val="002060"/>
                </a:solidFill>
              </a:rPr>
              <a:t>Reemphasize position</a:t>
            </a:r>
          </a:p>
          <a:p>
            <a:pPr marL="514350" indent="-514350">
              <a:buFont typeface="+mj-lt"/>
              <a:buAutoNum type="arabicPeriod"/>
            </a:pPr>
            <a:r>
              <a:rPr lang="en-US" b="1" dirty="0">
                <a:solidFill>
                  <a:srgbClr val="002060"/>
                </a:solidFill>
              </a:rPr>
              <a:t>State Main Points</a:t>
            </a:r>
          </a:p>
          <a:p>
            <a:pPr lvl="1">
              <a:buFont typeface="Arial" panose="020B0604020202020204" pitchFamily="34" charset="0"/>
              <a:buChar char="•"/>
            </a:pPr>
            <a:r>
              <a:rPr lang="en-US" dirty="0">
                <a:solidFill>
                  <a:srgbClr val="002060"/>
                </a:solidFill>
              </a:rPr>
              <a:t>Briefly expand on all main points</a:t>
            </a:r>
          </a:p>
          <a:p>
            <a:pPr lvl="1">
              <a:buFont typeface="Arial" panose="020B0604020202020204" pitchFamily="34" charset="0"/>
              <a:buChar char="•"/>
            </a:pPr>
            <a:r>
              <a:rPr lang="en-US" dirty="0">
                <a:solidFill>
                  <a:srgbClr val="002060"/>
                </a:solidFill>
              </a:rPr>
              <a:t>Do not re-brief or re-explain</a:t>
            </a:r>
          </a:p>
          <a:p>
            <a:pPr lvl="1">
              <a:buFont typeface="Arial" panose="020B0604020202020204" pitchFamily="34" charset="0"/>
              <a:buChar char="•"/>
            </a:pPr>
            <a:r>
              <a:rPr lang="en-US" dirty="0">
                <a:solidFill>
                  <a:srgbClr val="002060"/>
                </a:solidFill>
              </a:rPr>
              <a:t>Do not introduce new information</a:t>
            </a:r>
          </a:p>
          <a:p>
            <a:pPr marL="514350" indent="-514350">
              <a:buFont typeface="+mj-lt"/>
              <a:buAutoNum type="arabicPeriod"/>
            </a:pPr>
            <a:r>
              <a:rPr lang="en-US" b="1" dirty="0">
                <a:solidFill>
                  <a:srgbClr val="002060"/>
                </a:solidFill>
              </a:rPr>
              <a:t>State Conclusion Verbiage</a:t>
            </a:r>
          </a:p>
          <a:p>
            <a:pPr lvl="1">
              <a:buFont typeface="Arial" panose="020B0604020202020204" pitchFamily="34" charset="0"/>
              <a:buChar char="•"/>
            </a:pPr>
            <a:r>
              <a:rPr lang="en-US" dirty="0">
                <a:solidFill>
                  <a:srgbClr val="002060"/>
                </a:solidFill>
              </a:rPr>
              <a:t>“This concludes my briefing. Are there any questions?”</a:t>
            </a:r>
          </a:p>
        </p:txBody>
      </p:sp>
      <p:sp>
        <p:nvSpPr>
          <p:cNvPr id="3" name="Title 2"/>
          <p:cNvSpPr>
            <a:spLocks noGrp="1"/>
          </p:cNvSpPr>
          <p:nvPr>
            <p:ph type="title"/>
          </p:nvPr>
        </p:nvSpPr>
        <p:spPr/>
        <p:txBody>
          <a:bodyPr/>
          <a:lstStyle/>
          <a:p>
            <a:r>
              <a:rPr lang="en-US" dirty="0">
                <a:solidFill>
                  <a:srgbClr val="002060"/>
                </a:solidFill>
              </a:rPr>
              <a:t>Summary/Conclusion</a:t>
            </a:r>
          </a:p>
        </p:txBody>
      </p:sp>
    </p:spTree>
    <p:extLst>
      <p:ext uri="{BB962C8B-B14F-4D97-AF65-F5344CB8AC3E}">
        <p14:creationId xmlns:p14="http://schemas.microsoft.com/office/powerpoint/2010/main" val="420964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600200"/>
            <a:ext cx="8458200" cy="4525963"/>
          </a:xfrm>
        </p:spPr>
        <p:txBody>
          <a:bodyPr/>
          <a:lstStyle/>
          <a:p>
            <a:r>
              <a:rPr lang="en-US" b="1" dirty="0">
                <a:solidFill>
                  <a:srgbClr val="002060"/>
                </a:solidFill>
              </a:rPr>
              <a:t>Topic Background </a:t>
            </a:r>
            <a:r>
              <a:rPr lang="en-US" b="1" dirty="0">
                <a:solidFill>
                  <a:schemeClr val="bg1">
                    <a:lumMod val="65000"/>
                  </a:schemeClr>
                </a:solidFill>
              </a:rPr>
              <a:t>(Main Point 1)</a:t>
            </a:r>
          </a:p>
          <a:p>
            <a:pPr lvl="1">
              <a:buFont typeface="Arial" panose="020B0604020202020204" pitchFamily="34" charset="0"/>
              <a:buChar char="•"/>
            </a:pPr>
            <a:r>
              <a:rPr lang="en-US" sz="2400" b="1" dirty="0">
                <a:solidFill>
                  <a:schemeClr val="bg1">
                    <a:lumMod val="65000"/>
                  </a:schemeClr>
                </a:solidFill>
              </a:rPr>
              <a:t>Optional Subpoint </a:t>
            </a:r>
          </a:p>
          <a:p>
            <a:pPr>
              <a:buFont typeface="Arial" panose="020B0604020202020204" pitchFamily="34" charset="0"/>
              <a:buChar char="•"/>
            </a:pPr>
            <a:r>
              <a:rPr lang="en-US" b="1" dirty="0">
                <a:solidFill>
                  <a:srgbClr val="002060"/>
                </a:solidFill>
              </a:rPr>
              <a:t>Pro Information </a:t>
            </a:r>
            <a:r>
              <a:rPr lang="en-US" b="1" dirty="0">
                <a:solidFill>
                  <a:schemeClr val="bg1">
                    <a:lumMod val="65000"/>
                  </a:schemeClr>
                </a:solidFill>
              </a:rPr>
              <a:t>(Main Point 2)</a:t>
            </a:r>
          </a:p>
          <a:p>
            <a:pPr marL="742950" lvl="2" indent="-342900">
              <a:buFont typeface="Arial" panose="020B0604020202020204" pitchFamily="34" charset="0"/>
              <a:buChar char="•"/>
            </a:pPr>
            <a:r>
              <a:rPr lang="en-US" b="1" dirty="0">
                <a:solidFill>
                  <a:schemeClr val="bg1">
                    <a:lumMod val="65000"/>
                  </a:schemeClr>
                </a:solidFill>
              </a:rPr>
              <a:t>Optional Subpoint </a:t>
            </a:r>
          </a:p>
          <a:p>
            <a:r>
              <a:rPr lang="en-US" b="1" dirty="0">
                <a:solidFill>
                  <a:srgbClr val="002060"/>
                </a:solidFill>
              </a:rPr>
              <a:t>Con Information </a:t>
            </a:r>
            <a:r>
              <a:rPr lang="en-US" b="1" dirty="0">
                <a:solidFill>
                  <a:schemeClr val="bg1">
                    <a:lumMod val="65000"/>
                  </a:schemeClr>
                </a:solidFill>
              </a:rPr>
              <a:t>(Main Point 3) </a:t>
            </a:r>
            <a:r>
              <a:rPr lang="en-US" b="1" u="sng" dirty="0">
                <a:solidFill>
                  <a:schemeClr val="bg1">
                    <a:lumMod val="65000"/>
                  </a:schemeClr>
                </a:solidFill>
              </a:rPr>
              <a:t>  </a:t>
            </a:r>
          </a:p>
          <a:p>
            <a:pPr marL="800100" lvl="3" indent="-342900">
              <a:buFont typeface="Arial" panose="020B0604020202020204" pitchFamily="34" charset="0"/>
              <a:buChar char="•"/>
            </a:pPr>
            <a:r>
              <a:rPr lang="en-US" sz="2400" b="1" dirty="0">
                <a:solidFill>
                  <a:schemeClr val="bg1">
                    <a:lumMod val="65000"/>
                  </a:schemeClr>
                </a:solidFill>
              </a:rPr>
              <a:t>Optional Subpoint </a:t>
            </a:r>
          </a:p>
          <a:p>
            <a:pPr marL="347663" indent="-347663">
              <a:buFont typeface="Arial" panose="020B0604020202020204" pitchFamily="34" charset="0"/>
              <a:buChar char="•"/>
            </a:pPr>
            <a:r>
              <a:rPr lang="en-US" b="1" dirty="0">
                <a:solidFill>
                  <a:srgbClr val="002060"/>
                </a:solidFill>
              </a:rPr>
              <a:t>Plus One Information </a:t>
            </a:r>
            <a:r>
              <a:rPr lang="en-US" b="1" dirty="0">
                <a:solidFill>
                  <a:schemeClr val="bg1">
                    <a:lumMod val="65000"/>
                  </a:schemeClr>
                </a:solidFill>
              </a:rPr>
              <a:t>(Main Point 4) </a:t>
            </a:r>
            <a:r>
              <a:rPr lang="en-US" b="1" u="sng" dirty="0">
                <a:solidFill>
                  <a:schemeClr val="bg1">
                    <a:lumMod val="65000"/>
                  </a:schemeClr>
                </a:solidFill>
              </a:rPr>
              <a:t>  </a:t>
            </a:r>
          </a:p>
          <a:p>
            <a:pPr marL="800100" lvl="3" indent="-342900">
              <a:buFont typeface="Arial" panose="020B0604020202020204" pitchFamily="34" charset="0"/>
              <a:buChar char="•"/>
            </a:pPr>
            <a:r>
              <a:rPr lang="en-US" sz="2400" b="1" dirty="0">
                <a:solidFill>
                  <a:schemeClr val="bg1">
                    <a:lumMod val="65000"/>
                  </a:schemeClr>
                </a:solidFill>
              </a:rPr>
              <a:t>Optional Subpoint </a:t>
            </a:r>
          </a:p>
        </p:txBody>
      </p:sp>
      <p:sp>
        <p:nvSpPr>
          <p:cNvPr id="3" name="Title 2"/>
          <p:cNvSpPr>
            <a:spLocks noGrp="1"/>
          </p:cNvSpPr>
          <p:nvPr>
            <p:ph type="title"/>
          </p:nvPr>
        </p:nvSpPr>
        <p:spPr/>
        <p:txBody>
          <a:bodyPr/>
          <a:lstStyle/>
          <a:p>
            <a:r>
              <a:rPr lang="en-US" dirty="0">
                <a:solidFill>
                  <a:schemeClr val="bg1">
                    <a:lumMod val="65000"/>
                  </a:schemeClr>
                </a:solidFill>
                <a:effectLst/>
              </a:rPr>
              <a:t>(Example Slide) </a:t>
            </a:r>
            <a:r>
              <a:rPr lang="en-US" dirty="0">
                <a:solidFill>
                  <a:srgbClr val="002060"/>
                </a:solidFill>
              </a:rPr>
              <a:t>Summary</a:t>
            </a:r>
          </a:p>
        </p:txBody>
      </p:sp>
      <p:sp>
        <p:nvSpPr>
          <p:cNvPr id="4" name="TextBox 3"/>
          <p:cNvSpPr txBox="1"/>
          <p:nvPr/>
        </p:nvSpPr>
        <p:spPr>
          <a:xfrm>
            <a:off x="2514600" y="5791200"/>
            <a:ext cx="6477000" cy="954107"/>
          </a:xfrm>
          <a:prstGeom prst="rect">
            <a:avLst/>
          </a:prstGeom>
          <a:noFill/>
          <a:ln w="38100">
            <a:solidFill>
              <a:srgbClr val="002060"/>
            </a:solidFill>
          </a:ln>
        </p:spPr>
        <p:txBody>
          <a:bodyPr wrap="square" rtlCol="0">
            <a:spAutoFit/>
          </a:bodyPr>
          <a:lstStyle/>
          <a:p>
            <a:r>
              <a:rPr lang="en-US" sz="2800" dirty="0">
                <a:solidFill>
                  <a:srgbClr val="002060"/>
                </a:solidFill>
              </a:rPr>
              <a:t>**this slide is the same as the overview slide except for the slide title**</a:t>
            </a:r>
          </a:p>
        </p:txBody>
      </p:sp>
    </p:spTree>
    <p:extLst>
      <p:ext uri="{BB962C8B-B14F-4D97-AF65-F5344CB8AC3E}">
        <p14:creationId xmlns:p14="http://schemas.microsoft.com/office/powerpoint/2010/main" val="3588983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7924800" cy="4525963"/>
          </a:xfrm>
        </p:spPr>
        <p:txBody>
          <a:bodyPr/>
          <a:lstStyle/>
          <a:p>
            <a:pPr>
              <a:buFont typeface="Arial" panose="020B0604020202020204" pitchFamily="34" charset="0"/>
              <a:buChar char="•"/>
            </a:pPr>
            <a:r>
              <a:rPr lang="en-US" b="1" dirty="0">
                <a:solidFill>
                  <a:srgbClr val="002060"/>
                </a:solidFill>
              </a:rPr>
              <a:t>Purpose: </a:t>
            </a:r>
            <a:r>
              <a:rPr lang="en-US" dirty="0">
                <a:solidFill>
                  <a:srgbClr val="002060"/>
                </a:solidFill>
              </a:rPr>
              <a:t>Demonstrate ability to research &amp; adequately support main points</a:t>
            </a:r>
          </a:p>
          <a:p>
            <a:r>
              <a:rPr lang="en-US" b="1" dirty="0">
                <a:solidFill>
                  <a:srgbClr val="002060"/>
                </a:solidFill>
              </a:rPr>
              <a:t>Resources</a:t>
            </a:r>
          </a:p>
          <a:p>
            <a:pPr lvl="1">
              <a:buFont typeface="Arial" panose="020B0604020202020204" pitchFamily="34" charset="0"/>
              <a:buChar char="•"/>
            </a:pPr>
            <a:r>
              <a:rPr lang="en-US" dirty="0">
                <a:solidFill>
                  <a:srgbClr val="002060"/>
                </a:solidFill>
              </a:rPr>
              <a:t>Air University Library</a:t>
            </a:r>
          </a:p>
          <a:p>
            <a:pPr lvl="1">
              <a:buFont typeface="Arial" panose="020B0604020202020204" pitchFamily="34" charset="0"/>
              <a:buChar char="•"/>
            </a:pPr>
            <a:r>
              <a:rPr lang="en-US" dirty="0">
                <a:solidFill>
                  <a:srgbClr val="002060"/>
                </a:solidFill>
              </a:rPr>
              <a:t>Credible Websites</a:t>
            </a:r>
          </a:p>
          <a:p>
            <a:pPr lvl="1">
              <a:buFont typeface="Arial" panose="020B0604020202020204" pitchFamily="34" charset="0"/>
              <a:buChar char="•"/>
            </a:pPr>
            <a:r>
              <a:rPr lang="en-US" dirty="0">
                <a:solidFill>
                  <a:srgbClr val="002060"/>
                </a:solidFill>
              </a:rPr>
              <a:t>Testimonies, Interviews, etc.</a:t>
            </a:r>
          </a:p>
          <a:p>
            <a:endParaRPr lang="en-US"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References</a:t>
            </a:r>
          </a:p>
        </p:txBody>
      </p:sp>
    </p:spTree>
    <p:extLst>
      <p:ext uri="{BB962C8B-B14F-4D97-AF65-F5344CB8AC3E}">
        <p14:creationId xmlns:p14="http://schemas.microsoft.com/office/powerpoint/2010/main" val="3753255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229600" cy="4525963"/>
          </a:xfrm>
        </p:spPr>
        <p:txBody>
          <a:bodyPr/>
          <a:lstStyle/>
          <a:p>
            <a:pPr marL="457200" lvl="1" indent="-457200">
              <a:buFont typeface="Arial" panose="020B0604020202020204" pitchFamily="34" charset="0"/>
              <a:buChar char="•"/>
            </a:pPr>
            <a:r>
              <a:rPr lang="en-US" sz="3200" b="1" dirty="0">
                <a:solidFill>
                  <a:srgbClr val="002060"/>
                </a:solidFill>
              </a:rPr>
              <a:t>3 Different Sources Required </a:t>
            </a:r>
            <a:r>
              <a:rPr lang="en-US" sz="3200" dirty="0">
                <a:solidFill>
                  <a:srgbClr val="002060"/>
                </a:solidFill>
              </a:rPr>
              <a:t>(minimum) </a:t>
            </a:r>
          </a:p>
          <a:p>
            <a:pPr lvl="1">
              <a:buFont typeface="Arial" panose="020B0604020202020204" pitchFamily="34" charset="0"/>
              <a:buChar char="•"/>
            </a:pPr>
            <a:r>
              <a:rPr lang="en-US" dirty="0">
                <a:solidFill>
                  <a:srgbClr val="002060"/>
                </a:solidFill>
              </a:rPr>
              <a:t>Credible and relevant to topic</a:t>
            </a:r>
          </a:p>
          <a:p>
            <a:pPr lvl="2">
              <a:buFont typeface="Arial" panose="020B0604020202020204" pitchFamily="34" charset="0"/>
              <a:buChar char="•"/>
            </a:pPr>
            <a:r>
              <a:rPr lang="en-US" sz="2000" dirty="0">
                <a:solidFill>
                  <a:srgbClr val="002060"/>
                </a:solidFill>
              </a:rPr>
              <a:t>Wikipedia is not considered credible</a:t>
            </a:r>
          </a:p>
          <a:p>
            <a:pPr lvl="2">
              <a:buFont typeface="Arial" panose="020B0604020202020204" pitchFamily="34" charset="0"/>
              <a:buChar char="•"/>
            </a:pPr>
            <a:r>
              <a:rPr lang="en-US" sz="2000" dirty="0">
                <a:solidFill>
                  <a:srgbClr val="002060"/>
                </a:solidFill>
              </a:rPr>
              <a:t>Foreign language references are not authorized </a:t>
            </a:r>
          </a:p>
          <a:p>
            <a:pPr>
              <a:buFont typeface="Arial" panose="020B0604020202020204" pitchFamily="34" charset="0"/>
              <a:buChar char="•"/>
            </a:pPr>
            <a:r>
              <a:rPr lang="en-US" b="1" dirty="0">
                <a:solidFill>
                  <a:srgbClr val="002060"/>
                </a:solidFill>
              </a:rPr>
              <a:t>Work That is Not Original to the Author Must be Cited and Sourced</a:t>
            </a:r>
          </a:p>
          <a:p>
            <a:pPr lvl="1">
              <a:buFont typeface="Arial" panose="020B0604020202020204" pitchFamily="34" charset="0"/>
              <a:buChar char="•"/>
            </a:pPr>
            <a:r>
              <a:rPr lang="en-US" dirty="0">
                <a:solidFill>
                  <a:srgbClr val="002060"/>
                </a:solidFill>
              </a:rPr>
              <a:t>If work is not cited it is considered plagiarism</a:t>
            </a:r>
            <a:endParaRPr lang="en-US" b="1" dirty="0">
              <a:solidFill>
                <a:srgbClr val="002060"/>
              </a:solidFill>
            </a:endParaRPr>
          </a:p>
          <a:p>
            <a:pPr>
              <a:buFont typeface="Arial" panose="020B0604020202020204" pitchFamily="34" charset="0"/>
              <a:buChar char="•"/>
            </a:pPr>
            <a:r>
              <a:rPr lang="en-US" b="1" dirty="0">
                <a:solidFill>
                  <a:srgbClr val="002060"/>
                </a:solidFill>
              </a:rPr>
              <a:t>Cite Sources Using Notes and End Notes</a:t>
            </a:r>
          </a:p>
          <a:p>
            <a:pPr lvl="1">
              <a:buFont typeface="Arial" panose="020B0604020202020204" pitchFamily="34" charset="0"/>
              <a:buChar char="•"/>
            </a:pPr>
            <a:r>
              <a:rPr lang="en-US" dirty="0">
                <a:solidFill>
                  <a:srgbClr val="002060"/>
                </a:solidFill>
              </a:rPr>
              <a:t>IAW </a:t>
            </a:r>
            <a:r>
              <a:rPr lang="en-US" i="1" dirty="0">
                <a:solidFill>
                  <a:srgbClr val="002060"/>
                </a:solidFill>
              </a:rPr>
              <a:t>Air University Style and Author Guide </a:t>
            </a:r>
          </a:p>
          <a:p>
            <a:pPr lvl="2">
              <a:buFont typeface="Arial" panose="020B0604020202020204" pitchFamily="34" charset="0"/>
              <a:buChar char="•"/>
            </a:pPr>
            <a:r>
              <a:rPr lang="en-US" dirty="0">
                <a:solidFill>
                  <a:srgbClr val="002060"/>
                </a:solidFill>
              </a:rPr>
              <a:t>Page 129 and Appendix A: Note Citations</a:t>
            </a:r>
          </a:p>
          <a:p>
            <a:pPr>
              <a:buFont typeface="Arial" panose="020B0604020202020204" pitchFamily="34" charset="0"/>
              <a:buChar char="•"/>
            </a:pPr>
            <a:endParaRPr lang="en-US" dirty="0">
              <a:solidFill>
                <a:srgbClr val="002060"/>
              </a:solidFill>
            </a:endParaRPr>
          </a:p>
          <a:p>
            <a:pPr lvl="1">
              <a:buFont typeface="Arial" panose="020B0604020202020204" pitchFamily="34" charset="0"/>
              <a:buChar char="•"/>
            </a:pPr>
            <a:endParaRPr lang="en-US" dirty="0">
              <a:solidFill>
                <a:srgbClr val="002060"/>
              </a:solidFill>
            </a:endParaRPr>
          </a:p>
          <a:p>
            <a:pPr lvl="1">
              <a:buFont typeface="Arial" panose="020B0604020202020204" pitchFamily="34" charset="0"/>
              <a:buChar char="•"/>
            </a:pPr>
            <a:endParaRPr lang="en-US" sz="2400"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References</a:t>
            </a:r>
          </a:p>
        </p:txBody>
      </p:sp>
    </p:spTree>
    <p:extLst>
      <p:ext uri="{BB962C8B-B14F-4D97-AF65-F5344CB8AC3E}">
        <p14:creationId xmlns:p14="http://schemas.microsoft.com/office/powerpoint/2010/main" val="51283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4525963"/>
          </a:xfrm>
        </p:spPr>
        <p:txBody>
          <a:bodyPr/>
          <a:lstStyle/>
          <a:p>
            <a:pPr>
              <a:buFont typeface="Arial" panose="020B0604020202020204" pitchFamily="34" charset="0"/>
              <a:buChar char="•"/>
            </a:pPr>
            <a:r>
              <a:rPr lang="en-US" sz="2800" b="1" dirty="0">
                <a:solidFill>
                  <a:srgbClr val="002060"/>
                </a:solidFill>
              </a:rPr>
              <a:t>In PowerPoint Slideshow</a:t>
            </a:r>
          </a:p>
          <a:p>
            <a:pPr lvl="1">
              <a:buFont typeface="Arial" panose="020B0604020202020204" pitchFamily="34" charset="0"/>
              <a:buChar char="•"/>
            </a:pPr>
            <a:r>
              <a:rPr lang="en-US" sz="2400" b="1" dirty="0">
                <a:solidFill>
                  <a:srgbClr val="002060"/>
                </a:solidFill>
              </a:rPr>
              <a:t>In-Text: Note Citations</a:t>
            </a:r>
          </a:p>
          <a:p>
            <a:pPr lvl="2">
              <a:buFont typeface="Arial" panose="020B0604020202020204" pitchFamily="34" charset="0"/>
              <a:buChar char="•"/>
            </a:pPr>
            <a:r>
              <a:rPr lang="en-US" sz="2000" dirty="0">
                <a:solidFill>
                  <a:srgbClr val="002060"/>
                </a:solidFill>
              </a:rPr>
              <a:t>Population: Approx. 62 million people</a:t>
            </a:r>
            <a:r>
              <a:rPr lang="en-US" sz="2000" baseline="30000" dirty="0">
                <a:solidFill>
                  <a:srgbClr val="002060"/>
                </a:solidFill>
              </a:rPr>
              <a:t>1</a:t>
            </a:r>
            <a:endParaRPr lang="en-US" sz="2000" dirty="0">
              <a:solidFill>
                <a:srgbClr val="002060"/>
              </a:solidFill>
            </a:endParaRPr>
          </a:p>
          <a:p>
            <a:pPr lvl="2">
              <a:buFont typeface="Arial" panose="020B0604020202020204" pitchFamily="34" charset="0"/>
              <a:buChar char="•"/>
            </a:pPr>
            <a:r>
              <a:rPr lang="en-US" sz="2000" dirty="0">
                <a:solidFill>
                  <a:srgbClr val="002060"/>
                </a:solidFill>
              </a:rPr>
              <a:t>CIA World Factbook: Italy is gateway for illegal drugs to Europe</a:t>
            </a:r>
            <a:r>
              <a:rPr lang="en-US" sz="2000" baseline="30000" dirty="0">
                <a:solidFill>
                  <a:srgbClr val="002060"/>
                </a:solidFill>
              </a:rPr>
              <a:t>1</a:t>
            </a:r>
            <a:endParaRPr lang="en-US" sz="2000" dirty="0">
              <a:solidFill>
                <a:srgbClr val="002060"/>
              </a:solidFill>
            </a:endParaRPr>
          </a:p>
          <a:p>
            <a:pPr lvl="2">
              <a:buFont typeface="Arial" panose="020B0604020202020204" pitchFamily="34" charset="0"/>
              <a:buChar char="•"/>
            </a:pPr>
            <a:r>
              <a:rPr lang="en-US" sz="2000" dirty="0">
                <a:solidFill>
                  <a:srgbClr val="002060"/>
                </a:solidFill>
              </a:rPr>
              <a:t>US &amp; Italy are NATO allies</a:t>
            </a:r>
            <a:r>
              <a:rPr lang="en-US" sz="2000" baseline="30000" dirty="0">
                <a:solidFill>
                  <a:srgbClr val="002060"/>
                </a:solidFill>
              </a:rPr>
              <a:t>2</a:t>
            </a:r>
          </a:p>
          <a:p>
            <a:pPr lvl="1">
              <a:buFont typeface="Arial" panose="020B0604020202020204" pitchFamily="34" charset="0"/>
              <a:buChar char="•"/>
            </a:pPr>
            <a:r>
              <a:rPr lang="en-US" sz="2400" b="1" dirty="0">
                <a:solidFill>
                  <a:srgbClr val="002060"/>
                </a:solidFill>
                <a:latin typeface="Times New Roman" panose="02020603050405020304" pitchFamily="18" charset="0"/>
                <a:cs typeface="Times New Roman" panose="02020603050405020304" pitchFamily="18" charset="0"/>
              </a:rPr>
              <a:t>Final Slide: End Notes</a:t>
            </a:r>
          </a:p>
          <a:p>
            <a:pPr marL="914400" lvl="2" indent="0">
              <a:buNone/>
            </a:pPr>
            <a:r>
              <a:rPr lang="en-US" sz="2000" dirty="0">
                <a:solidFill>
                  <a:srgbClr val="002060"/>
                </a:solidFill>
                <a:latin typeface="Times New Roman" panose="02020603050405020304" pitchFamily="18" charset="0"/>
                <a:cs typeface="Times New Roman" panose="02020603050405020304" pitchFamily="18" charset="0"/>
              </a:rPr>
              <a:t>1. </a:t>
            </a:r>
            <a:r>
              <a:rPr lang="en-US" sz="2000" i="1" dirty="0">
                <a:solidFill>
                  <a:srgbClr val="002060"/>
                </a:solidFill>
                <a:latin typeface="Times New Roman" panose="02020603050405020304" pitchFamily="18" charset="0"/>
                <a:cs typeface="Times New Roman" panose="02020603050405020304" pitchFamily="18" charset="0"/>
              </a:rPr>
              <a:t>The World Factbook</a:t>
            </a:r>
            <a:r>
              <a:rPr lang="en-US" sz="2000" dirty="0">
                <a:solidFill>
                  <a:srgbClr val="002060"/>
                </a:solidFill>
                <a:latin typeface="Times New Roman" panose="02020603050405020304" pitchFamily="18" charset="0"/>
                <a:cs typeface="Times New Roman" panose="02020603050405020304" pitchFamily="18" charset="0"/>
              </a:rPr>
              <a:t>, s.v. “Italy,” (CIA), https://www.cia.gov/library/publications/the-world-factbook/geos/it.html (accessed 11 August 2014). </a:t>
            </a:r>
          </a:p>
          <a:p>
            <a:pPr marL="914400" lvl="2" indent="0">
              <a:buNone/>
            </a:pPr>
            <a:r>
              <a:rPr lang="en-US" sz="2000" dirty="0">
                <a:solidFill>
                  <a:srgbClr val="002060"/>
                </a:solidFill>
                <a:latin typeface="Times New Roman" panose="02020603050405020304" pitchFamily="18" charset="0"/>
                <a:cs typeface="Times New Roman" panose="02020603050405020304" pitchFamily="18" charset="0"/>
              </a:rPr>
              <a:t>2. US Department of State, </a:t>
            </a:r>
            <a:r>
              <a:rPr lang="en-US" sz="2000" i="1" dirty="0">
                <a:solidFill>
                  <a:srgbClr val="002060"/>
                </a:solidFill>
                <a:latin typeface="Times New Roman" panose="02020603050405020304" pitchFamily="18" charset="0"/>
                <a:cs typeface="Times New Roman" panose="02020603050405020304" pitchFamily="18" charset="0"/>
              </a:rPr>
              <a:t>US Relations with Italy, </a:t>
            </a:r>
            <a:r>
              <a:rPr lang="en-US" sz="2000" dirty="0">
                <a:solidFill>
                  <a:srgbClr val="002060"/>
                </a:solidFill>
                <a:latin typeface="Times New Roman" panose="02020603050405020304" pitchFamily="18" charset="0"/>
                <a:cs typeface="Times New Roman" panose="02020603050405020304" pitchFamily="18" charset="0"/>
              </a:rPr>
              <a:t>(Bureau of European and Eurasian Affairs, 25 October 2013), http://www.state.gov/r/pa/ei/bgn/4033.htm.</a:t>
            </a:r>
          </a:p>
          <a:p>
            <a:pPr marL="512763" lvl="2" indent="0">
              <a:buNone/>
            </a:pPr>
            <a:r>
              <a:rPr lang="en-US" sz="2000" i="1" dirty="0">
                <a:solidFill>
                  <a:srgbClr val="002060"/>
                </a:solidFill>
                <a:latin typeface="Times New Roman" panose="02020603050405020304" pitchFamily="18" charset="0"/>
                <a:cs typeface="Times New Roman" panose="02020603050405020304" pitchFamily="18" charset="0"/>
              </a:rPr>
              <a:t>**End note numbering must match the references listed at the top header of Holm Center Form 6, Briefing Evaluation Sheet</a:t>
            </a:r>
          </a:p>
          <a:p>
            <a:endParaRPr lang="en-US"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Notes &amp; End Notes</a:t>
            </a:r>
          </a:p>
        </p:txBody>
      </p:sp>
    </p:spTree>
    <p:extLst>
      <p:ext uri="{BB962C8B-B14F-4D97-AF65-F5344CB8AC3E}">
        <p14:creationId xmlns:p14="http://schemas.microsoft.com/office/powerpoint/2010/main" val="3716990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4525963"/>
          </a:xfrm>
        </p:spPr>
        <p:txBody>
          <a:bodyPr/>
          <a:lstStyle/>
          <a:p>
            <a:pPr>
              <a:buFont typeface="Arial" panose="020B0604020202020204" pitchFamily="34" charset="0"/>
              <a:buChar char="•"/>
            </a:pPr>
            <a:r>
              <a:rPr lang="en-US" b="1" dirty="0">
                <a:solidFill>
                  <a:srgbClr val="002060"/>
                </a:solidFill>
              </a:rPr>
              <a:t>Verbally Reference 3 Sources </a:t>
            </a:r>
            <a:r>
              <a:rPr lang="en-US" dirty="0">
                <a:solidFill>
                  <a:srgbClr val="002060"/>
                </a:solidFill>
              </a:rPr>
              <a:t>(minimum)</a:t>
            </a:r>
          </a:p>
          <a:p>
            <a:pPr lvl="1">
              <a:buFont typeface="Arial" panose="020B0604020202020204" pitchFamily="34" charset="0"/>
              <a:buChar char="•"/>
            </a:pPr>
            <a:r>
              <a:rPr lang="en-US" dirty="0">
                <a:solidFill>
                  <a:srgbClr val="002060"/>
                </a:solidFill>
              </a:rPr>
              <a:t>State author or organization</a:t>
            </a:r>
          </a:p>
          <a:p>
            <a:pPr marL="739775" lvl="1" indent="0">
              <a:buNone/>
            </a:pPr>
            <a:r>
              <a:rPr lang="en-US" b="1" u="sng" dirty="0">
                <a:solidFill>
                  <a:srgbClr val="002060"/>
                </a:solidFill>
              </a:rPr>
              <a:t>and</a:t>
            </a:r>
            <a:r>
              <a:rPr lang="en-US" b="1" dirty="0">
                <a:solidFill>
                  <a:srgbClr val="002060"/>
                </a:solidFill>
              </a:rPr>
              <a:t> </a:t>
            </a:r>
          </a:p>
          <a:p>
            <a:pPr lvl="1">
              <a:buFont typeface="Arial" panose="020B0604020202020204" pitchFamily="34" charset="0"/>
              <a:buChar char="•"/>
            </a:pPr>
            <a:r>
              <a:rPr lang="en-US" dirty="0">
                <a:solidFill>
                  <a:srgbClr val="002060"/>
                </a:solidFill>
              </a:rPr>
              <a:t>Title of the article, webpage, book, etc. the information was sourced </a:t>
            </a:r>
            <a:r>
              <a:rPr lang="en-US" dirty="0">
                <a:solidFill>
                  <a:srgbClr val="002060"/>
                </a:solidFill>
                <a:latin typeface="Times New Roman" panose="02020603050405020304" pitchFamily="18" charset="0"/>
                <a:cs typeface="Times New Roman" panose="02020603050405020304" pitchFamily="18" charset="0"/>
              </a:rPr>
              <a:t>from</a:t>
            </a:r>
          </a:p>
          <a:p>
            <a:pPr lvl="1">
              <a:buFont typeface="Arial" panose="020B0604020202020204" pitchFamily="34" charset="0"/>
              <a:buChar char="•"/>
            </a:pPr>
            <a:endParaRPr lang="en-US" sz="700" dirty="0">
              <a:solidFill>
                <a:srgbClr val="002060"/>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“According to the CIA’s World Factbook on Italy…”</a:t>
            </a:r>
          </a:p>
          <a:p>
            <a:pPr lvl="2">
              <a:buFont typeface="Arial" panose="020B0604020202020204" pitchFamily="34" charset="0"/>
              <a:buChar char="•"/>
            </a:pPr>
            <a:endParaRPr lang="en-US" sz="4800" dirty="0">
              <a:solidFill>
                <a:srgbClr val="002060"/>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“Secretary of State John Kerry, in his address to Congress on 3 Mar 14, stated…”</a:t>
            </a:r>
          </a:p>
          <a:p>
            <a:endParaRPr lang="en-US"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Verbal References</a:t>
            </a:r>
          </a:p>
        </p:txBody>
      </p:sp>
      <p:sp>
        <p:nvSpPr>
          <p:cNvPr id="4" name="TextBox 3"/>
          <p:cNvSpPr txBox="1"/>
          <p:nvPr/>
        </p:nvSpPr>
        <p:spPr>
          <a:xfrm>
            <a:off x="3276600" y="4507468"/>
            <a:ext cx="1600200" cy="369332"/>
          </a:xfrm>
          <a:prstGeom prst="rect">
            <a:avLst/>
          </a:prstGeom>
          <a:noFill/>
        </p:spPr>
        <p:txBody>
          <a:bodyPr wrap="square" rtlCol="0">
            <a:spAutoFit/>
          </a:bodyPr>
          <a:lstStyle/>
          <a:p>
            <a:r>
              <a:rPr lang="en-US" b="1" dirty="0">
                <a:solidFill>
                  <a:srgbClr val="00B050"/>
                </a:solidFill>
              </a:rPr>
              <a:t>organization</a:t>
            </a:r>
          </a:p>
        </p:txBody>
      </p:sp>
      <p:sp>
        <p:nvSpPr>
          <p:cNvPr id="5" name="TextBox 4"/>
          <p:cNvSpPr txBox="1"/>
          <p:nvPr/>
        </p:nvSpPr>
        <p:spPr>
          <a:xfrm>
            <a:off x="4800600" y="4507468"/>
            <a:ext cx="3733800" cy="369332"/>
          </a:xfrm>
          <a:prstGeom prst="rect">
            <a:avLst/>
          </a:prstGeom>
          <a:noFill/>
        </p:spPr>
        <p:txBody>
          <a:bodyPr wrap="square" rtlCol="0">
            <a:spAutoFit/>
          </a:bodyPr>
          <a:lstStyle/>
          <a:p>
            <a:r>
              <a:rPr lang="en-US" b="1" dirty="0">
                <a:solidFill>
                  <a:srgbClr val="FF9933"/>
                </a:solidFill>
              </a:rPr>
              <a:t>webpage</a:t>
            </a:r>
          </a:p>
        </p:txBody>
      </p:sp>
      <p:sp>
        <p:nvSpPr>
          <p:cNvPr id="6" name="TextBox 5"/>
          <p:cNvSpPr txBox="1"/>
          <p:nvPr/>
        </p:nvSpPr>
        <p:spPr>
          <a:xfrm>
            <a:off x="2286000" y="5193268"/>
            <a:ext cx="1866900" cy="369332"/>
          </a:xfrm>
          <a:prstGeom prst="rect">
            <a:avLst/>
          </a:prstGeom>
          <a:noFill/>
        </p:spPr>
        <p:txBody>
          <a:bodyPr wrap="square" rtlCol="0">
            <a:spAutoFit/>
          </a:bodyPr>
          <a:lstStyle/>
          <a:p>
            <a:r>
              <a:rPr lang="en-US" b="1" dirty="0">
                <a:solidFill>
                  <a:srgbClr val="00B0F0"/>
                </a:solidFill>
              </a:rPr>
              <a:t>author/speaker</a:t>
            </a:r>
          </a:p>
        </p:txBody>
      </p:sp>
      <p:sp>
        <p:nvSpPr>
          <p:cNvPr id="7" name="TextBox 6"/>
          <p:cNvSpPr txBox="1"/>
          <p:nvPr/>
        </p:nvSpPr>
        <p:spPr>
          <a:xfrm>
            <a:off x="2819400" y="6183868"/>
            <a:ext cx="3733800" cy="369332"/>
          </a:xfrm>
          <a:prstGeom prst="rect">
            <a:avLst/>
          </a:prstGeom>
          <a:noFill/>
        </p:spPr>
        <p:txBody>
          <a:bodyPr wrap="square" rtlCol="0">
            <a:spAutoFit/>
          </a:bodyPr>
          <a:lstStyle/>
          <a:p>
            <a:r>
              <a:rPr lang="en-US" b="1" dirty="0">
                <a:solidFill>
                  <a:srgbClr val="FF3399"/>
                </a:solidFill>
              </a:rPr>
              <a:t>title of speech</a:t>
            </a:r>
          </a:p>
        </p:txBody>
      </p:sp>
      <p:cxnSp>
        <p:nvCxnSpPr>
          <p:cNvPr id="9" name="Straight Connector 8"/>
          <p:cNvCxnSpPr/>
          <p:nvPr/>
        </p:nvCxnSpPr>
        <p:spPr>
          <a:xfrm>
            <a:off x="4038600" y="4495800"/>
            <a:ext cx="66701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76800" y="4495800"/>
            <a:ext cx="2895600" cy="0"/>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05000" y="5810175"/>
            <a:ext cx="35814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86708" y="5810175"/>
            <a:ext cx="1233292" cy="0"/>
          </a:xfrm>
          <a:prstGeom prst="line">
            <a:avLst/>
          </a:prstGeom>
          <a:ln w="381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752600" y="6183868"/>
            <a:ext cx="2743200" cy="0"/>
          </a:xfrm>
          <a:prstGeom prst="line">
            <a:avLst/>
          </a:prstGeom>
          <a:ln w="38100">
            <a:solidFill>
              <a:srgbClr val="FF33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87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pPr marL="342900" lvl="1" indent="-342900">
              <a:buFont typeface="Arial" charset="0"/>
              <a:buChar char="•"/>
            </a:pPr>
            <a:r>
              <a:rPr lang="en-US" sz="3200" b="1" dirty="0">
                <a:solidFill>
                  <a:srgbClr val="002060"/>
                </a:solidFill>
              </a:rPr>
              <a:t>Briefing Type: </a:t>
            </a:r>
            <a:r>
              <a:rPr lang="en-US" sz="3200" dirty="0">
                <a:solidFill>
                  <a:srgbClr val="002060"/>
                </a:solidFill>
              </a:rPr>
              <a:t>An advocacy briefing is used to advocate a position or topic</a:t>
            </a:r>
          </a:p>
          <a:p>
            <a:pPr marL="742950" lvl="2" indent="-342900"/>
            <a:r>
              <a:rPr lang="en-US" dirty="0">
                <a:solidFill>
                  <a:srgbClr val="002060"/>
                </a:solidFill>
              </a:rPr>
              <a:t>Generally used to persuade, convince, or motivate audience</a:t>
            </a:r>
          </a:p>
          <a:p>
            <a:r>
              <a:rPr lang="en-US" b="1" dirty="0">
                <a:solidFill>
                  <a:srgbClr val="002060"/>
                </a:solidFill>
              </a:rPr>
              <a:t>Purpose:</a:t>
            </a:r>
            <a:r>
              <a:rPr lang="en-US" dirty="0">
                <a:solidFill>
                  <a:srgbClr val="002060"/>
                </a:solidFill>
              </a:rPr>
              <a:t> To advocate a position or topic related to a current military issue</a:t>
            </a:r>
          </a:p>
          <a:p>
            <a:pPr marL="342900" lvl="1" indent="-342900">
              <a:buFont typeface="Arial" charset="0"/>
              <a:buChar char="•"/>
            </a:pPr>
            <a:r>
              <a:rPr lang="en-US" sz="3200" b="1" dirty="0">
                <a:solidFill>
                  <a:srgbClr val="002060"/>
                </a:solidFill>
              </a:rPr>
              <a:t>Briefing Style: </a:t>
            </a:r>
            <a:r>
              <a:rPr lang="en-US" sz="3200" dirty="0">
                <a:solidFill>
                  <a:srgbClr val="002060"/>
                </a:solidFill>
              </a:rPr>
              <a:t>Prepared Briefing</a:t>
            </a:r>
          </a:p>
          <a:p>
            <a:pPr marL="742950" lvl="2" indent="-342900"/>
            <a:r>
              <a:rPr lang="en-US" sz="2200" dirty="0">
                <a:solidFill>
                  <a:srgbClr val="002060"/>
                </a:solidFill>
              </a:rPr>
              <a:t>Not scripted or memorized</a:t>
            </a:r>
          </a:p>
          <a:p>
            <a:pPr marL="742950" lvl="2" indent="-342900"/>
            <a:r>
              <a:rPr lang="en-US" sz="2200" dirty="0">
                <a:solidFill>
                  <a:srgbClr val="002060"/>
                </a:solidFill>
              </a:rPr>
              <a:t>Carefully planned, outlined, and practiced prior to the delivery</a:t>
            </a:r>
          </a:p>
          <a:p>
            <a:pPr marL="742950" lvl="2" indent="-342900"/>
            <a:r>
              <a:rPr lang="en-US" sz="2200" dirty="0">
                <a:solidFill>
                  <a:srgbClr val="002060"/>
                </a:solidFill>
              </a:rPr>
              <a:t>Specific words and phrases used in the delivery are spontaneous and natural</a:t>
            </a:r>
          </a:p>
          <a:p>
            <a:endParaRPr lang="en-US" sz="3600" dirty="0">
              <a:solidFill>
                <a:srgbClr val="002060"/>
              </a:solidFill>
            </a:endParaRPr>
          </a:p>
          <a:p>
            <a:endParaRPr lang="en-US" sz="3600" dirty="0">
              <a:solidFill>
                <a:srgbClr val="002060"/>
              </a:solidFill>
            </a:endParaRPr>
          </a:p>
          <a:p>
            <a:endParaRPr lang="en-US" sz="3600" dirty="0">
              <a:solidFill>
                <a:srgbClr val="002060"/>
              </a:solidFill>
            </a:endParaRPr>
          </a:p>
          <a:p>
            <a:endParaRPr lang="en-US" sz="3600" dirty="0">
              <a:solidFill>
                <a:srgbClr val="002060"/>
              </a:solidFill>
            </a:endParaRPr>
          </a:p>
        </p:txBody>
      </p:sp>
      <p:sp>
        <p:nvSpPr>
          <p:cNvPr id="4" name="Title 3"/>
          <p:cNvSpPr>
            <a:spLocks noGrp="1"/>
          </p:cNvSpPr>
          <p:nvPr>
            <p:ph type="title"/>
          </p:nvPr>
        </p:nvSpPr>
        <p:spPr>
          <a:xfrm>
            <a:off x="1981200" y="0"/>
            <a:ext cx="6781800" cy="1143000"/>
          </a:xfrm>
        </p:spPr>
        <p:txBody>
          <a:bodyPr>
            <a:normAutofit/>
          </a:bodyPr>
          <a:lstStyle/>
          <a:p>
            <a:r>
              <a:rPr lang="en-US" dirty="0">
                <a:solidFill>
                  <a:srgbClr val="002060"/>
                </a:solidFill>
              </a:rPr>
              <a:t>General Briefing Information</a:t>
            </a:r>
          </a:p>
        </p:txBody>
      </p:sp>
    </p:spTree>
    <p:extLst>
      <p:ext uri="{BB962C8B-B14F-4D97-AF65-F5344CB8AC3E}">
        <p14:creationId xmlns:p14="http://schemas.microsoft.com/office/powerpoint/2010/main" val="123658100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610600" cy="4525963"/>
          </a:xfrm>
        </p:spPr>
        <p:txBody>
          <a:bodyPr/>
          <a:lstStyle/>
          <a:p>
            <a:pPr>
              <a:buFont typeface="Arial" panose="020B0604020202020204" pitchFamily="34" charset="0"/>
              <a:buChar char="•"/>
            </a:pPr>
            <a:r>
              <a:rPr lang="en-US" sz="2800" b="1" dirty="0">
                <a:solidFill>
                  <a:srgbClr val="002060"/>
                </a:solidFill>
              </a:rPr>
              <a:t>PowerPoint Required</a:t>
            </a:r>
          </a:p>
          <a:p>
            <a:pPr lvl="1">
              <a:buFont typeface="Arial" panose="020B0604020202020204" pitchFamily="34" charset="0"/>
              <a:buChar char="•"/>
            </a:pPr>
            <a:r>
              <a:rPr lang="en-US" sz="2200" dirty="0">
                <a:solidFill>
                  <a:srgbClr val="002060"/>
                </a:solidFill>
              </a:rPr>
              <a:t>At least 1 slide for overview, each main point, and summary</a:t>
            </a:r>
          </a:p>
          <a:p>
            <a:pPr>
              <a:buFont typeface="Arial" panose="020B0604020202020204" pitchFamily="34" charset="0"/>
              <a:buChar char="•"/>
            </a:pPr>
            <a:r>
              <a:rPr lang="en-US" sz="2800" b="1" dirty="0">
                <a:solidFill>
                  <a:srgbClr val="002060"/>
                </a:solidFill>
              </a:rPr>
              <a:t>Graphics and/or Images Required</a:t>
            </a:r>
          </a:p>
          <a:p>
            <a:pPr lvl="1">
              <a:buFont typeface="Arial" panose="020B0604020202020204" pitchFamily="34" charset="0"/>
              <a:buChar char="•"/>
            </a:pPr>
            <a:r>
              <a:rPr lang="en-US" sz="2200" dirty="0">
                <a:solidFill>
                  <a:srgbClr val="002060"/>
                </a:solidFill>
              </a:rPr>
              <a:t>Must be related to presentation and enhance presentation</a:t>
            </a:r>
          </a:p>
          <a:p>
            <a:pPr lvl="1">
              <a:buFont typeface="Arial" panose="020B0604020202020204" pitchFamily="34" charset="0"/>
              <a:buChar char="•"/>
            </a:pPr>
            <a:r>
              <a:rPr lang="en-US" sz="2200" dirty="0">
                <a:solidFill>
                  <a:srgbClr val="002060"/>
                </a:solidFill>
              </a:rPr>
              <a:t>Must be quality (no pixelated, grainy, or stretched graphics/images)</a:t>
            </a:r>
          </a:p>
          <a:p>
            <a:pPr>
              <a:buFont typeface="Arial" panose="020B0604020202020204" pitchFamily="34" charset="0"/>
              <a:buChar char="•"/>
            </a:pPr>
            <a:r>
              <a:rPr lang="en-US" sz="2800" b="1" dirty="0">
                <a:solidFill>
                  <a:srgbClr val="002060"/>
                </a:solidFill>
              </a:rPr>
              <a:t>Readable Background/Font Color Combination</a:t>
            </a:r>
          </a:p>
          <a:p>
            <a:pPr lvl="1">
              <a:buFont typeface="Arial" panose="020B0604020202020204" pitchFamily="34" charset="0"/>
              <a:buChar char="•"/>
            </a:pPr>
            <a:r>
              <a:rPr lang="en-US" sz="2200" dirty="0">
                <a:solidFill>
                  <a:srgbClr val="002060"/>
                </a:solidFill>
              </a:rPr>
              <a:t>i.e. Do not use red font on black background</a:t>
            </a:r>
          </a:p>
          <a:p>
            <a:pPr>
              <a:buFont typeface="Arial" panose="020B0604020202020204" pitchFamily="34" charset="0"/>
              <a:buChar char="•"/>
            </a:pPr>
            <a:r>
              <a:rPr lang="en-US" sz="2800" b="1" dirty="0">
                <a:solidFill>
                  <a:srgbClr val="002060"/>
                </a:solidFill>
              </a:rPr>
              <a:t>Font Selection: </a:t>
            </a:r>
            <a:r>
              <a:rPr lang="en-US" sz="2800" dirty="0">
                <a:solidFill>
                  <a:srgbClr val="002060"/>
                </a:solidFill>
              </a:rPr>
              <a:t>Readable, professional font &amp; font size</a:t>
            </a:r>
          </a:p>
          <a:p>
            <a:pPr lvl="1">
              <a:buFont typeface="Arial" panose="020B0604020202020204" pitchFamily="34" charset="0"/>
              <a:buChar char="•"/>
            </a:pPr>
            <a:r>
              <a:rPr lang="en-US" sz="2200" dirty="0">
                <a:solidFill>
                  <a:srgbClr val="002060"/>
                </a:solidFill>
              </a:rPr>
              <a:t>Acceptable Fonts: Arial, Times New Roman, etc.</a:t>
            </a:r>
          </a:p>
          <a:p>
            <a:pPr lvl="1">
              <a:buFont typeface="Arial" panose="020B0604020202020204" pitchFamily="34" charset="0"/>
              <a:buChar char="•"/>
            </a:pPr>
            <a:r>
              <a:rPr lang="en-US" sz="2200" dirty="0">
                <a:solidFill>
                  <a:srgbClr val="002060"/>
                </a:solidFill>
              </a:rPr>
              <a:t>Unacceptable Fonts: Curlz, Comic Sans, script, etc.</a:t>
            </a:r>
          </a:p>
          <a:p>
            <a:pPr marL="341313" indent="0">
              <a:buNone/>
            </a:pPr>
            <a:r>
              <a:rPr lang="en-US" sz="2800" b="1" i="1" dirty="0">
                <a:solidFill>
                  <a:srgbClr val="002060"/>
                </a:solidFill>
              </a:rPr>
              <a:t>**Slides must be readable from back of room </a:t>
            </a:r>
          </a:p>
          <a:p>
            <a:pPr>
              <a:buFont typeface="Arial" panose="020B0604020202020204" pitchFamily="34" charset="0"/>
              <a:buChar char="•"/>
            </a:pPr>
            <a:endParaRPr lang="en-US" sz="2800" dirty="0">
              <a:solidFill>
                <a:srgbClr val="002060"/>
              </a:solidFill>
            </a:endParaRPr>
          </a:p>
          <a:p>
            <a:pPr>
              <a:buFont typeface="Arial" panose="020B0604020202020204" pitchFamily="34" charset="0"/>
              <a:buChar char="•"/>
            </a:pPr>
            <a:endParaRPr lang="en-US" sz="2800"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Visual Aids</a:t>
            </a:r>
          </a:p>
        </p:txBody>
      </p:sp>
    </p:spTree>
    <p:extLst>
      <p:ext uri="{BB962C8B-B14F-4D97-AF65-F5344CB8AC3E}">
        <p14:creationId xmlns:p14="http://schemas.microsoft.com/office/powerpoint/2010/main" val="492406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4525963"/>
          </a:xfrm>
        </p:spPr>
        <p:txBody>
          <a:bodyPr/>
          <a:lstStyle/>
          <a:p>
            <a:pPr>
              <a:buFont typeface="Arial" panose="020B0604020202020204" pitchFamily="34" charset="0"/>
              <a:buChar char="•"/>
            </a:pPr>
            <a:r>
              <a:rPr lang="en-US" sz="3400" b="1" dirty="0">
                <a:solidFill>
                  <a:srgbClr val="002060"/>
                </a:solidFill>
              </a:rPr>
              <a:t>Proper Amount of Information on Slide</a:t>
            </a:r>
          </a:p>
          <a:p>
            <a:pPr lvl="1">
              <a:buFont typeface="Arial" panose="020B0604020202020204" pitchFamily="34" charset="0"/>
              <a:buChar char="•"/>
            </a:pPr>
            <a:r>
              <a:rPr lang="en-US" sz="2400" dirty="0">
                <a:solidFill>
                  <a:srgbClr val="002060"/>
                </a:solidFill>
              </a:rPr>
              <a:t>Use concise bullets</a:t>
            </a:r>
          </a:p>
          <a:p>
            <a:pPr lvl="1">
              <a:buFont typeface="Arial" panose="020B0604020202020204" pitchFamily="34" charset="0"/>
              <a:buChar char="•"/>
            </a:pPr>
            <a:r>
              <a:rPr lang="en-US" sz="2400" dirty="0">
                <a:solidFill>
                  <a:srgbClr val="002060"/>
                </a:solidFill>
              </a:rPr>
              <a:t>Do not use full sentences/paragraph</a:t>
            </a:r>
          </a:p>
          <a:p>
            <a:pPr lvl="2">
              <a:buFont typeface="Arial" panose="020B0604020202020204" pitchFamily="34" charset="0"/>
              <a:buChar char="•"/>
            </a:pPr>
            <a:r>
              <a:rPr lang="en-US" sz="2000" i="1" dirty="0">
                <a:solidFill>
                  <a:srgbClr val="002060"/>
                </a:solidFill>
              </a:rPr>
              <a:t>Exception: Direct quotations</a:t>
            </a:r>
          </a:p>
          <a:p>
            <a:pPr lvl="1">
              <a:buFont typeface="Arial" panose="020B0604020202020204" pitchFamily="34" charset="0"/>
              <a:buChar char="•"/>
            </a:pPr>
            <a:r>
              <a:rPr lang="en-US" sz="2400" dirty="0">
                <a:solidFill>
                  <a:srgbClr val="002060"/>
                </a:solidFill>
              </a:rPr>
              <a:t>Do not over-fill slides with information</a:t>
            </a:r>
          </a:p>
          <a:p>
            <a:r>
              <a:rPr lang="en-US" sz="3400" b="1" dirty="0">
                <a:solidFill>
                  <a:srgbClr val="002060"/>
                </a:solidFill>
              </a:rPr>
              <a:t>Grammar</a:t>
            </a:r>
          </a:p>
          <a:p>
            <a:pPr lvl="1">
              <a:buFont typeface="Arial" panose="020B0604020202020204" pitchFamily="34" charset="0"/>
              <a:buChar char="•"/>
            </a:pPr>
            <a:r>
              <a:rPr lang="en-US" sz="2400" dirty="0">
                <a:solidFill>
                  <a:srgbClr val="002060"/>
                </a:solidFill>
              </a:rPr>
              <a:t>Double check for spelling, punctuation, etc.</a:t>
            </a:r>
          </a:p>
          <a:p>
            <a:r>
              <a:rPr lang="en-US" sz="3400" b="1" dirty="0">
                <a:solidFill>
                  <a:srgbClr val="002060"/>
                </a:solidFill>
              </a:rPr>
              <a:t>Consistency</a:t>
            </a:r>
          </a:p>
          <a:p>
            <a:pPr lvl="1">
              <a:buFont typeface="Arial" panose="020B0604020202020204" pitchFamily="34" charset="0"/>
              <a:buChar char="•"/>
            </a:pPr>
            <a:r>
              <a:rPr lang="en-US" sz="2400" dirty="0">
                <a:solidFill>
                  <a:srgbClr val="002060"/>
                </a:solidFill>
              </a:rPr>
              <a:t>Same throughout: bullet style, font, color, slide style, capitalization, etc. </a:t>
            </a:r>
            <a:endParaRPr lang="en-US"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Visual Aids</a:t>
            </a:r>
          </a:p>
        </p:txBody>
      </p:sp>
    </p:spTree>
    <p:extLst>
      <p:ext uri="{BB962C8B-B14F-4D97-AF65-F5344CB8AC3E}">
        <p14:creationId xmlns:p14="http://schemas.microsoft.com/office/powerpoint/2010/main" val="1417110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417637"/>
            <a:ext cx="8229600" cy="4525963"/>
          </a:xfrm>
        </p:spPr>
        <p:txBody>
          <a:bodyPr/>
          <a:lstStyle/>
          <a:p>
            <a:pPr marL="0" indent="0">
              <a:buNone/>
            </a:pPr>
            <a:r>
              <a:rPr lang="en-US" b="1" dirty="0">
                <a:solidFill>
                  <a:srgbClr val="002060"/>
                </a:solidFill>
              </a:rPr>
              <a:t>Verbal Expression: </a:t>
            </a:r>
          </a:p>
          <a:p>
            <a:r>
              <a:rPr lang="en-US" sz="2700" dirty="0">
                <a:solidFill>
                  <a:srgbClr val="002060"/>
                </a:solidFill>
              </a:rPr>
              <a:t>Articulation and Pronunciation</a:t>
            </a:r>
          </a:p>
          <a:p>
            <a:r>
              <a:rPr lang="en-US" sz="2700" dirty="0">
                <a:solidFill>
                  <a:srgbClr val="002060"/>
                </a:solidFill>
              </a:rPr>
              <a:t>No Vocalized Pauses or Filler Words</a:t>
            </a:r>
          </a:p>
          <a:p>
            <a:r>
              <a:rPr lang="en-US" sz="2700" dirty="0">
                <a:solidFill>
                  <a:srgbClr val="002060"/>
                </a:solidFill>
              </a:rPr>
              <a:t>Appropriate Volume</a:t>
            </a:r>
          </a:p>
          <a:p>
            <a:r>
              <a:rPr lang="en-US" sz="2700" dirty="0">
                <a:solidFill>
                  <a:srgbClr val="002060"/>
                </a:solidFill>
              </a:rPr>
              <a:t>Voice Inflection</a:t>
            </a:r>
          </a:p>
          <a:p>
            <a:r>
              <a:rPr lang="en-US" sz="2700" dirty="0">
                <a:solidFill>
                  <a:srgbClr val="002060"/>
                </a:solidFill>
              </a:rPr>
              <a:t>Varied Rate of Speech</a:t>
            </a:r>
          </a:p>
          <a:p>
            <a:r>
              <a:rPr lang="en-US" sz="2700" dirty="0">
                <a:solidFill>
                  <a:srgbClr val="002060"/>
                </a:solidFill>
              </a:rPr>
              <a:t>Dynamic Emphasis</a:t>
            </a:r>
          </a:p>
          <a:p>
            <a:r>
              <a:rPr lang="en-US" sz="2700" dirty="0">
                <a:solidFill>
                  <a:srgbClr val="002060"/>
                </a:solidFill>
              </a:rPr>
              <a:t>Sound Confident</a:t>
            </a:r>
          </a:p>
          <a:p>
            <a:pPr lvl="1">
              <a:buFont typeface="Arial" panose="020B0604020202020204" pitchFamily="34" charset="0"/>
              <a:buChar char="•"/>
            </a:pPr>
            <a:r>
              <a:rPr lang="en-US" sz="2400" b="1" dirty="0">
                <a:solidFill>
                  <a:srgbClr val="002060"/>
                </a:solidFill>
              </a:rPr>
              <a:t>Avoid statements such as “I think” or “I believe”</a:t>
            </a:r>
          </a:p>
          <a:p>
            <a:r>
              <a:rPr lang="en-US" sz="2700" dirty="0">
                <a:solidFill>
                  <a:srgbClr val="002060"/>
                </a:solidFill>
              </a:rPr>
              <a:t>Correct Spoken Grammar</a:t>
            </a:r>
          </a:p>
          <a:p>
            <a:r>
              <a:rPr lang="en-US" sz="2700" dirty="0">
                <a:solidFill>
                  <a:srgbClr val="002060"/>
                </a:solidFill>
              </a:rPr>
              <a:t>Sincerity in Speech</a:t>
            </a:r>
          </a:p>
          <a:p>
            <a:pPr lvl="1"/>
            <a:endParaRPr lang="en-US"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Delivery Grading Criteria</a:t>
            </a:r>
          </a:p>
        </p:txBody>
      </p:sp>
    </p:spTree>
    <p:extLst>
      <p:ext uri="{BB962C8B-B14F-4D97-AF65-F5344CB8AC3E}">
        <p14:creationId xmlns:p14="http://schemas.microsoft.com/office/powerpoint/2010/main" val="4056428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417637"/>
            <a:ext cx="7924800" cy="4525963"/>
          </a:xfrm>
        </p:spPr>
        <p:txBody>
          <a:bodyPr/>
          <a:lstStyle/>
          <a:p>
            <a:pPr marL="0" indent="0">
              <a:buNone/>
            </a:pPr>
            <a:r>
              <a:rPr lang="en-US" b="1" dirty="0">
                <a:solidFill>
                  <a:srgbClr val="002060"/>
                </a:solidFill>
              </a:rPr>
              <a:t>Movement &amp; Appearance</a:t>
            </a:r>
          </a:p>
          <a:p>
            <a:r>
              <a:rPr lang="en-US" sz="3000" dirty="0">
                <a:solidFill>
                  <a:srgbClr val="002060"/>
                </a:solidFill>
              </a:rPr>
              <a:t>Natural movements</a:t>
            </a:r>
          </a:p>
          <a:p>
            <a:pPr lvl="1">
              <a:buFont typeface="Arial" panose="020B0604020202020204" pitchFamily="34" charset="0"/>
              <a:buChar char="•"/>
            </a:pPr>
            <a:r>
              <a:rPr lang="en-US" sz="2400" dirty="0">
                <a:solidFill>
                  <a:srgbClr val="002060"/>
                </a:solidFill>
              </a:rPr>
              <a:t>Appear natural and comfortable</a:t>
            </a:r>
          </a:p>
          <a:p>
            <a:r>
              <a:rPr lang="en-US" sz="3000" dirty="0">
                <a:solidFill>
                  <a:srgbClr val="002060"/>
                </a:solidFill>
              </a:rPr>
              <a:t>Gestures capture attention and aid presentation</a:t>
            </a:r>
          </a:p>
          <a:p>
            <a:r>
              <a:rPr lang="en-US" sz="3000" dirty="0">
                <a:solidFill>
                  <a:srgbClr val="002060"/>
                </a:solidFill>
              </a:rPr>
              <a:t>Facial expression enhances presentation </a:t>
            </a:r>
          </a:p>
          <a:p>
            <a:r>
              <a:rPr lang="en-US" sz="3000" dirty="0">
                <a:solidFill>
                  <a:srgbClr val="002060"/>
                </a:solidFill>
              </a:rPr>
              <a:t>Appear confident (i.e. good posture)</a:t>
            </a:r>
          </a:p>
          <a:p>
            <a:r>
              <a:rPr lang="en-US" sz="3000" dirty="0">
                <a:solidFill>
                  <a:srgbClr val="002060"/>
                </a:solidFill>
              </a:rPr>
              <a:t>Professional appearance (i.e. appearance enhances credibility)</a:t>
            </a:r>
          </a:p>
          <a:p>
            <a:r>
              <a:rPr lang="en-US" sz="3000" i="1" dirty="0">
                <a:solidFill>
                  <a:srgbClr val="002060"/>
                </a:solidFill>
              </a:rPr>
              <a:t>Movement and appearance should enhance presentation</a:t>
            </a:r>
          </a:p>
          <a:p>
            <a:endParaRPr lang="en-US" sz="3000" dirty="0">
              <a:solidFill>
                <a:srgbClr val="002060"/>
              </a:solidFill>
            </a:endParaRPr>
          </a:p>
        </p:txBody>
      </p:sp>
      <p:sp>
        <p:nvSpPr>
          <p:cNvPr id="5" name="Title 2"/>
          <p:cNvSpPr>
            <a:spLocks noGrp="1"/>
          </p:cNvSpPr>
          <p:nvPr>
            <p:ph type="title"/>
          </p:nvPr>
        </p:nvSpPr>
        <p:spPr>
          <a:xfrm>
            <a:off x="533400" y="0"/>
            <a:ext cx="8229600" cy="1143000"/>
          </a:xfrm>
        </p:spPr>
        <p:txBody>
          <a:bodyPr/>
          <a:lstStyle/>
          <a:p>
            <a:r>
              <a:rPr lang="en-US" dirty="0">
                <a:solidFill>
                  <a:srgbClr val="002060"/>
                </a:solidFill>
              </a:rPr>
              <a:t>Delivery Grading Criteria</a:t>
            </a:r>
          </a:p>
        </p:txBody>
      </p:sp>
    </p:spTree>
    <p:extLst>
      <p:ext uri="{BB962C8B-B14F-4D97-AF65-F5344CB8AC3E}">
        <p14:creationId xmlns:p14="http://schemas.microsoft.com/office/powerpoint/2010/main" val="2151367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447800"/>
            <a:ext cx="8229600" cy="4525963"/>
          </a:xfrm>
        </p:spPr>
        <p:txBody>
          <a:bodyPr/>
          <a:lstStyle/>
          <a:p>
            <a:pPr marL="0" indent="0">
              <a:buNone/>
            </a:pPr>
            <a:r>
              <a:rPr lang="en-US" b="1" dirty="0">
                <a:solidFill>
                  <a:srgbClr val="002060"/>
                </a:solidFill>
              </a:rPr>
              <a:t>Eye Contact</a:t>
            </a:r>
          </a:p>
          <a:p>
            <a:pPr>
              <a:buFont typeface="Arial" panose="020B0604020202020204" pitchFamily="34" charset="0"/>
              <a:buChar char="•"/>
            </a:pPr>
            <a:r>
              <a:rPr lang="en-US" dirty="0">
                <a:solidFill>
                  <a:srgbClr val="002060"/>
                </a:solidFill>
              </a:rPr>
              <a:t>Direct eye contact</a:t>
            </a:r>
          </a:p>
          <a:p>
            <a:pPr>
              <a:buFont typeface="Arial" panose="020B0604020202020204" pitchFamily="34" charset="0"/>
              <a:buChar char="•"/>
            </a:pPr>
            <a:r>
              <a:rPr lang="en-US" dirty="0">
                <a:solidFill>
                  <a:srgbClr val="002060"/>
                </a:solidFill>
              </a:rPr>
              <a:t>Balanced eye contact across audience</a:t>
            </a:r>
          </a:p>
          <a:p>
            <a:pPr>
              <a:buFont typeface="Arial" panose="020B0604020202020204" pitchFamily="34" charset="0"/>
              <a:buChar char="•"/>
            </a:pPr>
            <a:r>
              <a:rPr lang="en-US" dirty="0">
                <a:solidFill>
                  <a:srgbClr val="002060"/>
                </a:solidFill>
              </a:rPr>
              <a:t>Do not look at floor, above heads, etc. </a:t>
            </a:r>
          </a:p>
          <a:p>
            <a:pPr>
              <a:buFont typeface="Arial" panose="020B0604020202020204" pitchFamily="34" charset="0"/>
              <a:buChar char="•"/>
            </a:pPr>
            <a:r>
              <a:rPr lang="en-US" dirty="0">
                <a:solidFill>
                  <a:srgbClr val="002060"/>
                </a:solidFill>
              </a:rPr>
              <a:t>Do not focus on visual aids (i.e. back monitor, clock, etc.)</a:t>
            </a:r>
          </a:p>
          <a:p>
            <a:pPr lvl="1">
              <a:buFont typeface="Arial" panose="020B0604020202020204" pitchFamily="34" charset="0"/>
              <a:buChar char="•"/>
            </a:pPr>
            <a:r>
              <a:rPr lang="en-US" dirty="0">
                <a:solidFill>
                  <a:srgbClr val="002060"/>
                </a:solidFill>
              </a:rPr>
              <a:t>Can read direct quotations from visual aid</a:t>
            </a:r>
          </a:p>
          <a:p>
            <a:pPr>
              <a:buFont typeface="Arial" panose="020B0604020202020204" pitchFamily="34" charset="0"/>
              <a:buChar char="•"/>
            </a:pPr>
            <a:r>
              <a:rPr lang="en-US" i="1" dirty="0">
                <a:solidFill>
                  <a:srgbClr val="002060"/>
                </a:solidFill>
              </a:rPr>
              <a:t>Eye contact should enhance delivery and speaker’s credibility</a:t>
            </a:r>
          </a:p>
        </p:txBody>
      </p:sp>
      <p:sp>
        <p:nvSpPr>
          <p:cNvPr id="5" name="Title 2"/>
          <p:cNvSpPr>
            <a:spLocks noGrp="1"/>
          </p:cNvSpPr>
          <p:nvPr>
            <p:ph type="title"/>
          </p:nvPr>
        </p:nvSpPr>
        <p:spPr>
          <a:xfrm>
            <a:off x="533400" y="0"/>
            <a:ext cx="8229600" cy="1143000"/>
          </a:xfrm>
        </p:spPr>
        <p:txBody>
          <a:bodyPr/>
          <a:lstStyle/>
          <a:p>
            <a:r>
              <a:rPr lang="en-US" dirty="0">
                <a:solidFill>
                  <a:srgbClr val="002060"/>
                </a:solidFill>
              </a:rPr>
              <a:t>Delivery Grading Criteria</a:t>
            </a:r>
          </a:p>
        </p:txBody>
      </p:sp>
    </p:spTree>
    <p:extLst>
      <p:ext uri="{BB962C8B-B14F-4D97-AF65-F5344CB8AC3E}">
        <p14:creationId xmlns:p14="http://schemas.microsoft.com/office/powerpoint/2010/main" val="2038052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Grp="1" noChangeArrowheads="1"/>
          </p:cNvSpPr>
          <p:nvPr>
            <p:ph type="subTitle" idx="1"/>
          </p:nvPr>
        </p:nvSpPr>
        <p:spPr/>
        <p:txBody>
          <a:bodyPr/>
          <a:lstStyle/>
          <a:p>
            <a:pPr eaLnBrk="1" hangingPunct="1"/>
            <a:endParaRPr lang="en-US" dirty="0">
              <a:solidFill>
                <a:schemeClr val="tx1"/>
              </a:solidFill>
            </a:endParaRPr>
          </a:p>
          <a:p>
            <a:pPr eaLnBrk="1" hangingPunct="1"/>
            <a:endParaRPr lang="en-US" dirty="0">
              <a:solidFill>
                <a:schemeClr val="tx1"/>
              </a:solidFill>
            </a:endParaRPr>
          </a:p>
        </p:txBody>
      </p:sp>
      <p:sp>
        <p:nvSpPr>
          <p:cNvPr id="2057" name="Rectangle 9"/>
          <p:cNvSpPr>
            <a:spLocks noChangeArrowheads="1"/>
          </p:cNvSpPr>
          <p:nvPr/>
        </p:nvSpPr>
        <p:spPr bwMode="auto">
          <a:xfrm>
            <a:off x="2514600" y="4646474"/>
            <a:ext cx="6400800" cy="1754326"/>
          </a:xfrm>
          <a:prstGeom prst="rect">
            <a:avLst/>
          </a:prstGeom>
          <a:noFill/>
          <a:ln w="9525">
            <a:noFill/>
            <a:miter lim="800000"/>
            <a:headEnd/>
            <a:tailEnd/>
          </a:ln>
          <a:effectLst/>
        </p:spPr>
        <p:txBody>
          <a:bodyPr>
            <a:spAutoFit/>
          </a:bodyPr>
          <a:lstStyle/>
          <a:p>
            <a:pPr algn="r">
              <a:defRPr/>
            </a:pPr>
            <a:r>
              <a:rPr lang="en-US" sz="5400" b="1" dirty="0">
                <a:solidFill>
                  <a:srgbClr val="002060"/>
                </a:solidFill>
                <a:effectLst>
                  <a:outerShdw blurRad="38100" dist="38100" dir="2700000" algn="tl">
                    <a:srgbClr val="C0C0C0"/>
                  </a:outerShdw>
                </a:effectLst>
                <a:latin typeface="Times New Roman" pitchFamily="18" charset="0"/>
                <a:cs typeface="Times New Roman" pitchFamily="18" charset="0"/>
              </a:rPr>
              <a:t>Position Paper Requirements</a:t>
            </a:r>
          </a:p>
        </p:txBody>
      </p:sp>
    </p:spTree>
    <p:extLst>
      <p:ext uri="{BB962C8B-B14F-4D97-AF65-F5344CB8AC3E}">
        <p14:creationId xmlns:p14="http://schemas.microsoft.com/office/powerpoint/2010/main" val="39600050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b="1" i="1" u="sng" dirty="0">
                <a:solidFill>
                  <a:srgbClr val="002060"/>
                </a:solidFill>
              </a:rPr>
              <a:t>Good officers are good writers!</a:t>
            </a:r>
          </a:p>
          <a:p>
            <a:pPr>
              <a:buFont typeface="Arial" panose="020B0604020202020204" pitchFamily="34" charset="0"/>
              <a:buChar char="•"/>
            </a:pPr>
            <a:r>
              <a:rPr lang="en-US" dirty="0">
                <a:solidFill>
                  <a:srgbClr val="002060"/>
                </a:solidFill>
              </a:rPr>
              <a:t>The way you write is a reflection of your professionalism</a:t>
            </a:r>
          </a:p>
          <a:p>
            <a:pPr lvl="1">
              <a:buFont typeface="Arial" panose="020B0604020202020204" pitchFamily="34" charset="0"/>
              <a:buChar char="•"/>
            </a:pPr>
            <a:r>
              <a:rPr lang="en-US" dirty="0">
                <a:solidFill>
                  <a:srgbClr val="002060"/>
                </a:solidFill>
              </a:rPr>
              <a:t>College degree does not a writer make!</a:t>
            </a:r>
          </a:p>
          <a:p>
            <a:pPr>
              <a:buFont typeface="Arial" panose="020B0604020202020204" pitchFamily="34" charset="0"/>
              <a:buChar char="•"/>
            </a:pPr>
            <a:r>
              <a:rPr lang="en-US" dirty="0">
                <a:solidFill>
                  <a:srgbClr val="002060"/>
                </a:solidFill>
              </a:rPr>
              <a:t>AFH 33-337, </a:t>
            </a:r>
            <a:r>
              <a:rPr lang="en-US" i="1" dirty="0">
                <a:solidFill>
                  <a:srgbClr val="002060"/>
                </a:solidFill>
              </a:rPr>
              <a:t>The Tongue and Quill </a:t>
            </a:r>
          </a:p>
          <a:p>
            <a:pPr lvl="1">
              <a:buFont typeface="Arial" panose="020B0604020202020204" pitchFamily="34" charset="0"/>
              <a:buChar char="•"/>
            </a:pPr>
            <a:r>
              <a:rPr lang="en-US" dirty="0">
                <a:solidFill>
                  <a:srgbClr val="002060"/>
                </a:solidFill>
              </a:rPr>
              <a:t>Provides guidance on Air Force writing, including background papers</a:t>
            </a:r>
          </a:p>
          <a:p>
            <a:pPr marL="0" indent="0">
              <a:buNone/>
            </a:pPr>
            <a:endParaRPr lang="en-US" dirty="0"/>
          </a:p>
        </p:txBody>
      </p:sp>
      <p:sp>
        <p:nvSpPr>
          <p:cNvPr id="3" name="Title 2"/>
          <p:cNvSpPr>
            <a:spLocks noGrp="1"/>
          </p:cNvSpPr>
          <p:nvPr>
            <p:ph type="title"/>
          </p:nvPr>
        </p:nvSpPr>
        <p:spPr/>
        <p:txBody>
          <a:bodyPr/>
          <a:lstStyle/>
          <a:p>
            <a:r>
              <a:rPr lang="en-US" dirty="0">
                <a:solidFill>
                  <a:srgbClr val="002060"/>
                </a:solidFill>
              </a:rPr>
              <a:t>Air Force Writing</a:t>
            </a:r>
          </a:p>
        </p:txBody>
      </p:sp>
    </p:spTree>
    <p:extLst>
      <p:ext uri="{BB962C8B-B14F-4D97-AF65-F5344CB8AC3E}">
        <p14:creationId xmlns:p14="http://schemas.microsoft.com/office/powerpoint/2010/main" val="69933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2060"/>
                </a:solidFill>
              </a:rPr>
              <a:t>General Paper Information</a:t>
            </a:r>
          </a:p>
        </p:txBody>
      </p:sp>
      <p:sp>
        <p:nvSpPr>
          <p:cNvPr id="4" name="Rectangle 3"/>
          <p:cNvSpPr>
            <a:spLocks noGrp="1" noChangeArrowheads="1"/>
          </p:cNvSpPr>
          <p:nvPr>
            <p:ph idx="1"/>
          </p:nvPr>
        </p:nvSpPr>
        <p:spPr>
          <a:xfrm>
            <a:off x="783166" y="1347252"/>
            <a:ext cx="8360833" cy="4525963"/>
          </a:xfrm>
        </p:spPr>
        <p:txBody>
          <a:bodyPr/>
          <a:lstStyle/>
          <a:p>
            <a:pPr marL="342900" lvl="1" indent="-342900">
              <a:buFont typeface="Arial" charset="0"/>
              <a:buChar char="•"/>
            </a:pPr>
            <a:r>
              <a:rPr lang="en-US" b="1" dirty="0">
                <a:solidFill>
                  <a:srgbClr val="002060"/>
                </a:solidFill>
              </a:rPr>
              <a:t>Paper Type: </a:t>
            </a:r>
            <a:r>
              <a:rPr lang="en-US" dirty="0">
                <a:solidFill>
                  <a:srgbClr val="002060"/>
                </a:solidFill>
              </a:rPr>
              <a:t>Position Paper</a:t>
            </a:r>
          </a:p>
          <a:p>
            <a:pPr marL="742950" lvl="2" indent="-342900"/>
            <a:r>
              <a:rPr lang="en-US" dirty="0">
                <a:solidFill>
                  <a:srgbClr val="002060"/>
                </a:solidFill>
              </a:rPr>
              <a:t>IAW AFH 33-337, </a:t>
            </a:r>
            <a:r>
              <a:rPr lang="en-US" i="1" dirty="0">
                <a:solidFill>
                  <a:srgbClr val="002060"/>
                </a:solidFill>
              </a:rPr>
              <a:t>The Tongue and Quill</a:t>
            </a:r>
            <a:endParaRPr lang="en-US" dirty="0">
              <a:solidFill>
                <a:srgbClr val="002060"/>
              </a:solidFill>
            </a:endParaRPr>
          </a:p>
          <a:p>
            <a:pPr>
              <a:buFont typeface="Arial" panose="020B0604020202020204" pitchFamily="34" charset="0"/>
              <a:buChar char="•"/>
            </a:pPr>
            <a:r>
              <a:rPr lang="en-US" sz="2800" b="1" dirty="0">
                <a:solidFill>
                  <a:srgbClr val="002060"/>
                </a:solidFill>
              </a:rPr>
              <a:t>Purpose: </a:t>
            </a:r>
            <a:r>
              <a:rPr lang="en-US" sz="2800" dirty="0">
                <a:solidFill>
                  <a:srgbClr val="002060"/>
                </a:solidFill>
              </a:rPr>
              <a:t>To advocate a position or topic in a written format. </a:t>
            </a:r>
          </a:p>
          <a:p>
            <a:pPr>
              <a:buFont typeface="Arial" panose="020B0604020202020204" pitchFamily="34" charset="0"/>
              <a:buChar char="•"/>
            </a:pPr>
            <a:r>
              <a:rPr lang="en-US" sz="2800" b="1" dirty="0">
                <a:solidFill>
                  <a:srgbClr val="002060"/>
                </a:solidFill>
              </a:rPr>
              <a:t>Individual Work: </a:t>
            </a:r>
            <a:r>
              <a:rPr lang="en-US" sz="2800" dirty="0">
                <a:solidFill>
                  <a:srgbClr val="002060"/>
                </a:solidFill>
              </a:rPr>
              <a:t>Writing </a:t>
            </a:r>
            <a:r>
              <a:rPr lang="en-US" sz="2800" b="1" i="1" dirty="0">
                <a:solidFill>
                  <a:srgbClr val="002060"/>
                </a:solidFill>
              </a:rPr>
              <a:t>and</a:t>
            </a:r>
            <a:r>
              <a:rPr lang="en-US" sz="2800" dirty="0">
                <a:solidFill>
                  <a:srgbClr val="002060"/>
                </a:solidFill>
              </a:rPr>
              <a:t> formatting are graded measurements</a:t>
            </a:r>
          </a:p>
          <a:p>
            <a:pPr>
              <a:buFont typeface="Arial" panose="020B0604020202020204" pitchFamily="34" charset="0"/>
              <a:buChar char="•"/>
            </a:pPr>
            <a:r>
              <a:rPr lang="en-US" sz="2800" b="1" dirty="0">
                <a:solidFill>
                  <a:srgbClr val="002060"/>
                </a:solidFill>
              </a:rPr>
              <a:t>Grading: </a:t>
            </a:r>
            <a:r>
              <a:rPr lang="en-US" sz="2800" dirty="0">
                <a:solidFill>
                  <a:srgbClr val="002060"/>
                </a:solidFill>
              </a:rPr>
              <a:t>Holm Center Form 9, </a:t>
            </a:r>
            <a:r>
              <a:rPr lang="en-US" sz="2800" i="1" dirty="0">
                <a:solidFill>
                  <a:srgbClr val="002060"/>
                </a:solidFill>
              </a:rPr>
              <a:t>Paper Evaluation Sheet</a:t>
            </a:r>
          </a:p>
          <a:p>
            <a:pPr>
              <a:buFont typeface="Arial" panose="020B0604020202020204" pitchFamily="34" charset="0"/>
              <a:buChar char="•"/>
            </a:pPr>
            <a:r>
              <a:rPr lang="en-US" sz="2800" b="1" dirty="0">
                <a:solidFill>
                  <a:srgbClr val="002060"/>
                </a:solidFill>
              </a:rPr>
              <a:t>Paper Length:</a:t>
            </a:r>
            <a:r>
              <a:rPr lang="en-US" sz="2800" dirty="0">
                <a:solidFill>
                  <a:srgbClr val="002060"/>
                </a:solidFill>
              </a:rPr>
              <a:t> 1 pages maximum</a:t>
            </a:r>
          </a:p>
          <a:p>
            <a:pPr lvl="1">
              <a:buFont typeface="Arial" panose="020B0604020202020204" pitchFamily="34" charset="0"/>
              <a:buChar char="•"/>
            </a:pPr>
            <a:r>
              <a:rPr lang="en-US" sz="2400" dirty="0">
                <a:solidFill>
                  <a:srgbClr val="002060"/>
                </a:solidFill>
              </a:rPr>
              <a:t>End notes do not count towards paper length</a:t>
            </a:r>
          </a:p>
          <a:p>
            <a:pPr>
              <a:buFont typeface="Arial" panose="020B0604020202020204" pitchFamily="34" charset="0"/>
              <a:buChar char="•"/>
            </a:pPr>
            <a:r>
              <a:rPr lang="en-US" sz="2800" b="1" dirty="0">
                <a:solidFill>
                  <a:srgbClr val="002060"/>
                </a:solidFill>
              </a:rPr>
              <a:t>Due Date:</a:t>
            </a:r>
            <a:r>
              <a:rPr lang="en-US" sz="2800" dirty="0">
                <a:solidFill>
                  <a:srgbClr val="002060"/>
                </a:solidFill>
              </a:rPr>
              <a:t> 16 Oct Lights Out, in Blackboard </a:t>
            </a:r>
          </a:p>
        </p:txBody>
      </p:sp>
    </p:spTree>
    <p:extLst>
      <p:ext uri="{BB962C8B-B14F-4D97-AF65-F5344CB8AC3E}">
        <p14:creationId xmlns:p14="http://schemas.microsoft.com/office/powerpoint/2010/main" val="2893381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229600" cy="4525963"/>
          </a:xfrm>
        </p:spPr>
        <p:txBody>
          <a:bodyPr/>
          <a:lstStyle/>
          <a:p>
            <a:pPr marL="0" indent="0">
              <a:buNone/>
            </a:pPr>
            <a:r>
              <a:rPr lang="en-US" sz="2800" i="1" dirty="0">
                <a:solidFill>
                  <a:srgbClr val="002060"/>
                </a:solidFill>
              </a:rPr>
              <a:t>An “unsatisfactory” rating in any of the following areas will result in an automatic failure of the briefing:</a:t>
            </a:r>
          </a:p>
          <a:p>
            <a:pPr marL="0" indent="0">
              <a:buNone/>
            </a:pPr>
            <a:endParaRPr lang="en-US" sz="500" i="1" dirty="0">
              <a:solidFill>
                <a:srgbClr val="002060"/>
              </a:solidFill>
            </a:endParaRPr>
          </a:p>
          <a:p>
            <a:r>
              <a:rPr lang="en-US" sz="2400" b="1" dirty="0">
                <a:solidFill>
                  <a:srgbClr val="002060"/>
                </a:solidFill>
              </a:rPr>
              <a:t>Original Work.</a:t>
            </a:r>
            <a:r>
              <a:rPr lang="en-US" sz="2400" dirty="0">
                <a:solidFill>
                  <a:srgbClr val="002060"/>
                </a:solidFill>
              </a:rPr>
              <a:t> Any work that is not original to the author must be cited. If work is not cited it is considered plagiarism.</a:t>
            </a:r>
          </a:p>
          <a:p>
            <a:pPr lvl="1">
              <a:buFont typeface="Arial" panose="020B0604020202020204" pitchFamily="34" charset="0"/>
              <a:buChar char="•"/>
            </a:pPr>
            <a:r>
              <a:rPr lang="en-US" sz="2000" dirty="0">
                <a:solidFill>
                  <a:srgbClr val="002060"/>
                </a:solidFill>
              </a:rPr>
              <a:t>Any sentence that utilizes quotation marks and does NOT include a reference is considered plagiarism.</a:t>
            </a:r>
          </a:p>
          <a:p>
            <a:pPr>
              <a:buFont typeface="Arial" panose="020B0604020202020204" pitchFamily="34" charset="0"/>
              <a:buChar char="•"/>
            </a:pPr>
            <a:r>
              <a:rPr lang="en-US" sz="2400" b="1" dirty="0">
                <a:solidFill>
                  <a:srgbClr val="002060"/>
                </a:solidFill>
              </a:rPr>
              <a:t>Met Objective.</a:t>
            </a:r>
            <a:r>
              <a:rPr lang="en-US" sz="2400" dirty="0">
                <a:solidFill>
                  <a:srgbClr val="002060"/>
                </a:solidFill>
              </a:rPr>
              <a:t> Paper </a:t>
            </a:r>
            <a:r>
              <a:rPr lang="en-US" sz="2400" i="1" dirty="0">
                <a:solidFill>
                  <a:srgbClr val="002060"/>
                </a:solidFill>
              </a:rPr>
              <a:t>advocates</a:t>
            </a:r>
            <a:r>
              <a:rPr lang="en-US" sz="2400" dirty="0">
                <a:solidFill>
                  <a:srgbClr val="002060"/>
                </a:solidFill>
              </a:rPr>
              <a:t> or </a:t>
            </a:r>
            <a:r>
              <a:rPr lang="en-US" sz="2400" i="1" dirty="0">
                <a:solidFill>
                  <a:srgbClr val="002060"/>
                </a:solidFill>
              </a:rPr>
              <a:t>takes a stand</a:t>
            </a:r>
            <a:r>
              <a:rPr lang="en-US" sz="2400" dirty="0">
                <a:solidFill>
                  <a:srgbClr val="002060"/>
                </a:solidFill>
              </a:rPr>
              <a:t> on a topic or position. Does not simply inform. </a:t>
            </a:r>
          </a:p>
          <a:p>
            <a:r>
              <a:rPr lang="en-US" sz="2400" b="1" dirty="0">
                <a:solidFill>
                  <a:srgbClr val="002060"/>
                </a:solidFill>
              </a:rPr>
              <a:t>Professional Conduct.</a:t>
            </a:r>
            <a:r>
              <a:rPr lang="en-US" sz="2400" dirty="0">
                <a:solidFill>
                  <a:srgbClr val="002060"/>
                </a:solidFill>
              </a:rPr>
              <a:t> Paper is composed professionally and content is respectfully communicated (i.e. no profanity is used)</a:t>
            </a:r>
          </a:p>
          <a:p>
            <a:endParaRPr lang="en-US" sz="2400" dirty="0">
              <a:solidFill>
                <a:srgbClr val="002060"/>
              </a:solidFill>
            </a:endParaRPr>
          </a:p>
        </p:txBody>
      </p:sp>
      <p:sp>
        <p:nvSpPr>
          <p:cNvPr id="3" name="Title 2"/>
          <p:cNvSpPr>
            <a:spLocks noGrp="1"/>
          </p:cNvSpPr>
          <p:nvPr>
            <p:ph type="title"/>
          </p:nvPr>
        </p:nvSpPr>
        <p:spPr/>
        <p:txBody>
          <a:bodyPr>
            <a:normAutofit/>
          </a:bodyPr>
          <a:lstStyle/>
          <a:p>
            <a:r>
              <a:rPr lang="en-US" sz="3600" dirty="0">
                <a:solidFill>
                  <a:srgbClr val="002060"/>
                </a:solidFill>
              </a:rPr>
              <a:t>Mandatory Paper Requirements</a:t>
            </a:r>
          </a:p>
        </p:txBody>
      </p:sp>
    </p:spTree>
    <p:extLst>
      <p:ext uri="{BB962C8B-B14F-4D97-AF65-F5344CB8AC3E}">
        <p14:creationId xmlns:p14="http://schemas.microsoft.com/office/powerpoint/2010/main" val="4256881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4525963"/>
          </a:xfrm>
        </p:spPr>
        <p:txBody>
          <a:bodyPr/>
          <a:lstStyle/>
          <a:p>
            <a:pPr>
              <a:buFont typeface="Arial" panose="020B0604020202020204" pitchFamily="34" charset="0"/>
              <a:buChar char="•"/>
            </a:pPr>
            <a:r>
              <a:rPr lang="en-US" sz="2800" b="1" dirty="0">
                <a:solidFill>
                  <a:srgbClr val="002060"/>
                </a:solidFill>
              </a:rPr>
              <a:t>Introduction</a:t>
            </a:r>
          </a:p>
          <a:p>
            <a:pPr lvl="1">
              <a:buFont typeface="Arial" panose="020B0604020202020204" pitchFamily="34" charset="0"/>
              <a:buChar char="•"/>
            </a:pPr>
            <a:r>
              <a:rPr lang="en-US" sz="2400" dirty="0">
                <a:solidFill>
                  <a:srgbClr val="002060"/>
                </a:solidFill>
              </a:rPr>
              <a:t>First body paragraph is introduction paragraph</a:t>
            </a:r>
          </a:p>
          <a:p>
            <a:pPr lvl="1">
              <a:buFont typeface="Arial" panose="020B0604020202020204" pitchFamily="34" charset="0"/>
              <a:buChar char="•"/>
            </a:pPr>
            <a:r>
              <a:rPr lang="en-US" sz="2400" dirty="0">
                <a:solidFill>
                  <a:srgbClr val="002060"/>
                </a:solidFill>
              </a:rPr>
              <a:t>Clearly state topic, position, and main points</a:t>
            </a:r>
          </a:p>
          <a:p>
            <a:pPr>
              <a:buFont typeface="Arial" panose="020B0604020202020204" pitchFamily="34" charset="0"/>
              <a:buChar char="•"/>
            </a:pPr>
            <a:r>
              <a:rPr lang="en-US" sz="2800" b="1" dirty="0">
                <a:solidFill>
                  <a:srgbClr val="002060"/>
                </a:solidFill>
              </a:rPr>
              <a:t>Body</a:t>
            </a:r>
          </a:p>
          <a:p>
            <a:pPr lvl="1">
              <a:buFont typeface="Arial" panose="020B0604020202020204" pitchFamily="34" charset="0"/>
              <a:buChar char="•"/>
            </a:pPr>
            <a:r>
              <a:rPr lang="en-US" sz="2400" dirty="0">
                <a:solidFill>
                  <a:srgbClr val="002060"/>
                </a:solidFill>
              </a:rPr>
              <a:t>Provides evidence supporting position </a:t>
            </a:r>
          </a:p>
          <a:p>
            <a:pPr lvl="1">
              <a:buFont typeface="Arial" panose="020B0604020202020204" pitchFamily="34" charset="0"/>
              <a:buChar char="•"/>
            </a:pPr>
            <a:r>
              <a:rPr lang="en-US" sz="2400" dirty="0">
                <a:solidFill>
                  <a:srgbClr val="002060"/>
                </a:solidFill>
              </a:rPr>
              <a:t>Same main point organizational format as briefing: </a:t>
            </a:r>
          </a:p>
          <a:p>
            <a:pPr lvl="2">
              <a:buFont typeface="Arial" panose="020B0604020202020204" pitchFamily="34" charset="0"/>
              <a:buChar char="•"/>
            </a:pPr>
            <a:r>
              <a:rPr lang="en-US" sz="2000" dirty="0">
                <a:solidFill>
                  <a:srgbClr val="002060"/>
                </a:solidFill>
              </a:rPr>
              <a:t>Problem-Solution </a:t>
            </a:r>
          </a:p>
          <a:p>
            <a:pPr lvl="2">
              <a:buFont typeface="Arial" panose="020B0604020202020204" pitchFamily="34" charset="0"/>
              <a:buChar char="•"/>
            </a:pPr>
            <a:r>
              <a:rPr lang="en-US" sz="2000" dirty="0">
                <a:solidFill>
                  <a:srgbClr val="002060"/>
                </a:solidFill>
              </a:rPr>
              <a:t>Pro-Con Plus 1</a:t>
            </a:r>
          </a:p>
          <a:p>
            <a:pPr lvl="1">
              <a:buFont typeface="Arial" panose="020B0604020202020204" pitchFamily="34" charset="0"/>
              <a:buChar char="•"/>
            </a:pPr>
            <a:r>
              <a:rPr lang="en-US" sz="2400" dirty="0">
                <a:solidFill>
                  <a:srgbClr val="002060"/>
                </a:solidFill>
              </a:rPr>
              <a:t>Refutes counter-arguments</a:t>
            </a:r>
          </a:p>
          <a:p>
            <a:pPr>
              <a:buFont typeface="Arial" panose="020B0604020202020204" pitchFamily="34" charset="0"/>
              <a:buChar char="•"/>
            </a:pPr>
            <a:r>
              <a:rPr lang="en-US" sz="2800" b="1" dirty="0">
                <a:solidFill>
                  <a:srgbClr val="002060"/>
                </a:solidFill>
              </a:rPr>
              <a:t>Conclusion</a:t>
            </a:r>
          </a:p>
          <a:p>
            <a:pPr lvl="1">
              <a:buFont typeface="Arial" panose="020B0604020202020204" pitchFamily="34" charset="0"/>
              <a:buChar char="•"/>
            </a:pPr>
            <a:r>
              <a:rPr lang="en-US" sz="2400" dirty="0">
                <a:solidFill>
                  <a:srgbClr val="002060"/>
                </a:solidFill>
              </a:rPr>
              <a:t>Final paragraph is conclusion paragraph</a:t>
            </a:r>
          </a:p>
          <a:p>
            <a:pPr lvl="1">
              <a:buFont typeface="Arial" panose="020B0604020202020204" pitchFamily="34" charset="0"/>
              <a:buChar char="•"/>
            </a:pPr>
            <a:r>
              <a:rPr lang="en-US" sz="2400" dirty="0">
                <a:solidFill>
                  <a:srgbClr val="002060"/>
                </a:solidFill>
              </a:rPr>
              <a:t>Restate/re-emphasize position and main points</a:t>
            </a:r>
          </a:p>
          <a:p>
            <a:pPr marL="457200" lvl="1" indent="0">
              <a:buNone/>
            </a:pPr>
            <a:endParaRPr lang="en-US" sz="2400"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Paper Organization</a:t>
            </a:r>
          </a:p>
        </p:txBody>
      </p:sp>
    </p:spTree>
    <p:extLst>
      <p:ext uri="{BB962C8B-B14F-4D97-AF65-F5344CB8AC3E}">
        <p14:creationId xmlns:p14="http://schemas.microsoft.com/office/powerpoint/2010/main" val="77311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534400" cy="4525963"/>
          </a:xfrm>
        </p:spPr>
        <p:txBody>
          <a:bodyPr/>
          <a:lstStyle/>
          <a:p>
            <a:r>
              <a:rPr lang="en-US" sz="2800" b="1" dirty="0">
                <a:solidFill>
                  <a:srgbClr val="002060"/>
                </a:solidFill>
              </a:rPr>
              <a:t>Individual Work: </a:t>
            </a:r>
            <a:r>
              <a:rPr lang="en-US" sz="2800" dirty="0">
                <a:solidFill>
                  <a:srgbClr val="002060"/>
                </a:solidFill>
              </a:rPr>
              <a:t>Feedback from other students is acceptable when preparing, but each student will complete his/her own briefing research and preparation</a:t>
            </a:r>
          </a:p>
          <a:p>
            <a:r>
              <a:rPr lang="en-US" sz="2800" b="1" dirty="0">
                <a:solidFill>
                  <a:srgbClr val="002060"/>
                </a:solidFill>
              </a:rPr>
              <a:t>Grading: </a:t>
            </a:r>
            <a:r>
              <a:rPr lang="en-US" sz="2800" dirty="0">
                <a:solidFill>
                  <a:srgbClr val="002060"/>
                </a:solidFill>
              </a:rPr>
              <a:t>Holm Center Form 6, </a:t>
            </a:r>
            <a:r>
              <a:rPr lang="en-US" sz="2800" i="1" dirty="0">
                <a:solidFill>
                  <a:srgbClr val="002060"/>
                </a:solidFill>
              </a:rPr>
              <a:t>Briefing Evaluation Sheet</a:t>
            </a:r>
          </a:p>
          <a:p>
            <a:pPr lvl="1">
              <a:buFont typeface="Arial" panose="020B0604020202020204" pitchFamily="34" charset="0"/>
              <a:buChar char="•"/>
            </a:pPr>
            <a:r>
              <a:rPr lang="en-US" sz="2400" dirty="0">
                <a:solidFill>
                  <a:srgbClr val="002060"/>
                </a:solidFill>
              </a:rPr>
              <a:t>Refer to syllabus for grading weight</a:t>
            </a:r>
          </a:p>
          <a:p>
            <a:r>
              <a:rPr lang="en-US" sz="2800" b="1" dirty="0">
                <a:solidFill>
                  <a:srgbClr val="002060"/>
                </a:solidFill>
              </a:rPr>
              <a:t>Delivery: </a:t>
            </a:r>
            <a:r>
              <a:rPr lang="en-US" sz="2800" dirty="0">
                <a:solidFill>
                  <a:srgbClr val="002060"/>
                </a:solidFill>
              </a:rPr>
              <a:t>Students will stand in front of audience and deliver briefing</a:t>
            </a:r>
          </a:p>
          <a:p>
            <a:r>
              <a:rPr lang="en-US" sz="2800" b="1" dirty="0">
                <a:solidFill>
                  <a:srgbClr val="002060"/>
                </a:solidFill>
              </a:rPr>
              <a:t>Position Paper Will Accompany the Briefing</a:t>
            </a:r>
          </a:p>
          <a:p>
            <a:pPr lvl="1"/>
            <a:endParaRPr lang="en-US" sz="2400"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General Briefing Information</a:t>
            </a:r>
          </a:p>
        </p:txBody>
      </p:sp>
    </p:spTree>
    <p:extLst>
      <p:ext uri="{BB962C8B-B14F-4D97-AF65-F5344CB8AC3E}">
        <p14:creationId xmlns:p14="http://schemas.microsoft.com/office/powerpoint/2010/main" val="3190577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229600" cy="4525963"/>
          </a:xfrm>
        </p:spPr>
        <p:txBody>
          <a:bodyPr/>
          <a:lstStyle/>
          <a:p>
            <a:pPr marL="0" indent="0" algn="ctr">
              <a:buNone/>
            </a:pPr>
            <a:r>
              <a:rPr lang="en-US" sz="3600" b="1" i="1" dirty="0">
                <a:solidFill>
                  <a:srgbClr val="92D050"/>
                </a:solidFill>
              </a:rPr>
              <a:t>**See AFH 33-337, Tongue and Quill**</a:t>
            </a:r>
            <a:endParaRPr lang="en-US" sz="2800" b="1" i="1" dirty="0">
              <a:solidFill>
                <a:srgbClr val="92D050"/>
              </a:solidFill>
            </a:endParaRPr>
          </a:p>
          <a:p>
            <a:r>
              <a:rPr lang="en-US" sz="2800" b="1" dirty="0">
                <a:solidFill>
                  <a:srgbClr val="002060"/>
                </a:solidFill>
              </a:rPr>
              <a:t>File Name: </a:t>
            </a:r>
            <a:r>
              <a:rPr lang="en-US" sz="2800" i="1" dirty="0">
                <a:solidFill>
                  <a:srgbClr val="002060"/>
                </a:solidFill>
              </a:rPr>
              <a:t>Last </a:t>
            </a:r>
            <a:r>
              <a:rPr lang="en-US" sz="2800" i="1" dirty="0" err="1">
                <a:solidFill>
                  <a:srgbClr val="002060"/>
                </a:solidFill>
              </a:rPr>
              <a:t>Name_Flight#_Class</a:t>
            </a:r>
            <a:r>
              <a:rPr lang="en-US" sz="2800" i="1" dirty="0">
                <a:solidFill>
                  <a:srgbClr val="002060"/>
                </a:solidFill>
              </a:rPr>
              <a:t>#</a:t>
            </a:r>
            <a:endParaRPr lang="en-US" sz="2800" dirty="0">
              <a:solidFill>
                <a:srgbClr val="002060"/>
              </a:solidFill>
            </a:endParaRPr>
          </a:p>
          <a:p>
            <a:pPr lvl="1">
              <a:buFont typeface="Arial" panose="020B0604020202020204" pitchFamily="34" charset="0"/>
              <a:buChar char="•"/>
            </a:pPr>
            <a:r>
              <a:rPr lang="en-US" sz="2200" dirty="0">
                <a:solidFill>
                  <a:srgbClr val="002060"/>
                </a:solidFill>
              </a:rPr>
              <a:t>Example: Smith_1-11_14-04</a:t>
            </a:r>
          </a:p>
          <a:p>
            <a:r>
              <a:rPr lang="en-US" sz="2800" b="1" dirty="0">
                <a:solidFill>
                  <a:srgbClr val="002060"/>
                </a:solidFill>
              </a:rPr>
              <a:t>Margins: </a:t>
            </a:r>
            <a:r>
              <a:rPr lang="en-US" sz="2800" dirty="0">
                <a:solidFill>
                  <a:srgbClr val="002060"/>
                </a:solidFill>
              </a:rPr>
              <a:t>1” all four sides</a:t>
            </a:r>
          </a:p>
          <a:p>
            <a:pPr>
              <a:buFont typeface="Arial" panose="020B0604020202020204" pitchFamily="34" charset="0"/>
              <a:buChar char="•"/>
            </a:pPr>
            <a:r>
              <a:rPr lang="en-US" sz="2800" b="1" dirty="0">
                <a:solidFill>
                  <a:srgbClr val="002060"/>
                </a:solidFill>
              </a:rPr>
              <a:t>Font: </a:t>
            </a:r>
            <a:r>
              <a:rPr lang="en-US" sz="2800" i="1" u="sng" dirty="0">
                <a:solidFill>
                  <a:srgbClr val="002060"/>
                </a:solidFill>
              </a:rPr>
              <a:t>All text</a:t>
            </a:r>
            <a:r>
              <a:rPr lang="en-US" sz="2800" dirty="0">
                <a:solidFill>
                  <a:srgbClr val="002060"/>
                </a:solidFill>
              </a:rPr>
              <a:t> Times New Roman 12 pt.</a:t>
            </a:r>
          </a:p>
          <a:p>
            <a:pPr>
              <a:buFont typeface="Arial" panose="020B0604020202020204" pitchFamily="34" charset="0"/>
              <a:buChar char="•"/>
            </a:pPr>
            <a:r>
              <a:rPr lang="en-US" sz="2800" b="1" dirty="0">
                <a:solidFill>
                  <a:srgbClr val="002060"/>
                </a:solidFill>
              </a:rPr>
              <a:t>Page 1: </a:t>
            </a:r>
            <a:r>
              <a:rPr lang="en-US" sz="2800" dirty="0">
                <a:solidFill>
                  <a:srgbClr val="002060"/>
                </a:solidFill>
              </a:rPr>
              <a:t>Identification Line 1” from bottom of page</a:t>
            </a:r>
          </a:p>
          <a:p>
            <a:pPr lvl="1">
              <a:buFont typeface="Arial" panose="020B0604020202020204" pitchFamily="34" charset="0"/>
              <a:buChar char="•"/>
            </a:pPr>
            <a:r>
              <a:rPr lang="en-US" sz="2200" dirty="0">
                <a:solidFill>
                  <a:srgbClr val="002060"/>
                </a:solidFill>
              </a:rPr>
              <a:t>Format: </a:t>
            </a:r>
            <a:r>
              <a:rPr lang="en-US" sz="2200" i="1" dirty="0">
                <a:solidFill>
                  <a:srgbClr val="002060"/>
                </a:solidFill>
              </a:rPr>
              <a:t>“Rank Last Name/OTS Program/Flight Job/Flight Number)/DD Mmm YR”</a:t>
            </a:r>
          </a:p>
          <a:p>
            <a:pPr marL="457200" lvl="1" indent="0">
              <a:buNone/>
            </a:pPr>
            <a:r>
              <a:rPr lang="en-US" sz="2200" i="1" dirty="0">
                <a:solidFill>
                  <a:srgbClr val="002060"/>
                </a:solidFill>
              </a:rPr>
              <a:t>	</a:t>
            </a:r>
            <a:r>
              <a:rPr lang="en-US" sz="2200" dirty="0">
                <a:solidFill>
                  <a:srgbClr val="002060"/>
                </a:solidFill>
              </a:rPr>
              <a:t>Example:</a:t>
            </a:r>
            <a:r>
              <a:rPr lang="en-US" sz="2200" i="1" dirty="0">
                <a:solidFill>
                  <a:srgbClr val="002060"/>
                </a:solidFill>
              </a:rPr>
              <a:t> </a:t>
            </a:r>
            <a:r>
              <a:rPr lang="en-US" sz="1800" dirty="0">
                <a:solidFill>
                  <a:srgbClr val="002060"/>
                </a:solidFill>
              </a:rPr>
              <a:t>Cadet Brown/24 TRS/FM/X-XX/09 Jan 15</a:t>
            </a:r>
            <a:endParaRPr lang="en-US" sz="1600" dirty="0">
              <a:solidFill>
                <a:srgbClr val="002060"/>
              </a:solidFill>
            </a:endParaRPr>
          </a:p>
          <a:p>
            <a:pPr>
              <a:buFont typeface="Arial" panose="020B0604020202020204" pitchFamily="34" charset="0"/>
              <a:buChar char="•"/>
            </a:pPr>
            <a:r>
              <a:rPr lang="en-US" sz="2800" b="1" dirty="0">
                <a:solidFill>
                  <a:srgbClr val="002060"/>
                </a:solidFill>
              </a:rPr>
              <a:t>Page 2: </a:t>
            </a:r>
            <a:r>
              <a:rPr lang="en-US" sz="2800" dirty="0">
                <a:solidFill>
                  <a:srgbClr val="002060"/>
                </a:solidFill>
              </a:rPr>
              <a:t>Begin page numbers</a:t>
            </a:r>
          </a:p>
          <a:p>
            <a:pPr marL="739775" lvl="2">
              <a:buFont typeface="Arial" panose="020B0604020202020204" pitchFamily="34" charset="0"/>
              <a:buChar char="•"/>
            </a:pPr>
            <a:r>
              <a:rPr lang="en-US" sz="2200" dirty="0">
                <a:solidFill>
                  <a:srgbClr val="002060"/>
                </a:solidFill>
              </a:rPr>
              <a:t>Begin with 2 and sequentially thereafter</a:t>
            </a:r>
          </a:p>
          <a:p>
            <a:pPr lvl="2">
              <a:buFont typeface="Arial" panose="020B0604020202020204" pitchFamily="34" charset="0"/>
              <a:buChar char="•"/>
            </a:pPr>
            <a:endParaRPr lang="en-US" sz="2000" dirty="0">
              <a:solidFill>
                <a:srgbClr val="002060"/>
              </a:solidFill>
            </a:endParaRPr>
          </a:p>
          <a:p>
            <a:pPr lvl="1">
              <a:buFont typeface="Arial" panose="020B0604020202020204" pitchFamily="34" charset="0"/>
              <a:buChar char="•"/>
            </a:pPr>
            <a:endParaRPr lang="en-US" sz="2400" dirty="0">
              <a:solidFill>
                <a:srgbClr val="002060"/>
              </a:solidFill>
            </a:endParaRPr>
          </a:p>
          <a:p>
            <a:pPr>
              <a:buFont typeface="Arial" panose="020B0604020202020204" pitchFamily="34" charset="0"/>
              <a:buChar char="•"/>
            </a:pPr>
            <a:endParaRPr lang="en-US" sz="2800" dirty="0">
              <a:solidFill>
                <a:srgbClr val="002060"/>
              </a:solidFill>
            </a:endParaRPr>
          </a:p>
          <a:p>
            <a:pPr>
              <a:buFont typeface="Arial" panose="020B0604020202020204" pitchFamily="34" charset="0"/>
              <a:buChar char="•"/>
            </a:pPr>
            <a:endParaRPr lang="en-US" sz="2800"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Format</a:t>
            </a:r>
          </a:p>
        </p:txBody>
      </p:sp>
    </p:spTree>
    <p:extLst>
      <p:ext uri="{BB962C8B-B14F-4D97-AF65-F5344CB8AC3E}">
        <p14:creationId xmlns:p14="http://schemas.microsoft.com/office/powerpoint/2010/main" val="2523316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2060"/>
                </a:solidFill>
              </a:rPr>
              <a:t>Format</a:t>
            </a:r>
          </a:p>
        </p:txBody>
      </p:sp>
      <p:sp>
        <p:nvSpPr>
          <p:cNvPr id="4" name="Rectangle 3"/>
          <p:cNvSpPr/>
          <p:nvPr/>
        </p:nvSpPr>
        <p:spPr>
          <a:xfrm>
            <a:off x="2514600" y="1676400"/>
            <a:ext cx="4572000" cy="1384995"/>
          </a:xfrm>
          <a:prstGeom prst="rect">
            <a:avLst/>
          </a:prstGeom>
        </p:spPr>
        <p:txBody>
          <a:bodyPr>
            <a:spAutoFit/>
          </a:bodyPr>
          <a:lstStyle/>
          <a:p>
            <a:pPr algn="ctr">
              <a:lnSpc>
                <a:spcPct val="200000"/>
              </a:lnSpc>
            </a:pPr>
            <a:r>
              <a:rPr lang="en-US" sz="1400" dirty="0">
                <a:latin typeface="Times New Roman" panose="02020603050405020304" pitchFamily="18" charset="0"/>
                <a:cs typeface="Times New Roman" panose="02020603050405020304" pitchFamily="18" charset="0"/>
              </a:rPr>
              <a:t>POSITION PAPER </a:t>
            </a:r>
          </a:p>
          <a:p>
            <a:pPr algn="ctr">
              <a:lnSpc>
                <a:spcPct val="200000"/>
              </a:lnSpc>
            </a:pPr>
            <a:r>
              <a:rPr lang="en-US" sz="1400" dirty="0">
                <a:latin typeface="Times New Roman" panose="02020603050405020304" pitchFamily="18" charset="0"/>
                <a:cs typeface="Times New Roman" panose="02020603050405020304" pitchFamily="18" charset="0"/>
              </a:rPr>
              <a:t>ON </a:t>
            </a:r>
          </a:p>
          <a:p>
            <a:pPr algn="ctr">
              <a:lnSpc>
                <a:spcPct val="200000"/>
              </a:lnSpc>
            </a:pPr>
            <a:r>
              <a:rPr lang="en-US" sz="1400" dirty="0">
                <a:latin typeface="Times New Roman" panose="02020603050405020304" pitchFamily="18" charset="0"/>
                <a:cs typeface="Times New Roman" panose="02020603050405020304" pitchFamily="18" charset="0"/>
              </a:rPr>
              <a:t>SUBJECT</a:t>
            </a:r>
          </a:p>
        </p:txBody>
      </p:sp>
      <p:sp>
        <p:nvSpPr>
          <p:cNvPr id="10" name="Rectangle 9"/>
          <p:cNvSpPr/>
          <p:nvPr/>
        </p:nvSpPr>
        <p:spPr>
          <a:xfrm>
            <a:off x="1259032" y="3124200"/>
            <a:ext cx="6927864" cy="2246769"/>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1.··The·first·paragraph·is·the·introduction·paragraph.·The introduction paragraph states the position and the main points that are in accordance with the organizational pattern guidance.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2.   The second paragraph begins the body of the material and  begins the discussion of the main points. Each main point can be written in its own numbered paragraph or as a subparagraph to a numbered body paragraph. Refer to AFH 33-337, </a:t>
            </a:r>
            <a:r>
              <a:rPr lang="en-US" sz="1400" i="1" dirty="0">
                <a:latin typeface="Times New Roman" panose="02020603050405020304" pitchFamily="18" charset="0"/>
                <a:cs typeface="Times New Roman" panose="02020603050405020304" pitchFamily="18" charset="0"/>
              </a:rPr>
              <a:t>The Tongue and Quill</a:t>
            </a:r>
            <a:r>
              <a:rPr lang="en-US" sz="1400" dirty="0">
                <a:latin typeface="Times New Roman" panose="02020603050405020304" pitchFamily="18" charset="0"/>
                <a:cs typeface="Times New Roman" panose="02020603050405020304" pitchFamily="18" charset="0"/>
              </a:rPr>
              <a:t>, for guidance on formatting the position paper. The paper and briefing should mirror each other and the order of both should enable the understanding of the topic by the reader or audience. Organize and format the briefing and the paper paper in a way that makes the most logical sense.</a:t>
            </a:r>
          </a:p>
        </p:txBody>
      </p:sp>
      <p:sp>
        <p:nvSpPr>
          <p:cNvPr id="11" name="Rectangle 10"/>
          <p:cNvSpPr/>
          <p:nvPr/>
        </p:nvSpPr>
        <p:spPr>
          <a:xfrm>
            <a:off x="497032" y="1143000"/>
            <a:ext cx="8418368" cy="563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2438400" y="1828800"/>
            <a:ext cx="1066800" cy="276999"/>
          </a:xfrm>
          <a:prstGeom prst="rect">
            <a:avLst/>
          </a:prstGeom>
          <a:noFill/>
          <a:ln w="28575">
            <a:solidFill>
              <a:srgbClr val="92D050"/>
            </a:solidFill>
          </a:ln>
        </p:spPr>
        <p:txBody>
          <a:bodyPr wrap="square" rtlCol="0">
            <a:spAutoFit/>
          </a:bodyPr>
          <a:lstStyle/>
          <a:p>
            <a:pPr algn="ctr"/>
            <a:r>
              <a:rPr lang="en-US" sz="1200" b="1" dirty="0"/>
              <a:t>1st title line</a:t>
            </a:r>
          </a:p>
        </p:txBody>
      </p:sp>
      <p:sp>
        <p:nvSpPr>
          <p:cNvPr id="13" name="TextBox 12"/>
          <p:cNvSpPr txBox="1"/>
          <p:nvPr/>
        </p:nvSpPr>
        <p:spPr>
          <a:xfrm>
            <a:off x="2438400" y="2286000"/>
            <a:ext cx="1066800" cy="276999"/>
          </a:xfrm>
          <a:prstGeom prst="rect">
            <a:avLst/>
          </a:prstGeom>
          <a:noFill/>
          <a:ln w="28575">
            <a:solidFill>
              <a:srgbClr val="92D050"/>
            </a:solidFill>
          </a:ln>
        </p:spPr>
        <p:txBody>
          <a:bodyPr wrap="square" rtlCol="0">
            <a:spAutoFit/>
          </a:bodyPr>
          <a:lstStyle/>
          <a:p>
            <a:pPr algn="ctr"/>
            <a:r>
              <a:rPr lang="en-US" sz="1200" b="1" dirty="0"/>
              <a:t>2d title line</a:t>
            </a:r>
          </a:p>
        </p:txBody>
      </p:sp>
      <p:sp>
        <p:nvSpPr>
          <p:cNvPr id="14" name="TextBox 13"/>
          <p:cNvSpPr txBox="1"/>
          <p:nvPr/>
        </p:nvSpPr>
        <p:spPr>
          <a:xfrm>
            <a:off x="2438400" y="2743200"/>
            <a:ext cx="1066800" cy="276999"/>
          </a:xfrm>
          <a:prstGeom prst="rect">
            <a:avLst/>
          </a:prstGeom>
          <a:noFill/>
          <a:ln w="28575">
            <a:solidFill>
              <a:srgbClr val="92D050"/>
            </a:solidFill>
          </a:ln>
        </p:spPr>
        <p:txBody>
          <a:bodyPr wrap="square" rtlCol="0">
            <a:spAutoFit/>
          </a:bodyPr>
          <a:lstStyle/>
          <a:p>
            <a:pPr algn="ctr"/>
            <a:r>
              <a:rPr lang="en-US" sz="1200" b="1" dirty="0"/>
              <a:t>3d title line</a:t>
            </a:r>
          </a:p>
        </p:txBody>
      </p:sp>
      <p:sp>
        <p:nvSpPr>
          <p:cNvPr id="15" name="TextBox 14"/>
          <p:cNvSpPr txBox="1"/>
          <p:nvPr/>
        </p:nvSpPr>
        <p:spPr>
          <a:xfrm>
            <a:off x="5867400" y="2362200"/>
            <a:ext cx="1575758" cy="276999"/>
          </a:xfrm>
          <a:prstGeom prst="rect">
            <a:avLst/>
          </a:prstGeom>
          <a:noFill/>
          <a:ln w="28575">
            <a:solidFill>
              <a:srgbClr val="FF9933"/>
            </a:solidFill>
          </a:ln>
        </p:spPr>
        <p:txBody>
          <a:bodyPr wrap="square" rtlCol="0">
            <a:spAutoFit/>
          </a:bodyPr>
          <a:lstStyle/>
          <a:p>
            <a:pPr algn="ctr"/>
            <a:r>
              <a:rPr lang="en-US" sz="1200" b="1" dirty="0"/>
              <a:t>double-spaced</a:t>
            </a:r>
          </a:p>
        </p:txBody>
      </p:sp>
      <p:sp>
        <p:nvSpPr>
          <p:cNvPr id="17" name="TextBox 16"/>
          <p:cNvSpPr txBox="1"/>
          <p:nvPr/>
        </p:nvSpPr>
        <p:spPr>
          <a:xfrm>
            <a:off x="8305800" y="4267200"/>
            <a:ext cx="762000" cy="461665"/>
          </a:xfrm>
          <a:prstGeom prst="rect">
            <a:avLst/>
          </a:prstGeom>
          <a:solidFill>
            <a:schemeClr val="bg1"/>
          </a:solidFill>
          <a:ln w="28575">
            <a:solidFill>
              <a:srgbClr val="CC00FF"/>
            </a:solidFill>
          </a:ln>
        </p:spPr>
        <p:txBody>
          <a:bodyPr wrap="square" rtlCol="0">
            <a:spAutoFit/>
          </a:bodyPr>
          <a:lstStyle/>
          <a:p>
            <a:pPr algn="ctr"/>
            <a:r>
              <a:rPr lang="en-US" sz="1200" b="1" dirty="0"/>
              <a:t>single-spaced</a:t>
            </a:r>
          </a:p>
        </p:txBody>
      </p:sp>
      <p:sp>
        <p:nvSpPr>
          <p:cNvPr id="18" name="Right Brace 17"/>
          <p:cNvSpPr/>
          <p:nvPr/>
        </p:nvSpPr>
        <p:spPr>
          <a:xfrm>
            <a:off x="5588479" y="1891099"/>
            <a:ext cx="253042" cy="1233101"/>
          </a:xfrm>
          <a:prstGeom prst="rightBrace">
            <a:avLst/>
          </a:prstGeom>
          <a:ln w="38100">
            <a:solidFill>
              <a:srgbClr val="FF99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Right Brace 18"/>
          <p:cNvSpPr/>
          <p:nvPr/>
        </p:nvSpPr>
        <p:spPr>
          <a:xfrm>
            <a:off x="7924800" y="3962400"/>
            <a:ext cx="381000" cy="1179272"/>
          </a:xfrm>
          <a:prstGeom prst="rightBrace">
            <a:avLst/>
          </a:prstGeom>
          <a:ln w="28575">
            <a:solidFill>
              <a:srgbClr val="CC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4" name="Straight Arrow Connector 23"/>
          <p:cNvCxnSpPr/>
          <p:nvPr/>
        </p:nvCxnSpPr>
        <p:spPr>
          <a:xfrm>
            <a:off x="497032" y="3782199"/>
            <a:ext cx="762000" cy="0"/>
          </a:xfrm>
          <a:prstGeom prst="straightConnector1">
            <a:avLst/>
          </a:prstGeom>
          <a:ln w="285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10" y="3352800"/>
            <a:ext cx="440844" cy="276999"/>
          </a:xfrm>
          <a:prstGeom prst="rect">
            <a:avLst/>
          </a:prstGeom>
          <a:noFill/>
          <a:ln w="28575">
            <a:solidFill>
              <a:srgbClr val="00B0F0"/>
            </a:solidFill>
          </a:ln>
        </p:spPr>
        <p:txBody>
          <a:bodyPr wrap="square" rtlCol="0">
            <a:spAutoFit/>
          </a:bodyPr>
          <a:lstStyle/>
          <a:p>
            <a:pPr algn="ctr"/>
            <a:r>
              <a:rPr lang="en-US" sz="1200" b="1" dirty="0"/>
              <a:t>1”</a:t>
            </a:r>
          </a:p>
        </p:txBody>
      </p:sp>
      <p:cxnSp>
        <p:nvCxnSpPr>
          <p:cNvPr id="28" name="Straight Arrow Connector 27"/>
          <p:cNvCxnSpPr/>
          <p:nvPr/>
        </p:nvCxnSpPr>
        <p:spPr>
          <a:xfrm>
            <a:off x="8069022" y="3248799"/>
            <a:ext cx="762000" cy="0"/>
          </a:xfrm>
          <a:prstGeom prst="straightConnector1">
            <a:avLst/>
          </a:prstGeom>
          <a:ln w="285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45956" y="2819400"/>
            <a:ext cx="440844" cy="276999"/>
          </a:xfrm>
          <a:prstGeom prst="rect">
            <a:avLst/>
          </a:prstGeom>
          <a:noFill/>
          <a:ln w="28575">
            <a:solidFill>
              <a:srgbClr val="00B0F0"/>
            </a:solidFill>
          </a:ln>
        </p:spPr>
        <p:txBody>
          <a:bodyPr wrap="square" rtlCol="0">
            <a:spAutoFit/>
          </a:bodyPr>
          <a:lstStyle/>
          <a:p>
            <a:pPr algn="ctr"/>
            <a:r>
              <a:rPr lang="en-US" sz="1200" b="1" dirty="0"/>
              <a:t>1”</a:t>
            </a:r>
          </a:p>
        </p:txBody>
      </p:sp>
      <p:cxnSp>
        <p:nvCxnSpPr>
          <p:cNvPr id="30" name="Straight Arrow Connector 29"/>
          <p:cNvCxnSpPr/>
          <p:nvPr/>
        </p:nvCxnSpPr>
        <p:spPr>
          <a:xfrm>
            <a:off x="4114800" y="1219200"/>
            <a:ext cx="0" cy="609600"/>
          </a:xfrm>
          <a:prstGeom prst="straightConnector1">
            <a:avLst/>
          </a:prstGeom>
          <a:ln w="285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83556" y="1447800"/>
            <a:ext cx="440844" cy="276999"/>
          </a:xfrm>
          <a:prstGeom prst="rect">
            <a:avLst/>
          </a:prstGeom>
          <a:noFill/>
          <a:ln w="28575">
            <a:solidFill>
              <a:srgbClr val="00B0F0"/>
            </a:solidFill>
          </a:ln>
        </p:spPr>
        <p:txBody>
          <a:bodyPr wrap="square" rtlCol="0">
            <a:spAutoFit/>
          </a:bodyPr>
          <a:lstStyle/>
          <a:p>
            <a:pPr algn="ctr"/>
            <a:r>
              <a:rPr lang="en-US" sz="1200" b="1" dirty="0"/>
              <a:t>1”</a:t>
            </a:r>
          </a:p>
        </p:txBody>
      </p:sp>
      <p:sp>
        <p:nvSpPr>
          <p:cNvPr id="22" name="TextBox 21"/>
          <p:cNvSpPr txBox="1"/>
          <p:nvPr/>
        </p:nvSpPr>
        <p:spPr>
          <a:xfrm>
            <a:off x="8153400" y="3429000"/>
            <a:ext cx="824702" cy="461665"/>
          </a:xfrm>
          <a:prstGeom prst="rect">
            <a:avLst/>
          </a:prstGeom>
          <a:noFill/>
          <a:ln w="28575">
            <a:solidFill>
              <a:srgbClr val="FF9933"/>
            </a:solidFill>
          </a:ln>
        </p:spPr>
        <p:txBody>
          <a:bodyPr wrap="square" rtlCol="0">
            <a:spAutoFit/>
          </a:bodyPr>
          <a:lstStyle/>
          <a:p>
            <a:pPr algn="ctr"/>
            <a:r>
              <a:rPr lang="en-US" sz="1200" b="1" dirty="0"/>
              <a:t>double-spaced</a:t>
            </a:r>
          </a:p>
        </p:txBody>
      </p:sp>
      <p:sp>
        <p:nvSpPr>
          <p:cNvPr id="23" name="Right Brace 22"/>
          <p:cNvSpPr/>
          <p:nvPr/>
        </p:nvSpPr>
        <p:spPr>
          <a:xfrm>
            <a:off x="7964097" y="3547146"/>
            <a:ext cx="189303" cy="262854"/>
          </a:xfrm>
          <a:prstGeom prst="rightBrace">
            <a:avLst/>
          </a:prstGeom>
          <a:ln w="38100">
            <a:solidFill>
              <a:srgbClr val="FF99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966044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93837"/>
            <a:ext cx="8534400" cy="4525963"/>
          </a:xfrm>
        </p:spPr>
        <p:txBody>
          <a:bodyPr/>
          <a:lstStyle/>
          <a:p>
            <a:pPr>
              <a:buFont typeface="Arial" panose="020B0604020202020204" pitchFamily="34" charset="0"/>
              <a:buChar char="•"/>
            </a:pPr>
            <a:r>
              <a:rPr lang="en-US" sz="2800" b="1" dirty="0">
                <a:solidFill>
                  <a:srgbClr val="002060"/>
                </a:solidFill>
              </a:rPr>
              <a:t>Spacing</a:t>
            </a:r>
          </a:p>
          <a:p>
            <a:pPr lvl="1">
              <a:buFont typeface="Arial" panose="020B0604020202020204" pitchFamily="34" charset="0"/>
              <a:buChar char="•"/>
            </a:pPr>
            <a:r>
              <a:rPr lang="en-US" sz="2400" dirty="0">
                <a:solidFill>
                  <a:srgbClr val="002060"/>
                </a:solidFill>
              </a:rPr>
              <a:t>After paragraph numbering: 2 spaces</a:t>
            </a:r>
          </a:p>
          <a:p>
            <a:pPr lvl="1">
              <a:buFont typeface="Arial" panose="020B0604020202020204" pitchFamily="34" charset="0"/>
              <a:buChar char="•"/>
            </a:pPr>
            <a:r>
              <a:rPr lang="en-US" sz="2400" dirty="0">
                <a:solidFill>
                  <a:srgbClr val="002060"/>
                </a:solidFill>
              </a:rPr>
              <a:t>Between sentences and words: 1 space</a:t>
            </a:r>
          </a:p>
          <a:p>
            <a:pPr lvl="1">
              <a:buFont typeface="Arial" panose="020B0604020202020204" pitchFamily="34" charset="0"/>
              <a:buChar char="•"/>
            </a:pPr>
            <a:r>
              <a:rPr lang="en-US" sz="2400" i="1" dirty="0">
                <a:solidFill>
                  <a:srgbClr val="002060"/>
                </a:solidFill>
              </a:rPr>
              <a:t>Example: </a:t>
            </a:r>
          </a:p>
          <a:p>
            <a:pPr marL="747713" indent="0">
              <a:buNone/>
            </a:pPr>
            <a:r>
              <a:rPr lang="en-US" sz="2000" dirty="0">
                <a:solidFill>
                  <a:srgbClr val="002060"/>
                </a:solidFill>
              </a:rPr>
              <a:t>2.</a:t>
            </a:r>
            <a:r>
              <a:rPr lang="en-US" sz="2000" b="1" dirty="0">
                <a:solidFill>
                  <a:srgbClr val="FF3399"/>
                </a:solidFill>
              </a:rPr>
              <a:t>··</a:t>
            </a:r>
            <a:r>
              <a:rPr lang="en-US" sz="2000" dirty="0">
                <a:solidFill>
                  <a:srgbClr val="002060"/>
                </a:solidFill>
              </a:rPr>
              <a:t>The</a:t>
            </a:r>
            <a:r>
              <a:rPr lang="en-US" sz="2000" b="1" dirty="0">
                <a:solidFill>
                  <a:srgbClr val="FF3399"/>
                </a:solidFill>
              </a:rPr>
              <a:t>·</a:t>
            </a:r>
            <a:r>
              <a:rPr lang="en-US" sz="2000" dirty="0">
                <a:solidFill>
                  <a:srgbClr val="002060"/>
                </a:solidFill>
              </a:rPr>
              <a:t>OTS</a:t>
            </a:r>
            <a:r>
              <a:rPr lang="en-US" sz="2000" b="1" dirty="0">
                <a:solidFill>
                  <a:srgbClr val="FF3399"/>
                </a:solidFill>
              </a:rPr>
              <a:t>·</a:t>
            </a:r>
            <a:r>
              <a:rPr lang="en-US" sz="2000" dirty="0">
                <a:solidFill>
                  <a:srgbClr val="002060"/>
                </a:solidFill>
              </a:rPr>
              <a:t>campus</a:t>
            </a:r>
            <a:r>
              <a:rPr lang="en-US" sz="2000" b="1" dirty="0">
                <a:solidFill>
                  <a:srgbClr val="FF3399"/>
                </a:solidFill>
              </a:rPr>
              <a:t>·</a:t>
            </a:r>
            <a:r>
              <a:rPr lang="en-US" sz="2000" dirty="0">
                <a:solidFill>
                  <a:srgbClr val="002060"/>
                </a:solidFill>
              </a:rPr>
              <a:t>is</a:t>
            </a:r>
            <a:r>
              <a:rPr lang="en-US" sz="2000" b="1" dirty="0">
                <a:solidFill>
                  <a:srgbClr val="FF3399"/>
                </a:solidFill>
              </a:rPr>
              <a:t>·</a:t>
            </a:r>
            <a:r>
              <a:rPr lang="en-US" sz="2000" dirty="0">
                <a:solidFill>
                  <a:srgbClr val="002060"/>
                </a:solidFill>
              </a:rPr>
              <a:t>located</a:t>
            </a:r>
            <a:r>
              <a:rPr lang="en-US" sz="2000" b="1" dirty="0">
                <a:solidFill>
                  <a:srgbClr val="FF3399"/>
                </a:solidFill>
              </a:rPr>
              <a:t>·</a:t>
            </a:r>
            <a:r>
              <a:rPr lang="en-US" sz="2000" dirty="0">
                <a:solidFill>
                  <a:srgbClr val="002060"/>
                </a:solidFill>
              </a:rPr>
              <a:t>at</a:t>
            </a:r>
            <a:r>
              <a:rPr lang="en-US" sz="2000" b="1" dirty="0">
                <a:solidFill>
                  <a:srgbClr val="FF3399"/>
                </a:solidFill>
              </a:rPr>
              <a:t>·</a:t>
            </a:r>
            <a:r>
              <a:rPr lang="en-US" sz="2000" dirty="0">
                <a:solidFill>
                  <a:srgbClr val="002060"/>
                </a:solidFill>
              </a:rPr>
              <a:t>Maxwell</a:t>
            </a:r>
            <a:r>
              <a:rPr lang="en-US" sz="2000" b="1" dirty="0">
                <a:solidFill>
                  <a:srgbClr val="FF3399"/>
                </a:solidFill>
              </a:rPr>
              <a:t>·</a:t>
            </a:r>
            <a:r>
              <a:rPr lang="en-US" sz="2000" dirty="0">
                <a:solidFill>
                  <a:srgbClr val="002060"/>
                </a:solidFill>
              </a:rPr>
              <a:t>AFB.</a:t>
            </a:r>
            <a:r>
              <a:rPr lang="en-US" sz="2000" b="1" dirty="0">
                <a:solidFill>
                  <a:srgbClr val="FF3399"/>
                </a:solidFill>
              </a:rPr>
              <a:t>·</a:t>
            </a:r>
            <a:r>
              <a:rPr lang="en-US" sz="2000" dirty="0">
                <a:solidFill>
                  <a:srgbClr val="002060"/>
                </a:solidFill>
              </a:rPr>
              <a:t>The</a:t>
            </a:r>
            <a:r>
              <a:rPr lang="en-US" sz="2000" b="1" dirty="0">
                <a:solidFill>
                  <a:srgbClr val="FF3399"/>
                </a:solidFill>
              </a:rPr>
              <a:t>·</a:t>
            </a:r>
            <a:r>
              <a:rPr lang="en-US" sz="2000" dirty="0">
                <a:solidFill>
                  <a:srgbClr val="002060"/>
                </a:solidFill>
              </a:rPr>
              <a:t>base</a:t>
            </a:r>
            <a:r>
              <a:rPr lang="en-US" sz="2000" b="1" dirty="0">
                <a:solidFill>
                  <a:srgbClr val="FF3399"/>
                </a:solidFill>
              </a:rPr>
              <a:t>·</a:t>
            </a:r>
            <a:r>
              <a:rPr lang="en-US" sz="2000" dirty="0">
                <a:solidFill>
                  <a:srgbClr val="002060"/>
                </a:solidFill>
              </a:rPr>
              <a:t>is</a:t>
            </a:r>
            <a:r>
              <a:rPr lang="en-US" sz="2000" b="1" dirty="0">
                <a:solidFill>
                  <a:srgbClr val="FF3399"/>
                </a:solidFill>
              </a:rPr>
              <a:t>·</a:t>
            </a:r>
            <a:r>
              <a:rPr lang="en-US" sz="2000" dirty="0">
                <a:solidFill>
                  <a:srgbClr val="002060"/>
                </a:solidFill>
              </a:rPr>
              <a:t>located</a:t>
            </a:r>
            <a:r>
              <a:rPr lang="en-US" sz="2000" b="1" dirty="0">
                <a:solidFill>
                  <a:srgbClr val="FF3399"/>
                </a:solidFill>
              </a:rPr>
              <a:t>·</a:t>
            </a:r>
            <a:r>
              <a:rPr lang="en-US" sz="2000" dirty="0">
                <a:solidFill>
                  <a:srgbClr val="002060"/>
                </a:solidFill>
              </a:rPr>
              <a:t>in</a:t>
            </a:r>
            <a:r>
              <a:rPr lang="en-US" sz="2000" b="1" dirty="0">
                <a:solidFill>
                  <a:srgbClr val="FF3399"/>
                </a:solidFill>
              </a:rPr>
              <a:t>·</a:t>
            </a:r>
            <a:r>
              <a:rPr lang="en-US" sz="2000" dirty="0">
                <a:solidFill>
                  <a:srgbClr val="002060"/>
                </a:solidFill>
              </a:rPr>
              <a:t>Montgomery,</a:t>
            </a:r>
            <a:r>
              <a:rPr lang="en-US" sz="2000" b="1" dirty="0">
                <a:solidFill>
                  <a:srgbClr val="FF3399"/>
                </a:solidFill>
              </a:rPr>
              <a:t>·</a:t>
            </a:r>
            <a:r>
              <a:rPr lang="en-US" sz="2000" dirty="0">
                <a:solidFill>
                  <a:srgbClr val="002060"/>
                </a:solidFill>
              </a:rPr>
              <a:t>Alabama.</a:t>
            </a:r>
            <a:r>
              <a:rPr lang="en-US" sz="2000" b="1" dirty="0">
                <a:solidFill>
                  <a:srgbClr val="FF3399"/>
                </a:solidFill>
              </a:rPr>
              <a:t>·</a:t>
            </a:r>
            <a:r>
              <a:rPr lang="en-US" sz="2000" dirty="0">
                <a:solidFill>
                  <a:srgbClr val="002060"/>
                </a:solidFill>
              </a:rPr>
              <a:t>Montgomery</a:t>
            </a:r>
            <a:r>
              <a:rPr lang="en-US" sz="2000" b="1" dirty="0">
                <a:solidFill>
                  <a:srgbClr val="FF3399"/>
                </a:solidFill>
              </a:rPr>
              <a:t>·</a:t>
            </a:r>
            <a:r>
              <a:rPr lang="en-US" sz="2000" dirty="0">
                <a:solidFill>
                  <a:srgbClr val="002060"/>
                </a:solidFill>
              </a:rPr>
              <a:t>is</a:t>
            </a:r>
            <a:r>
              <a:rPr lang="en-US" sz="2000" b="1" dirty="0">
                <a:solidFill>
                  <a:srgbClr val="FF3399"/>
                </a:solidFill>
              </a:rPr>
              <a:t>·</a:t>
            </a:r>
            <a:r>
              <a:rPr lang="en-US" sz="2000" dirty="0">
                <a:solidFill>
                  <a:srgbClr val="002060"/>
                </a:solidFill>
              </a:rPr>
              <a:t>the</a:t>
            </a:r>
            <a:r>
              <a:rPr lang="en-US" sz="2000" b="1" dirty="0">
                <a:solidFill>
                  <a:srgbClr val="FF3399"/>
                </a:solidFill>
              </a:rPr>
              <a:t>·</a:t>
            </a:r>
            <a:r>
              <a:rPr lang="en-US" sz="2000" dirty="0">
                <a:solidFill>
                  <a:srgbClr val="002060"/>
                </a:solidFill>
              </a:rPr>
              <a:t>capitol</a:t>
            </a:r>
            <a:r>
              <a:rPr lang="en-US" sz="2000" b="1" dirty="0">
                <a:solidFill>
                  <a:srgbClr val="FF3399"/>
                </a:solidFill>
              </a:rPr>
              <a:t>·</a:t>
            </a:r>
            <a:r>
              <a:rPr lang="en-US" sz="2000" dirty="0">
                <a:solidFill>
                  <a:srgbClr val="002060"/>
                </a:solidFill>
              </a:rPr>
              <a:t>of</a:t>
            </a:r>
            <a:r>
              <a:rPr lang="en-US" sz="2000" b="1" dirty="0">
                <a:solidFill>
                  <a:srgbClr val="FF3399"/>
                </a:solidFill>
              </a:rPr>
              <a:t>·</a:t>
            </a:r>
            <a:r>
              <a:rPr lang="en-US" sz="2000" dirty="0">
                <a:solidFill>
                  <a:srgbClr val="002060"/>
                </a:solidFill>
              </a:rPr>
              <a:t>Alabama.</a:t>
            </a:r>
          </a:p>
          <a:p>
            <a:pPr marL="344488" indent="-344488"/>
            <a:r>
              <a:rPr lang="en-US" sz="2800" b="1" dirty="0">
                <a:solidFill>
                  <a:srgbClr val="002060"/>
                </a:solidFill>
              </a:rPr>
              <a:t>In-Text Numbers</a:t>
            </a:r>
          </a:p>
          <a:p>
            <a:pPr marL="747713" lvl="1" indent="-284163">
              <a:buFont typeface="Arial" panose="020B0604020202020204" pitchFamily="34" charset="0"/>
              <a:buChar char="•"/>
            </a:pPr>
            <a:r>
              <a:rPr lang="en-US" sz="2400" dirty="0">
                <a:solidFill>
                  <a:srgbClr val="002060"/>
                </a:solidFill>
              </a:rPr>
              <a:t>Greater than 10: Numerically written</a:t>
            </a:r>
          </a:p>
          <a:p>
            <a:pPr marL="747713" lvl="1" indent="-284163">
              <a:buFont typeface="Arial" panose="020B0604020202020204" pitchFamily="34" charset="0"/>
              <a:buChar char="•"/>
            </a:pPr>
            <a:r>
              <a:rPr lang="en-US" sz="2400" dirty="0">
                <a:solidFill>
                  <a:srgbClr val="002060"/>
                </a:solidFill>
              </a:rPr>
              <a:t>1-9: Written out</a:t>
            </a:r>
          </a:p>
          <a:p>
            <a:pPr marL="747713" lvl="1" indent="-284163">
              <a:buFont typeface="Arial" panose="020B0604020202020204" pitchFamily="34" charset="0"/>
              <a:buChar char="•"/>
            </a:pPr>
            <a:r>
              <a:rPr lang="en-US" sz="2400" b="1" dirty="0">
                <a:solidFill>
                  <a:srgbClr val="002060"/>
                </a:solidFill>
              </a:rPr>
              <a:t>Example: </a:t>
            </a:r>
          </a:p>
          <a:p>
            <a:pPr marL="1204913" lvl="3" indent="-284163">
              <a:buFont typeface="Arial" panose="020B0604020202020204" pitchFamily="34" charset="0"/>
              <a:buChar char="•"/>
            </a:pPr>
            <a:r>
              <a:rPr lang="en-US" sz="1800" dirty="0">
                <a:solidFill>
                  <a:srgbClr val="002060"/>
                </a:solidFill>
              </a:rPr>
              <a:t>There are </a:t>
            </a:r>
            <a:r>
              <a:rPr lang="en-US" sz="1800" u="sng" dirty="0">
                <a:solidFill>
                  <a:srgbClr val="002060"/>
                </a:solidFill>
              </a:rPr>
              <a:t>14</a:t>
            </a:r>
            <a:r>
              <a:rPr lang="en-US" sz="1800" dirty="0">
                <a:solidFill>
                  <a:srgbClr val="002060"/>
                </a:solidFill>
              </a:rPr>
              <a:t> people in the flight and </a:t>
            </a:r>
            <a:r>
              <a:rPr lang="en-US" sz="1800" u="sng" dirty="0">
                <a:solidFill>
                  <a:srgbClr val="002060"/>
                </a:solidFill>
              </a:rPr>
              <a:t>two</a:t>
            </a:r>
            <a:r>
              <a:rPr lang="en-US" sz="1800" dirty="0">
                <a:solidFill>
                  <a:srgbClr val="002060"/>
                </a:solidFill>
              </a:rPr>
              <a:t> of them are from California. </a:t>
            </a:r>
            <a:r>
              <a:rPr lang="en-US" sz="1800" u="sng" dirty="0">
                <a:solidFill>
                  <a:srgbClr val="002060"/>
                </a:solidFill>
              </a:rPr>
              <a:t>Eleven</a:t>
            </a:r>
            <a:r>
              <a:rPr lang="en-US" sz="1800" dirty="0">
                <a:solidFill>
                  <a:srgbClr val="002060"/>
                </a:solidFill>
              </a:rPr>
              <a:t> of them will be assigned to the </a:t>
            </a:r>
            <a:r>
              <a:rPr lang="en-US" sz="1800" u="sng" dirty="0">
                <a:solidFill>
                  <a:srgbClr val="002060"/>
                </a:solidFill>
              </a:rPr>
              <a:t>2d</a:t>
            </a:r>
            <a:r>
              <a:rPr lang="en-US" sz="1800" dirty="0">
                <a:solidFill>
                  <a:srgbClr val="002060"/>
                </a:solidFill>
              </a:rPr>
              <a:t> Bomb Wing; they arrived here on </a:t>
            </a:r>
            <a:r>
              <a:rPr lang="en-US" sz="1800" u="sng" dirty="0">
                <a:solidFill>
                  <a:srgbClr val="002060"/>
                </a:solidFill>
              </a:rPr>
              <a:t>7</a:t>
            </a:r>
            <a:r>
              <a:rPr lang="en-US" sz="1800" dirty="0">
                <a:solidFill>
                  <a:srgbClr val="002060"/>
                </a:solidFill>
              </a:rPr>
              <a:t> January 2014. </a:t>
            </a:r>
          </a:p>
          <a:p>
            <a:pPr marL="344488" indent="-344488"/>
            <a:endParaRPr lang="en-US" sz="2800" b="1" dirty="0">
              <a:solidFill>
                <a:srgbClr val="002060"/>
              </a:solidFill>
            </a:endParaRPr>
          </a:p>
          <a:p>
            <a:endParaRPr lang="en-US" sz="2800" dirty="0">
              <a:solidFill>
                <a:srgbClr val="002060"/>
              </a:solidFill>
            </a:endParaRPr>
          </a:p>
          <a:p>
            <a:endParaRPr lang="en-US" sz="2800" dirty="0">
              <a:solidFill>
                <a:srgbClr val="002060"/>
              </a:solidFill>
            </a:endParaRPr>
          </a:p>
          <a:p>
            <a:endParaRPr lang="en-US" sz="2800" dirty="0">
              <a:solidFill>
                <a:srgbClr val="002060"/>
              </a:solidFill>
            </a:endParaRPr>
          </a:p>
          <a:p>
            <a:endParaRPr lang="en-US" sz="2800" dirty="0">
              <a:solidFill>
                <a:srgbClr val="002060"/>
              </a:solidFill>
            </a:endParaRPr>
          </a:p>
          <a:p>
            <a:endParaRPr lang="en-US" sz="2800"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Writing Mechanics</a:t>
            </a:r>
          </a:p>
        </p:txBody>
      </p:sp>
    </p:spTree>
    <p:extLst>
      <p:ext uri="{BB962C8B-B14F-4D97-AF65-F5344CB8AC3E}">
        <p14:creationId xmlns:p14="http://schemas.microsoft.com/office/powerpoint/2010/main" val="3730085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524000"/>
            <a:ext cx="8229600" cy="4525963"/>
          </a:xfrm>
        </p:spPr>
        <p:txBody>
          <a:bodyPr/>
          <a:lstStyle/>
          <a:p>
            <a:pPr>
              <a:buFont typeface="Arial" panose="020B0604020202020204" pitchFamily="34" charset="0"/>
              <a:buChar char="•"/>
            </a:pPr>
            <a:r>
              <a:rPr lang="en-US" b="1" dirty="0">
                <a:solidFill>
                  <a:srgbClr val="002060"/>
                </a:solidFill>
              </a:rPr>
              <a:t>Write in Third Person </a:t>
            </a:r>
          </a:p>
          <a:p>
            <a:pPr>
              <a:buFont typeface="Arial" panose="020B0604020202020204" pitchFamily="34" charset="0"/>
              <a:buChar char="•"/>
            </a:pPr>
            <a:r>
              <a:rPr lang="en-US" b="1" dirty="0">
                <a:solidFill>
                  <a:srgbClr val="002060"/>
                </a:solidFill>
              </a:rPr>
              <a:t>Abbreviations &amp; Acronyms</a:t>
            </a:r>
          </a:p>
          <a:p>
            <a:pPr lvl="1">
              <a:buFont typeface="Arial" panose="020B0604020202020204" pitchFamily="34" charset="0"/>
              <a:buChar char="•"/>
            </a:pPr>
            <a:r>
              <a:rPr lang="en-US" b="1" dirty="0">
                <a:solidFill>
                  <a:srgbClr val="002060"/>
                </a:solidFill>
              </a:rPr>
              <a:t>No Approved</a:t>
            </a:r>
            <a:r>
              <a:rPr lang="en-US" dirty="0">
                <a:solidFill>
                  <a:srgbClr val="002060"/>
                </a:solidFill>
              </a:rPr>
              <a:t> abbreviations &amp; acronym listing </a:t>
            </a:r>
          </a:p>
          <a:p>
            <a:pPr lvl="2">
              <a:buFont typeface="Arial" panose="020B0604020202020204" pitchFamily="34" charset="0"/>
              <a:buChar char="•"/>
            </a:pPr>
            <a:r>
              <a:rPr lang="en-US" dirty="0">
                <a:solidFill>
                  <a:srgbClr val="002060"/>
                </a:solidFill>
              </a:rPr>
              <a:t>First Use: Write out abbreviation or acronym with acronym in parenthesis</a:t>
            </a:r>
          </a:p>
          <a:p>
            <a:pPr lvl="2">
              <a:buFont typeface="Arial" panose="020B0604020202020204" pitchFamily="34" charset="0"/>
              <a:buChar char="•"/>
            </a:pPr>
            <a:r>
              <a:rPr lang="en-US" dirty="0">
                <a:solidFill>
                  <a:srgbClr val="002060"/>
                </a:solidFill>
              </a:rPr>
              <a:t>Subsequent Uses: Use only abbreviation or acronym</a:t>
            </a:r>
          </a:p>
          <a:p>
            <a:pPr lvl="2">
              <a:buFont typeface="Arial" panose="020B0604020202020204" pitchFamily="34" charset="0"/>
              <a:buChar char="•"/>
            </a:pPr>
            <a:r>
              <a:rPr lang="en-US" dirty="0">
                <a:solidFill>
                  <a:srgbClr val="002060"/>
                </a:solidFill>
              </a:rPr>
              <a:t>Example: </a:t>
            </a:r>
            <a:r>
              <a:rPr lang="en-US" u="sng" dirty="0">
                <a:solidFill>
                  <a:srgbClr val="002060"/>
                </a:solidFill>
              </a:rPr>
              <a:t>Air Combat Command (ACC)</a:t>
            </a:r>
            <a:r>
              <a:rPr lang="en-US" dirty="0">
                <a:solidFill>
                  <a:srgbClr val="002060"/>
                </a:solidFill>
              </a:rPr>
              <a:t> is headquartered at Joint Base Langley-Eustis. </a:t>
            </a:r>
            <a:r>
              <a:rPr lang="en-US" u="sng" dirty="0">
                <a:solidFill>
                  <a:srgbClr val="002060"/>
                </a:solidFill>
              </a:rPr>
              <a:t>ACC</a:t>
            </a:r>
            <a:r>
              <a:rPr lang="en-US" dirty="0">
                <a:solidFill>
                  <a:srgbClr val="002060"/>
                </a:solidFill>
              </a:rPr>
              <a:t> was created on 1 Jun 92.</a:t>
            </a:r>
          </a:p>
          <a:p>
            <a:pPr lvl="1">
              <a:buFont typeface="Arial" panose="020B0604020202020204" pitchFamily="34" charset="0"/>
              <a:buChar char="•"/>
            </a:pPr>
            <a:endParaRPr lang="en-US" dirty="0">
              <a:solidFill>
                <a:srgbClr val="002060"/>
              </a:solidFill>
            </a:endParaRPr>
          </a:p>
          <a:p>
            <a:pPr>
              <a:buFont typeface="Arial" panose="020B0604020202020204" pitchFamily="34" charset="0"/>
              <a:buChar char="•"/>
            </a:pPr>
            <a:endParaRPr lang="en-US"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Writing Mechanics</a:t>
            </a:r>
          </a:p>
        </p:txBody>
      </p:sp>
    </p:spTree>
    <p:extLst>
      <p:ext uri="{BB962C8B-B14F-4D97-AF65-F5344CB8AC3E}">
        <p14:creationId xmlns:p14="http://schemas.microsoft.com/office/powerpoint/2010/main" val="1805202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85800" y="1600200"/>
            <a:ext cx="8229600" cy="4525963"/>
          </a:xfrm>
        </p:spPr>
        <p:txBody>
          <a:bodyPr/>
          <a:lstStyle/>
          <a:p>
            <a:pPr>
              <a:buFont typeface="Arial" panose="020B0604020202020204" pitchFamily="34" charset="0"/>
              <a:buChar char="•"/>
            </a:pPr>
            <a:r>
              <a:rPr lang="en-US" sz="3600" dirty="0">
                <a:solidFill>
                  <a:srgbClr val="002060"/>
                </a:solidFill>
              </a:rPr>
              <a:t>Spelling</a:t>
            </a:r>
          </a:p>
          <a:p>
            <a:pPr>
              <a:buFont typeface="Arial" panose="020B0604020202020204" pitchFamily="34" charset="0"/>
              <a:buChar char="•"/>
            </a:pPr>
            <a:r>
              <a:rPr lang="en-US" sz="3600" dirty="0">
                <a:solidFill>
                  <a:srgbClr val="002060"/>
                </a:solidFill>
              </a:rPr>
              <a:t>Grammar</a:t>
            </a:r>
          </a:p>
          <a:p>
            <a:pPr>
              <a:buFont typeface="Arial" panose="020B0604020202020204" pitchFamily="34" charset="0"/>
              <a:buChar char="•"/>
            </a:pPr>
            <a:r>
              <a:rPr lang="en-US" sz="3600" dirty="0">
                <a:solidFill>
                  <a:srgbClr val="002060"/>
                </a:solidFill>
              </a:rPr>
              <a:t>Punctuation</a:t>
            </a:r>
          </a:p>
          <a:p>
            <a:pPr>
              <a:buFont typeface="Arial" panose="020B0604020202020204" pitchFamily="34" charset="0"/>
              <a:buChar char="•"/>
            </a:pPr>
            <a:r>
              <a:rPr lang="en-US" sz="3600" dirty="0">
                <a:solidFill>
                  <a:srgbClr val="002060"/>
                </a:solidFill>
              </a:rPr>
              <a:t>Sentence Structure</a:t>
            </a:r>
          </a:p>
          <a:p>
            <a:pPr>
              <a:buFont typeface="Arial" panose="020B0604020202020204" pitchFamily="34" charset="0"/>
              <a:buChar char="•"/>
            </a:pPr>
            <a:r>
              <a:rPr lang="en-US" sz="3600" dirty="0">
                <a:solidFill>
                  <a:srgbClr val="002060"/>
                </a:solidFill>
              </a:rPr>
              <a:t>Word Choice</a:t>
            </a:r>
          </a:p>
          <a:p>
            <a:pPr marL="457200" lvl="1" indent="0">
              <a:buNone/>
            </a:pPr>
            <a:endParaRPr lang="en-US" sz="3200" dirty="0">
              <a:solidFill>
                <a:srgbClr val="002060"/>
              </a:solidFill>
            </a:endParaRPr>
          </a:p>
        </p:txBody>
      </p:sp>
      <p:sp>
        <p:nvSpPr>
          <p:cNvPr id="6" name="Title 5"/>
          <p:cNvSpPr>
            <a:spLocks noGrp="1"/>
          </p:cNvSpPr>
          <p:nvPr>
            <p:ph type="title"/>
          </p:nvPr>
        </p:nvSpPr>
        <p:spPr>
          <a:xfrm>
            <a:off x="1828800" y="0"/>
            <a:ext cx="6934200" cy="1143000"/>
          </a:xfrm>
        </p:spPr>
        <p:txBody>
          <a:bodyPr>
            <a:normAutofit/>
          </a:bodyPr>
          <a:lstStyle/>
          <a:p>
            <a:r>
              <a:rPr lang="en-US" dirty="0">
                <a:solidFill>
                  <a:srgbClr val="002060"/>
                </a:solidFill>
              </a:rPr>
              <a:t>Writing Mechanics</a:t>
            </a:r>
          </a:p>
        </p:txBody>
      </p:sp>
    </p:spTree>
    <p:extLst>
      <p:ext uri="{BB962C8B-B14F-4D97-AF65-F5344CB8AC3E}">
        <p14:creationId xmlns:p14="http://schemas.microsoft.com/office/powerpoint/2010/main" val="410836866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4525963"/>
          </a:xfrm>
        </p:spPr>
        <p:txBody>
          <a:bodyPr/>
          <a:lstStyle/>
          <a:p>
            <a:pPr marL="342900" lvl="1" indent="-342900">
              <a:buFont typeface="Arial" charset="0"/>
              <a:buChar char="•"/>
            </a:pPr>
            <a:r>
              <a:rPr lang="en-US" b="1" dirty="0">
                <a:solidFill>
                  <a:srgbClr val="002060"/>
                </a:solidFill>
              </a:rPr>
              <a:t>3 Different Sources Required </a:t>
            </a:r>
            <a:r>
              <a:rPr lang="en-US" dirty="0">
                <a:solidFill>
                  <a:srgbClr val="002060"/>
                </a:solidFill>
              </a:rPr>
              <a:t>(minimum) </a:t>
            </a:r>
          </a:p>
          <a:p>
            <a:pPr marL="742950" lvl="2" indent="-342900"/>
            <a:r>
              <a:rPr lang="en-US" sz="2000" i="1" dirty="0">
                <a:solidFill>
                  <a:srgbClr val="002060"/>
                </a:solidFill>
              </a:rPr>
              <a:t>Credible and relevant </a:t>
            </a:r>
          </a:p>
          <a:p>
            <a:pPr>
              <a:buFont typeface="Arial" panose="020B0604020202020204" pitchFamily="34" charset="0"/>
              <a:buChar char="•"/>
            </a:pPr>
            <a:r>
              <a:rPr lang="en-US" sz="2800" b="1" dirty="0">
                <a:solidFill>
                  <a:srgbClr val="002060"/>
                </a:solidFill>
              </a:rPr>
              <a:t>In-Text Note Citations</a:t>
            </a:r>
          </a:p>
          <a:p>
            <a:pPr lvl="1">
              <a:buFont typeface="Arial" panose="020B0604020202020204" pitchFamily="34" charset="0"/>
              <a:buChar char="•"/>
            </a:pPr>
            <a:r>
              <a:rPr lang="en-US" sz="2000" dirty="0">
                <a:solidFill>
                  <a:srgbClr val="002060"/>
                </a:solidFill>
              </a:rPr>
              <a:t>Superscript Numbers: Begin with 1</a:t>
            </a:r>
          </a:p>
          <a:p>
            <a:pPr lvl="2">
              <a:buFont typeface="Arial" panose="020B0604020202020204" pitchFamily="34" charset="0"/>
              <a:buChar char="•"/>
            </a:pPr>
            <a:r>
              <a:rPr lang="en-US" sz="1800" dirty="0">
                <a:solidFill>
                  <a:srgbClr val="002060"/>
                </a:solidFill>
              </a:rPr>
              <a:t>At end of sentence or end of clause, following any punctuation mark (except a dash) or closing parenthesis </a:t>
            </a:r>
          </a:p>
          <a:p>
            <a:pPr lvl="1">
              <a:buFont typeface="Arial" panose="020B0604020202020204" pitchFamily="34" charset="0"/>
              <a:buChar char="•"/>
            </a:pPr>
            <a:r>
              <a:rPr lang="en-US" sz="2000" b="1" dirty="0">
                <a:solidFill>
                  <a:srgbClr val="002060"/>
                </a:solidFill>
              </a:rPr>
              <a:t>IAW </a:t>
            </a:r>
            <a:r>
              <a:rPr lang="en-US" sz="2000" b="1" i="1" dirty="0">
                <a:solidFill>
                  <a:srgbClr val="002060"/>
                </a:solidFill>
              </a:rPr>
              <a:t>Air University Style and Author Guide </a:t>
            </a:r>
          </a:p>
          <a:p>
            <a:pPr lvl="2">
              <a:buFont typeface="Arial" panose="020B0604020202020204" pitchFamily="34" charset="0"/>
              <a:buChar char="•"/>
            </a:pPr>
            <a:r>
              <a:rPr lang="en-US" sz="1800" dirty="0">
                <a:solidFill>
                  <a:srgbClr val="002060"/>
                </a:solidFill>
              </a:rPr>
              <a:t>Page 129 and Appendix A: Note Citations</a:t>
            </a:r>
          </a:p>
          <a:p>
            <a:pPr lvl="1">
              <a:buFont typeface="Arial" panose="020B0604020202020204" pitchFamily="34" charset="0"/>
              <a:buChar char="•"/>
            </a:pPr>
            <a:r>
              <a:rPr lang="en-US" sz="2400" b="1" dirty="0">
                <a:solidFill>
                  <a:srgbClr val="002060"/>
                </a:solidFill>
              </a:rPr>
              <a:t>Examples: </a:t>
            </a:r>
          </a:p>
          <a:p>
            <a:pPr lvl="2">
              <a:buFont typeface="Arial" panose="020B0604020202020204" pitchFamily="34" charset="0"/>
              <a:buChar char="•"/>
            </a:pPr>
            <a:r>
              <a:rPr lang="en-US" sz="1800" dirty="0">
                <a:solidFill>
                  <a:srgbClr val="002060"/>
                </a:solidFill>
              </a:rPr>
              <a:t>The population of Italy is approximately 62 million people.</a:t>
            </a:r>
            <a:r>
              <a:rPr lang="en-US" sz="1800" baseline="30000" dirty="0">
                <a:solidFill>
                  <a:srgbClr val="002060"/>
                </a:solidFill>
              </a:rPr>
              <a:t>1</a:t>
            </a:r>
            <a:endParaRPr lang="en-US" sz="1800" dirty="0">
              <a:solidFill>
                <a:srgbClr val="002060"/>
              </a:solidFill>
            </a:endParaRPr>
          </a:p>
          <a:p>
            <a:pPr lvl="2">
              <a:buFont typeface="Arial" panose="020B0604020202020204" pitchFamily="34" charset="0"/>
              <a:buChar char="•"/>
            </a:pPr>
            <a:r>
              <a:rPr lang="en-US" sz="1800" dirty="0">
                <a:solidFill>
                  <a:srgbClr val="002060"/>
                </a:solidFill>
              </a:rPr>
              <a:t>Italy is a gateway for illegal drugs to Europe</a:t>
            </a:r>
            <a:r>
              <a:rPr lang="en-US" sz="1800" baseline="30000" dirty="0">
                <a:solidFill>
                  <a:srgbClr val="FF0000"/>
                </a:solidFill>
              </a:rPr>
              <a:t>1</a:t>
            </a:r>
            <a:r>
              <a:rPr lang="en-US" sz="1800" dirty="0">
                <a:solidFill>
                  <a:srgbClr val="002060"/>
                </a:solidFill>
              </a:rPr>
              <a:t>.</a:t>
            </a:r>
          </a:p>
          <a:p>
            <a:pPr lvl="2">
              <a:buFont typeface="Arial" panose="020B0604020202020204" pitchFamily="34" charset="0"/>
              <a:buChar char="•"/>
            </a:pPr>
            <a:r>
              <a:rPr lang="en-US" sz="1800" dirty="0">
                <a:solidFill>
                  <a:srgbClr val="002060"/>
                </a:solidFill>
              </a:rPr>
              <a:t>The US and Italy are NATO allies.</a:t>
            </a:r>
            <a:r>
              <a:rPr lang="en-US" sz="1800" baseline="30000" dirty="0">
                <a:solidFill>
                  <a:srgbClr val="002060"/>
                </a:solidFill>
              </a:rPr>
              <a:t>2</a:t>
            </a:r>
            <a:endParaRPr lang="en-US" sz="1800" dirty="0">
              <a:solidFill>
                <a:srgbClr val="002060"/>
              </a:solidFill>
            </a:endParaRPr>
          </a:p>
          <a:p>
            <a:pPr lvl="2">
              <a:buFont typeface="Arial" panose="020B0604020202020204" pitchFamily="34" charset="0"/>
              <a:buChar char="•"/>
            </a:pPr>
            <a:r>
              <a:rPr lang="en-US" sz="1800" dirty="0">
                <a:solidFill>
                  <a:srgbClr val="002060"/>
                </a:solidFill>
              </a:rPr>
              <a:t>Russia agreed to stop sales to Brazil—a longtime practice</a:t>
            </a:r>
            <a:r>
              <a:rPr lang="en-US" sz="1800" baseline="30000" dirty="0">
                <a:solidFill>
                  <a:srgbClr val="002060"/>
                </a:solidFill>
              </a:rPr>
              <a:t>3</a:t>
            </a:r>
            <a:r>
              <a:rPr lang="en-US" sz="1800" dirty="0">
                <a:solidFill>
                  <a:srgbClr val="002060"/>
                </a:solidFill>
              </a:rPr>
              <a:t>—at the urging of the State Department. </a:t>
            </a:r>
          </a:p>
          <a:p>
            <a:pPr lvl="2">
              <a:buFont typeface="Arial" panose="020B0604020202020204" pitchFamily="34" charset="0"/>
              <a:buChar char="•"/>
            </a:pPr>
            <a:endParaRPr lang="en-US" sz="2000" baseline="30000" dirty="0">
              <a:solidFill>
                <a:srgbClr val="002060"/>
              </a:solidFill>
            </a:endParaRPr>
          </a:p>
          <a:p>
            <a:endParaRPr lang="en-US" dirty="0"/>
          </a:p>
        </p:txBody>
      </p:sp>
      <p:sp>
        <p:nvSpPr>
          <p:cNvPr id="3" name="Title 2"/>
          <p:cNvSpPr>
            <a:spLocks noGrp="1"/>
          </p:cNvSpPr>
          <p:nvPr>
            <p:ph type="title"/>
          </p:nvPr>
        </p:nvSpPr>
        <p:spPr/>
        <p:txBody>
          <a:bodyPr/>
          <a:lstStyle/>
          <a:p>
            <a:r>
              <a:rPr lang="en-US" dirty="0">
                <a:solidFill>
                  <a:srgbClr val="002060"/>
                </a:solidFill>
              </a:rPr>
              <a:t>Paper References</a:t>
            </a:r>
          </a:p>
        </p:txBody>
      </p:sp>
    </p:spTree>
    <p:extLst>
      <p:ext uri="{BB962C8B-B14F-4D97-AF65-F5344CB8AC3E}">
        <p14:creationId xmlns:p14="http://schemas.microsoft.com/office/powerpoint/2010/main" val="959026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4525963"/>
          </a:xfrm>
        </p:spPr>
        <p:txBody>
          <a:bodyPr/>
          <a:lstStyle/>
          <a:p>
            <a:pPr>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Cite Sources as End Notes</a:t>
            </a:r>
          </a:p>
          <a:p>
            <a:pPr lvl="2">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At end of document </a:t>
            </a:r>
          </a:p>
          <a:p>
            <a:pPr lvl="2">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References do not count towards final page count</a:t>
            </a:r>
          </a:p>
          <a:p>
            <a:pPr lvl="2">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Generally, same as briefing end notes</a:t>
            </a:r>
          </a:p>
          <a:p>
            <a:pPr lvl="1">
              <a:buFont typeface="Arial" panose="020B0604020202020204" pitchFamily="34" charset="0"/>
              <a:buChar char="•"/>
            </a:pPr>
            <a:r>
              <a:rPr lang="en-US" sz="2400" b="1" dirty="0">
                <a:solidFill>
                  <a:srgbClr val="002060"/>
                </a:solidFill>
              </a:rPr>
              <a:t>IAW </a:t>
            </a:r>
            <a:r>
              <a:rPr lang="en-US" sz="2400" b="1" i="1" dirty="0">
                <a:solidFill>
                  <a:srgbClr val="002060"/>
                </a:solidFill>
              </a:rPr>
              <a:t>Air University Style and Author Guide </a:t>
            </a:r>
          </a:p>
          <a:p>
            <a:pPr lvl="2">
              <a:buFont typeface="Arial" panose="020B0604020202020204" pitchFamily="34" charset="0"/>
              <a:buChar char="•"/>
            </a:pPr>
            <a:r>
              <a:rPr lang="en-US" sz="2000" dirty="0">
                <a:solidFill>
                  <a:srgbClr val="002060"/>
                </a:solidFill>
              </a:rPr>
              <a:t>Page 129 and Appendix A: Note Citations</a:t>
            </a:r>
          </a:p>
          <a:p>
            <a:pPr lvl="1">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Examples:</a:t>
            </a:r>
          </a:p>
          <a:p>
            <a:pPr marL="744538" lvl="1" indent="0">
              <a:buNone/>
            </a:pPr>
            <a:r>
              <a:rPr lang="en-US" sz="2000" dirty="0">
                <a:solidFill>
                  <a:srgbClr val="002060"/>
                </a:solidFill>
                <a:latin typeface="Times New Roman" panose="02020603050405020304" pitchFamily="18" charset="0"/>
                <a:cs typeface="Times New Roman" panose="02020603050405020304" pitchFamily="18" charset="0"/>
              </a:rPr>
              <a:t>1. </a:t>
            </a:r>
            <a:r>
              <a:rPr lang="en-US" sz="2000" i="1" dirty="0">
                <a:solidFill>
                  <a:srgbClr val="002060"/>
                </a:solidFill>
                <a:latin typeface="Times New Roman" panose="02020603050405020304" pitchFamily="18" charset="0"/>
                <a:cs typeface="Times New Roman" panose="02020603050405020304" pitchFamily="18" charset="0"/>
              </a:rPr>
              <a:t>The World Factbook</a:t>
            </a:r>
            <a:r>
              <a:rPr lang="en-US" sz="2000" dirty="0">
                <a:solidFill>
                  <a:srgbClr val="002060"/>
                </a:solidFill>
                <a:latin typeface="Times New Roman" panose="02020603050405020304" pitchFamily="18" charset="0"/>
                <a:cs typeface="Times New Roman" panose="02020603050405020304" pitchFamily="18" charset="0"/>
              </a:rPr>
              <a:t>, s.v. “Italy,” (CIA), https://www.cia.gov/library/publications/the-world-factbook/geos/it.html (accessed 11 August 2014). </a:t>
            </a:r>
          </a:p>
          <a:p>
            <a:pPr marL="744538" lvl="1" indent="0">
              <a:buNone/>
            </a:pPr>
            <a:r>
              <a:rPr lang="en-US" sz="2000" dirty="0">
                <a:solidFill>
                  <a:srgbClr val="002060"/>
                </a:solidFill>
                <a:latin typeface="Times New Roman" panose="02020603050405020304" pitchFamily="18" charset="0"/>
                <a:cs typeface="Times New Roman" panose="02020603050405020304" pitchFamily="18" charset="0"/>
              </a:rPr>
              <a:t>2. US Department of State, </a:t>
            </a:r>
            <a:r>
              <a:rPr lang="en-US" sz="2000" i="1" dirty="0">
                <a:solidFill>
                  <a:srgbClr val="002060"/>
                </a:solidFill>
                <a:latin typeface="Times New Roman" panose="02020603050405020304" pitchFamily="18" charset="0"/>
                <a:cs typeface="Times New Roman" panose="02020603050405020304" pitchFamily="18" charset="0"/>
              </a:rPr>
              <a:t>US Relations with Italy, </a:t>
            </a:r>
            <a:r>
              <a:rPr lang="en-US" sz="2000" dirty="0">
                <a:solidFill>
                  <a:srgbClr val="002060"/>
                </a:solidFill>
                <a:latin typeface="Times New Roman" panose="02020603050405020304" pitchFamily="18" charset="0"/>
                <a:cs typeface="Times New Roman" panose="02020603050405020304" pitchFamily="18" charset="0"/>
              </a:rPr>
              <a:t>(Bureau of European and Eurasian Affairs, 25 October 2013), http://www.state.gov/r/pa/ei/bgn/4033.htm.</a:t>
            </a:r>
          </a:p>
          <a:p>
            <a:endParaRPr lang="en-US"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Paper References</a:t>
            </a:r>
          </a:p>
        </p:txBody>
      </p:sp>
    </p:spTree>
    <p:extLst>
      <p:ext uri="{BB962C8B-B14F-4D97-AF65-F5344CB8AC3E}">
        <p14:creationId xmlns:p14="http://schemas.microsoft.com/office/powerpoint/2010/main" val="2822881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tx2">
                    <a:lumMod val="75000"/>
                  </a:schemeClr>
                </a:solidFill>
              </a:rPr>
              <a:t>Paraphrasing (AU-1 5.6)</a:t>
            </a:r>
          </a:p>
          <a:p>
            <a:pPr lvl="1"/>
            <a:r>
              <a:rPr lang="en-US" dirty="0">
                <a:solidFill>
                  <a:schemeClr val="tx2">
                    <a:lumMod val="75000"/>
                  </a:schemeClr>
                </a:solidFill>
              </a:rPr>
              <a:t>Others work that you have put into your own words</a:t>
            </a:r>
          </a:p>
          <a:p>
            <a:r>
              <a:rPr lang="en-US">
                <a:solidFill>
                  <a:schemeClr val="tx2">
                    <a:lumMod val="75000"/>
                  </a:schemeClr>
                </a:solidFill>
              </a:rPr>
              <a:t>Quotations (AU-1 5.7)</a:t>
            </a:r>
            <a:endParaRPr lang="en-US" dirty="0">
              <a:solidFill>
                <a:schemeClr val="tx2">
                  <a:lumMod val="75000"/>
                </a:schemeClr>
              </a:solidFill>
            </a:endParaRPr>
          </a:p>
          <a:p>
            <a:pPr lvl="1"/>
            <a:r>
              <a:rPr lang="en-US" dirty="0">
                <a:solidFill>
                  <a:schemeClr val="tx2">
                    <a:lumMod val="75000"/>
                  </a:schemeClr>
                </a:solidFill>
              </a:rPr>
              <a:t>Any text that is taken word for word from a source  </a:t>
            </a:r>
          </a:p>
          <a:p>
            <a:pPr lvl="1"/>
            <a:r>
              <a:rPr lang="en-US" dirty="0">
                <a:solidFill>
                  <a:schemeClr val="tx2">
                    <a:lumMod val="75000"/>
                  </a:schemeClr>
                </a:solidFill>
              </a:rPr>
              <a:t>Your who paper should not be a collection of quotations</a:t>
            </a:r>
          </a:p>
          <a:p>
            <a:pPr lvl="1"/>
            <a:r>
              <a:rPr lang="en-US" dirty="0">
                <a:solidFill>
                  <a:schemeClr val="tx2">
                    <a:lumMod val="75000"/>
                  </a:schemeClr>
                </a:solidFill>
              </a:rPr>
              <a:t>Requires citing </a:t>
            </a:r>
          </a:p>
          <a:p>
            <a:pPr lvl="1"/>
            <a:endParaRPr lang="en-US" dirty="0">
              <a:solidFill>
                <a:srgbClr val="FF0000"/>
              </a:solidFill>
            </a:endParaRPr>
          </a:p>
        </p:txBody>
      </p:sp>
      <p:sp>
        <p:nvSpPr>
          <p:cNvPr id="3" name="Title 2"/>
          <p:cNvSpPr>
            <a:spLocks noGrp="1"/>
          </p:cNvSpPr>
          <p:nvPr>
            <p:ph type="title"/>
          </p:nvPr>
        </p:nvSpPr>
        <p:spPr/>
        <p:txBody>
          <a:bodyPr/>
          <a:lstStyle/>
          <a:p>
            <a:r>
              <a:rPr lang="en-US" dirty="0">
                <a:solidFill>
                  <a:srgbClr val="002060"/>
                </a:solidFill>
              </a:rPr>
              <a:t>Paper References</a:t>
            </a:r>
          </a:p>
        </p:txBody>
      </p:sp>
    </p:spTree>
    <p:extLst>
      <p:ext uri="{BB962C8B-B14F-4D97-AF65-F5344CB8AC3E}">
        <p14:creationId xmlns:p14="http://schemas.microsoft.com/office/powerpoint/2010/main" val="3137727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524000"/>
            <a:ext cx="4191000" cy="4525963"/>
          </a:xfrm>
        </p:spPr>
        <p:txBody>
          <a:bodyPr/>
          <a:lstStyle/>
          <a:p>
            <a:pPr>
              <a:buFont typeface="Arial" panose="020B0604020202020204" pitchFamily="34" charset="0"/>
              <a:buChar char="•"/>
            </a:pPr>
            <a:r>
              <a:rPr lang="en-US" sz="2800" b="1" dirty="0">
                <a:solidFill>
                  <a:srgbClr val="002060"/>
                </a:solidFill>
              </a:rPr>
              <a:t>Advocacy Briefing</a:t>
            </a:r>
          </a:p>
          <a:p>
            <a:pPr lvl="1">
              <a:buFont typeface="Arial" panose="020B0604020202020204" pitchFamily="34" charset="0"/>
              <a:buChar char="•"/>
            </a:pPr>
            <a:r>
              <a:rPr lang="en-US" sz="2400" dirty="0">
                <a:solidFill>
                  <a:srgbClr val="002060"/>
                </a:solidFill>
              </a:rPr>
              <a:t>General Briefing Information</a:t>
            </a:r>
          </a:p>
          <a:p>
            <a:pPr lvl="1">
              <a:buFont typeface="Arial" panose="020B0604020202020204" pitchFamily="34" charset="0"/>
              <a:buChar char="•"/>
            </a:pPr>
            <a:r>
              <a:rPr lang="en-US" sz="2400" dirty="0">
                <a:solidFill>
                  <a:srgbClr val="002060"/>
                </a:solidFill>
              </a:rPr>
              <a:t>Mandatory Briefing Information</a:t>
            </a:r>
          </a:p>
          <a:p>
            <a:pPr lvl="1">
              <a:buFont typeface="Arial" panose="020B0604020202020204" pitchFamily="34" charset="0"/>
              <a:buChar char="•"/>
            </a:pPr>
            <a:r>
              <a:rPr lang="en-US" sz="2400" dirty="0">
                <a:solidFill>
                  <a:srgbClr val="002060"/>
                </a:solidFill>
              </a:rPr>
              <a:t>Informative vs. Advocacy</a:t>
            </a:r>
          </a:p>
          <a:p>
            <a:pPr lvl="1">
              <a:buFont typeface="Arial" panose="020B0604020202020204" pitchFamily="34" charset="0"/>
              <a:buChar char="•"/>
            </a:pPr>
            <a:r>
              <a:rPr lang="en-US" sz="2400" dirty="0">
                <a:solidFill>
                  <a:srgbClr val="002060"/>
                </a:solidFill>
              </a:rPr>
              <a:t>Building an Advocacy Briefing</a:t>
            </a:r>
          </a:p>
          <a:p>
            <a:pPr lvl="1">
              <a:buFont typeface="Arial" panose="020B0604020202020204" pitchFamily="34" charset="0"/>
              <a:buChar char="•"/>
            </a:pPr>
            <a:r>
              <a:rPr lang="en-US" sz="2400" dirty="0">
                <a:solidFill>
                  <a:srgbClr val="002060"/>
                </a:solidFill>
              </a:rPr>
              <a:t>Briefing Organization</a:t>
            </a:r>
          </a:p>
          <a:p>
            <a:pPr lvl="1">
              <a:buFont typeface="Arial" panose="020B0604020202020204" pitchFamily="34" charset="0"/>
              <a:buChar char="•"/>
            </a:pPr>
            <a:r>
              <a:rPr lang="en-US" sz="2400" dirty="0">
                <a:solidFill>
                  <a:srgbClr val="002060"/>
                </a:solidFill>
              </a:rPr>
              <a:t>References</a:t>
            </a:r>
          </a:p>
          <a:p>
            <a:pPr lvl="1">
              <a:buFont typeface="Arial" panose="020B0604020202020204" pitchFamily="34" charset="0"/>
              <a:buChar char="•"/>
            </a:pPr>
            <a:r>
              <a:rPr lang="en-US" sz="2400" dirty="0">
                <a:solidFill>
                  <a:srgbClr val="002060"/>
                </a:solidFill>
              </a:rPr>
              <a:t>Visual Aids</a:t>
            </a:r>
          </a:p>
          <a:p>
            <a:pPr lvl="1">
              <a:buFont typeface="Arial" panose="020B0604020202020204" pitchFamily="34" charset="0"/>
              <a:buChar char="•"/>
            </a:pPr>
            <a:r>
              <a:rPr lang="en-US" sz="2400" dirty="0">
                <a:solidFill>
                  <a:srgbClr val="002060"/>
                </a:solidFill>
              </a:rPr>
              <a:t>Delivery Grading Criteria</a:t>
            </a:r>
          </a:p>
        </p:txBody>
      </p:sp>
      <p:sp>
        <p:nvSpPr>
          <p:cNvPr id="3" name="Title 2"/>
          <p:cNvSpPr>
            <a:spLocks noGrp="1"/>
          </p:cNvSpPr>
          <p:nvPr>
            <p:ph type="title"/>
          </p:nvPr>
        </p:nvSpPr>
        <p:spPr/>
        <p:txBody>
          <a:bodyPr/>
          <a:lstStyle/>
          <a:p>
            <a:r>
              <a:rPr lang="en-US" dirty="0">
                <a:solidFill>
                  <a:srgbClr val="002060"/>
                </a:solidFill>
              </a:rPr>
              <a:t>Summary</a:t>
            </a:r>
          </a:p>
        </p:txBody>
      </p:sp>
      <p:sp>
        <p:nvSpPr>
          <p:cNvPr id="4" name="Content Placeholder 1"/>
          <p:cNvSpPr txBox="1">
            <a:spLocks/>
          </p:cNvSpPr>
          <p:nvPr/>
        </p:nvSpPr>
        <p:spPr bwMode="auto">
          <a:xfrm>
            <a:off x="4648200" y="1524000"/>
            <a:ext cx="4191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2800" b="1" dirty="0">
                <a:solidFill>
                  <a:srgbClr val="002060"/>
                </a:solidFill>
              </a:rPr>
              <a:t>Position Paper</a:t>
            </a:r>
          </a:p>
          <a:p>
            <a:pPr lvl="1">
              <a:buFont typeface="Arial" panose="020B0604020202020204" pitchFamily="34" charset="0"/>
              <a:buChar char="•"/>
            </a:pPr>
            <a:r>
              <a:rPr lang="en-US" sz="2400" dirty="0">
                <a:solidFill>
                  <a:srgbClr val="002060"/>
                </a:solidFill>
              </a:rPr>
              <a:t>Air Force Writing</a:t>
            </a:r>
          </a:p>
          <a:p>
            <a:pPr lvl="1">
              <a:buFont typeface="Arial" panose="020B0604020202020204" pitchFamily="34" charset="0"/>
              <a:buChar char="•"/>
            </a:pPr>
            <a:r>
              <a:rPr lang="en-US" sz="2400" dirty="0">
                <a:solidFill>
                  <a:srgbClr val="002060"/>
                </a:solidFill>
              </a:rPr>
              <a:t>General Paper Information</a:t>
            </a:r>
          </a:p>
          <a:p>
            <a:pPr lvl="1">
              <a:buFont typeface="Arial" panose="020B0604020202020204" pitchFamily="34" charset="0"/>
              <a:buChar char="•"/>
            </a:pPr>
            <a:r>
              <a:rPr lang="en-US" sz="2400" dirty="0">
                <a:solidFill>
                  <a:srgbClr val="002060"/>
                </a:solidFill>
              </a:rPr>
              <a:t>Mandatory Paper Requirements</a:t>
            </a:r>
          </a:p>
          <a:p>
            <a:pPr lvl="1">
              <a:buFont typeface="Arial" panose="020B0604020202020204" pitchFamily="34" charset="0"/>
              <a:buChar char="•"/>
            </a:pPr>
            <a:r>
              <a:rPr lang="en-US" sz="2400" dirty="0">
                <a:solidFill>
                  <a:srgbClr val="002060"/>
                </a:solidFill>
              </a:rPr>
              <a:t>Paper Organization </a:t>
            </a:r>
          </a:p>
          <a:p>
            <a:pPr lvl="1">
              <a:buFont typeface="Arial" panose="020B0604020202020204" pitchFamily="34" charset="0"/>
              <a:buChar char="•"/>
            </a:pPr>
            <a:r>
              <a:rPr lang="en-US" sz="2400" dirty="0">
                <a:solidFill>
                  <a:srgbClr val="002060"/>
                </a:solidFill>
              </a:rPr>
              <a:t>Format</a:t>
            </a:r>
          </a:p>
          <a:p>
            <a:pPr lvl="1">
              <a:buFont typeface="Arial" panose="020B0604020202020204" pitchFamily="34" charset="0"/>
              <a:buChar char="•"/>
            </a:pPr>
            <a:r>
              <a:rPr lang="en-US" sz="2400" dirty="0">
                <a:solidFill>
                  <a:srgbClr val="002060"/>
                </a:solidFill>
              </a:rPr>
              <a:t>Writing Mechanics</a:t>
            </a:r>
          </a:p>
          <a:p>
            <a:pPr lvl="1">
              <a:buFont typeface="Arial" panose="020B0604020202020204" pitchFamily="34" charset="0"/>
              <a:buChar char="•"/>
            </a:pPr>
            <a:r>
              <a:rPr lang="en-US" sz="2400" dirty="0">
                <a:solidFill>
                  <a:srgbClr val="002060"/>
                </a:solidFill>
              </a:rPr>
              <a:t>References</a:t>
            </a:r>
          </a:p>
          <a:p>
            <a:pPr>
              <a:buFont typeface="Arial" panose="020B0604020202020204" pitchFamily="34" charset="0"/>
              <a:buChar char="•"/>
            </a:pPr>
            <a:r>
              <a:rPr lang="en-US" sz="2800" b="1" dirty="0">
                <a:solidFill>
                  <a:srgbClr val="002060"/>
                </a:solidFill>
              </a:rPr>
              <a:t>Rules of Engagement</a:t>
            </a:r>
          </a:p>
        </p:txBody>
      </p:sp>
    </p:spTree>
    <p:extLst>
      <p:ext uri="{BB962C8B-B14F-4D97-AF65-F5344CB8AC3E}">
        <p14:creationId xmlns:p14="http://schemas.microsoft.com/office/powerpoint/2010/main" val="155902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4525963"/>
          </a:xfrm>
        </p:spPr>
        <p:txBody>
          <a:bodyPr/>
          <a:lstStyle/>
          <a:p>
            <a:pPr marL="0" indent="0">
              <a:buNone/>
            </a:pPr>
            <a:r>
              <a:rPr lang="en-US" sz="2400" i="1" dirty="0">
                <a:solidFill>
                  <a:srgbClr val="002060"/>
                </a:solidFill>
              </a:rPr>
              <a:t>An “unsatisfactory” rating in any of the following areas will result in an automatic failure of the briefing:</a:t>
            </a:r>
          </a:p>
          <a:p>
            <a:r>
              <a:rPr lang="en-US" sz="2200" b="1" dirty="0">
                <a:solidFill>
                  <a:srgbClr val="002060"/>
                </a:solidFill>
              </a:rPr>
              <a:t>Time Required: </a:t>
            </a:r>
            <a:r>
              <a:rPr lang="en-US" sz="2200" dirty="0">
                <a:solidFill>
                  <a:srgbClr val="002060"/>
                </a:solidFill>
              </a:rPr>
              <a:t>5–9 minutes</a:t>
            </a:r>
          </a:p>
          <a:p>
            <a:r>
              <a:rPr lang="en-US" sz="2200" b="1" dirty="0">
                <a:solidFill>
                  <a:srgbClr val="002060"/>
                </a:solidFill>
              </a:rPr>
              <a:t>Met Objective: </a:t>
            </a:r>
            <a:r>
              <a:rPr lang="en-US" sz="2200" dirty="0">
                <a:solidFill>
                  <a:srgbClr val="002060"/>
                </a:solidFill>
              </a:rPr>
              <a:t>Must be an advocacy briefing. It must advocate a position or a topic</a:t>
            </a:r>
          </a:p>
          <a:p>
            <a:r>
              <a:rPr lang="en-US" sz="2200" b="1" dirty="0">
                <a:solidFill>
                  <a:srgbClr val="002060"/>
                </a:solidFill>
              </a:rPr>
              <a:t>Organization: </a:t>
            </a:r>
            <a:r>
              <a:rPr lang="en-US" sz="2200" dirty="0">
                <a:solidFill>
                  <a:srgbClr val="002060"/>
                </a:solidFill>
              </a:rPr>
              <a:t>The briefing must follow the prescribed organizational pattern</a:t>
            </a:r>
          </a:p>
          <a:p>
            <a:r>
              <a:rPr lang="en-US" sz="2200" b="1" dirty="0">
                <a:solidFill>
                  <a:srgbClr val="002060"/>
                </a:solidFill>
              </a:rPr>
              <a:t>Prepared Briefing: </a:t>
            </a:r>
            <a:r>
              <a:rPr lang="en-US" sz="2200" dirty="0">
                <a:solidFill>
                  <a:srgbClr val="002060"/>
                </a:solidFill>
              </a:rPr>
              <a:t>Practiced and prepared, but not memorized or read like a manuscript briefing</a:t>
            </a:r>
          </a:p>
          <a:p>
            <a:r>
              <a:rPr lang="en-US" sz="2200" b="1" dirty="0">
                <a:solidFill>
                  <a:srgbClr val="002060"/>
                </a:solidFill>
              </a:rPr>
              <a:t>Professional Conduct: </a:t>
            </a:r>
            <a:r>
              <a:rPr lang="en-US" sz="2200" dirty="0">
                <a:solidFill>
                  <a:srgbClr val="002060"/>
                </a:solidFill>
              </a:rPr>
              <a:t>The briefer must be prepared, use professional, appropriate language, and maintain composure throughout</a:t>
            </a:r>
          </a:p>
          <a:p>
            <a:endParaRPr lang="en-US" sz="2200" dirty="0">
              <a:solidFill>
                <a:srgbClr val="002060"/>
              </a:solidFill>
            </a:endParaRPr>
          </a:p>
        </p:txBody>
      </p:sp>
      <p:sp>
        <p:nvSpPr>
          <p:cNvPr id="3" name="Title 2"/>
          <p:cNvSpPr>
            <a:spLocks noGrp="1"/>
          </p:cNvSpPr>
          <p:nvPr>
            <p:ph type="title"/>
          </p:nvPr>
        </p:nvSpPr>
        <p:spPr/>
        <p:txBody>
          <a:bodyPr>
            <a:normAutofit/>
          </a:bodyPr>
          <a:lstStyle/>
          <a:p>
            <a:r>
              <a:rPr lang="en-US" sz="3500" dirty="0">
                <a:solidFill>
                  <a:srgbClr val="002060"/>
                </a:solidFill>
              </a:rPr>
              <a:t>Mandatory Briefing Requirements</a:t>
            </a:r>
          </a:p>
        </p:txBody>
      </p:sp>
    </p:spTree>
    <p:extLst>
      <p:ext uri="{BB962C8B-B14F-4D97-AF65-F5344CB8AC3E}">
        <p14:creationId xmlns:p14="http://schemas.microsoft.com/office/powerpoint/2010/main" val="9788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noChangeArrowheads="1"/>
          </p:cNvSpPr>
          <p:nvPr>
            <p:ph idx="1"/>
          </p:nvPr>
        </p:nvSpPr>
        <p:spPr>
          <a:xfrm>
            <a:off x="762000" y="1600200"/>
            <a:ext cx="7772400" cy="4114800"/>
          </a:xfrm>
        </p:spPr>
        <p:txBody>
          <a:bodyPr/>
          <a:lstStyle/>
          <a:p>
            <a:pPr eaLnBrk="1" hangingPunct="1">
              <a:buClr>
                <a:schemeClr val="tx2"/>
              </a:buClr>
            </a:pPr>
            <a:r>
              <a:rPr lang="en-US" sz="3600" i="1" u="sng" dirty="0">
                <a:solidFill>
                  <a:srgbClr val="002060"/>
                </a:solidFill>
              </a:rPr>
              <a:t>Informative</a:t>
            </a:r>
            <a:r>
              <a:rPr lang="en-US" sz="3600" i="1" dirty="0">
                <a:solidFill>
                  <a:srgbClr val="002060"/>
                </a:solidFill>
              </a:rPr>
              <a:t> </a:t>
            </a:r>
            <a:r>
              <a:rPr lang="en-US" sz="3600" dirty="0">
                <a:solidFill>
                  <a:srgbClr val="002060"/>
                </a:solidFill>
              </a:rPr>
              <a:t>– Promotes understanding, enlightenment and education about a topic</a:t>
            </a:r>
          </a:p>
          <a:p>
            <a:pPr eaLnBrk="1" hangingPunct="1">
              <a:buClr>
                <a:schemeClr val="tx2"/>
              </a:buClr>
            </a:pPr>
            <a:r>
              <a:rPr lang="en-US" sz="3600" i="1" u="sng" dirty="0">
                <a:solidFill>
                  <a:srgbClr val="002060"/>
                </a:solidFill>
              </a:rPr>
              <a:t>Advocacy</a:t>
            </a:r>
            <a:r>
              <a:rPr lang="en-US" sz="3600" dirty="0">
                <a:solidFill>
                  <a:srgbClr val="002060"/>
                </a:solidFill>
              </a:rPr>
              <a:t> – Seeks to influence and alter the beliefs, feelings or behavior of listener</a:t>
            </a:r>
          </a:p>
          <a:p>
            <a:pPr eaLnBrk="1" hangingPunct="1"/>
            <a:endParaRPr lang="en-US" sz="3600" dirty="0">
              <a:solidFill>
                <a:srgbClr val="002060"/>
              </a:solidFill>
            </a:endParaRPr>
          </a:p>
        </p:txBody>
      </p:sp>
      <p:sp>
        <p:nvSpPr>
          <p:cNvPr id="2" name="Title 1"/>
          <p:cNvSpPr>
            <a:spLocks noGrp="1"/>
          </p:cNvSpPr>
          <p:nvPr>
            <p:ph type="title"/>
          </p:nvPr>
        </p:nvSpPr>
        <p:spPr/>
        <p:txBody>
          <a:bodyPr/>
          <a:lstStyle/>
          <a:p>
            <a:r>
              <a:rPr lang="en-US" dirty="0">
                <a:solidFill>
                  <a:srgbClr val="002060"/>
                </a:solidFill>
              </a:rPr>
              <a:t>Informative vs. Advocacy</a:t>
            </a:r>
          </a:p>
        </p:txBody>
      </p:sp>
    </p:spTree>
    <p:extLst>
      <p:ext uri="{BB962C8B-B14F-4D97-AF65-F5344CB8AC3E}">
        <p14:creationId xmlns:p14="http://schemas.microsoft.com/office/powerpoint/2010/main" val="31460688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9"/>
          <p:cNvSpPr>
            <a:spLocks noGrp="1" noChangeArrowheads="1"/>
          </p:cNvSpPr>
          <p:nvPr>
            <p:ph sz="half" idx="1"/>
          </p:nvPr>
        </p:nvSpPr>
        <p:spPr>
          <a:xfrm>
            <a:off x="457200" y="1600200"/>
            <a:ext cx="4191000" cy="4525962"/>
          </a:xfrm>
        </p:spPr>
        <p:txBody>
          <a:bodyPr/>
          <a:lstStyle/>
          <a:p>
            <a:pPr eaLnBrk="1" hangingPunct="1">
              <a:buClr>
                <a:schemeClr val="tx2"/>
              </a:buClr>
              <a:buFont typeface="Arial" panose="020B0604020202020204" pitchFamily="34" charset="0"/>
              <a:buChar char="•"/>
            </a:pPr>
            <a:r>
              <a:rPr lang="en-US" sz="3600" b="1" dirty="0">
                <a:solidFill>
                  <a:srgbClr val="002060"/>
                </a:solidFill>
                <a:latin typeface="Times New Roman" panose="02020603050405020304" pitchFamily="18" charset="0"/>
                <a:cs typeface="Times New Roman" panose="02020603050405020304" pitchFamily="18" charset="0"/>
              </a:rPr>
              <a:t>Topic to Inform</a:t>
            </a:r>
          </a:p>
          <a:p>
            <a:pPr lvl="1" eaLnBrk="1" hangingPunct="1">
              <a:buClr>
                <a:schemeClr val="tx2"/>
              </a:buClr>
              <a:buFont typeface="Arial" panose="020B0604020202020204" pitchFamily="34" charset="0"/>
              <a:buChar char="•"/>
            </a:pPr>
            <a:endParaRPr lang="en-US" sz="1000" dirty="0">
              <a:solidFill>
                <a:srgbClr val="002060"/>
              </a:solidFill>
              <a:latin typeface="Times New Roman" panose="02020603050405020304" pitchFamily="18" charset="0"/>
              <a:cs typeface="Times New Roman" panose="02020603050405020304" pitchFamily="18" charset="0"/>
            </a:endParaRPr>
          </a:p>
          <a:p>
            <a:pPr lvl="1" eaLnBrk="1" hangingPunct="1">
              <a:buClr>
                <a:schemeClr val="tx2"/>
              </a:buClr>
              <a:buFont typeface="Arial" panose="020B0604020202020204" pitchFamily="34" charset="0"/>
              <a:buChar char="•"/>
            </a:pPr>
            <a:r>
              <a:rPr lang="en-US" sz="2800" dirty="0">
                <a:solidFill>
                  <a:srgbClr val="002060"/>
                </a:solidFill>
                <a:latin typeface="Times New Roman" panose="02020603050405020304" pitchFamily="18" charset="0"/>
                <a:cs typeface="Times New Roman" panose="02020603050405020304" pitchFamily="18" charset="0"/>
              </a:rPr>
              <a:t>Describe the leadership traits of our Air Force Chief of Staff</a:t>
            </a:r>
          </a:p>
          <a:p>
            <a:pPr lvl="1" eaLnBrk="1" hangingPunct="1">
              <a:buClr>
                <a:schemeClr val="tx2"/>
              </a:buClr>
              <a:buFont typeface="Arial" panose="020B0604020202020204" pitchFamily="34" charset="0"/>
              <a:buChar char="•"/>
            </a:pPr>
            <a:endParaRPr lang="en-US" sz="1000" dirty="0">
              <a:solidFill>
                <a:srgbClr val="002060"/>
              </a:solidFill>
              <a:latin typeface="Times New Roman" panose="02020603050405020304" pitchFamily="18" charset="0"/>
              <a:cs typeface="Times New Roman" panose="02020603050405020304" pitchFamily="18" charset="0"/>
            </a:endParaRPr>
          </a:p>
          <a:p>
            <a:pPr lvl="1" eaLnBrk="1" hangingPunct="1">
              <a:buClr>
                <a:schemeClr val="tx2"/>
              </a:buClr>
              <a:buFont typeface="Arial" panose="020B0604020202020204" pitchFamily="34" charset="0"/>
              <a:buChar char="•"/>
            </a:pPr>
            <a:r>
              <a:rPr lang="en-US" sz="2800" dirty="0">
                <a:solidFill>
                  <a:srgbClr val="002060"/>
                </a:solidFill>
                <a:latin typeface="Times New Roman" panose="02020603050405020304" pitchFamily="18" charset="0"/>
                <a:cs typeface="Times New Roman" panose="02020603050405020304" pitchFamily="18" charset="0"/>
              </a:rPr>
              <a:t>Explain some of the contributions that General Curtis Lemay made to the Air Force</a:t>
            </a:r>
          </a:p>
        </p:txBody>
      </p:sp>
      <p:sp>
        <p:nvSpPr>
          <p:cNvPr id="5124" name="Rectangle 8"/>
          <p:cNvSpPr>
            <a:spLocks noGrp="1" noChangeArrowheads="1"/>
          </p:cNvSpPr>
          <p:nvPr>
            <p:ph sz="half" idx="2"/>
          </p:nvPr>
        </p:nvSpPr>
        <p:spPr>
          <a:xfrm>
            <a:off x="4419600" y="1600200"/>
            <a:ext cx="4572000" cy="4525962"/>
          </a:xfrm>
        </p:spPr>
        <p:txBody>
          <a:bodyPr/>
          <a:lstStyle/>
          <a:p>
            <a:pPr eaLnBrk="1" hangingPunct="1">
              <a:buClr>
                <a:schemeClr val="tx2"/>
              </a:buClr>
              <a:buFont typeface="Arial" panose="020B0604020202020204" pitchFamily="34" charset="0"/>
              <a:buChar char="•"/>
            </a:pPr>
            <a:r>
              <a:rPr lang="en-US" sz="3600" b="1" dirty="0">
                <a:solidFill>
                  <a:srgbClr val="002060"/>
                </a:solidFill>
                <a:latin typeface="Times New Roman" panose="02020603050405020304" pitchFamily="18" charset="0"/>
                <a:cs typeface="Times New Roman" panose="02020603050405020304" pitchFamily="18" charset="0"/>
              </a:rPr>
              <a:t>Topic to Advocate</a:t>
            </a:r>
          </a:p>
          <a:p>
            <a:pPr lvl="1" eaLnBrk="1" hangingPunct="1">
              <a:buClr>
                <a:schemeClr val="tx2"/>
              </a:buClr>
              <a:buFont typeface="Arial" panose="020B0604020202020204" pitchFamily="34" charset="0"/>
              <a:buChar char="•"/>
            </a:pPr>
            <a:endParaRPr lang="en-US" sz="1000" dirty="0">
              <a:solidFill>
                <a:srgbClr val="002060"/>
              </a:solidFill>
              <a:latin typeface="Times New Roman" panose="02020603050405020304" pitchFamily="18" charset="0"/>
              <a:cs typeface="Times New Roman" panose="02020603050405020304" pitchFamily="18" charset="0"/>
            </a:endParaRPr>
          </a:p>
          <a:p>
            <a:pPr lvl="1" eaLnBrk="1" hangingPunct="1">
              <a:buClr>
                <a:schemeClr val="tx2"/>
              </a:buClr>
              <a:buFont typeface="Arial" panose="020B0604020202020204" pitchFamily="34" charset="0"/>
              <a:buChar char="•"/>
            </a:pPr>
            <a:r>
              <a:rPr lang="en-US" sz="2800" dirty="0">
                <a:solidFill>
                  <a:srgbClr val="002060"/>
                </a:solidFill>
                <a:latin typeface="Times New Roman" panose="02020603050405020304" pitchFamily="18" charset="0"/>
                <a:cs typeface="Times New Roman" panose="02020603050405020304" pitchFamily="18" charset="0"/>
              </a:rPr>
              <a:t>Convince the audience that the Air Force PT Test needs more strict requirements</a:t>
            </a:r>
          </a:p>
          <a:p>
            <a:pPr lvl="1" eaLnBrk="1" hangingPunct="1">
              <a:buClr>
                <a:schemeClr val="tx2"/>
              </a:buClr>
              <a:buFont typeface="Arial" panose="020B0604020202020204" pitchFamily="34" charset="0"/>
              <a:buChar char="•"/>
            </a:pPr>
            <a:endParaRPr lang="en-US" sz="1000" dirty="0">
              <a:solidFill>
                <a:srgbClr val="002060"/>
              </a:solidFill>
              <a:latin typeface="Times New Roman" panose="02020603050405020304" pitchFamily="18" charset="0"/>
              <a:cs typeface="Times New Roman" panose="02020603050405020304" pitchFamily="18" charset="0"/>
            </a:endParaRPr>
          </a:p>
          <a:p>
            <a:pPr lvl="1" eaLnBrk="1" hangingPunct="1">
              <a:buClr>
                <a:schemeClr val="tx2"/>
              </a:buClr>
              <a:buFont typeface="Arial" panose="020B0604020202020204" pitchFamily="34" charset="0"/>
              <a:buChar char="•"/>
            </a:pPr>
            <a:r>
              <a:rPr lang="en-US" sz="2800" dirty="0">
                <a:solidFill>
                  <a:srgbClr val="002060"/>
                </a:solidFill>
                <a:latin typeface="Times New Roman" panose="02020603050405020304" pitchFamily="18" charset="0"/>
                <a:cs typeface="Times New Roman" panose="02020603050405020304" pitchFamily="18" charset="0"/>
              </a:rPr>
              <a:t>Convince the audience that Remotely-Piloted Aircraft cannot replace human-manned aircraft</a:t>
            </a:r>
          </a:p>
          <a:p>
            <a:pPr eaLnBrk="1" hangingPunct="1">
              <a:buFont typeface="Arial" panose="020B0604020202020204" pitchFamily="34" charset="0"/>
              <a:buChar char="•"/>
            </a:pPr>
            <a:endParaRPr lang="en-US" sz="3200" dirty="0">
              <a:solidFill>
                <a:srgbClr val="002060"/>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US" dirty="0">
                <a:solidFill>
                  <a:srgbClr val="002060"/>
                </a:solidFill>
              </a:rPr>
              <a:t>Informative vs. Advocacy</a:t>
            </a:r>
          </a:p>
        </p:txBody>
      </p:sp>
    </p:spTree>
    <p:extLst>
      <p:ext uri="{BB962C8B-B14F-4D97-AF65-F5344CB8AC3E}">
        <p14:creationId xmlns:p14="http://schemas.microsoft.com/office/powerpoint/2010/main" val="5002076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38200" y="1371600"/>
            <a:ext cx="8305800" cy="3429000"/>
          </a:xfrm>
        </p:spPr>
        <p:txBody>
          <a:bodyPr/>
          <a:lstStyle/>
          <a:p>
            <a:pPr marL="465138" indent="-465138">
              <a:buClr>
                <a:schemeClr val="tx2"/>
              </a:buClr>
              <a:buFontTx/>
              <a:buAutoNum type="arabicPeriod"/>
            </a:pPr>
            <a:r>
              <a:rPr lang="en-US" sz="3600" b="1" dirty="0">
                <a:solidFill>
                  <a:srgbClr val="002060"/>
                </a:solidFill>
              </a:rPr>
              <a:t>Select a Topic</a:t>
            </a:r>
            <a:r>
              <a:rPr lang="en-US" sz="3600" dirty="0">
                <a:solidFill>
                  <a:srgbClr val="002060"/>
                </a:solidFill>
              </a:rPr>
              <a:t> </a:t>
            </a:r>
            <a:endParaRPr lang="en-US" sz="3200" dirty="0">
              <a:solidFill>
                <a:srgbClr val="002060"/>
              </a:solidFill>
            </a:endParaRPr>
          </a:p>
          <a:p>
            <a:pPr marL="914400" lvl="2" indent="-449263">
              <a:buClr>
                <a:schemeClr val="tx2"/>
              </a:buClr>
              <a:buFont typeface="Arial" panose="020B0604020202020204" pitchFamily="34" charset="0"/>
              <a:buChar char="•"/>
            </a:pPr>
            <a:r>
              <a:rPr lang="en-US" sz="3200" dirty="0">
                <a:solidFill>
                  <a:srgbClr val="002060"/>
                </a:solidFill>
              </a:rPr>
              <a:t>Topic: Current Military Issue</a:t>
            </a:r>
          </a:p>
          <a:p>
            <a:pPr marL="1422400" lvl="3" indent="-508000">
              <a:buFont typeface="Arial" panose="020B0604020202020204" pitchFamily="34" charset="0"/>
              <a:buChar char="•"/>
            </a:pPr>
            <a:r>
              <a:rPr lang="en-US" sz="2400" dirty="0">
                <a:solidFill>
                  <a:srgbClr val="002060"/>
                </a:solidFill>
              </a:rPr>
              <a:t>Select topic from list in student reader</a:t>
            </a:r>
          </a:p>
          <a:p>
            <a:pPr marL="1422400" lvl="3" indent="-508000">
              <a:buFont typeface="Arial" panose="020B0604020202020204" pitchFamily="34" charset="0"/>
              <a:buChar char="•"/>
            </a:pPr>
            <a:r>
              <a:rPr lang="en-US" sz="2400" dirty="0">
                <a:solidFill>
                  <a:srgbClr val="002060"/>
                </a:solidFill>
              </a:rPr>
              <a:t>Select other topic—must be approved by evaluating officer</a:t>
            </a:r>
          </a:p>
          <a:p>
            <a:pPr marL="914400" lvl="2" indent="-449263">
              <a:buClr>
                <a:schemeClr val="tx2"/>
              </a:buClr>
              <a:buFont typeface="Arial" panose="020B0604020202020204" pitchFamily="34" charset="0"/>
              <a:buChar char="•"/>
            </a:pPr>
            <a:r>
              <a:rPr lang="en-US" sz="3200" dirty="0">
                <a:solidFill>
                  <a:srgbClr val="002060"/>
                </a:solidFill>
              </a:rPr>
              <a:t>Keys to a Successful Topic:</a:t>
            </a:r>
          </a:p>
          <a:p>
            <a:pPr marL="1371600" lvl="3" indent="-449263">
              <a:buClr>
                <a:schemeClr val="tx2"/>
              </a:buClr>
              <a:buFont typeface="Arial" panose="020B0604020202020204" pitchFamily="34" charset="0"/>
              <a:buChar char="•"/>
            </a:pPr>
            <a:r>
              <a:rPr lang="en-US" sz="2400" dirty="0">
                <a:solidFill>
                  <a:srgbClr val="002060"/>
                </a:solidFill>
              </a:rPr>
              <a:t>You should be interested in the topic!</a:t>
            </a:r>
          </a:p>
          <a:p>
            <a:pPr marL="1371600" lvl="3" indent="-449263">
              <a:buClr>
                <a:schemeClr val="tx2"/>
              </a:buClr>
              <a:buFont typeface="Arial" panose="020B0604020202020204" pitchFamily="34" charset="0"/>
              <a:buChar char="•"/>
            </a:pPr>
            <a:r>
              <a:rPr lang="en-US" sz="2400" dirty="0">
                <a:solidFill>
                  <a:srgbClr val="002060"/>
                </a:solidFill>
              </a:rPr>
              <a:t>Ensure there are 2 sides or multiple solutions</a:t>
            </a:r>
          </a:p>
          <a:p>
            <a:pPr marL="1371600" lvl="2" indent="-449263">
              <a:buClr>
                <a:schemeClr val="tx2"/>
              </a:buClr>
              <a:buFont typeface="Arial" panose="020B0604020202020204" pitchFamily="34" charset="0"/>
              <a:buChar char="•"/>
            </a:pPr>
            <a:r>
              <a:rPr lang="en-US" dirty="0">
                <a:solidFill>
                  <a:srgbClr val="002060"/>
                </a:solidFill>
              </a:rPr>
              <a:t>Appropriate supporting material</a:t>
            </a:r>
          </a:p>
          <a:p>
            <a:pPr marL="1371600" lvl="2" indent="-449263">
              <a:buClr>
                <a:schemeClr val="tx2"/>
              </a:buClr>
              <a:buFont typeface="Arial" panose="020B0604020202020204" pitchFamily="34" charset="0"/>
              <a:buChar char="•"/>
            </a:pPr>
            <a:r>
              <a:rPr lang="en-US" dirty="0">
                <a:solidFill>
                  <a:srgbClr val="002060"/>
                </a:solidFill>
              </a:rPr>
              <a:t>Ensure the topic is professional</a:t>
            </a:r>
          </a:p>
        </p:txBody>
      </p:sp>
      <p:sp>
        <p:nvSpPr>
          <p:cNvPr id="2" name="Title 1"/>
          <p:cNvSpPr>
            <a:spLocks noGrp="1"/>
          </p:cNvSpPr>
          <p:nvPr>
            <p:ph type="title"/>
          </p:nvPr>
        </p:nvSpPr>
        <p:spPr/>
        <p:txBody>
          <a:bodyPr/>
          <a:lstStyle/>
          <a:p>
            <a:r>
              <a:rPr lang="en-US" dirty="0">
                <a:solidFill>
                  <a:srgbClr val="002060"/>
                </a:solidFill>
              </a:rPr>
              <a:t>Building an Advocacy Briefing</a:t>
            </a:r>
          </a:p>
        </p:txBody>
      </p:sp>
    </p:spTree>
    <p:extLst>
      <p:ext uri="{BB962C8B-B14F-4D97-AF65-F5344CB8AC3E}">
        <p14:creationId xmlns:p14="http://schemas.microsoft.com/office/powerpoint/2010/main" val="230280060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38200" y="1600200"/>
            <a:ext cx="8305800" cy="3429000"/>
          </a:xfrm>
        </p:spPr>
        <p:txBody>
          <a:bodyPr/>
          <a:lstStyle/>
          <a:p>
            <a:pPr marL="514350" lvl="2" indent="-514350">
              <a:buClr>
                <a:schemeClr val="tx2"/>
              </a:buClr>
              <a:buAutoNum type="arabicPeriod" startAt="2"/>
            </a:pPr>
            <a:r>
              <a:rPr lang="en-US" sz="3600" b="1" dirty="0">
                <a:solidFill>
                  <a:srgbClr val="002060"/>
                </a:solidFill>
              </a:rPr>
              <a:t>Analyze your Audience</a:t>
            </a:r>
          </a:p>
          <a:p>
            <a:pPr marL="971550" lvl="3" indent="-514350">
              <a:buClr>
                <a:schemeClr val="tx2"/>
              </a:buClr>
              <a:buFont typeface="Arial" panose="020B0604020202020204" pitchFamily="34" charset="0"/>
              <a:buChar char="•"/>
            </a:pPr>
            <a:r>
              <a:rPr lang="en-US" sz="3200" dirty="0">
                <a:solidFill>
                  <a:srgbClr val="002060"/>
                </a:solidFill>
              </a:rPr>
              <a:t>Evaluate attitudes and how to best approach the subject with the audience</a:t>
            </a:r>
          </a:p>
          <a:p>
            <a:pPr marL="465138" indent="-465138">
              <a:buClr>
                <a:schemeClr val="tx2"/>
              </a:buClr>
              <a:buNone/>
            </a:pPr>
            <a:r>
              <a:rPr lang="en-US" b="1" dirty="0">
                <a:solidFill>
                  <a:srgbClr val="002060"/>
                </a:solidFill>
              </a:rPr>
              <a:t>3. 	Conduct Research</a:t>
            </a:r>
          </a:p>
          <a:p>
            <a:pPr lvl="1">
              <a:buClr>
                <a:schemeClr val="tx2"/>
              </a:buClr>
              <a:buFont typeface="Arial" panose="020B0604020202020204" pitchFamily="34" charset="0"/>
              <a:buChar char="•"/>
            </a:pPr>
            <a:r>
              <a:rPr lang="en-US" dirty="0">
                <a:solidFill>
                  <a:srgbClr val="002060"/>
                </a:solidFill>
              </a:rPr>
              <a:t>Credible and relevant</a:t>
            </a:r>
          </a:p>
          <a:p>
            <a:pPr lvl="1">
              <a:buClr>
                <a:schemeClr val="tx2"/>
              </a:buClr>
              <a:buFont typeface="Arial" panose="020B0604020202020204" pitchFamily="34" charset="0"/>
              <a:buChar char="•"/>
            </a:pPr>
            <a:r>
              <a:rPr lang="en-US" dirty="0">
                <a:solidFill>
                  <a:srgbClr val="002060"/>
                </a:solidFill>
              </a:rPr>
              <a:t>Testimonies, statistics, and examples </a:t>
            </a:r>
          </a:p>
          <a:p>
            <a:pPr lvl="1">
              <a:buClr>
                <a:schemeClr val="tx2"/>
              </a:buClr>
              <a:buFont typeface="Arial" panose="020B0604020202020204" pitchFamily="34" charset="0"/>
              <a:buChar char="•"/>
            </a:pPr>
            <a:r>
              <a:rPr lang="en-US" dirty="0">
                <a:solidFill>
                  <a:srgbClr val="002060"/>
                </a:solidFill>
              </a:rPr>
              <a:t>If evidence does not support your position or viewpoint, be willing to modify the topic </a:t>
            </a:r>
          </a:p>
          <a:p>
            <a:pPr marL="971550" lvl="3" indent="-514350">
              <a:buClr>
                <a:schemeClr val="tx2"/>
              </a:buClr>
              <a:buFont typeface="Arial" panose="020B0604020202020204" pitchFamily="34" charset="0"/>
              <a:buChar char="•"/>
            </a:pPr>
            <a:endParaRPr lang="en-US" sz="3200" dirty="0">
              <a:solidFill>
                <a:srgbClr val="002060"/>
              </a:solidFill>
            </a:endParaRPr>
          </a:p>
        </p:txBody>
      </p:sp>
      <p:sp>
        <p:nvSpPr>
          <p:cNvPr id="2" name="Title 1"/>
          <p:cNvSpPr>
            <a:spLocks noGrp="1"/>
          </p:cNvSpPr>
          <p:nvPr>
            <p:ph type="title"/>
          </p:nvPr>
        </p:nvSpPr>
        <p:spPr/>
        <p:txBody>
          <a:bodyPr/>
          <a:lstStyle/>
          <a:p>
            <a:r>
              <a:rPr lang="en-US" dirty="0">
                <a:solidFill>
                  <a:srgbClr val="002060"/>
                </a:solidFill>
              </a:rPr>
              <a:t>Building an Advocacy Briefing</a:t>
            </a:r>
          </a:p>
        </p:txBody>
      </p:sp>
    </p:spTree>
    <p:extLst>
      <p:ext uri="{BB962C8B-B14F-4D97-AF65-F5344CB8AC3E}">
        <p14:creationId xmlns:p14="http://schemas.microsoft.com/office/powerpoint/2010/main" val="3118929212"/>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5854</TotalTime>
  <Words>2901</Words>
  <Application>Microsoft Office PowerPoint</Application>
  <PresentationFormat>On-screen Show (4:3)</PresentationFormat>
  <Paragraphs>458</Paragraphs>
  <Slides>48</Slides>
  <Notes>7</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Overview</vt:lpstr>
      <vt:lpstr>General Briefing Information</vt:lpstr>
      <vt:lpstr>General Briefing Information</vt:lpstr>
      <vt:lpstr>Mandatory Briefing Requirements</vt:lpstr>
      <vt:lpstr>Informative vs. Advocacy</vt:lpstr>
      <vt:lpstr>Informative vs. Advocacy</vt:lpstr>
      <vt:lpstr>Building an Advocacy Briefing</vt:lpstr>
      <vt:lpstr>Building an Advocacy Briefing</vt:lpstr>
      <vt:lpstr>Building an Advocacy Briefing</vt:lpstr>
      <vt:lpstr>Building an Advocacy Briefing</vt:lpstr>
      <vt:lpstr>Briefing Organization</vt:lpstr>
      <vt:lpstr>Introduction/Overview</vt:lpstr>
      <vt:lpstr>(Example Slide) Overview</vt:lpstr>
      <vt:lpstr>Body</vt:lpstr>
      <vt:lpstr>Body</vt:lpstr>
      <vt:lpstr>Example: Problem-Solution</vt:lpstr>
      <vt:lpstr>Example: Problem-Solution</vt:lpstr>
      <vt:lpstr>Body</vt:lpstr>
      <vt:lpstr>Example: Pro-Con Plus 1</vt:lpstr>
      <vt:lpstr>Example: Pro-Con Plus 1</vt:lpstr>
      <vt:lpstr>Main Point Organization</vt:lpstr>
      <vt:lpstr>Body</vt:lpstr>
      <vt:lpstr>Summary/Conclusion</vt:lpstr>
      <vt:lpstr>(Example Slide) Summary</vt:lpstr>
      <vt:lpstr>References</vt:lpstr>
      <vt:lpstr>References</vt:lpstr>
      <vt:lpstr>Notes &amp; End Notes</vt:lpstr>
      <vt:lpstr>Verbal References</vt:lpstr>
      <vt:lpstr>Visual Aids</vt:lpstr>
      <vt:lpstr>Visual Aids</vt:lpstr>
      <vt:lpstr>Delivery Grading Criteria</vt:lpstr>
      <vt:lpstr>Delivery Grading Criteria</vt:lpstr>
      <vt:lpstr>Delivery Grading Criteria</vt:lpstr>
      <vt:lpstr>PowerPoint Presentation</vt:lpstr>
      <vt:lpstr>Air Force Writing</vt:lpstr>
      <vt:lpstr>General Paper Information</vt:lpstr>
      <vt:lpstr>Mandatory Paper Requirements</vt:lpstr>
      <vt:lpstr>Paper Organization</vt:lpstr>
      <vt:lpstr>Format</vt:lpstr>
      <vt:lpstr>Format</vt:lpstr>
      <vt:lpstr>Writing Mechanics</vt:lpstr>
      <vt:lpstr>Writing Mechanics</vt:lpstr>
      <vt:lpstr>Writing Mechanics</vt:lpstr>
      <vt:lpstr>Paper References</vt:lpstr>
      <vt:lpstr>Paper References</vt:lpstr>
      <vt:lpstr>Paper References</vt:lpstr>
      <vt:lpstr>Summary</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marvin.kerr</dc:creator>
  <cp:lastModifiedBy>GREENE, SAMUEL GS-12 USAF AETC Holm Center/CRDL</cp:lastModifiedBy>
  <cp:revision>147</cp:revision>
  <dcterms:created xsi:type="dcterms:W3CDTF">2009-08-16T21:00:23Z</dcterms:created>
  <dcterms:modified xsi:type="dcterms:W3CDTF">2016-10-14T10:53:17Z</dcterms:modified>
</cp:coreProperties>
</file>