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10" r:id="rId4"/>
    <p:sldId id="314" r:id="rId5"/>
    <p:sldId id="315" r:id="rId6"/>
    <p:sldId id="312" r:id="rId7"/>
    <p:sldId id="319" r:id="rId8"/>
    <p:sldId id="316" r:id="rId9"/>
    <p:sldId id="313" r:id="rId10"/>
    <p:sldId id="317" r:id="rId11"/>
    <p:sldId id="321" r:id="rId12"/>
    <p:sldId id="318" r:id="rId13"/>
    <p:sldId id="308" r:id="rId14"/>
    <p:sldId id="320" r:id="rId15"/>
    <p:sldId id="30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6"/>
    <a:srgbClr val="E1E1DF"/>
    <a:srgbClr val="002368"/>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4" autoAdjust="0"/>
    <p:restoredTop sz="58234" autoAdjust="0"/>
  </p:normalViewPr>
  <p:slideViewPr>
    <p:cSldViewPr>
      <p:cViewPr>
        <p:scale>
          <a:sx n="50" d="100"/>
          <a:sy n="50" d="100"/>
        </p:scale>
        <p:origin x="82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cat>
            <c:strRef>
              <c:f>Sheet1!$A$2:$A$3</c:f>
              <c:strCache>
                <c:ptCount val="2"/>
                <c:pt idx="0">
                  <c:v>Non-STEM</c:v>
                </c:pt>
                <c:pt idx="1">
                  <c:v>STEM</c:v>
                </c:pt>
              </c:strCache>
            </c:strRef>
          </c:cat>
          <c:val>
            <c:numRef>
              <c:f>Sheet1!$B$2:$B$3</c:f>
              <c:numCache>
                <c:formatCode>General</c:formatCode>
                <c:ptCount val="2"/>
                <c:pt idx="0">
                  <c:v>21</c:v>
                </c:pt>
                <c:pt idx="1">
                  <c:v>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r>
              <a:rPr lang="en-US" dirty="0" err="1" smtClean="0"/>
              <a:t>Capt</a:t>
            </a:r>
            <a:r>
              <a:rPr lang="en-US" baseline="0" dirty="0" smtClean="0"/>
              <a:t> Morse</a:t>
            </a:r>
            <a:r>
              <a:rPr lang="en-US" dirty="0" smtClean="0"/>
              <a:t>  Good morning Gentlemen.</a:t>
            </a:r>
          </a:p>
          <a:p>
            <a:r>
              <a:rPr lang="en-US" dirty="0" err="1" smtClean="0"/>
              <a:t>Im</a:t>
            </a:r>
            <a:r>
              <a:rPr lang="en-US" baseline="0" dirty="0" smtClean="0"/>
              <a:t> cadet cui and today I am going to brief you on the topic that </a:t>
            </a:r>
            <a:r>
              <a:rPr lang="en-US" sz="1200" dirty="0" smtClean="0">
                <a:effectLst/>
              </a:rPr>
              <a:t>The Air Force Should Not Recruit Only Officers with </a:t>
            </a:r>
            <a:r>
              <a:rPr lang="en-US" sz="1200" dirty="0" smtClean="0"/>
              <a:t>Science, Technology, Engineering, and Mathematics  degrees, also know as</a:t>
            </a:r>
            <a:r>
              <a:rPr lang="en-US" sz="1200" dirty="0" smtClean="0">
                <a:effectLst/>
              </a:rPr>
              <a:t> 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 that separates military officers from all other professions is officership.</a:t>
            </a:r>
            <a:r>
              <a:rPr lang="en-US" sz="1200" kern="1200" baseline="30000" dirty="0" smtClean="0">
                <a:solidFill>
                  <a:schemeClr val="tx1"/>
                </a:solidFill>
                <a:effectLst/>
                <a:latin typeface="+mn-lt"/>
                <a:ea typeface="+mn-ea"/>
                <a:cs typeface="+mn-cs"/>
              </a:rPr>
              <a:t>8</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Lt. Col. Gary T. McCoy, in his paper </a:t>
            </a:r>
            <a:r>
              <a:rPr lang="en-US" sz="1200" i="1" dirty="0" smtClean="0"/>
              <a:t>Developing </a:t>
            </a:r>
            <a:r>
              <a:rPr lang="en-US" sz="1200" i="1" dirty="0" err="1" smtClean="0"/>
              <a:t>Officership</a:t>
            </a:r>
            <a:r>
              <a:rPr lang="en-US" sz="1200" i="1" dirty="0" smtClean="0"/>
              <a:t>: It Starts At The Top</a:t>
            </a:r>
            <a:r>
              <a:rPr lang="en-US" sz="1200" dirty="0" smtClean="0"/>
              <a:t> stated</a:t>
            </a:r>
            <a:r>
              <a:rPr lang="en-US" sz="1200" baseline="0" dirty="0" smtClean="0"/>
              <a:t> that</a:t>
            </a:r>
            <a:r>
              <a:rPr lang="en-US" sz="1200" dirty="0" smtClean="0"/>
              <a:t> </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Officers must see themselves first as military leaders and secondly as specialists such as pilots, engineers, financial comptrollers, logisticians, air battle managers</a:t>
            </a:r>
            <a:r>
              <a:rPr lang="en-US" sz="1200" kern="1200" dirty="0" smtClean="0">
                <a:solidFill>
                  <a:schemeClr val="tx1"/>
                </a:solidFill>
                <a:effectLst/>
                <a:latin typeface="+mn-lt"/>
                <a:ea typeface="+mn-ea"/>
                <a:cs typeface="+mn-cs"/>
              </a:rPr>
              <a:t>.”</a:t>
            </a:r>
            <a:r>
              <a:rPr lang="en-US" sz="1200" kern="1200" baseline="30000" dirty="0" smtClean="0">
                <a:solidFill>
                  <a:schemeClr val="tx1"/>
                </a:solidFill>
                <a:effectLst/>
                <a:latin typeface="+mn-lt"/>
                <a:ea typeface="+mn-ea"/>
                <a:cs typeface="+mn-cs"/>
              </a:rPr>
              <a:t>9</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7920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are many soft skills such as integrity; charisma, inspiration, vision, effective team building, and communicating are all essential for becoming great leaders.</a:t>
            </a:r>
            <a:r>
              <a:rPr lang="en-US" sz="1200" kern="1200" baseline="300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None of the last four Chief of Staffs of the Air Force have a degree in STEM.</a:t>
            </a:r>
            <a:r>
              <a:rPr lang="en-US" sz="1200" kern="1200" baseline="30000" dirty="0" smtClean="0">
                <a:solidFill>
                  <a:schemeClr val="tx1"/>
                </a:solidFill>
                <a:effectLst/>
                <a:latin typeface="+mn-lt"/>
                <a:ea typeface="+mn-ea"/>
                <a:cs typeface="+mn-cs"/>
              </a:rPr>
              <a:t>11-14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300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Should the Air Force recruit only officers with STEM degrees, it will turn away many great future leaders.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6176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this briefing, I’ve talked about why the air force should not only recruit officers with STEM degrees. Officers with STEM degrees are not eligible for some career fields which require a license or a background in i</a:t>
            </a:r>
            <a:r>
              <a:rPr lang="en-US" sz="1200" b="0" i="0" kern="1200" dirty="0" smtClean="0">
                <a:solidFill>
                  <a:schemeClr val="tx1"/>
                </a:solidFill>
                <a:effectLst/>
                <a:latin typeface="+mn-lt"/>
                <a:ea typeface="+mn-ea"/>
                <a:cs typeface="+mn-cs"/>
              </a:rPr>
              <a:t>n the medical</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legal or chaplaincy fields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may argue that due to growing needs of the Air Force, STEM degrees are highly needed, but I laid the fact that the soft skills are important for officers.  </a:t>
            </a:r>
            <a:r>
              <a:rPr lang="en-US" sz="1200" kern="1200" dirty="0" smtClean="0">
                <a:solidFill>
                  <a:schemeClr val="tx1"/>
                </a:solidFill>
                <a:effectLst/>
                <a:latin typeface="+mn-lt"/>
                <a:ea typeface="+mn-ea"/>
                <a:cs typeface="+mn-cs"/>
              </a:rPr>
              <a:t>recruiting only officers with STEM degrees will turn away many great officers with non-STEM degrees.</a:t>
            </a:r>
            <a:endParaRPr lang="en-US" dirty="0" smtClean="0"/>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63320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13</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14</a:t>
            </a:fld>
            <a:endParaRPr lang="en-US"/>
          </a:p>
        </p:txBody>
      </p:sp>
    </p:spTree>
    <p:extLst>
      <p:ext uri="{BB962C8B-B14F-4D97-AF65-F5344CB8AC3E}">
        <p14:creationId xmlns:p14="http://schemas.microsoft.com/office/powerpoint/2010/main" val="3022310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15</a:t>
            </a:fld>
            <a:endParaRPr lang="en-US"/>
          </a:p>
        </p:txBody>
      </p:sp>
    </p:spTree>
    <p:extLst>
      <p:ext uri="{BB962C8B-B14F-4D97-AF65-F5344CB8AC3E}">
        <p14:creationId xmlns:p14="http://schemas.microsoft.com/office/powerpoint/2010/main" val="4106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t>
            </a:r>
            <a:r>
              <a:rPr lang="en-US" sz="1200" kern="1200" baseline="0" dirty="0" smtClean="0">
                <a:solidFill>
                  <a:schemeClr val="tx1"/>
                </a:solidFill>
                <a:effectLst/>
                <a:latin typeface="+mn-lt"/>
                <a:ea typeface="+mn-ea"/>
                <a:cs typeface="+mn-cs"/>
              </a:rPr>
              <a:t>will talk about why the air force should not only recruit officers with STEM degrees. Officers with STEM degrees are not qualified for some career fields which require a license or a background in i</a:t>
            </a:r>
            <a:r>
              <a:rPr lang="en-US" sz="1200" b="0" i="0" kern="1200" dirty="0" smtClean="0">
                <a:solidFill>
                  <a:schemeClr val="tx1"/>
                </a:solidFill>
                <a:effectLst/>
                <a:latin typeface="+mn-lt"/>
                <a:ea typeface="+mn-ea"/>
                <a:cs typeface="+mn-cs"/>
              </a:rPr>
              <a:t>n the medical</a:t>
            </a:r>
            <a:r>
              <a:rPr lang="en-US" sz="1200" b="0" i="0" kern="1200" baseline="0" dirty="0" smtClean="0">
                <a:solidFill>
                  <a:schemeClr val="tx1"/>
                </a:solidFill>
                <a:effectLst/>
                <a:latin typeface="+mn-lt"/>
                <a:ea typeface="+mn-ea"/>
                <a:cs typeface="+mn-cs"/>
              </a:rPr>
              <a:t> or </a:t>
            </a:r>
            <a:r>
              <a:rPr lang="en-US" sz="1200" b="0" i="0" kern="1200" dirty="0" smtClean="0">
                <a:solidFill>
                  <a:schemeClr val="tx1"/>
                </a:solidFill>
                <a:effectLst/>
                <a:latin typeface="+mn-lt"/>
                <a:ea typeface="+mn-ea"/>
                <a:cs typeface="+mn-cs"/>
              </a:rPr>
              <a:t>legal or chaplaincy fields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may argue that due to growing needs of the Air Force, STEM degrees are highly sought, but I will lay out the fact that the soft skills are important for officers, </a:t>
            </a:r>
            <a:r>
              <a:rPr lang="en-US" sz="1200" kern="1200" dirty="0" smtClean="0">
                <a:solidFill>
                  <a:schemeClr val="tx1"/>
                </a:solidFill>
                <a:effectLst/>
                <a:latin typeface="+mn-lt"/>
                <a:ea typeface="+mn-ea"/>
                <a:cs typeface="+mn-cs"/>
              </a:rPr>
              <a:t>recruiting only officers with STEM degrees will turn away many great officers with non-STEM degrees.</a:t>
            </a:r>
            <a:endParaRPr lang="en-US" dirty="0" smtClean="0"/>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additional comments</a:t>
            </a:r>
          </a:p>
          <a:p>
            <a:r>
              <a:rPr lang="en-US" sz="1200" kern="1200" dirty="0" smtClean="0">
                <a:solidFill>
                  <a:schemeClr val="tx1"/>
                </a:solidFill>
                <a:effectLst/>
                <a:latin typeface="+mn-lt"/>
                <a:ea typeface="+mn-ea"/>
                <a:cs typeface="+mn-cs"/>
              </a:rPr>
              <a:t>Officers with STEM degrees are not qualified for the career fields that require special skills and professional degrees such as Doctor of Medicine (MD) and Doctor of Law Degree (JD). Although STEM degrees are valued in some non-STEM required career fields, recruiting only officers with STEM degrees will turn away many great officers with non-STEM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additional</a:t>
            </a:r>
            <a:r>
              <a:rPr lang="en-US" sz="1200" kern="1200" baseline="0" dirty="0" smtClean="0">
                <a:solidFill>
                  <a:schemeClr val="tx1"/>
                </a:solidFill>
                <a:effectLst/>
                <a:latin typeface="+mn-lt"/>
                <a:ea typeface="+mn-ea"/>
                <a:cs typeface="+mn-cs"/>
              </a:rPr>
              <a:t> comments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Air Force should not recruit only officers with science, technology, engineering, and math (STEM) degrees. Officers with STEM degrees are not qualified for the career fields that require special skills and professional degrees such as Doctor of Medicine (MD) and Doctor of Law Degree (JD). Although STEM degrees are valued in some non-STEM required career fields, recruiting only officers with STEM degrees will turn away many great officers with non-STEM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54865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//STEM </a:t>
            </a:r>
            <a:r>
              <a:rPr lang="en-US" dirty="0" smtClean="0"/>
              <a:t>is an</a:t>
            </a:r>
            <a:r>
              <a:rPr lang="en-US" baseline="0" dirty="0" smtClean="0"/>
              <a:t> acronym for Science, Technology, Engineering, and Mathematics.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According to </a:t>
            </a:r>
            <a:r>
              <a:rPr lang="en-US" dirty="0" smtClean="0"/>
              <a:t>STEM Designated Degree Program List from </a:t>
            </a:r>
            <a:r>
              <a:rPr lang="en-US" sz="1200" b="0" i="0" kern="1200" dirty="0" smtClean="0">
                <a:solidFill>
                  <a:schemeClr val="tx1"/>
                </a:solidFill>
                <a:effectLst/>
                <a:latin typeface="+mn-lt"/>
                <a:ea typeface="+mn-ea"/>
                <a:cs typeface="+mn-cs"/>
              </a:rPr>
              <a:t>U.S. Immigration and Customs Enforcement,</a:t>
            </a:r>
            <a:r>
              <a:rPr lang="en-US" dirty="0" smtClean="0"/>
              <a:t>,  </a:t>
            </a:r>
            <a:r>
              <a:rPr lang="en-US" baseline="0" dirty="0" smtClean="0"/>
              <a:t>there are over 200 academic degrees</a:t>
            </a:r>
            <a:r>
              <a:rPr lang="en-US" altLang="zh-CN" baseline="0" dirty="0" smtClean="0"/>
              <a:t> on the list.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According to </a:t>
            </a:r>
            <a:r>
              <a:rPr lang="en-US" sz="1200" kern="1200" dirty="0" smtClean="0">
                <a:solidFill>
                  <a:schemeClr val="tx1"/>
                </a:solidFill>
                <a:effectLst/>
                <a:latin typeface="+mn-lt"/>
                <a:ea typeface="+mn-ea"/>
                <a:cs typeface="+mn-cs"/>
              </a:rPr>
              <a:t>Air Force Studies Board, </a:t>
            </a:r>
            <a:r>
              <a:rPr lang="en-US" sz="1200" i="1" kern="1200" dirty="0" smtClean="0">
                <a:solidFill>
                  <a:schemeClr val="tx1"/>
                </a:solidFill>
                <a:effectLst/>
                <a:latin typeface="+mn-lt"/>
                <a:ea typeface="+mn-ea"/>
                <a:cs typeface="+mn-cs"/>
              </a:rPr>
              <a:t>Examination of the U.S. Air Force’s </a:t>
            </a:r>
            <a:r>
              <a:rPr lang="en-US" sz="1200" i="1" kern="1200" dirty="0" smtClean="0">
                <a:solidFill>
                  <a:schemeClr val="tx1"/>
                </a:solidFill>
                <a:effectLst/>
                <a:latin typeface="+mn-lt"/>
                <a:ea typeface="+mn-ea"/>
                <a:cs typeface="+mn-cs"/>
              </a:rPr>
              <a:t>STEM</a:t>
            </a:r>
            <a:r>
              <a:rPr lang="en-US" sz="1200" i="1" kern="1200" dirty="0" smtClean="0">
                <a:solidFill>
                  <a:schemeClr val="tx1"/>
                </a:solidFill>
                <a:effectLst/>
                <a:latin typeface="+mn-lt"/>
                <a:ea typeface="+mn-ea"/>
                <a:cs typeface="+mn-cs"/>
              </a:rPr>
              <a:t>) Workforce Needs in the Future and Its Strategy to Meet Those Need. </a:t>
            </a:r>
            <a:r>
              <a:rPr lang="en-US" sz="1200" kern="1200" dirty="0" smtClean="0">
                <a:solidFill>
                  <a:schemeClr val="tx1"/>
                </a:solidFill>
                <a:effectLst/>
                <a:latin typeface="+mn-lt"/>
                <a:ea typeface="+mn-ea"/>
                <a:cs typeface="+mn-cs"/>
              </a:rPr>
              <a:t>There are 26 officer career fields that are identified by Air Force Specialty Codes (AFSCs). However, only five career fields require a STEM degree.  </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6648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career</a:t>
            </a:r>
            <a:r>
              <a:rPr lang="en-US" sz="1200" kern="1200" baseline="0" dirty="0" smtClean="0">
                <a:solidFill>
                  <a:schemeClr val="tx1"/>
                </a:solidFill>
                <a:effectLst/>
                <a:latin typeface="+mn-lt"/>
                <a:ea typeface="+mn-ea"/>
                <a:cs typeface="+mn-cs"/>
              </a:rPr>
              <a:t> fields require a </a:t>
            </a:r>
            <a:r>
              <a:rPr lang="en-US" sz="1200" b="0" i="0" kern="1200" baseline="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urrent licens</a:t>
            </a:r>
            <a:r>
              <a:rPr lang="en-US" sz="1200" b="0" i="0" kern="1200" baseline="0" dirty="0" smtClean="0">
                <a:solidFill>
                  <a:schemeClr val="tx1"/>
                </a:solidFill>
                <a:effectLst/>
                <a:latin typeface="+mn-lt"/>
                <a:ea typeface="+mn-ea"/>
                <a:cs typeface="+mn-cs"/>
              </a:rPr>
              <a:t>e </a:t>
            </a:r>
            <a:r>
              <a:rPr lang="en-US" sz="1200" kern="1200" baseline="0" dirty="0" smtClean="0">
                <a:solidFill>
                  <a:schemeClr val="tx1"/>
                </a:solidFill>
                <a:effectLst/>
                <a:latin typeface="+mn-lt"/>
                <a:ea typeface="+mn-ea"/>
                <a:cs typeface="+mn-cs"/>
              </a:rPr>
              <a:t>or experience in nursing or chaplaincy fields. For example nurses, chaplains.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And some career fields require </a:t>
            </a:r>
            <a:r>
              <a:rPr lang="en-US" sz="1200" dirty="0" smtClean="0"/>
              <a:t>a professional degree.</a:t>
            </a:r>
            <a:r>
              <a:rPr lang="en-US" sz="1200" baseline="30000" dirty="0" smtClean="0"/>
              <a:t>4 </a:t>
            </a:r>
            <a:r>
              <a:rPr lang="en-US" sz="1200" kern="1200" baseline="0" dirty="0" smtClean="0">
                <a:solidFill>
                  <a:schemeClr val="tx1"/>
                </a:solidFill>
                <a:effectLst/>
                <a:latin typeface="+mn-lt"/>
                <a:ea typeface="+mn-ea"/>
                <a:cs typeface="+mn-cs"/>
              </a:rPr>
              <a:t>such as </a:t>
            </a:r>
            <a:r>
              <a:rPr lang="en-US" sz="1200" dirty="0" smtClean="0"/>
              <a:t>Doctor of Medicine (MD) and Doctor of Law Degree (JD) and require multi year of training.</a:t>
            </a:r>
            <a:r>
              <a:rPr lang="en-US" sz="1200" baseline="300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30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Officers with STEM degrees </a:t>
            </a:r>
            <a:r>
              <a:rPr lang="en-US" sz="1200" kern="1200" baseline="0" dirty="0" smtClean="0">
                <a:solidFill>
                  <a:schemeClr val="tx1"/>
                </a:solidFill>
                <a:effectLst/>
                <a:latin typeface="+mn-lt"/>
                <a:ea typeface="+mn-ea"/>
                <a:cs typeface="+mn-cs"/>
              </a:rPr>
              <a:t>generally are </a:t>
            </a:r>
            <a:r>
              <a:rPr lang="en-US" sz="1200" kern="1200" baseline="0" dirty="0" smtClean="0">
                <a:solidFill>
                  <a:schemeClr val="tx1"/>
                </a:solidFill>
                <a:effectLst/>
                <a:latin typeface="+mn-lt"/>
                <a:ea typeface="+mn-ea"/>
                <a:cs typeface="+mn-cs"/>
              </a:rPr>
              <a:t>not qualified for these fields.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30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Therefore,</a:t>
            </a:r>
            <a:r>
              <a:rPr lang="en-US" sz="1200" b="0" i="0" kern="1200" baseline="0" dirty="0" smtClean="0">
                <a:solidFill>
                  <a:schemeClr val="tx1"/>
                </a:solidFill>
                <a:effectLst/>
                <a:latin typeface="+mn-lt"/>
                <a:ea typeface="+mn-ea"/>
                <a:cs typeface="+mn-cs"/>
              </a:rPr>
              <a:t> the Air Force must recruit </a:t>
            </a:r>
            <a:r>
              <a:rPr lang="en-US" sz="1200" b="0" i="0" kern="1200" baseline="0" dirty="0" smtClean="0">
                <a:solidFill>
                  <a:schemeClr val="tx1"/>
                </a:solidFill>
                <a:effectLst/>
                <a:latin typeface="+mn-lt"/>
                <a:ea typeface="+mn-ea"/>
                <a:cs typeface="+mn-cs"/>
              </a:rPr>
              <a:t>officers </a:t>
            </a:r>
            <a:r>
              <a:rPr lang="en-US" sz="1200" b="0" i="0" kern="1200" baseline="0" dirty="0" smtClean="0">
                <a:solidFill>
                  <a:schemeClr val="tx1"/>
                </a:solidFill>
                <a:effectLst/>
                <a:latin typeface="+mn-lt"/>
                <a:ea typeface="+mn-ea"/>
                <a:cs typeface="+mn-cs"/>
              </a:rPr>
              <a:t>with various background to fit </a:t>
            </a:r>
            <a:r>
              <a:rPr lang="en-US" sz="1200" kern="1200" dirty="0" smtClean="0">
                <a:solidFill>
                  <a:schemeClr val="tx1"/>
                </a:solidFill>
                <a:effectLst/>
                <a:latin typeface="+mn-lt"/>
                <a:ea typeface="+mn-ea"/>
                <a:cs typeface="+mn-cs"/>
              </a:rPr>
              <a:t>different career fields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additional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healthcare, legal or ministry professional (https://www.airforce.com/education/military-training/cot)</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369388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6</a:t>
            </a:fld>
            <a:endParaRPr lang="en-US"/>
          </a:p>
        </p:txBody>
      </p:sp>
    </p:spTree>
    <p:extLst>
      <p:ext uri="{BB962C8B-B14F-4D97-AF65-F5344CB8AC3E}">
        <p14:creationId xmlns:p14="http://schemas.microsoft.com/office/powerpoint/2010/main" val="94114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may argue that, </a:t>
            </a:r>
            <a:r>
              <a:rPr lang="en-US" sz="1200" kern="1200" baseline="0" dirty="0" smtClean="0">
                <a:solidFill>
                  <a:schemeClr val="tx1"/>
                </a:solidFill>
                <a:effectLst/>
                <a:latin typeface="+mn-lt"/>
                <a:ea typeface="+mn-ea"/>
                <a:cs typeface="+mn-cs"/>
              </a:rPr>
              <a:t> in </a:t>
            </a:r>
            <a:r>
              <a:rPr lang="en-US" sz="1200" kern="1200" baseline="0" dirty="0" smtClean="0">
                <a:solidFill>
                  <a:schemeClr val="tx1"/>
                </a:solidFill>
                <a:effectLst/>
                <a:latin typeface="+mn-lt"/>
                <a:ea typeface="+mn-ea"/>
                <a:cs typeface="+mn-cs"/>
              </a:rPr>
              <a:t>some career fields, </a:t>
            </a:r>
            <a:r>
              <a:rPr lang="en-US" sz="1200" kern="1200" dirty="0" smtClean="0">
                <a:solidFill>
                  <a:schemeClr val="tx1"/>
                </a:solidFill>
                <a:effectLst/>
                <a:latin typeface="+mn-lt"/>
                <a:ea typeface="+mn-ea"/>
                <a:cs typeface="+mn-cs"/>
              </a:rPr>
              <a:t>such as intelligence, cyberspace, personnel, acquisition management, logistics, space and missiles, </a:t>
            </a:r>
            <a:r>
              <a:rPr lang="en-US" sz="1200" kern="1200" baseline="0" dirty="0" smtClean="0">
                <a:solidFill>
                  <a:schemeClr val="tx1"/>
                </a:solidFill>
                <a:effectLst/>
                <a:latin typeface="+mn-lt"/>
                <a:ea typeface="+mn-ea"/>
                <a:cs typeface="+mn-cs"/>
              </a:rPr>
              <a:t>there are no stated requirements.</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officers with STEM degrees are valued in these career fields.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Lisa M. Harrington pointed</a:t>
            </a:r>
            <a:r>
              <a:rPr lang="en-US" sz="1200" kern="1200" baseline="0" dirty="0" smtClean="0">
                <a:solidFill>
                  <a:schemeClr val="tx1"/>
                </a:solidFill>
                <a:effectLst/>
                <a:latin typeface="+mn-lt"/>
                <a:ea typeface="+mn-ea"/>
                <a:cs typeface="+mn-cs"/>
              </a:rPr>
              <a:t> out in her paper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Air Force–Wide Needs for </a:t>
            </a:r>
            <a:r>
              <a:rPr lang="en-US" sz="1200" i="1"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STEM) Academic Degrees</a:t>
            </a:r>
            <a:r>
              <a:rPr lang="en-US" sz="1200" kern="1200" dirty="0" smtClean="0">
                <a:solidFill>
                  <a:schemeClr val="tx1"/>
                </a:solidFill>
                <a:effectLst/>
                <a:latin typeface="+mn-lt"/>
                <a:ea typeface="+mn-ea"/>
                <a:cs typeface="+mn-cs"/>
              </a:rPr>
              <a:t> (Santa Monica, CA: RAND Cooperation, 2014), STEM</a:t>
            </a:r>
            <a:r>
              <a:rPr lang="en-US" sz="1200" kern="1200" baseline="0" dirty="0" smtClean="0">
                <a:solidFill>
                  <a:schemeClr val="tx1"/>
                </a:solidFill>
                <a:effectLst/>
                <a:latin typeface="+mn-lt"/>
                <a:ea typeface="+mn-ea"/>
                <a:cs typeface="+mn-cs"/>
              </a:rPr>
              <a:t> graduates have more</a:t>
            </a:r>
            <a:r>
              <a:rPr lang="en-US" sz="1200" kern="1200" dirty="0" smtClean="0">
                <a:solidFill>
                  <a:schemeClr val="tx1"/>
                </a:solidFill>
                <a:effectLst/>
                <a:latin typeface="+mn-lt"/>
                <a:ea typeface="+mn-ea"/>
                <a:cs typeface="+mn-cs"/>
              </a:rPr>
              <a:t> logical, systematic, critical and analytical thinking, and problem solving skills.</a:t>
            </a:r>
            <a:r>
              <a:rPr lang="en-US" sz="1200" kern="1200" baseline="0" dirty="0" smtClean="0">
                <a:solidFill>
                  <a:schemeClr val="tx1"/>
                </a:solidFill>
                <a:effectLst/>
                <a:latin typeface="+mn-lt"/>
                <a:ea typeface="+mn-ea"/>
                <a:cs typeface="+mn-cs"/>
              </a:rPr>
              <a:t>  These skills</a:t>
            </a:r>
            <a:r>
              <a:rPr lang="en-US" sz="1200" kern="1200" dirty="0" smtClean="0">
                <a:solidFill>
                  <a:schemeClr val="tx1"/>
                </a:solidFill>
                <a:effectLst/>
                <a:latin typeface="+mn-lt"/>
                <a:ea typeface="+mn-ea"/>
                <a:cs typeface="+mn-cs"/>
              </a:rPr>
              <a:t> are essential to perform the duties in non-STEM required career fields.</a:t>
            </a:r>
            <a:r>
              <a:rPr lang="en-US" sz="1200" kern="1200" baseline="300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24674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but</a:t>
            </a:r>
            <a:r>
              <a:rPr lang="en-US" sz="1200" kern="1200" baseline="0" dirty="0" smtClean="0">
                <a:solidFill>
                  <a:schemeClr val="tx1"/>
                </a:solidFill>
                <a:effectLst/>
                <a:latin typeface="+mn-lt"/>
                <a:ea typeface="+mn-ea"/>
                <a:cs typeface="+mn-cs"/>
              </a:rPr>
              <a:t> not least,  t</a:t>
            </a:r>
            <a:r>
              <a:rPr lang="en-US" sz="1200" kern="1200" dirty="0" smtClean="0">
                <a:solidFill>
                  <a:schemeClr val="tx1"/>
                </a:solidFill>
                <a:effectLst/>
                <a:latin typeface="+mn-lt"/>
                <a:ea typeface="+mn-ea"/>
                <a:cs typeface="+mn-cs"/>
              </a:rPr>
              <a:t>he Air Force heavily relies upon the modern technologies to </a:t>
            </a:r>
            <a:r>
              <a:rPr lang="en-US" sz="1200" kern="1200" dirty="0" smtClean="0">
                <a:solidFill>
                  <a:schemeClr val="tx1"/>
                </a:solidFill>
                <a:effectLst/>
                <a:latin typeface="+mn-lt"/>
                <a:ea typeface="+mn-ea"/>
                <a:cs typeface="+mn-cs"/>
              </a:rPr>
              <a:t>fight and win in </a:t>
            </a:r>
            <a:r>
              <a:rPr lang="en-US" sz="1200" kern="1200" dirty="0" smtClean="0">
                <a:solidFill>
                  <a:schemeClr val="tx1"/>
                </a:solidFill>
                <a:effectLst/>
                <a:latin typeface="+mn-lt"/>
                <a:ea typeface="+mn-ea"/>
                <a:cs typeface="+mn-cs"/>
              </a:rPr>
              <a:t>air, space and </a:t>
            </a:r>
            <a:r>
              <a:rPr lang="en-US" sz="1200" kern="1200" dirty="0" smtClean="0">
                <a:solidFill>
                  <a:schemeClr val="tx1"/>
                </a:solidFill>
                <a:effectLst/>
                <a:latin typeface="+mn-lt"/>
                <a:ea typeface="+mn-ea"/>
                <a:cs typeface="+mn-cs"/>
              </a:rPr>
              <a:t>cyberspace. </a:t>
            </a:r>
            <a:r>
              <a:rPr lang="en-US" sz="1200" kern="1200" dirty="0" smtClean="0">
                <a:solidFill>
                  <a:schemeClr val="tx1"/>
                </a:solidFill>
                <a:effectLst/>
                <a:latin typeface="+mn-lt"/>
                <a:ea typeface="+mn-ea"/>
                <a:cs typeface="+mn-cs"/>
              </a:rPr>
              <a:t>The growing complexity of both traditional and future missions will likely increase STEM degree needs.</a:t>
            </a:r>
            <a:r>
              <a:rPr lang="en-US" sz="1200" kern="1200" baseline="30000" dirty="0" smtClean="0">
                <a:solidFill>
                  <a:schemeClr val="tx1"/>
                </a:solidFill>
                <a:effectLst/>
                <a:latin typeface="+mn-lt"/>
                <a:ea typeface="+mn-ea"/>
                <a:cs typeface="+mn-cs"/>
              </a:rPr>
              <a:t>5</a:t>
            </a:r>
            <a:r>
              <a:rPr lang="en-US" sz="1200" kern="1200" dirty="0" smtClean="0">
                <a:solidFill>
                  <a:schemeClr val="tx1"/>
                </a:solidFill>
                <a:effectLst/>
                <a:latin typeface="+mn-lt"/>
                <a:ea typeface="+mn-ea"/>
                <a:cs typeface="+mn-cs"/>
              </a:rPr>
              <a:t> Air Force future missions will become more technologically demanding and will rely on a correspondingly larger STEM workforce in many career fields across the Air Force.</a:t>
            </a:r>
            <a:r>
              <a:rPr lang="en-US" sz="1200" kern="1200" baseline="30000" dirty="0" smtClean="0">
                <a:solidFill>
                  <a:schemeClr val="tx1"/>
                </a:solidFill>
                <a:effectLst/>
                <a:latin typeface="+mn-lt"/>
                <a:ea typeface="+mn-ea"/>
                <a:cs typeface="+mn-cs"/>
              </a:rPr>
              <a:t>6</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The bar chart shows that while </a:t>
            </a:r>
            <a:r>
              <a:rPr lang="en-US" sz="1200" kern="1200" dirty="0" smtClean="0">
                <a:solidFill>
                  <a:schemeClr val="tx1"/>
                </a:solidFill>
                <a:effectLst/>
                <a:latin typeface="+mn-lt"/>
                <a:ea typeface="+mn-ea"/>
                <a:cs typeface="+mn-cs"/>
              </a:rPr>
              <a:t>over 5,100 the Air Force officers with STEM degrees currently serve in some non-STEM required </a:t>
            </a:r>
            <a:r>
              <a:rPr lang="en-US" sz="1200" kern="1200" dirty="0" smtClean="0">
                <a:solidFill>
                  <a:schemeClr val="tx1"/>
                </a:solidFill>
                <a:effectLst/>
                <a:latin typeface="+mn-lt"/>
                <a:ea typeface="+mn-ea"/>
                <a:cs typeface="+mn-cs"/>
              </a:rPr>
              <a:t>areas as shown in blue, 3,200 </a:t>
            </a:r>
            <a:r>
              <a:rPr lang="en-US" sz="1200" kern="1200" dirty="0" smtClean="0">
                <a:solidFill>
                  <a:schemeClr val="tx1"/>
                </a:solidFill>
                <a:effectLst/>
                <a:latin typeface="+mn-lt"/>
                <a:ea typeface="+mn-ea"/>
                <a:cs typeface="+mn-cs"/>
              </a:rPr>
              <a:t>more officers with STEM degrees are </a:t>
            </a:r>
            <a:r>
              <a:rPr lang="en-US" sz="1200" kern="1200" dirty="0" smtClean="0">
                <a:solidFill>
                  <a:schemeClr val="tx1"/>
                </a:solidFill>
                <a:effectLst/>
                <a:latin typeface="+mn-lt"/>
                <a:ea typeface="+mn-ea"/>
                <a:cs typeface="+mn-cs"/>
              </a:rPr>
              <a:t>desired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meet current </a:t>
            </a:r>
            <a:r>
              <a:rPr lang="en-US" sz="1200" kern="1200" dirty="0" smtClean="0">
                <a:solidFill>
                  <a:schemeClr val="tx1"/>
                </a:solidFill>
                <a:effectLst/>
                <a:latin typeface="+mn-lt"/>
                <a:ea typeface="+mn-ea"/>
                <a:cs typeface="+mn-cs"/>
              </a:rPr>
              <a:t>needs as shown in red.</a:t>
            </a:r>
            <a:r>
              <a:rPr lang="en-US" sz="1200" kern="1200" baseline="30000" dirty="0" smtClean="0">
                <a:solidFill>
                  <a:schemeClr val="tx1"/>
                </a:solidFill>
                <a:effectLst/>
                <a:latin typeface="+mn-lt"/>
                <a:ea typeface="+mn-ea"/>
                <a:cs typeface="+mn-cs"/>
              </a:rPr>
              <a:t>7</a:t>
            </a:r>
            <a:r>
              <a:rPr lang="en-US" sz="1200" kern="1200" dirty="0" smtClean="0">
                <a:solidFill>
                  <a:schemeClr val="tx1"/>
                </a:solidFill>
                <a:effectLst/>
                <a:latin typeface="+mn-lt"/>
                <a:ea typeface="+mn-ea"/>
                <a:cs typeface="+mn-cs"/>
              </a:rPr>
              <a:t> </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8</a:t>
            </a:fld>
            <a:endParaRPr lang="en-US"/>
          </a:p>
        </p:txBody>
      </p:sp>
    </p:spTree>
    <p:extLst>
      <p:ext uri="{BB962C8B-B14F-4D97-AF65-F5344CB8AC3E}">
        <p14:creationId xmlns:p14="http://schemas.microsoft.com/office/powerpoint/2010/main" val="1466272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4287044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10/23/2016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10/23/2016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10/23/2016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10/23/2016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10/23/2016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10/23/2016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10/23/2016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6248400"/>
            <a:ext cx="5791200" cy="1219200"/>
          </a:xfrm>
        </p:spPr>
        <p:txBody>
          <a:bodyPr/>
          <a:lstStyle/>
          <a:p>
            <a:r>
              <a:rPr lang="en-US" sz="2800" dirty="0" smtClean="0"/>
              <a:t>Wei Cui, Cadet </a:t>
            </a:r>
            <a:r>
              <a:rPr lang="en-US" sz="2800" dirty="0" err="1" smtClean="0"/>
              <a:t>Capt</a:t>
            </a:r>
            <a:r>
              <a:rPr lang="en-US" sz="2800" dirty="0" smtClean="0"/>
              <a:t>, USAF</a:t>
            </a:r>
            <a:endParaRPr lang="en-US" sz="2800" dirty="0"/>
          </a:p>
        </p:txBody>
      </p:sp>
      <p:sp>
        <p:nvSpPr>
          <p:cNvPr id="2052" name="Rectangle 4"/>
          <p:cNvSpPr>
            <a:spLocks noGrp="1" noChangeArrowheads="1"/>
          </p:cNvSpPr>
          <p:nvPr>
            <p:ph type="ctrTitle"/>
          </p:nvPr>
        </p:nvSpPr>
        <p:spPr>
          <a:xfrm>
            <a:off x="2209800" y="3657599"/>
            <a:ext cx="7315200" cy="3352801"/>
          </a:xfrm>
        </p:spPr>
        <p:txBody>
          <a:bodyPr/>
          <a:lstStyle/>
          <a:p>
            <a:pPr algn="ctr"/>
            <a:r>
              <a:rPr lang="en-US" sz="2800" dirty="0" smtClean="0">
                <a:effectLst/>
              </a:rPr>
              <a:t>The Air Force Should Not Recruit Only </a:t>
            </a:r>
            <a:r>
              <a:rPr lang="en-US" sz="2800" dirty="0">
                <a:effectLst/>
              </a:rPr>
              <a:t>O</a:t>
            </a:r>
            <a:r>
              <a:rPr lang="en-US" sz="2800" dirty="0" smtClean="0">
                <a:effectLst/>
              </a:rPr>
              <a:t>fficers with </a:t>
            </a:r>
            <a:r>
              <a:rPr lang="en-US" sz="2800" dirty="0"/>
              <a:t>Science, Technology, Engineering, and Mathematics </a:t>
            </a:r>
            <a:r>
              <a:rPr lang="zh-CN" altLang="en-US" sz="2800" dirty="0" smtClean="0">
                <a:effectLst/>
              </a:rPr>
              <a:t>（</a:t>
            </a:r>
            <a:r>
              <a:rPr lang="en-US" sz="2800" dirty="0" smtClean="0">
                <a:effectLst/>
              </a:rPr>
              <a:t>STEM</a:t>
            </a:r>
            <a:r>
              <a:rPr lang="zh-CN" altLang="en-US" sz="2800" dirty="0" smtClean="0">
                <a:effectLst/>
              </a:rPr>
              <a:t>）</a:t>
            </a:r>
            <a:r>
              <a:rPr lang="en-US" sz="2800" dirty="0" smtClean="0">
                <a:effectLst/>
              </a:rPr>
              <a:t>Degrees</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2514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i="1" dirty="0" smtClean="0"/>
              <a:t>“Officers </a:t>
            </a:r>
            <a:r>
              <a:rPr lang="en-US" sz="2800" i="1" dirty="0"/>
              <a:t>must see themselves first as military leaders and secondly as specialists such as pilots, engineers, financial </a:t>
            </a:r>
            <a:r>
              <a:rPr lang="en-US" sz="2800" i="1" dirty="0" smtClean="0"/>
              <a:t>comptrollers</a:t>
            </a:r>
            <a:r>
              <a:rPr lang="en-US" sz="2800" i="1" dirty="0" smtClean="0"/>
              <a:t>.</a:t>
            </a:r>
          </a:p>
          <a:p>
            <a:pPr marL="0" indent="0" eaLnBrk="1" hangingPunct="1">
              <a:lnSpc>
                <a:spcPct val="125000"/>
              </a:lnSpc>
              <a:buSzPct val="75000"/>
              <a:buNone/>
            </a:pPr>
            <a:r>
              <a:rPr lang="en-US" sz="2800" i="1" dirty="0"/>
              <a:t>	</a:t>
            </a:r>
            <a:r>
              <a:rPr lang="en-US" sz="2800" i="1" dirty="0" smtClean="0"/>
              <a:t>				</a:t>
            </a:r>
          </a:p>
          <a:p>
            <a:pPr marL="0" indent="0" eaLnBrk="1" hangingPunct="1">
              <a:lnSpc>
                <a:spcPct val="125000"/>
              </a:lnSpc>
              <a:buSzPct val="75000"/>
              <a:buNone/>
            </a:pPr>
            <a:r>
              <a:rPr lang="en-US" sz="2800" i="1" dirty="0"/>
              <a:t>	</a:t>
            </a:r>
            <a:r>
              <a:rPr lang="en-US" sz="2800" i="1" dirty="0" smtClean="0"/>
              <a:t>			  Lt Col Gary T. McCoy</a:t>
            </a:r>
            <a:r>
              <a:rPr lang="en-US" sz="2800" dirty="0" smtClean="0"/>
              <a:t>”</a:t>
            </a:r>
            <a:r>
              <a:rPr lang="en-US" sz="2800" baseline="30000" dirty="0" smtClean="0"/>
              <a:t>8</a:t>
            </a:r>
          </a:p>
          <a:p>
            <a:pPr marL="465138" indent="-465138" eaLnBrk="1" hangingPunct="1">
              <a:lnSpc>
                <a:spcPct val="125000"/>
              </a:lnSpc>
              <a:buSzPct val="75000"/>
              <a:buFont typeface="Wingdings" pitchFamily="2" charset="2"/>
              <a:buChar char="v"/>
            </a:pPr>
            <a:endParaRPr lang="en-US" sz="2800" baseline="30000" dirty="0"/>
          </a:p>
          <a:p>
            <a:pPr marL="2171700" lvl="5" indent="0">
              <a:lnSpc>
                <a:spcPct val="125000"/>
              </a:lnSpc>
              <a:buSzPct val="75000"/>
              <a:buNone/>
            </a:pPr>
            <a:endParaRPr lang="en-US" sz="1600" dirty="0"/>
          </a:p>
          <a:p>
            <a:pPr marL="465138" indent="-465138" eaLnBrk="1" hangingPunct="1">
              <a:lnSpc>
                <a:spcPct val="125000"/>
              </a:lnSpc>
              <a:buSzPct val="75000"/>
              <a:buFont typeface="Wingdings" pitchFamily="2" charset="2"/>
              <a:buChar char="v"/>
            </a:pPr>
            <a:endParaRPr lang="en-US" sz="2800" dirty="0" smtClean="0"/>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65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None </a:t>
            </a:r>
            <a:r>
              <a:rPr lang="en-US" sz="2800" dirty="0"/>
              <a:t>of the </a:t>
            </a:r>
            <a:r>
              <a:rPr lang="en-US" sz="2800" dirty="0" smtClean="0"/>
              <a:t>recent four </a:t>
            </a:r>
            <a:r>
              <a:rPr lang="en-US" sz="2800" dirty="0"/>
              <a:t>Chief of Staffs of the Air Force have a degree in </a:t>
            </a:r>
            <a:r>
              <a:rPr lang="en-US" sz="2800" dirty="0" smtClean="0"/>
              <a:t>STEM.</a:t>
            </a:r>
            <a:r>
              <a:rPr lang="en-US" sz="2800" baseline="30000" dirty="0" smtClean="0"/>
              <a:t>9-12</a:t>
            </a: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77054"/>
            <a:ext cx="2103120" cy="2630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080" y="2689567"/>
            <a:ext cx="2103120" cy="26305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276600"/>
            <a:ext cx="2103120" cy="2628901"/>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2280" y="3200400"/>
            <a:ext cx="2103120" cy="2622245"/>
          </a:xfrm>
          <a:prstGeom prst="rect">
            <a:avLst/>
          </a:prstGeom>
        </p:spPr>
      </p:pic>
      <p:sp>
        <p:nvSpPr>
          <p:cNvPr id="8" name="TextBox 7"/>
          <p:cNvSpPr txBox="1"/>
          <p:nvPr/>
        </p:nvSpPr>
        <p:spPr>
          <a:xfrm>
            <a:off x="1143000" y="5943600"/>
            <a:ext cx="8056418"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3. Recent four Chief of Staffs of the Air Force. Left </a:t>
            </a:r>
            <a:r>
              <a:rPr lang="en-US" dirty="0">
                <a:latin typeface="Times New Roman" panose="02020603050405020304" pitchFamily="18" charset="0"/>
                <a:cs typeface="Times New Roman" panose="02020603050405020304" pitchFamily="18" charset="0"/>
              </a:rPr>
              <a:t>to right: Gen </a:t>
            </a:r>
            <a:r>
              <a:rPr lang="en-US" dirty="0" smtClean="0">
                <a:latin typeface="Times New Roman" panose="02020603050405020304" pitchFamily="18" charset="0"/>
                <a:cs typeface="Times New Roman" panose="02020603050405020304" pitchFamily="18" charset="0"/>
              </a:rPr>
              <a:t>N. Schwartz,</a:t>
            </a:r>
          </a:p>
          <a:p>
            <a:r>
              <a:rPr lang="en-US" dirty="0" smtClean="0">
                <a:latin typeface="Times New Roman" panose="02020603050405020304" pitchFamily="18" charset="0"/>
                <a:cs typeface="Times New Roman" panose="02020603050405020304" pitchFamily="18" charset="0"/>
              </a:rPr>
              <a:t>Gen D. </a:t>
            </a:r>
            <a:r>
              <a:rPr lang="en-US" dirty="0" err="1" smtClean="0">
                <a:latin typeface="Times New Roman" panose="02020603050405020304" pitchFamily="18" charset="0"/>
                <a:cs typeface="Times New Roman" panose="02020603050405020304" pitchFamily="18" charset="0"/>
              </a:rPr>
              <a:t>Goldfein</a:t>
            </a:r>
            <a:r>
              <a:rPr lang="en-US" dirty="0" smtClean="0">
                <a:latin typeface="Times New Roman" panose="02020603050405020304" pitchFamily="18" charset="0"/>
                <a:cs typeface="Times New Roman" panose="02020603050405020304" pitchFamily="18" charset="0"/>
              </a:rPr>
              <a:t>, Gen T. Moseley, and Gen M. Welsh III.  P</a:t>
            </a:r>
            <a:r>
              <a:rPr lang="en-US" dirty="0">
                <a:latin typeface="Times New Roman" panose="02020603050405020304" pitchFamily="18" charset="0"/>
                <a:cs typeface="Times New Roman" panose="02020603050405020304" pitchFamily="18" charset="0"/>
              </a:rPr>
              <a:t>hotographs courtesy of </a:t>
            </a:r>
            <a:r>
              <a:rPr lang="en-US" dirty="0" smtClean="0">
                <a:latin typeface="Times New Roman" panose="02020603050405020304" pitchFamily="18" charset="0"/>
                <a:cs typeface="Times New Roman" panose="02020603050405020304" pitchFamily="18" charset="0"/>
              </a:rPr>
              <a:t>www.af.mil.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19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err="1"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0006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idx="1"/>
          </p:nvPr>
        </p:nvSpPr>
        <p:spPr>
          <a:xfrm>
            <a:off x="8382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000" dirty="0" smtClean="0"/>
              <a:t>1.  US Immigration and Customs Enforcement, </a:t>
            </a:r>
            <a:r>
              <a:rPr lang="en-US" sz="2000" i="1" dirty="0"/>
              <a:t>STEM Designated Degree Program </a:t>
            </a:r>
            <a:r>
              <a:rPr lang="en-US" sz="2000" i="1" dirty="0" smtClean="0"/>
              <a:t>List</a:t>
            </a:r>
            <a:r>
              <a:rPr lang="en-US" sz="2000" dirty="0" smtClean="0"/>
              <a:t>. </a:t>
            </a:r>
          </a:p>
          <a:p>
            <a:pPr marL="0" indent="0" eaLnBrk="1" hangingPunct="1">
              <a:lnSpc>
                <a:spcPct val="125000"/>
              </a:lnSpc>
              <a:buSzPct val="75000"/>
              <a:buNone/>
            </a:pPr>
            <a:r>
              <a:rPr lang="en-US" sz="2000" dirty="0"/>
              <a:t>2. </a:t>
            </a:r>
            <a:r>
              <a:rPr lang="en-US" sz="2000" dirty="0" smtClean="0"/>
              <a:t> Air </a:t>
            </a:r>
            <a:r>
              <a:rPr lang="en-US" sz="2000" dirty="0"/>
              <a:t>Force Studies Board, </a:t>
            </a:r>
            <a:r>
              <a:rPr lang="en-US" sz="2000" i="1" dirty="0"/>
              <a:t>Examination of the U.S. Air Force’s Science, Technology, Engineering, and Mathematics (STEM) Workforce Needs in the Future and Its Strategy to Meet</a:t>
            </a:r>
            <a:r>
              <a:rPr lang="en-US" sz="2000" dirty="0"/>
              <a:t> </a:t>
            </a:r>
            <a:r>
              <a:rPr lang="en-US" sz="2000" i="1" dirty="0"/>
              <a:t>Those Needs</a:t>
            </a:r>
            <a:r>
              <a:rPr lang="en-US" sz="2000" dirty="0"/>
              <a:t> (The National Academies Press, 2010), 31</a:t>
            </a:r>
            <a:r>
              <a:rPr lang="en-US" sz="2000" dirty="0" smtClean="0"/>
              <a:t>.</a:t>
            </a:r>
          </a:p>
          <a:p>
            <a:pPr marL="0" indent="0" eaLnBrk="1" hangingPunct="1">
              <a:lnSpc>
                <a:spcPct val="125000"/>
              </a:lnSpc>
              <a:buSzPct val="75000"/>
              <a:buNone/>
            </a:pPr>
            <a:r>
              <a:rPr lang="en-US" sz="2000" dirty="0" smtClean="0"/>
              <a:t>3.  Ibid.</a:t>
            </a:r>
          </a:p>
          <a:p>
            <a:pPr marL="0" indent="0" eaLnBrk="1" hangingPunct="1">
              <a:lnSpc>
                <a:spcPct val="125000"/>
              </a:lnSpc>
              <a:buSzPct val="75000"/>
              <a:buNone/>
            </a:pPr>
            <a:r>
              <a:rPr lang="en-US" sz="2000" dirty="0" smtClean="0"/>
              <a:t>4.  Ibid.</a:t>
            </a:r>
            <a:endParaRPr lang="en-US" sz="2000" dirty="0"/>
          </a:p>
          <a:p>
            <a:pPr marL="0" indent="0" eaLnBrk="1" hangingPunct="1">
              <a:lnSpc>
                <a:spcPct val="125000"/>
              </a:lnSpc>
              <a:buSzPct val="75000"/>
              <a:buNone/>
            </a:pPr>
            <a:r>
              <a:rPr lang="en-US" sz="2000" dirty="0" smtClean="0"/>
              <a:t>5.  Lisa </a:t>
            </a:r>
            <a:r>
              <a:rPr lang="en-US" sz="2000" dirty="0"/>
              <a:t>M. Harrington et al., </a:t>
            </a:r>
            <a:r>
              <a:rPr lang="en-US" sz="2000" i="1" dirty="0"/>
              <a:t>Air Force–Wide Needs for Science, Technology, Engineering, and Mathematics (STEM) Academic Degrees</a:t>
            </a:r>
            <a:r>
              <a:rPr lang="en-US" sz="2000" dirty="0"/>
              <a:t> (Santa Monica, CA: RAND Cooperation, 2014), 3. </a:t>
            </a:r>
            <a:endParaRPr lang="en-US" sz="2000" dirty="0" smtClean="0"/>
          </a:p>
          <a:p>
            <a:pPr marL="0" indent="0" eaLnBrk="1" hangingPunct="1">
              <a:lnSpc>
                <a:spcPct val="125000"/>
              </a:lnSpc>
              <a:buSzPct val="75000"/>
              <a:buNone/>
            </a:pPr>
            <a:r>
              <a:rPr lang="en-US" sz="2000" dirty="0" smtClean="0"/>
              <a:t>6.  Ibid</a:t>
            </a:r>
            <a:r>
              <a:rPr lang="en-US" sz="2000" dirty="0"/>
              <a:t>., xiii</a:t>
            </a:r>
            <a:r>
              <a:rPr lang="en-US" sz="2000" dirty="0" smtClean="0"/>
              <a:t>.</a:t>
            </a:r>
          </a:p>
          <a:p>
            <a:pPr marL="0" indent="0" eaLnBrk="1" hangingPunct="1">
              <a:lnSpc>
                <a:spcPct val="125000"/>
              </a:lnSpc>
              <a:buSzPct val="75000"/>
              <a:buNone/>
            </a:pPr>
            <a:r>
              <a:rPr lang="en-US" sz="2000" dirty="0" smtClean="0"/>
              <a:t>7</a:t>
            </a:r>
            <a:r>
              <a:rPr lang="en-US" sz="2000" dirty="0"/>
              <a:t>. </a:t>
            </a:r>
            <a:r>
              <a:rPr lang="en-US" sz="2000" dirty="0" smtClean="0"/>
              <a:t> Ibid</a:t>
            </a:r>
            <a:r>
              <a:rPr lang="en-US" sz="2000" dirty="0"/>
              <a:t>., </a:t>
            </a:r>
            <a:r>
              <a:rPr lang="en-US" sz="2000" dirty="0" smtClean="0"/>
              <a:t>19.</a:t>
            </a:r>
            <a:endParaRPr lang="en-US" sz="2000" dirty="0"/>
          </a:p>
          <a:p>
            <a:pPr marL="0" indent="0" eaLnBrk="1" hangingPunct="1">
              <a:lnSpc>
                <a:spcPct val="125000"/>
              </a:lnSpc>
              <a:buSzPct val="75000"/>
              <a:buNone/>
            </a:pPr>
            <a:endParaRPr lang="en-US" sz="2000" dirty="0" smtClean="0"/>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idx="1"/>
          </p:nvPr>
        </p:nvSpPr>
        <p:spPr>
          <a:xfrm>
            <a:off x="8382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000" dirty="0" smtClean="0"/>
              <a:t>8.  Lt</a:t>
            </a:r>
            <a:r>
              <a:rPr lang="en-US" sz="2000" dirty="0"/>
              <a:t>. Col. Gary T. McCoy, </a:t>
            </a:r>
            <a:r>
              <a:rPr lang="en-US" sz="2000" i="1" dirty="0"/>
              <a:t>Developing </a:t>
            </a:r>
            <a:r>
              <a:rPr lang="en-US" sz="2000" i="1" dirty="0" err="1"/>
              <a:t>Officership</a:t>
            </a:r>
            <a:r>
              <a:rPr lang="en-US" sz="2000" i="1" dirty="0"/>
              <a:t>: It Starts At The Top</a:t>
            </a:r>
            <a:r>
              <a:rPr lang="en-US" sz="2000" dirty="0"/>
              <a:t> (Maxwell AFB, AL: Air University, April 1996), </a:t>
            </a:r>
            <a:r>
              <a:rPr lang="en-US" sz="2000" dirty="0" smtClean="0"/>
              <a:t>4.</a:t>
            </a:r>
            <a:endParaRPr lang="en-US" sz="2000" dirty="0"/>
          </a:p>
          <a:p>
            <a:pPr marL="0" indent="0">
              <a:buNone/>
            </a:pPr>
            <a:r>
              <a:rPr lang="en-US" sz="2000" dirty="0" smtClean="0"/>
              <a:t>9.  General </a:t>
            </a:r>
            <a:r>
              <a:rPr lang="en-US" sz="2000" dirty="0"/>
              <a:t>Mark A. Welsh III, http://www.af.mil/AboutUs/Biographies/Display/tabid/225/Article/104966/general-mark-a-welsh-iii.aspx</a:t>
            </a:r>
            <a:r>
              <a:rPr lang="en-US" sz="2000" dirty="0" smtClean="0"/>
              <a:t>.</a:t>
            </a:r>
            <a:r>
              <a:rPr lang="en-US" sz="2000" dirty="0"/>
              <a:t> </a:t>
            </a:r>
            <a:endParaRPr lang="en-US" sz="2000" dirty="0" smtClean="0"/>
          </a:p>
          <a:p>
            <a:pPr marL="0" indent="0">
              <a:buNone/>
            </a:pPr>
            <a:r>
              <a:rPr lang="en-US" sz="2000" dirty="0" smtClean="0"/>
              <a:t>10.  General </a:t>
            </a:r>
            <a:r>
              <a:rPr lang="en-US" sz="2000" dirty="0"/>
              <a:t>Norton A. Schwartz, http://</a:t>
            </a:r>
            <a:r>
              <a:rPr lang="en-US" sz="2000" dirty="0" smtClean="0"/>
              <a:t>www.af.mil/AboutUs/Biographies/Display/tabid/225/Article/104626/general-norton-a-schwartz.aspx.</a:t>
            </a:r>
          </a:p>
          <a:p>
            <a:pPr marL="0" indent="0">
              <a:buNone/>
            </a:pPr>
            <a:r>
              <a:rPr lang="en-US" sz="2000" dirty="0" smtClean="0"/>
              <a:t>11.  General </a:t>
            </a:r>
            <a:r>
              <a:rPr lang="en-US" sz="2000" dirty="0"/>
              <a:t>T. Michael Moseley, http://www.af.mil/AboutUs/Biographies/Display/tabid/225/Article/104651/general-t-michael-moseley.aspx</a:t>
            </a:r>
            <a:r>
              <a:rPr lang="en-US" sz="2000" dirty="0" smtClean="0"/>
              <a:t>.</a:t>
            </a:r>
            <a:endParaRPr lang="en-US" sz="2000" dirty="0"/>
          </a:p>
          <a:p>
            <a:pPr marL="0" indent="0">
              <a:buNone/>
            </a:pPr>
            <a:r>
              <a:rPr lang="en-US" sz="2000" dirty="0" smtClean="0"/>
              <a:t>12.  </a:t>
            </a:r>
            <a:r>
              <a:rPr lang="en-US" sz="2000" dirty="0"/>
              <a:t>General David L. </a:t>
            </a:r>
            <a:r>
              <a:rPr lang="en-US" sz="2000" dirty="0" err="1"/>
              <a:t>Goldfein</a:t>
            </a:r>
            <a:r>
              <a:rPr lang="en-US" sz="2000" dirty="0"/>
              <a:t>, http://www.af.mil/AboutUs/Biographies/Display/tabid/225/Article/108013/general-david-l-goldfein.aspx.</a:t>
            </a:r>
            <a:endParaRPr lang="en-US" sz="2000" dirty="0" smtClean="0"/>
          </a:p>
        </p:txBody>
      </p:sp>
    </p:spTree>
    <p:extLst>
      <p:ext uri="{BB962C8B-B14F-4D97-AF65-F5344CB8AC3E}">
        <p14:creationId xmlns:p14="http://schemas.microsoft.com/office/powerpoint/2010/main" val="744323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endParaRPr lang="en-US" sz="2000" dirty="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42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180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altLang="zh-CN" sz="2800" dirty="0" smtClean="0"/>
              <a:t>There are over 200 degrees belong to STEM.</a:t>
            </a:r>
            <a:r>
              <a:rPr lang="en-US" altLang="zh-CN" sz="2800" baseline="30000" dirty="0" smtClean="0"/>
              <a:t>1 </a:t>
            </a:r>
            <a:endParaRPr lang="en-US" sz="2800" baseline="300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There are only five out of 26 Air Force Specialty Codes (AFSC</a:t>
            </a:r>
            <a:r>
              <a:rPr lang="en-US" altLang="zh-CN" sz="2800" dirty="0" smtClean="0"/>
              <a:t>s</a:t>
            </a:r>
            <a:r>
              <a:rPr lang="en-US" sz="2800" dirty="0" smtClean="0"/>
              <a:t>) require a STEM degree.</a:t>
            </a:r>
            <a:r>
              <a:rPr lang="en-US" sz="2800" baseline="30000" dirty="0" smtClean="0"/>
              <a:t>2</a:t>
            </a:r>
            <a:endParaRPr lang="en-US" sz="2800" baseline="30000" dirty="0"/>
          </a:p>
          <a:p>
            <a:pPr marL="465138" indent="-465138" eaLnBrk="1" hangingPunct="1">
              <a:lnSpc>
                <a:spcPct val="125000"/>
              </a:lnSpc>
              <a:buSzPct val="75000"/>
              <a:buFont typeface="Wingdings" pitchFamily="2" charset="2"/>
              <a:buChar char="v"/>
            </a:pPr>
            <a:endParaRPr lang="en-US" sz="2800" dirty="0" smtClean="0"/>
          </a:p>
          <a:p>
            <a:pPr marL="400050" lvl="1" indent="0" eaLnBrk="1" hangingPunct="1">
              <a:lnSpc>
                <a:spcPct val="125000"/>
              </a:lnSpc>
              <a:buSzPct val="75000"/>
              <a:buNone/>
            </a:pPr>
            <a:endParaRPr lang="en-US" sz="2400" baseline="300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1332556017"/>
              </p:ext>
            </p:extLst>
          </p:nvPr>
        </p:nvGraphicFramePr>
        <p:xfrm>
          <a:off x="1524000" y="3886200"/>
          <a:ext cx="6096000" cy="23368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2209800" y="6183868"/>
            <a:ext cx="5562600"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Figure 1. STEM and Non-STEM Required in AFSC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Some career fields require a license or experience in the nursing or chaplaincy fields.</a:t>
            </a:r>
            <a:r>
              <a:rPr lang="en-US" sz="2800" baseline="30000" dirty="0" smtClean="0"/>
              <a:t>3</a:t>
            </a:r>
            <a:r>
              <a:rPr lang="en-US" sz="2800" dirty="0" smtClean="0"/>
              <a:t> </a:t>
            </a:r>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r>
              <a:rPr lang="en-US" sz="2800" dirty="0"/>
              <a:t>STEM degrees are </a:t>
            </a:r>
            <a:r>
              <a:rPr lang="en-US" sz="2800" dirty="0" smtClean="0"/>
              <a:t>not </a:t>
            </a:r>
            <a:r>
              <a:rPr lang="en-US" sz="2800" dirty="0"/>
              <a:t>qualified for the career fields that require </a:t>
            </a:r>
            <a:r>
              <a:rPr lang="en-US" sz="2800" dirty="0" smtClean="0"/>
              <a:t>professional degrees such as Doctor of Medicine (MD) or Doctor of  Law (JD).</a:t>
            </a:r>
            <a:r>
              <a:rPr lang="en-US" sz="2800" baseline="30000" dirty="0" smtClean="0"/>
              <a:t>4</a:t>
            </a:r>
            <a:endParaRPr lang="en-US" sz="2800" baseline="30000" dirty="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3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5322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001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The </a:t>
            </a:r>
            <a:r>
              <a:rPr lang="en-US" sz="2800" dirty="0"/>
              <a:t>officers with STEM degrees are valued in </a:t>
            </a:r>
            <a:r>
              <a:rPr lang="en-US" sz="2800" dirty="0" smtClean="0"/>
              <a:t>the non-STEM required career fields.</a:t>
            </a:r>
            <a:r>
              <a:rPr lang="en-US" sz="2800" baseline="30000" dirty="0" smtClean="0"/>
              <a:t>5</a:t>
            </a:r>
            <a:endParaRPr lang="en-US" sz="2800" baseline="30000" dirty="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r>
              <a:rPr lang="en-US" sz="2800" dirty="0"/>
              <a:t>STEM graduates </a:t>
            </a:r>
            <a:r>
              <a:rPr lang="en-US" sz="2800" dirty="0" smtClean="0"/>
              <a:t>have some skills such as analytical thinking and problem solving are essential to perform duties in non-STEM required career fields.</a:t>
            </a:r>
            <a:r>
              <a:rPr lang="en-US" sz="2800" baseline="30000" dirty="0" smtClean="0"/>
              <a:t>6</a:t>
            </a:r>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971800"/>
            <a:ext cx="6629400" cy="3291841"/>
          </a:xfrm>
          <a:prstGeom prst="rect">
            <a:avLst/>
          </a:prstGeom>
        </p:spPr>
      </p:pic>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Air </a:t>
            </a:r>
            <a:r>
              <a:rPr lang="en-US" sz="2800" dirty="0"/>
              <a:t>Force </a:t>
            </a:r>
            <a:r>
              <a:rPr lang="en-US" sz="2800" dirty="0" smtClean="0"/>
              <a:t>will </a:t>
            </a:r>
            <a:r>
              <a:rPr lang="en-US" sz="2800" dirty="0"/>
              <a:t>rely on a correspondingly larger STEM workforce in many career fields across the Air </a:t>
            </a:r>
            <a:r>
              <a:rPr lang="en-US" sz="2800" dirty="0" smtClean="0"/>
              <a:t>Force.</a:t>
            </a:r>
            <a:r>
              <a:rPr lang="en-US" sz="2800" baseline="30000" dirty="0" smtClean="0"/>
              <a:t>7</a:t>
            </a:r>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143000" y="6010870"/>
            <a:ext cx="8056418"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Summary of Desired Officer STEM Population in Non-STEM Functional Areas. Courtesy of Air Force Studies Board, </a:t>
            </a:r>
            <a:r>
              <a:rPr lang="en-US" i="1" dirty="0" smtClean="0">
                <a:latin typeface="Times New Roman" panose="02020603050405020304" pitchFamily="18" charset="0"/>
                <a:cs typeface="Times New Roman" panose="02020603050405020304" pitchFamily="18" charset="0"/>
              </a:rPr>
              <a:t>Examination of STEM workforce needs in the future</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National Academies Press, 2010), 31.</a:t>
            </a:r>
          </a:p>
        </p:txBody>
      </p:sp>
    </p:spTree>
    <p:extLst>
      <p:ext uri="{BB962C8B-B14F-4D97-AF65-F5344CB8AC3E}">
        <p14:creationId xmlns:p14="http://schemas.microsoft.com/office/powerpoint/2010/main" val="399262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3649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1484</Words>
  <Application>Microsoft Office PowerPoint</Application>
  <PresentationFormat>On-screen Show (4:3)</PresentationFormat>
  <Paragraphs>128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宋体</vt:lpstr>
      <vt:lpstr>Arial</vt:lpstr>
      <vt:lpstr>Calibri</vt:lpstr>
      <vt:lpstr>Times New Roman</vt:lpstr>
      <vt:lpstr>Wingdings</vt:lpstr>
      <vt:lpstr>Office Theme</vt:lpstr>
      <vt:lpstr>The Air Force Should Not Recruit Only Officers with Science, Technology, Engineering, and Mathematics （STEM）Degrees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311</cp:revision>
  <dcterms:created xsi:type="dcterms:W3CDTF">2009-08-16T21:00:23Z</dcterms:created>
  <dcterms:modified xsi:type="dcterms:W3CDTF">2016-10-23T15:31:22Z</dcterms:modified>
</cp:coreProperties>
</file>