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310" r:id="rId4"/>
    <p:sldId id="314" r:id="rId5"/>
    <p:sldId id="315" r:id="rId6"/>
    <p:sldId id="312" r:id="rId7"/>
    <p:sldId id="319" r:id="rId8"/>
    <p:sldId id="316" r:id="rId9"/>
    <p:sldId id="313" r:id="rId10"/>
    <p:sldId id="317" r:id="rId11"/>
    <p:sldId id="321" r:id="rId12"/>
    <p:sldId id="318" r:id="rId13"/>
    <p:sldId id="308" r:id="rId14"/>
    <p:sldId id="320" r:id="rId15"/>
    <p:sldId id="30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6"/>
    <a:srgbClr val="E1E1DF"/>
    <a:srgbClr val="002368"/>
    <a:srgbClr val="8F8F8C"/>
    <a:srgbClr val="032F65"/>
    <a:srgbClr val="032855"/>
    <a:srgbClr val="00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4" autoAdjust="0"/>
    <p:restoredTop sz="58234" autoAdjust="0"/>
  </p:normalViewPr>
  <p:slideViewPr>
    <p:cSldViewPr>
      <p:cViewPr varScale="1">
        <p:scale>
          <a:sx n="46" d="100"/>
          <a:sy n="46" d="100"/>
        </p:scale>
        <p:origin x="930"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cat>
            <c:strRef>
              <c:f>Sheet1!$A$2:$A$3</c:f>
              <c:strCache>
                <c:ptCount val="2"/>
                <c:pt idx="0">
                  <c:v>Non-STEM</c:v>
                </c:pt>
                <c:pt idx="1">
                  <c:v>STEM</c:v>
                </c:pt>
              </c:strCache>
            </c:strRef>
          </c:cat>
          <c:val>
            <c:numRef>
              <c:f>Sheet1!$B$2:$B$3</c:f>
              <c:numCache>
                <c:formatCode>General</c:formatCode>
                <c:ptCount val="2"/>
                <c:pt idx="0">
                  <c:v>21</c:v>
                </c:pt>
                <c:pt idx="1">
                  <c:v>5</c:v>
                </c:pt>
              </c:numCache>
            </c:numRef>
          </c:val>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10/23/2016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a:p>
        </p:txBody>
      </p:sp>
    </p:spTree>
    <p:extLst>
      <p:ext uri="{BB962C8B-B14F-4D97-AF65-F5344CB8AC3E}">
        <p14:creationId xmlns:p14="http://schemas.microsoft.com/office/powerpoint/2010/main" val="287460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a:t>
            </a:r>
            <a:r>
              <a:rPr lang="en-US" dirty="0" err="1" smtClean="0"/>
              <a:t>Capt</a:t>
            </a:r>
            <a:r>
              <a:rPr lang="en-US" baseline="0" dirty="0" smtClean="0"/>
              <a:t> Morse</a:t>
            </a:r>
            <a:r>
              <a:rPr lang="en-US" dirty="0" smtClean="0"/>
              <a:t>  Good morning Gentlemen.</a:t>
            </a:r>
          </a:p>
          <a:p>
            <a:r>
              <a:rPr lang="en-US" dirty="0" err="1" smtClean="0"/>
              <a:t>Im</a:t>
            </a:r>
            <a:r>
              <a:rPr lang="en-US" baseline="0" dirty="0" smtClean="0"/>
              <a:t> cadet cui and today I am going to </a:t>
            </a:r>
            <a:r>
              <a:rPr lang="en-US" baseline="0" dirty="0" smtClean="0"/>
              <a:t>brief you </a:t>
            </a:r>
            <a:r>
              <a:rPr lang="en-US" baseline="0" dirty="0" smtClean="0"/>
              <a:t>on the topic that </a:t>
            </a:r>
            <a:r>
              <a:rPr lang="en-US" sz="1200" dirty="0" smtClean="0">
                <a:effectLst/>
              </a:rPr>
              <a:t>The Air Force Should Not Recruit Only Officers </a:t>
            </a:r>
            <a:r>
              <a:rPr lang="en-US" sz="1200" dirty="0" smtClean="0">
                <a:effectLst/>
              </a:rPr>
              <a:t>with </a:t>
            </a:r>
            <a:r>
              <a:rPr lang="en-US" sz="1200" dirty="0" smtClean="0"/>
              <a:t>Science, Technology, Engineering, and Mathematics  degrees, also know as</a:t>
            </a:r>
            <a:r>
              <a:rPr lang="en-US" sz="1200" dirty="0" smtClean="0">
                <a:effectLst/>
              </a:rPr>
              <a:t> </a:t>
            </a:r>
            <a:r>
              <a:rPr lang="en-US" sz="1200" dirty="0" smtClean="0">
                <a:effectLst/>
              </a:rPr>
              <a:t>STEM Degrees</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a:t>
            </a:fld>
            <a:endParaRPr lang="en-US"/>
          </a:p>
        </p:txBody>
      </p:sp>
    </p:spTree>
    <p:extLst>
      <p:ext uri="{BB962C8B-B14F-4D97-AF65-F5344CB8AC3E}">
        <p14:creationId xmlns:p14="http://schemas.microsoft.com/office/powerpoint/2010/main" val="328571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thing that separates military officers from all other professions is officership.</a:t>
            </a:r>
            <a:r>
              <a:rPr lang="en-US" sz="1200" kern="1200" baseline="30000" dirty="0" smtClean="0">
                <a:solidFill>
                  <a:schemeClr val="tx1"/>
                </a:solidFill>
                <a:effectLst/>
                <a:latin typeface="+mn-lt"/>
                <a:ea typeface="+mn-ea"/>
                <a:cs typeface="+mn-cs"/>
              </a:rPr>
              <a:t>8</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Officers must see themselves first as military leaders and secondly as specialists such as pilots, engineers, financial comptrollers, logisticians, air battle managers</a:t>
            </a:r>
            <a:r>
              <a:rPr lang="en-US" sz="1200" kern="1200" dirty="0" smtClean="0">
                <a:solidFill>
                  <a:schemeClr val="tx1"/>
                </a:solidFill>
                <a:effectLst/>
                <a:latin typeface="+mn-lt"/>
                <a:ea typeface="+mn-ea"/>
                <a:cs typeface="+mn-cs"/>
              </a:rPr>
              <a:t>.”</a:t>
            </a:r>
            <a:r>
              <a:rPr lang="en-US" sz="1200" kern="1200" baseline="30000" dirty="0" smtClean="0">
                <a:solidFill>
                  <a:schemeClr val="tx1"/>
                </a:solidFill>
                <a:effectLst/>
                <a:latin typeface="+mn-lt"/>
                <a:ea typeface="+mn-ea"/>
                <a:cs typeface="+mn-cs"/>
              </a:rPr>
              <a:t>9</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many soft skills such as integrity; charisma, inspiration, </a:t>
            </a:r>
            <a:r>
              <a:rPr lang="en-US" sz="1200" kern="1200" dirty="0" smtClean="0">
                <a:solidFill>
                  <a:schemeClr val="tx1"/>
                </a:solidFill>
                <a:effectLst/>
                <a:latin typeface="+mn-lt"/>
                <a:ea typeface="+mn-ea"/>
                <a:cs typeface="+mn-cs"/>
              </a:rPr>
              <a:t>vision, </a:t>
            </a:r>
            <a:r>
              <a:rPr lang="en-US" sz="1200" kern="1200" dirty="0" smtClean="0">
                <a:solidFill>
                  <a:schemeClr val="tx1"/>
                </a:solidFill>
                <a:effectLst/>
                <a:latin typeface="+mn-lt"/>
                <a:ea typeface="+mn-ea"/>
                <a:cs typeface="+mn-cs"/>
              </a:rPr>
              <a:t>effective team building, and communicating are all essential for becoming great leaders.</a:t>
            </a:r>
            <a:r>
              <a:rPr lang="en-US" sz="1200" kern="1200" baseline="30000" dirty="0" smtClean="0">
                <a:solidFill>
                  <a:schemeClr val="tx1"/>
                </a:solidFill>
                <a:effectLst/>
                <a:latin typeface="+mn-lt"/>
                <a:ea typeface="+mn-ea"/>
                <a:cs typeface="+mn-cs"/>
              </a:rPr>
              <a:t>10</a:t>
            </a:r>
            <a:r>
              <a:rPr lang="en-US" sz="1200" kern="1200" dirty="0" smtClean="0">
                <a:solidFill>
                  <a:schemeClr val="tx1"/>
                </a:solidFill>
                <a:effectLst/>
                <a:latin typeface="+mn-lt"/>
                <a:ea typeface="+mn-ea"/>
                <a:cs typeface="+mn-cs"/>
              </a:rPr>
              <a:t> None of the last four Chief of Staffs of the Air Force have a degree in STEM.</a:t>
            </a:r>
            <a:r>
              <a:rPr lang="en-US" sz="1200" kern="1200" baseline="30000" dirty="0" smtClean="0">
                <a:solidFill>
                  <a:schemeClr val="tx1"/>
                </a:solidFill>
                <a:effectLst/>
                <a:latin typeface="+mn-lt"/>
                <a:ea typeface="+mn-ea"/>
                <a:cs typeface="+mn-cs"/>
              </a:rPr>
              <a:t>11-14 </a:t>
            </a:r>
            <a:endParaRPr lang="en-US" sz="1200" kern="1200" baseline="300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300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the Air Force recruit only officers with STEM degrees, it will turn away many great future leaders.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10</a:t>
            </a:fld>
            <a:endParaRPr lang="en-US"/>
          </a:p>
        </p:txBody>
      </p:sp>
    </p:spTree>
    <p:extLst>
      <p:ext uri="{BB962C8B-B14F-4D97-AF65-F5344CB8AC3E}">
        <p14:creationId xmlns:p14="http://schemas.microsoft.com/office/powerpoint/2010/main" val="179205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thing that separates military officers from all other professions is officership.</a:t>
            </a:r>
            <a:r>
              <a:rPr lang="en-US" sz="1200" kern="1200" baseline="30000" dirty="0" smtClean="0">
                <a:solidFill>
                  <a:schemeClr val="tx1"/>
                </a:solidFill>
                <a:effectLst/>
                <a:latin typeface="+mn-lt"/>
                <a:ea typeface="+mn-ea"/>
                <a:cs typeface="+mn-cs"/>
              </a:rPr>
              <a:t>8</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i="1" kern="1200" dirty="0" smtClean="0">
                <a:solidFill>
                  <a:schemeClr val="tx1"/>
                </a:solidFill>
                <a:effectLst/>
                <a:latin typeface="+mn-lt"/>
                <a:ea typeface="+mn-ea"/>
                <a:cs typeface="+mn-cs"/>
              </a:rPr>
              <a:t>Officers must see themselves first as military leaders and secondly as specialists such as pilots, engineers, financial comptrollers, logisticians, air battle managers</a:t>
            </a:r>
            <a:r>
              <a:rPr lang="en-US" sz="1200" kern="1200" dirty="0" smtClean="0">
                <a:solidFill>
                  <a:schemeClr val="tx1"/>
                </a:solidFill>
                <a:effectLst/>
                <a:latin typeface="+mn-lt"/>
                <a:ea typeface="+mn-ea"/>
                <a:cs typeface="+mn-cs"/>
              </a:rPr>
              <a:t>.”</a:t>
            </a:r>
            <a:r>
              <a:rPr lang="en-US" sz="1200" kern="1200" baseline="30000" dirty="0" smtClean="0">
                <a:solidFill>
                  <a:schemeClr val="tx1"/>
                </a:solidFill>
                <a:effectLst/>
                <a:latin typeface="+mn-lt"/>
                <a:ea typeface="+mn-ea"/>
                <a:cs typeface="+mn-cs"/>
              </a:rPr>
              <a:t>9</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many soft skills such as integrity; charisma, inspiration, </a:t>
            </a:r>
            <a:r>
              <a:rPr lang="en-US" sz="1200" kern="1200" dirty="0" smtClean="0">
                <a:solidFill>
                  <a:schemeClr val="tx1"/>
                </a:solidFill>
                <a:effectLst/>
                <a:latin typeface="+mn-lt"/>
                <a:ea typeface="+mn-ea"/>
                <a:cs typeface="+mn-cs"/>
              </a:rPr>
              <a:t>vision, </a:t>
            </a:r>
            <a:r>
              <a:rPr lang="en-US" sz="1200" kern="1200" dirty="0" smtClean="0">
                <a:solidFill>
                  <a:schemeClr val="tx1"/>
                </a:solidFill>
                <a:effectLst/>
                <a:latin typeface="+mn-lt"/>
                <a:ea typeface="+mn-ea"/>
                <a:cs typeface="+mn-cs"/>
              </a:rPr>
              <a:t>effective team building, and communicating are all essential for becoming great leaders.</a:t>
            </a:r>
            <a:r>
              <a:rPr lang="en-US" sz="1200" kern="1200" baseline="30000" dirty="0" smtClean="0">
                <a:solidFill>
                  <a:schemeClr val="tx1"/>
                </a:solidFill>
                <a:effectLst/>
                <a:latin typeface="+mn-lt"/>
                <a:ea typeface="+mn-ea"/>
                <a:cs typeface="+mn-cs"/>
              </a:rPr>
              <a:t>10</a:t>
            </a:r>
            <a:r>
              <a:rPr lang="en-US" sz="1200" kern="1200" dirty="0" smtClean="0">
                <a:solidFill>
                  <a:schemeClr val="tx1"/>
                </a:solidFill>
                <a:effectLst/>
                <a:latin typeface="+mn-lt"/>
                <a:ea typeface="+mn-ea"/>
                <a:cs typeface="+mn-cs"/>
              </a:rPr>
              <a:t> None of the last four Chief of Staffs of the Air Force have a degree in STEM.</a:t>
            </a:r>
            <a:r>
              <a:rPr lang="en-US" sz="1200" kern="1200" baseline="30000" dirty="0" smtClean="0">
                <a:solidFill>
                  <a:schemeClr val="tx1"/>
                </a:solidFill>
                <a:effectLst/>
                <a:latin typeface="+mn-lt"/>
                <a:ea typeface="+mn-ea"/>
                <a:cs typeface="+mn-cs"/>
              </a:rPr>
              <a:t>11-14 </a:t>
            </a:r>
            <a:endParaRPr lang="en-US" sz="1200" kern="1200" baseline="300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300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Should </a:t>
            </a:r>
            <a:r>
              <a:rPr lang="en-US" sz="1200" kern="1200" dirty="0" smtClean="0">
                <a:solidFill>
                  <a:schemeClr val="tx1"/>
                </a:solidFill>
                <a:effectLst/>
                <a:latin typeface="+mn-lt"/>
                <a:ea typeface="+mn-ea"/>
                <a:cs typeface="+mn-cs"/>
              </a:rPr>
              <a:t>the Air Force recruit only officers with STEM degrees, it will turn away many great future leaders.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11</a:t>
            </a:fld>
            <a:endParaRPr lang="en-US"/>
          </a:p>
        </p:txBody>
      </p:sp>
    </p:spTree>
    <p:extLst>
      <p:ext uri="{BB962C8B-B14F-4D97-AF65-F5344CB8AC3E}">
        <p14:creationId xmlns:p14="http://schemas.microsoft.com/office/powerpoint/2010/main" val="61763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12</a:t>
            </a:fld>
            <a:endParaRPr lang="en-US"/>
          </a:p>
        </p:txBody>
      </p:sp>
    </p:spTree>
    <p:extLst>
      <p:ext uri="{BB962C8B-B14F-4D97-AF65-F5344CB8AC3E}">
        <p14:creationId xmlns:p14="http://schemas.microsoft.com/office/powerpoint/2010/main" val="63320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13</a:t>
            </a:fld>
            <a:endParaRPr lang="en-US"/>
          </a:p>
        </p:txBody>
      </p:sp>
    </p:spTree>
    <p:extLst>
      <p:ext uri="{BB962C8B-B14F-4D97-AF65-F5344CB8AC3E}">
        <p14:creationId xmlns:p14="http://schemas.microsoft.com/office/powerpoint/2010/main" val="2147102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14</a:t>
            </a:fld>
            <a:endParaRPr lang="en-US"/>
          </a:p>
        </p:txBody>
      </p:sp>
    </p:spTree>
    <p:extLst>
      <p:ext uri="{BB962C8B-B14F-4D97-AF65-F5344CB8AC3E}">
        <p14:creationId xmlns:p14="http://schemas.microsoft.com/office/powerpoint/2010/main" val="3022310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15</a:t>
            </a:fld>
            <a:endParaRPr lang="en-US"/>
          </a:p>
        </p:txBody>
      </p:sp>
    </p:spTree>
    <p:extLst>
      <p:ext uri="{BB962C8B-B14F-4D97-AF65-F5344CB8AC3E}">
        <p14:creationId xmlns:p14="http://schemas.microsoft.com/office/powerpoint/2010/main" val="41065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a:t>
            </a:r>
            <a:r>
              <a:rPr lang="en-US" sz="1200" kern="1200" baseline="0" dirty="0" smtClean="0">
                <a:solidFill>
                  <a:schemeClr val="tx1"/>
                </a:solidFill>
                <a:effectLst/>
                <a:latin typeface="+mn-lt"/>
                <a:ea typeface="+mn-ea"/>
                <a:cs typeface="+mn-cs"/>
              </a:rPr>
              <a:t>will </a:t>
            </a:r>
            <a:r>
              <a:rPr lang="en-US" sz="1200" kern="1200" baseline="0" dirty="0" smtClean="0">
                <a:solidFill>
                  <a:schemeClr val="tx1"/>
                </a:solidFill>
                <a:effectLst/>
                <a:latin typeface="+mn-lt"/>
                <a:ea typeface="+mn-ea"/>
                <a:cs typeface="+mn-cs"/>
              </a:rPr>
              <a:t>talk </a:t>
            </a:r>
            <a:r>
              <a:rPr lang="en-US" sz="1200" kern="1200" baseline="0" dirty="0" smtClean="0">
                <a:solidFill>
                  <a:schemeClr val="tx1"/>
                </a:solidFill>
                <a:effectLst/>
                <a:latin typeface="+mn-lt"/>
                <a:ea typeface="+mn-ea"/>
                <a:cs typeface="+mn-cs"/>
              </a:rPr>
              <a:t>about why </a:t>
            </a:r>
            <a:r>
              <a:rPr lang="en-US" sz="1200" kern="1200" baseline="0" dirty="0" smtClean="0">
                <a:solidFill>
                  <a:schemeClr val="tx1"/>
                </a:solidFill>
                <a:effectLst/>
                <a:latin typeface="+mn-lt"/>
                <a:ea typeface="+mn-ea"/>
                <a:cs typeface="+mn-cs"/>
              </a:rPr>
              <a:t>the air force should not only recruit officers with STEM </a:t>
            </a:r>
            <a:r>
              <a:rPr lang="en-US" sz="1200" kern="1200" baseline="0" dirty="0" smtClean="0">
                <a:solidFill>
                  <a:schemeClr val="tx1"/>
                </a:solidFill>
                <a:effectLst/>
                <a:latin typeface="+mn-lt"/>
                <a:ea typeface="+mn-ea"/>
                <a:cs typeface="+mn-cs"/>
              </a:rPr>
              <a:t>degrees. Officers with STEM degrees are not qualified for some career fields which require a license or a background in i</a:t>
            </a:r>
            <a:r>
              <a:rPr lang="en-US" sz="1200" b="0" i="0" kern="1200" dirty="0" smtClean="0">
                <a:solidFill>
                  <a:schemeClr val="tx1"/>
                </a:solidFill>
                <a:effectLst/>
                <a:latin typeface="+mn-lt"/>
                <a:ea typeface="+mn-ea"/>
                <a:cs typeface="+mn-cs"/>
              </a:rPr>
              <a:t>n the medical</a:t>
            </a:r>
            <a:r>
              <a:rPr lang="en-US" sz="1200" b="0" i="0" kern="1200" baseline="0" dirty="0" smtClean="0">
                <a:solidFill>
                  <a:schemeClr val="tx1"/>
                </a:solidFill>
                <a:effectLst/>
                <a:latin typeface="+mn-lt"/>
                <a:ea typeface="+mn-ea"/>
                <a:cs typeface="+mn-cs"/>
              </a:rPr>
              <a:t> or </a:t>
            </a:r>
            <a:r>
              <a:rPr lang="en-US" sz="1200" b="0" i="0" kern="1200" dirty="0" smtClean="0">
                <a:solidFill>
                  <a:schemeClr val="tx1"/>
                </a:solidFill>
                <a:effectLst/>
                <a:latin typeface="+mn-lt"/>
                <a:ea typeface="+mn-ea"/>
                <a:cs typeface="+mn-cs"/>
              </a:rPr>
              <a:t>legal or chaplaincy fields</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One </a:t>
            </a:r>
            <a:r>
              <a:rPr lang="en-US" sz="1200" kern="1200" baseline="0" dirty="0" smtClean="0">
                <a:solidFill>
                  <a:schemeClr val="tx1"/>
                </a:solidFill>
                <a:effectLst/>
                <a:latin typeface="+mn-lt"/>
                <a:ea typeface="+mn-ea"/>
                <a:cs typeface="+mn-cs"/>
              </a:rPr>
              <a:t>may argue that </a:t>
            </a:r>
            <a:r>
              <a:rPr lang="en-US" sz="1200" kern="1200" baseline="0" dirty="0" smtClean="0">
                <a:solidFill>
                  <a:schemeClr val="tx1"/>
                </a:solidFill>
                <a:effectLst/>
                <a:latin typeface="+mn-lt"/>
                <a:ea typeface="+mn-ea"/>
                <a:cs typeface="+mn-cs"/>
              </a:rPr>
              <a:t>due to growing needs of the Air Force, STEM </a:t>
            </a:r>
            <a:r>
              <a:rPr lang="en-US" sz="1200" kern="1200" baseline="0" dirty="0" smtClean="0">
                <a:solidFill>
                  <a:schemeClr val="tx1"/>
                </a:solidFill>
                <a:effectLst/>
                <a:latin typeface="+mn-lt"/>
                <a:ea typeface="+mn-ea"/>
                <a:cs typeface="+mn-cs"/>
              </a:rPr>
              <a:t>degrees are highly </a:t>
            </a:r>
            <a:r>
              <a:rPr lang="en-US" sz="1200" kern="1200" baseline="0" dirty="0" smtClean="0">
                <a:solidFill>
                  <a:schemeClr val="tx1"/>
                </a:solidFill>
                <a:effectLst/>
                <a:latin typeface="+mn-lt"/>
                <a:ea typeface="+mn-ea"/>
                <a:cs typeface="+mn-cs"/>
              </a:rPr>
              <a:t>sought, but I will lay out the fact that the soft skills are important for officers, </a:t>
            </a:r>
            <a:r>
              <a:rPr lang="en-US" sz="1200" kern="1200" dirty="0" smtClean="0">
                <a:solidFill>
                  <a:schemeClr val="tx1"/>
                </a:solidFill>
                <a:effectLst/>
                <a:latin typeface="+mn-lt"/>
                <a:ea typeface="+mn-ea"/>
                <a:cs typeface="+mn-cs"/>
              </a:rPr>
              <a:t>recruiting only officers with STEM degrees will turn away many great officers with non-STEM degrees.</a:t>
            </a:r>
            <a:endParaRPr lang="en-US" dirty="0" smtClean="0"/>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additional comments</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Officers with STEM degrees are not qualified for the career fields that require special skills and professional degrees such as Doctor of Medicine (MD) and Doctor of Law Degree (JD). Although STEM degrees are valued in some non-STEM required career fields, recruiting only officers with STEM degrees will turn away many great officers with non-STEM degrees.</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2</a:t>
            </a:fld>
            <a:endParaRPr lang="en-US"/>
          </a:p>
        </p:txBody>
      </p:sp>
    </p:spTree>
    <p:extLst>
      <p:ext uri="{BB962C8B-B14F-4D97-AF65-F5344CB8AC3E}">
        <p14:creationId xmlns:p14="http://schemas.microsoft.com/office/powerpoint/2010/main" val="397079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additional</a:t>
            </a:r>
            <a:r>
              <a:rPr lang="en-US" sz="1200" kern="1200" baseline="0" dirty="0" smtClean="0">
                <a:solidFill>
                  <a:schemeClr val="tx1"/>
                </a:solidFill>
                <a:effectLst/>
                <a:latin typeface="+mn-lt"/>
                <a:ea typeface="+mn-ea"/>
                <a:cs typeface="+mn-cs"/>
              </a:rPr>
              <a:t> comments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Air Force should not recruit only officers with science, technology, engineering, and math (STEM) degrees. Officers with STEM degrees are not qualified for the career fields that require special skills and professional degrees such as Doctor of Medicine (MD) and Doctor of Law Degree (JD). Although STEM degrees are valued in some non-STEM required career fields, recruiting only officers with STEM degrees will turn away many great officers with non-STEM degrees.</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3</a:t>
            </a:fld>
            <a:endParaRPr lang="en-US"/>
          </a:p>
        </p:txBody>
      </p:sp>
    </p:spTree>
    <p:extLst>
      <p:ext uri="{BB962C8B-B14F-4D97-AF65-F5344CB8AC3E}">
        <p14:creationId xmlns:p14="http://schemas.microsoft.com/office/powerpoint/2010/main" val="254865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STEM </a:t>
            </a:r>
            <a:r>
              <a:rPr lang="en-US" dirty="0" smtClean="0"/>
              <a:t>is an</a:t>
            </a:r>
            <a:r>
              <a:rPr lang="en-US" baseline="0" dirty="0" smtClean="0"/>
              <a:t> acronym for Science, Technology, Engineering, and </a:t>
            </a:r>
            <a:r>
              <a:rPr lang="en-US" baseline="0" dirty="0" smtClean="0"/>
              <a:t>Mathematics.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According to </a:t>
            </a:r>
            <a:r>
              <a:rPr lang="en-US" dirty="0" smtClean="0"/>
              <a:t>STEM Designated Degree Program List from </a:t>
            </a:r>
            <a:r>
              <a:rPr lang="en-US" sz="1200" b="0" i="0" kern="1200" dirty="0" smtClean="0">
                <a:solidFill>
                  <a:schemeClr val="tx1"/>
                </a:solidFill>
                <a:effectLst/>
                <a:latin typeface="+mn-lt"/>
                <a:ea typeface="+mn-ea"/>
                <a:cs typeface="+mn-cs"/>
              </a:rPr>
              <a:t>U.S. Immigration and Customs Enforcement,</a:t>
            </a:r>
            <a:r>
              <a:rPr lang="en-US" dirty="0" smtClean="0"/>
              <a:t>,  </a:t>
            </a:r>
            <a:r>
              <a:rPr lang="en-US" baseline="0" dirty="0" smtClean="0"/>
              <a:t>there are over 200 academic degrees</a:t>
            </a:r>
            <a:r>
              <a:rPr lang="en-US" altLang="zh-CN" baseline="0" dirty="0" smtClean="0"/>
              <a:t> on the list.</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According </a:t>
            </a:r>
            <a:r>
              <a:rPr lang="en-US" baseline="0" dirty="0" smtClean="0"/>
              <a:t>to </a:t>
            </a:r>
            <a:r>
              <a:rPr lang="en-US" sz="1200" kern="1200" dirty="0" smtClean="0">
                <a:solidFill>
                  <a:schemeClr val="tx1"/>
                </a:solidFill>
                <a:effectLst/>
                <a:latin typeface="+mn-lt"/>
                <a:ea typeface="+mn-ea"/>
                <a:cs typeface="+mn-cs"/>
              </a:rPr>
              <a:t>Air Force Studies Board, </a:t>
            </a:r>
            <a:r>
              <a:rPr lang="en-US" sz="1200" i="1" kern="1200" dirty="0" smtClean="0">
                <a:solidFill>
                  <a:schemeClr val="tx1"/>
                </a:solidFill>
                <a:effectLst/>
                <a:latin typeface="+mn-lt"/>
                <a:ea typeface="+mn-ea"/>
                <a:cs typeface="+mn-cs"/>
              </a:rPr>
              <a:t>Examination of the U.S. Air Force’s Science, Technology, Engineering, and Mathematics (STEM) Workforce Needs in the Future and Its Strategy to Meet Those Need. </a:t>
            </a:r>
            <a:r>
              <a:rPr lang="en-US" sz="1200" kern="1200" dirty="0" smtClean="0">
                <a:solidFill>
                  <a:schemeClr val="tx1"/>
                </a:solidFill>
                <a:effectLst/>
                <a:latin typeface="+mn-lt"/>
                <a:ea typeface="+mn-ea"/>
                <a:cs typeface="+mn-cs"/>
              </a:rPr>
              <a:t>There are 26 officer career fields that are identified by Air Force Specialty Codes (AFSCs). </a:t>
            </a:r>
            <a:r>
              <a:rPr lang="en-US" sz="1200" kern="1200" dirty="0" smtClean="0">
                <a:solidFill>
                  <a:schemeClr val="tx1"/>
                </a:solidFill>
                <a:effectLst/>
                <a:latin typeface="+mn-lt"/>
                <a:ea typeface="+mn-ea"/>
                <a:cs typeface="+mn-cs"/>
              </a:rPr>
              <a:t>However, only </a:t>
            </a:r>
            <a:r>
              <a:rPr lang="en-US" sz="1200" kern="1200" dirty="0" smtClean="0">
                <a:solidFill>
                  <a:schemeClr val="tx1"/>
                </a:solidFill>
                <a:effectLst/>
                <a:latin typeface="+mn-lt"/>
                <a:ea typeface="+mn-ea"/>
                <a:cs typeface="+mn-cs"/>
              </a:rPr>
              <a:t>five career fields require a STEM degree</a:t>
            </a:r>
            <a:r>
              <a:rPr lang="en-US" sz="1200" kern="1200" dirty="0" smtClean="0">
                <a:solidFill>
                  <a:schemeClr val="tx1"/>
                </a:solidFill>
                <a:effectLst/>
                <a:latin typeface="+mn-lt"/>
                <a:ea typeface="+mn-ea"/>
                <a:cs typeface="+mn-cs"/>
              </a:rPr>
              <a:t>.  </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4</a:t>
            </a:fld>
            <a:endParaRPr lang="en-US"/>
          </a:p>
        </p:txBody>
      </p:sp>
    </p:spTree>
    <p:extLst>
      <p:ext uri="{BB962C8B-B14F-4D97-AF65-F5344CB8AC3E}">
        <p14:creationId xmlns:p14="http://schemas.microsoft.com/office/powerpoint/2010/main" val="6648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career</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fields require </a:t>
            </a:r>
            <a:r>
              <a:rPr lang="en-US" sz="1200" kern="1200" baseline="0" dirty="0" smtClean="0">
                <a:solidFill>
                  <a:schemeClr val="tx1"/>
                </a:solidFill>
                <a:effectLst/>
                <a:latin typeface="+mn-lt"/>
                <a:ea typeface="+mn-ea"/>
                <a:cs typeface="+mn-cs"/>
              </a:rPr>
              <a:t>a </a:t>
            </a:r>
            <a:r>
              <a:rPr lang="en-US" sz="1200" b="0" i="0" kern="1200" baseline="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urrent licens</a:t>
            </a:r>
            <a:r>
              <a:rPr lang="en-US" sz="1200" b="0" i="0" kern="1200" baseline="0" dirty="0" smtClean="0">
                <a:solidFill>
                  <a:schemeClr val="tx1"/>
                </a:solidFill>
                <a:effectLst/>
                <a:latin typeface="+mn-lt"/>
                <a:ea typeface="+mn-ea"/>
                <a:cs typeface="+mn-cs"/>
              </a:rPr>
              <a:t>e </a:t>
            </a:r>
            <a:r>
              <a:rPr lang="en-US" sz="1200" kern="1200" baseline="0" dirty="0" smtClean="0">
                <a:solidFill>
                  <a:schemeClr val="tx1"/>
                </a:solidFill>
                <a:effectLst/>
                <a:latin typeface="+mn-lt"/>
                <a:ea typeface="+mn-ea"/>
                <a:cs typeface="+mn-cs"/>
              </a:rPr>
              <a:t>or experience in nursing or chaplaincy fields. For example nurses, chaplains.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And some career fields require professional degrees.</a:t>
            </a:r>
            <a:r>
              <a:rPr lang="en-US" sz="1200" baseline="30000" dirty="0" smtClean="0"/>
              <a:t>4 </a:t>
            </a:r>
            <a:r>
              <a:rPr lang="en-US" sz="1200" kern="1200" baseline="0" dirty="0" smtClean="0">
                <a:solidFill>
                  <a:schemeClr val="tx1"/>
                </a:solidFill>
                <a:effectLst/>
                <a:latin typeface="+mn-lt"/>
                <a:ea typeface="+mn-ea"/>
                <a:cs typeface="+mn-cs"/>
              </a:rPr>
              <a:t>such as </a:t>
            </a:r>
            <a:r>
              <a:rPr lang="en-US" sz="1200" dirty="0" smtClean="0"/>
              <a:t>Doctor </a:t>
            </a:r>
            <a:r>
              <a:rPr lang="en-US" sz="1200" dirty="0" smtClean="0"/>
              <a:t>of Medicine (MD) and Doctor of Law Degree (JD) </a:t>
            </a:r>
            <a:r>
              <a:rPr lang="en-US" sz="1200" dirty="0" smtClean="0"/>
              <a:t>and require </a:t>
            </a:r>
            <a:r>
              <a:rPr lang="en-US" sz="1200" dirty="0" smtClean="0"/>
              <a:t>multi year of </a:t>
            </a:r>
            <a:r>
              <a:rPr lang="en-US" sz="1200" dirty="0" smtClean="0"/>
              <a:t>training.</a:t>
            </a:r>
            <a:r>
              <a:rPr lang="en-US" sz="1200" baseline="30000" dirty="0" smtClean="0"/>
              <a:t>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300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Officers with STEM degrees are not qualified for these fields.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30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Therefore,</a:t>
            </a:r>
            <a:r>
              <a:rPr lang="en-US" sz="1200" b="0" i="0" kern="1200" baseline="0" dirty="0" smtClean="0">
                <a:solidFill>
                  <a:schemeClr val="tx1"/>
                </a:solidFill>
                <a:effectLst/>
                <a:latin typeface="+mn-lt"/>
                <a:ea typeface="+mn-ea"/>
                <a:cs typeface="+mn-cs"/>
              </a:rPr>
              <a:t> the Air Force must recruit officer with various background to fit </a:t>
            </a:r>
            <a:r>
              <a:rPr lang="en-US" sz="1200" kern="1200" dirty="0" smtClean="0">
                <a:solidFill>
                  <a:schemeClr val="tx1"/>
                </a:solidFill>
                <a:effectLst/>
                <a:latin typeface="+mn-lt"/>
                <a:ea typeface="+mn-ea"/>
                <a:cs typeface="+mn-cs"/>
              </a:rPr>
              <a:t>different career fields</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additional comments</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healthcare, legal or ministry professional (https://www.airforce.com/education/military-training/cot)</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5</a:t>
            </a:fld>
            <a:endParaRPr lang="en-US"/>
          </a:p>
        </p:txBody>
      </p:sp>
    </p:spTree>
    <p:extLst>
      <p:ext uri="{BB962C8B-B14F-4D97-AF65-F5344CB8AC3E}">
        <p14:creationId xmlns:p14="http://schemas.microsoft.com/office/powerpoint/2010/main" val="369388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6</a:t>
            </a:fld>
            <a:endParaRPr lang="en-US"/>
          </a:p>
        </p:txBody>
      </p:sp>
    </p:spTree>
    <p:extLst>
      <p:ext uri="{BB962C8B-B14F-4D97-AF65-F5344CB8AC3E}">
        <p14:creationId xmlns:p14="http://schemas.microsoft.com/office/powerpoint/2010/main" val="94114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may argue that</a:t>
            </a:r>
            <a:r>
              <a:rPr lang="en-US" sz="1200" kern="1200" baseline="0" dirty="0" smtClean="0">
                <a:solidFill>
                  <a:schemeClr val="tx1"/>
                </a:solidFill>
                <a:effectLst/>
                <a:latin typeface="+mn-lt"/>
                <a:ea typeface="+mn-ea"/>
                <a:cs typeface="+mn-cs"/>
              </a:rPr>
              <a:t> there are no stated requirements for degrees in some career fields, </a:t>
            </a:r>
            <a:r>
              <a:rPr lang="en-US" sz="1200" kern="1200" dirty="0" smtClean="0">
                <a:solidFill>
                  <a:schemeClr val="tx1"/>
                </a:solidFill>
                <a:effectLst/>
                <a:latin typeface="+mn-lt"/>
                <a:ea typeface="+mn-ea"/>
                <a:cs typeface="+mn-cs"/>
              </a:rPr>
              <a:t>such </a:t>
            </a:r>
            <a:r>
              <a:rPr lang="en-US" sz="1200" kern="1200" dirty="0" smtClean="0">
                <a:solidFill>
                  <a:schemeClr val="tx1"/>
                </a:solidFill>
                <a:effectLst/>
                <a:latin typeface="+mn-lt"/>
                <a:ea typeface="+mn-ea"/>
                <a:cs typeface="+mn-cs"/>
              </a:rPr>
              <a:t>as intelligence, cyberspace, personnel, acquisition management, logistics, space and missiles, have no stated requirements for degrees.</a:t>
            </a:r>
            <a:r>
              <a:rPr lang="en-US" sz="1200" kern="1200" baseline="30000" dirty="0" smtClean="0">
                <a:solidFill>
                  <a:schemeClr val="tx1"/>
                </a:solidFill>
                <a:effectLst/>
                <a:latin typeface="+mn-lt"/>
                <a:ea typeface="+mn-ea"/>
                <a:cs typeface="+mn-cs"/>
              </a:rPr>
              <a:t>3</a:t>
            </a:r>
            <a:r>
              <a:rPr lang="en-US"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smtClean="0">
                <a:solidFill>
                  <a:schemeClr val="tx1"/>
                </a:solidFill>
                <a:effectLst/>
                <a:latin typeface="+mn-lt"/>
                <a:ea typeface="+mn-ea"/>
                <a:cs typeface="+mn-cs"/>
              </a:rPr>
              <a:t>officers with STEM degrees are valued in these career fields. </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Lisa M. Harrington pointed</a:t>
            </a:r>
            <a:r>
              <a:rPr lang="en-US" sz="1200" kern="1200" baseline="0" dirty="0" smtClean="0">
                <a:solidFill>
                  <a:schemeClr val="tx1"/>
                </a:solidFill>
                <a:effectLst/>
                <a:latin typeface="+mn-lt"/>
                <a:ea typeface="+mn-ea"/>
                <a:cs typeface="+mn-cs"/>
              </a:rPr>
              <a:t> out in her paper</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Air Force–Wide Needs for Science, Technology, Engineering, and Mathematics (STEM) Academic Degrees</a:t>
            </a:r>
            <a:r>
              <a:rPr lang="en-US" sz="1200" kern="1200" dirty="0" smtClean="0">
                <a:solidFill>
                  <a:schemeClr val="tx1"/>
                </a:solidFill>
                <a:effectLst/>
                <a:latin typeface="+mn-lt"/>
                <a:ea typeface="+mn-ea"/>
                <a:cs typeface="+mn-cs"/>
              </a:rPr>
              <a:t> (Santa Monica, CA: RAND Cooperation, 2014), STEM</a:t>
            </a:r>
            <a:r>
              <a:rPr lang="en-US" sz="1200" kern="1200" baseline="0" dirty="0" smtClean="0">
                <a:solidFill>
                  <a:schemeClr val="tx1"/>
                </a:solidFill>
                <a:effectLst/>
                <a:latin typeface="+mn-lt"/>
                <a:ea typeface="+mn-ea"/>
                <a:cs typeface="+mn-cs"/>
              </a:rPr>
              <a:t> graduates have more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logical, systematic, critical and analytical thinking, and problem solving </a:t>
            </a:r>
            <a:r>
              <a:rPr lang="en-US" sz="1200" kern="1200" dirty="0" smtClean="0">
                <a:solidFill>
                  <a:schemeClr val="tx1"/>
                </a:solidFill>
                <a:effectLst/>
                <a:latin typeface="+mn-lt"/>
                <a:ea typeface="+mn-ea"/>
                <a:cs typeface="+mn-cs"/>
              </a:rPr>
              <a:t>skills.</a:t>
            </a:r>
            <a:r>
              <a:rPr lang="en-US" sz="1200" kern="1200" baseline="0" dirty="0" smtClean="0">
                <a:solidFill>
                  <a:schemeClr val="tx1"/>
                </a:solidFill>
                <a:effectLst/>
                <a:latin typeface="+mn-lt"/>
                <a:ea typeface="+mn-ea"/>
                <a:cs typeface="+mn-cs"/>
              </a:rPr>
              <a:t>  These skills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are essential to perform the duties in non-STEM required career fields.</a:t>
            </a:r>
            <a:r>
              <a:rPr lang="en-US" sz="1200" kern="1200" baseline="30000" dirty="0" smtClean="0">
                <a:solidFill>
                  <a:schemeClr val="tx1"/>
                </a:solidFill>
                <a:effectLst/>
                <a:latin typeface="+mn-lt"/>
                <a:ea typeface="+mn-ea"/>
                <a:cs typeface="+mn-cs"/>
              </a:rPr>
              <a:t>4</a:t>
            </a:r>
            <a:r>
              <a:rPr lang="en-US"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A5C744-A385-49B9-9F95-09143659B6F6}" type="slidenum">
              <a:rPr lang="en-US" smtClean="0"/>
              <a:pPr/>
              <a:t>7</a:t>
            </a:fld>
            <a:endParaRPr lang="en-US"/>
          </a:p>
        </p:txBody>
      </p:sp>
    </p:spTree>
    <p:extLst>
      <p:ext uri="{BB962C8B-B14F-4D97-AF65-F5344CB8AC3E}">
        <p14:creationId xmlns:p14="http://schemas.microsoft.com/office/powerpoint/2010/main" val="1246748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 but</a:t>
            </a:r>
            <a:r>
              <a:rPr lang="en-US" sz="1200" kern="1200" baseline="0" dirty="0" smtClean="0">
                <a:solidFill>
                  <a:schemeClr val="tx1"/>
                </a:solidFill>
                <a:effectLst/>
                <a:latin typeface="+mn-lt"/>
                <a:ea typeface="+mn-ea"/>
                <a:cs typeface="+mn-cs"/>
              </a:rPr>
              <a:t> not least,  t</a:t>
            </a:r>
            <a:r>
              <a:rPr lang="en-US" sz="1200" kern="1200" dirty="0" smtClean="0">
                <a:solidFill>
                  <a:schemeClr val="tx1"/>
                </a:solidFill>
                <a:effectLst/>
                <a:latin typeface="+mn-lt"/>
                <a:ea typeface="+mn-ea"/>
                <a:cs typeface="+mn-cs"/>
              </a:rPr>
              <a:t>he </a:t>
            </a:r>
            <a:r>
              <a:rPr lang="en-US" sz="1200" kern="1200" dirty="0" smtClean="0">
                <a:solidFill>
                  <a:schemeClr val="tx1"/>
                </a:solidFill>
                <a:effectLst/>
                <a:latin typeface="+mn-lt"/>
                <a:ea typeface="+mn-ea"/>
                <a:cs typeface="+mn-cs"/>
              </a:rPr>
              <a:t>Air Force heavily relies upon the modern technologies to possess compelling air, space and cyberspace capabilities. The growing complexity of both traditional and future missions will likely increase STEM degree needs.</a:t>
            </a:r>
            <a:r>
              <a:rPr lang="en-US" sz="1200" kern="1200" baseline="30000" dirty="0" smtClean="0">
                <a:solidFill>
                  <a:schemeClr val="tx1"/>
                </a:solidFill>
                <a:effectLst/>
                <a:latin typeface="+mn-lt"/>
                <a:ea typeface="+mn-ea"/>
                <a:cs typeface="+mn-cs"/>
              </a:rPr>
              <a:t>5</a:t>
            </a:r>
            <a:r>
              <a:rPr lang="en-US" sz="1200" kern="1200" dirty="0" smtClean="0">
                <a:solidFill>
                  <a:schemeClr val="tx1"/>
                </a:solidFill>
                <a:effectLst/>
                <a:latin typeface="+mn-lt"/>
                <a:ea typeface="+mn-ea"/>
                <a:cs typeface="+mn-cs"/>
              </a:rPr>
              <a:t> Air Force future missions will become more technologically demanding and will rely on a correspondingly larger STEM workforce in many career fields across the Air Force.</a:t>
            </a:r>
            <a:r>
              <a:rPr lang="en-US" sz="1200" kern="1200" baseline="30000" dirty="0" smtClean="0">
                <a:solidFill>
                  <a:schemeClr val="tx1"/>
                </a:solidFill>
                <a:effectLst/>
                <a:latin typeface="+mn-lt"/>
                <a:ea typeface="+mn-ea"/>
                <a:cs typeface="+mn-cs"/>
              </a:rPr>
              <a:t>6</a:t>
            </a:r>
            <a:r>
              <a:rPr lang="en-US" sz="1200" kern="1200" dirty="0" smtClean="0">
                <a:solidFill>
                  <a:schemeClr val="tx1"/>
                </a:solidFill>
                <a:effectLst/>
                <a:latin typeface="+mn-lt"/>
                <a:ea typeface="+mn-ea"/>
                <a:cs typeface="+mn-cs"/>
              </a:rPr>
              <a:t> It is predicted that while over 5,100 the Air Force officers with STEM degrees currently serve in some non-STEM required areas, some 3,200 more officers with STEM degrees are required to meet current needs.</a:t>
            </a:r>
            <a:r>
              <a:rPr lang="en-US" sz="1200" kern="1200" baseline="30000" dirty="0" smtClean="0">
                <a:solidFill>
                  <a:schemeClr val="tx1"/>
                </a:solidFill>
                <a:effectLst/>
                <a:latin typeface="+mn-lt"/>
                <a:ea typeface="+mn-ea"/>
                <a:cs typeface="+mn-cs"/>
              </a:rPr>
              <a:t>7</a:t>
            </a:r>
            <a:r>
              <a:rPr lang="en-US" sz="1200" kern="1200" dirty="0" smtClean="0">
                <a:solidFill>
                  <a:schemeClr val="tx1"/>
                </a:solidFill>
                <a:effectLst/>
                <a:latin typeface="+mn-lt"/>
                <a:ea typeface="+mn-ea"/>
                <a:cs typeface="+mn-cs"/>
              </a:rPr>
              <a:t> </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8</a:t>
            </a:fld>
            <a:endParaRPr lang="en-US"/>
          </a:p>
        </p:txBody>
      </p:sp>
    </p:spTree>
    <p:extLst>
      <p:ext uri="{BB962C8B-B14F-4D97-AF65-F5344CB8AC3E}">
        <p14:creationId xmlns:p14="http://schemas.microsoft.com/office/powerpoint/2010/main" val="1466272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9</a:t>
            </a:fld>
            <a:endParaRPr lang="en-US"/>
          </a:p>
        </p:txBody>
      </p:sp>
    </p:spTree>
    <p:extLst>
      <p:ext uri="{BB962C8B-B14F-4D97-AF65-F5344CB8AC3E}">
        <p14:creationId xmlns:p14="http://schemas.microsoft.com/office/powerpoint/2010/main" val="4287044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dirty="0"/>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DCAE67-E89D-4BB4-B61B-54BC0670CF18}" type="datetime1">
              <a:rPr lang="en-US"/>
              <a:pPr/>
              <a:t>10/23/2016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9C0921-2D70-4E08-98D8-EB39DE03150A}" type="datetime1">
              <a:rPr lang="en-US"/>
              <a:pPr/>
              <a:t>10/23/2016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810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28600"/>
            <a:ext cx="7467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64EAD3-A77F-4C31-AB15-C74964E9256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91100" y="2057400"/>
            <a:ext cx="3467100" cy="4038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D96D53-138F-4574-BDC2-9E17CF07082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1100" y="20574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1100" y="41529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4E81F29-F0B8-406C-AD34-730D975780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fld id="{6092E1ED-56A1-416C-B18A-BFFB0EF35A2C}" type="datetime1">
              <a:rPr lang="en-US"/>
              <a:pPr/>
              <a:t>10/23/2016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F49F59-F97F-4418-BC3B-6EC65723EE25}" type="datetime1">
              <a:rPr lang="en-US"/>
              <a:pPr/>
              <a:t>10/23/2016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fld id="{B333280C-8980-4738-B56C-59968B6F2DDE}" type="datetime1">
              <a:rPr lang="en-US"/>
              <a:pPr/>
              <a:t>10/23/2016</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fld id="{2F6F35F7-F2F4-4B85-A4AD-EDBAACD1F883}" type="datetime1">
              <a:rPr lang="en-US"/>
              <a:pPr/>
              <a:t>10/23/2016</a:t>
            </a:fld>
            <a:endParaRPr lang="en-US"/>
          </a:p>
        </p:txBody>
      </p:sp>
      <p:sp>
        <p:nvSpPr>
          <p:cNvPr id="12" name="Footer Placeholder 7"/>
          <p:cNvSpPr>
            <a:spLocks noGrp="1"/>
          </p:cNvSpPr>
          <p:nvPr>
            <p:ph type="ftr" sz="quarter" idx="11"/>
          </p:nvPr>
        </p:nvSpPr>
        <p:spPr/>
        <p:txBody>
          <a:bodyPr/>
          <a:lstStyle>
            <a:lvl1pPr>
              <a:defRPr/>
            </a:lvl1pPr>
          </a:lstStyle>
          <a:p>
            <a:endParaRPr lang="en-US"/>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7" name="Date Placeholder 2"/>
          <p:cNvSpPr>
            <a:spLocks noGrp="1"/>
          </p:cNvSpPr>
          <p:nvPr>
            <p:ph type="dt" sz="half" idx="10"/>
          </p:nvPr>
        </p:nvSpPr>
        <p:spPr/>
        <p:txBody>
          <a:bodyPr/>
          <a:lstStyle>
            <a:lvl1pPr>
              <a:defRPr/>
            </a:lvl1pPr>
          </a:lstStyle>
          <a:p>
            <a:fld id="{2DF6C973-CFEC-4130-8EE4-980FB3712F0C}" type="datetime1">
              <a:rPr lang="en-US"/>
              <a:pPr/>
              <a:t>10/23/2016</a:t>
            </a:fld>
            <a:endParaRPr lang="en-US"/>
          </a:p>
        </p:txBody>
      </p:sp>
      <p:sp>
        <p:nvSpPr>
          <p:cNvPr id="8" name="Footer Placeholder 3"/>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2CA2A9-9CAC-4FDB-B630-731EB7727567}" type="datetime1">
              <a:rPr lang="en-US"/>
              <a:pPr/>
              <a:t>10/23/2016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7AF53E9-3C29-4D61-B093-CA401AEB0D3A}" type="datetime1">
              <a:rPr lang="en-US"/>
              <a:pPr/>
              <a:t>10/23/2016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40052CD-3002-424C-96E7-7E09EEB02164}" type="datetime1">
              <a:rPr lang="en-US"/>
              <a:pPr/>
              <a:t>10/23/2016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67F67E7-25B5-4D11-AB58-D71DFF515425}" type="datetime1">
              <a:rPr lang="en-US"/>
              <a:pPr/>
              <a:t>10/23/2016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 id="2147483708" r:id="rId12"/>
    <p:sldLayoutId id="2147483709" r:id="rId13"/>
    <p:sldLayoutId id="2147483710" r:id="rId14"/>
    <p:sldLayoutId id="2147483711" r:id="rId15"/>
    <p:sldLayoutId id="2147483712" r:id="rId16"/>
    <p:sldLayoutId id="2147483713" r:id="rId17"/>
    <p:sldLayoutId id="2147483715" r:id="rId18"/>
    <p:sldLayoutId id="2147483716" r:id="rId19"/>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438400" y="6248400"/>
            <a:ext cx="5791200" cy="1219200"/>
          </a:xfrm>
        </p:spPr>
        <p:txBody>
          <a:bodyPr/>
          <a:lstStyle/>
          <a:p>
            <a:r>
              <a:rPr lang="en-US" sz="2800" dirty="0" smtClean="0"/>
              <a:t>Wei Cui, </a:t>
            </a:r>
            <a:r>
              <a:rPr lang="en-US" sz="2800" dirty="0" smtClean="0"/>
              <a:t>Cadet </a:t>
            </a:r>
            <a:r>
              <a:rPr lang="en-US" sz="2800" dirty="0" err="1" smtClean="0"/>
              <a:t>Capt</a:t>
            </a:r>
            <a:r>
              <a:rPr lang="en-US" sz="2800" dirty="0" smtClean="0"/>
              <a:t>, </a:t>
            </a:r>
            <a:r>
              <a:rPr lang="en-US" sz="2800" dirty="0" smtClean="0"/>
              <a:t>USAF</a:t>
            </a:r>
            <a:endParaRPr lang="en-US" sz="2800" dirty="0"/>
          </a:p>
        </p:txBody>
      </p:sp>
      <p:sp>
        <p:nvSpPr>
          <p:cNvPr id="2052" name="Rectangle 4"/>
          <p:cNvSpPr>
            <a:spLocks noGrp="1" noChangeArrowheads="1"/>
          </p:cNvSpPr>
          <p:nvPr>
            <p:ph type="ctrTitle"/>
          </p:nvPr>
        </p:nvSpPr>
        <p:spPr>
          <a:xfrm>
            <a:off x="2209800" y="3657599"/>
            <a:ext cx="7315200" cy="3352801"/>
          </a:xfrm>
        </p:spPr>
        <p:txBody>
          <a:bodyPr/>
          <a:lstStyle/>
          <a:p>
            <a:pPr algn="ctr"/>
            <a:r>
              <a:rPr lang="en-US" sz="2800" dirty="0" smtClean="0">
                <a:effectLst/>
              </a:rPr>
              <a:t>The Air Force Should Not Recruit Only </a:t>
            </a:r>
            <a:r>
              <a:rPr lang="en-US" sz="2800" dirty="0">
                <a:effectLst/>
              </a:rPr>
              <a:t>O</a:t>
            </a:r>
            <a:r>
              <a:rPr lang="en-US" sz="2800" dirty="0" smtClean="0">
                <a:effectLst/>
              </a:rPr>
              <a:t>fficers with </a:t>
            </a:r>
            <a:r>
              <a:rPr lang="en-US" sz="2800" dirty="0"/>
              <a:t>Science, Technology, Engineering, and Mathematics </a:t>
            </a:r>
            <a:r>
              <a:rPr lang="zh-CN" altLang="en-US" sz="2800" dirty="0" smtClean="0">
                <a:effectLst/>
              </a:rPr>
              <a:t>（</a:t>
            </a:r>
            <a:r>
              <a:rPr lang="en-US" sz="2800" dirty="0" smtClean="0">
                <a:effectLst/>
              </a:rPr>
              <a:t>STEM</a:t>
            </a:r>
            <a:r>
              <a:rPr lang="zh-CN" altLang="en-US" sz="2800" dirty="0" smtClean="0">
                <a:effectLst/>
              </a:rPr>
              <a:t>）</a:t>
            </a:r>
            <a:r>
              <a:rPr lang="en-US" sz="2800" dirty="0" smtClean="0">
                <a:effectLst/>
              </a:rPr>
              <a:t>Degrees</a:t>
            </a:r>
            <a:endParaRPr lang="en-US" sz="28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2514600"/>
            <a:ext cx="8229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sz="2800" i="1" dirty="0" smtClean="0"/>
              <a:t>“Officers </a:t>
            </a:r>
            <a:r>
              <a:rPr lang="en-US" sz="2800" i="1" dirty="0"/>
              <a:t>must see themselves first as military leaders and secondly as specialists such as pilots, engineers, financial </a:t>
            </a:r>
            <a:r>
              <a:rPr lang="en-US" sz="2800" i="1" dirty="0" smtClean="0"/>
              <a:t>comptrollers.</a:t>
            </a:r>
            <a:r>
              <a:rPr lang="en-US" sz="2800" dirty="0" smtClean="0"/>
              <a:t>”</a:t>
            </a:r>
            <a:r>
              <a:rPr lang="en-US" sz="2800" baseline="30000" dirty="0" smtClean="0"/>
              <a:t>8</a:t>
            </a:r>
            <a:endParaRPr lang="en-US" sz="2800" baseline="30000" dirty="0"/>
          </a:p>
          <a:p>
            <a:pPr marL="465138" indent="-465138" eaLnBrk="1" hangingPunct="1">
              <a:lnSpc>
                <a:spcPct val="125000"/>
              </a:lnSpc>
              <a:buSzPct val="75000"/>
              <a:buFont typeface="Wingdings" pitchFamily="2" charset="2"/>
              <a:buChar char="v"/>
            </a:pPr>
            <a:endParaRPr lang="en-US" sz="2800" dirty="0" smtClean="0"/>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565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9144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sz="2800" dirty="0" smtClean="0"/>
              <a:t>None </a:t>
            </a:r>
            <a:r>
              <a:rPr lang="en-US" sz="2800" dirty="0"/>
              <a:t>of the </a:t>
            </a:r>
            <a:r>
              <a:rPr lang="en-US" sz="2800" dirty="0" smtClean="0"/>
              <a:t>recent four </a:t>
            </a:r>
            <a:r>
              <a:rPr lang="en-US" sz="2800" dirty="0"/>
              <a:t>Chief of Staffs of the Air Force have a degree in </a:t>
            </a:r>
            <a:r>
              <a:rPr lang="en-US" sz="2800" dirty="0" smtClean="0"/>
              <a:t>STEM.</a:t>
            </a:r>
            <a:r>
              <a:rPr lang="en-US" sz="2800" baseline="30000" dirty="0" smtClean="0"/>
              <a:t>9-12</a:t>
            </a: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877054"/>
            <a:ext cx="2103120" cy="26305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1080" y="2689567"/>
            <a:ext cx="2103120" cy="26305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3276600"/>
            <a:ext cx="2103120" cy="2628901"/>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2280" y="3200400"/>
            <a:ext cx="2103120" cy="2622245"/>
          </a:xfrm>
          <a:prstGeom prst="rect">
            <a:avLst/>
          </a:prstGeom>
        </p:spPr>
      </p:pic>
      <p:sp>
        <p:nvSpPr>
          <p:cNvPr id="8" name="TextBox 7"/>
          <p:cNvSpPr txBox="1"/>
          <p:nvPr/>
        </p:nvSpPr>
        <p:spPr>
          <a:xfrm>
            <a:off x="1143000" y="5943600"/>
            <a:ext cx="8056418"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a:t>
            </a:r>
            <a:r>
              <a:rPr lang="en-US" dirty="0" smtClean="0">
                <a:latin typeface="Times New Roman" panose="02020603050405020304" pitchFamily="18" charset="0"/>
                <a:cs typeface="Times New Roman" panose="02020603050405020304" pitchFamily="18" charset="0"/>
              </a:rPr>
              <a:t>3. Recent four Chief of Staffs of the Air Force. </a:t>
            </a:r>
            <a:r>
              <a:rPr lang="en-US" dirty="0" smtClean="0">
                <a:latin typeface="Times New Roman" panose="02020603050405020304" pitchFamily="18" charset="0"/>
                <a:cs typeface="Times New Roman" panose="02020603050405020304" pitchFamily="18" charset="0"/>
              </a:rPr>
              <a:t>Left </a:t>
            </a:r>
            <a:r>
              <a:rPr lang="en-US" dirty="0">
                <a:latin typeface="Times New Roman" panose="02020603050405020304" pitchFamily="18" charset="0"/>
                <a:cs typeface="Times New Roman" panose="02020603050405020304" pitchFamily="18" charset="0"/>
              </a:rPr>
              <a:t>to right: Gen </a:t>
            </a:r>
            <a:r>
              <a:rPr lang="en-US" dirty="0" smtClean="0">
                <a:latin typeface="Times New Roman" panose="02020603050405020304" pitchFamily="18" charset="0"/>
                <a:cs typeface="Times New Roman" panose="02020603050405020304" pitchFamily="18" charset="0"/>
              </a:rPr>
              <a:t>N. Schwartz,</a:t>
            </a:r>
          </a:p>
          <a:p>
            <a:r>
              <a:rPr lang="en-US" dirty="0" smtClean="0">
                <a:latin typeface="Times New Roman" panose="02020603050405020304" pitchFamily="18" charset="0"/>
                <a:cs typeface="Times New Roman" panose="02020603050405020304" pitchFamily="18" charset="0"/>
              </a:rPr>
              <a:t>Gen D. </a:t>
            </a:r>
            <a:r>
              <a:rPr lang="en-US" dirty="0" err="1" smtClean="0">
                <a:latin typeface="Times New Roman" panose="02020603050405020304" pitchFamily="18" charset="0"/>
                <a:cs typeface="Times New Roman" panose="02020603050405020304" pitchFamily="18" charset="0"/>
              </a:rPr>
              <a:t>Goldfein</a:t>
            </a:r>
            <a:r>
              <a:rPr lang="en-US" dirty="0" smtClean="0">
                <a:latin typeface="Times New Roman" panose="02020603050405020304" pitchFamily="18" charset="0"/>
                <a:cs typeface="Times New Roman" panose="02020603050405020304" pitchFamily="18" charset="0"/>
              </a:rPr>
              <a:t>, Gen T. Moseley, and Gen M. Welsh III.  P</a:t>
            </a:r>
            <a:r>
              <a:rPr lang="en-US" dirty="0">
                <a:latin typeface="Times New Roman" panose="02020603050405020304" pitchFamily="18" charset="0"/>
                <a:cs typeface="Times New Roman" panose="02020603050405020304" pitchFamily="18" charset="0"/>
              </a:rPr>
              <a:t>hotographs courtesy of </a:t>
            </a:r>
            <a:r>
              <a:rPr lang="en-US" dirty="0" smtClean="0">
                <a:latin typeface="Times New Roman" panose="02020603050405020304" pitchFamily="18" charset="0"/>
                <a:cs typeface="Times New Roman" panose="02020603050405020304" pitchFamily="18" charset="0"/>
              </a:rPr>
              <a:t>www.af.mil.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197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err="1"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0006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a:spLocks noGrp="1" noChangeArrowheads="1"/>
          </p:cNvSpPr>
          <p:nvPr>
            <p:ph idx="1"/>
          </p:nvPr>
        </p:nvSpPr>
        <p:spPr>
          <a:xfrm>
            <a:off x="8382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000" dirty="0" smtClean="0"/>
              <a:t>1.  </a:t>
            </a:r>
            <a:r>
              <a:rPr lang="en-US" sz="2000" dirty="0" smtClean="0"/>
              <a:t>US Immigration and Customs Enforcement, </a:t>
            </a:r>
            <a:r>
              <a:rPr lang="en-US" sz="2000" i="1" dirty="0"/>
              <a:t>STEM Designated Degree Program </a:t>
            </a:r>
            <a:r>
              <a:rPr lang="en-US" sz="2000" i="1" dirty="0" smtClean="0"/>
              <a:t>List</a:t>
            </a:r>
            <a:r>
              <a:rPr lang="en-US" sz="2000" dirty="0" smtClean="0"/>
              <a:t>. </a:t>
            </a:r>
            <a:endParaRPr lang="en-US" sz="2000" dirty="0" smtClean="0"/>
          </a:p>
          <a:p>
            <a:pPr marL="0" indent="0" eaLnBrk="1" hangingPunct="1">
              <a:lnSpc>
                <a:spcPct val="125000"/>
              </a:lnSpc>
              <a:buSzPct val="75000"/>
              <a:buNone/>
            </a:pPr>
            <a:r>
              <a:rPr lang="en-US" sz="2000" dirty="0"/>
              <a:t>2. </a:t>
            </a:r>
            <a:r>
              <a:rPr lang="en-US" sz="2000" dirty="0" smtClean="0"/>
              <a:t> Air </a:t>
            </a:r>
            <a:r>
              <a:rPr lang="en-US" sz="2000" dirty="0"/>
              <a:t>Force Studies Board, </a:t>
            </a:r>
            <a:r>
              <a:rPr lang="en-US" sz="2000" i="1" dirty="0"/>
              <a:t>Examination of the U.S. Air Force’s Science, Technology, Engineering, and Mathematics (STEM) Workforce Needs in the Future and Its Strategy to Meet</a:t>
            </a:r>
            <a:r>
              <a:rPr lang="en-US" sz="2000" dirty="0"/>
              <a:t> </a:t>
            </a:r>
            <a:r>
              <a:rPr lang="en-US" sz="2000" i="1" dirty="0"/>
              <a:t>Those Needs</a:t>
            </a:r>
            <a:r>
              <a:rPr lang="en-US" sz="2000" dirty="0"/>
              <a:t> (The National Academies Press, 2010), 31</a:t>
            </a:r>
            <a:r>
              <a:rPr lang="en-US" sz="2000" dirty="0" smtClean="0"/>
              <a:t>.</a:t>
            </a:r>
          </a:p>
          <a:p>
            <a:pPr marL="0" indent="0" eaLnBrk="1" hangingPunct="1">
              <a:lnSpc>
                <a:spcPct val="125000"/>
              </a:lnSpc>
              <a:buSzPct val="75000"/>
              <a:buNone/>
            </a:pPr>
            <a:r>
              <a:rPr lang="en-US" sz="2000" dirty="0" smtClean="0"/>
              <a:t>3.  Ibid.</a:t>
            </a:r>
          </a:p>
          <a:p>
            <a:pPr marL="0" indent="0" eaLnBrk="1" hangingPunct="1">
              <a:lnSpc>
                <a:spcPct val="125000"/>
              </a:lnSpc>
              <a:buSzPct val="75000"/>
              <a:buNone/>
            </a:pPr>
            <a:r>
              <a:rPr lang="en-US" sz="2000" dirty="0" smtClean="0"/>
              <a:t>4.  Ibid.</a:t>
            </a:r>
            <a:endParaRPr lang="en-US" sz="2000" dirty="0"/>
          </a:p>
          <a:p>
            <a:pPr marL="0" indent="0" eaLnBrk="1" hangingPunct="1">
              <a:lnSpc>
                <a:spcPct val="125000"/>
              </a:lnSpc>
              <a:buSzPct val="75000"/>
              <a:buNone/>
            </a:pPr>
            <a:r>
              <a:rPr lang="en-US" sz="2000" dirty="0" smtClean="0"/>
              <a:t>5.  </a:t>
            </a:r>
            <a:r>
              <a:rPr lang="en-US" sz="2000" dirty="0" smtClean="0"/>
              <a:t>Lisa </a:t>
            </a:r>
            <a:r>
              <a:rPr lang="en-US" sz="2000" dirty="0"/>
              <a:t>M. Harrington et al., </a:t>
            </a:r>
            <a:r>
              <a:rPr lang="en-US" sz="2000" i="1" dirty="0"/>
              <a:t>Air Force–Wide Needs for Science, Technology, Engineering, and Mathematics (STEM) Academic Degrees</a:t>
            </a:r>
            <a:r>
              <a:rPr lang="en-US" sz="2000" dirty="0"/>
              <a:t> (Santa Monica, CA: RAND Cooperation, 2014), 3. </a:t>
            </a:r>
            <a:endParaRPr lang="en-US" sz="2000" dirty="0" smtClean="0"/>
          </a:p>
          <a:p>
            <a:pPr marL="0" indent="0" eaLnBrk="1" hangingPunct="1">
              <a:lnSpc>
                <a:spcPct val="125000"/>
              </a:lnSpc>
              <a:buSzPct val="75000"/>
              <a:buNone/>
            </a:pPr>
            <a:r>
              <a:rPr lang="en-US" sz="2000" dirty="0" smtClean="0"/>
              <a:t>6.  </a:t>
            </a:r>
            <a:r>
              <a:rPr lang="en-US" sz="2000" dirty="0" smtClean="0"/>
              <a:t>Ibid</a:t>
            </a:r>
            <a:r>
              <a:rPr lang="en-US" sz="2000" dirty="0"/>
              <a:t>., xiii</a:t>
            </a:r>
            <a:r>
              <a:rPr lang="en-US" sz="2000" dirty="0" smtClean="0"/>
              <a:t>.</a:t>
            </a:r>
          </a:p>
          <a:p>
            <a:pPr marL="0" indent="0" eaLnBrk="1" hangingPunct="1">
              <a:lnSpc>
                <a:spcPct val="125000"/>
              </a:lnSpc>
              <a:buSzPct val="75000"/>
              <a:buNone/>
            </a:pPr>
            <a:r>
              <a:rPr lang="en-US" sz="2000" dirty="0" smtClean="0"/>
              <a:t>7</a:t>
            </a:r>
            <a:r>
              <a:rPr lang="en-US" sz="2000" dirty="0"/>
              <a:t>. </a:t>
            </a:r>
            <a:r>
              <a:rPr lang="en-US" sz="2000" dirty="0" smtClean="0"/>
              <a:t> Ibid</a:t>
            </a:r>
            <a:r>
              <a:rPr lang="en-US" sz="2000" dirty="0"/>
              <a:t>., </a:t>
            </a:r>
            <a:r>
              <a:rPr lang="en-US" sz="2000" dirty="0" smtClean="0"/>
              <a:t>19.</a:t>
            </a:r>
            <a:endParaRPr lang="en-US" sz="2000" dirty="0"/>
          </a:p>
          <a:p>
            <a:pPr marL="0" indent="0" eaLnBrk="1" hangingPunct="1">
              <a:lnSpc>
                <a:spcPct val="125000"/>
              </a:lnSpc>
              <a:buSzPct val="75000"/>
              <a:buNone/>
            </a:pPr>
            <a:endParaRPr lang="en-US" sz="2000" dirty="0" smtClean="0"/>
          </a:p>
        </p:txBody>
      </p:sp>
    </p:spTree>
    <p:extLst>
      <p:ext uri="{BB962C8B-B14F-4D97-AF65-F5344CB8AC3E}">
        <p14:creationId xmlns:p14="http://schemas.microsoft.com/office/powerpoint/2010/main" val="474279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a:spLocks noGrp="1" noChangeArrowheads="1"/>
          </p:cNvSpPr>
          <p:nvPr>
            <p:ph idx="1"/>
          </p:nvPr>
        </p:nvSpPr>
        <p:spPr>
          <a:xfrm>
            <a:off x="8382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2000" dirty="0" smtClean="0"/>
              <a:t>8.  Lt</a:t>
            </a:r>
            <a:r>
              <a:rPr lang="en-US" sz="2000" dirty="0"/>
              <a:t>. Col. Gary T. McCoy, </a:t>
            </a:r>
            <a:r>
              <a:rPr lang="en-US" sz="2000" i="1" dirty="0"/>
              <a:t>Developing </a:t>
            </a:r>
            <a:r>
              <a:rPr lang="en-US" sz="2000" i="1" dirty="0" err="1"/>
              <a:t>Officership</a:t>
            </a:r>
            <a:r>
              <a:rPr lang="en-US" sz="2000" i="1" dirty="0"/>
              <a:t>: It Starts At The Top</a:t>
            </a:r>
            <a:r>
              <a:rPr lang="en-US" sz="2000" dirty="0"/>
              <a:t> (Maxwell AFB, AL: Air University, April 1996</a:t>
            </a:r>
            <a:r>
              <a:rPr lang="en-US" sz="2000"/>
              <a:t>), </a:t>
            </a:r>
            <a:r>
              <a:rPr lang="en-US" sz="2000" smtClean="0"/>
              <a:t>4.</a:t>
            </a:r>
            <a:endParaRPr lang="en-US" sz="2000" dirty="0"/>
          </a:p>
          <a:p>
            <a:pPr marL="0" indent="0">
              <a:buNone/>
            </a:pPr>
            <a:r>
              <a:rPr lang="en-US" sz="2000" dirty="0" smtClean="0"/>
              <a:t>9.  </a:t>
            </a:r>
            <a:r>
              <a:rPr lang="en-US" sz="2000" dirty="0" smtClean="0"/>
              <a:t>General </a:t>
            </a:r>
            <a:r>
              <a:rPr lang="en-US" sz="2000" dirty="0"/>
              <a:t>Mark A. Welsh III, http://www.af.mil/AboutUs/Biographies/Display/tabid/225/Article/104966/general-mark-a-welsh-iii.aspx</a:t>
            </a:r>
            <a:r>
              <a:rPr lang="en-US" sz="2000" dirty="0" smtClean="0"/>
              <a:t>.</a:t>
            </a:r>
            <a:r>
              <a:rPr lang="en-US" sz="2000" dirty="0"/>
              <a:t> </a:t>
            </a:r>
            <a:endParaRPr lang="en-US" sz="2000" dirty="0" smtClean="0"/>
          </a:p>
          <a:p>
            <a:pPr marL="0" indent="0">
              <a:buNone/>
            </a:pPr>
            <a:r>
              <a:rPr lang="en-US" sz="2000" dirty="0" smtClean="0"/>
              <a:t>10.  General </a:t>
            </a:r>
            <a:r>
              <a:rPr lang="en-US" sz="2000" dirty="0"/>
              <a:t>Norton A. Schwartz, http://</a:t>
            </a:r>
            <a:r>
              <a:rPr lang="en-US" sz="2000" dirty="0" smtClean="0"/>
              <a:t>www.af.mil/AboutUs/Biographies/Display/tabid/225/Article/104626/general-norton-a-schwartz.aspx.</a:t>
            </a:r>
          </a:p>
          <a:p>
            <a:pPr marL="0" indent="0">
              <a:buNone/>
            </a:pPr>
            <a:r>
              <a:rPr lang="en-US" sz="2000" dirty="0" smtClean="0"/>
              <a:t>11.  General </a:t>
            </a:r>
            <a:r>
              <a:rPr lang="en-US" sz="2000" dirty="0"/>
              <a:t>T. Michael Moseley, http://www.af.mil/AboutUs/Biographies/Display/tabid/225/Article/104651/general-t-michael-moseley.aspx</a:t>
            </a:r>
            <a:r>
              <a:rPr lang="en-US" sz="2000" dirty="0" smtClean="0"/>
              <a:t>.</a:t>
            </a:r>
            <a:endParaRPr lang="en-US" sz="2000" dirty="0"/>
          </a:p>
          <a:p>
            <a:pPr marL="0" indent="0">
              <a:buNone/>
            </a:pPr>
            <a:r>
              <a:rPr lang="en-US" sz="2000" dirty="0" smtClean="0"/>
              <a:t>12.  </a:t>
            </a:r>
            <a:r>
              <a:rPr lang="en-US" sz="2000" dirty="0"/>
              <a:t>General David L. </a:t>
            </a:r>
            <a:r>
              <a:rPr lang="en-US" sz="2000" dirty="0" err="1"/>
              <a:t>Goldfein</a:t>
            </a:r>
            <a:r>
              <a:rPr lang="en-US" sz="2000" dirty="0"/>
              <a:t>, http://www.af.mil/AboutUs/Biographies/Display/tabid/225/Article/108013/general-david-l-goldfein.aspx.</a:t>
            </a:r>
            <a:endParaRPr lang="en-US" sz="2000" dirty="0" smtClean="0"/>
          </a:p>
        </p:txBody>
      </p:sp>
    </p:spTree>
    <p:extLst>
      <p:ext uri="{BB962C8B-B14F-4D97-AF65-F5344CB8AC3E}">
        <p14:creationId xmlns:p14="http://schemas.microsoft.com/office/powerpoint/2010/main" val="744323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endParaRPr lang="en-US" sz="2000" dirty="0"/>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Questions?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42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b="1" dirty="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1805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altLang="zh-CN" sz="2800" dirty="0" smtClean="0"/>
              <a:t>There are over 200 degrees belong to STEM.</a:t>
            </a:r>
            <a:r>
              <a:rPr lang="en-US" altLang="zh-CN" sz="2800" baseline="30000" dirty="0" smtClean="0"/>
              <a:t>1 </a:t>
            </a:r>
            <a:endParaRPr lang="en-US" sz="2800" baseline="300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r>
              <a:rPr lang="en-US" sz="2800" dirty="0" smtClean="0"/>
              <a:t>There </a:t>
            </a:r>
            <a:r>
              <a:rPr lang="en-US" sz="2800" dirty="0" smtClean="0"/>
              <a:t>are </a:t>
            </a:r>
            <a:r>
              <a:rPr lang="en-US" sz="2800" dirty="0" smtClean="0"/>
              <a:t>only five </a:t>
            </a:r>
            <a:r>
              <a:rPr lang="en-US" sz="2800" dirty="0" smtClean="0"/>
              <a:t>out of 26 Air Force Specialty Codes (</a:t>
            </a:r>
            <a:r>
              <a:rPr lang="en-US" sz="2800" dirty="0" smtClean="0"/>
              <a:t>AFSC</a:t>
            </a:r>
            <a:r>
              <a:rPr lang="en-US" altLang="zh-CN" sz="2800" dirty="0" smtClean="0"/>
              <a:t>s</a:t>
            </a:r>
            <a:r>
              <a:rPr lang="en-US" sz="2800" dirty="0" smtClean="0"/>
              <a:t>) </a:t>
            </a:r>
            <a:r>
              <a:rPr lang="en-US" sz="2800" dirty="0" smtClean="0"/>
              <a:t>require a STEM </a:t>
            </a:r>
            <a:r>
              <a:rPr lang="en-US" sz="2800" dirty="0" smtClean="0"/>
              <a:t>degree.</a:t>
            </a:r>
            <a:r>
              <a:rPr lang="en-US" sz="2800" baseline="30000" dirty="0" smtClean="0"/>
              <a:t>2</a:t>
            </a:r>
            <a:endParaRPr lang="en-US" sz="2800" baseline="30000" dirty="0"/>
          </a:p>
          <a:p>
            <a:pPr marL="465138" indent="-465138" eaLnBrk="1" hangingPunct="1">
              <a:lnSpc>
                <a:spcPct val="125000"/>
              </a:lnSpc>
              <a:buSzPct val="75000"/>
              <a:buFont typeface="Wingdings" pitchFamily="2" charset="2"/>
              <a:buChar char="v"/>
            </a:pPr>
            <a:endParaRPr lang="en-US" sz="2800" dirty="0" smtClean="0"/>
          </a:p>
          <a:p>
            <a:pPr marL="400050" lvl="1" indent="0" eaLnBrk="1" hangingPunct="1">
              <a:lnSpc>
                <a:spcPct val="125000"/>
              </a:lnSpc>
              <a:buSzPct val="75000"/>
              <a:buNone/>
            </a:pPr>
            <a:endParaRPr lang="en-US" sz="2400" baseline="30000" dirty="0" smtClean="0"/>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2" name="Chart 11"/>
          <p:cNvGraphicFramePr/>
          <p:nvPr>
            <p:extLst>
              <p:ext uri="{D42A27DB-BD31-4B8C-83A1-F6EECF244321}">
                <p14:modId xmlns:p14="http://schemas.microsoft.com/office/powerpoint/2010/main" val="1332556017"/>
              </p:ext>
            </p:extLst>
          </p:nvPr>
        </p:nvGraphicFramePr>
        <p:xfrm>
          <a:off x="1524000" y="3886200"/>
          <a:ext cx="6096000" cy="23368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2209800" y="6183868"/>
            <a:ext cx="5562600" cy="369332"/>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Figure 1. STEM and Non-STEM Required in AFSC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3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sz="2800" dirty="0" smtClean="0"/>
              <a:t>Some </a:t>
            </a:r>
            <a:r>
              <a:rPr lang="en-US" sz="2800" dirty="0" smtClean="0"/>
              <a:t>career </a:t>
            </a:r>
            <a:r>
              <a:rPr lang="en-US" sz="2800" dirty="0" smtClean="0"/>
              <a:t>fields </a:t>
            </a:r>
            <a:r>
              <a:rPr lang="en-US" sz="2800" dirty="0" smtClean="0"/>
              <a:t>require a license or </a:t>
            </a:r>
            <a:r>
              <a:rPr lang="en-US" sz="2800" dirty="0" smtClean="0"/>
              <a:t>experience </a:t>
            </a:r>
            <a:r>
              <a:rPr lang="en-US" sz="2800" dirty="0" smtClean="0"/>
              <a:t>in the nursing or chaplaincy fields.</a:t>
            </a:r>
            <a:r>
              <a:rPr lang="en-US" sz="2800" baseline="30000" dirty="0" smtClean="0"/>
              <a:t>3</a:t>
            </a:r>
            <a:r>
              <a:rPr lang="en-US" sz="2800" dirty="0" smtClean="0"/>
              <a:t> </a:t>
            </a:r>
            <a:endParaRPr lang="en-US" sz="2800" dirty="0" smtClean="0"/>
          </a:p>
          <a:p>
            <a:pPr marL="465138" indent="-465138" eaLnBrk="1" hangingPunct="1">
              <a:lnSpc>
                <a:spcPct val="125000"/>
              </a:lnSpc>
              <a:buSzPct val="75000"/>
              <a:buFont typeface="Wingdings" pitchFamily="2" charset="2"/>
              <a:buChar char="v"/>
            </a:pPr>
            <a:endParaRPr lang="en-US" sz="2800" dirty="0"/>
          </a:p>
          <a:p>
            <a:pPr marL="465138" indent="-465138" eaLnBrk="1" hangingPunct="1">
              <a:lnSpc>
                <a:spcPct val="125000"/>
              </a:lnSpc>
              <a:buSzPct val="75000"/>
              <a:buFont typeface="Wingdings" pitchFamily="2" charset="2"/>
              <a:buChar char="v"/>
            </a:pPr>
            <a:r>
              <a:rPr lang="en-US" sz="2800" dirty="0"/>
              <a:t>STEM degrees are </a:t>
            </a:r>
            <a:r>
              <a:rPr lang="en-US" sz="2800" dirty="0" smtClean="0"/>
              <a:t>not </a:t>
            </a:r>
            <a:r>
              <a:rPr lang="en-US" sz="2800" dirty="0"/>
              <a:t>qualified for the career fields that require </a:t>
            </a:r>
            <a:r>
              <a:rPr lang="en-US" sz="2800" dirty="0" smtClean="0"/>
              <a:t>professional degrees such as Doctor of Medicine (MD) or Doctor of  Law (JD).</a:t>
            </a:r>
            <a:r>
              <a:rPr lang="en-US" sz="2800" baseline="30000" dirty="0" smtClean="0"/>
              <a:t>4</a:t>
            </a:r>
            <a:endParaRPr lang="en-US" sz="2800" baseline="30000" dirty="0"/>
          </a:p>
          <a:p>
            <a:pPr marL="465138" indent="-465138" eaLnBrk="1" hangingPunct="1">
              <a:lnSpc>
                <a:spcPct val="125000"/>
              </a:lnSpc>
              <a:buSzPct val="75000"/>
              <a:buFont typeface="Wingdings" pitchFamily="2" charset="2"/>
              <a:buChar char="v"/>
            </a:pPr>
            <a:endParaRPr lang="en-US" sz="2800" dirty="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732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b="1" dirty="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5322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1600200"/>
            <a:ext cx="80010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sz="2800" dirty="0" smtClean="0"/>
              <a:t>The </a:t>
            </a:r>
            <a:r>
              <a:rPr lang="en-US" sz="2800" dirty="0"/>
              <a:t>officers with STEM degrees are valued in </a:t>
            </a:r>
            <a:r>
              <a:rPr lang="en-US" sz="2800" dirty="0" smtClean="0"/>
              <a:t>the non-STEM required career </a:t>
            </a:r>
            <a:r>
              <a:rPr lang="en-US" sz="2800" dirty="0" smtClean="0"/>
              <a:t>fields.</a:t>
            </a:r>
            <a:r>
              <a:rPr lang="en-US" sz="2800" baseline="30000" dirty="0" smtClean="0"/>
              <a:t>5</a:t>
            </a:r>
            <a:endParaRPr lang="en-US" sz="2800" baseline="30000" dirty="0"/>
          </a:p>
          <a:p>
            <a:pPr marL="465138" indent="-465138" eaLnBrk="1" hangingPunct="1">
              <a:lnSpc>
                <a:spcPct val="125000"/>
              </a:lnSpc>
              <a:buSzPct val="75000"/>
              <a:buFont typeface="Wingdings" pitchFamily="2" charset="2"/>
              <a:buChar char="v"/>
            </a:pPr>
            <a:endParaRPr lang="en-US" sz="2800" dirty="0"/>
          </a:p>
          <a:p>
            <a:pPr marL="465138" indent="-465138" eaLnBrk="1" hangingPunct="1">
              <a:lnSpc>
                <a:spcPct val="125000"/>
              </a:lnSpc>
              <a:buSzPct val="75000"/>
              <a:buFont typeface="Wingdings" pitchFamily="2" charset="2"/>
              <a:buChar char="v"/>
            </a:pPr>
            <a:r>
              <a:rPr lang="en-US" sz="2800" dirty="0"/>
              <a:t>STEM graduates </a:t>
            </a:r>
            <a:r>
              <a:rPr lang="en-US" sz="2800" dirty="0" smtClean="0"/>
              <a:t>have some skills such as analytical thinking and problem solving are essential to perform duties in non-STEM required career </a:t>
            </a:r>
            <a:r>
              <a:rPr lang="en-US" sz="2800" dirty="0" smtClean="0"/>
              <a:t>fields.</a:t>
            </a:r>
            <a:r>
              <a:rPr lang="en-US" sz="2800" baseline="30000" dirty="0" smtClean="0"/>
              <a:t>6</a:t>
            </a:r>
            <a:endParaRPr lang="en-US" sz="2800" baseline="300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11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971800"/>
            <a:ext cx="6629400" cy="3291841"/>
          </a:xfrm>
          <a:prstGeom prst="rect">
            <a:avLst/>
          </a:prstGeom>
        </p:spPr>
      </p:pic>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1600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a:ea typeface="ＭＳ Ｐゴシック" pitchFamily="-65" charset="-128"/>
                <a:cs typeface="Times New Roman"/>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a:ea typeface="ＭＳ Ｐゴシック" pitchFamily="-106" charset="-128"/>
                <a:cs typeface="Times New Roman"/>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a:ea typeface="ＭＳ Ｐゴシック" pitchFamily="-106" charset="-128"/>
                <a:cs typeface="Times New Roman"/>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a:ea typeface="ＭＳ Ｐゴシック" pitchFamily="-106" charset="-128"/>
                <a:cs typeface="Times New Roman"/>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465138" eaLnBrk="1" hangingPunct="1">
              <a:lnSpc>
                <a:spcPct val="125000"/>
              </a:lnSpc>
              <a:buSzPct val="75000"/>
              <a:buFont typeface="Wingdings" pitchFamily="2" charset="2"/>
              <a:buChar char="v"/>
            </a:pPr>
            <a:r>
              <a:rPr lang="en-US" sz="2800" dirty="0" smtClean="0"/>
              <a:t>Air </a:t>
            </a:r>
            <a:r>
              <a:rPr lang="en-US" sz="2800" dirty="0"/>
              <a:t>Force </a:t>
            </a:r>
            <a:r>
              <a:rPr lang="en-US" sz="2800" dirty="0" smtClean="0"/>
              <a:t>will </a:t>
            </a:r>
            <a:r>
              <a:rPr lang="en-US" sz="2800" dirty="0"/>
              <a:t>rely on a correspondingly larger STEM workforce in many career fields across the Air </a:t>
            </a:r>
            <a:r>
              <a:rPr lang="en-US" sz="2800" dirty="0" smtClean="0"/>
              <a:t>Force.</a:t>
            </a:r>
            <a:r>
              <a:rPr lang="en-US" sz="2800" baseline="30000" dirty="0" smtClean="0"/>
              <a:t>7</a:t>
            </a:r>
            <a:endParaRPr lang="en-US" sz="2800" baseline="300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1143000" y="6010870"/>
            <a:ext cx="8056418"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Summary of Desired Officer STEM Population in Non-STEM Functional </a:t>
            </a:r>
            <a:r>
              <a:rPr lang="en-US" dirty="0">
                <a:latin typeface="Times New Roman" panose="02020603050405020304" pitchFamily="18" charset="0"/>
                <a:cs typeface="Times New Roman" panose="02020603050405020304" pitchFamily="18" charset="0"/>
              </a:rPr>
              <a:t>Areas. </a:t>
            </a:r>
            <a:r>
              <a:rPr lang="en-US"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ourtesy </a:t>
            </a:r>
            <a:r>
              <a:rPr lang="en-US" dirty="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Air </a:t>
            </a:r>
            <a:r>
              <a:rPr lang="en-US" dirty="0">
                <a:latin typeface="Times New Roman" panose="02020603050405020304" pitchFamily="18" charset="0"/>
                <a:cs typeface="Times New Roman" panose="02020603050405020304" pitchFamily="18" charset="0"/>
              </a:rPr>
              <a:t>Force Studies Board, </a:t>
            </a:r>
            <a:r>
              <a:rPr lang="en-US" i="1" dirty="0" smtClean="0">
                <a:latin typeface="Times New Roman" panose="02020603050405020304" pitchFamily="18" charset="0"/>
                <a:cs typeface="Times New Roman" panose="02020603050405020304" pitchFamily="18" charset="0"/>
              </a:rPr>
              <a:t>Examination of STEM workforce needs in the future</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National Academies Press, 2010), </a:t>
            </a:r>
            <a:r>
              <a:rPr lang="en-US" dirty="0">
                <a:latin typeface="Times New Roman" panose="02020603050405020304" pitchFamily="18" charset="0"/>
                <a:cs typeface="Times New Roman" panose="02020603050405020304" pitchFamily="18" charset="0"/>
              </a:rPr>
              <a:t>31.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62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smtClean="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Eligibility</a:t>
            </a:r>
            <a:endParaRPr lang="en-US" b="1" dirty="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65138" indent="-465138" eaLnBrk="1" hangingPunct="1">
              <a:lnSpc>
                <a:spcPct val="125000"/>
              </a:lnSpc>
              <a:buSzPct val="75000"/>
              <a:buFont typeface="Wingdings" pitchFamily="2" charset="2"/>
              <a:buChar char="v"/>
            </a:pPr>
            <a:r>
              <a:rPr lang="en-US" b="1" dirty="0">
                <a:solidFill>
                  <a:srgbClr val="C8C8C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Needs of the Air Force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 Skills</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36499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3255</TotalTime>
  <Words>1484</Words>
  <Application>Microsoft Office PowerPoint</Application>
  <PresentationFormat>On-screen Show (4:3)</PresentationFormat>
  <Paragraphs>129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宋体</vt:lpstr>
      <vt:lpstr>Arial</vt:lpstr>
      <vt:lpstr>Calibri</vt:lpstr>
      <vt:lpstr>Times New Roman</vt:lpstr>
      <vt:lpstr>Wingdings</vt:lpstr>
      <vt:lpstr>Office Theme</vt:lpstr>
      <vt:lpstr>The Air Force Should Not Recruit Only Officers with Science, Technology, Engineering, and Mathematics （STEM）Degrees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menglu</cp:lastModifiedBy>
  <cp:revision>301</cp:revision>
  <dcterms:created xsi:type="dcterms:W3CDTF">2009-08-16T21:00:23Z</dcterms:created>
  <dcterms:modified xsi:type="dcterms:W3CDTF">2016-10-23T13:20:43Z</dcterms:modified>
</cp:coreProperties>
</file>