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300" r:id="rId4"/>
    <p:sldId id="306" r:id="rId5"/>
    <p:sldId id="301" r:id="rId6"/>
    <p:sldId id="297" r:id="rId7"/>
    <p:sldId id="298" r:id="rId8"/>
    <p:sldId id="303" r:id="rId9"/>
    <p:sldId id="302" r:id="rId10"/>
    <p:sldId id="305" r:id="rId11"/>
    <p:sldId id="307" r:id="rId12"/>
    <p:sldId id="30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F"/>
    <a:srgbClr val="002368"/>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973" autoAdjust="0"/>
    <p:restoredTop sz="55688" autoAdjust="0"/>
  </p:normalViewPr>
  <p:slideViewPr>
    <p:cSldViewPr>
      <p:cViewPr varScale="1">
        <p:scale>
          <a:sx n="44" d="100"/>
          <a:sy n="44" d="100"/>
        </p:scale>
        <p:origin x="792"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irst_langu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sj.com/articles/boeing-raises-its-estimate-of-chinese-aircraft-demand-1440543423"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www.iie.org/en/Who-We-Are/News-and-Events/Press-Center/Press-Releases/2014/2014-11-17-Open-Doors-Data" TargetMode="External"/><Relationship Id="rId4" Type="http://schemas.openxmlformats.org/officeDocument/2006/relationships/hyperlink" Target="http://www.bloomberg.com/news/articles/2015-04-27/apple-s-iphones-sales-in-china-outsell-the-u-s-for-first-tim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a:t>
            </a:r>
            <a:r>
              <a:rPr lang="en-US" dirty="0" err="1" smtClean="0"/>
              <a:t>Capt</a:t>
            </a:r>
            <a:r>
              <a:rPr lang="en-US" baseline="0" dirty="0" smtClean="0"/>
              <a:t> Morse</a:t>
            </a:r>
            <a:r>
              <a:rPr lang="en-US" dirty="0" smtClean="0"/>
              <a:t>  Good morning Gentlemen.</a:t>
            </a:r>
          </a:p>
          <a:p>
            <a:r>
              <a:rPr lang="en-US" dirty="0" err="1" smtClean="0"/>
              <a:t>Im</a:t>
            </a:r>
            <a:r>
              <a:rPr lang="en-US" baseline="0" dirty="0" smtClean="0"/>
              <a:t> cadet cui and today I am going to give you a brief introduction to China.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a:t>
            </a:fld>
            <a:endParaRPr lang="en-US"/>
          </a:p>
        </p:txBody>
      </p:sp>
    </p:spTree>
    <p:extLst>
      <p:ext uri="{BB962C8B-B14F-4D97-AF65-F5344CB8AC3E}">
        <p14:creationId xmlns:p14="http://schemas.microsoft.com/office/powerpoint/2010/main" val="32857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12</a:t>
            </a:fld>
            <a:endParaRPr lang="en-US"/>
          </a:p>
        </p:txBody>
      </p:sp>
    </p:spTree>
    <p:extLst>
      <p:ext uri="{BB962C8B-B14F-4D97-AF65-F5344CB8AC3E}">
        <p14:creationId xmlns:p14="http://schemas.microsoft.com/office/powerpoint/2010/main" val="2147102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cover</a:t>
            </a:r>
            <a:r>
              <a:rPr lang="en-US" baseline="0" dirty="0" smtClean="0"/>
              <a:t> three perspectives of China.  It is Economy what economic achievement it has made,  the  language in china, and US interests in China. Why china is important to us.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2</a:t>
            </a:fld>
            <a:endParaRPr lang="en-US"/>
          </a:p>
        </p:txBody>
      </p:sp>
    </p:spTree>
    <p:extLst>
      <p:ext uri="{BB962C8B-B14F-4D97-AF65-F5344CB8AC3E}">
        <p14:creationId xmlns:p14="http://schemas.microsoft.com/office/powerpoint/2010/main" val="397079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3</a:t>
            </a:fld>
            <a:endParaRPr lang="en-US"/>
          </a:p>
        </p:txBody>
      </p:sp>
    </p:spTree>
    <p:extLst>
      <p:ext uri="{BB962C8B-B14F-4D97-AF65-F5344CB8AC3E}">
        <p14:creationId xmlns:p14="http://schemas.microsoft.com/office/powerpoint/2010/main" val="239247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sz="1200" dirty="0" smtClean="0"/>
              <a:t>Since 1978, , China has performed a series of economy reform, from a centrally planned one.</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According to CIA</a:t>
            </a:r>
            <a:r>
              <a:rPr lang="en-US" sz="1200" b="0" i="0" kern="1200" baseline="0" dirty="0" smtClean="0">
                <a:solidFill>
                  <a:schemeClr val="tx1"/>
                </a:solidFill>
                <a:effectLst/>
                <a:latin typeface="+mn-lt"/>
                <a:ea typeface="+mn-ea"/>
                <a:cs typeface="+mn-cs"/>
              </a:rPr>
              <a:t> Factbook. </a:t>
            </a:r>
            <a:r>
              <a:rPr lang="en-US" sz="1200" b="0" i="0" kern="1200" dirty="0" smtClean="0">
                <a:solidFill>
                  <a:schemeClr val="tx1"/>
                </a:solidFill>
                <a:effectLst/>
                <a:latin typeface="+mn-lt"/>
                <a:ea typeface="+mn-ea"/>
                <a:cs typeface="+mn-cs"/>
              </a:rPr>
              <a:t>in 2010, China became the world's largest exporter, in 2014, china has</a:t>
            </a:r>
            <a:r>
              <a:rPr lang="en-US" sz="1200" b="0" i="0" kern="1200" baseline="0" dirty="0" smtClean="0">
                <a:solidFill>
                  <a:schemeClr val="tx1"/>
                </a:solidFill>
                <a:effectLst/>
                <a:latin typeface="+mn-lt"/>
                <a:ea typeface="+mn-ea"/>
                <a:cs typeface="+mn-cs"/>
              </a:rPr>
              <a:t> the second largest economy in the world. </a:t>
            </a:r>
          </a:p>
          <a:p>
            <a:pPr fontAlgn="ctr"/>
            <a:endParaRPr lang="en-US" sz="1200" dirty="0" smtClean="0"/>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 2016,</a:t>
            </a:r>
            <a:r>
              <a:rPr lang="en-US" sz="1200" b="0" i="0" kern="1200" baseline="0" dirty="0" smtClean="0">
                <a:solidFill>
                  <a:schemeClr val="tx1"/>
                </a:solidFill>
                <a:effectLst/>
                <a:latin typeface="+mn-lt"/>
                <a:ea typeface="+mn-ea"/>
                <a:cs typeface="+mn-cs"/>
              </a:rPr>
              <a:t> International monetary fund (IMF announced that Chinese yuan is included as of one of five global reserve currencies </a:t>
            </a:r>
            <a:r>
              <a:rPr lang="en-US" sz="1200" kern="1200" dirty="0" smtClean="0">
                <a:solidFill>
                  <a:schemeClr val="tx1"/>
                </a:solidFill>
                <a:effectLst/>
                <a:latin typeface="+mn-lt"/>
                <a:ea typeface="+mn-ea"/>
                <a:cs typeface="+mn-cs"/>
              </a:rPr>
              <a:t>along with the U.S. dollar, the euro, Japanese yen, and the British pound.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Chinese Yuan is the first to be added to SDR since the euro in 1999.   </a:t>
            </a:r>
          </a:p>
          <a:p>
            <a:pPr fontAlgn="ct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dirty="0" smtClean="0"/>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https://www.cia.gov/library/publications/the-world-factbook/geos/ch.html</a:t>
            </a: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199394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Despite the rapid economic growth China has made, there are some challenges the Chinese government faces,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China's per capita income is below the world average.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Based on CIA world Factbook on China, high housing price and low domestic consumption.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median housing price in some</a:t>
            </a:r>
            <a:r>
              <a:rPr lang="en-US" sz="1200" kern="1200" baseline="0" dirty="0" smtClean="0">
                <a:solidFill>
                  <a:schemeClr val="tx1"/>
                </a:solidFill>
                <a:effectLst/>
                <a:latin typeface="+mn-lt"/>
                <a:ea typeface="+mn-ea"/>
                <a:cs typeface="+mn-cs"/>
              </a:rPr>
              <a:t> big cities such as </a:t>
            </a:r>
            <a:r>
              <a:rPr lang="en-US" sz="1200" kern="1200" dirty="0" smtClean="0">
                <a:solidFill>
                  <a:schemeClr val="tx1"/>
                </a:solidFill>
                <a:effectLst/>
                <a:latin typeface="+mn-lt"/>
                <a:ea typeface="+mn-ea"/>
                <a:cs typeface="+mn-cs"/>
              </a:rPr>
              <a:t>Beijing and Shanghai has exceeded $1000.00</a:t>
            </a:r>
            <a:r>
              <a:rPr lang="en-US" sz="1200" kern="1200" baseline="0" dirty="0" smtClean="0">
                <a:solidFill>
                  <a:schemeClr val="tx1"/>
                </a:solidFill>
                <a:effectLst/>
                <a:latin typeface="+mn-lt"/>
                <a:ea typeface="+mn-ea"/>
                <a:cs typeface="+mn-cs"/>
              </a:rPr>
              <a:t> per </a:t>
            </a:r>
            <a:r>
              <a:rPr lang="en-US" sz="1200" kern="1200" baseline="0" dirty="0" err="1" smtClean="0">
                <a:solidFill>
                  <a:schemeClr val="tx1"/>
                </a:solidFill>
                <a:effectLst/>
                <a:latin typeface="+mn-lt"/>
                <a:ea typeface="+mn-ea"/>
                <a:cs typeface="+mn-cs"/>
              </a:rPr>
              <a:t>sqft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Economy Crimes and corruptions,  BBC news</a:t>
            </a:r>
            <a:r>
              <a:rPr lang="en-US" sz="1200" kern="1200" baseline="0" dirty="0" smtClean="0">
                <a:solidFill>
                  <a:schemeClr val="tx1"/>
                </a:solidFill>
                <a:effectLst/>
                <a:latin typeface="+mn-lt"/>
                <a:ea typeface="+mn-ea"/>
                <a:cs typeface="+mn-cs"/>
              </a:rPr>
              <a:t> reported in July Chinese four star General </a:t>
            </a:r>
            <a:r>
              <a:rPr lang="en-US" sz="1200" kern="1200" baseline="0" dirty="0" err="1" smtClean="0">
                <a:solidFill>
                  <a:schemeClr val="tx1"/>
                </a:solidFill>
                <a:effectLst/>
                <a:latin typeface="+mn-lt"/>
                <a:ea typeface="+mn-ea"/>
                <a:cs typeface="+mn-cs"/>
              </a:rPr>
              <a:t>Guo</a:t>
            </a:r>
            <a:r>
              <a:rPr lang="en-US" sz="1200" kern="1200" baseline="0" dirty="0" smtClean="0">
                <a:solidFill>
                  <a:schemeClr val="tx1"/>
                </a:solidFill>
                <a:effectLst/>
                <a:latin typeface="+mn-lt"/>
                <a:ea typeface="+mn-ea"/>
                <a:cs typeface="+mn-cs"/>
              </a:rPr>
              <a:t> was sentenced to life for corruption.  He is second general accused of bribes in three years.  (http://www.bbc.com/news/world-asia-china-36883608)</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environmental damage. are the three main challenges the Chinese are facing (council on foreign relations http://www.cfr.org/china/chinas-environmental-crisis/p12608)</a:t>
            </a:r>
          </a:p>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5</a:t>
            </a:fld>
            <a:endParaRPr lang="en-US"/>
          </a:p>
        </p:txBody>
      </p:sp>
    </p:spTree>
    <p:extLst>
      <p:ext uri="{BB962C8B-B14F-4D97-AF65-F5344CB8AC3E}">
        <p14:creationId xmlns:p14="http://schemas.microsoft.com/office/powerpoint/2010/main" val="281734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Nearly 1.2 billion people (around 16% of the world's population) speak some form of Chinese as their </a:t>
            </a:r>
            <a:r>
              <a:rPr lang="en-US" sz="1200" u="sng" kern="1200" dirty="0" smtClean="0">
                <a:solidFill>
                  <a:schemeClr val="tx1"/>
                </a:solidFill>
                <a:effectLst/>
                <a:latin typeface="+mn-lt"/>
                <a:ea typeface="+mn-ea"/>
                <a:cs typeface="+mn-cs"/>
                <a:hlinkClick r:id="rId3"/>
              </a:rPr>
              <a:t>first language</a:t>
            </a:r>
            <a:r>
              <a:rPr lang="en-US" sz="1200" kern="1200" dirty="0" smtClean="0">
                <a:solidFill>
                  <a:schemeClr val="tx1"/>
                </a:solidFill>
                <a:effectLst/>
                <a:latin typeface="+mn-lt"/>
                <a:ea typeface="+mn-ea"/>
                <a:cs typeface="+mn-cs"/>
              </a:rPr>
              <a:t>.  There are over 10 different types of dialects spoken in China</a:t>
            </a:r>
            <a:r>
              <a:rPr lang="en-US" sz="1200" kern="1200" baseline="30000" dirty="0" smtClean="0">
                <a:solidFill>
                  <a:schemeClr val="tx1"/>
                </a:solidFill>
                <a:effectLst/>
                <a:latin typeface="+mn-lt"/>
                <a:ea typeface="+mn-ea"/>
                <a:cs typeface="+mn-cs"/>
              </a:rPr>
              <a:t> 2</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Mandarin is the most widely spoken dialect in China. There are more than 800 million people that can understand and speak Mandarin.  It is based on the dialect in Beijing, the capital of China.  Cantonese is widely spoken dialect in Canton province, Hong </a:t>
            </a:r>
            <a:r>
              <a:rPr lang="en-US" sz="1200" kern="1200" dirty="0" err="1" smtClean="0">
                <a:solidFill>
                  <a:schemeClr val="tx1"/>
                </a:solidFill>
                <a:effectLst/>
                <a:latin typeface="+mn-lt"/>
                <a:ea typeface="+mn-ea"/>
                <a:cs typeface="+mn-cs"/>
              </a:rPr>
              <a:t>kong</a:t>
            </a:r>
            <a:r>
              <a:rPr lang="en-US" sz="1200" kern="1200" dirty="0" smtClean="0">
                <a:solidFill>
                  <a:schemeClr val="tx1"/>
                </a:solidFill>
                <a:effectLst/>
                <a:latin typeface="+mn-lt"/>
                <a:ea typeface="+mn-ea"/>
                <a:cs typeface="+mn-cs"/>
              </a:rPr>
              <a:t> and Marco. (Charles N. Li, Sandra A. Thompson in their paper </a:t>
            </a:r>
            <a:r>
              <a:rPr lang="en-US" sz="1200" i="1" kern="1200" dirty="0" smtClean="0">
                <a:solidFill>
                  <a:schemeClr val="tx1"/>
                </a:solidFill>
                <a:effectLst/>
                <a:latin typeface="+mn-lt"/>
                <a:ea typeface="+mn-ea"/>
                <a:cs typeface="+mn-cs"/>
              </a:rPr>
              <a:t>Mandarin Chinese: A Functional Reference Grammar</a:t>
            </a:r>
            <a:r>
              <a:rPr lang="en-US" sz="1200" kern="1200" dirty="0" smtClean="0">
                <a:solidFill>
                  <a:schemeClr val="tx1"/>
                </a:solidFill>
                <a:effectLst/>
                <a:latin typeface="+mn-lt"/>
                <a:ea typeface="+mn-ea"/>
                <a:cs typeface="+mn-cs"/>
              </a:rPr>
              <a:t> (1989) pointed out that people speak different dialects can not understand each other.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written form is shared by all the Chinese speakers.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Unlike many other languages around the world, written Chinese uses a pictorial representation instead of a phonetic one.</a:t>
            </a:r>
            <a:r>
              <a:rPr lang="en-US" sz="1200" kern="1200" baseline="30000" dirty="0" smtClean="0">
                <a:solidFill>
                  <a:schemeClr val="tx1"/>
                </a:solidFill>
                <a:effectLst/>
                <a:latin typeface="+mn-lt"/>
                <a:ea typeface="+mn-ea"/>
                <a:cs typeface="+mn-cs"/>
              </a:rPr>
              <a:t> 16</a:t>
            </a:r>
          </a:p>
          <a:p>
            <a:endParaRPr lang="en-US" sz="1200" kern="1200" baseline="300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picture is from http://www.onetoonechinese.com/learn-to-read-chinese-in-eight-minutes-with-pictures/</a:t>
            </a:r>
            <a:r>
              <a:rPr lang="en-US" sz="1200" kern="1200" baseline="30000" dirty="0" smtClean="0">
                <a:solidFill>
                  <a:schemeClr val="tx1"/>
                </a:solidFill>
                <a:effectLst/>
                <a:latin typeface="+mn-lt"/>
                <a:ea typeface="+mn-ea"/>
                <a:cs typeface="+mn-cs"/>
              </a:rPr>
              <a:t>)</a:t>
            </a:r>
          </a:p>
          <a:p>
            <a:endParaRPr lang="en-US" sz="1200" kern="1200" baseline="300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first word on the left means fire in Chinese. Does it look like a pile of bonfire?, and the second one looks likes mountain and Yes, it means mountain, if we use the two words together, the group means volcano. </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7</a:t>
            </a:fld>
            <a:endParaRPr lang="en-US"/>
          </a:p>
        </p:txBody>
      </p:sp>
    </p:spTree>
    <p:extLst>
      <p:ext uri="{BB962C8B-B14F-4D97-AF65-F5344CB8AC3E}">
        <p14:creationId xmlns:p14="http://schemas.microsoft.com/office/powerpoint/2010/main" val="194636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eaLnBrk="1" hangingPunct="1">
              <a:lnSpc>
                <a:spcPct val="125000"/>
              </a:lnSpc>
              <a:buSzPct val="75000"/>
              <a:buFont typeface="Wingdings" pitchFamily="2" charset="2"/>
              <a:buNone/>
            </a:pPr>
            <a:r>
              <a:rPr lang="en-US" sz="1200" dirty="0" smtClean="0"/>
              <a:t>China is the US second largest</a:t>
            </a:r>
            <a:r>
              <a:rPr lang="en-US" sz="1200" baseline="0" dirty="0" smtClean="0"/>
              <a:t> trading partner.   It</a:t>
            </a:r>
            <a:r>
              <a:rPr lang="en-US" sz="1200" dirty="0" smtClean="0"/>
              <a:t> is currently the third largest export market and largest import market for the U.S.</a:t>
            </a:r>
            <a:r>
              <a:rPr lang="en-US" sz="1200" baseline="30000" dirty="0" smtClean="0"/>
              <a:t>17</a:t>
            </a:r>
            <a:r>
              <a:rPr lang="en-US" sz="1200" dirty="0" smtClean="0"/>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About one-quarter of the soybeans grown in the U.S. go to China, as well as </a:t>
            </a:r>
            <a:r>
              <a:rPr lang="en-US" sz="1200" b="0" i="0" u="none" strike="noStrike" kern="1200" dirty="0" smtClean="0">
                <a:solidFill>
                  <a:schemeClr val="tx1"/>
                </a:solidFill>
                <a:effectLst/>
                <a:latin typeface="+mn-lt"/>
                <a:ea typeface="+mn-ea"/>
                <a:cs typeface="+mn-cs"/>
                <a:hlinkClick r:id="rId3"/>
              </a:rPr>
              <a:t>one in five of planes</a:t>
            </a:r>
            <a:r>
              <a:rPr lang="en-US" sz="1200" b="0" i="0" kern="1200" dirty="0" smtClean="0">
                <a:solidFill>
                  <a:schemeClr val="tx1"/>
                </a:solidFill>
                <a:effectLst/>
                <a:latin typeface="+mn-lt"/>
                <a:ea typeface="+mn-ea"/>
                <a:cs typeface="+mn-cs"/>
              </a:rPr>
              <a:t> manufactured by Boeing. Apple now sells more iPhones </a:t>
            </a:r>
            <a:r>
              <a:rPr lang="en-US" sz="1200" b="0" i="0" u="none" strike="noStrike" kern="1200" dirty="0" smtClean="0">
                <a:solidFill>
                  <a:schemeClr val="tx1"/>
                </a:solidFill>
                <a:effectLst/>
                <a:latin typeface="+mn-lt"/>
                <a:ea typeface="+mn-ea"/>
                <a:cs typeface="+mn-cs"/>
                <a:hlinkClick r:id="rId4"/>
              </a:rPr>
              <a:t>in China than in the U.S</a:t>
            </a:r>
            <a:r>
              <a:rPr lang="en-US" sz="1200" b="0" i="0" kern="1200" dirty="0" smtClean="0">
                <a:solidFill>
                  <a:schemeClr val="tx1"/>
                </a:solidFill>
                <a:effectLst/>
                <a:latin typeface="+mn-lt"/>
                <a:ea typeface="+mn-ea"/>
                <a:cs typeface="+mn-cs"/>
              </a:rPr>
              <a:t>. China is also a big consumer of American services, like education: </a:t>
            </a:r>
            <a:r>
              <a:rPr lang="en-US" sz="1200" b="0" i="0" u="none" strike="noStrike" kern="1200" dirty="0" smtClean="0">
                <a:solidFill>
                  <a:schemeClr val="tx1"/>
                </a:solidFill>
                <a:effectLst/>
                <a:latin typeface="+mn-lt"/>
                <a:ea typeface="+mn-ea"/>
                <a:cs typeface="+mn-cs"/>
                <a:hlinkClick r:id="rId5"/>
              </a:rPr>
              <a:t>One in three foreign students</a:t>
            </a:r>
            <a:r>
              <a:rPr lang="en-US" sz="1200" b="0" i="0" kern="1200" dirty="0" smtClean="0">
                <a:solidFill>
                  <a:schemeClr val="tx1"/>
                </a:solidFill>
                <a:effectLst/>
                <a:latin typeface="+mn-lt"/>
                <a:ea typeface="+mn-ea"/>
                <a:cs typeface="+mn-cs"/>
              </a:rPr>
              <a:t> in the U.S. is now from China.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 and China cooperate on issues like climate change and counter-terrorism, and China has supported U.S. led efforts to contain North Korea's and Iran's nuclear programs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China has played a</a:t>
            </a:r>
            <a:r>
              <a:rPr lang="en-US" sz="1200" kern="1200" baseline="0" dirty="0" smtClean="0">
                <a:solidFill>
                  <a:schemeClr val="tx1"/>
                </a:solidFill>
                <a:effectLst/>
                <a:latin typeface="+mn-lt"/>
                <a:ea typeface="+mn-ea"/>
                <a:cs typeface="+mn-cs"/>
              </a:rPr>
              <a:t> big</a:t>
            </a:r>
            <a:r>
              <a:rPr lang="en-US" sz="1200" kern="1200" dirty="0" smtClean="0">
                <a:solidFill>
                  <a:schemeClr val="tx1"/>
                </a:solidFill>
                <a:effectLst/>
                <a:latin typeface="+mn-lt"/>
                <a:ea typeface="+mn-ea"/>
                <a:cs typeface="+mn-cs"/>
              </a:rPr>
              <a:t> role in addressing global challenges. For instance, nuclear proliferation concerns in North Korea and Iran.  Because bot</a:t>
            </a:r>
            <a:r>
              <a:rPr lang="en-US" sz="1200" kern="1200" baseline="0" dirty="0" smtClean="0">
                <a:solidFill>
                  <a:schemeClr val="tx1"/>
                </a:solidFill>
                <a:effectLst/>
                <a:latin typeface="+mn-lt"/>
                <a:ea typeface="+mn-ea"/>
                <a:cs typeface="+mn-cs"/>
              </a:rPr>
              <a:t>h Iran and north Korea </a:t>
            </a:r>
            <a:r>
              <a:rPr lang="en-US" sz="1200" kern="1200" dirty="0" smtClean="0">
                <a:solidFill>
                  <a:schemeClr val="tx1"/>
                </a:solidFill>
                <a:effectLst/>
                <a:latin typeface="+mn-lt"/>
                <a:ea typeface="+mn-ea"/>
                <a:cs typeface="+mn-cs"/>
              </a:rPr>
              <a:t>have close economy and energy ties with China.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January 2006, the National Security Language Initiative (NSLI) program was introduced by President George Washington Bush to develop the foreign language skills of American students.</a:t>
            </a:r>
            <a:r>
              <a:rPr lang="en-US" sz="1200" kern="1200" baseline="30000" dirty="0" smtClean="0">
                <a:solidFill>
                  <a:schemeClr val="tx1"/>
                </a:solidFill>
                <a:effectLst/>
                <a:latin typeface="+mn-lt"/>
                <a:ea typeface="+mn-ea"/>
                <a:cs typeface="+mn-cs"/>
              </a:rPr>
              <a:t>21</a:t>
            </a:r>
            <a:r>
              <a:rPr lang="en-US" sz="1200" kern="1200" dirty="0" smtClean="0">
                <a:solidFill>
                  <a:schemeClr val="tx1"/>
                </a:solidFill>
                <a:effectLst/>
                <a:latin typeface="+mn-lt"/>
                <a:ea typeface="+mn-ea"/>
                <a:cs typeface="+mn-cs"/>
              </a:rPr>
              <a:t> Chinese is one of six critical-need foreign languages.</a:t>
            </a:r>
            <a:r>
              <a:rPr lang="en-US" sz="1200" kern="1200" baseline="30000" dirty="0" smtClean="0">
                <a:solidFill>
                  <a:schemeClr val="tx1"/>
                </a:solidFill>
                <a:effectLst/>
                <a:latin typeface="+mn-lt"/>
                <a:ea typeface="+mn-ea"/>
                <a:cs typeface="+mn-cs"/>
              </a:rPr>
              <a:t>22</a:t>
            </a:r>
            <a:r>
              <a:rPr lang="en-US" sz="1200" kern="1200" dirty="0" smtClean="0">
                <a:solidFill>
                  <a:schemeClr val="tx1"/>
                </a:solidFill>
                <a:effectLst/>
                <a:latin typeface="+mn-lt"/>
                <a:ea typeface="+mn-ea"/>
                <a:cs typeface="+mn-cs"/>
              </a:rPr>
              <a:t> Since 2009, the Department of Defense has authorized that hundreds of non-immigrant individuals who can speak Chinese and join the military through Military Accession</a:t>
            </a:r>
            <a:r>
              <a:rPr lang="en-US" sz="1200" kern="1200" baseline="0" dirty="0" smtClean="0">
                <a:solidFill>
                  <a:schemeClr val="tx1"/>
                </a:solidFill>
                <a:effectLst/>
                <a:latin typeface="+mn-lt"/>
                <a:ea typeface="+mn-ea"/>
                <a:cs typeface="+mn-cs"/>
              </a:rPr>
              <a:t> Vital to National </a:t>
            </a:r>
            <a:r>
              <a:rPr lang="en-US" sz="1200" kern="1200" baseline="0" dirty="0" err="1" smtClean="0">
                <a:solidFill>
                  <a:schemeClr val="tx1"/>
                </a:solidFill>
                <a:effectLst/>
                <a:latin typeface="+mn-lt"/>
                <a:ea typeface="+mn-ea"/>
                <a:cs typeface="+mn-cs"/>
              </a:rPr>
              <a:t>Interst</a:t>
            </a:r>
            <a:r>
              <a:rPr lang="en-US" sz="1200" kern="1200" baseline="0" dirty="0" smtClean="0">
                <a:solidFill>
                  <a:schemeClr val="tx1"/>
                </a:solidFill>
                <a:effectLst/>
                <a:latin typeface="+mn-lt"/>
                <a:ea typeface="+mn-ea"/>
                <a:cs typeface="+mn-cs"/>
              </a:rPr>
              <a:t> program.  The </a:t>
            </a:r>
            <a:r>
              <a:rPr lang="en-US" sz="1200" kern="1200" baseline="0" dirty="0" err="1" smtClean="0">
                <a:solidFill>
                  <a:schemeClr val="tx1"/>
                </a:solidFill>
                <a:effectLst/>
                <a:latin typeface="+mn-lt"/>
                <a:ea typeface="+mn-ea"/>
                <a:cs typeface="+mn-cs"/>
              </a:rPr>
              <a:t>inviduals</a:t>
            </a:r>
            <a:r>
              <a:rPr lang="en-US" sz="1200" kern="1200" dirty="0" smtClean="0">
                <a:solidFill>
                  <a:schemeClr val="tx1"/>
                </a:solidFill>
                <a:effectLst/>
                <a:latin typeface="+mn-lt"/>
                <a:ea typeface="+mn-ea"/>
                <a:cs typeface="+mn-cs"/>
              </a:rPr>
              <a:t> are able to become naturalized U.S. citizens by the time they complete 10 weeks of vigorous basic combat training.</a:t>
            </a:r>
            <a:r>
              <a:rPr lang="en-US" sz="120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Currently, the Army is searching for licensed health care professionals and individuals who can speak more than one language. Read the general requirements below to see if you qualify.</a:t>
            </a:r>
          </a:p>
          <a:p>
            <a:pPr marL="865188" lvl="1" indent="-465138" eaLnBrk="1" hangingPunct="1">
              <a:lnSpc>
                <a:spcPct val="125000"/>
              </a:lnSpc>
              <a:buSzPct val="75000"/>
              <a:buFont typeface="Wingdings" pitchFamily="2" charset="2"/>
              <a:buChar char="v"/>
            </a:pPr>
            <a:r>
              <a:rPr lang="en-US" sz="2400" dirty="0" smtClean="0"/>
              <a:t>Chinese is one of needed languages by United States Army (USA).</a:t>
            </a:r>
          </a:p>
          <a:p>
            <a:pPr marL="865188" lvl="1" indent="-465138" eaLnBrk="1" hangingPunct="1">
              <a:lnSpc>
                <a:spcPct val="125000"/>
              </a:lnSpc>
              <a:buSzPct val="75000"/>
              <a:buFont typeface="Wingdings" pitchFamily="2" charset="2"/>
              <a:buChar char="v"/>
            </a:pPr>
            <a:r>
              <a:rPr lang="en-US" sz="2400" dirty="0" smtClean="0"/>
              <a:t>Over 100 Chinese speakers join the military via MAVNI every year.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United States is China’s largest export market</a:t>
            </a:r>
            <a:r>
              <a:rPr lang="en-US" sz="1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dirty="0" smtClean="0"/>
              <a:t>and China is currently the third largest export market for U.S. (US Department of State)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United States seeks to build a positive, cooperative, and comprehensive relationship with China by expanding areas of cooperation and addressing areas of disagreement, such as human rights and cybersecurity. The United States welcomes a strong, peaceful, and prosperous China playing a greater role in world affairs and seeks to advance practical cooperation with China.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U.S. approach to China is an integral part of reinvigorated U.S. engagement with the Asia-Pacific region.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9</a:t>
            </a:fld>
            <a:endParaRPr lang="en-US"/>
          </a:p>
        </p:txBody>
      </p:sp>
    </p:spTree>
    <p:extLst>
      <p:ext uri="{BB962C8B-B14F-4D97-AF65-F5344CB8AC3E}">
        <p14:creationId xmlns:p14="http://schemas.microsoft.com/office/powerpoint/2010/main" val="306191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brief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on China. We have</a:t>
            </a:r>
            <a:r>
              <a:rPr lang="en-US" sz="1200" kern="1200" baseline="0" dirty="0" smtClean="0">
                <a:solidFill>
                  <a:schemeClr val="tx1"/>
                </a:solidFill>
                <a:effectLst/>
                <a:latin typeface="+mn-lt"/>
                <a:ea typeface="+mn-ea"/>
                <a:cs typeface="+mn-cs"/>
              </a:rPr>
              <a:t> briefly</a:t>
            </a:r>
            <a:r>
              <a:rPr lang="en-US" sz="1200" kern="1200" dirty="0" smtClean="0">
                <a:solidFill>
                  <a:schemeClr val="tx1"/>
                </a:solidFill>
                <a:effectLst/>
                <a:latin typeface="+mn-lt"/>
                <a:ea typeface="+mn-ea"/>
                <a:cs typeface="+mn-cs"/>
              </a:rPr>
              <a:t> covered its econo.my the</a:t>
            </a:r>
            <a:r>
              <a:rPr lang="en-US" sz="1200" kern="1200" baseline="0" dirty="0" smtClean="0">
                <a:solidFill>
                  <a:schemeClr val="tx1"/>
                </a:solidFill>
                <a:effectLst/>
                <a:latin typeface="+mn-lt"/>
                <a:ea typeface="+mn-ea"/>
                <a:cs typeface="+mn-cs"/>
              </a:rPr>
              <a:t> achievement China has made, the challenges it still facing</a:t>
            </a:r>
            <a:r>
              <a:rPr lang="en-US" sz="1200" kern="1200" dirty="0" smtClean="0">
                <a:solidFill>
                  <a:schemeClr val="tx1"/>
                </a:solidFill>
                <a:effectLst/>
                <a:latin typeface="+mn-lt"/>
                <a:ea typeface="+mn-ea"/>
                <a:cs typeface="+mn-cs"/>
              </a:rPr>
              <a:t>, We</a:t>
            </a:r>
            <a:r>
              <a:rPr lang="en-US" sz="1200" kern="1200" baseline="0" dirty="0" smtClean="0">
                <a:solidFill>
                  <a:schemeClr val="tx1"/>
                </a:solidFill>
                <a:effectLst/>
                <a:latin typeface="+mn-lt"/>
                <a:ea typeface="+mn-ea"/>
                <a:cs typeface="+mn-cs"/>
              </a:rPr>
              <a:t> talked about it is </a:t>
            </a:r>
            <a:r>
              <a:rPr lang="en-US" sz="1200" kern="1200" dirty="0" smtClean="0">
                <a:solidFill>
                  <a:schemeClr val="tx1"/>
                </a:solidFill>
                <a:effectLst/>
                <a:latin typeface="+mn-lt"/>
                <a:ea typeface="+mn-ea"/>
                <a:cs typeface="+mn-cs"/>
              </a:rPr>
              <a:t>language, </a:t>
            </a:r>
            <a:r>
              <a:rPr lang="en-US" sz="1200" kern="1200" dirty="0" err="1" smtClean="0">
                <a:solidFill>
                  <a:schemeClr val="tx1"/>
                </a:solidFill>
                <a:effectLst/>
                <a:latin typeface="+mn-lt"/>
                <a:ea typeface="+mn-ea"/>
                <a:cs typeface="+mn-cs"/>
              </a:rPr>
              <a:t>Manderin</a:t>
            </a:r>
            <a:r>
              <a:rPr lang="en-US" sz="1200" kern="1200" baseline="0" dirty="0" smtClean="0">
                <a:solidFill>
                  <a:schemeClr val="tx1"/>
                </a:solidFill>
                <a:effectLst/>
                <a:latin typeface="+mn-lt"/>
                <a:ea typeface="+mn-ea"/>
                <a:cs typeface="+mn-cs"/>
              </a:rPr>
              <a:t> and Cantonese are the two dialects</a:t>
            </a:r>
            <a:r>
              <a:rPr lang="en-US" sz="1200" kern="1200" dirty="0" smtClean="0">
                <a:solidFill>
                  <a:schemeClr val="tx1"/>
                </a:solidFill>
                <a:effectLst/>
                <a:latin typeface="+mn-lt"/>
                <a:ea typeface="+mn-ea"/>
                <a:cs typeface="+mn-cs"/>
              </a:rPr>
              <a:t>, and the U.S. interests in China.  Why China</a:t>
            </a:r>
            <a:r>
              <a:rPr lang="en-US" sz="1200" kern="1200" baseline="0" dirty="0" smtClean="0">
                <a:solidFill>
                  <a:schemeClr val="tx1"/>
                </a:solidFill>
                <a:effectLst/>
                <a:latin typeface="+mn-lt"/>
                <a:ea typeface="+mn-ea"/>
                <a:cs typeface="+mn-cs"/>
              </a:rPr>
              <a:t> is important to us.  Chinese is important to our national security interests</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27480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11</a:t>
            </a:fld>
            <a:endParaRPr lang="en-US"/>
          </a:p>
        </p:txBody>
      </p:sp>
    </p:spTree>
    <p:extLst>
      <p:ext uri="{BB962C8B-B14F-4D97-AF65-F5344CB8AC3E}">
        <p14:creationId xmlns:p14="http://schemas.microsoft.com/office/powerpoint/2010/main" val="2253208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10/12/2016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10/12/2016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10/12/2016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10/12/2016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10/12/2016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10/12/2016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10/12/2016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10/12/2016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5715000"/>
            <a:ext cx="5791200" cy="1219200"/>
          </a:xfrm>
        </p:spPr>
        <p:txBody>
          <a:bodyPr/>
          <a:lstStyle/>
          <a:p>
            <a:r>
              <a:rPr lang="en-US" dirty="0" smtClean="0"/>
              <a:t>Wei Cui, Cadet, USAF</a:t>
            </a:r>
            <a:endParaRPr lang="en-US" dirty="0"/>
          </a:p>
        </p:txBody>
      </p:sp>
      <p:sp>
        <p:nvSpPr>
          <p:cNvPr id="2052" name="Rectangle 4"/>
          <p:cNvSpPr>
            <a:spLocks noGrp="1" noChangeArrowheads="1"/>
          </p:cNvSpPr>
          <p:nvPr>
            <p:ph type="ctrTitle"/>
          </p:nvPr>
        </p:nvSpPr>
        <p:spPr>
          <a:xfrm>
            <a:off x="2590800" y="4625975"/>
            <a:ext cx="6858000" cy="1470025"/>
          </a:xfrm>
        </p:spPr>
        <p:txBody>
          <a:bodyPr/>
          <a:lstStyle/>
          <a:p>
            <a:pPr algn="ctr"/>
            <a:r>
              <a:rPr lang="en-US" dirty="0" smtClean="0"/>
              <a:t>China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65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smtClean="0"/>
              <a:t>1.  </a:t>
            </a:r>
            <a:r>
              <a:rPr lang="en-US" sz="2000" i="1" dirty="0" smtClean="0"/>
              <a:t>The World Factbook</a:t>
            </a:r>
            <a:r>
              <a:rPr lang="en-US" sz="2000" dirty="0" smtClean="0"/>
              <a:t>, s.v. “China,” (CIA), https://www.cia.gov/library/publications/the-world-factbook/geos/ch.html (accessed 30 Sep 2016).</a:t>
            </a:r>
          </a:p>
          <a:p>
            <a:pPr marL="0" indent="0" eaLnBrk="1" hangingPunct="1">
              <a:lnSpc>
                <a:spcPct val="125000"/>
              </a:lnSpc>
              <a:buSzPct val="75000"/>
              <a:buNone/>
            </a:pPr>
            <a:r>
              <a:rPr lang="en-US" sz="2000" dirty="0" smtClean="0"/>
              <a:t>2.  </a:t>
            </a:r>
            <a:r>
              <a:rPr lang="en-US" sz="2000" i="1" dirty="0" smtClean="0"/>
              <a:t>International </a:t>
            </a:r>
            <a:r>
              <a:rPr lang="en-US" sz="2000" i="1" dirty="0"/>
              <a:t>Monetary Fund</a:t>
            </a:r>
            <a:r>
              <a:rPr lang="en-US" sz="2000" dirty="0"/>
              <a:t>, http://www.imf.org/en/News/Articles/2016/09/30/AM16-PR16440-IMF-Launches-New-SDR-Basket-Including-Chinese-Renminbi (accessed 1 Oct 2016</a:t>
            </a:r>
            <a:r>
              <a:rPr lang="en-US" sz="2000" dirty="0" smtClean="0"/>
              <a:t>).</a:t>
            </a:r>
          </a:p>
          <a:p>
            <a:pPr marL="0" indent="0" eaLnBrk="1" hangingPunct="1">
              <a:lnSpc>
                <a:spcPct val="125000"/>
              </a:lnSpc>
              <a:buSzPct val="75000"/>
              <a:buNone/>
            </a:pPr>
            <a:r>
              <a:rPr lang="en-US" sz="2000" dirty="0" smtClean="0"/>
              <a:t>3.  BBC </a:t>
            </a:r>
            <a:r>
              <a:rPr lang="en-US" sz="2000" dirty="0"/>
              <a:t>News, </a:t>
            </a:r>
            <a:r>
              <a:rPr lang="en-US" sz="2000" i="1" dirty="0"/>
              <a:t>Chinese Gen </a:t>
            </a:r>
            <a:r>
              <a:rPr lang="en-US" sz="2000" i="1" dirty="0" err="1"/>
              <a:t>Guo</a:t>
            </a:r>
            <a:r>
              <a:rPr lang="en-US" sz="2000" i="1" dirty="0"/>
              <a:t> </a:t>
            </a:r>
            <a:r>
              <a:rPr lang="en-US" sz="2000" i="1" dirty="0" err="1"/>
              <a:t>Boxiong</a:t>
            </a:r>
            <a:r>
              <a:rPr lang="en-US" sz="2000" i="1" dirty="0"/>
              <a:t> sentenced to life for </a:t>
            </a:r>
            <a:r>
              <a:rPr lang="en-US" sz="2000" i="1" dirty="0" smtClean="0"/>
              <a:t>corruption</a:t>
            </a:r>
            <a:r>
              <a:rPr lang="en-US" sz="2000" dirty="0" smtClean="0"/>
              <a:t>, http</a:t>
            </a:r>
            <a:r>
              <a:rPr lang="en-US" sz="2000" dirty="0"/>
              <a:t>://</a:t>
            </a:r>
            <a:r>
              <a:rPr lang="en-US" sz="2000" dirty="0" smtClean="0"/>
              <a:t>www.bbc.com/news/world-asia-china-36883608</a:t>
            </a:r>
          </a:p>
          <a:p>
            <a:pPr marL="0" indent="0" eaLnBrk="1" hangingPunct="1">
              <a:lnSpc>
                <a:spcPct val="125000"/>
              </a:lnSpc>
              <a:buSzPct val="75000"/>
              <a:buNone/>
            </a:pPr>
            <a:r>
              <a:rPr lang="en-US" sz="2000" dirty="0" smtClean="0"/>
              <a:t>4.  Council </a:t>
            </a:r>
            <a:r>
              <a:rPr lang="en-US" sz="2000" dirty="0"/>
              <a:t>on foreign </a:t>
            </a:r>
            <a:r>
              <a:rPr lang="en-US" sz="2000" dirty="0" smtClean="0"/>
              <a:t>relations, </a:t>
            </a:r>
            <a:r>
              <a:rPr lang="en-US" sz="2000" i="1" dirty="0" smtClean="0"/>
              <a:t>CFR Backgrounders</a:t>
            </a:r>
            <a:r>
              <a:rPr lang="en-US" sz="2000" dirty="0" smtClean="0"/>
              <a:t>, http</a:t>
            </a:r>
            <a:r>
              <a:rPr lang="en-US" sz="2000" dirty="0"/>
              <a:t>://</a:t>
            </a:r>
            <a:r>
              <a:rPr lang="en-US" sz="2000" dirty="0" smtClean="0"/>
              <a:t>www.cfr.org/china/chinas-environmental-crisis/p12608</a:t>
            </a:r>
          </a:p>
          <a:p>
            <a:pPr marL="0" indent="0" eaLnBrk="1" hangingPunct="1">
              <a:lnSpc>
                <a:spcPct val="125000"/>
              </a:lnSpc>
              <a:buSzPct val="75000"/>
              <a:buNone/>
            </a:pPr>
            <a:r>
              <a:rPr lang="en-US" sz="2000" dirty="0" smtClean="0"/>
              <a:t>5.  </a:t>
            </a:r>
            <a:r>
              <a:rPr lang="en-US" sz="2000" dirty="0"/>
              <a:t>United Nations, </a:t>
            </a:r>
            <a:r>
              <a:rPr lang="en-US" sz="2000" i="1" dirty="0"/>
              <a:t>Official Languages</a:t>
            </a:r>
            <a:r>
              <a:rPr lang="en-US" sz="2000" dirty="0"/>
              <a:t>, http://www.un.org/en/sections/about-un/official-languages (accessed 1 Oct 2016).</a:t>
            </a:r>
          </a:p>
          <a:p>
            <a:pPr marL="0" indent="0" eaLnBrk="1" hangingPunct="1">
              <a:lnSpc>
                <a:spcPct val="125000"/>
              </a:lnSpc>
              <a:buSzPct val="75000"/>
              <a:buNone/>
            </a:pPr>
            <a:endParaRPr lang="en-US" sz="2000" dirty="0" smtClean="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05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a:t>6</a:t>
            </a:r>
            <a:r>
              <a:rPr lang="en-US" sz="2000" dirty="0" smtClean="0"/>
              <a:t>.  Charles </a:t>
            </a:r>
            <a:r>
              <a:rPr lang="en-US" sz="2000" dirty="0"/>
              <a:t>N. Li and Sandra A. Thompson. </a:t>
            </a:r>
            <a:r>
              <a:rPr lang="en-US" sz="2000" i="1" dirty="0"/>
              <a:t>Mandarin Chinese: A Functional Reference Grammar</a:t>
            </a:r>
            <a:r>
              <a:rPr lang="en-US" sz="2000" dirty="0"/>
              <a:t> (Santa Barbara, CA: University of California Press, 1989), 2. </a:t>
            </a:r>
          </a:p>
          <a:p>
            <a:pPr marL="0" indent="0" eaLnBrk="1" hangingPunct="1">
              <a:lnSpc>
                <a:spcPct val="125000"/>
              </a:lnSpc>
              <a:buSzPct val="75000"/>
              <a:buNone/>
            </a:pPr>
            <a:r>
              <a:rPr lang="en-US" sz="2000" dirty="0"/>
              <a:t>7</a:t>
            </a:r>
            <a:r>
              <a:rPr lang="en-US" sz="2000" dirty="0" smtClean="0"/>
              <a:t>.  US Department of State, </a:t>
            </a:r>
            <a:r>
              <a:rPr lang="en-US" sz="2000" i="1" dirty="0" smtClean="0"/>
              <a:t>US Relations with China</a:t>
            </a:r>
            <a:r>
              <a:rPr lang="en-US" sz="2000" dirty="0" smtClean="0"/>
              <a:t>, http://www.state.gov/r/pa/ei/bgn/18902.htm (accessed 30 Sep 2016).</a:t>
            </a:r>
          </a:p>
          <a:p>
            <a:pPr marL="0" indent="0">
              <a:buNone/>
            </a:pPr>
            <a:r>
              <a:rPr lang="en-US" sz="2000" dirty="0" smtClean="0"/>
              <a:t>8</a:t>
            </a:r>
            <a:r>
              <a:rPr lang="en-US" sz="2000" i="1" dirty="0" smtClean="0"/>
              <a:t>.  Council </a:t>
            </a:r>
            <a:r>
              <a:rPr lang="en-US" sz="2000" i="1" dirty="0"/>
              <a:t>on Foreign Relations</a:t>
            </a:r>
            <a:r>
              <a:rPr lang="en-US" sz="2000" dirty="0"/>
              <a:t>, http://www.cfr.org/china/china-north-korea-relationship/p11097 (accessed 1 Oct 2016). Dina Powell, National Security Language Initiative, https://web.archive.org/web/20080306151344/http://www.state.gov/r/pa/prs/ps/2006/58733.htm (accessed 1 Oct 2016</a:t>
            </a:r>
            <a:r>
              <a:rPr lang="en-US" sz="2000" dirty="0" smtClean="0"/>
              <a:t>).</a:t>
            </a:r>
          </a:p>
          <a:p>
            <a:pPr marL="0" indent="0">
              <a:buNone/>
            </a:pPr>
            <a:r>
              <a:rPr lang="en-US" sz="2000" dirty="0" smtClean="0"/>
              <a:t>9.  Military </a:t>
            </a:r>
            <a:r>
              <a:rPr lang="en-US" sz="2000" dirty="0"/>
              <a:t>Accessions Vital to the National Interest Pilot Recruiting Program, https://www.army.mil/standto/archive/2009/03/10/ (accessed 1 Oct 2016).</a:t>
            </a:r>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7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8871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a:t>Since </a:t>
            </a:r>
            <a:r>
              <a:rPr lang="en-US" sz="2800" dirty="0" smtClean="0"/>
              <a:t>1978, China has gradually become </a:t>
            </a:r>
            <a:r>
              <a:rPr lang="en-US" sz="2800" dirty="0"/>
              <a:t>a more market-oriented </a:t>
            </a:r>
            <a:r>
              <a:rPr lang="en-US" sz="2800" dirty="0" smtClean="0"/>
              <a:t>economy system.</a:t>
            </a:r>
          </a:p>
          <a:p>
            <a:pPr marL="865188" lvl="1" indent="-465138" eaLnBrk="1" hangingPunct="1">
              <a:lnSpc>
                <a:spcPct val="125000"/>
              </a:lnSpc>
              <a:buSzPct val="75000"/>
              <a:buFont typeface="Wingdings" pitchFamily="2" charset="2"/>
              <a:buChar char="v"/>
            </a:pPr>
            <a:r>
              <a:rPr lang="en-US" sz="2400" dirty="0" smtClean="0"/>
              <a:t>In 2014, China has the second largest economy in the world.</a:t>
            </a:r>
            <a:r>
              <a:rPr lang="en-US" sz="2400" baseline="30000" dirty="0" smtClean="0"/>
              <a:t>1</a:t>
            </a:r>
            <a:endParaRPr lang="en-US" sz="2400" dirty="0" smtClean="0"/>
          </a:p>
          <a:p>
            <a:pPr marL="865188" lvl="1" indent="-465138" eaLnBrk="1" hangingPunct="1">
              <a:lnSpc>
                <a:spcPct val="125000"/>
              </a:lnSpc>
              <a:buSzPct val="75000"/>
              <a:buFont typeface="Wingdings" pitchFamily="2" charset="2"/>
              <a:buChar char="v"/>
            </a:pPr>
            <a:r>
              <a:rPr lang="en-US" sz="2400" dirty="0" smtClean="0"/>
              <a:t>In 2016, Chinese yuan is included by International Monetary Fund (IMF) as one of five global reserve currencies.</a:t>
            </a:r>
            <a:r>
              <a:rPr lang="en-US" sz="2400" baseline="30000" dirty="0" smtClean="0"/>
              <a:t>2</a:t>
            </a:r>
            <a:endParaRPr lang="en-US" sz="24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69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smtClean="0"/>
              <a:t>Recent economic challenges China has</a:t>
            </a:r>
            <a:endParaRPr lang="en-US" sz="2800" baseline="30000" dirty="0" smtClean="0"/>
          </a:p>
          <a:p>
            <a:pPr marL="865188" lvl="1" indent="-465138" eaLnBrk="1" hangingPunct="1">
              <a:lnSpc>
                <a:spcPct val="125000"/>
              </a:lnSpc>
              <a:buSzPct val="75000"/>
              <a:buFont typeface="Wingdings" pitchFamily="2" charset="2"/>
              <a:buChar char="v"/>
            </a:pPr>
            <a:r>
              <a:rPr lang="en-US" sz="2400" dirty="0" smtClean="0"/>
              <a:t>High housing price and low domestic consumption</a:t>
            </a:r>
          </a:p>
          <a:p>
            <a:pPr marL="865188" lvl="1" indent="-465138" eaLnBrk="1" hangingPunct="1">
              <a:lnSpc>
                <a:spcPct val="125000"/>
              </a:lnSpc>
              <a:buSzPct val="75000"/>
              <a:buFont typeface="Wingdings" pitchFamily="2" charset="2"/>
              <a:buChar char="v"/>
            </a:pPr>
            <a:r>
              <a:rPr lang="en-US" sz="2400" dirty="0"/>
              <a:t>C</a:t>
            </a:r>
            <a:r>
              <a:rPr lang="en-US" sz="2400" dirty="0" smtClean="0"/>
              <a:t>orruption </a:t>
            </a:r>
            <a:r>
              <a:rPr lang="en-US" sz="2400" dirty="0"/>
              <a:t>and other economic </a:t>
            </a:r>
            <a:r>
              <a:rPr lang="en-US" sz="2400" dirty="0" smtClean="0"/>
              <a:t>crimes</a:t>
            </a:r>
            <a:r>
              <a:rPr lang="en-US" sz="2400" baseline="30000" dirty="0" smtClean="0"/>
              <a:t>3</a:t>
            </a:r>
          </a:p>
          <a:p>
            <a:pPr marL="865188" lvl="1" indent="-465138" eaLnBrk="1" hangingPunct="1">
              <a:lnSpc>
                <a:spcPct val="125000"/>
              </a:lnSpc>
              <a:buSzPct val="75000"/>
              <a:buFont typeface="Wingdings" pitchFamily="2" charset="2"/>
              <a:buChar char="v"/>
            </a:pPr>
            <a:r>
              <a:rPr lang="en-US" sz="2400" dirty="0" smtClean="0"/>
              <a:t>Environmental damage</a:t>
            </a:r>
            <a:r>
              <a:rPr lang="en-US" sz="2400" baseline="30000" dirty="0" smtClean="0"/>
              <a:t>4</a:t>
            </a:r>
            <a:r>
              <a:rPr lang="en-US" sz="2400" dirty="0" smtClean="0"/>
              <a:t> </a:t>
            </a:r>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China's Environmental Cri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733801"/>
            <a:ext cx="4876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95600" y="6324601"/>
            <a:ext cx="10059292" cy="369332"/>
          </a:xfrm>
          <a:prstGeom prst="rect">
            <a:avLst/>
          </a:prstGeom>
          <a:noFill/>
        </p:spPr>
        <p:txBody>
          <a:bodyPr wrap="none" rtlCol="0">
            <a:spAutoFit/>
          </a:bodyPr>
          <a:lstStyle/>
          <a:p>
            <a:r>
              <a:rPr lang="en-US" dirty="0" smtClean="0"/>
              <a:t>Fig. 1. </a:t>
            </a:r>
            <a:r>
              <a:rPr lang="en-US" dirty="0"/>
              <a:t>council on foreign </a:t>
            </a:r>
            <a:r>
              <a:rPr lang="en-US" dirty="0" smtClean="0"/>
              <a:t>relations, (http</a:t>
            </a:r>
            <a:r>
              <a:rPr lang="en-US" dirty="0"/>
              <a:t>://</a:t>
            </a:r>
            <a:r>
              <a:rPr lang="en-US" dirty="0" smtClean="0"/>
              <a:t>www.cfr.org/china/chinas-environmental-crisis/p12608) </a:t>
            </a:r>
            <a:endParaRPr lang="en-US" dirty="0"/>
          </a:p>
        </p:txBody>
      </p:sp>
    </p:spTree>
    <p:extLst>
      <p:ext uri="{BB962C8B-B14F-4D97-AF65-F5344CB8AC3E}">
        <p14:creationId xmlns:p14="http://schemas.microsoft.com/office/powerpoint/2010/main" val="1136210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sz="3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353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4038600"/>
            <a:ext cx="5486400" cy="3090672"/>
          </a:xfrm>
          <a:prstGeom prst="rect">
            <a:avLst/>
          </a:prstGeom>
        </p:spPr>
      </p:pic>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Chinese is spoken </a:t>
            </a:r>
            <a:r>
              <a:rPr lang="en-US" sz="2800" dirty="0" smtClean="0"/>
              <a:t>by 1.2 billion people in the world.</a:t>
            </a:r>
            <a:r>
              <a:rPr lang="en-US" sz="2800" baseline="30000" dirty="0" smtClean="0"/>
              <a:t>5</a:t>
            </a:r>
            <a:endParaRPr lang="en-US" sz="2800" dirty="0" smtClean="0"/>
          </a:p>
          <a:p>
            <a:pPr marL="465138" indent="-465138" eaLnBrk="1" hangingPunct="1">
              <a:lnSpc>
                <a:spcPct val="125000"/>
              </a:lnSpc>
              <a:buSzPct val="75000"/>
              <a:buFont typeface="Wingdings" pitchFamily="2" charset="2"/>
              <a:buChar char="v"/>
            </a:pPr>
            <a:r>
              <a:rPr lang="en-US" sz="2800" dirty="0"/>
              <a:t>There are </a:t>
            </a:r>
            <a:r>
              <a:rPr lang="en-US" sz="2800" dirty="0" smtClean="0"/>
              <a:t>over 10 different types of dialects</a:t>
            </a:r>
            <a:r>
              <a:rPr lang="en-US" sz="2800" baseline="30000" dirty="0"/>
              <a:t> </a:t>
            </a:r>
            <a:r>
              <a:rPr lang="en-US" sz="2800" baseline="30000" dirty="0" smtClean="0"/>
              <a:t> </a:t>
            </a:r>
            <a:r>
              <a:rPr lang="en-US" sz="2800" dirty="0" smtClean="0"/>
              <a:t>(e.g. Mandarin, Cantonese).</a:t>
            </a:r>
            <a:r>
              <a:rPr lang="en-US" sz="2800" baseline="30000" dirty="0" smtClean="0"/>
              <a:t>6</a:t>
            </a:r>
          </a:p>
          <a:p>
            <a:pPr marL="465138" indent="-465138" eaLnBrk="1" hangingPunct="1">
              <a:lnSpc>
                <a:spcPct val="125000"/>
              </a:lnSpc>
              <a:buSzPct val="75000"/>
              <a:buFont typeface="Wingdings" pitchFamily="2" charset="2"/>
              <a:buChar char="v"/>
            </a:pPr>
            <a:r>
              <a:rPr lang="en-US" sz="2800" dirty="0" smtClean="0"/>
              <a:t>Written </a:t>
            </a:r>
            <a:r>
              <a:rPr lang="en-US" sz="2800" dirty="0"/>
              <a:t>Chinese uses a pictorial representation instead of a phonetic </a:t>
            </a:r>
            <a:r>
              <a:rPr lang="en-US" sz="2800" dirty="0" smtClean="0"/>
              <a:t>one.</a:t>
            </a:r>
            <a:endParaRPr lang="en-US" sz="2800" baseline="30000" dirty="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18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638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447800"/>
            <a:ext cx="7620000" cy="5029200"/>
          </a:xfrm>
        </p:spPr>
        <p:txBody>
          <a:bodyPr/>
          <a:lstStyle/>
          <a:p>
            <a:pPr marL="465138" indent="-465138" eaLnBrk="1" hangingPunct="1">
              <a:lnSpc>
                <a:spcPct val="125000"/>
              </a:lnSpc>
              <a:buSzPct val="75000"/>
              <a:buFont typeface="Wingdings" pitchFamily="2" charset="2"/>
              <a:buChar char="v"/>
            </a:pPr>
            <a:r>
              <a:rPr lang="en-US" sz="2800" dirty="0" smtClean="0"/>
              <a:t>China is the U.S’s second largest trading partner.</a:t>
            </a:r>
            <a:r>
              <a:rPr lang="en-US" sz="2800" baseline="30000" dirty="0" smtClean="0"/>
              <a:t>7</a:t>
            </a:r>
            <a:r>
              <a:rPr lang="en-US" sz="2800" dirty="0" smtClean="0"/>
              <a:t> </a:t>
            </a:r>
          </a:p>
          <a:p>
            <a:pPr marL="465138" indent="-465138" eaLnBrk="1" hangingPunct="1">
              <a:lnSpc>
                <a:spcPct val="125000"/>
              </a:lnSpc>
              <a:buSzPct val="75000"/>
              <a:buFont typeface="Wingdings" pitchFamily="2" charset="2"/>
              <a:buChar char="v"/>
            </a:pPr>
            <a:r>
              <a:rPr lang="en-US" sz="2800" dirty="0" smtClean="0"/>
              <a:t>National </a:t>
            </a:r>
            <a:r>
              <a:rPr lang="en-US" sz="2800" dirty="0"/>
              <a:t>Security Language Initiative (NSLI) </a:t>
            </a:r>
            <a:r>
              <a:rPr lang="en-US" sz="2800" dirty="0" smtClean="0"/>
              <a:t>program (2006).</a:t>
            </a:r>
            <a:r>
              <a:rPr lang="en-US" sz="2800" baseline="30000" dirty="0" smtClean="0"/>
              <a:t>8</a:t>
            </a:r>
          </a:p>
          <a:p>
            <a:pPr marL="465138" indent="-465138" eaLnBrk="1" hangingPunct="1">
              <a:lnSpc>
                <a:spcPct val="125000"/>
              </a:lnSpc>
              <a:buSzPct val="75000"/>
              <a:buFont typeface="Wingdings" pitchFamily="2" charset="2"/>
              <a:buChar char="v"/>
            </a:pPr>
            <a:r>
              <a:rPr lang="en-US" sz="2800" dirty="0" smtClean="0"/>
              <a:t>Military Accession Vital to National Interest (MAVNI) program (2009).</a:t>
            </a:r>
            <a:r>
              <a:rPr lang="en-US" baseline="30000" dirty="0" smtClean="0"/>
              <a:t>9</a:t>
            </a:r>
            <a:endParaRPr lang="en-US" baseline="30000" dirty="0"/>
          </a:p>
          <a:p>
            <a:pPr marL="865188" lvl="1" indent="-465138" eaLnBrk="1" hangingPunct="1">
              <a:lnSpc>
                <a:spcPct val="125000"/>
              </a:lnSpc>
              <a:buSzPct val="75000"/>
              <a:buFont typeface="Wingdings" pitchFamily="2" charset="2"/>
              <a:buChar char="v"/>
            </a:pPr>
            <a:endParaRPr lang="en-US" sz="2400" dirty="0" smtClean="0"/>
          </a:p>
        </p:txBody>
      </p:sp>
      <p:sp>
        <p:nvSpPr>
          <p:cNvPr id="5" name="Rectangle 4"/>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2290</TotalTime>
  <Words>745</Words>
  <Application>Microsoft Office PowerPoint</Application>
  <PresentationFormat>On-screen Show (4:3)</PresentationFormat>
  <Paragraphs>128</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Times New Roman</vt:lpstr>
      <vt:lpstr>Wingdings</vt:lpstr>
      <vt:lpstr>Office Theme</vt:lpstr>
      <vt:lpstr>China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177</cp:revision>
  <dcterms:created xsi:type="dcterms:W3CDTF">2009-08-16T21:00:23Z</dcterms:created>
  <dcterms:modified xsi:type="dcterms:W3CDTF">2016-10-13T01:49:49Z</dcterms:modified>
</cp:coreProperties>
</file>