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cid:image007.png@01CC995E.90FA9AA0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10058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1219200" y="2133600"/>
            <a:ext cx="9753600" cy="3474720"/>
          </a:xfrm>
        </p:spPr>
        <p:txBody>
          <a:bodyPr/>
          <a:lstStyle>
            <a:lvl1pPr marL="346075" indent="-346075">
              <a:buClrTx/>
              <a:buSzPct val="100000"/>
              <a:buFont typeface="Wingdings" pitchFamily="2" charset="2"/>
              <a:buChar char="«"/>
              <a:defRPr>
                <a:latin typeface="Arial" pitchFamily="34" charset="0"/>
                <a:cs typeface="Arial" pitchFamily="34" charset="0"/>
              </a:defRPr>
            </a:lvl1pPr>
            <a:lvl2pPr marL="682625" indent="-317500">
              <a:buClrTx/>
              <a:buSzPct val="100000"/>
              <a:buFont typeface="Wingdings" pitchFamily="2" charset="2"/>
              <a:buChar char="§"/>
              <a:tabLst>
                <a:tab pos="682625" algn="l"/>
              </a:tabLst>
              <a:defRPr>
                <a:latin typeface="Arial" pitchFamily="34" charset="0"/>
                <a:cs typeface="Arial" pitchFamily="34" charset="0"/>
              </a:defRPr>
            </a:lvl2pPr>
            <a:lvl3pPr marL="1030288" indent="-347663">
              <a:buClrTx/>
              <a:buSzPct val="100000"/>
              <a:buFont typeface="Wingdings" pitchFamily="2" charset="2"/>
              <a:buChar char=""/>
              <a:defRPr>
                <a:latin typeface="Arial" pitchFamily="34" charset="0"/>
                <a:cs typeface="Arial" pitchFamily="34" charset="0"/>
              </a:defRPr>
            </a:lvl3pPr>
            <a:lvl4pPr marL="1376363" indent="-346075">
              <a:buClrTx/>
              <a:buSzPct val="100000"/>
              <a:buFont typeface="Wingdings 2" pitchFamily="18" charset="2"/>
              <a:buChar char=""/>
              <a:tabLst>
                <a:tab pos="1376363" algn="l"/>
              </a:tabLst>
              <a:defRPr>
                <a:latin typeface="Arial" pitchFamily="34" charset="0"/>
                <a:cs typeface="Arial" pitchFamily="34" charset="0"/>
              </a:defRPr>
            </a:lvl4pPr>
            <a:lvl5pPr marL="1712913" indent="-336550">
              <a:buClrTx/>
              <a:buSzPct val="100000"/>
              <a:buFont typeface="Wingdings" pitchFamily="2" charset="2"/>
              <a:buChar char="þ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97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708AF-3EF1-4304-9B98-38BF18D1B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85CC7-3B1D-4B23-B53F-88F769CC999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239A-E63F-4ECF-9F24-53DB120E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20800" y="2514601"/>
            <a:ext cx="9567135" cy="179316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640080" indent="-457200"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Description: Description: Logo-Salient Office.png"/>
          <p:cNvPicPr/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66"/>
          <a:stretch/>
        </p:blipFill>
        <p:spPr bwMode="auto">
          <a:xfrm>
            <a:off x="11480801" y="6248401"/>
            <a:ext cx="384628" cy="4354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63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76200"/>
            <a:ext cx="10261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4462272" cy="7921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2514600"/>
            <a:ext cx="4462272" cy="2743200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1600200"/>
            <a:ext cx="4462272" cy="7921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513305"/>
            <a:ext cx="4462272" cy="2743200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386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CA">
                <a:solidFill>
                  <a:prstClr val="black">
                    <a:tint val="75000"/>
                  </a:prstClr>
                </a:solidFill>
              </a:rPr>
              <a:t>Version 1.0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74638"/>
            <a:ext cx="9956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225361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47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10160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10160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625600" y="1981200"/>
            <a:ext cx="4368800" cy="2743200"/>
          </a:xfrm>
        </p:spPr>
        <p:txBody>
          <a:bodyPr anchor="t"/>
          <a:lstStyle>
            <a:lvl1pPr marL="274320" indent="-256032">
              <a:buSzPct val="100000"/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40080" indent="-256032">
              <a:buSzPct val="100000"/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  <a:lvl3pPr marL="1005840" indent="-256032">
              <a:buSzPct val="10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7160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4pPr>
            <a:lvl5pPr marL="164592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981200"/>
            <a:ext cx="4364736" cy="2743200"/>
          </a:xfrm>
        </p:spPr>
        <p:txBody>
          <a:bodyPr anchor="t"/>
          <a:lstStyle>
            <a:lvl1pPr marL="274320" indent="-256032">
              <a:buSzPct val="100000"/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40080" indent="-256032">
              <a:buSzPct val="100000"/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  <a:lvl3pPr marL="1005840" indent="-256032">
              <a:buSzPct val="10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7160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4pPr>
            <a:lvl5pPr marL="164592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39EAC-64A4-4987-BD84-EFDEE8230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656AE"/>
            </a:gs>
            <a:gs pos="34000">
              <a:schemeClr val="accent1">
                <a:lumMod val="98000"/>
                <a:lumOff val="2000"/>
                <a:alpha val="50000"/>
              </a:schemeClr>
            </a:gs>
            <a:gs pos="72000">
              <a:schemeClr val="accent1">
                <a:alpha val="73000"/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2" descr="AFSPC_SMC_TRNS -- AF Yellow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1" y="76201"/>
            <a:ext cx="1524000" cy="11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508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1295400"/>
            <a:ext cx="12192000" cy="67056"/>
            <a:chOff x="457200" y="1295400"/>
            <a:chExt cx="8229600" cy="6705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57200" y="1295400"/>
              <a:ext cx="8229600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" y="1335024"/>
              <a:ext cx="82296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57200" y="1362456"/>
              <a:ext cx="8229600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030944"/>
            <a:ext cx="9839823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1033607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5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 i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Browallia New" pitchFamily="34" charset="-3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6075" indent="-3460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"/>
        <a:defRPr sz="32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Arial" pitchFamily="34" charset="0"/>
          <a:ea typeface="+mn-ea"/>
          <a:cs typeface="Arial" pitchFamily="34" charset="0"/>
        </a:defRPr>
      </a:lvl1pPr>
      <a:lvl2pPr marL="682625" indent="-3365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8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Arial" pitchFamily="34" charset="0"/>
          <a:ea typeface="+mn-ea"/>
          <a:cs typeface="Arial" pitchFamily="34" charset="0"/>
        </a:defRPr>
      </a:lvl2pPr>
      <a:lvl3pPr marL="1030288" indent="-347663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tabLst>
          <a:tab pos="1030288" algn="l"/>
        </a:tabLst>
        <a:defRPr sz="20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Palatino Linotype" pitchFamily="18" charset="0"/>
          <a:ea typeface="+mn-ea"/>
          <a:cs typeface="+mn-cs"/>
        </a:defRPr>
      </a:lvl3pPr>
      <a:lvl4pPr marL="1376363" indent="-3460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"/>
        <a:defRPr sz="18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Tahoma" pitchFamily="34" charset="0"/>
          <a:ea typeface="+mn-ea"/>
          <a:cs typeface="+mn-cs"/>
        </a:defRPr>
      </a:lvl4pPr>
      <a:lvl5pPr marL="1712913" indent="-3365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"/>
        <a:defRPr sz="1600" kern="1200">
          <a:solidFill>
            <a:schemeClr val="tx1"/>
          </a:solidFill>
          <a:effectLst/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 #1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KPPs</a:t>
            </a:r>
          </a:p>
          <a:p>
            <a:r>
              <a:rPr lang="en-US" dirty="0"/>
              <a:t>Functions (architecture)</a:t>
            </a:r>
          </a:p>
          <a:p>
            <a:r>
              <a:rPr lang="en-US" b="1" dirty="0"/>
              <a:t>Systems Requirements Document (SRD)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Requirements Allocations</a:t>
            </a:r>
          </a:p>
          <a:p>
            <a:pPr lvl="1"/>
            <a:r>
              <a:rPr lang="en-US" dirty="0"/>
              <a:t>Derived Requirements (other requirements sources).</a:t>
            </a:r>
          </a:p>
          <a:p>
            <a:pPr lvl="1"/>
            <a:r>
              <a:rPr lang="en-US" dirty="0"/>
              <a:t>TPMs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C708AF-3EF1-4304-9B98-38BF18D1B2B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163131"/>
            <a:ext cx="10058400" cy="1143000"/>
          </a:xfrm>
        </p:spPr>
        <p:txBody>
          <a:bodyPr/>
          <a:lstStyle/>
          <a:p>
            <a:r>
              <a:rPr lang="en-US" dirty="0"/>
              <a:t>Mission Analysis</a:t>
            </a:r>
            <a:br>
              <a:rPr lang="en-US" dirty="0"/>
            </a:br>
            <a:r>
              <a:rPr lang="en-US" sz="2400" dirty="0"/>
              <a:t>(Analysis of Alternatives – AOA)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9239A-E63F-4ECF-9F24-53DB120E0D6F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needed (define Mission and Objective)</a:t>
            </a:r>
          </a:p>
          <a:p>
            <a:r>
              <a:rPr lang="en-US" dirty="0"/>
              <a:t>List Options considered (provide at least 3)</a:t>
            </a:r>
          </a:p>
          <a:p>
            <a:pPr lvl="1"/>
            <a:r>
              <a:rPr lang="en-US" dirty="0"/>
              <a:t>Option #1 (describe)</a:t>
            </a:r>
          </a:p>
          <a:p>
            <a:pPr lvl="1"/>
            <a:r>
              <a:rPr lang="en-US" dirty="0"/>
              <a:t>Option #2 (describe)</a:t>
            </a:r>
          </a:p>
          <a:p>
            <a:pPr lvl="1"/>
            <a:r>
              <a:rPr lang="en-US" dirty="0"/>
              <a:t>Option #3 (describe)</a:t>
            </a:r>
          </a:p>
          <a:p>
            <a:r>
              <a:rPr lang="en-US" dirty="0"/>
              <a:t>Recommended Option (result of an </a:t>
            </a:r>
            <a:r>
              <a:rPr lang="en-US" dirty="0" err="1"/>
              <a:t>AoA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Rationale #1 (should reflect “Mission Analysis”)</a:t>
            </a:r>
          </a:p>
          <a:p>
            <a:pPr lvl="1"/>
            <a:r>
              <a:rPr lang="en-US" dirty="0"/>
              <a:t>Rationale #2 (should reflect “Mission Analysis”)</a:t>
            </a:r>
          </a:p>
          <a:p>
            <a:pPr lvl="1"/>
            <a:r>
              <a:rPr lang="en-US" dirty="0"/>
              <a:t>Rationale #3 (should reflect “Mission Analysis”)</a:t>
            </a:r>
          </a:p>
          <a:p>
            <a:pPr marL="365125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823" y="647485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60 minutes)</a:t>
            </a:r>
          </a:p>
        </p:txBody>
      </p:sp>
    </p:spTree>
    <p:extLst>
      <p:ext uri="{BB962C8B-B14F-4D97-AF65-F5344CB8AC3E}">
        <p14:creationId xmlns:p14="http://schemas.microsoft.com/office/powerpoint/2010/main" val="42282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/>
          <p:cNvSpPr/>
          <p:nvPr/>
        </p:nvSpPr>
        <p:spPr>
          <a:xfrm>
            <a:off x="7924492" y="4566174"/>
            <a:ext cx="4002820" cy="700149"/>
          </a:xfrm>
          <a:prstGeom prst="triangle">
            <a:avLst>
              <a:gd name="adj" fmla="val 4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-120882"/>
            <a:ext cx="10336075" cy="1143000"/>
          </a:xfrm>
        </p:spPr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(OV-1)</a:t>
            </a:r>
            <a:br>
              <a:rPr lang="en-US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3609474" y="1985211"/>
            <a:ext cx="3621509" cy="33808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</a:t>
            </a:r>
          </a:p>
        </p:txBody>
      </p:sp>
      <p:sp>
        <p:nvSpPr>
          <p:cNvPr id="8" name="Oval 7"/>
          <p:cNvSpPr/>
          <p:nvPr/>
        </p:nvSpPr>
        <p:spPr>
          <a:xfrm rot="20231341">
            <a:off x="2539730" y="2911113"/>
            <a:ext cx="6256421" cy="28736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8269086" y="2819400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027948" y="5879432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208422" y="4171455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924492" y="4511842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6601800" y="2546685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419600" y="6053417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421326" y="5493182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812632" y="3068053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68116" y="3346419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GEO</a:t>
            </a:r>
          </a:p>
        </p:txBody>
      </p:sp>
      <p:sp>
        <p:nvSpPr>
          <p:cNvPr id="18" name="Arc 17"/>
          <p:cNvSpPr/>
          <p:nvPr/>
        </p:nvSpPr>
        <p:spPr>
          <a:xfrm>
            <a:off x="5420227" y="3519052"/>
            <a:ext cx="1931068" cy="2009506"/>
          </a:xfrm>
          <a:prstGeom prst="arc">
            <a:avLst>
              <a:gd name="adj1" fmla="val 12504299"/>
              <a:gd name="adj2" fmla="val 316401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8988186">
            <a:off x="6941673" y="3675646"/>
            <a:ext cx="311208" cy="36714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600073" y="4243644"/>
            <a:ext cx="699841" cy="4125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C3 center</a:t>
            </a:r>
          </a:p>
        </p:txBody>
      </p:sp>
      <p:sp>
        <p:nvSpPr>
          <p:cNvPr id="21" name="4-Point Star 20"/>
          <p:cNvSpPr/>
          <p:nvPr/>
        </p:nvSpPr>
        <p:spPr>
          <a:xfrm>
            <a:off x="3825680" y="2977450"/>
            <a:ext cx="295892" cy="248654"/>
          </a:xfrm>
          <a:prstGeom prst="star4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6574563" y="4535837"/>
            <a:ext cx="295892" cy="248654"/>
          </a:xfrm>
          <a:prstGeom prst="star4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5827295" y="2272782"/>
            <a:ext cx="295892" cy="248654"/>
          </a:xfrm>
          <a:prstGeom prst="star4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4866100" y="5090381"/>
            <a:ext cx="295892" cy="248654"/>
          </a:xfrm>
          <a:prstGeom prst="star4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10708105" y="3212431"/>
            <a:ext cx="295892" cy="248654"/>
          </a:xfrm>
          <a:prstGeom prst="star4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003997" y="3108340"/>
            <a:ext cx="112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Telemetry</a:t>
            </a:r>
          </a:p>
          <a:p>
            <a:r>
              <a:rPr lang="en-US" dirty="0"/>
              <a:t>Sites</a:t>
            </a:r>
          </a:p>
        </p:txBody>
      </p:sp>
      <p:sp>
        <p:nvSpPr>
          <p:cNvPr id="27" name="Flowchart: Connector 26"/>
          <p:cNvSpPr/>
          <p:nvPr/>
        </p:nvSpPr>
        <p:spPr>
          <a:xfrm>
            <a:off x="10823523" y="4201169"/>
            <a:ext cx="180474" cy="14437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088282" y="4086270"/>
            <a:ext cx="105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Orbiting</a:t>
            </a:r>
          </a:p>
          <a:p>
            <a:r>
              <a:rPr lang="en-US" dirty="0"/>
              <a:t>Deflector</a:t>
            </a:r>
          </a:p>
          <a:p>
            <a:r>
              <a:rPr lang="en-US" dirty="0"/>
              <a:t>Systems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808495" y="5214708"/>
            <a:ext cx="4232292" cy="147485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– OSPAR</a:t>
            </a:r>
          </a:p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– Particle Beam Deflector</a:t>
            </a:r>
          </a:p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 – IP based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7855699" y="5991726"/>
            <a:ext cx="614534" cy="6577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31"/>
          <p:cNvSpPr/>
          <p:nvPr/>
        </p:nvSpPr>
        <p:spPr>
          <a:xfrm>
            <a:off x="8615660" y="6320960"/>
            <a:ext cx="202227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8835511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9357174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9090488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9644454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9893075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10130550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10350275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10603261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10824507" y="6314253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9692" y="1629076"/>
            <a:ext cx="3341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CONOPS:</a:t>
            </a:r>
          </a:p>
          <a:p>
            <a:pPr marL="285750" indent="-285750">
              <a:buFontTx/>
              <a:buChar char="-"/>
            </a:pPr>
            <a:r>
              <a:rPr lang="en-US" dirty="0"/>
              <a:t>LV deployed and Sustained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Outward sensing Phased array radar (OSPAR) with Particle beam deflectors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Reports like Air Defense System (8-10 constellation)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C3 system, Earth based with full telemetry communication coverage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7" name="Flowchart: Connector 46"/>
          <p:cNvSpPr/>
          <p:nvPr/>
        </p:nvSpPr>
        <p:spPr>
          <a:xfrm>
            <a:off x="11003997" y="2572736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hevron 47"/>
          <p:cNvSpPr/>
          <p:nvPr/>
        </p:nvSpPr>
        <p:spPr>
          <a:xfrm>
            <a:off x="8523738" y="2757634"/>
            <a:ext cx="202227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8743589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9265252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8998566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9552532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9801153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10038628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10258353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hevron 55"/>
          <p:cNvSpPr/>
          <p:nvPr/>
        </p:nvSpPr>
        <p:spPr>
          <a:xfrm>
            <a:off x="10511339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hevron 56"/>
          <p:cNvSpPr/>
          <p:nvPr/>
        </p:nvSpPr>
        <p:spPr>
          <a:xfrm>
            <a:off x="10732585" y="2750927"/>
            <a:ext cx="183843" cy="1597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0507539">
            <a:off x="905188" y="2498400"/>
            <a:ext cx="110374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6823" y="647485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30 minutes)</a:t>
            </a:r>
          </a:p>
        </p:txBody>
      </p:sp>
    </p:spTree>
    <p:extLst>
      <p:ext uri="{BB962C8B-B14F-4D97-AF65-F5344CB8AC3E}">
        <p14:creationId xmlns:p14="http://schemas.microsoft.com/office/powerpoint/2010/main" val="14028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Needs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A39EAC-64A4-4987-BD84-EFDEE82304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93822" y="1600200"/>
            <a:ext cx="4462272" cy="792162"/>
          </a:xfrm>
        </p:spPr>
        <p:txBody>
          <a:bodyPr/>
          <a:lstStyle/>
          <a:p>
            <a:r>
              <a:rPr lang="en-US" dirty="0"/>
              <a:t>Tech Readiness (TRL) 1-3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5829007"/>
              </p:ext>
            </p:extLst>
          </p:nvPr>
        </p:nvGraphicFramePr>
        <p:xfrm>
          <a:off x="156413" y="2514600"/>
          <a:ext cx="501733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Particle 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Tech Readiness (TRL) 4-7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3130335"/>
              </p:ext>
            </p:extLst>
          </p:nvPr>
        </p:nvGraphicFramePr>
        <p:xfrm>
          <a:off x="5606717" y="2513013"/>
          <a:ext cx="625642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6-7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Particle 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TD Phase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OSPAR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TD Phase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TD</a:t>
                      </a:r>
                    </a:p>
                    <a:p>
                      <a:r>
                        <a:rPr lang="en-US" dirty="0"/>
                        <a:t>Phase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6823" y="647485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30 minutes)</a:t>
            </a:r>
          </a:p>
        </p:txBody>
      </p:sp>
    </p:spTree>
    <p:extLst>
      <p:ext uri="{BB962C8B-B14F-4D97-AF65-F5344CB8AC3E}">
        <p14:creationId xmlns:p14="http://schemas.microsoft.com/office/powerpoint/2010/main" val="294311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70330"/>
            <a:ext cx="10058400" cy="1143000"/>
          </a:xfrm>
        </p:spPr>
        <p:txBody>
          <a:bodyPr/>
          <a:lstStyle/>
          <a:p>
            <a:r>
              <a:rPr lang="en-US" dirty="0"/>
              <a:t>Program Proposal</a:t>
            </a:r>
            <a:br>
              <a:rPr lang="en-US" dirty="0"/>
            </a:br>
            <a:r>
              <a:rPr lang="en-US" sz="2400" dirty="0"/>
              <a:t>(Acquisition Strategy – Full Program)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012300"/>
            <a:ext cx="1209846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6386" y="2065283"/>
            <a:ext cx="10862442" cy="39073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Initiate Technology development and demonstration (AFRL?)</a:t>
            </a:r>
          </a:p>
          <a:p>
            <a:r>
              <a:rPr lang="en-US" dirty="0"/>
              <a:t>Conduct System of System Design Trades Studies</a:t>
            </a:r>
          </a:p>
          <a:p>
            <a:pPr lvl="1"/>
            <a:r>
              <a:rPr lang="en-US" dirty="0"/>
              <a:t>Award 5 Study Contracts with products: </a:t>
            </a:r>
          </a:p>
          <a:p>
            <a:pPr lvl="2"/>
            <a:r>
              <a:rPr lang="en-US" dirty="0"/>
              <a:t>Architecture</a:t>
            </a:r>
          </a:p>
          <a:p>
            <a:pPr lvl="2"/>
            <a:r>
              <a:rPr lang="en-US" dirty="0"/>
              <a:t>CONOPS</a:t>
            </a:r>
          </a:p>
          <a:p>
            <a:pPr lvl="2"/>
            <a:r>
              <a:rPr lang="en-US" dirty="0"/>
              <a:t>Systems Requirements Documents (SFR)</a:t>
            </a:r>
          </a:p>
          <a:p>
            <a:pPr lvl="1"/>
            <a:r>
              <a:rPr lang="en-US" dirty="0"/>
              <a:t>Down select to 2 for fly-off</a:t>
            </a:r>
          </a:p>
          <a:p>
            <a:pPr lvl="2"/>
            <a:r>
              <a:rPr lang="en-US" dirty="0"/>
              <a:t>Down select criteria (????)</a:t>
            </a:r>
          </a:p>
          <a:p>
            <a:pPr lvl="1"/>
            <a:r>
              <a:rPr lang="en-US" dirty="0"/>
              <a:t>Select one System to be built</a:t>
            </a:r>
          </a:p>
          <a:p>
            <a:pPr lvl="2"/>
            <a:r>
              <a:rPr lang="en-US" dirty="0"/>
              <a:t>PDR, CDR, T&amp;E, LRP, OT&amp;E, FRP, Deployment, sustainment, IOC, FOC</a:t>
            </a:r>
          </a:p>
          <a:p>
            <a:pPr marL="365125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823" y="647485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30 minutes)</a:t>
            </a:r>
          </a:p>
        </p:txBody>
      </p:sp>
    </p:spTree>
    <p:extLst>
      <p:ext uri="{BB962C8B-B14F-4D97-AF65-F5344CB8AC3E}">
        <p14:creationId xmlns:p14="http://schemas.microsoft.com/office/powerpoint/2010/main" val="234034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7405" y="107464"/>
            <a:ext cx="11462196" cy="1143000"/>
          </a:xfrm>
        </p:spPr>
        <p:txBody>
          <a:bodyPr/>
          <a:lstStyle/>
          <a:p>
            <a:r>
              <a:rPr lang="en-US" sz="4000" dirty="0"/>
              <a:t>Full Program Proposed Life Cycle and Budget</a:t>
            </a:r>
            <a:br>
              <a:rPr lang="en-US" sz="4000" dirty="0"/>
            </a:br>
            <a:r>
              <a:rPr lang="en-US" sz="2400" dirty="0"/>
              <a:t>(Program Objective Memorandum – POM)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57667076"/>
              </p:ext>
            </p:extLst>
          </p:nvPr>
        </p:nvGraphicFramePr>
        <p:xfrm>
          <a:off x="1411705" y="3671267"/>
          <a:ext cx="975359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</a:t>
                      </a:r>
                      <a:r>
                        <a:rPr lang="en-US" baseline="0" dirty="0"/>
                        <a:t> Completion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411705" y="1516140"/>
            <a:ext cx="2310064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Development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7125" y="1864521"/>
            <a:ext cx="2310064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 Fly Off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2494" y="2125209"/>
            <a:ext cx="2310064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 EMD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82499" y="2411962"/>
            <a:ext cx="2310064" cy="18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Vehicle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82499" y="2665925"/>
            <a:ext cx="2310064" cy="213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Orbiter(s)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82499" y="2949373"/>
            <a:ext cx="2310064" cy="15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 &amp; </a:t>
            </a:r>
            <a:r>
              <a:rPr lang="en-US" dirty="0" err="1"/>
              <a:t>Tlm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79744" y="3309133"/>
            <a:ext cx="2295321" cy="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              FOC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162" y="3346354"/>
            <a:ext cx="1149306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6823" y="6513489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30 minutes)</a:t>
            </a:r>
          </a:p>
        </p:txBody>
      </p:sp>
    </p:spTree>
    <p:extLst>
      <p:ext uri="{BB962C8B-B14F-4D97-AF65-F5344CB8AC3E}">
        <p14:creationId xmlns:p14="http://schemas.microsoft.com/office/powerpoint/2010/main" val="382672738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Slides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2060"/>
      </a:hlink>
      <a:folHlink>
        <a:srgbClr val="704404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394</Words>
  <Application>Microsoft Office PowerPoint</Application>
  <PresentationFormat>Widescreen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Browallia New</vt:lpstr>
      <vt:lpstr>Calibri</vt:lpstr>
      <vt:lpstr>Cambria</vt:lpstr>
      <vt:lpstr>Georgia</vt:lpstr>
      <vt:lpstr>Palatino Linotype</vt:lpstr>
      <vt:lpstr>Tahoma</vt:lpstr>
      <vt:lpstr>Wingdings</vt:lpstr>
      <vt:lpstr>Wingdings 2</vt:lpstr>
      <vt:lpstr>PowerPoint Slides</vt:lpstr>
      <vt:lpstr>Capstone Event</vt:lpstr>
      <vt:lpstr>Requirements Summary</vt:lpstr>
      <vt:lpstr>Mission Analysis (Analysis of Alternatives – AOA)  </vt:lpstr>
      <vt:lpstr>Architecture (OV-1)  </vt:lpstr>
      <vt:lpstr>Technology Needs</vt:lpstr>
      <vt:lpstr>Program Proposal (Acquisition Strategy – Full Program) </vt:lpstr>
      <vt:lpstr>Full Program Proposed Life Cycle and Budget (Program Objective Memorandum – POM)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Event</dc:title>
  <dc:creator>Joe Boyle</dc:creator>
  <cp:lastModifiedBy>joeboyle510@gmail.com</cp:lastModifiedBy>
  <cp:revision>20</cp:revision>
  <dcterms:created xsi:type="dcterms:W3CDTF">2013-12-14T20:31:25Z</dcterms:created>
  <dcterms:modified xsi:type="dcterms:W3CDTF">2016-09-16T15:26:12Z</dcterms:modified>
</cp:coreProperties>
</file>