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cid:image007.png@01CC995E.90FA9AA0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100584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Content Placeholder 9"/>
          <p:cNvSpPr>
            <a:spLocks noGrp="1"/>
          </p:cNvSpPr>
          <p:nvPr>
            <p:ph sz="quarter" idx="13"/>
          </p:nvPr>
        </p:nvSpPr>
        <p:spPr>
          <a:xfrm>
            <a:off x="1219200" y="2133600"/>
            <a:ext cx="9753600" cy="3474720"/>
          </a:xfrm>
        </p:spPr>
        <p:txBody>
          <a:bodyPr/>
          <a:lstStyle>
            <a:lvl1pPr marL="346075" indent="-346075">
              <a:buClrTx/>
              <a:buSzPct val="100000"/>
              <a:buFont typeface="Wingdings" pitchFamily="2" charset="2"/>
              <a:buChar char="«"/>
              <a:defRPr>
                <a:latin typeface="Arial" pitchFamily="34" charset="0"/>
                <a:cs typeface="Arial" pitchFamily="34" charset="0"/>
              </a:defRPr>
            </a:lvl1pPr>
            <a:lvl2pPr marL="682625" indent="-317500">
              <a:buClrTx/>
              <a:buSzPct val="100000"/>
              <a:buFont typeface="Wingdings" pitchFamily="2" charset="2"/>
              <a:buChar char="§"/>
              <a:tabLst>
                <a:tab pos="682625" algn="l"/>
              </a:tabLst>
              <a:defRPr>
                <a:latin typeface="Arial" pitchFamily="34" charset="0"/>
                <a:cs typeface="Arial" pitchFamily="34" charset="0"/>
              </a:defRPr>
            </a:lvl2pPr>
            <a:lvl3pPr marL="1030288" indent="-347663">
              <a:buClrTx/>
              <a:buSzPct val="100000"/>
              <a:buFont typeface="Wingdings" pitchFamily="2" charset="2"/>
              <a:buChar char=""/>
              <a:defRPr>
                <a:latin typeface="Arial" pitchFamily="34" charset="0"/>
                <a:cs typeface="Arial" pitchFamily="34" charset="0"/>
              </a:defRPr>
            </a:lvl3pPr>
            <a:lvl4pPr marL="1376363" indent="-346075">
              <a:buClrTx/>
              <a:buSzPct val="100000"/>
              <a:buFont typeface="Wingdings 2" pitchFamily="18" charset="2"/>
              <a:buChar char=""/>
              <a:tabLst>
                <a:tab pos="1376363" algn="l"/>
              </a:tabLst>
              <a:defRPr>
                <a:latin typeface="Arial" pitchFamily="34" charset="0"/>
                <a:cs typeface="Arial" pitchFamily="34" charset="0"/>
              </a:defRPr>
            </a:lvl4pPr>
            <a:lvl5pPr marL="1712913" indent="-336550">
              <a:buClrTx/>
              <a:buSzPct val="100000"/>
              <a:buFont typeface="Wingdings" pitchFamily="2" charset="2"/>
              <a:buChar char="þ"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97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708AF-3EF1-4304-9B98-38BF18D1B2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5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585CC7-3B1D-4B23-B53F-88F769CC9993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9239A-E63F-4ECF-9F24-53DB120E0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6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320800" y="2514601"/>
            <a:ext cx="9567135" cy="1793167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640080" indent="-457200"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descr="Description: Description: Logo-Salient Office.png"/>
          <p:cNvPicPr/>
          <p:nvPr userDrawn="1"/>
        </p:nvPicPr>
        <p:blipFill rotWithShape="1"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866"/>
          <a:stretch>
            <a:fillRect/>
          </a:stretch>
        </p:blipFill>
        <p:spPr bwMode="auto">
          <a:xfrm>
            <a:off x="11480801" y="6248401"/>
            <a:ext cx="384628" cy="43542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1463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76200"/>
            <a:ext cx="10261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600200"/>
            <a:ext cx="4462272" cy="7921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2514600"/>
            <a:ext cx="4462272" cy="2743200"/>
          </a:xfrm>
        </p:spPr>
        <p:txBody>
          <a:bodyPr>
            <a:normAutofit/>
          </a:bodyPr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1600200"/>
            <a:ext cx="4462272" cy="7921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513305"/>
            <a:ext cx="4462272" cy="2743200"/>
          </a:xfrm>
        </p:spPr>
        <p:txBody>
          <a:bodyPr>
            <a:normAutofit/>
          </a:bodyPr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6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238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629400"/>
            <a:ext cx="38608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CA">
                <a:solidFill>
                  <a:prstClr val="black">
                    <a:tint val="75000"/>
                  </a:prstClr>
                </a:solidFill>
              </a:rPr>
              <a:t>Version 1.0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0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74638"/>
            <a:ext cx="9956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2253616"/>
            <a:ext cx="89408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5476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10160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05000"/>
            <a:ext cx="5080000" cy="4114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905000"/>
            <a:ext cx="5080000" cy="4114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9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100584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05000"/>
            <a:ext cx="50800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05000"/>
            <a:ext cx="5080000" cy="4114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0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274638"/>
            <a:ext cx="101600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1625600" y="1981200"/>
            <a:ext cx="4368800" cy="2743200"/>
          </a:xfrm>
        </p:spPr>
        <p:txBody>
          <a:bodyPr anchor="t"/>
          <a:lstStyle>
            <a:lvl1pPr marL="274320" indent="-256032">
              <a:buSzPct val="100000"/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640080" indent="-256032">
              <a:buSzPct val="100000"/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2pPr>
            <a:lvl3pPr marL="1005840" indent="-256032">
              <a:buSzPct val="100000"/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371600" indent="-256032">
              <a:buSzPct val="100000"/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4pPr>
            <a:lvl5pPr marL="1645920" indent="-256032">
              <a:buSzPct val="100000"/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6705600" y="1981200"/>
            <a:ext cx="4364736" cy="2743200"/>
          </a:xfrm>
        </p:spPr>
        <p:txBody>
          <a:bodyPr anchor="t"/>
          <a:lstStyle>
            <a:lvl1pPr marL="274320" indent="-256032">
              <a:buSzPct val="100000"/>
              <a:buFont typeface="Wingdings" pitchFamily="2" charset="2"/>
              <a:buChar char="§"/>
              <a:defRPr sz="2400">
                <a:latin typeface="Arial" pitchFamily="34" charset="0"/>
                <a:cs typeface="Arial" pitchFamily="34" charset="0"/>
              </a:defRPr>
            </a:lvl1pPr>
            <a:lvl2pPr marL="640080" indent="-256032">
              <a:buSzPct val="100000"/>
              <a:buFont typeface="Wingdings" pitchFamily="2" charset="2"/>
              <a:buChar char="§"/>
              <a:defRPr sz="2000">
                <a:latin typeface="Arial" pitchFamily="34" charset="0"/>
                <a:cs typeface="Arial" pitchFamily="34" charset="0"/>
              </a:defRPr>
            </a:lvl2pPr>
            <a:lvl3pPr marL="1005840" indent="-256032">
              <a:buSzPct val="100000"/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371600" indent="-256032">
              <a:buSzPct val="100000"/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4pPr>
            <a:lvl5pPr marL="1645920" indent="-256032">
              <a:buSzPct val="100000"/>
              <a:buFont typeface="Wingdings" pitchFamily="2" charset="2"/>
              <a:buChar char="§"/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3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39EAC-64A4-4987-BD84-EFDEE82304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71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656AE"/>
            </a:gs>
            <a:gs pos="34000">
              <a:schemeClr val="accent1">
                <a:lumMod val="98000"/>
                <a:lumOff val="2000"/>
                <a:alpha val="50000"/>
              </a:schemeClr>
            </a:gs>
            <a:gs pos="72000">
              <a:schemeClr val="accent1">
                <a:alpha val="73000"/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2" descr="AFSPC_SMC_TRNS -- AF Yellowe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1601" y="76201"/>
            <a:ext cx="1524000" cy="116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629400"/>
            <a:ext cx="5080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algn="l">
              <a:defRPr sz="800" b="1"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20D2C2-1C30-4EB6-9DD1-F5060FA733BB}" type="slidenum">
              <a:rPr lang="en-US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0" y="1295400"/>
            <a:ext cx="12192000" cy="67056"/>
            <a:chOff x="457200" y="1295400"/>
            <a:chExt cx="8229600" cy="67056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457200" y="1295400"/>
              <a:ext cx="8229600" cy="0"/>
            </a:xfrm>
            <a:prstGeom prst="line">
              <a:avLst/>
            </a:prstGeom>
            <a:ln w="444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57200" y="1335024"/>
              <a:ext cx="8229600" cy="0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57200" y="1362456"/>
              <a:ext cx="8229600" cy="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030944"/>
            <a:ext cx="9839823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10336075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154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b="1" i="1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Browallia New" pitchFamily="34" charset="-34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mbria" pitchFamily="18" charset="0"/>
        </a:defRPr>
      </a:lvl9pPr>
    </p:titleStyle>
    <p:bodyStyle>
      <a:lvl1pPr marL="346075" indent="-346075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75000"/>
        <a:buFont typeface="Wingdings" pitchFamily="2" charset="2"/>
        <a:buChar char=""/>
        <a:defRPr sz="3200" kern="1200" baseline="0">
          <a:solidFill>
            <a:schemeClr val="tx1"/>
          </a:solidFill>
          <a:effectLst>
            <a:reflection endPos="0" dir="5400000" sy="-100000" algn="bl" rotWithShape="0"/>
          </a:effectLst>
          <a:latin typeface="Arial" pitchFamily="34" charset="0"/>
          <a:ea typeface="+mn-ea"/>
          <a:cs typeface="Arial" pitchFamily="34" charset="0"/>
        </a:defRPr>
      </a:lvl1pPr>
      <a:lvl2pPr marL="682625" indent="-3365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2800" kern="1200" baseline="0">
          <a:solidFill>
            <a:schemeClr val="tx1"/>
          </a:solidFill>
          <a:effectLst>
            <a:reflection endPos="0" dir="5400000" sy="-100000" algn="bl" rotWithShape="0"/>
          </a:effectLst>
          <a:latin typeface="Arial" pitchFamily="34" charset="0"/>
          <a:ea typeface="+mn-ea"/>
          <a:cs typeface="Arial" pitchFamily="34" charset="0"/>
        </a:defRPr>
      </a:lvl2pPr>
      <a:lvl3pPr marL="1030288" indent="-347663" algn="l" rtl="0" eaLnBrk="0" fontAlgn="base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tabLst>
          <a:tab pos="1030288" algn="l"/>
        </a:tabLst>
        <a:defRPr sz="2000" kern="1200" baseline="0">
          <a:solidFill>
            <a:schemeClr val="tx1"/>
          </a:solidFill>
          <a:effectLst>
            <a:reflection endPos="0" dir="5400000" sy="-100000" algn="bl" rotWithShape="0"/>
          </a:effectLst>
          <a:latin typeface="Palatino Linotype" pitchFamily="18" charset="0"/>
          <a:ea typeface="+mn-ea"/>
          <a:cs typeface="+mn-cs"/>
        </a:defRPr>
      </a:lvl3pPr>
      <a:lvl4pPr marL="1376363" indent="-3460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"/>
        <a:defRPr sz="1800" kern="1200" baseline="0">
          <a:solidFill>
            <a:schemeClr val="tx1"/>
          </a:solidFill>
          <a:effectLst>
            <a:reflection endPos="0" dir="5400000" sy="-100000" algn="bl" rotWithShape="0"/>
          </a:effectLst>
          <a:latin typeface="Tahoma" pitchFamily="34" charset="0"/>
          <a:ea typeface="+mn-ea"/>
          <a:cs typeface="+mn-cs"/>
        </a:defRPr>
      </a:lvl4pPr>
      <a:lvl5pPr marL="1712913" indent="-3365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"/>
        <a:defRPr sz="1600" kern="1200">
          <a:solidFill>
            <a:schemeClr val="tx1"/>
          </a:solidFill>
          <a:effectLst/>
          <a:latin typeface="Palatino Linotype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Event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Template #2</a:t>
            </a:r>
          </a:p>
        </p:txBody>
      </p:sp>
    </p:spTree>
    <p:extLst>
      <p:ext uri="{BB962C8B-B14F-4D97-AF65-F5344CB8AC3E}">
        <p14:creationId xmlns:p14="http://schemas.microsoft.com/office/powerpoint/2010/main" val="314881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Strategy –ASP/ASD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B9239A-E63F-4ECF-9F24-53DB120E0D6F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22959" y="1584101"/>
            <a:ext cx="10149841" cy="455941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Acquisition process flow (acquisition Approach) </a:t>
            </a:r>
            <a:r>
              <a:rPr lang="en-US" b="1" i="1" dirty="0"/>
              <a:t>(Highlight which Item is being addressed)</a:t>
            </a:r>
          </a:p>
          <a:p>
            <a:pPr lvl="1"/>
            <a:r>
              <a:rPr lang="en-US" dirty="0"/>
              <a:t>System Concepts (what does the system include? Ref AOA) </a:t>
            </a:r>
          </a:p>
          <a:p>
            <a:pPr lvl="1"/>
            <a:r>
              <a:rPr lang="en-US" dirty="0"/>
              <a:t>Systems Technology Development (competition/options) Ref TRLs and TDS</a:t>
            </a:r>
          </a:p>
          <a:p>
            <a:pPr lvl="1"/>
            <a:r>
              <a:rPr lang="en-US" dirty="0"/>
              <a:t>Systems Development (Design, test &amp; manufacture) (competition/options) </a:t>
            </a:r>
          </a:p>
          <a:p>
            <a:pPr lvl="1"/>
            <a:r>
              <a:rPr lang="en-US" dirty="0"/>
              <a:t>Systems Production (selected source/second source?)</a:t>
            </a:r>
          </a:p>
          <a:p>
            <a:pPr lvl="1"/>
            <a:r>
              <a:rPr lang="en-US" dirty="0"/>
              <a:t>Systems Ops &amp; Sustainment (CLS or Organic)</a:t>
            </a:r>
          </a:p>
          <a:p>
            <a:r>
              <a:rPr lang="en-US" dirty="0"/>
              <a:t>Contracting approach</a:t>
            </a:r>
          </a:p>
          <a:p>
            <a:pPr lvl="1"/>
            <a:r>
              <a:rPr lang="en-US" dirty="0"/>
              <a:t>Market Research (RFI, ID, </a:t>
            </a:r>
            <a:r>
              <a:rPr lang="en-US" dirty="0" err="1"/>
              <a:t>Comm</a:t>
            </a:r>
            <a:r>
              <a:rPr lang="en-US" dirty="0"/>
              <a:t> w/Industry, Industrial base?)</a:t>
            </a:r>
          </a:p>
          <a:p>
            <a:pPr lvl="1"/>
            <a:r>
              <a:rPr lang="en-US" dirty="0"/>
              <a:t>Competition (It’s the law! J&amp;A/D&amp;F)</a:t>
            </a:r>
          </a:p>
          <a:p>
            <a:pPr lvl="1"/>
            <a:r>
              <a:rPr lang="en-US" dirty="0"/>
              <a:t>Number of contracts (Down Select, fly off?)</a:t>
            </a:r>
          </a:p>
          <a:p>
            <a:pPr lvl="1"/>
            <a:r>
              <a:rPr lang="en-US" dirty="0"/>
              <a:t>Contract Type (CP or FP)</a:t>
            </a:r>
          </a:p>
          <a:p>
            <a:r>
              <a:rPr lang="en-US" dirty="0"/>
              <a:t>Program Management Approach</a:t>
            </a:r>
          </a:p>
          <a:p>
            <a:pPr lvl="1"/>
            <a:r>
              <a:rPr lang="en-US" dirty="0"/>
              <a:t>Gov’t Team(s), FFRDC, SETA, SE&amp;I</a:t>
            </a:r>
          </a:p>
          <a:p>
            <a:pPr lvl="1"/>
            <a:r>
              <a:rPr lang="en-US" dirty="0"/>
              <a:t>EVM, RM, Tech Baseline</a:t>
            </a:r>
          </a:p>
          <a:p>
            <a:r>
              <a:rPr lang="en-US" dirty="0"/>
              <a:t>Risk Management</a:t>
            </a:r>
          </a:p>
          <a:p>
            <a:pPr lvl="1"/>
            <a:r>
              <a:rPr lang="en-US" dirty="0"/>
              <a:t>Top 5 Risks</a:t>
            </a:r>
          </a:p>
          <a:p>
            <a:pPr lvl="1"/>
            <a:r>
              <a:rPr lang="en-US" dirty="0"/>
              <a:t>Handling plans</a:t>
            </a:r>
          </a:p>
          <a:p>
            <a:r>
              <a:rPr lang="en-US" dirty="0"/>
              <a:t>Approvals and Checks</a:t>
            </a:r>
          </a:p>
          <a:p>
            <a:pPr lvl="1"/>
            <a:r>
              <a:rPr lang="en-US" dirty="0"/>
              <a:t>Decision Authority, APB, Joint Program, PEO Review, etc.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2959" y="6143515"/>
            <a:ext cx="435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See Exercise #13, Student HDBK Pgs. 48-52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823" y="6474852"/>
            <a:ext cx="235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(Estimated 30 minutes)</a:t>
            </a:r>
          </a:p>
        </p:txBody>
      </p:sp>
    </p:spTree>
    <p:extLst>
      <p:ext uri="{BB962C8B-B14F-4D97-AF65-F5344CB8AC3E}">
        <p14:creationId xmlns:p14="http://schemas.microsoft.com/office/powerpoint/2010/main" val="63208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-105116"/>
            <a:ext cx="10058400" cy="1143000"/>
          </a:xfrm>
        </p:spPr>
        <p:txBody>
          <a:bodyPr/>
          <a:lstStyle/>
          <a:p>
            <a:r>
              <a:rPr lang="en-US" dirty="0"/>
              <a:t>Program Office Estimate</a:t>
            </a:r>
            <a:br>
              <a:rPr lang="en-US" dirty="0"/>
            </a:br>
            <a:r>
              <a:rPr lang="en-US" dirty="0"/>
              <a:t>(POE)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17087726"/>
              </p:ext>
            </p:extLst>
          </p:nvPr>
        </p:nvGraphicFramePr>
        <p:xfrm>
          <a:off x="1219200" y="1673058"/>
          <a:ext cx="9753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Appropriation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FY01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FY02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FY03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FY04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3600 (RDT&amp;E)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30X0 (Procurement)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3400 (O&amp;S)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3300 (MILCON)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3500 (MILPERS)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012728"/>
              </p:ext>
            </p:extLst>
          </p:nvPr>
        </p:nvGraphicFramePr>
        <p:xfrm>
          <a:off x="1219200" y="4180124"/>
          <a:ext cx="8128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FY01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FY02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FY03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FY04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Developer #1</a:t>
                      </a:r>
                    </a:p>
                    <a:p>
                      <a:r>
                        <a:rPr lang="en-US" dirty="0"/>
                        <a:t>Developer #2</a:t>
                      </a:r>
                    </a:p>
                    <a:p>
                      <a:r>
                        <a:rPr lang="en-US" dirty="0"/>
                        <a:t>Developer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8912" y="6492240"/>
            <a:ext cx="461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Exercise #4 &amp; 5, Student HDBK pgs. 14-16 &amp; 17.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20532" y="6474852"/>
            <a:ext cx="235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(Estimated 30 minutes)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1336656"/>
            <a:ext cx="412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Program (similar to TS#6 template 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3825023"/>
            <a:ext cx="5290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 of all contracts (one line per contract award)</a:t>
            </a:r>
          </a:p>
        </p:txBody>
      </p:sp>
    </p:spTree>
    <p:extLst>
      <p:ext uri="{BB962C8B-B14F-4D97-AF65-F5344CB8AC3E}">
        <p14:creationId xmlns:p14="http://schemas.microsoft.com/office/powerpoint/2010/main" val="376180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600" y="197364"/>
            <a:ext cx="9956800" cy="1143000"/>
          </a:xfrm>
        </p:spPr>
        <p:txBody>
          <a:bodyPr/>
          <a:lstStyle/>
          <a:p>
            <a:r>
              <a:rPr lang="en-US" dirty="0"/>
              <a:t>Acquisition Plan</a:t>
            </a:r>
            <a:br>
              <a:rPr lang="en-US" dirty="0"/>
            </a:br>
            <a:r>
              <a:rPr lang="en-US" sz="2400" dirty="0"/>
              <a:t>(SCHEDULE)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4325" y="1552823"/>
            <a:ext cx="1164431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Plan </a:t>
            </a:r>
            <a:r>
              <a:rPr lang="en-US" sz="2800" i="1" dirty="0"/>
              <a:t>(by day, week, or month)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Market Research (Request for Information)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Industry day (Presentation &amp; 1-on-1s)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Draft Request for Proposal (DRFP, how many?)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Final RFP release!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Schedule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Each event and timeline (synopsis to Final RFP release)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Draft RFP?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Will you use it and how many?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How will you adjudicate industry comments/questions on Draft?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How does it impact the schedule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6823" y="6474852"/>
            <a:ext cx="2359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(Estimated 20 minutes)</a:t>
            </a:r>
          </a:p>
        </p:txBody>
      </p:sp>
    </p:spTree>
    <p:extLst>
      <p:ext uri="{BB962C8B-B14F-4D97-AF65-F5344CB8AC3E}">
        <p14:creationId xmlns:p14="http://schemas.microsoft.com/office/powerpoint/2010/main" val="262436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for Proposal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204912" y="2105025"/>
            <a:ext cx="9753600" cy="3474720"/>
          </a:xfrm>
        </p:spPr>
        <p:txBody>
          <a:bodyPr>
            <a:normAutofit/>
          </a:bodyPr>
          <a:lstStyle/>
          <a:p>
            <a:r>
              <a:rPr lang="en-US" sz="2800" dirty="0"/>
              <a:t>RFP</a:t>
            </a:r>
          </a:p>
          <a:p>
            <a:pPr marL="822325" lvl="1" indent="-457200">
              <a:buFont typeface="+mj-lt"/>
              <a:buAutoNum type="arabicPeriod"/>
            </a:pPr>
            <a:r>
              <a:rPr lang="en-US" sz="2400" dirty="0"/>
              <a:t>Spec (Spec Tree or Outline) – </a:t>
            </a:r>
            <a:r>
              <a:rPr lang="en-US" sz="2000" dirty="0"/>
              <a:t>exercise #12</a:t>
            </a:r>
          </a:p>
          <a:p>
            <a:pPr marL="822325" lvl="1" indent="-457200">
              <a:buFont typeface="+mj-lt"/>
              <a:buAutoNum type="arabicPeriod"/>
            </a:pPr>
            <a:r>
              <a:rPr lang="en-US" sz="2400" dirty="0"/>
              <a:t>SOW or PWS – </a:t>
            </a:r>
            <a:r>
              <a:rPr lang="en-US" sz="2000" dirty="0"/>
              <a:t>exercise #11 (outline of work tasks)</a:t>
            </a:r>
          </a:p>
          <a:p>
            <a:pPr marL="822325" lvl="1" indent="-457200">
              <a:buFont typeface="+mj-lt"/>
              <a:buAutoNum type="arabicPeriod"/>
            </a:pPr>
            <a:r>
              <a:rPr lang="en-US" sz="2400" dirty="0"/>
              <a:t>WBS – </a:t>
            </a:r>
            <a:r>
              <a:rPr lang="en-US" sz="2000" dirty="0"/>
              <a:t>exercise #10 (product based, with ALL the work)</a:t>
            </a:r>
          </a:p>
          <a:p>
            <a:pPr marL="822325" lvl="1" indent="-457200">
              <a:buFont typeface="+mj-lt"/>
              <a:buAutoNum type="arabicPeriod"/>
            </a:pPr>
            <a:r>
              <a:rPr lang="en-US" sz="2400" dirty="0"/>
              <a:t>Instructions to Offeror (sec L) </a:t>
            </a:r>
            <a:r>
              <a:rPr lang="en-US" sz="2000" dirty="0"/>
              <a:t>– exercise #14 (what’s in the Proposal?)</a:t>
            </a:r>
          </a:p>
          <a:p>
            <a:pPr marL="822325" lvl="1" indent="-457200">
              <a:buFont typeface="+mj-lt"/>
              <a:buAutoNum type="arabicPeriod"/>
            </a:pPr>
            <a:r>
              <a:rPr lang="en-US" sz="2400" dirty="0"/>
              <a:t>Evaluation Criteria (sec M) </a:t>
            </a:r>
            <a:r>
              <a:rPr lang="en-US" sz="2000" dirty="0"/>
              <a:t>– exercise #14 (how will you discriminate offerors)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5214" y="6053959"/>
            <a:ext cx="97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 Recommend a separate slide (4 total) for:  1) Spec, 2) SOW or PWS, 3) WBS and 4&amp;5) Sec L &amp; M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6823" y="6474852"/>
            <a:ext cx="719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(Estimated 20 minutes for </a:t>
            </a:r>
            <a:r>
              <a:rPr lang="en-US"/>
              <a:t>each item (5 Total), </a:t>
            </a:r>
            <a:r>
              <a:rPr lang="en-US" dirty="0"/>
              <a:t>total 1 hour and 40 minutes)</a:t>
            </a:r>
          </a:p>
        </p:txBody>
      </p:sp>
    </p:spTree>
    <p:extLst>
      <p:ext uri="{BB962C8B-B14F-4D97-AF65-F5344CB8AC3E}">
        <p14:creationId xmlns:p14="http://schemas.microsoft.com/office/powerpoint/2010/main" val="307931980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Slides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2060"/>
      </a:hlink>
      <a:folHlink>
        <a:srgbClr val="704404"/>
      </a:folHlink>
    </a:clrScheme>
    <a:fontScheme name="Custom 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1242</TotalTime>
  <Words>467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Browallia New</vt:lpstr>
      <vt:lpstr>Calibri</vt:lpstr>
      <vt:lpstr>Cambria</vt:lpstr>
      <vt:lpstr>Georgia</vt:lpstr>
      <vt:lpstr>Palatino Linotype</vt:lpstr>
      <vt:lpstr>Tahoma</vt:lpstr>
      <vt:lpstr>Wingdings</vt:lpstr>
      <vt:lpstr>Wingdings 2</vt:lpstr>
      <vt:lpstr>PowerPoint Slides</vt:lpstr>
      <vt:lpstr>Capstone Event</vt:lpstr>
      <vt:lpstr>Acquisition Strategy –ASP/ASD</vt:lpstr>
      <vt:lpstr>Program Office Estimate (POE)</vt:lpstr>
      <vt:lpstr>Acquisition Plan (SCHEDULE)</vt:lpstr>
      <vt:lpstr>Request for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Event</dc:title>
  <dc:creator>Joe Boyle</dc:creator>
  <cp:lastModifiedBy>joeboyle510@gmail.com</cp:lastModifiedBy>
  <cp:revision>21</cp:revision>
  <dcterms:created xsi:type="dcterms:W3CDTF">2013-12-14T20:31:25Z</dcterms:created>
  <dcterms:modified xsi:type="dcterms:W3CDTF">2016-09-16T15:38:04Z</dcterms:modified>
</cp:coreProperties>
</file>