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3" r:id="rId4"/>
    <p:sldId id="257" r:id="rId5"/>
    <p:sldId id="264" r:id="rId6"/>
    <p:sldId id="265" r:id="rId7"/>
    <p:sldId id="266" r:id="rId8"/>
    <p:sldId id="269" r:id="rId9"/>
    <p:sldId id="259" r:id="rId10"/>
    <p:sldId id="261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795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C2E0A-4549-4BE5-A59E-8E2FC09117A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D525-B3AE-4A8C-AE1C-1B02F3A1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mission success rate of 98%</a:t>
            </a:r>
          </a:p>
          <a:p>
            <a:r>
              <a:rPr lang="en-US" dirty="0"/>
              <a:t>The acceptable </a:t>
            </a:r>
            <a:r>
              <a:rPr lang="en-US" dirty="0" err="1"/>
              <a:t>leakge</a:t>
            </a:r>
            <a:r>
              <a:rPr lang="en-US" dirty="0"/>
              <a:t> rate for impacts is 0.01%</a:t>
            </a:r>
          </a:p>
          <a:p>
            <a:r>
              <a:rPr lang="en-US" dirty="0"/>
              <a:t>Provide a 98% reliability of threat mitigation. </a:t>
            </a:r>
          </a:p>
          <a:p>
            <a:r>
              <a:rPr lang="en-US" dirty="0"/>
              <a:t>Launch system is expected to fly a sortie rate of </a:t>
            </a:r>
            <a:r>
              <a:rPr lang="en-US" b="1" dirty="0"/>
              <a:t>once a month</a:t>
            </a:r>
          </a:p>
          <a:p>
            <a:endParaRPr lang="en-US" b="0" dirty="0"/>
          </a:p>
          <a:p>
            <a:r>
              <a:rPr lang="en-US" b="0" dirty="0"/>
              <a:t>Once the on-orbit system reaches initial operational capability, it must be replenished to the IOC </a:t>
            </a:r>
            <a:r>
              <a:rPr lang="en-US" b="0" dirty="0" err="1"/>
              <a:t>leavel</a:t>
            </a:r>
            <a:r>
              <a:rPr lang="en-US" b="0" dirty="0"/>
              <a:t> after any engagement within two weeks</a:t>
            </a:r>
          </a:p>
          <a:p>
            <a:endParaRPr lang="en-US" b="0" dirty="0"/>
          </a:p>
          <a:p>
            <a:r>
              <a:rPr lang="en-US" b="0" dirty="0"/>
              <a:t>(surge capability) The mission availability rate must be no less than 85%, and must be as high as 95% over any two week period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launch cost,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launch cost,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launch cost,  </a:t>
            </a:r>
          </a:p>
          <a:p>
            <a:endParaRPr lang="en-US" dirty="0"/>
          </a:p>
          <a:p>
            <a:r>
              <a:rPr lang="en-US" dirty="0"/>
              <a:t>Lowest cost of all considered solutions</a:t>
            </a:r>
          </a:p>
          <a:p>
            <a:r>
              <a:rPr lang="en-US" dirty="0"/>
              <a:t>Quickest initial response</a:t>
            </a:r>
          </a:p>
          <a:p>
            <a:r>
              <a:rPr lang="en-US" dirty="0"/>
              <a:t>Easily expandable and maintainable.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Solicit multiple contracts and down select two which can lead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3021 for space procurement </a:t>
            </a:r>
          </a:p>
          <a:p>
            <a:r>
              <a:rPr lang="en-US" dirty="0"/>
              <a:t>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3021 for space procurement </a:t>
            </a:r>
          </a:p>
          <a:p>
            <a:r>
              <a:rPr lang="en-US" dirty="0"/>
              <a:t>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CD525-B3AE-4A8C-AE1C-1B02F3A153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cid:image007.png@01CC995E.90FA9AA0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10058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1219200" y="2133600"/>
            <a:ext cx="9753600" cy="3474720"/>
          </a:xfrm>
        </p:spPr>
        <p:txBody>
          <a:bodyPr/>
          <a:lstStyle>
            <a:lvl1pPr marL="346075" indent="-346075">
              <a:buClrTx/>
              <a:buSzPct val="100000"/>
              <a:buFont typeface="Wingdings" pitchFamily="2" charset="2"/>
              <a:buChar char="«"/>
              <a:defRPr>
                <a:latin typeface="Arial" pitchFamily="34" charset="0"/>
                <a:cs typeface="Arial" pitchFamily="34" charset="0"/>
              </a:defRPr>
            </a:lvl1pPr>
            <a:lvl2pPr marL="682625" indent="-317500">
              <a:buClrTx/>
              <a:buSzPct val="100000"/>
              <a:buFont typeface="Wingdings" pitchFamily="2" charset="2"/>
              <a:buChar char="§"/>
              <a:tabLst>
                <a:tab pos="682625" algn="l"/>
              </a:tabLst>
              <a:defRPr>
                <a:latin typeface="Arial" pitchFamily="34" charset="0"/>
                <a:cs typeface="Arial" pitchFamily="34" charset="0"/>
              </a:defRPr>
            </a:lvl2pPr>
            <a:lvl3pPr marL="1030288" indent="-347663">
              <a:buClrTx/>
              <a:buSzPct val="100000"/>
              <a:buFont typeface="Wingdings" pitchFamily="2" charset="2"/>
              <a:buChar char=""/>
              <a:defRPr>
                <a:latin typeface="Arial" pitchFamily="34" charset="0"/>
                <a:cs typeface="Arial" pitchFamily="34" charset="0"/>
              </a:defRPr>
            </a:lvl3pPr>
            <a:lvl4pPr marL="1376363" indent="-346075">
              <a:buClrTx/>
              <a:buSzPct val="100000"/>
              <a:buFont typeface="Wingdings 2" pitchFamily="18" charset="2"/>
              <a:buChar char=""/>
              <a:tabLst>
                <a:tab pos="1376363" algn="l"/>
              </a:tabLst>
              <a:defRPr>
                <a:latin typeface="Arial" pitchFamily="34" charset="0"/>
                <a:cs typeface="Arial" pitchFamily="34" charset="0"/>
              </a:defRPr>
            </a:lvl4pPr>
            <a:lvl5pPr marL="1712913" indent="-336550">
              <a:buClrTx/>
              <a:buSzPct val="100000"/>
              <a:buFont typeface="Wingdings" pitchFamily="2" charset="2"/>
              <a:buChar char="þ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97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708AF-3EF1-4304-9B98-38BF18D1B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85CC7-3B1D-4B23-B53F-88F769CC9993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239A-E63F-4ECF-9F24-53DB120E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20800" y="2514601"/>
            <a:ext cx="9567135" cy="179316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640080" indent="-457200"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Description: Description: Logo-Salient Office.png"/>
          <p:cNvPicPr/>
          <p:nvPr userDrawn="1"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66"/>
          <a:stretch>
            <a:fillRect/>
          </a:stretch>
        </p:blipFill>
        <p:spPr bwMode="auto">
          <a:xfrm>
            <a:off x="11480801" y="6248401"/>
            <a:ext cx="384628" cy="4354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63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76200"/>
            <a:ext cx="10261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4462272" cy="7921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2514600"/>
            <a:ext cx="4462272" cy="2743200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1600200"/>
            <a:ext cx="4462272" cy="7921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3305"/>
            <a:ext cx="4462272" cy="2743200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CA">
                <a:solidFill>
                  <a:prstClr val="black">
                    <a:tint val="75000"/>
                  </a:prstClr>
                </a:solidFill>
              </a:rPr>
              <a:t>Version 1.0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74638"/>
            <a:ext cx="9956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225361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47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10160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10160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625600" y="1981200"/>
            <a:ext cx="4368800" cy="2743200"/>
          </a:xfrm>
        </p:spPr>
        <p:txBody>
          <a:bodyPr anchor="t"/>
          <a:lstStyle>
            <a:lvl1pPr marL="274320" indent="-256032">
              <a:buSzPct val="100000"/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40080" indent="-256032">
              <a:buSzPct val="100000"/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  <a:lvl3pPr marL="1005840" indent="-256032">
              <a:buSzPct val="10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7160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4pPr>
            <a:lvl5pPr marL="164592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981200"/>
            <a:ext cx="4364736" cy="2743200"/>
          </a:xfrm>
        </p:spPr>
        <p:txBody>
          <a:bodyPr anchor="t"/>
          <a:lstStyle>
            <a:lvl1pPr marL="274320" indent="-256032">
              <a:buSzPct val="100000"/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40080" indent="-256032">
              <a:buSzPct val="100000"/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  <a:lvl3pPr marL="1005840" indent="-256032">
              <a:buSzPct val="10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7160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4pPr>
            <a:lvl5pPr marL="164592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39EAC-64A4-4987-BD84-EFDEE8230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656AE"/>
            </a:gs>
            <a:gs pos="34000">
              <a:schemeClr val="accent1">
                <a:lumMod val="98000"/>
                <a:lumOff val="2000"/>
                <a:alpha val="50000"/>
              </a:schemeClr>
            </a:gs>
            <a:gs pos="72000">
              <a:schemeClr val="accent1">
                <a:alpha val="73000"/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 descr="AFSPC_SMC_TRNS -- AF Yellow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1" y="76201"/>
            <a:ext cx="1524000" cy="11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508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1295400"/>
            <a:ext cx="12192000" cy="67056"/>
            <a:chOff x="457200" y="1295400"/>
            <a:chExt cx="8229600" cy="6705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57200" y="1295400"/>
              <a:ext cx="8229600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" y="1335024"/>
              <a:ext cx="82296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57200" y="1362456"/>
              <a:ext cx="8229600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030944"/>
            <a:ext cx="9839823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1033607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5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 i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Browallia New" pitchFamily="34" charset="-3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6075" indent="-3460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"/>
        <a:defRPr sz="32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Arial" pitchFamily="34" charset="0"/>
          <a:ea typeface="+mn-ea"/>
          <a:cs typeface="Arial" pitchFamily="34" charset="0"/>
        </a:defRPr>
      </a:lvl1pPr>
      <a:lvl2pPr marL="682625" indent="-3365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8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Arial" pitchFamily="34" charset="0"/>
          <a:ea typeface="+mn-ea"/>
          <a:cs typeface="Arial" pitchFamily="34" charset="0"/>
        </a:defRPr>
      </a:lvl2pPr>
      <a:lvl3pPr marL="1030288" indent="-347663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tabLst>
          <a:tab pos="1030288" algn="l"/>
        </a:tabLst>
        <a:defRPr sz="20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Palatino Linotype" pitchFamily="18" charset="0"/>
          <a:ea typeface="+mn-ea"/>
          <a:cs typeface="+mn-cs"/>
        </a:defRPr>
      </a:lvl3pPr>
      <a:lvl4pPr marL="1376363" indent="-3460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"/>
        <a:defRPr sz="18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Tahoma" pitchFamily="34" charset="0"/>
          <a:ea typeface="+mn-ea"/>
          <a:cs typeface="+mn-cs"/>
        </a:defRPr>
      </a:lvl4pPr>
      <a:lvl5pPr marL="1712913" indent="-3365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"/>
        <a:defRPr sz="1600" kern="1200">
          <a:solidFill>
            <a:schemeClr val="tx1"/>
          </a:solidFill>
          <a:effectLst/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9713"/>
            <a:ext cx="9144000" cy="2387600"/>
          </a:xfrm>
        </p:spPr>
        <p:txBody>
          <a:bodyPr/>
          <a:lstStyle/>
          <a:p>
            <a:r>
              <a:rPr lang="en-US" dirty="0"/>
              <a:t>Direct Energy Amplified Threat Hunting System for Targeting Asteroids and Rocks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0650"/>
            <a:ext cx="9144000" cy="1009650"/>
          </a:xfrm>
        </p:spPr>
        <p:txBody>
          <a:bodyPr/>
          <a:lstStyle/>
          <a:p>
            <a:r>
              <a:rPr lang="en-US" dirty="0"/>
              <a:t>William, Eric, Jeff, Wei</a:t>
            </a:r>
          </a:p>
        </p:txBody>
      </p:sp>
    </p:spTree>
    <p:extLst>
      <p:ext uri="{BB962C8B-B14F-4D97-AF65-F5344CB8AC3E}">
        <p14:creationId xmlns:p14="http://schemas.microsoft.com/office/powerpoint/2010/main" val="314881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70330"/>
            <a:ext cx="10058400" cy="1143000"/>
          </a:xfrm>
        </p:spPr>
        <p:txBody>
          <a:bodyPr/>
          <a:lstStyle/>
          <a:p>
            <a:r>
              <a:rPr lang="en-US" dirty="0"/>
              <a:t>Program Proposal</a:t>
            </a:r>
            <a:br>
              <a:rPr lang="en-US" dirty="0"/>
            </a:br>
            <a:r>
              <a:rPr lang="en-US" sz="2400" dirty="0"/>
              <a:t>(Acquisition Strategy – Full Program)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6386" y="2065283"/>
            <a:ext cx="10862442" cy="3907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Initiate Technology development and demonstration</a:t>
            </a:r>
          </a:p>
          <a:p>
            <a:pPr lvl="1"/>
            <a:r>
              <a:rPr lang="en-US" dirty="0"/>
              <a:t>Award study contracts that result in technological demonstration in a relevant environment (TRL5).</a:t>
            </a:r>
          </a:p>
          <a:p>
            <a:pPr lvl="1"/>
            <a:r>
              <a:rPr lang="en-US" dirty="0"/>
              <a:t>Down select to two prototypes.</a:t>
            </a:r>
          </a:p>
          <a:p>
            <a:pPr lvl="2"/>
            <a:r>
              <a:rPr lang="en-US" dirty="0"/>
              <a:t>Prototype demonstration in a space environment (TRL 7)</a:t>
            </a:r>
          </a:p>
          <a:p>
            <a:pPr marL="682625" lvl="2" indent="0">
              <a:buNone/>
            </a:pPr>
            <a:endParaRPr lang="en-US" dirty="0"/>
          </a:p>
          <a:p>
            <a:pPr marL="365125" lvl="1" indent="0">
              <a:buNone/>
            </a:pPr>
            <a:endParaRPr lang="en-US" dirty="0"/>
          </a:p>
          <a:p>
            <a:r>
              <a:rPr lang="en-US" dirty="0"/>
              <a:t>Select one system to be built</a:t>
            </a:r>
          </a:p>
          <a:p>
            <a:pPr lvl="2"/>
            <a:r>
              <a:rPr lang="en-US" dirty="0"/>
              <a:t>PDR, CDR, T&amp;E, LRP, OT&amp;E, FRP, Deployment, sustainment, IOC, FOC</a:t>
            </a:r>
          </a:p>
          <a:p>
            <a:pPr lvl="2"/>
            <a:endParaRPr lang="en-US" dirty="0"/>
          </a:p>
          <a:p>
            <a:pPr marL="3651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4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7405" y="107464"/>
            <a:ext cx="11462196" cy="1143000"/>
          </a:xfrm>
        </p:spPr>
        <p:txBody>
          <a:bodyPr/>
          <a:lstStyle/>
          <a:p>
            <a:r>
              <a:rPr lang="en-US" sz="4000" dirty="0"/>
              <a:t>Full Program Proposed Life Cycle and Budget</a:t>
            </a:r>
            <a:br>
              <a:rPr lang="en-US" sz="4000" dirty="0"/>
            </a:br>
            <a:r>
              <a:rPr lang="en-US" sz="2400" dirty="0"/>
              <a:t>(Program Objective Memorandum – POM)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5005" y="1460803"/>
            <a:ext cx="1807745" cy="30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Tech development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9125" y="1740203"/>
            <a:ext cx="1031375" cy="30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1194" y="2057695"/>
            <a:ext cx="941806" cy="26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3000" y="2318383"/>
            <a:ext cx="3934033" cy="299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33" y="4222284"/>
            <a:ext cx="9848534" cy="17885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263103" y="3470671"/>
            <a:ext cx="901700" cy="49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IOC – CONUS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02113" y="3470671"/>
            <a:ext cx="901700" cy="47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 – Global</a:t>
            </a:r>
          </a:p>
        </p:txBody>
      </p:sp>
    </p:spTree>
    <p:extLst>
      <p:ext uri="{BB962C8B-B14F-4D97-AF65-F5344CB8AC3E}">
        <p14:creationId xmlns:p14="http://schemas.microsoft.com/office/powerpoint/2010/main" val="382672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a Learning Curve? James R. Martin, PhD</a:t>
            </a:r>
          </a:p>
          <a:p>
            <a:r>
              <a:rPr lang="en-US" dirty="0"/>
              <a:t>Affordable Spacecraft: Design and Launch Alternatives, Jan 1990.</a:t>
            </a:r>
          </a:p>
          <a:p>
            <a:r>
              <a:rPr lang="en-US" dirty="0"/>
              <a:t>Orbital Simulations on Deflecting Near-earth Objects by Directed Energy, </a:t>
            </a:r>
            <a:r>
              <a:rPr lang="en-US" dirty="0" err="1"/>
              <a:t>Qicheng</a:t>
            </a:r>
            <a:r>
              <a:rPr lang="en-US" dirty="0"/>
              <a:t> Zhang, Kevin J Walsh, Carl </a:t>
            </a:r>
            <a:r>
              <a:rPr lang="en-US" dirty="0" err="1"/>
              <a:t>Melis</a:t>
            </a:r>
            <a:r>
              <a:rPr lang="en-US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426079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3513"/>
            <a:ext cx="9144000" cy="2387600"/>
          </a:xfrm>
        </p:spPr>
        <p:txBody>
          <a:bodyPr/>
          <a:lstStyle/>
          <a:p>
            <a:r>
              <a:rPr lang="en-US" sz="7200" dirty="0"/>
              <a:t>DEATHSTAR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0650"/>
            <a:ext cx="9144000" cy="1009650"/>
          </a:xfrm>
        </p:spPr>
        <p:txBody>
          <a:bodyPr/>
          <a:lstStyle/>
          <a:p>
            <a:r>
              <a:rPr lang="en-US" dirty="0"/>
              <a:t>William, Eric, Jeff, Wei</a:t>
            </a:r>
          </a:p>
        </p:txBody>
      </p:sp>
    </p:spTree>
    <p:extLst>
      <p:ext uri="{BB962C8B-B14F-4D97-AF65-F5344CB8AC3E}">
        <p14:creationId xmlns:p14="http://schemas.microsoft.com/office/powerpoint/2010/main" val="2879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 rate: 98%</a:t>
            </a:r>
          </a:p>
          <a:p>
            <a:r>
              <a:rPr lang="en-US" dirty="0"/>
              <a:t>Leakage rate: 0.01%</a:t>
            </a:r>
          </a:p>
          <a:p>
            <a:r>
              <a:rPr lang="en-US" dirty="0"/>
              <a:t>Mission availability: 95% over two week period</a:t>
            </a:r>
          </a:p>
        </p:txBody>
      </p:sp>
    </p:spTree>
    <p:extLst>
      <p:ext uri="{BB962C8B-B14F-4D97-AF65-F5344CB8AC3E}">
        <p14:creationId xmlns:p14="http://schemas.microsoft.com/office/powerpoint/2010/main" val="137357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163131"/>
            <a:ext cx="10058400" cy="1143000"/>
          </a:xfrm>
        </p:spPr>
        <p:txBody>
          <a:bodyPr/>
          <a:lstStyle/>
          <a:p>
            <a:r>
              <a:rPr lang="en-US" dirty="0"/>
              <a:t>Mission Analysis</a:t>
            </a:r>
            <a:br>
              <a:rPr lang="en-US" dirty="0"/>
            </a:br>
            <a:r>
              <a:rPr lang="en-US" sz="2400" dirty="0"/>
              <a:t>(Analysis of Alternatives – AOA)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needed </a:t>
            </a:r>
          </a:p>
          <a:p>
            <a:pPr lvl="1"/>
            <a:r>
              <a:rPr lang="en-US" dirty="0"/>
              <a:t>Detect, intercept and mitigate asteroids.</a:t>
            </a:r>
          </a:p>
          <a:p>
            <a:r>
              <a:rPr lang="en-US" dirty="0"/>
              <a:t>List Options considered</a:t>
            </a:r>
          </a:p>
          <a:p>
            <a:pPr lvl="1"/>
            <a:r>
              <a:rPr lang="en-US" dirty="0"/>
              <a:t>Ground based (GB) laser (DEATHSTAR)</a:t>
            </a:r>
          </a:p>
          <a:p>
            <a:pPr lvl="1"/>
            <a:r>
              <a:rPr lang="en-US" dirty="0"/>
              <a:t>Space based (SB) laser</a:t>
            </a:r>
          </a:p>
          <a:p>
            <a:pPr lvl="1"/>
            <a:r>
              <a:rPr lang="en-US" dirty="0"/>
              <a:t>Lunar based (LB) laser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163131"/>
            <a:ext cx="10058400" cy="1143000"/>
          </a:xfrm>
        </p:spPr>
        <p:txBody>
          <a:bodyPr/>
          <a:lstStyle/>
          <a:p>
            <a:r>
              <a:rPr lang="en-US" dirty="0"/>
              <a:t>Mission Analysis</a:t>
            </a:r>
            <a:br>
              <a:rPr lang="en-US" dirty="0"/>
            </a:br>
            <a:r>
              <a:rPr lang="en-US" sz="2400" dirty="0"/>
              <a:t>(Analysis of Alternatives – AOA)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17999516"/>
              </p:ext>
            </p:extLst>
          </p:nvPr>
        </p:nvGraphicFramePr>
        <p:xfrm>
          <a:off x="800100" y="2171700"/>
          <a:ext cx="1078230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596008317"/>
                    </a:ext>
                  </a:extLst>
                </a:gridCol>
                <a:gridCol w="2538212">
                  <a:extLst>
                    <a:ext uri="{9D8B030D-6E8A-4147-A177-3AD203B41FA5}">
                      <a16:colId xmlns:a16="http://schemas.microsoft.com/office/drawing/2014/main" val="3801848865"/>
                    </a:ext>
                  </a:extLst>
                </a:gridCol>
                <a:gridCol w="2731395">
                  <a:extLst>
                    <a:ext uri="{9D8B030D-6E8A-4147-A177-3AD203B41FA5}">
                      <a16:colId xmlns:a16="http://schemas.microsoft.com/office/drawing/2014/main" val="3030335371"/>
                    </a:ext>
                  </a:extLst>
                </a:gridCol>
                <a:gridCol w="2731395">
                  <a:extLst>
                    <a:ext uri="{9D8B030D-6E8A-4147-A177-3AD203B41FA5}">
                      <a16:colId xmlns:a16="http://schemas.microsoft.com/office/drawing/2014/main" val="136558611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GB 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SB 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LB Laser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7152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1071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3214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2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163131"/>
            <a:ext cx="10058400" cy="1143000"/>
          </a:xfrm>
        </p:spPr>
        <p:txBody>
          <a:bodyPr/>
          <a:lstStyle/>
          <a:p>
            <a:r>
              <a:rPr lang="en-US" dirty="0"/>
              <a:t>Mission Analysis</a:t>
            </a:r>
            <a:br>
              <a:rPr lang="en-US" dirty="0"/>
            </a:br>
            <a:r>
              <a:rPr lang="en-US" sz="2400" dirty="0"/>
              <a:t>(Analysis of Alternatives – AOA)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Option (DEATHSTAR)</a:t>
            </a:r>
          </a:p>
          <a:p>
            <a:pPr lvl="1"/>
            <a:r>
              <a:rPr lang="en-US" dirty="0"/>
              <a:t>Lowest cost</a:t>
            </a:r>
          </a:p>
          <a:p>
            <a:pPr lvl="1"/>
            <a:r>
              <a:rPr lang="en-US" dirty="0"/>
              <a:t>Quickest response</a:t>
            </a:r>
          </a:p>
          <a:p>
            <a:pPr lvl="1"/>
            <a:r>
              <a:rPr lang="en-US" dirty="0"/>
              <a:t>Easily expandable and maintainable</a:t>
            </a:r>
          </a:p>
          <a:p>
            <a:pPr marL="3651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3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-120882"/>
            <a:ext cx="10336075" cy="1143000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(OV-1)</a:t>
            </a:r>
            <a:br>
              <a:rPr lang="en-US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513521" y="1943492"/>
            <a:ext cx="3621509" cy="338087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81510" y="2606548"/>
            <a:ext cx="1317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STAR</a:t>
            </a:r>
          </a:p>
          <a:p>
            <a:r>
              <a:rPr lang="en-US" dirty="0"/>
              <a:t>Ground </a:t>
            </a:r>
          </a:p>
          <a:p>
            <a:r>
              <a:rPr lang="en-US" dirty="0"/>
              <a:t>Sites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09644" y="3634735"/>
            <a:ext cx="199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 provided </a:t>
            </a:r>
          </a:p>
          <a:p>
            <a:r>
              <a:rPr lang="en-US" dirty="0"/>
              <a:t>by ground 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4223" y="1545898"/>
            <a:ext cx="3341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CONOPS:</a:t>
            </a:r>
          </a:p>
          <a:p>
            <a:pPr marL="285750" indent="-285750">
              <a:buFontTx/>
              <a:buChar char="-"/>
            </a:pPr>
            <a:r>
              <a:rPr lang="en-US" dirty="0"/>
              <a:t>8 sites – Florida, Alaska, North Pole, Russia, Japan, Australia, Antarctica and Panama. </a:t>
            </a:r>
          </a:p>
          <a:p>
            <a:pPr marL="285750" indent="-285750">
              <a:buFontTx/>
              <a:buChar char="-"/>
            </a:pPr>
            <a:r>
              <a:rPr lang="en-US" dirty="0"/>
              <a:t>Global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15 years of operational readiness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International partner interfaces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24 hour MTTF</a:t>
            </a:r>
          </a:p>
          <a:p>
            <a:pPr marL="285750" indent="-285750">
              <a:buFontTx/>
              <a:buChar char="-"/>
            </a:pPr>
            <a:r>
              <a:rPr lang="en-US" dirty="0"/>
              <a:t>Existing satellite detects/ communicates incoming threat to ground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7807744" y="1109809"/>
            <a:ext cx="457200" cy="457200"/>
          </a:xfrm>
          <a:prstGeom prst="flowChartConnector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35660" y="3204095"/>
            <a:ext cx="488868" cy="3129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433977" y="1629076"/>
            <a:ext cx="8627" cy="9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563335" y="3135883"/>
            <a:ext cx="451412" cy="3031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20862" y="3215939"/>
            <a:ext cx="132477" cy="1091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793759" y="1463797"/>
            <a:ext cx="3044594" cy="180127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71058" y="3815649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329945" y="5152544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034559" y="2785870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35845" y="2098025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051123" y="2701326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324099" y="4222479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684522" y="2937853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5400000">
            <a:off x="366655" y="-605654"/>
            <a:ext cx="4792072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rot="1505638">
            <a:off x="189445" y="2480924"/>
            <a:ext cx="4792072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rot="16788204">
            <a:off x="5189782" y="4025452"/>
            <a:ext cx="4792072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9165389">
            <a:off x="2588139" y="5321712"/>
            <a:ext cx="4792072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/>
          <p:cNvSpPr/>
          <p:nvPr/>
        </p:nvSpPr>
        <p:spPr>
          <a:xfrm rot="12519215">
            <a:off x="6291115" y="474092"/>
            <a:ext cx="4792072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rot="10800000">
            <a:off x="5275291" y="-583223"/>
            <a:ext cx="4792072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 rot="8492429">
            <a:off x="3379860" y="-1713064"/>
            <a:ext cx="4814863" cy="3881355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47" idx="1"/>
          </p:cNvCxnSpPr>
          <p:nvPr/>
        </p:nvCxnSpPr>
        <p:spPr>
          <a:xfrm flipV="1">
            <a:off x="7874699" y="839548"/>
            <a:ext cx="465798" cy="337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5"/>
          </p:cNvCxnSpPr>
          <p:nvPr/>
        </p:nvCxnSpPr>
        <p:spPr>
          <a:xfrm flipV="1">
            <a:off x="8197989" y="1226752"/>
            <a:ext cx="527976" cy="273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8449589" y="1226752"/>
            <a:ext cx="267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264944" y="839548"/>
            <a:ext cx="75553" cy="191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274726" y="935448"/>
            <a:ext cx="316511" cy="92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8456776" y="938654"/>
            <a:ext cx="127274" cy="281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7" idx="1"/>
          </p:cNvCxnSpPr>
          <p:nvPr/>
        </p:nvCxnSpPr>
        <p:spPr>
          <a:xfrm flipV="1">
            <a:off x="7874699" y="896281"/>
            <a:ext cx="556189" cy="280483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7" idx="5"/>
          </p:cNvCxnSpPr>
          <p:nvPr/>
        </p:nvCxnSpPr>
        <p:spPr>
          <a:xfrm flipV="1">
            <a:off x="8197989" y="1283485"/>
            <a:ext cx="618367" cy="216569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539980" y="1283485"/>
            <a:ext cx="26718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8355335" y="896281"/>
            <a:ext cx="75553" cy="191801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8365117" y="992181"/>
            <a:ext cx="316511" cy="9285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8547167" y="995387"/>
            <a:ext cx="127274" cy="28191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7" idx="1"/>
          </p:cNvCxnSpPr>
          <p:nvPr/>
        </p:nvCxnSpPr>
        <p:spPr>
          <a:xfrm flipV="1">
            <a:off x="7874699" y="757730"/>
            <a:ext cx="391251" cy="41903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47" idx="5"/>
          </p:cNvCxnSpPr>
          <p:nvPr/>
        </p:nvCxnSpPr>
        <p:spPr>
          <a:xfrm flipV="1">
            <a:off x="8197989" y="1144934"/>
            <a:ext cx="453429" cy="3551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8375042" y="1144934"/>
            <a:ext cx="26718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8190397" y="757730"/>
            <a:ext cx="75553" cy="19180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8200179" y="853630"/>
            <a:ext cx="316511" cy="928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8382229" y="856836"/>
            <a:ext cx="127274" cy="2819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9570352" y="3011556"/>
            <a:ext cx="174968" cy="1243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c 159"/>
          <p:cNvSpPr/>
          <p:nvPr/>
        </p:nvSpPr>
        <p:spPr>
          <a:xfrm rot="19048247">
            <a:off x="9186803" y="4097646"/>
            <a:ext cx="894033" cy="814159"/>
          </a:xfrm>
          <a:prstGeom prst="arc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20690683">
            <a:off x="3707218" y="344119"/>
            <a:ext cx="506155" cy="232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20690683">
            <a:off x="2813060" y="585105"/>
            <a:ext cx="506155" cy="232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839111" y="441859"/>
            <a:ext cx="1223563" cy="3158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 rot="20770867">
            <a:off x="3388934" y="454339"/>
            <a:ext cx="280347" cy="25713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3594240" y="592143"/>
            <a:ext cx="6234057" cy="8652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591568" y="692850"/>
            <a:ext cx="4894151" cy="268192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448251" y="629214"/>
            <a:ext cx="660174" cy="163995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5208018" y="638912"/>
            <a:ext cx="370395" cy="95762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4277849" y="664634"/>
            <a:ext cx="207877" cy="42963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8355147" y="611033"/>
            <a:ext cx="1020115" cy="2687203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61" idx="1"/>
          </p:cNvCxnSpPr>
          <p:nvPr/>
        </p:nvCxnSpPr>
        <p:spPr>
          <a:xfrm>
            <a:off x="3597813" y="667597"/>
            <a:ext cx="1031630" cy="2512674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9662519" y="4784491"/>
            <a:ext cx="155648" cy="389803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9304939" y="5691621"/>
            <a:ext cx="784217" cy="4435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302267" y="5710243"/>
            <a:ext cx="696572" cy="22691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9756046" y="5703412"/>
            <a:ext cx="29102" cy="15190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9506191" y="5699742"/>
            <a:ext cx="31820" cy="76835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10002957" y="5710243"/>
            <a:ext cx="68751" cy="23374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0038789" y="4576982"/>
            <a:ext cx="166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to Ground site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0076153" y="5598216"/>
            <a:ext cx="188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detection</a:t>
            </a:r>
          </a:p>
        </p:txBody>
      </p:sp>
    </p:spTree>
    <p:extLst>
      <p:ext uri="{BB962C8B-B14F-4D97-AF65-F5344CB8AC3E}">
        <p14:creationId xmlns:p14="http://schemas.microsoft.com/office/powerpoint/2010/main" val="116500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-120882"/>
            <a:ext cx="10336075" cy="1143000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(OV-1)</a:t>
            </a:r>
            <a:br>
              <a:rPr lang="en-US" dirty="0"/>
            </a:br>
            <a:br>
              <a:rPr lang="en-US" sz="1600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578957"/>
            <a:ext cx="9658349" cy="4641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564" y="6407879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Zhang, </a:t>
            </a:r>
            <a:r>
              <a:rPr lang="en-US" dirty="0" err="1"/>
              <a:t>Walish</a:t>
            </a:r>
            <a:r>
              <a:rPr lang="en-US" dirty="0"/>
              <a:t>, and </a:t>
            </a:r>
            <a:r>
              <a:rPr lang="en-US" dirty="0" err="1"/>
              <a:t>Melis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71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Needs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470782"/>
            <a:ext cx="4462272" cy="792162"/>
          </a:xfrm>
        </p:spPr>
        <p:txBody>
          <a:bodyPr/>
          <a:lstStyle/>
          <a:p>
            <a:r>
              <a:rPr lang="en-US" dirty="0"/>
              <a:t>Tech Readiness (TRL) 1-3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8552291"/>
              </p:ext>
            </p:extLst>
          </p:nvPr>
        </p:nvGraphicFramePr>
        <p:xfrm>
          <a:off x="0" y="2518312"/>
          <a:ext cx="61912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energy apparatus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8402992"/>
              </p:ext>
            </p:extLst>
          </p:nvPr>
        </p:nvGraphicFramePr>
        <p:xfrm>
          <a:off x="-40825" y="4890672"/>
          <a:ext cx="61912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energy apparatus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Post DT</a:t>
                      </a:r>
                      <a:endParaRPr lang="en-US" dirty="0"/>
                    </a:p>
                    <a:p>
                      <a:r>
                        <a:rPr lang="en-US" dirty="0"/>
                        <a:t>Phase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08000" y="3893624"/>
            <a:ext cx="4462272" cy="792162"/>
          </a:xfrm>
        </p:spPr>
        <p:txBody>
          <a:bodyPr/>
          <a:lstStyle/>
          <a:p>
            <a:r>
              <a:rPr lang="en-US" dirty="0"/>
              <a:t>Tech Readiness (TRL) 4-7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7050" y="3681474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Competitive Phase A leading to multiple technology demonstration prior to Milestone B. </a:t>
            </a:r>
          </a:p>
        </p:txBody>
      </p:sp>
      <p:sp>
        <p:nvSpPr>
          <p:cNvPr id="18" name="Arrow: Bent-Up 17"/>
          <p:cNvSpPr/>
          <p:nvPr/>
        </p:nvSpPr>
        <p:spPr>
          <a:xfrm flipV="1">
            <a:off x="6410325" y="2857500"/>
            <a:ext cx="933450" cy="6716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/>
          <p:cNvSpPr/>
          <p:nvPr/>
        </p:nvSpPr>
        <p:spPr>
          <a:xfrm rot="5400000" flipV="1">
            <a:off x="6410325" y="4816709"/>
            <a:ext cx="933450" cy="6716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208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Slides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2060"/>
      </a:hlink>
      <a:folHlink>
        <a:srgbClr val="704404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513</Words>
  <Application>Microsoft Office PowerPoint</Application>
  <PresentationFormat>Widescreen</PresentationFormat>
  <Paragraphs>120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Browallia New</vt:lpstr>
      <vt:lpstr>Arial</vt:lpstr>
      <vt:lpstr>Calibri</vt:lpstr>
      <vt:lpstr>Cambria</vt:lpstr>
      <vt:lpstr>Georgia</vt:lpstr>
      <vt:lpstr>Palatino Linotype</vt:lpstr>
      <vt:lpstr>Tahoma</vt:lpstr>
      <vt:lpstr>Wingdings</vt:lpstr>
      <vt:lpstr>Wingdings 2</vt:lpstr>
      <vt:lpstr>PowerPoint Slides</vt:lpstr>
      <vt:lpstr>Direct Energy Amplified Threat Hunting System for Targeting Asteroids and Rocks</vt:lpstr>
      <vt:lpstr>DEATHSTAR</vt:lpstr>
      <vt:lpstr>KPPs</vt:lpstr>
      <vt:lpstr>Mission Analysis (Analysis of Alternatives – AOA)  </vt:lpstr>
      <vt:lpstr>Mission Analysis (Analysis of Alternatives – AOA)  </vt:lpstr>
      <vt:lpstr>Mission Analysis (Analysis of Alternatives – AOA)  </vt:lpstr>
      <vt:lpstr>Architecture (OV-1)  </vt:lpstr>
      <vt:lpstr>Architecture (OV-1)  </vt:lpstr>
      <vt:lpstr>Technology Needs</vt:lpstr>
      <vt:lpstr>Program Proposal (Acquisition Strategy – Full Program) </vt:lpstr>
      <vt:lpstr>Full Program Proposed Life Cycle and Budget (Program Objective Memorandum – POM)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Event</dc:title>
  <dc:creator>Joe Boyle</dc:creator>
  <cp:lastModifiedBy>wcui</cp:lastModifiedBy>
  <cp:revision>75</cp:revision>
  <dcterms:created xsi:type="dcterms:W3CDTF">2013-12-14T20:31:25Z</dcterms:created>
  <dcterms:modified xsi:type="dcterms:W3CDTF">2017-02-04T03:16:42Z</dcterms:modified>
</cp:coreProperties>
</file>