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63" r:id="rId3"/>
    <p:sldId id="270" r:id="rId4"/>
    <p:sldId id="272" r:id="rId5"/>
    <p:sldId id="260" r:id="rId6"/>
    <p:sldId id="269" r:id="rId7"/>
    <p:sldId id="258" r:id="rId8"/>
    <p:sldId id="273" r:id="rId9"/>
    <p:sldId id="271" r:id="rId10"/>
    <p:sldId id="25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81550" autoAdjust="0"/>
  </p:normalViewPr>
  <p:slideViewPr>
    <p:cSldViewPr snapToGrid="0">
      <p:cViewPr varScale="1">
        <p:scale>
          <a:sx n="59" d="100"/>
          <a:sy n="59" d="100"/>
        </p:scale>
        <p:origin x="100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38BF4-6E71-43AF-A2FA-A9F14D1327E1}" type="datetimeFigureOut">
              <a:rPr lang="en-US" smtClean="0"/>
              <a:t>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48B5B-68D1-4922-9280-33E992D487F5}" type="slidenum">
              <a:rPr lang="en-US" smtClean="0"/>
              <a:t>‹#›</a:t>
            </a:fld>
            <a:endParaRPr lang="en-US"/>
          </a:p>
        </p:txBody>
      </p:sp>
    </p:spTree>
    <p:extLst>
      <p:ext uri="{BB962C8B-B14F-4D97-AF65-F5344CB8AC3E}">
        <p14:creationId xmlns:p14="http://schemas.microsoft.com/office/powerpoint/2010/main" val="755615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Transient_response#cite_note-Ogata230-1" TargetMode="External"/><Relationship Id="rId3" Type="http://schemas.openxmlformats.org/officeDocument/2006/relationships/hyperlink" Target="https://en.wikipedia.org/wiki/Rise_time" TargetMode="External"/><Relationship Id="rId7" Type="http://schemas.openxmlformats.org/officeDocument/2006/relationships/hyperlink" Target="https://en.wikipedia.org/w/index.php?title=Error_band&amp;action=edit&amp;redlink=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ettling_time" TargetMode="External"/><Relationship Id="rId5" Type="http://schemas.openxmlformats.org/officeDocument/2006/relationships/hyperlink" Target="https://en.wikipedia.org/wiki/Ringing_(signal)" TargetMode="External"/><Relationship Id="rId10" Type="http://schemas.openxmlformats.org/officeDocument/2006/relationships/hyperlink" Target="https://en.wikipedia.org/wiki/Transient_response#cite_note-2" TargetMode="External"/><Relationship Id="rId4" Type="http://schemas.openxmlformats.org/officeDocument/2006/relationships/hyperlink" Target="https://en.wikipedia.org/wiki/Overshoot_(signal)" TargetMode="External"/><Relationship Id="rId9" Type="http://schemas.openxmlformats.org/officeDocument/2006/relationships/hyperlink" Target="https://en.wikipedia.org/wiki/Steady_stat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Market research (Request for Information)</a:t>
            </a:r>
          </a:p>
          <a:p>
            <a:pPr marL="914400" lvl="1" indent="-457200">
              <a:buFont typeface="Arial" panose="020B0604020202020204" pitchFamily="34" charset="0"/>
              <a:buChar char="•"/>
            </a:pPr>
            <a:r>
              <a:rPr lang="en-US" sz="2800" dirty="0"/>
              <a:t>Industry month (Presentation &amp; 1-on-1s)</a:t>
            </a:r>
          </a:p>
          <a:p>
            <a:pPr marL="914400" lvl="1" indent="-457200">
              <a:buFont typeface="Arial" panose="020B0604020202020204" pitchFamily="34" charset="0"/>
              <a:buChar char="•"/>
            </a:pPr>
            <a:r>
              <a:rPr lang="en-US" sz="2800" dirty="0"/>
              <a:t>Draft Request for Proposal (DRFP, how many?)</a:t>
            </a:r>
          </a:p>
          <a:p>
            <a:pPr marL="914400" lvl="1" indent="-457200">
              <a:buFont typeface="Arial" panose="020B0604020202020204" pitchFamily="34" charset="0"/>
              <a:buChar char="•"/>
            </a:pPr>
            <a:r>
              <a:rPr lang="en-US" sz="2800" dirty="0"/>
              <a:t>Final RFP release!</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effectLst/>
              </a:rPr>
              <a:t>5. Component and/or breadboard validation in relevant </a:t>
            </a:r>
            <a:r>
              <a:rPr lang="en-US" sz="2800" dirty="0" err="1">
                <a:effectLst/>
              </a:rPr>
              <a:t>environmentFidelity</a:t>
            </a:r>
            <a:r>
              <a:rPr lang="en-US" sz="2800" dirty="0">
                <a:effectLst/>
              </a:rPr>
              <a:t> of breadboard technology increases significantly. The basic technological components are integrated with reasonably realistic supporting elements so they can be tested in a simulated environment. Examples include “high-fidelity” laboratory integration of </a:t>
            </a:r>
            <a:r>
              <a:rPr lang="en-US" sz="2800" dirty="0" err="1">
                <a:effectLst/>
              </a:rPr>
              <a:t>components.Results</a:t>
            </a:r>
            <a:r>
              <a:rPr lang="en-US" sz="2800" dirty="0">
                <a:effectLst/>
              </a:rPr>
              <a:t> from testing laboratory breadboard system are integrated with other supporting elements in a simulated operational environment. How does the “relevant environment” differ from the expected operational environment? How do the test results compare with expectations? What problems, if any, were encountered? Was the breadboard system refined to more nearly match the expected system goals?</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CC648B5B-68D1-4922-9280-33E992D487F5}" type="slidenum">
              <a:rPr lang="en-US" smtClean="0"/>
              <a:t>5</a:t>
            </a:fld>
            <a:endParaRPr lang="en-US"/>
          </a:p>
        </p:txBody>
      </p:sp>
    </p:spTree>
    <p:extLst>
      <p:ext uri="{BB962C8B-B14F-4D97-AF65-F5344CB8AC3E}">
        <p14:creationId xmlns:p14="http://schemas.microsoft.com/office/powerpoint/2010/main" val="333566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Market research (Request for Information)</a:t>
            </a:r>
          </a:p>
          <a:p>
            <a:pPr marL="914400" lvl="1" indent="-457200">
              <a:buFont typeface="Arial" panose="020B0604020202020204" pitchFamily="34" charset="0"/>
              <a:buChar char="•"/>
            </a:pPr>
            <a:r>
              <a:rPr lang="en-US" sz="2800" dirty="0"/>
              <a:t>Industry month (Presentation &amp; 1-on-1s)</a:t>
            </a:r>
          </a:p>
          <a:p>
            <a:pPr marL="914400" lvl="1" indent="-457200">
              <a:buFont typeface="Arial" panose="020B0604020202020204" pitchFamily="34" charset="0"/>
              <a:buChar char="•"/>
            </a:pPr>
            <a:r>
              <a:rPr lang="en-US" sz="2800" dirty="0"/>
              <a:t>Draft Request for Proposal (DRFP, how many?)</a:t>
            </a:r>
          </a:p>
          <a:p>
            <a:pPr marL="914400" lvl="1" indent="-457200">
              <a:buFont typeface="Arial" panose="020B0604020202020204" pitchFamily="34" charset="0"/>
              <a:buChar char="•"/>
            </a:pPr>
            <a:r>
              <a:rPr lang="en-US" sz="2800" dirty="0"/>
              <a:t>Final RFP release!</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effectLst/>
              </a:rPr>
              <a:t>5. Component and/or breadboard validation in relevant </a:t>
            </a:r>
            <a:r>
              <a:rPr lang="en-US" sz="2800" dirty="0" err="1">
                <a:effectLst/>
              </a:rPr>
              <a:t>environmentFidelity</a:t>
            </a:r>
            <a:r>
              <a:rPr lang="en-US" sz="2800" dirty="0">
                <a:effectLst/>
              </a:rPr>
              <a:t> of breadboard technology increases significantly. The basic technological components are integrated with reasonably realistic supporting elements so they can be tested in a simulated environment. Examples include “high-fidelity” laboratory integration of </a:t>
            </a:r>
            <a:r>
              <a:rPr lang="en-US" sz="2800" dirty="0" err="1">
                <a:effectLst/>
              </a:rPr>
              <a:t>components.Results</a:t>
            </a:r>
            <a:r>
              <a:rPr lang="en-US" sz="2800" dirty="0">
                <a:effectLst/>
              </a:rPr>
              <a:t> from testing laboratory breadboard system are integrated with other supporting elements in a simulated operational environment. How does the “relevant environment” differ from the expected operational environment? How do the test results compare with expectations? What problems, if any, were encountered? Was the breadboard system refined to more nearly match the expected system goals?</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CC648B5B-68D1-4922-9280-33E992D487F5}" type="slidenum">
              <a:rPr lang="en-US" smtClean="0"/>
              <a:t>6</a:t>
            </a:fld>
            <a:endParaRPr lang="en-US"/>
          </a:p>
        </p:txBody>
      </p:sp>
    </p:spTree>
    <p:extLst>
      <p:ext uri="{BB962C8B-B14F-4D97-AF65-F5344CB8AC3E}">
        <p14:creationId xmlns:p14="http://schemas.microsoft.com/office/powerpoint/2010/main" val="253060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Getter Substance used to remove gas from vacuum.   </a:t>
            </a:r>
          </a:p>
          <a:p>
            <a:endParaRPr lang="en-US" dirty="0"/>
          </a:p>
          <a:p>
            <a:pPr lvl="2"/>
            <a:r>
              <a:rPr lang="en-US" sz="1600" dirty="0"/>
              <a:t>Full Mirror </a:t>
            </a:r>
          </a:p>
          <a:p>
            <a:pPr lvl="2"/>
            <a:r>
              <a:rPr lang="en-US" sz="1600" dirty="0"/>
              <a:t>Gas Reservoir</a:t>
            </a:r>
          </a:p>
          <a:p>
            <a:pPr lvl="2"/>
            <a:r>
              <a:rPr lang="en-US" sz="1600" dirty="0"/>
              <a:t>Getter</a:t>
            </a:r>
          </a:p>
          <a:p>
            <a:pPr lvl="2"/>
            <a:r>
              <a:rPr lang="en-US" sz="1600" dirty="0"/>
              <a:t>Heat sink</a:t>
            </a:r>
          </a:p>
          <a:p>
            <a:endParaRPr lang="en-US" dirty="0"/>
          </a:p>
          <a:p>
            <a:endParaRPr lang="en-US" dirty="0"/>
          </a:p>
          <a:p>
            <a:r>
              <a:rPr lang="en-US" dirty="0"/>
              <a:t>Rise </a:t>
            </a:r>
            <a:r>
              <a:rPr lang="en-US" dirty="0" err="1"/>
              <a:t>time</a:t>
            </a:r>
            <a:r>
              <a:rPr lang="en-US" sz="1200" u="none" strike="noStrike" kern="1200" dirty="0" err="1">
                <a:solidFill>
                  <a:schemeClr val="tx1"/>
                </a:solidFill>
                <a:effectLst/>
                <a:latin typeface="+mn-lt"/>
                <a:ea typeface="+mn-ea"/>
                <a:cs typeface="+mn-cs"/>
                <a:hlinkClick r:id="rId3" tooltip="Rise time"/>
              </a:rPr>
              <a:t>Rise</a:t>
            </a:r>
            <a:r>
              <a:rPr lang="en-US" sz="1200" u="none" strike="noStrike" kern="1200" dirty="0">
                <a:solidFill>
                  <a:schemeClr val="tx1"/>
                </a:solidFill>
                <a:effectLst/>
                <a:latin typeface="+mn-lt"/>
                <a:ea typeface="+mn-ea"/>
                <a:cs typeface="+mn-cs"/>
                <a:hlinkClick r:id="rId3" tooltip="Rise time"/>
              </a:rPr>
              <a:t> time</a:t>
            </a:r>
            <a:r>
              <a:rPr lang="en-US" dirty="0"/>
              <a:t> refers to the time required for a signal to change from a specified low value to a specified high value. </a:t>
            </a:r>
          </a:p>
          <a:p>
            <a:endParaRPr lang="en-US" dirty="0"/>
          </a:p>
          <a:p>
            <a:r>
              <a:rPr lang="en-US" dirty="0"/>
              <a:t>Typically, these values are 10% and 90% of the step </a:t>
            </a:r>
            <a:r>
              <a:rPr lang="en-US" dirty="0" err="1"/>
              <a:t>height.Overshoot</a:t>
            </a:r>
            <a:endParaRPr lang="en-US" dirty="0"/>
          </a:p>
          <a:p>
            <a:endParaRPr lang="en-US" sz="1200" u="none" strike="noStrike" kern="1200" dirty="0">
              <a:solidFill>
                <a:schemeClr val="tx1"/>
              </a:solidFill>
              <a:effectLst/>
              <a:latin typeface="+mn-lt"/>
              <a:ea typeface="+mn-ea"/>
              <a:cs typeface="+mn-cs"/>
              <a:hlinkClick r:id="rId4" tooltip="Overshoot (signal)"/>
            </a:endParaRPr>
          </a:p>
          <a:p>
            <a:r>
              <a:rPr lang="en-US" sz="1200" u="none" strike="noStrike" kern="1200" dirty="0">
                <a:solidFill>
                  <a:schemeClr val="tx1"/>
                </a:solidFill>
                <a:effectLst/>
                <a:latin typeface="+mn-lt"/>
                <a:ea typeface="+mn-ea"/>
                <a:cs typeface="+mn-cs"/>
                <a:hlinkClick r:id="rId4" tooltip="Overshoot (signal)"/>
              </a:rPr>
              <a:t>Overshoot</a:t>
            </a:r>
            <a:r>
              <a:rPr lang="en-US" dirty="0"/>
              <a:t> is when a signal or function exceeds its target. It is often associated with </a:t>
            </a:r>
            <a:r>
              <a:rPr lang="en-US" sz="1200" u="none" strike="noStrike" kern="1200" dirty="0" err="1">
                <a:solidFill>
                  <a:schemeClr val="tx1"/>
                </a:solidFill>
                <a:effectLst/>
                <a:latin typeface="+mn-lt"/>
                <a:ea typeface="+mn-ea"/>
                <a:cs typeface="+mn-cs"/>
                <a:hlinkClick r:id="rId5" tooltip="Ringing (signal)"/>
              </a:rPr>
              <a:t>ringing</a:t>
            </a:r>
            <a:r>
              <a:rPr lang="en-US" dirty="0" err="1"/>
              <a:t>.Settling</a:t>
            </a:r>
            <a:r>
              <a:rPr lang="en-US" dirty="0"/>
              <a:t> </a:t>
            </a:r>
            <a:r>
              <a:rPr lang="en-US" dirty="0" err="1"/>
              <a:t>time</a:t>
            </a:r>
            <a:r>
              <a:rPr lang="en-US" sz="1200" u="none" strike="noStrike" kern="1200" dirty="0" err="1">
                <a:solidFill>
                  <a:schemeClr val="tx1"/>
                </a:solidFill>
                <a:effectLst/>
                <a:latin typeface="+mn-lt"/>
                <a:ea typeface="+mn-ea"/>
                <a:cs typeface="+mn-cs"/>
                <a:hlinkClick r:id="rId6" tooltip="Settling time"/>
              </a:rPr>
              <a:t>Settling</a:t>
            </a:r>
            <a:r>
              <a:rPr lang="en-US" sz="1200" u="none" strike="noStrike" kern="1200" dirty="0">
                <a:solidFill>
                  <a:schemeClr val="tx1"/>
                </a:solidFill>
                <a:effectLst/>
                <a:latin typeface="+mn-lt"/>
                <a:ea typeface="+mn-ea"/>
                <a:cs typeface="+mn-cs"/>
                <a:hlinkClick r:id="rId6" tooltip="Settling time"/>
              </a:rPr>
              <a:t> time</a:t>
            </a:r>
            <a:r>
              <a:rPr lang="en-US" dirty="0"/>
              <a:t> is the time elapsed from the application of an ideal instantaneous step input to the time at which the output has entered and remained within a specified </a:t>
            </a:r>
            <a:r>
              <a:rPr lang="en-US" sz="1200" u="none" strike="noStrike" kern="1200" dirty="0">
                <a:solidFill>
                  <a:schemeClr val="tx1"/>
                </a:solidFill>
                <a:effectLst/>
                <a:latin typeface="+mn-lt"/>
                <a:ea typeface="+mn-ea"/>
                <a:cs typeface="+mn-cs"/>
                <a:hlinkClick r:id="rId7" tooltip="Error band (page does not exist)"/>
              </a:rPr>
              <a:t>error </a:t>
            </a:r>
            <a:r>
              <a:rPr lang="en-US" sz="1200" u="none" strike="noStrike" kern="1200" dirty="0" err="1">
                <a:solidFill>
                  <a:schemeClr val="tx1"/>
                </a:solidFill>
                <a:effectLst/>
                <a:latin typeface="+mn-lt"/>
                <a:ea typeface="+mn-ea"/>
                <a:cs typeface="+mn-cs"/>
                <a:hlinkClick r:id="rId7" tooltip="Error band (page does not exist)"/>
              </a:rPr>
              <a:t>band</a:t>
            </a:r>
            <a:r>
              <a:rPr lang="en-US" dirty="0" err="1"/>
              <a:t>.Delay-timeThe</a:t>
            </a:r>
            <a:r>
              <a:rPr lang="en-US" dirty="0"/>
              <a:t> delay time is the time required for the response to reach half the final value the very first time.</a:t>
            </a:r>
            <a:r>
              <a:rPr lang="en-US" sz="1200" b="0" i="0" u="none" strike="noStrike" kern="1200" baseline="30000" dirty="0">
                <a:solidFill>
                  <a:schemeClr val="tx1"/>
                </a:solidFill>
                <a:effectLst/>
                <a:latin typeface="+mn-lt"/>
                <a:ea typeface="+mn-ea"/>
                <a:cs typeface="+mn-cs"/>
                <a:hlinkClick r:id="rId8"/>
              </a:rPr>
              <a:t>[1]</a:t>
            </a:r>
            <a:r>
              <a:rPr lang="en-US" dirty="0"/>
              <a:t>Peak </a:t>
            </a:r>
            <a:r>
              <a:rPr lang="en-US" dirty="0" err="1"/>
              <a:t>timeThe</a:t>
            </a:r>
            <a:r>
              <a:rPr lang="en-US" dirty="0"/>
              <a:t> peak time is the time required for the response to reach the first peak of the overshoot.</a:t>
            </a:r>
            <a:r>
              <a:rPr lang="en-US" sz="1200" b="0" i="0" u="none" strike="noStrike" kern="1200" baseline="30000" dirty="0">
                <a:solidFill>
                  <a:schemeClr val="tx1"/>
                </a:solidFill>
                <a:effectLst/>
                <a:latin typeface="+mn-lt"/>
                <a:ea typeface="+mn-ea"/>
                <a:cs typeface="+mn-cs"/>
                <a:hlinkClick r:id="rId8"/>
              </a:rPr>
              <a:t>[1]</a:t>
            </a:r>
            <a:r>
              <a:rPr lang="en-US" dirty="0"/>
              <a:t>Steady-state error2003's </a:t>
            </a:r>
            <a:r>
              <a:rPr lang="en-US" i="1" dirty="0"/>
              <a:t>Instrument Engineers' Handbook</a:t>
            </a:r>
            <a:r>
              <a:rPr lang="en-US" dirty="0"/>
              <a:t> defines the steady-state error of a system as "the difference between the desired final output and the actual one" when the system reaches a </a:t>
            </a:r>
            <a:r>
              <a:rPr lang="en-US" sz="1200" u="none" strike="noStrike" kern="1200" dirty="0">
                <a:solidFill>
                  <a:schemeClr val="tx1"/>
                </a:solidFill>
                <a:effectLst/>
                <a:latin typeface="+mn-lt"/>
                <a:ea typeface="+mn-ea"/>
                <a:cs typeface="+mn-cs"/>
                <a:hlinkClick r:id="rId9" tooltip="Steady state"/>
              </a:rPr>
              <a:t>steady state</a:t>
            </a:r>
            <a:r>
              <a:rPr lang="en-US" dirty="0"/>
              <a:t>, when its behavior may be expected to continue if the system is undisturbed.</a:t>
            </a:r>
            <a:r>
              <a:rPr lang="en-US" sz="1200" b="0" i="0" u="none" strike="noStrike" kern="1200" baseline="30000" dirty="0">
                <a:solidFill>
                  <a:schemeClr val="tx1"/>
                </a:solidFill>
                <a:effectLst/>
                <a:latin typeface="+mn-lt"/>
                <a:ea typeface="+mn-ea"/>
                <a:cs typeface="+mn-cs"/>
                <a:hlinkClick r:id="rId10"/>
              </a:rPr>
              <a:t>[2]</a:t>
            </a:r>
            <a:endParaRPr lang="en-US" dirty="0"/>
          </a:p>
        </p:txBody>
      </p:sp>
      <p:sp>
        <p:nvSpPr>
          <p:cNvPr id="4" name="Slide Number Placeholder 3"/>
          <p:cNvSpPr>
            <a:spLocks noGrp="1"/>
          </p:cNvSpPr>
          <p:nvPr>
            <p:ph type="sldNum" sz="quarter" idx="10"/>
          </p:nvPr>
        </p:nvSpPr>
        <p:spPr/>
        <p:txBody>
          <a:bodyPr/>
          <a:lstStyle/>
          <a:p>
            <a:fld id="{CC648B5B-68D1-4922-9280-33E992D487F5}" type="slidenum">
              <a:rPr lang="en-US" smtClean="0"/>
              <a:t>10</a:t>
            </a:fld>
            <a:endParaRPr lang="en-US"/>
          </a:p>
        </p:txBody>
      </p:sp>
    </p:spTree>
    <p:extLst>
      <p:ext uri="{BB962C8B-B14F-4D97-AF65-F5344CB8AC3E}">
        <p14:creationId xmlns:p14="http://schemas.microsoft.com/office/powerpoint/2010/main" val="984872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cid:image007.png@01CC995E.90FA9AA0"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10058400" cy="1143000"/>
          </a:xfrm>
          <a:prstGeom prst="rect">
            <a:avLst/>
          </a:prstGeom>
        </p:spPr>
        <p:txBody>
          <a:bodyPr/>
          <a:lstStyle>
            <a:lvl1pPr>
              <a:defRPr>
                <a:solidFill>
                  <a:schemeClr val="bg1"/>
                </a:solidFill>
              </a:defRPr>
            </a:lvl1pPr>
          </a:lstStyle>
          <a:p>
            <a:r>
              <a:rPr lang="en-US"/>
              <a:t>Click to edit Master title style</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5" name="Content Placeholder 9"/>
          <p:cNvSpPr>
            <a:spLocks noGrp="1"/>
          </p:cNvSpPr>
          <p:nvPr>
            <p:ph sz="quarter" idx="13"/>
          </p:nvPr>
        </p:nvSpPr>
        <p:spPr>
          <a:xfrm>
            <a:off x="1219200" y="2133600"/>
            <a:ext cx="9753600" cy="3474720"/>
          </a:xfrm>
        </p:spPr>
        <p:txBody>
          <a:bodyPr/>
          <a:lstStyle>
            <a:lvl1pPr marL="346075" indent="-346075">
              <a:buClrTx/>
              <a:buSzPct val="100000"/>
              <a:buFont typeface="Wingdings" pitchFamily="2" charset="2"/>
              <a:buChar char="«"/>
              <a:defRPr>
                <a:latin typeface="Arial" pitchFamily="34" charset="0"/>
                <a:cs typeface="Arial" pitchFamily="34" charset="0"/>
              </a:defRPr>
            </a:lvl1pPr>
            <a:lvl2pPr marL="682625" indent="-317500">
              <a:buClrTx/>
              <a:buSzPct val="100000"/>
              <a:buFont typeface="Wingdings" pitchFamily="2" charset="2"/>
              <a:buChar char="§"/>
              <a:tabLst>
                <a:tab pos="682625" algn="l"/>
              </a:tabLst>
              <a:defRPr>
                <a:latin typeface="Arial" pitchFamily="34" charset="0"/>
                <a:cs typeface="Arial" pitchFamily="34" charset="0"/>
              </a:defRPr>
            </a:lvl2pPr>
            <a:lvl3pPr marL="1030288" indent="-347663">
              <a:buClrTx/>
              <a:buSzPct val="100000"/>
              <a:buFont typeface="Wingdings" pitchFamily="2" charset="2"/>
              <a:buChar char=""/>
              <a:defRPr>
                <a:latin typeface="Arial" pitchFamily="34" charset="0"/>
                <a:cs typeface="Arial" pitchFamily="34" charset="0"/>
              </a:defRPr>
            </a:lvl3pPr>
            <a:lvl4pPr marL="1376363" indent="-346075">
              <a:buClrTx/>
              <a:buSzPct val="100000"/>
              <a:buFont typeface="Wingdings 2" pitchFamily="18" charset="2"/>
              <a:buChar char=""/>
              <a:tabLst>
                <a:tab pos="1376363" algn="l"/>
              </a:tabLst>
              <a:defRPr>
                <a:latin typeface="Arial" pitchFamily="34" charset="0"/>
                <a:cs typeface="Arial" pitchFamily="34" charset="0"/>
              </a:defRPr>
            </a:lvl4pPr>
            <a:lvl5pPr marL="1712913" indent="-336550">
              <a:buClrTx/>
              <a:buSzPct val="100000"/>
              <a:buFont typeface="Wingdings" pitchFamily="2" charset="2"/>
              <a:buChar char="þ"/>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97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p:cNvSpPr>
            <a:spLocks noGrp="1" noChangeArrowheads="1"/>
          </p:cNvSpPr>
          <p:nvPr>
            <p:ph type="sldNum" sz="quarter" idx="10"/>
          </p:nvPr>
        </p:nvSpPr>
        <p:spPr>
          <a:ln/>
        </p:spPr>
        <p:txBody>
          <a:bodyPr/>
          <a:lstStyle>
            <a:lvl1pPr>
              <a:defRPr/>
            </a:lvl1pPr>
          </a:lstStyle>
          <a:p>
            <a:pPr>
              <a:defRPr/>
            </a:pPr>
            <a:fld id="{83C708AF-3EF1-4304-9B98-38BF18D1B2B3}" type="slidenum">
              <a:rPr lang="en-US"/>
              <a:pPr>
                <a:defRPr/>
              </a:pPr>
              <a:t>‹#›</a:t>
            </a:fld>
            <a:endParaRPr lang="en-US" dirty="0"/>
          </a:p>
        </p:txBody>
      </p:sp>
    </p:spTree>
    <p:extLst>
      <p:ext uri="{BB962C8B-B14F-4D97-AF65-F5344CB8AC3E}">
        <p14:creationId xmlns:p14="http://schemas.microsoft.com/office/powerpoint/2010/main" val="305895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585CC7-3B1D-4B23-B53F-88F769CC9993}" type="datetimeFigureOut">
              <a:rPr lang="en-US" smtClean="0"/>
              <a:t>2/3/2017</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3B9239A-E63F-4ECF-9F24-53DB120E0D6F}" type="slidenum">
              <a:rPr lang="en-US" smtClean="0"/>
              <a:t>‹#›</a:t>
            </a:fld>
            <a:endParaRPr lang="en-US"/>
          </a:p>
        </p:txBody>
      </p:sp>
    </p:spTree>
    <p:extLst>
      <p:ext uri="{BB962C8B-B14F-4D97-AF65-F5344CB8AC3E}">
        <p14:creationId xmlns:p14="http://schemas.microsoft.com/office/powerpoint/2010/main" val="3166268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965060" y="5052546"/>
            <a:ext cx="7516013" cy="882119"/>
          </a:xfrm>
          <a:prstGeom prst="rect">
            <a:avLst/>
          </a:prstGeo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1"/>
          <p:cNvSpPr>
            <a:spLocks noGrp="1"/>
          </p:cNvSpPr>
          <p:nvPr>
            <p:ph type="ctrTitle"/>
          </p:nvPr>
        </p:nvSpPr>
        <p:spPr>
          <a:xfrm>
            <a:off x="1320800" y="2514601"/>
            <a:ext cx="9567135" cy="1793167"/>
          </a:xfrm>
          <a:prstGeom prst="rect">
            <a:avLst/>
          </a:prstGeom>
          <a:effectLst/>
        </p:spPr>
        <p:txBody>
          <a:bodyPr>
            <a:noAutofit/>
          </a:bodyPr>
          <a:lstStyle>
            <a:lvl1pPr marL="640080" indent="-457200" algn="ctr">
              <a:defRPr sz="5400">
                <a:solidFill>
                  <a:schemeClr val="tx1"/>
                </a:solidFill>
              </a:defRPr>
            </a:lvl1pPr>
          </a:lstStyle>
          <a:p>
            <a:r>
              <a:rPr lang="en-US" dirty="0"/>
              <a:t>Click to edit Master title style</a:t>
            </a:r>
          </a:p>
        </p:txBody>
      </p:sp>
      <p:pic>
        <p:nvPicPr>
          <p:cNvPr id="6" name="Picture 5" descr="Description: Description: Logo-Salient Office.png"/>
          <p:cNvPicPr/>
          <p:nvPr userDrawn="1"/>
        </p:nvPicPr>
        <p:blipFill rotWithShape="1">
          <a:blip r:embed="rId2" r:link="rId3" cstate="print">
            <a:extLst>
              <a:ext uri="{28A0092B-C50C-407E-A947-70E740481C1C}">
                <a14:useLocalDpi xmlns:a14="http://schemas.microsoft.com/office/drawing/2010/main" val="0"/>
              </a:ext>
            </a:extLst>
          </a:blip>
          <a:srcRect r="76866"/>
          <a:stretch>
            <a:fillRect/>
          </a:stretch>
        </p:blipFill>
        <p:spPr bwMode="auto">
          <a:xfrm>
            <a:off x="11480801" y="6248401"/>
            <a:ext cx="384628" cy="43542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1463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20800" y="76200"/>
            <a:ext cx="10261600" cy="1143000"/>
          </a:xfrm>
          <a:prstGeom prst="rect">
            <a:avLst/>
          </a:prstGeom>
        </p:spPr>
        <p:txBody>
          <a:bodyPr/>
          <a:lstStyle>
            <a:lvl1pPr>
              <a:defRPr>
                <a:solidFill>
                  <a:schemeClr val="bg1"/>
                </a:solidFill>
              </a:defRPr>
            </a:lvl1pPr>
          </a:lstStyle>
          <a:p>
            <a:r>
              <a:rPr lang="en-US" dirty="0"/>
              <a:t>Click to edit Master title style</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9" name="Text Placeholder 2"/>
          <p:cNvSpPr>
            <a:spLocks noGrp="1"/>
          </p:cNvSpPr>
          <p:nvPr>
            <p:ph type="body" idx="1"/>
          </p:nvPr>
        </p:nvSpPr>
        <p:spPr>
          <a:xfrm>
            <a:off x="1524000" y="1600200"/>
            <a:ext cx="4462272" cy="7921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Arial" pitchFamily="34" charset="0"/>
                <a:ea typeface="+mj-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3"/>
          <p:cNvSpPr>
            <a:spLocks noGrp="1"/>
          </p:cNvSpPr>
          <p:nvPr>
            <p:ph sz="half" idx="2"/>
          </p:nvPr>
        </p:nvSpPr>
        <p:spPr>
          <a:xfrm>
            <a:off x="1541929" y="2514600"/>
            <a:ext cx="4462272" cy="2743200"/>
          </a:xfrm>
        </p:spPr>
        <p:txBody>
          <a:bodyPr>
            <a:normAutofit/>
          </a:bodyPr>
          <a:lstStyle>
            <a:lvl1pPr>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3"/>
          </p:nvPr>
        </p:nvSpPr>
        <p:spPr>
          <a:xfrm>
            <a:off x="6196403" y="1600200"/>
            <a:ext cx="4462272" cy="7921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Arial" pitchFamily="34" charset="0"/>
                <a:ea typeface="+mj-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dirty="0"/>
              <a:t>Click to edit Master text styles</a:t>
            </a:r>
          </a:p>
        </p:txBody>
      </p:sp>
      <p:sp>
        <p:nvSpPr>
          <p:cNvPr id="12" name="Content Placeholder 5"/>
          <p:cNvSpPr>
            <a:spLocks noGrp="1"/>
          </p:cNvSpPr>
          <p:nvPr>
            <p:ph sz="quarter" idx="4"/>
          </p:nvPr>
        </p:nvSpPr>
        <p:spPr>
          <a:xfrm>
            <a:off x="6193367" y="2513305"/>
            <a:ext cx="4462272" cy="2743200"/>
          </a:xfrm>
        </p:spPr>
        <p:txBody>
          <a:bodyPr>
            <a:normAutofit/>
          </a:bodyPr>
          <a:lstStyle>
            <a:lvl1pPr>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38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6629400"/>
            <a:ext cx="3860800" cy="228600"/>
          </a:xfrm>
          <a:prstGeom prst="rect">
            <a:avLst/>
          </a:prstGeom>
        </p:spPr>
        <p:txBody>
          <a:bodyPr/>
          <a:lstStyle/>
          <a:p>
            <a:pPr>
              <a:defRPr/>
            </a:pPr>
            <a:r>
              <a:rPr lang="en-CA">
                <a:solidFill>
                  <a:prstClr val="black">
                    <a:tint val="75000"/>
                  </a:prstClr>
                </a:solidFill>
              </a:rPr>
              <a:t>Version 1.0</a:t>
            </a:r>
            <a:endParaRPr lang="en-CA" dirty="0">
              <a:solidFill>
                <a:prstClr val="black">
                  <a:tint val="75000"/>
                </a:prstClr>
              </a:solidFill>
            </a:endParaRP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Tree>
    <p:extLst>
      <p:ext uri="{BB962C8B-B14F-4D97-AF65-F5344CB8AC3E}">
        <p14:creationId xmlns:p14="http://schemas.microsoft.com/office/powerpoint/2010/main" val="3498700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625600" y="274638"/>
            <a:ext cx="9956800" cy="1143000"/>
          </a:xfrm>
          <a:prstGeom prst="rect">
            <a:avLst/>
          </a:prstGeom>
        </p:spPr>
        <p:txBody>
          <a:bodyPr/>
          <a:lstStyle>
            <a:lvl1pPr>
              <a:defRPr>
                <a:solidFill>
                  <a:schemeClr val="bg1"/>
                </a:solidFill>
              </a:defRPr>
            </a:lvl1pPr>
          </a:lstStyle>
          <a:p>
            <a:r>
              <a:rPr lang="en-US"/>
              <a:t>Click to edit Master title style</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7" name="Picture Placeholder 2"/>
          <p:cNvSpPr>
            <a:spLocks noGrp="1"/>
          </p:cNvSpPr>
          <p:nvPr>
            <p:ph type="pic" idx="1"/>
          </p:nvPr>
        </p:nvSpPr>
        <p:spPr>
          <a:xfrm>
            <a:off x="1524000" y="225361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154769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10160000" cy="1143000"/>
          </a:xfrm>
          <a:prstGeom prst="rect">
            <a:avLst/>
          </a:prstGeom>
        </p:spPr>
        <p:txBody>
          <a:bodyPr/>
          <a:lstStyle>
            <a:lvl1pPr>
              <a:defRPr>
                <a:solidFill>
                  <a:schemeClr val="bg1"/>
                </a:solidFill>
              </a:defRPr>
            </a:lvl1pPr>
          </a:lstStyle>
          <a:p>
            <a:r>
              <a:rPr lang="en-US"/>
              <a:t>Click to edit Master title style</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7" name="Text Placeholder 2"/>
          <p:cNvSpPr>
            <a:spLocks noGrp="1"/>
          </p:cNvSpPr>
          <p:nvPr>
            <p:ph type="body" sz="half" idx="1"/>
          </p:nvPr>
        </p:nvSpPr>
        <p:spPr>
          <a:xfrm>
            <a:off x="914400" y="1905000"/>
            <a:ext cx="5080000" cy="41148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lipArt Placeholder 3"/>
          <p:cNvSpPr>
            <a:spLocks noGrp="1"/>
          </p:cNvSpPr>
          <p:nvPr>
            <p:ph type="clipArt" sz="half" idx="2"/>
          </p:nvPr>
        </p:nvSpPr>
        <p:spPr>
          <a:xfrm>
            <a:off x="6197600" y="1905000"/>
            <a:ext cx="5080000" cy="4114800"/>
          </a:xfrm>
        </p:spPr>
        <p:txBody>
          <a:bodyPr/>
          <a:lstStyle>
            <a:lvl1pPr>
              <a:defRPr>
                <a:latin typeface="Arial" pitchFamily="34" charset="0"/>
                <a:cs typeface="Arial" pitchFamily="34" charset="0"/>
              </a:defRPr>
            </a:lvl1pPr>
          </a:lstStyle>
          <a:p>
            <a:endParaRPr lang="en-US" dirty="0"/>
          </a:p>
        </p:txBody>
      </p:sp>
    </p:spTree>
    <p:extLst>
      <p:ext uri="{BB962C8B-B14F-4D97-AF65-F5344CB8AC3E}">
        <p14:creationId xmlns:p14="http://schemas.microsoft.com/office/powerpoint/2010/main" val="120139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10058400" cy="1143000"/>
          </a:xfrm>
          <a:prstGeom prst="rect">
            <a:avLst/>
          </a:prstGeom>
        </p:spPr>
        <p:txBody>
          <a:bodyPr/>
          <a:lstStyle>
            <a:lvl1pPr>
              <a:defRPr>
                <a:solidFill>
                  <a:schemeClr val="bg1"/>
                </a:solidFill>
              </a:defRPr>
            </a:lvl1pPr>
          </a:lstStyle>
          <a:p>
            <a:r>
              <a:rPr lang="en-US"/>
              <a:t>Click to edit Master title style</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9" name="ClipArt Placeholder 2"/>
          <p:cNvSpPr>
            <a:spLocks noGrp="1"/>
          </p:cNvSpPr>
          <p:nvPr>
            <p:ph type="clipArt" sz="half" idx="1"/>
          </p:nvPr>
        </p:nvSpPr>
        <p:spPr>
          <a:xfrm>
            <a:off x="914400" y="1905000"/>
            <a:ext cx="5080000" cy="4114800"/>
          </a:xfrm>
        </p:spPr>
        <p:txBody>
          <a:bodyPr/>
          <a:lstStyle/>
          <a:p>
            <a:endParaRPr lang="en-US" dirty="0"/>
          </a:p>
        </p:txBody>
      </p:sp>
      <p:sp>
        <p:nvSpPr>
          <p:cNvPr id="10" name="Text Placeholder 3"/>
          <p:cNvSpPr>
            <a:spLocks noGrp="1"/>
          </p:cNvSpPr>
          <p:nvPr>
            <p:ph type="body" sz="half" idx="2"/>
          </p:nvPr>
        </p:nvSpPr>
        <p:spPr>
          <a:xfrm>
            <a:off x="6197600" y="1905000"/>
            <a:ext cx="5080000" cy="41148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30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422400" y="274638"/>
            <a:ext cx="10160000" cy="1143000"/>
          </a:xfrm>
          <a:prstGeom prst="rect">
            <a:avLst/>
          </a:prstGeom>
        </p:spPr>
        <p:txBody>
          <a:bodyPr/>
          <a:lstStyle>
            <a:lvl1pPr>
              <a:defRPr>
                <a:solidFill>
                  <a:schemeClr val="bg1"/>
                </a:solidFill>
              </a:defRPr>
            </a:lvl1pPr>
          </a:lstStyle>
          <a:p>
            <a:r>
              <a:rPr lang="en-US" dirty="0"/>
              <a:t>Click to edit Master title style</a:t>
            </a:r>
          </a:p>
        </p:txBody>
      </p:sp>
      <p:sp>
        <p:nvSpPr>
          <p:cNvPr id="4" name="Slide Number Placeholder 3"/>
          <p:cNvSpPr>
            <a:spLocks noGrp="1"/>
          </p:cNvSpPr>
          <p:nvPr>
            <p:ph type="sldNum" sz="quarter" idx="11"/>
          </p:nvPr>
        </p:nvSpPr>
        <p:spPr/>
        <p:txBody>
          <a:body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sp>
        <p:nvSpPr>
          <p:cNvPr id="7" name="Content Placeholder 3"/>
          <p:cNvSpPr>
            <a:spLocks noGrp="1"/>
          </p:cNvSpPr>
          <p:nvPr>
            <p:ph sz="half" idx="2"/>
          </p:nvPr>
        </p:nvSpPr>
        <p:spPr>
          <a:xfrm>
            <a:off x="1625600" y="1981200"/>
            <a:ext cx="4368800" cy="2743200"/>
          </a:xfrm>
        </p:spPr>
        <p:txBody>
          <a:bodyPr anchor="t"/>
          <a:lstStyle>
            <a:lvl1pPr marL="274320" indent="-256032">
              <a:buSzPct val="100000"/>
              <a:buFont typeface="Wingdings" pitchFamily="2" charset="2"/>
              <a:buChar char="§"/>
              <a:defRPr sz="2400">
                <a:latin typeface="Arial" pitchFamily="34" charset="0"/>
                <a:cs typeface="Arial" pitchFamily="34" charset="0"/>
              </a:defRPr>
            </a:lvl1pPr>
            <a:lvl2pPr marL="640080" indent="-256032">
              <a:buSzPct val="100000"/>
              <a:buFont typeface="Wingdings" pitchFamily="2" charset="2"/>
              <a:buChar char="§"/>
              <a:defRPr sz="2000">
                <a:latin typeface="Arial" pitchFamily="34" charset="0"/>
                <a:cs typeface="Arial" pitchFamily="34" charset="0"/>
              </a:defRPr>
            </a:lvl2pPr>
            <a:lvl3pPr marL="1005840" indent="-256032">
              <a:buSzPct val="100000"/>
              <a:buFont typeface="Wingdings" pitchFamily="2" charset="2"/>
              <a:buChar char="§"/>
              <a:defRPr sz="1800">
                <a:latin typeface="Arial" pitchFamily="34" charset="0"/>
                <a:cs typeface="Arial" pitchFamily="34" charset="0"/>
              </a:defRPr>
            </a:lvl3pPr>
            <a:lvl4pPr marL="1371600" indent="-256032">
              <a:buSzPct val="100000"/>
              <a:buFont typeface="Wingdings" pitchFamily="2" charset="2"/>
              <a:buChar char="§"/>
              <a:defRPr sz="1600">
                <a:latin typeface="Arial" pitchFamily="34" charset="0"/>
                <a:cs typeface="Arial" pitchFamily="34" charset="0"/>
              </a:defRPr>
            </a:lvl4pPr>
            <a:lvl5pPr marL="1645920" indent="-256032">
              <a:buSzPct val="100000"/>
              <a:buFont typeface="Wingdings" pitchFamily="2" charset="2"/>
              <a:buChar cha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5"/>
          <p:cNvSpPr>
            <a:spLocks noGrp="1"/>
          </p:cNvSpPr>
          <p:nvPr>
            <p:ph sz="quarter" idx="4"/>
          </p:nvPr>
        </p:nvSpPr>
        <p:spPr>
          <a:xfrm>
            <a:off x="6705600" y="1981200"/>
            <a:ext cx="4364736" cy="2743200"/>
          </a:xfrm>
        </p:spPr>
        <p:txBody>
          <a:bodyPr anchor="t"/>
          <a:lstStyle>
            <a:lvl1pPr marL="274320" indent="-256032">
              <a:buSzPct val="100000"/>
              <a:buFont typeface="Wingdings" pitchFamily="2" charset="2"/>
              <a:buChar char="§"/>
              <a:defRPr sz="2400">
                <a:latin typeface="Arial" pitchFamily="34" charset="0"/>
                <a:cs typeface="Arial" pitchFamily="34" charset="0"/>
              </a:defRPr>
            </a:lvl1pPr>
            <a:lvl2pPr marL="640080" indent="-256032">
              <a:buSzPct val="100000"/>
              <a:buFont typeface="Wingdings" pitchFamily="2" charset="2"/>
              <a:buChar char="§"/>
              <a:defRPr sz="2000">
                <a:latin typeface="Arial" pitchFamily="34" charset="0"/>
                <a:cs typeface="Arial" pitchFamily="34" charset="0"/>
              </a:defRPr>
            </a:lvl2pPr>
            <a:lvl3pPr marL="1005840" indent="-256032">
              <a:buSzPct val="100000"/>
              <a:buFont typeface="Wingdings" pitchFamily="2" charset="2"/>
              <a:buChar char="§"/>
              <a:defRPr sz="1800">
                <a:latin typeface="Arial" pitchFamily="34" charset="0"/>
                <a:cs typeface="Arial" pitchFamily="34" charset="0"/>
              </a:defRPr>
            </a:lvl3pPr>
            <a:lvl4pPr marL="1371600" indent="-256032">
              <a:buSzPct val="100000"/>
              <a:buFont typeface="Wingdings" pitchFamily="2" charset="2"/>
              <a:buChar char="§"/>
              <a:defRPr sz="1600">
                <a:latin typeface="Arial" pitchFamily="34" charset="0"/>
                <a:cs typeface="Arial" pitchFamily="34" charset="0"/>
              </a:defRPr>
            </a:lvl4pPr>
            <a:lvl5pPr marL="1645920" indent="-256032">
              <a:buSzPct val="100000"/>
              <a:buFont typeface="Wingdings" pitchFamily="2" charset="2"/>
              <a:buChar char="§"/>
              <a:defRPr sz="1600">
                <a:latin typeface="Arial" pitchFamily="34" charset="0"/>
                <a:cs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633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sldNum" sz="quarter" idx="10"/>
          </p:nvPr>
        </p:nvSpPr>
        <p:spPr>
          <a:ln/>
        </p:spPr>
        <p:txBody>
          <a:bodyPr/>
          <a:lstStyle>
            <a:lvl1pPr>
              <a:defRPr/>
            </a:lvl1pPr>
          </a:lstStyle>
          <a:p>
            <a:pPr>
              <a:defRPr/>
            </a:pPr>
            <a:fld id="{25A39EAC-64A4-4987-BD84-EFDEE823047F}" type="slidenum">
              <a:rPr lang="en-US"/>
              <a:pPr>
                <a:defRPr/>
              </a:pPr>
              <a:t>‹#›</a:t>
            </a:fld>
            <a:endParaRPr lang="en-US" dirty="0"/>
          </a:p>
        </p:txBody>
      </p:sp>
    </p:spTree>
    <p:extLst>
      <p:ext uri="{BB962C8B-B14F-4D97-AF65-F5344CB8AC3E}">
        <p14:creationId xmlns:p14="http://schemas.microsoft.com/office/powerpoint/2010/main" val="350471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656AE"/>
            </a:gs>
            <a:gs pos="34000">
              <a:schemeClr val="accent1">
                <a:lumMod val="98000"/>
                <a:lumOff val="2000"/>
                <a:alpha val="50000"/>
              </a:schemeClr>
            </a:gs>
            <a:gs pos="72000">
              <a:schemeClr val="accent1">
                <a:alpha val="73000"/>
                <a:lumMod val="60000"/>
                <a:lumOff val="40000"/>
              </a:schemeClr>
            </a:gs>
          </a:gsLst>
          <a:lin ang="5400000" scaled="1"/>
          <a:tileRect/>
        </a:gradFill>
        <a:effectLst/>
      </p:bgPr>
    </p:bg>
    <p:spTree>
      <p:nvGrpSpPr>
        <p:cNvPr id="1" name=""/>
        <p:cNvGrpSpPr/>
        <p:nvPr/>
      </p:nvGrpSpPr>
      <p:grpSpPr>
        <a:xfrm>
          <a:off x="0" y="0"/>
          <a:ext cx="0" cy="0"/>
          <a:chOff x="0" y="0"/>
          <a:chExt cx="0" cy="0"/>
        </a:xfrm>
      </p:grpSpPr>
      <p:pic>
        <p:nvPicPr>
          <p:cNvPr id="20" name="Picture 22" descr="AFSPC_SMC_TRNS -- AF Yellowed"/>
          <p:cNvPicPr>
            <a:picLocks noChangeAspect="1" noChangeArrowheads="1"/>
          </p:cNvPicPr>
          <p:nvPr/>
        </p:nvPicPr>
        <p:blipFill>
          <a:blip r:embed="rId13" cstate="print"/>
          <a:srcRect/>
          <a:stretch>
            <a:fillRect/>
          </a:stretch>
        </p:blipFill>
        <p:spPr bwMode="auto">
          <a:xfrm>
            <a:off x="101601" y="76201"/>
            <a:ext cx="1524000" cy="1169377"/>
          </a:xfrm>
          <a:prstGeom prst="rect">
            <a:avLst/>
          </a:prstGeom>
          <a:noFill/>
          <a:ln w="9525">
            <a:noFill/>
            <a:miter lim="800000"/>
            <a:headEnd/>
            <a:tailEnd/>
          </a:ln>
          <a:effectLst>
            <a:outerShdw blurRad="50800" dist="63500" dir="2700000" algn="tl" rotWithShape="0">
              <a:prstClr val="black">
                <a:alpha val="40000"/>
              </a:prstClr>
            </a:outerShdw>
          </a:effectLst>
        </p:spPr>
      </p:pic>
      <p:sp>
        <p:nvSpPr>
          <p:cNvPr id="22" name="Rectangle 43"/>
          <p:cNvSpPr>
            <a:spLocks noGrp="1" noChangeArrowheads="1"/>
          </p:cNvSpPr>
          <p:nvPr>
            <p:ph type="sldNum" sz="quarter" idx="4"/>
          </p:nvPr>
        </p:nvSpPr>
        <p:spPr bwMode="auto">
          <a:xfrm>
            <a:off x="0" y="6629400"/>
            <a:ext cx="508000" cy="228600"/>
          </a:xfrm>
          <a:prstGeom prst="rect">
            <a:avLst/>
          </a:prstGeom>
          <a:ln>
            <a:miter lim="800000"/>
            <a:headEnd/>
            <a:tailEnd/>
          </a:ln>
        </p:spPr>
        <p:txBody>
          <a:bodyPr wrap="square" numCol="1" anchor="t" anchorCtr="0" compatLnSpc="1">
            <a:prstTxWarp prst="textNoShape">
              <a:avLst/>
            </a:prstTxWarp>
          </a:bodyPr>
          <a:lstStyle>
            <a:lvl1pPr algn="l">
              <a:defRPr sz="800" b="1">
                <a:latin typeface="Arial" pitchFamily="34" charset="0"/>
                <a:cs typeface="Arial" pitchFamily="34" charset="0"/>
              </a:defRPr>
            </a:lvl1pPr>
          </a:lstStyle>
          <a:p>
            <a:pPr fontAlgn="base">
              <a:spcBef>
                <a:spcPct val="0"/>
              </a:spcBef>
              <a:spcAft>
                <a:spcPct val="0"/>
              </a:spcAft>
              <a:defRPr/>
            </a:pPr>
            <a:fld id="{D620D2C2-1C30-4EB6-9DD1-F5060FA733BB}" type="slidenum">
              <a:rPr lang="en-US" smtClean="0">
                <a:solidFill>
                  <a:prstClr val="black"/>
                </a:solidFill>
              </a:rPr>
              <a:pPr fontAlgn="base">
                <a:spcBef>
                  <a:spcPct val="0"/>
                </a:spcBef>
                <a:spcAft>
                  <a:spcPct val="0"/>
                </a:spcAft>
                <a:defRPr/>
              </a:pPr>
              <a:t>‹#›</a:t>
            </a:fld>
            <a:endParaRPr lang="en-US" dirty="0">
              <a:solidFill>
                <a:prstClr val="black"/>
              </a:solidFill>
            </a:endParaRPr>
          </a:p>
        </p:txBody>
      </p:sp>
      <p:grpSp>
        <p:nvGrpSpPr>
          <p:cNvPr id="27" name="Group 26"/>
          <p:cNvGrpSpPr/>
          <p:nvPr userDrawn="1"/>
        </p:nvGrpSpPr>
        <p:grpSpPr>
          <a:xfrm>
            <a:off x="0" y="1295400"/>
            <a:ext cx="12192000" cy="67056"/>
            <a:chOff x="457200" y="1295400"/>
            <a:chExt cx="8229600" cy="67056"/>
          </a:xfrm>
        </p:grpSpPr>
        <p:cxnSp>
          <p:nvCxnSpPr>
            <p:cNvPr id="6" name="Straight Connector 5"/>
            <p:cNvCxnSpPr/>
            <p:nvPr userDrawn="1"/>
          </p:nvCxnSpPr>
          <p:spPr>
            <a:xfrm>
              <a:off x="457200" y="1295400"/>
              <a:ext cx="8229600" cy="0"/>
            </a:xfrm>
            <a:prstGeom prst="line">
              <a:avLst/>
            </a:prstGeom>
            <a:ln w="444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57200" y="1335024"/>
              <a:ext cx="82296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457200" y="1362456"/>
              <a:ext cx="82296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 Placeholder 2"/>
          <p:cNvSpPr>
            <a:spLocks noGrp="1"/>
          </p:cNvSpPr>
          <p:nvPr>
            <p:ph type="body" idx="1"/>
          </p:nvPr>
        </p:nvSpPr>
        <p:spPr>
          <a:xfrm>
            <a:off x="1219199" y="2030944"/>
            <a:ext cx="9839823" cy="34747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Placeholder 1"/>
          <p:cNvSpPr>
            <a:spLocks noGrp="1"/>
          </p:cNvSpPr>
          <p:nvPr>
            <p:ph type="title"/>
          </p:nvPr>
        </p:nvSpPr>
        <p:spPr>
          <a:xfrm>
            <a:off x="1524000" y="304800"/>
            <a:ext cx="10336075" cy="1143000"/>
          </a:xfrm>
          <a:prstGeom prst="rect">
            <a:avLst/>
          </a:prstGeom>
          <a:effectLst/>
        </p:spPr>
        <p:txBody>
          <a:bodyPr vert="horz" lIns="91440" tIns="45720" rIns="91440" bIns="45720" rtlCol="0" anchor="t" anchorCtr="0">
            <a:noAutofit/>
          </a:bodyPr>
          <a:lstStyle/>
          <a:p>
            <a:r>
              <a:rPr lang="en-US" dirty="0"/>
              <a:t>Click to edit Master title style</a:t>
            </a:r>
          </a:p>
        </p:txBody>
      </p:sp>
    </p:spTree>
    <p:extLst>
      <p:ext uri="{BB962C8B-B14F-4D97-AF65-F5344CB8AC3E}">
        <p14:creationId xmlns:p14="http://schemas.microsoft.com/office/powerpoint/2010/main" val="2551549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0" fontAlgn="base" hangingPunct="0">
        <a:spcBef>
          <a:spcPct val="0"/>
        </a:spcBef>
        <a:spcAft>
          <a:spcPct val="0"/>
        </a:spcAft>
        <a:defRPr sz="4400" b="1" i="1" kern="1200" baseline="0">
          <a:solidFill>
            <a:schemeClr val="bg1"/>
          </a:solidFill>
          <a:effectLst>
            <a:outerShdw blurRad="38100" dist="38100" dir="2700000" algn="tl">
              <a:srgbClr val="000000">
                <a:alpha val="43137"/>
              </a:srgbClr>
            </a:outerShdw>
          </a:effectLst>
          <a:latin typeface="+mj-lt"/>
          <a:ea typeface="+mj-ea"/>
          <a:cs typeface="Browallia New" pitchFamily="34" charset="-34"/>
        </a:defRPr>
      </a:lvl1pPr>
      <a:lvl2pPr algn="ctr" rtl="0" eaLnBrk="0" fontAlgn="base" hangingPunct="0">
        <a:spcBef>
          <a:spcPct val="0"/>
        </a:spcBef>
        <a:spcAft>
          <a:spcPct val="0"/>
        </a:spcAft>
        <a:defRPr sz="4400">
          <a:solidFill>
            <a:schemeClr val="tx1"/>
          </a:solidFill>
          <a:latin typeface="Cambria" pitchFamily="18" charset="0"/>
        </a:defRPr>
      </a:lvl2pPr>
      <a:lvl3pPr algn="ctr" rtl="0" eaLnBrk="0" fontAlgn="base" hangingPunct="0">
        <a:spcBef>
          <a:spcPct val="0"/>
        </a:spcBef>
        <a:spcAft>
          <a:spcPct val="0"/>
        </a:spcAft>
        <a:defRPr sz="4400">
          <a:solidFill>
            <a:schemeClr val="tx1"/>
          </a:solidFill>
          <a:latin typeface="Cambria" pitchFamily="18" charset="0"/>
        </a:defRPr>
      </a:lvl3pPr>
      <a:lvl4pPr algn="ctr" rtl="0" eaLnBrk="0" fontAlgn="base" hangingPunct="0">
        <a:spcBef>
          <a:spcPct val="0"/>
        </a:spcBef>
        <a:spcAft>
          <a:spcPct val="0"/>
        </a:spcAft>
        <a:defRPr sz="4400">
          <a:solidFill>
            <a:schemeClr val="tx1"/>
          </a:solidFill>
          <a:latin typeface="Cambria" pitchFamily="18" charset="0"/>
        </a:defRPr>
      </a:lvl4pPr>
      <a:lvl5pPr algn="ctr" rtl="0" eaLnBrk="0" fontAlgn="base" hangingPunct="0">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p:titleStyle>
    <p:bodyStyle>
      <a:lvl1pPr marL="346075" indent="-346075" algn="l" rtl="0" eaLnBrk="0" fontAlgn="base" hangingPunct="0">
        <a:lnSpc>
          <a:spcPct val="90000"/>
        </a:lnSpc>
        <a:spcBef>
          <a:spcPct val="20000"/>
        </a:spcBef>
        <a:spcAft>
          <a:spcPct val="0"/>
        </a:spcAft>
        <a:buSzPct val="75000"/>
        <a:buFont typeface="Wingdings" pitchFamily="2" charset="2"/>
        <a:buChar char=""/>
        <a:defRPr sz="3200" kern="1200" baseline="0">
          <a:solidFill>
            <a:schemeClr val="tx1"/>
          </a:solidFill>
          <a:effectLst>
            <a:reflection endPos="0" dir="5400000" sy="-100000" algn="bl" rotWithShape="0"/>
          </a:effectLst>
          <a:latin typeface="Arial" pitchFamily="34" charset="0"/>
          <a:ea typeface="+mn-ea"/>
          <a:cs typeface="Arial" pitchFamily="34" charset="0"/>
        </a:defRPr>
      </a:lvl1pPr>
      <a:lvl2pPr marL="682625" indent="-336550" algn="l" rtl="0" eaLnBrk="0" fontAlgn="base" hangingPunct="0">
        <a:lnSpc>
          <a:spcPct val="90000"/>
        </a:lnSpc>
        <a:spcBef>
          <a:spcPct val="20000"/>
        </a:spcBef>
        <a:spcAft>
          <a:spcPct val="0"/>
        </a:spcAft>
        <a:buSzPct val="100000"/>
        <a:buFont typeface="Wingdings" pitchFamily="2" charset="2"/>
        <a:buChar char="§"/>
        <a:defRPr sz="2800" kern="1200" baseline="0">
          <a:solidFill>
            <a:schemeClr val="tx1"/>
          </a:solidFill>
          <a:effectLst>
            <a:reflection endPos="0" dir="5400000" sy="-100000" algn="bl" rotWithShape="0"/>
          </a:effectLst>
          <a:latin typeface="Arial" pitchFamily="34" charset="0"/>
          <a:ea typeface="+mn-ea"/>
          <a:cs typeface="Arial" pitchFamily="34" charset="0"/>
        </a:defRPr>
      </a:lvl2pPr>
      <a:lvl3pPr marL="1030288" indent="-347663" algn="l" rtl="0" eaLnBrk="0" fontAlgn="base" hangingPunct="0">
        <a:spcBef>
          <a:spcPct val="20000"/>
        </a:spcBef>
        <a:spcAft>
          <a:spcPct val="0"/>
        </a:spcAft>
        <a:buSzPct val="100000"/>
        <a:buFont typeface="Arial" pitchFamily="34" charset="0"/>
        <a:buChar char="•"/>
        <a:tabLst>
          <a:tab pos="1030288" algn="l"/>
        </a:tabLst>
        <a:defRPr sz="2000" kern="1200" baseline="0">
          <a:solidFill>
            <a:schemeClr val="tx1"/>
          </a:solidFill>
          <a:effectLst>
            <a:reflection endPos="0" dir="5400000" sy="-100000" algn="bl" rotWithShape="0"/>
          </a:effectLst>
          <a:latin typeface="Palatino Linotype" pitchFamily="18" charset="0"/>
          <a:ea typeface="+mn-ea"/>
          <a:cs typeface="+mn-cs"/>
        </a:defRPr>
      </a:lvl3pPr>
      <a:lvl4pPr marL="1376363" indent="-346075" algn="l" rtl="0" eaLnBrk="0" fontAlgn="base" hangingPunct="0">
        <a:spcBef>
          <a:spcPct val="20000"/>
        </a:spcBef>
        <a:spcAft>
          <a:spcPct val="0"/>
        </a:spcAft>
        <a:buFont typeface="Wingdings" pitchFamily="2" charset="2"/>
        <a:buChar char=""/>
        <a:defRPr sz="1800" kern="1200" baseline="0">
          <a:solidFill>
            <a:schemeClr val="tx1"/>
          </a:solidFill>
          <a:effectLst>
            <a:reflection endPos="0" dir="5400000" sy="-100000" algn="bl" rotWithShape="0"/>
          </a:effectLst>
          <a:latin typeface="Tahoma" pitchFamily="34" charset="0"/>
          <a:ea typeface="+mn-ea"/>
          <a:cs typeface="+mn-cs"/>
        </a:defRPr>
      </a:lvl4pPr>
      <a:lvl5pPr marL="1712913" indent="-336550" algn="l" rtl="0" eaLnBrk="0" fontAlgn="base" hangingPunct="0">
        <a:spcBef>
          <a:spcPct val="20000"/>
        </a:spcBef>
        <a:spcAft>
          <a:spcPct val="0"/>
        </a:spcAft>
        <a:buFont typeface="Wingdings" pitchFamily="2" charset="2"/>
        <a:buChar char=""/>
        <a:defRPr sz="1600" kern="1200">
          <a:solidFill>
            <a:schemeClr val="tx1"/>
          </a:solidFill>
          <a:effectLst/>
          <a:latin typeface="Palatino Linotype"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9713"/>
            <a:ext cx="9144000" cy="2387600"/>
          </a:xfrm>
        </p:spPr>
        <p:txBody>
          <a:bodyPr/>
          <a:lstStyle/>
          <a:p>
            <a:r>
              <a:rPr lang="en-US" dirty="0"/>
              <a:t>Direct Energy Amplified Threat Hunting System for Targeting Asteroids and Rocks</a:t>
            </a:r>
          </a:p>
        </p:txBody>
      </p:sp>
      <p:sp>
        <p:nvSpPr>
          <p:cNvPr id="3" name="Subtitle 2"/>
          <p:cNvSpPr>
            <a:spLocks noGrp="1"/>
          </p:cNvSpPr>
          <p:nvPr>
            <p:ph type="subTitle" idx="1"/>
          </p:nvPr>
        </p:nvSpPr>
        <p:spPr>
          <a:xfrm>
            <a:off x="1524000" y="5200650"/>
            <a:ext cx="9144000" cy="1009650"/>
          </a:xfrm>
        </p:spPr>
        <p:txBody>
          <a:bodyPr/>
          <a:lstStyle/>
          <a:p>
            <a:r>
              <a:rPr lang="en-US" dirty="0"/>
              <a:t>William, Eric, Jeff, Wei</a:t>
            </a:r>
          </a:p>
        </p:txBody>
      </p:sp>
    </p:spTree>
    <p:extLst>
      <p:ext uri="{BB962C8B-B14F-4D97-AF65-F5344CB8AC3E}">
        <p14:creationId xmlns:p14="http://schemas.microsoft.com/office/powerpoint/2010/main" val="219199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 for Proposal</a:t>
            </a:r>
          </a:p>
        </p:txBody>
      </p:sp>
      <p:sp>
        <p:nvSpPr>
          <p:cNvPr id="5" name="Content Placeholder 4"/>
          <p:cNvSpPr>
            <a:spLocks noGrp="1"/>
          </p:cNvSpPr>
          <p:nvPr>
            <p:ph sz="quarter" idx="13"/>
          </p:nvPr>
        </p:nvSpPr>
        <p:spPr>
          <a:xfrm>
            <a:off x="1204912" y="2105025"/>
            <a:ext cx="9753600" cy="3474720"/>
          </a:xfrm>
        </p:spPr>
        <p:txBody>
          <a:bodyPr>
            <a:normAutofit lnSpcReduction="10000"/>
          </a:bodyPr>
          <a:lstStyle/>
          <a:p>
            <a:r>
              <a:rPr lang="en-US" sz="2800" dirty="0"/>
              <a:t>Spec</a:t>
            </a:r>
          </a:p>
          <a:p>
            <a:pPr lvl="1"/>
            <a:r>
              <a:rPr lang="en-US" sz="2400" dirty="0"/>
              <a:t>Direct Energy Apparatus</a:t>
            </a:r>
          </a:p>
          <a:p>
            <a:pPr lvl="2"/>
            <a:r>
              <a:rPr lang="en-US" sz="1600" dirty="0"/>
              <a:t>Power: 0 to 20 MW</a:t>
            </a:r>
          </a:p>
          <a:p>
            <a:pPr lvl="2"/>
            <a:r>
              <a:rPr lang="en-US" sz="1600" dirty="0"/>
              <a:t>Duration: Up to 15 years</a:t>
            </a:r>
          </a:p>
          <a:p>
            <a:pPr lvl="1"/>
            <a:r>
              <a:rPr lang="en-US" sz="2400" dirty="0"/>
              <a:t>Control System</a:t>
            </a:r>
          </a:p>
          <a:p>
            <a:pPr lvl="2"/>
            <a:r>
              <a:rPr lang="en-US" sz="1600" dirty="0"/>
              <a:t>Rise time: </a:t>
            </a:r>
          </a:p>
          <a:p>
            <a:pPr lvl="2"/>
            <a:r>
              <a:rPr lang="en-US" sz="1600" dirty="0"/>
              <a:t>Overshoot </a:t>
            </a:r>
          </a:p>
          <a:p>
            <a:pPr lvl="2"/>
            <a:r>
              <a:rPr lang="en-US" sz="1600" dirty="0"/>
              <a:t>Steady state error</a:t>
            </a:r>
          </a:p>
          <a:p>
            <a:pPr lvl="1"/>
            <a:r>
              <a:rPr lang="en-US" sz="2400" dirty="0"/>
              <a:t>Network</a:t>
            </a:r>
          </a:p>
          <a:p>
            <a:pPr lvl="2"/>
            <a:r>
              <a:rPr lang="en-US" sz="1600" dirty="0"/>
              <a:t>Cybersecurity</a:t>
            </a:r>
          </a:p>
          <a:p>
            <a:pPr lvl="2"/>
            <a:r>
              <a:rPr lang="en-US" sz="1600" dirty="0"/>
              <a:t>Latency</a:t>
            </a:r>
          </a:p>
          <a:p>
            <a:pPr marL="682625" lvl="2" indent="0">
              <a:buNone/>
            </a:pPr>
            <a:endParaRPr lang="en-US" sz="1600" dirty="0"/>
          </a:p>
          <a:p>
            <a:pPr lvl="2"/>
            <a:endParaRPr lang="en-US" sz="1600" dirty="0"/>
          </a:p>
          <a:p>
            <a:pPr lvl="1"/>
            <a:endParaRPr lang="en-US" sz="2400" dirty="0"/>
          </a:p>
        </p:txBody>
      </p:sp>
      <p:pic>
        <p:nvPicPr>
          <p:cNvPr id="9" name="Graphic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10514" y="2105025"/>
            <a:ext cx="4847998" cy="4039998"/>
          </a:xfrm>
          <a:prstGeom prst="rect">
            <a:avLst/>
          </a:prstGeom>
        </p:spPr>
      </p:pic>
    </p:spTree>
    <p:extLst>
      <p:ext uri="{BB962C8B-B14F-4D97-AF65-F5344CB8AC3E}">
        <p14:creationId xmlns:p14="http://schemas.microsoft.com/office/powerpoint/2010/main" val="307931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 for Proposal</a:t>
            </a:r>
          </a:p>
        </p:txBody>
      </p:sp>
      <p:sp>
        <p:nvSpPr>
          <p:cNvPr id="5" name="Content Placeholder 4"/>
          <p:cNvSpPr>
            <a:spLocks noGrp="1"/>
          </p:cNvSpPr>
          <p:nvPr>
            <p:ph sz="quarter" idx="13"/>
          </p:nvPr>
        </p:nvSpPr>
        <p:spPr>
          <a:xfrm>
            <a:off x="5907540" y="2190750"/>
            <a:ext cx="9753600" cy="3474720"/>
          </a:xfrm>
        </p:spPr>
        <p:txBody>
          <a:bodyPr>
            <a:normAutofit/>
          </a:bodyPr>
          <a:lstStyle/>
          <a:p>
            <a:r>
              <a:rPr lang="en-US" sz="2800" dirty="0"/>
              <a:t>Submission Requirements</a:t>
            </a:r>
          </a:p>
          <a:p>
            <a:pPr lvl="1"/>
            <a:r>
              <a:rPr lang="en-US" sz="2400" dirty="0"/>
              <a:t>Research and scientific work</a:t>
            </a:r>
          </a:p>
          <a:p>
            <a:pPr lvl="1"/>
            <a:r>
              <a:rPr lang="en-US" sz="2400" dirty="0"/>
              <a:t>List all project team qualifications</a:t>
            </a:r>
          </a:p>
          <a:p>
            <a:pPr lvl="1"/>
            <a:r>
              <a:rPr lang="en-US" sz="2400" dirty="0"/>
              <a:t>Five references about prior experience</a:t>
            </a:r>
          </a:p>
          <a:p>
            <a:pPr lvl="1"/>
            <a:r>
              <a:rPr lang="en-US" sz="2400" dirty="0"/>
              <a:t>Financial capacity report</a:t>
            </a:r>
          </a:p>
          <a:p>
            <a:pPr lvl="1"/>
            <a:r>
              <a:rPr lang="en-US" sz="2400" dirty="0"/>
              <a:t>One prototype design and preliminary </a:t>
            </a:r>
          </a:p>
          <a:p>
            <a:pPr marL="365125" lvl="1" indent="0">
              <a:buNone/>
            </a:pPr>
            <a:r>
              <a:rPr lang="en-US" sz="2400" dirty="0"/>
              <a:t>experimental data </a:t>
            </a:r>
          </a:p>
          <a:p>
            <a:pPr lvl="1"/>
            <a:r>
              <a:rPr lang="en-US" sz="2400" dirty="0"/>
              <a:t>Labor and fees </a:t>
            </a:r>
          </a:p>
        </p:txBody>
      </p:sp>
      <p:sp>
        <p:nvSpPr>
          <p:cNvPr id="7" name="Content Placeholder 4"/>
          <p:cNvSpPr txBox="1">
            <a:spLocks/>
          </p:cNvSpPr>
          <p:nvPr/>
        </p:nvSpPr>
        <p:spPr>
          <a:xfrm>
            <a:off x="181655" y="2177143"/>
            <a:ext cx="9753600" cy="3474720"/>
          </a:xfrm>
          <a:prstGeom prst="rect">
            <a:avLst/>
          </a:prstGeom>
        </p:spPr>
        <p:txBody>
          <a:bodyPr vert="horz" lIns="91440" tIns="45720" rIns="91440" bIns="45720" rtlCol="0">
            <a:normAutofit/>
          </a:bodyPr>
          <a:lstStyle>
            <a:lvl1pPr marL="346075" indent="-346075" algn="l" rtl="0" eaLnBrk="0" fontAlgn="base" hangingPunct="0">
              <a:lnSpc>
                <a:spcPct val="90000"/>
              </a:lnSpc>
              <a:spcBef>
                <a:spcPct val="20000"/>
              </a:spcBef>
              <a:spcAft>
                <a:spcPct val="0"/>
              </a:spcAft>
              <a:buClrTx/>
              <a:buSzPct val="100000"/>
              <a:buFont typeface="Wingdings" pitchFamily="2" charset="2"/>
              <a:buChar char="«"/>
              <a:defRPr sz="3200" kern="1200" baseline="0">
                <a:solidFill>
                  <a:schemeClr val="tx1"/>
                </a:solidFill>
                <a:effectLst>
                  <a:reflection endPos="0" dir="5400000" sy="-100000" algn="bl" rotWithShape="0"/>
                </a:effectLst>
                <a:latin typeface="Arial" pitchFamily="34" charset="0"/>
                <a:ea typeface="+mn-ea"/>
                <a:cs typeface="Arial" pitchFamily="34" charset="0"/>
              </a:defRPr>
            </a:lvl1pPr>
            <a:lvl2pPr marL="682625" indent="-317500" algn="l" rtl="0" eaLnBrk="0" fontAlgn="base" hangingPunct="0">
              <a:lnSpc>
                <a:spcPct val="90000"/>
              </a:lnSpc>
              <a:spcBef>
                <a:spcPct val="20000"/>
              </a:spcBef>
              <a:spcAft>
                <a:spcPct val="0"/>
              </a:spcAft>
              <a:buClrTx/>
              <a:buSzPct val="100000"/>
              <a:buFont typeface="Wingdings" pitchFamily="2" charset="2"/>
              <a:buChar char="§"/>
              <a:tabLst>
                <a:tab pos="682625" algn="l"/>
              </a:tabLst>
              <a:defRPr sz="2800" kern="1200" baseline="0">
                <a:solidFill>
                  <a:schemeClr val="tx1"/>
                </a:solidFill>
                <a:effectLst>
                  <a:reflection endPos="0" dir="5400000" sy="-100000" algn="bl" rotWithShape="0"/>
                </a:effectLst>
                <a:latin typeface="Arial" pitchFamily="34" charset="0"/>
                <a:ea typeface="+mn-ea"/>
                <a:cs typeface="Arial" pitchFamily="34" charset="0"/>
              </a:defRPr>
            </a:lvl2pPr>
            <a:lvl3pPr marL="1030288" indent="-347663" algn="l" rtl="0" eaLnBrk="0" fontAlgn="base" hangingPunct="0">
              <a:spcBef>
                <a:spcPct val="20000"/>
              </a:spcBef>
              <a:spcAft>
                <a:spcPct val="0"/>
              </a:spcAft>
              <a:buClrTx/>
              <a:buSzPct val="100000"/>
              <a:buFont typeface="Wingdings" pitchFamily="2" charset="2"/>
              <a:buChar char=""/>
              <a:tabLst>
                <a:tab pos="1030288" algn="l"/>
              </a:tabLst>
              <a:defRPr sz="2000" kern="1200" baseline="0">
                <a:solidFill>
                  <a:schemeClr val="tx1"/>
                </a:solidFill>
                <a:effectLst>
                  <a:reflection endPos="0" dir="5400000" sy="-100000" algn="bl" rotWithShape="0"/>
                </a:effectLst>
                <a:latin typeface="Arial" pitchFamily="34" charset="0"/>
                <a:ea typeface="+mn-ea"/>
                <a:cs typeface="Arial" pitchFamily="34" charset="0"/>
              </a:defRPr>
            </a:lvl3pPr>
            <a:lvl4pPr marL="1376363" indent="-346075" algn="l" rtl="0" eaLnBrk="0" fontAlgn="base" hangingPunct="0">
              <a:spcBef>
                <a:spcPct val="20000"/>
              </a:spcBef>
              <a:spcAft>
                <a:spcPct val="0"/>
              </a:spcAft>
              <a:buClrTx/>
              <a:buSzPct val="100000"/>
              <a:buFont typeface="Wingdings 2" pitchFamily="18" charset="2"/>
              <a:buChar char=""/>
              <a:tabLst>
                <a:tab pos="1376363" algn="l"/>
              </a:tabLst>
              <a:defRPr sz="1800" kern="1200" baseline="0">
                <a:solidFill>
                  <a:schemeClr val="tx1"/>
                </a:solidFill>
                <a:effectLst>
                  <a:reflection endPos="0" dir="5400000" sy="-100000" algn="bl" rotWithShape="0"/>
                </a:effectLst>
                <a:latin typeface="Arial" pitchFamily="34" charset="0"/>
                <a:ea typeface="+mn-ea"/>
                <a:cs typeface="Arial" pitchFamily="34" charset="0"/>
              </a:defRPr>
            </a:lvl4pPr>
            <a:lvl5pPr marL="1712913" indent="-336550" algn="l" rtl="0" eaLnBrk="0" fontAlgn="base" hangingPunct="0">
              <a:spcBef>
                <a:spcPct val="20000"/>
              </a:spcBef>
              <a:spcAft>
                <a:spcPct val="0"/>
              </a:spcAft>
              <a:buClrTx/>
              <a:buSzPct val="100000"/>
              <a:buFont typeface="Wingdings" pitchFamily="2" charset="2"/>
              <a:buChar char="þ"/>
              <a:defRPr sz="1600" kern="1200">
                <a:solidFill>
                  <a:schemeClr val="tx1"/>
                </a:solidFill>
                <a:effectLst/>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Evaluation Criteria </a:t>
            </a:r>
          </a:p>
          <a:p>
            <a:pPr lvl="1"/>
            <a:r>
              <a:rPr lang="en-US" sz="2400" dirty="0"/>
              <a:t>Research and scientific work</a:t>
            </a:r>
          </a:p>
          <a:p>
            <a:pPr lvl="1"/>
            <a:r>
              <a:rPr lang="en-US" sz="2400" dirty="0"/>
              <a:t>Project team and qualifications</a:t>
            </a:r>
          </a:p>
          <a:p>
            <a:pPr lvl="1"/>
            <a:r>
              <a:rPr lang="en-US" sz="2400" dirty="0"/>
              <a:t>References about prior experience</a:t>
            </a:r>
          </a:p>
          <a:p>
            <a:pPr lvl="1"/>
            <a:r>
              <a:rPr lang="en-US" sz="2400" dirty="0"/>
              <a:t>Financial capacity</a:t>
            </a:r>
          </a:p>
          <a:p>
            <a:pPr lvl="1"/>
            <a:r>
              <a:rPr lang="en-US" sz="2400" dirty="0"/>
              <a:t>Preliminary design and result </a:t>
            </a:r>
          </a:p>
          <a:p>
            <a:pPr lvl="1"/>
            <a:r>
              <a:rPr lang="en-US" sz="2400" dirty="0"/>
              <a:t>Labor and fees</a:t>
            </a:r>
          </a:p>
        </p:txBody>
      </p:sp>
    </p:spTree>
    <p:extLst>
      <p:ext uri="{BB962C8B-B14F-4D97-AF65-F5344CB8AC3E}">
        <p14:creationId xmlns:p14="http://schemas.microsoft.com/office/powerpoint/2010/main" val="145033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03513"/>
            <a:ext cx="9144000" cy="2387600"/>
          </a:xfrm>
        </p:spPr>
        <p:txBody>
          <a:bodyPr/>
          <a:lstStyle/>
          <a:p>
            <a:r>
              <a:rPr lang="en-US" sz="7200" dirty="0"/>
              <a:t>DEATHSTAR</a:t>
            </a:r>
          </a:p>
        </p:txBody>
      </p:sp>
      <p:sp>
        <p:nvSpPr>
          <p:cNvPr id="3" name="Subtitle 2"/>
          <p:cNvSpPr>
            <a:spLocks noGrp="1"/>
          </p:cNvSpPr>
          <p:nvPr>
            <p:ph type="subTitle" idx="1"/>
          </p:nvPr>
        </p:nvSpPr>
        <p:spPr>
          <a:xfrm>
            <a:off x="1524000" y="5200650"/>
            <a:ext cx="9144000" cy="1009650"/>
          </a:xfrm>
        </p:spPr>
        <p:txBody>
          <a:bodyPr/>
          <a:lstStyle/>
          <a:p>
            <a:r>
              <a:rPr lang="en-US" dirty="0"/>
              <a:t>William, Eric, Jeff, Wei</a:t>
            </a:r>
          </a:p>
        </p:txBody>
      </p:sp>
    </p:spTree>
    <p:extLst>
      <p:ext uri="{BB962C8B-B14F-4D97-AF65-F5344CB8AC3E}">
        <p14:creationId xmlns:p14="http://schemas.microsoft.com/office/powerpoint/2010/main" val="28794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Program Management Approach</a:t>
            </a:r>
          </a:p>
        </p:txBody>
      </p:sp>
      <p:sp>
        <p:nvSpPr>
          <p:cNvPr id="7" name="Content Placeholder 6"/>
          <p:cNvSpPr>
            <a:spLocks noGrp="1"/>
          </p:cNvSpPr>
          <p:nvPr>
            <p:ph sz="quarter" idx="13"/>
          </p:nvPr>
        </p:nvSpPr>
        <p:spPr>
          <a:xfrm>
            <a:off x="822959" y="1584101"/>
            <a:ext cx="10149841" cy="4559414"/>
          </a:xfrm>
        </p:spPr>
        <p:txBody>
          <a:bodyPr>
            <a:normAutofit/>
          </a:bodyPr>
          <a:lstStyle/>
          <a:p>
            <a:r>
              <a:rPr lang="en-US" dirty="0"/>
              <a:t>Gov’t Team(s), FFRDC, SETA, SE&amp;I</a:t>
            </a:r>
          </a:p>
          <a:p>
            <a:endParaRPr lang="en-US" dirty="0"/>
          </a:p>
          <a:p>
            <a:endParaRPr lang="en-US" dirty="0"/>
          </a:p>
          <a:p>
            <a:endParaRPr lang="en-US" dirty="0"/>
          </a:p>
          <a:p>
            <a:endParaRPr lang="en-US" dirty="0"/>
          </a:p>
          <a:p>
            <a:endParaRPr lang="en-US" dirty="0"/>
          </a:p>
          <a:p>
            <a:r>
              <a:rPr lang="en-US" dirty="0"/>
              <a:t>EVM will track cost and schedule performance.</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2712766"/>
              </p:ext>
            </p:extLst>
          </p:nvPr>
        </p:nvGraphicFramePr>
        <p:xfrm>
          <a:off x="4383315" y="2383971"/>
          <a:ext cx="4064000" cy="1849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03055046"/>
                    </a:ext>
                  </a:extLst>
                </a:gridCol>
                <a:gridCol w="2032000">
                  <a:extLst>
                    <a:ext uri="{9D8B030D-6E8A-4147-A177-3AD203B41FA5}">
                      <a16:colId xmlns:a16="http://schemas.microsoft.com/office/drawing/2014/main" val="154287488"/>
                    </a:ext>
                  </a:extLst>
                </a:gridCol>
              </a:tblGrid>
              <a:tr h="335747">
                <a:tc>
                  <a:txBody>
                    <a:bodyPr/>
                    <a:lstStyle/>
                    <a:p>
                      <a:r>
                        <a:rPr lang="en-US" dirty="0"/>
                        <a:t>Man power</a:t>
                      </a:r>
                    </a:p>
                  </a:txBody>
                  <a:tcPr/>
                </a:tc>
                <a:tc>
                  <a:txBody>
                    <a:bodyPr/>
                    <a:lstStyle/>
                    <a:p>
                      <a:r>
                        <a:rPr lang="en-US" dirty="0"/>
                        <a:t>FTE</a:t>
                      </a:r>
                    </a:p>
                  </a:txBody>
                  <a:tcPr/>
                </a:tc>
                <a:extLst>
                  <a:ext uri="{0D108BD9-81ED-4DB2-BD59-A6C34878D82A}">
                    <a16:rowId xmlns:a16="http://schemas.microsoft.com/office/drawing/2014/main" val="4030724759"/>
                  </a:ext>
                </a:extLst>
              </a:tr>
              <a:tr h="370840">
                <a:tc>
                  <a:txBody>
                    <a:bodyPr/>
                    <a:lstStyle/>
                    <a:p>
                      <a:r>
                        <a:rPr lang="en-US" dirty="0"/>
                        <a:t>Gov’t </a:t>
                      </a:r>
                    </a:p>
                  </a:txBody>
                  <a:tcPr/>
                </a:tc>
                <a:tc>
                  <a:txBody>
                    <a:bodyPr/>
                    <a:lstStyle/>
                    <a:p>
                      <a:r>
                        <a:rPr lang="en-US" dirty="0"/>
                        <a:t>2</a:t>
                      </a:r>
                    </a:p>
                  </a:txBody>
                  <a:tcPr/>
                </a:tc>
                <a:extLst>
                  <a:ext uri="{0D108BD9-81ED-4DB2-BD59-A6C34878D82A}">
                    <a16:rowId xmlns:a16="http://schemas.microsoft.com/office/drawing/2014/main" val="19560271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FFRDC</a:t>
                      </a:r>
                    </a:p>
                  </a:txBody>
                  <a:tcPr/>
                </a:tc>
                <a:tc>
                  <a:txBody>
                    <a:bodyPr/>
                    <a:lstStyle/>
                    <a:p>
                      <a:r>
                        <a:rPr lang="en-US" dirty="0"/>
                        <a:t>2</a:t>
                      </a:r>
                    </a:p>
                  </a:txBody>
                  <a:tcPr/>
                </a:tc>
                <a:extLst>
                  <a:ext uri="{0D108BD9-81ED-4DB2-BD59-A6C34878D82A}">
                    <a16:rowId xmlns:a16="http://schemas.microsoft.com/office/drawing/2014/main" val="3024356943"/>
                  </a:ext>
                </a:extLst>
              </a:tr>
              <a:tr h="370840">
                <a:tc>
                  <a:txBody>
                    <a:bodyPr/>
                    <a:lstStyle/>
                    <a:p>
                      <a:r>
                        <a:rPr lang="en-US" dirty="0"/>
                        <a:t>SETA</a:t>
                      </a:r>
                    </a:p>
                  </a:txBody>
                  <a:tcPr/>
                </a:tc>
                <a:tc>
                  <a:txBody>
                    <a:bodyPr/>
                    <a:lstStyle/>
                    <a:p>
                      <a:r>
                        <a:rPr lang="en-US" dirty="0"/>
                        <a:t>1</a:t>
                      </a:r>
                    </a:p>
                  </a:txBody>
                  <a:tcPr/>
                </a:tc>
                <a:extLst>
                  <a:ext uri="{0D108BD9-81ED-4DB2-BD59-A6C34878D82A}">
                    <a16:rowId xmlns:a16="http://schemas.microsoft.com/office/drawing/2014/main" val="3832959369"/>
                  </a:ext>
                </a:extLst>
              </a:tr>
              <a:tr h="370840">
                <a:tc>
                  <a:txBody>
                    <a:bodyPr/>
                    <a:lstStyle/>
                    <a:p>
                      <a:r>
                        <a:rPr lang="en-US" dirty="0"/>
                        <a:t>SE&amp;I</a:t>
                      </a:r>
                    </a:p>
                  </a:txBody>
                  <a:tcPr/>
                </a:tc>
                <a:tc>
                  <a:txBody>
                    <a:bodyPr/>
                    <a:lstStyle/>
                    <a:p>
                      <a:r>
                        <a:rPr lang="en-US" dirty="0"/>
                        <a:t>2</a:t>
                      </a:r>
                    </a:p>
                  </a:txBody>
                  <a:tcPr/>
                </a:tc>
                <a:extLst>
                  <a:ext uri="{0D108BD9-81ED-4DB2-BD59-A6C34878D82A}">
                    <a16:rowId xmlns:a16="http://schemas.microsoft.com/office/drawing/2014/main" val="1455689576"/>
                  </a:ext>
                </a:extLst>
              </a:tr>
            </a:tbl>
          </a:graphicData>
        </a:graphic>
      </p:graphicFrame>
    </p:spTree>
    <p:extLst>
      <p:ext uri="{BB962C8B-B14F-4D97-AF65-F5344CB8AC3E}">
        <p14:creationId xmlns:p14="http://schemas.microsoft.com/office/powerpoint/2010/main" val="365033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18096" y="5575873"/>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15718" y="5591258"/>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30118" y="5591259"/>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44518" y="5575874"/>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44518" y="4844640"/>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44518" y="2604783"/>
            <a:ext cx="897622" cy="746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44518" y="1858164"/>
            <a:ext cx="897622" cy="746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20474" y="5575872"/>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22852" y="5575871"/>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21455" y="4844636"/>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626068" y="4844636"/>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518096" y="4844636"/>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424107" y="4844637"/>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38507" y="4844640"/>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18096" y="3320639"/>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415718" y="3320639"/>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330118" y="3320640"/>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244518" y="3320640"/>
            <a:ext cx="897622" cy="7466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620474" y="3320638"/>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22852" y="3320637"/>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16699" y="2589399"/>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14321" y="2589399"/>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328721" y="2589400"/>
            <a:ext cx="897622" cy="7466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243121" y="2589400"/>
            <a:ext cx="897622" cy="7466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619077" y="2589398"/>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21455" y="2589397"/>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516699" y="1858161"/>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414321" y="1858161"/>
            <a:ext cx="897622" cy="7466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328721" y="1858162"/>
            <a:ext cx="897622" cy="7466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243121" y="1858162"/>
            <a:ext cx="897622" cy="746619"/>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619077" y="1858160"/>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21455" y="1858159"/>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2516699" y="4074940"/>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414321" y="4074940"/>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4328721" y="4074941"/>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243121" y="4074941"/>
            <a:ext cx="897622" cy="7466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1619077" y="4074939"/>
            <a:ext cx="897622" cy="7466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21455" y="4074938"/>
            <a:ext cx="897622" cy="746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013674" y="2137508"/>
            <a:ext cx="352337" cy="369332"/>
          </a:xfrm>
          <a:prstGeom prst="rect">
            <a:avLst/>
          </a:prstGeom>
          <a:noFill/>
        </p:spPr>
        <p:txBody>
          <a:bodyPr wrap="square" rtlCol="0">
            <a:spAutoFit/>
          </a:bodyPr>
          <a:lstStyle/>
          <a:p>
            <a:r>
              <a:rPr lang="en-US" dirty="0"/>
              <a:t>5</a:t>
            </a:r>
          </a:p>
        </p:txBody>
      </p:sp>
      <p:sp>
        <p:nvSpPr>
          <p:cNvPr id="74" name="TextBox 73"/>
          <p:cNvSpPr txBox="1"/>
          <p:nvPr/>
        </p:nvSpPr>
        <p:spPr>
          <a:xfrm>
            <a:off x="1013674" y="2786191"/>
            <a:ext cx="352337" cy="369332"/>
          </a:xfrm>
          <a:prstGeom prst="rect">
            <a:avLst/>
          </a:prstGeom>
          <a:noFill/>
        </p:spPr>
        <p:txBody>
          <a:bodyPr wrap="square" rtlCol="0">
            <a:spAutoFit/>
          </a:bodyPr>
          <a:lstStyle/>
          <a:p>
            <a:r>
              <a:rPr lang="en-US" dirty="0"/>
              <a:t>4</a:t>
            </a:r>
          </a:p>
        </p:txBody>
      </p:sp>
      <p:sp>
        <p:nvSpPr>
          <p:cNvPr id="75" name="TextBox 74"/>
          <p:cNvSpPr txBox="1"/>
          <p:nvPr/>
        </p:nvSpPr>
        <p:spPr>
          <a:xfrm>
            <a:off x="1014375" y="3492605"/>
            <a:ext cx="352337" cy="369332"/>
          </a:xfrm>
          <a:prstGeom prst="rect">
            <a:avLst/>
          </a:prstGeom>
          <a:noFill/>
        </p:spPr>
        <p:txBody>
          <a:bodyPr wrap="square" rtlCol="0">
            <a:spAutoFit/>
          </a:bodyPr>
          <a:lstStyle/>
          <a:p>
            <a:r>
              <a:rPr lang="en-US" dirty="0"/>
              <a:t>3</a:t>
            </a:r>
          </a:p>
        </p:txBody>
      </p:sp>
      <p:sp>
        <p:nvSpPr>
          <p:cNvPr id="76" name="TextBox 75"/>
          <p:cNvSpPr txBox="1"/>
          <p:nvPr/>
        </p:nvSpPr>
        <p:spPr>
          <a:xfrm>
            <a:off x="1013675" y="4282814"/>
            <a:ext cx="352337" cy="369332"/>
          </a:xfrm>
          <a:prstGeom prst="rect">
            <a:avLst/>
          </a:prstGeom>
          <a:noFill/>
        </p:spPr>
        <p:txBody>
          <a:bodyPr wrap="square" rtlCol="0">
            <a:spAutoFit/>
          </a:bodyPr>
          <a:lstStyle/>
          <a:p>
            <a:r>
              <a:rPr lang="en-US" dirty="0"/>
              <a:t>2</a:t>
            </a:r>
          </a:p>
        </p:txBody>
      </p:sp>
      <p:sp>
        <p:nvSpPr>
          <p:cNvPr id="77" name="TextBox 76"/>
          <p:cNvSpPr txBox="1"/>
          <p:nvPr/>
        </p:nvSpPr>
        <p:spPr>
          <a:xfrm>
            <a:off x="1013674" y="5044240"/>
            <a:ext cx="352337" cy="369332"/>
          </a:xfrm>
          <a:prstGeom prst="rect">
            <a:avLst/>
          </a:prstGeom>
          <a:noFill/>
        </p:spPr>
        <p:txBody>
          <a:bodyPr wrap="square" rtlCol="0">
            <a:spAutoFit/>
          </a:bodyPr>
          <a:lstStyle/>
          <a:p>
            <a:r>
              <a:rPr lang="en-US" dirty="0"/>
              <a:t>1</a:t>
            </a:r>
          </a:p>
        </p:txBody>
      </p:sp>
      <p:sp>
        <p:nvSpPr>
          <p:cNvPr id="78" name="TextBox 77"/>
          <p:cNvSpPr txBox="1"/>
          <p:nvPr/>
        </p:nvSpPr>
        <p:spPr>
          <a:xfrm>
            <a:off x="1901505" y="5761004"/>
            <a:ext cx="352337" cy="369332"/>
          </a:xfrm>
          <a:prstGeom prst="rect">
            <a:avLst/>
          </a:prstGeom>
          <a:noFill/>
        </p:spPr>
        <p:txBody>
          <a:bodyPr wrap="square" rtlCol="0">
            <a:spAutoFit/>
          </a:bodyPr>
          <a:lstStyle/>
          <a:p>
            <a:r>
              <a:rPr lang="en-US" dirty="0"/>
              <a:t>1</a:t>
            </a:r>
          </a:p>
        </p:txBody>
      </p:sp>
      <p:sp>
        <p:nvSpPr>
          <p:cNvPr id="79" name="TextBox 78"/>
          <p:cNvSpPr txBox="1"/>
          <p:nvPr/>
        </p:nvSpPr>
        <p:spPr>
          <a:xfrm>
            <a:off x="2799127" y="5761004"/>
            <a:ext cx="352337" cy="369332"/>
          </a:xfrm>
          <a:prstGeom prst="rect">
            <a:avLst/>
          </a:prstGeom>
          <a:noFill/>
        </p:spPr>
        <p:txBody>
          <a:bodyPr wrap="square" rtlCol="0">
            <a:spAutoFit/>
          </a:bodyPr>
          <a:lstStyle/>
          <a:p>
            <a:r>
              <a:rPr lang="en-US" dirty="0"/>
              <a:t>2</a:t>
            </a:r>
          </a:p>
        </p:txBody>
      </p:sp>
      <p:sp>
        <p:nvSpPr>
          <p:cNvPr id="80" name="TextBox 79"/>
          <p:cNvSpPr txBox="1"/>
          <p:nvPr/>
        </p:nvSpPr>
        <p:spPr>
          <a:xfrm>
            <a:off x="3771553" y="5761004"/>
            <a:ext cx="352337" cy="369332"/>
          </a:xfrm>
          <a:prstGeom prst="rect">
            <a:avLst/>
          </a:prstGeom>
          <a:noFill/>
        </p:spPr>
        <p:txBody>
          <a:bodyPr wrap="square" rtlCol="0">
            <a:spAutoFit/>
          </a:bodyPr>
          <a:lstStyle/>
          <a:p>
            <a:r>
              <a:rPr lang="en-US" dirty="0"/>
              <a:t>3</a:t>
            </a:r>
          </a:p>
        </p:txBody>
      </p:sp>
      <p:sp>
        <p:nvSpPr>
          <p:cNvPr id="81" name="TextBox 80"/>
          <p:cNvSpPr txBox="1"/>
          <p:nvPr/>
        </p:nvSpPr>
        <p:spPr>
          <a:xfrm>
            <a:off x="4611149" y="5761004"/>
            <a:ext cx="352337" cy="369332"/>
          </a:xfrm>
          <a:prstGeom prst="rect">
            <a:avLst/>
          </a:prstGeom>
          <a:noFill/>
        </p:spPr>
        <p:txBody>
          <a:bodyPr wrap="square" rtlCol="0">
            <a:spAutoFit/>
          </a:bodyPr>
          <a:lstStyle/>
          <a:p>
            <a:r>
              <a:rPr lang="en-US" dirty="0"/>
              <a:t>4</a:t>
            </a:r>
          </a:p>
        </p:txBody>
      </p:sp>
      <p:sp>
        <p:nvSpPr>
          <p:cNvPr id="82" name="TextBox 81"/>
          <p:cNvSpPr txBox="1"/>
          <p:nvPr/>
        </p:nvSpPr>
        <p:spPr>
          <a:xfrm>
            <a:off x="5515763" y="5761004"/>
            <a:ext cx="352337" cy="369332"/>
          </a:xfrm>
          <a:prstGeom prst="rect">
            <a:avLst/>
          </a:prstGeom>
          <a:noFill/>
        </p:spPr>
        <p:txBody>
          <a:bodyPr wrap="square" rtlCol="0">
            <a:spAutoFit/>
          </a:bodyPr>
          <a:lstStyle/>
          <a:p>
            <a:r>
              <a:rPr lang="en-US" dirty="0"/>
              <a:t>5</a:t>
            </a:r>
          </a:p>
        </p:txBody>
      </p:sp>
      <p:sp>
        <p:nvSpPr>
          <p:cNvPr id="84" name="TextBox 83"/>
          <p:cNvSpPr txBox="1"/>
          <p:nvPr/>
        </p:nvSpPr>
        <p:spPr>
          <a:xfrm>
            <a:off x="6509857" y="1858159"/>
            <a:ext cx="5285064" cy="3323987"/>
          </a:xfrm>
          <a:prstGeom prst="rect">
            <a:avLst/>
          </a:prstGeom>
          <a:noFill/>
        </p:spPr>
        <p:txBody>
          <a:bodyPr wrap="square" rtlCol="0">
            <a:spAutoFit/>
          </a:bodyPr>
          <a:lstStyle/>
          <a:p>
            <a:r>
              <a:rPr lang="en-US" sz="2400" b="1" dirty="0"/>
              <a:t>S</a:t>
            </a:r>
            <a:r>
              <a:rPr lang="en-US" sz="2400" dirty="0"/>
              <a:t>chedule</a:t>
            </a:r>
            <a:r>
              <a:rPr lang="en-US" dirty="0"/>
              <a:t> – (4, 4) – Monitor progress and mitigate delays by adding incentives/bonuses for meeting/beating timeline</a:t>
            </a:r>
          </a:p>
          <a:p>
            <a:r>
              <a:rPr lang="en-US" sz="2400" b="1" dirty="0"/>
              <a:t>C</a:t>
            </a:r>
            <a:r>
              <a:rPr lang="en-US" sz="2400" dirty="0"/>
              <a:t>ost </a:t>
            </a:r>
            <a:r>
              <a:rPr lang="en-US" dirty="0"/>
              <a:t>– (5, 1) – Mitigate risks by perform regular cost estimates to ensure adequate funding  </a:t>
            </a:r>
          </a:p>
          <a:p>
            <a:r>
              <a:rPr lang="en-US" sz="2400" b="1" dirty="0"/>
              <a:t>E</a:t>
            </a:r>
            <a:r>
              <a:rPr lang="en-US" sz="2400" dirty="0"/>
              <a:t>ngineering Talent </a:t>
            </a:r>
            <a:r>
              <a:rPr lang="en-US" dirty="0"/>
              <a:t>– (3, 2) </a:t>
            </a:r>
          </a:p>
          <a:p>
            <a:r>
              <a:rPr lang="en-US" sz="2400" b="1" dirty="0"/>
              <a:t>Cy</a:t>
            </a:r>
            <a:r>
              <a:rPr lang="en-US" sz="2400" dirty="0"/>
              <a:t>ber security </a:t>
            </a:r>
            <a:r>
              <a:rPr lang="en-US" dirty="0"/>
              <a:t>– (1, 2)</a:t>
            </a:r>
          </a:p>
          <a:p>
            <a:r>
              <a:rPr lang="en-US" sz="2400" b="1" dirty="0"/>
              <a:t>F</a:t>
            </a:r>
            <a:r>
              <a:rPr lang="en-US" sz="2400" dirty="0"/>
              <a:t>unding</a:t>
            </a:r>
            <a:r>
              <a:rPr lang="en-US" dirty="0"/>
              <a:t> – (2, 5)</a:t>
            </a:r>
          </a:p>
          <a:p>
            <a:endParaRPr lang="en-US" dirty="0"/>
          </a:p>
          <a:p>
            <a:endParaRPr lang="en-US" dirty="0"/>
          </a:p>
        </p:txBody>
      </p:sp>
      <p:sp>
        <p:nvSpPr>
          <p:cNvPr id="85" name="TextBox 84"/>
          <p:cNvSpPr txBox="1"/>
          <p:nvPr/>
        </p:nvSpPr>
        <p:spPr>
          <a:xfrm>
            <a:off x="5515763" y="5059842"/>
            <a:ext cx="494950" cy="400110"/>
          </a:xfrm>
          <a:prstGeom prst="rect">
            <a:avLst/>
          </a:prstGeom>
          <a:noFill/>
        </p:spPr>
        <p:txBody>
          <a:bodyPr wrap="square" rtlCol="0">
            <a:spAutoFit/>
          </a:bodyPr>
          <a:lstStyle/>
          <a:p>
            <a:r>
              <a:rPr lang="en-US" sz="2000" b="1" dirty="0"/>
              <a:t>C</a:t>
            </a:r>
          </a:p>
        </p:txBody>
      </p:sp>
      <p:sp>
        <p:nvSpPr>
          <p:cNvPr id="90" name="TextBox 89"/>
          <p:cNvSpPr txBox="1"/>
          <p:nvPr/>
        </p:nvSpPr>
        <p:spPr>
          <a:xfrm>
            <a:off x="3727511" y="4252052"/>
            <a:ext cx="494950" cy="400110"/>
          </a:xfrm>
          <a:prstGeom prst="rect">
            <a:avLst/>
          </a:prstGeom>
          <a:noFill/>
        </p:spPr>
        <p:txBody>
          <a:bodyPr wrap="square" rtlCol="0">
            <a:spAutoFit/>
          </a:bodyPr>
          <a:lstStyle/>
          <a:p>
            <a:r>
              <a:rPr lang="en-US" sz="2000" b="1" dirty="0"/>
              <a:t>F</a:t>
            </a:r>
          </a:p>
        </p:txBody>
      </p:sp>
      <p:sp>
        <p:nvSpPr>
          <p:cNvPr id="91" name="TextBox 90"/>
          <p:cNvSpPr txBox="1"/>
          <p:nvPr/>
        </p:nvSpPr>
        <p:spPr>
          <a:xfrm>
            <a:off x="2737609" y="5028851"/>
            <a:ext cx="494950" cy="400110"/>
          </a:xfrm>
          <a:prstGeom prst="rect">
            <a:avLst/>
          </a:prstGeom>
          <a:noFill/>
        </p:spPr>
        <p:txBody>
          <a:bodyPr wrap="square" rtlCol="0">
            <a:spAutoFit/>
          </a:bodyPr>
          <a:lstStyle/>
          <a:p>
            <a:r>
              <a:rPr lang="en-US" sz="2000" b="1" dirty="0"/>
              <a:t>Cy</a:t>
            </a:r>
          </a:p>
        </p:txBody>
      </p:sp>
      <p:sp>
        <p:nvSpPr>
          <p:cNvPr id="92" name="TextBox 91"/>
          <p:cNvSpPr txBox="1"/>
          <p:nvPr/>
        </p:nvSpPr>
        <p:spPr>
          <a:xfrm>
            <a:off x="4611149" y="2778037"/>
            <a:ext cx="494950" cy="400110"/>
          </a:xfrm>
          <a:prstGeom prst="rect">
            <a:avLst/>
          </a:prstGeom>
          <a:noFill/>
        </p:spPr>
        <p:txBody>
          <a:bodyPr wrap="square" rtlCol="0">
            <a:spAutoFit/>
          </a:bodyPr>
          <a:lstStyle/>
          <a:p>
            <a:r>
              <a:rPr lang="en-US" sz="2000" b="1" dirty="0"/>
              <a:t>S</a:t>
            </a:r>
          </a:p>
        </p:txBody>
      </p:sp>
      <p:sp>
        <p:nvSpPr>
          <p:cNvPr id="93" name="TextBox 92"/>
          <p:cNvSpPr txBox="1"/>
          <p:nvPr/>
        </p:nvSpPr>
        <p:spPr>
          <a:xfrm>
            <a:off x="2771858" y="3477216"/>
            <a:ext cx="494950" cy="400110"/>
          </a:xfrm>
          <a:prstGeom prst="rect">
            <a:avLst/>
          </a:prstGeom>
          <a:noFill/>
        </p:spPr>
        <p:txBody>
          <a:bodyPr wrap="square" rtlCol="0">
            <a:spAutoFit/>
          </a:bodyPr>
          <a:lstStyle/>
          <a:p>
            <a:r>
              <a:rPr lang="en-US" sz="2000" b="1" dirty="0"/>
              <a:t>E</a:t>
            </a:r>
          </a:p>
        </p:txBody>
      </p:sp>
      <p:sp>
        <p:nvSpPr>
          <p:cNvPr id="94" name="TextBox 93"/>
          <p:cNvSpPr txBox="1"/>
          <p:nvPr/>
        </p:nvSpPr>
        <p:spPr>
          <a:xfrm>
            <a:off x="201339" y="2604778"/>
            <a:ext cx="335559" cy="2585323"/>
          </a:xfrm>
          <a:prstGeom prst="rect">
            <a:avLst/>
          </a:prstGeom>
          <a:noFill/>
        </p:spPr>
        <p:txBody>
          <a:bodyPr wrap="square" rtlCol="0">
            <a:spAutoFit/>
          </a:bodyPr>
          <a:lstStyle/>
          <a:p>
            <a:r>
              <a:rPr lang="en-US" dirty="0"/>
              <a:t>LIKELIHOD</a:t>
            </a:r>
          </a:p>
        </p:txBody>
      </p:sp>
      <p:sp>
        <p:nvSpPr>
          <p:cNvPr id="95" name="TextBox 94"/>
          <p:cNvSpPr txBox="1"/>
          <p:nvPr/>
        </p:nvSpPr>
        <p:spPr>
          <a:xfrm>
            <a:off x="2477553" y="6469403"/>
            <a:ext cx="1744908" cy="369332"/>
          </a:xfrm>
          <a:prstGeom prst="rect">
            <a:avLst/>
          </a:prstGeom>
          <a:noFill/>
        </p:spPr>
        <p:txBody>
          <a:bodyPr wrap="square" rtlCol="0">
            <a:spAutoFit/>
          </a:bodyPr>
          <a:lstStyle/>
          <a:p>
            <a:r>
              <a:rPr lang="en-US" dirty="0"/>
              <a:t>CONSEQUENCES</a:t>
            </a:r>
          </a:p>
        </p:txBody>
      </p:sp>
      <p:cxnSp>
        <p:nvCxnSpPr>
          <p:cNvPr id="97" name="Straight Connector 96"/>
          <p:cNvCxnSpPr/>
          <p:nvPr/>
        </p:nvCxnSpPr>
        <p:spPr>
          <a:xfrm>
            <a:off x="4767743" y="3185829"/>
            <a:ext cx="1" cy="11046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2986481" y="4282814"/>
            <a:ext cx="178126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4611150" y="5259897"/>
            <a:ext cx="8962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itle 3"/>
          <p:cNvSpPr txBox="1">
            <a:spLocks/>
          </p:cNvSpPr>
          <p:nvPr/>
        </p:nvSpPr>
        <p:spPr>
          <a:xfrm>
            <a:off x="1480657" y="128345"/>
            <a:ext cx="10058400" cy="842739"/>
          </a:xfrm>
          <a:prstGeom prst="rect">
            <a:avLst/>
          </a:prstGeom>
          <a:effectLst/>
        </p:spPr>
        <p:txBody>
          <a:bodyPr vert="horz" lIns="91440" tIns="45720" rIns="91440" bIns="45720" rtlCol="0" anchor="b" anchorCtr="0">
            <a:noAutofit/>
          </a:bodyPr>
          <a:lstStyle>
            <a:lvl1pPr algn="ctr" rtl="0" eaLnBrk="0" fontAlgn="base" hangingPunct="0">
              <a:spcBef>
                <a:spcPct val="0"/>
              </a:spcBef>
              <a:spcAft>
                <a:spcPct val="0"/>
              </a:spcAft>
              <a:defRPr sz="6000" b="1" i="1" kern="1200" baseline="0">
                <a:solidFill>
                  <a:schemeClr val="bg1"/>
                </a:solidFill>
                <a:effectLst>
                  <a:outerShdw blurRad="38100" dist="38100" dir="2700000" algn="tl">
                    <a:srgbClr val="000000">
                      <a:alpha val="43137"/>
                    </a:srgbClr>
                  </a:outerShdw>
                </a:effectLst>
                <a:latin typeface="+mj-lt"/>
                <a:ea typeface="+mj-ea"/>
                <a:cs typeface="Browallia New" pitchFamily="34" charset="-34"/>
              </a:defRPr>
            </a:lvl1pPr>
            <a:lvl2pPr algn="ctr" rtl="0" eaLnBrk="0" fontAlgn="base" hangingPunct="0">
              <a:spcBef>
                <a:spcPct val="0"/>
              </a:spcBef>
              <a:spcAft>
                <a:spcPct val="0"/>
              </a:spcAft>
              <a:defRPr sz="4400">
                <a:solidFill>
                  <a:schemeClr val="tx1"/>
                </a:solidFill>
                <a:latin typeface="Cambria" pitchFamily="18" charset="0"/>
              </a:defRPr>
            </a:lvl2pPr>
            <a:lvl3pPr algn="ctr" rtl="0" eaLnBrk="0" fontAlgn="base" hangingPunct="0">
              <a:spcBef>
                <a:spcPct val="0"/>
              </a:spcBef>
              <a:spcAft>
                <a:spcPct val="0"/>
              </a:spcAft>
              <a:defRPr sz="4400">
                <a:solidFill>
                  <a:schemeClr val="tx1"/>
                </a:solidFill>
                <a:latin typeface="Cambria" pitchFamily="18" charset="0"/>
              </a:defRPr>
            </a:lvl3pPr>
            <a:lvl4pPr algn="ctr" rtl="0" eaLnBrk="0" fontAlgn="base" hangingPunct="0">
              <a:spcBef>
                <a:spcPct val="0"/>
              </a:spcBef>
              <a:spcAft>
                <a:spcPct val="0"/>
              </a:spcAft>
              <a:defRPr sz="4400">
                <a:solidFill>
                  <a:schemeClr val="tx1"/>
                </a:solidFill>
                <a:latin typeface="Cambria" pitchFamily="18" charset="0"/>
              </a:defRPr>
            </a:lvl4pPr>
            <a:lvl5pPr algn="ctr" rtl="0" eaLnBrk="0" fontAlgn="base" hangingPunct="0">
              <a:spcBef>
                <a:spcPct val="0"/>
              </a:spcBef>
              <a:spcAft>
                <a:spcPct val="0"/>
              </a:spcAft>
              <a:defRPr sz="4400">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mbria" pitchFamily="18" charset="0"/>
              </a:defRPr>
            </a:lvl6pPr>
            <a:lvl7pPr marL="914400" algn="ctr" rtl="0" fontAlgn="base">
              <a:spcBef>
                <a:spcPct val="0"/>
              </a:spcBef>
              <a:spcAft>
                <a:spcPct val="0"/>
              </a:spcAft>
              <a:defRPr sz="4400">
                <a:solidFill>
                  <a:schemeClr val="tx1"/>
                </a:solidFill>
                <a:latin typeface="Cambria" pitchFamily="18" charset="0"/>
              </a:defRPr>
            </a:lvl7pPr>
            <a:lvl8pPr marL="1371600" algn="ctr" rtl="0" fontAlgn="base">
              <a:spcBef>
                <a:spcPct val="0"/>
              </a:spcBef>
              <a:spcAft>
                <a:spcPct val="0"/>
              </a:spcAft>
              <a:defRPr sz="4400">
                <a:solidFill>
                  <a:schemeClr val="tx1"/>
                </a:solidFill>
                <a:latin typeface="Cambria" pitchFamily="18" charset="0"/>
              </a:defRPr>
            </a:lvl8pPr>
            <a:lvl9pPr marL="1828800" algn="ctr" rtl="0" fontAlgn="base">
              <a:spcBef>
                <a:spcPct val="0"/>
              </a:spcBef>
              <a:spcAft>
                <a:spcPct val="0"/>
              </a:spcAft>
              <a:defRPr sz="4400">
                <a:solidFill>
                  <a:schemeClr val="tx1"/>
                </a:solidFill>
                <a:latin typeface="Cambria" pitchFamily="18" charset="0"/>
              </a:defRPr>
            </a:lvl9pPr>
          </a:lstStyle>
          <a:p>
            <a:pPr algn="r"/>
            <a:r>
              <a:rPr lang="en-US" sz="4400" dirty="0"/>
              <a:t>Risks</a:t>
            </a:r>
          </a:p>
        </p:txBody>
      </p:sp>
    </p:spTree>
    <p:extLst>
      <p:ext uri="{BB962C8B-B14F-4D97-AF65-F5344CB8AC3E}">
        <p14:creationId xmlns:p14="http://schemas.microsoft.com/office/powerpoint/2010/main" val="3218037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600" y="197364"/>
            <a:ext cx="9956800" cy="1143000"/>
          </a:xfrm>
        </p:spPr>
        <p:txBody>
          <a:bodyPr/>
          <a:lstStyle/>
          <a:p>
            <a:r>
              <a:rPr lang="en-US" dirty="0"/>
              <a:t>Acquisition Plan</a:t>
            </a:r>
            <a:br>
              <a:rPr lang="en-US" dirty="0"/>
            </a:br>
            <a:r>
              <a:rPr lang="en-US" sz="2400" dirty="0"/>
              <a:t>(SCHEDULE)</a:t>
            </a:r>
            <a:endParaRPr lang="en-US" dirty="0"/>
          </a:p>
        </p:txBody>
      </p:sp>
      <p:sp>
        <p:nvSpPr>
          <p:cNvPr id="6" name="Rectangle 5"/>
          <p:cNvSpPr/>
          <p:nvPr/>
        </p:nvSpPr>
        <p:spPr>
          <a:xfrm>
            <a:off x="314325" y="1552823"/>
            <a:ext cx="11644313" cy="4401205"/>
          </a:xfrm>
          <a:prstGeom prst="rect">
            <a:avLst/>
          </a:prstGeom>
        </p:spPr>
        <p:txBody>
          <a:bodyPr wrap="square">
            <a:spAutoFit/>
          </a:bodyPr>
          <a:lstStyle/>
          <a:p>
            <a:pPr marL="457200" indent="-457200">
              <a:buFont typeface="Arial" panose="020B0604020202020204" pitchFamily="34" charset="0"/>
              <a:buChar char="•"/>
            </a:pPr>
            <a:r>
              <a:rPr lang="en-US" sz="2800" b="1" dirty="0"/>
              <a:t>Plan </a:t>
            </a:r>
            <a:endParaRPr lang="en-US" sz="2800" i="1" dirty="0"/>
          </a:p>
          <a:p>
            <a:pPr marL="914400" lvl="1" indent="-457200">
              <a:buFont typeface="Arial" panose="020B0604020202020204" pitchFamily="34" charset="0"/>
              <a:buChar char="•"/>
            </a:pPr>
            <a:r>
              <a:rPr lang="en-US" sz="2800" dirty="0"/>
              <a:t>Market research </a:t>
            </a:r>
          </a:p>
          <a:p>
            <a:pPr marL="914400" lvl="1" indent="-457200">
              <a:buFont typeface="Arial" panose="020B0604020202020204" pitchFamily="34" charset="0"/>
              <a:buChar char="•"/>
            </a:pPr>
            <a:r>
              <a:rPr lang="en-US" sz="2800" dirty="0"/>
              <a:t>Industry month </a:t>
            </a:r>
          </a:p>
          <a:p>
            <a:pPr marL="914400" lvl="1" indent="-457200">
              <a:buFont typeface="Arial" panose="020B0604020202020204" pitchFamily="34" charset="0"/>
              <a:buChar char="•"/>
            </a:pPr>
            <a:r>
              <a:rPr lang="en-US" sz="2800" dirty="0"/>
              <a:t>Four Draft Request for Proposal </a:t>
            </a:r>
          </a:p>
          <a:p>
            <a:pPr marL="914400" lvl="1" indent="-457200">
              <a:buFont typeface="Arial" panose="020B0604020202020204" pitchFamily="34" charset="0"/>
              <a:buChar char="•"/>
            </a:pPr>
            <a:r>
              <a:rPr lang="en-US" sz="2800" dirty="0"/>
              <a:t>Final RFP release!</a:t>
            </a:r>
          </a:p>
          <a:p>
            <a:pPr marL="914400" lvl="1" indent="-457200">
              <a:buFont typeface="Arial" panose="020B0604020202020204" pitchFamily="34" charset="0"/>
              <a:buChar char="•"/>
            </a:pPr>
            <a:r>
              <a:rPr lang="en-US" sz="2800" dirty="0"/>
              <a:t>Source selection / Down select: </a:t>
            </a:r>
          </a:p>
          <a:p>
            <a:pPr marL="1371600" lvl="2" indent="-457200">
              <a:buFont typeface="Arial" panose="020B0604020202020204" pitchFamily="34" charset="0"/>
              <a:buChar char="•"/>
            </a:pPr>
            <a:r>
              <a:rPr lang="en-US" sz="2800" dirty="0"/>
              <a:t>Maturity, feasibility, and cost.  </a:t>
            </a:r>
          </a:p>
          <a:p>
            <a:pPr marL="1371600" lvl="2" indent="-457200">
              <a:buFont typeface="Arial" panose="020B0604020202020204" pitchFamily="34" charset="0"/>
              <a:buChar char="•"/>
            </a:pPr>
            <a:r>
              <a:rPr lang="en-US" sz="2800" dirty="0"/>
              <a:t>Design validation in relevant environment</a:t>
            </a:r>
          </a:p>
          <a:p>
            <a:pPr marL="914400" lvl="1" indent="-457200">
              <a:buFont typeface="Arial" panose="020B0604020202020204" pitchFamily="34" charset="0"/>
              <a:buChar char="•"/>
            </a:pPr>
            <a:r>
              <a:rPr lang="en-US" sz="2800" dirty="0"/>
              <a:t>CPIF award to two contractors</a:t>
            </a:r>
          </a:p>
          <a:p>
            <a:pPr marL="1371600" lvl="2" indent="-457200">
              <a:buFont typeface="Arial" panose="020B0604020202020204" pitchFamily="34" charset="0"/>
              <a:buChar char="•"/>
            </a:pPr>
            <a:r>
              <a:rPr lang="en-US" sz="2800" dirty="0"/>
              <a:t>Incentive schedule performance</a:t>
            </a:r>
          </a:p>
        </p:txBody>
      </p:sp>
    </p:spTree>
    <p:extLst>
      <p:ext uri="{BB962C8B-B14F-4D97-AF65-F5344CB8AC3E}">
        <p14:creationId xmlns:p14="http://schemas.microsoft.com/office/powerpoint/2010/main" val="262436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5600" y="197364"/>
            <a:ext cx="9956800" cy="1143000"/>
          </a:xfrm>
        </p:spPr>
        <p:txBody>
          <a:bodyPr/>
          <a:lstStyle/>
          <a:p>
            <a:r>
              <a:rPr lang="en-US" dirty="0"/>
              <a:t>Acquisition Plan</a:t>
            </a:r>
            <a:br>
              <a:rPr lang="en-US" dirty="0"/>
            </a:br>
            <a:r>
              <a:rPr lang="en-US" sz="2400" dirty="0"/>
              <a:t>(SCHEDULE)</a:t>
            </a:r>
            <a:endParaRPr lang="en-US" dirty="0"/>
          </a:p>
        </p:txBody>
      </p:sp>
      <p:sp>
        <p:nvSpPr>
          <p:cNvPr id="6" name="Rectangle 5"/>
          <p:cNvSpPr/>
          <p:nvPr/>
        </p:nvSpPr>
        <p:spPr>
          <a:xfrm>
            <a:off x="314325" y="1552823"/>
            <a:ext cx="11644313" cy="523220"/>
          </a:xfrm>
          <a:prstGeom prst="rect">
            <a:avLst/>
          </a:prstGeom>
        </p:spPr>
        <p:txBody>
          <a:bodyPr wrap="square">
            <a:spAutoFit/>
          </a:bodyPr>
          <a:lstStyle/>
          <a:p>
            <a:pPr marL="457200" indent="-457200">
              <a:buFont typeface="Arial" panose="020B0604020202020204" pitchFamily="34" charset="0"/>
              <a:buChar char="•"/>
            </a:pPr>
            <a:r>
              <a:rPr lang="en-US" sz="2800" b="1" dirty="0"/>
              <a:t>Schedule</a:t>
            </a:r>
            <a:endParaRPr lang="en-US" sz="2800" i="1" dirty="0"/>
          </a:p>
        </p:txBody>
      </p:sp>
      <p:grpSp>
        <p:nvGrpSpPr>
          <p:cNvPr id="26" name="Group 25"/>
          <p:cNvGrpSpPr/>
          <p:nvPr/>
        </p:nvGrpSpPr>
        <p:grpSpPr>
          <a:xfrm>
            <a:off x="1446637" y="2939185"/>
            <a:ext cx="7731334" cy="304792"/>
            <a:chOff x="1471534" y="3680752"/>
            <a:chExt cx="7731334" cy="304792"/>
          </a:xfrm>
        </p:grpSpPr>
        <p:sp>
          <p:nvSpPr>
            <p:cNvPr id="7" name="Rectangle 6"/>
            <p:cNvSpPr/>
            <p:nvPr/>
          </p:nvSpPr>
          <p:spPr>
            <a:xfrm>
              <a:off x="1471534" y="3680752"/>
              <a:ext cx="1807745" cy="304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 development</a:t>
              </a:r>
            </a:p>
          </p:txBody>
        </p:sp>
        <p:sp>
          <p:nvSpPr>
            <p:cNvPr id="8" name="Rectangle 7"/>
            <p:cNvSpPr/>
            <p:nvPr/>
          </p:nvSpPr>
          <p:spPr>
            <a:xfrm>
              <a:off x="3295654" y="3680752"/>
              <a:ext cx="1031375" cy="304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Prototype</a:t>
              </a:r>
            </a:p>
          </p:txBody>
        </p:sp>
        <p:sp>
          <p:nvSpPr>
            <p:cNvPr id="9" name="Rectangle 8"/>
            <p:cNvSpPr/>
            <p:nvPr/>
          </p:nvSpPr>
          <p:spPr>
            <a:xfrm>
              <a:off x="4327029" y="3680752"/>
              <a:ext cx="941806" cy="29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EMD </a:t>
              </a:r>
            </a:p>
          </p:txBody>
        </p:sp>
        <p:sp>
          <p:nvSpPr>
            <p:cNvPr id="10" name="Rectangle 9"/>
            <p:cNvSpPr/>
            <p:nvPr/>
          </p:nvSpPr>
          <p:spPr>
            <a:xfrm>
              <a:off x="5268835" y="3680752"/>
              <a:ext cx="3934033" cy="299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Production</a:t>
              </a:r>
            </a:p>
          </p:txBody>
        </p:sp>
      </p:grpSp>
      <p:graphicFrame>
        <p:nvGraphicFramePr>
          <p:cNvPr id="19" name="Table 18"/>
          <p:cNvGraphicFramePr>
            <a:graphicFrameLocks noGrp="1"/>
          </p:cNvGraphicFramePr>
          <p:nvPr>
            <p:extLst>
              <p:ext uri="{D42A27DB-BD31-4B8C-83A1-F6EECF244321}">
                <p14:modId xmlns:p14="http://schemas.microsoft.com/office/powerpoint/2010/main" val="2856924684"/>
              </p:ext>
            </p:extLst>
          </p:nvPr>
        </p:nvGraphicFramePr>
        <p:xfrm>
          <a:off x="415929" y="3608614"/>
          <a:ext cx="11036304" cy="365760"/>
        </p:xfrm>
        <a:graphic>
          <a:graphicData uri="http://schemas.openxmlformats.org/drawingml/2006/table">
            <a:tbl>
              <a:tblPr firstRow="1" bandRow="1">
                <a:tableStyleId>{5C22544A-7EE6-4342-B048-85BDC9FD1C3A}</a:tableStyleId>
              </a:tblPr>
              <a:tblGrid>
                <a:gridCol w="919692">
                  <a:extLst>
                    <a:ext uri="{9D8B030D-6E8A-4147-A177-3AD203B41FA5}">
                      <a16:colId xmlns:a16="http://schemas.microsoft.com/office/drawing/2014/main" val="1311093605"/>
                    </a:ext>
                  </a:extLst>
                </a:gridCol>
                <a:gridCol w="919692">
                  <a:extLst>
                    <a:ext uri="{9D8B030D-6E8A-4147-A177-3AD203B41FA5}">
                      <a16:colId xmlns:a16="http://schemas.microsoft.com/office/drawing/2014/main" val="3106825040"/>
                    </a:ext>
                  </a:extLst>
                </a:gridCol>
                <a:gridCol w="919692">
                  <a:extLst>
                    <a:ext uri="{9D8B030D-6E8A-4147-A177-3AD203B41FA5}">
                      <a16:colId xmlns:a16="http://schemas.microsoft.com/office/drawing/2014/main" val="2417912144"/>
                    </a:ext>
                  </a:extLst>
                </a:gridCol>
                <a:gridCol w="919692">
                  <a:extLst>
                    <a:ext uri="{9D8B030D-6E8A-4147-A177-3AD203B41FA5}">
                      <a16:colId xmlns:a16="http://schemas.microsoft.com/office/drawing/2014/main" val="917825080"/>
                    </a:ext>
                  </a:extLst>
                </a:gridCol>
                <a:gridCol w="919692">
                  <a:extLst>
                    <a:ext uri="{9D8B030D-6E8A-4147-A177-3AD203B41FA5}">
                      <a16:colId xmlns:a16="http://schemas.microsoft.com/office/drawing/2014/main" val="2086975341"/>
                    </a:ext>
                  </a:extLst>
                </a:gridCol>
                <a:gridCol w="919692">
                  <a:extLst>
                    <a:ext uri="{9D8B030D-6E8A-4147-A177-3AD203B41FA5}">
                      <a16:colId xmlns:a16="http://schemas.microsoft.com/office/drawing/2014/main" val="3994713426"/>
                    </a:ext>
                  </a:extLst>
                </a:gridCol>
                <a:gridCol w="919692">
                  <a:extLst>
                    <a:ext uri="{9D8B030D-6E8A-4147-A177-3AD203B41FA5}">
                      <a16:colId xmlns:a16="http://schemas.microsoft.com/office/drawing/2014/main" val="1779541495"/>
                    </a:ext>
                  </a:extLst>
                </a:gridCol>
                <a:gridCol w="919692">
                  <a:extLst>
                    <a:ext uri="{9D8B030D-6E8A-4147-A177-3AD203B41FA5}">
                      <a16:colId xmlns:a16="http://schemas.microsoft.com/office/drawing/2014/main" val="2299778184"/>
                    </a:ext>
                  </a:extLst>
                </a:gridCol>
                <a:gridCol w="919692">
                  <a:extLst>
                    <a:ext uri="{9D8B030D-6E8A-4147-A177-3AD203B41FA5}">
                      <a16:colId xmlns:a16="http://schemas.microsoft.com/office/drawing/2014/main" val="288938874"/>
                    </a:ext>
                  </a:extLst>
                </a:gridCol>
                <a:gridCol w="919692">
                  <a:extLst>
                    <a:ext uri="{9D8B030D-6E8A-4147-A177-3AD203B41FA5}">
                      <a16:colId xmlns:a16="http://schemas.microsoft.com/office/drawing/2014/main" val="2730639330"/>
                    </a:ext>
                  </a:extLst>
                </a:gridCol>
                <a:gridCol w="919692">
                  <a:extLst>
                    <a:ext uri="{9D8B030D-6E8A-4147-A177-3AD203B41FA5}">
                      <a16:colId xmlns:a16="http://schemas.microsoft.com/office/drawing/2014/main" val="1647979709"/>
                    </a:ext>
                  </a:extLst>
                </a:gridCol>
                <a:gridCol w="919692">
                  <a:extLst>
                    <a:ext uri="{9D8B030D-6E8A-4147-A177-3AD203B41FA5}">
                      <a16:colId xmlns:a16="http://schemas.microsoft.com/office/drawing/2014/main" val="3633012176"/>
                    </a:ext>
                  </a:extLst>
                </a:gridCol>
              </a:tblGrid>
              <a:tr h="257433">
                <a:tc>
                  <a:txBody>
                    <a:bodyPr/>
                    <a:lstStyle/>
                    <a:p>
                      <a:r>
                        <a:rPr lang="en-US" dirty="0"/>
                        <a:t>Jan</a:t>
                      </a:r>
                    </a:p>
                  </a:txBody>
                  <a:tcPr/>
                </a:tc>
                <a:tc>
                  <a:txBody>
                    <a:bodyPr/>
                    <a:lstStyle/>
                    <a:p>
                      <a:r>
                        <a:rPr lang="en-US" dirty="0"/>
                        <a:t>Feb</a:t>
                      </a:r>
                    </a:p>
                  </a:txBody>
                  <a:tcPr/>
                </a:tc>
                <a:tc>
                  <a:txBody>
                    <a:bodyPr/>
                    <a:lstStyle/>
                    <a:p>
                      <a:r>
                        <a:rPr lang="en-US" dirty="0"/>
                        <a:t>Mar</a:t>
                      </a:r>
                    </a:p>
                  </a:txBody>
                  <a:tcPr/>
                </a:tc>
                <a:tc>
                  <a:txBody>
                    <a:bodyPr/>
                    <a:lstStyle/>
                    <a:p>
                      <a:r>
                        <a:rPr lang="en-US" dirty="0"/>
                        <a:t>Apr</a:t>
                      </a:r>
                    </a:p>
                  </a:txBody>
                  <a:tcPr/>
                </a:tc>
                <a:tc>
                  <a:txBody>
                    <a:bodyPr/>
                    <a:lstStyle/>
                    <a:p>
                      <a:r>
                        <a:rPr lang="en-US" dirty="0"/>
                        <a:t>May</a:t>
                      </a:r>
                    </a:p>
                  </a:txBody>
                  <a:tcPr/>
                </a:tc>
                <a:tc>
                  <a:txBody>
                    <a:bodyPr/>
                    <a:lstStyle/>
                    <a:p>
                      <a:r>
                        <a:rPr lang="en-US" dirty="0"/>
                        <a:t>Jun</a:t>
                      </a:r>
                    </a:p>
                  </a:txBody>
                  <a:tcPr/>
                </a:tc>
                <a:tc>
                  <a:txBody>
                    <a:bodyPr/>
                    <a:lstStyle/>
                    <a:p>
                      <a:r>
                        <a:rPr lang="en-US" dirty="0"/>
                        <a:t>Jul</a:t>
                      </a:r>
                    </a:p>
                  </a:txBody>
                  <a:tcPr/>
                </a:tc>
                <a:tc>
                  <a:txBody>
                    <a:bodyPr/>
                    <a:lstStyle/>
                    <a:p>
                      <a:r>
                        <a:rPr lang="en-US" dirty="0"/>
                        <a:t>Aug</a:t>
                      </a:r>
                    </a:p>
                  </a:txBody>
                  <a:tcPr/>
                </a:tc>
                <a:tc>
                  <a:txBody>
                    <a:bodyPr/>
                    <a:lstStyle/>
                    <a:p>
                      <a:r>
                        <a:rPr lang="en-US" dirty="0"/>
                        <a:t>Sep</a:t>
                      </a:r>
                    </a:p>
                  </a:txBody>
                  <a:tcPr/>
                </a:tc>
                <a:tc>
                  <a:txBody>
                    <a:bodyPr/>
                    <a:lstStyle/>
                    <a:p>
                      <a:r>
                        <a:rPr lang="en-US" dirty="0"/>
                        <a:t>Oct</a:t>
                      </a:r>
                    </a:p>
                  </a:txBody>
                  <a:tcPr/>
                </a:tc>
                <a:tc>
                  <a:txBody>
                    <a:bodyPr/>
                    <a:lstStyle/>
                    <a:p>
                      <a:r>
                        <a:rPr lang="en-US" dirty="0"/>
                        <a:t>Nov</a:t>
                      </a:r>
                    </a:p>
                  </a:txBody>
                  <a:tcPr/>
                </a:tc>
                <a:tc>
                  <a:txBody>
                    <a:bodyPr/>
                    <a:lstStyle/>
                    <a:p>
                      <a:r>
                        <a:rPr lang="en-US" dirty="0"/>
                        <a:t>Dec</a:t>
                      </a:r>
                    </a:p>
                  </a:txBody>
                  <a:tcPr/>
                </a:tc>
                <a:extLst>
                  <a:ext uri="{0D108BD9-81ED-4DB2-BD59-A6C34878D82A}">
                    <a16:rowId xmlns:a16="http://schemas.microsoft.com/office/drawing/2014/main" val="126662061"/>
                  </a:ext>
                </a:extLst>
              </a:tr>
            </a:tbl>
          </a:graphicData>
        </a:graphic>
      </p:graphicFrame>
      <p:cxnSp>
        <p:nvCxnSpPr>
          <p:cNvPr id="22" name="Straight Connector 21"/>
          <p:cNvCxnSpPr>
            <a:cxnSpLocks/>
            <a:stCxn id="7" idx="2"/>
          </p:cNvCxnSpPr>
          <p:nvPr/>
        </p:nvCxnSpPr>
        <p:spPr>
          <a:xfrm flipH="1">
            <a:off x="415926" y="3243977"/>
            <a:ext cx="1934584" cy="364637"/>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15925" y="4236849"/>
            <a:ext cx="907147" cy="36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Market Research</a:t>
            </a:r>
          </a:p>
        </p:txBody>
      </p:sp>
      <p:sp>
        <p:nvSpPr>
          <p:cNvPr id="40" name="Rectangle 39"/>
          <p:cNvSpPr/>
          <p:nvPr/>
        </p:nvSpPr>
        <p:spPr>
          <a:xfrm>
            <a:off x="1351194" y="4236846"/>
            <a:ext cx="901700" cy="36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Industry Month</a:t>
            </a:r>
          </a:p>
        </p:txBody>
      </p:sp>
      <p:sp>
        <p:nvSpPr>
          <p:cNvPr id="41" name="Rectangle 40"/>
          <p:cNvSpPr/>
          <p:nvPr/>
        </p:nvSpPr>
        <p:spPr>
          <a:xfrm>
            <a:off x="2252894" y="4236846"/>
            <a:ext cx="1856921" cy="36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Four Draft Request for Proposal</a:t>
            </a:r>
          </a:p>
        </p:txBody>
      </p:sp>
      <p:sp>
        <p:nvSpPr>
          <p:cNvPr id="42" name="Rectangle 41"/>
          <p:cNvSpPr/>
          <p:nvPr/>
        </p:nvSpPr>
        <p:spPr>
          <a:xfrm>
            <a:off x="4109815" y="4236846"/>
            <a:ext cx="901700" cy="36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Final RFP Release</a:t>
            </a:r>
          </a:p>
        </p:txBody>
      </p:sp>
      <p:sp>
        <p:nvSpPr>
          <p:cNvPr id="49" name="Rectangle 48"/>
          <p:cNvSpPr/>
          <p:nvPr/>
        </p:nvSpPr>
        <p:spPr>
          <a:xfrm>
            <a:off x="10525129" y="4236847"/>
            <a:ext cx="927100" cy="36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Contract Release</a:t>
            </a:r>
          </a:p>
        </p:txBody>
      </p:sp>
      <p:cxnSp>
        <p:nvCxnSpPr>
          <p:cNvPr id="52" name="Straight Connector 51"/>
          <p:cNvCxnSpPr>
            <a:cxnSpLocks/>
          </p:cNvCxnSpPr>
          <p:nvPr/>
        </p:nvCxnSpPr>
        <p:spPr>
          <a:xfrm>
            <a:off x="3285778" y="3243977"/>
            <a:ext cx="1672488" cy="3646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011516" y="4236846"/>
            <a:ext cx="5513614" cy="36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Source Selection / Down Select</a:t>
            </a:r>
          </a:p>
        </p:txBody>
      </p:sp>
    </p:spTree>
    <p:extLst>
      <p:ext uri="{BB962C8B-B14F-4D97-AF65-F5344CB8AC3E}">
        <p14:creationId xmlns:p14="http://schemas.microsoft.com/office/powerpoint/2010/main" val="14752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0" y="-105116"/>
            <a:ext cx="10058400" cy="1143000"/>
          </a:xfrm>
        </p:spPr>
        <p:txBody>
          <a:bodyPr/>
          <a:lstStyle/>
          <a:p>
            <a:r>
              <a:rPr lang="en-US" dirty="0"/>
              <a:t>Program Office Estimate</a:t>
            </a:r>
            <a:br>
              <a:rPr lang="en-US" dirty="0"/>
            </a:br>
            <a:r>
              <a:rPr lang="en-US" dirty="0"/>
              <a:t>(POE)</a:t>
            </a:r>
          </a:p>
        </p:txBody>
      </p:sp>
      <p:pic>
        <p:nvPicPr>
          <p:cNvPr id="11" name="Picture 10"/>
          <p:cNvPicPr>
            <a:picLocks noChangeAspect="1"/>
          </p:cNvPicPr>
          <p:nvPr/>
        </p:nvPicPr>
        <p:blipFill>
          <a:blip r:embed="rId2"/>
          <a:stretch>
            <a:fillRect/>
          </a:stretch>
        </p:blipFill>
        <p:spPr>
          <a:xfrm>
            <a:off x="3296730" y="1511719"/>
            <a:ext cx="5598540" cy="4506686"/>
          </a:xfrm>
          <a:prstGeom prst="rect">
            <a:avLst/>
          </a:prstGeom>
        </p:spPr>
      </p:pic>
    </p:spTree>
    <p:extLst>
      <p:ext uri="{BB962C8B-B14F-4D97-AF65-F5344CB8AC3E}">
        <p14:creationId xmlns:p14="http://schemas.microsoft.com/office/powerpoint/2010/main" val="376180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Spec Tree</a:t>
            </a:r>
          </a:p>
        </p:txBody>
      </p:sp>
      <p:sp>
        <p:nvSpPr>
          <p:cNvPr id="3" name="Rounded Rectangle 2"/>
          <p:cNvSpPr/>
          <p:nvPr/>
        </p:nvSpPr>
        <p:spPr>
          <a:xfrm>
            <a:off x="3790426" y="1523300"/>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798191" y="2991373"/>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342240" y="2393658"/>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02735" y="3339516"/>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354510" y="3339516"/>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0444295" y="4819125"/>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8716861" y="4812831"/>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002375" y="4812831"/>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348684" y="4812831"/>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731008" y="4819823"/>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003574" y="4819823"/>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83828" y="4819823"/>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3" idx="2"/>
          </p:cNvCxnSpPr>
          <p:nvPr/>
        </p:nvCxnSpPr>
        <p:spPr>
          <a:xfrm>
            <a:off x="4545435" y="2219586"/>
            <a:ext cx="2007765" cy="771787"/>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2"/>
            <a:endCxn id="17" idx="0"/>
          </p:cNvCxnSpPr>
          <p:nvPr/>
        </p:nvCxnSpPr>
        <p:spPr>
          <a:xfrm flipH="1">
            <a:off x="1038837" y="3687659"/>
            <a:ext cx="5514363" cy="113216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1" idx="0"/>
          </p:cNvCxnSpPr>
          <p:nvPr/>
        </p:nvCxnSpPr>
        <p:spPr>
          <a:xfrm>
            <a:off x="6553200" y="3687659"/>
            <a:ext cx="4646104" cy="113146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2"/>
            <a:endCxn id="16" idx="0"/>
          </p:cNvCxnSpPr>
          <p:nvPr/>
        </p:nvCxnSpPr>
        <p:spPr>
          <a:xfrm flipH="1">
            <a:off x="2758583" y="3687659"/>
            <a:ext cx="3794617" cy="113216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a:endCxn id="15" idx="0"/>
          </p:cNvCxnSpPr>
          <p:nvPr/>
        </p:nvCxnSpPr>
        <p:spPr>
          <a:xfrm flipH="1">
            <a:off x="4486017" y="3687659"/>
            <a:ext cx="2067183" cy="113216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2"/>
            <a:endCxn id="14" idx="0"/>
          </p:cNvCxnSpPr>
          <p:nvPr/>
        </p:nvCxnSpPr>
        <p:spPr>
          <a:xfrm flipH="1">
            <a:off x="6103693" y="3687659"/>
            <a:ext cx="449507" cy="112517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2"/>
            <a:endCxn id="13" idx="0"/>
          </p:cNvCxnSpPr>
          <p:nvPr/>
        </p:nvCxnSpPr>
        <p:spPr>
          <a:xfrm>
            <a:off x="6553200" y="3687659"/>
            <a:ext cx="1204184" cy="112517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2" idx="0"/>
          </p:cNvCxnSpPr>
          <p:nvPr/>
        </p:nvCxnSpPr>
        <p:spPr>
          <a:xfrm>
            <a:off x="6553200" y="3687659"/>
            <a:ext cx="2918670" cy="112517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9" idx="0"/>
          </p:cNvCxnSpPr>
          <p:nvPr/>
        </p:nvCxnSpPr>
        <p:spPr>
          <a:xfrm flipH="1">
            <a:off x="957744" y="3095358"/>
            <a:ext cx="1112941" cy="24415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0" idx="0"/>
          </p:cNvCxnSpPr>
          <p:nvPr/>
        </p:nvCxnSpPr>
        <p:spPr>
          <a:xfrm>
            <a:off x="2097249" y="3094316"/>
            <a:ext cx="1012270" cy="2452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3" idx="2"/>
          </p:cNvCxnSpPr>
          <p:nvPr/>
        </p:nvCxnSpPr>
        <p:spPr>
          <a:xfrm flipV="1">
            <a:off x="2034331" y="2219586"/>
            <a:ext cx="2511104" cy="1697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6448" y="3502993"/>
            <a:ext cx="1623268" cy="369332"/>
          </a:xfrm>
          <a:prstGeom prst="rect">
            <a:avLst/>
          </a:prstGeom>
          <a:noFill/>
        </p:spPr>
        <p:txBody>
          <a:bodyPr wrap="square" rtlCol="0">
            <a:spAutoFit/>
          </a:bodyPr>
          <a:lstStyle/>
          <a:p>
            <a:r>
              <a:rPr lang="en-US" dirty="0"/>
              <a:t>SE</a:t>
            </a:r>
          </a:p>
        </p:txBody>
      </p:sp>
      <p:sp>
        <p:nvSpPr>
          <p:cNvPr id="49" name="TextBox 48"/>
          <p:cNvSpPr txBox="1"/>
          <p:nvPr/>
        </p:nvSpPr>
        <p:spPr>
          <a:xfrm>
            <a:off x="1730232" y="2576472"/>
            <a:ext cx="1623268" cy="369332"/>
          </a:xfrm>
          <a:prstGeom prst="rect">
            <a:avLst/>
          </a:prstGeom>
          <a:noFill/>
        </p:spPr>
        <p:txBody>
          <a:bodyPr wrap="square" rtlCol="0">
            <a:spAutoFit/>
          </a:bodyPr>
          <a:lstStyle/>
          <a:p>
            <a:r>
              <a:rPr lang="en-US" dirty="0"/>
              <a:t>SEPM</a:t>
            </a:r>
          </a:p>
        </p:txBody>
      </p:sp>
      <p:sp>
        <p:nvSpPr>
          <p:cNvPr id="50" name="TextBox 49"/>
          <p:cNvSpPr txBox="1"/>
          <p:nvPr/>
        </p:nvSpPr>
        <p:spPr>
          <a:xfrm>
            <a:off x="2855408" y="3502993"/>
            <a:ext cx="571842" cy="369332"/>
          </a:xfrm>
          <a:prstGeom prst="rect">
            <a:avLst/>
          </a:prstGeom>
          <a:noFill/>
        </p:spPr>
        <p:txBody>
          <a:bodyPr wrap="square" rtlCol="0">
            <a:spAutoFit/>
          </a:bodyPr>
          <a:lstStyle/>
          <a:p>
            <a:r>
              <a:rPr lang="en-US" dirty="0"/>
              <a:t>PM</a:t>
            </a:r>
          </a:p>
        </p:txBody>
      </p:sp>
      <p:sp>
        <p:nvSpPr>
          <p:cNvPr id="51" name="TextBox 50"/>
          <p:cNvSpPr txBox="1"/>
          <p:nvPr/>
        </p:nvSpPr>
        <p:spPr>
          <a:xfrm>
            <a:off x="3864528" y="1673844"/>
            <a:ext cx="1623268" cy="369332"/>
          </a:xfrm>
          <a:prstGeom prst="rect">
            <a:avLst/>
          </a:prstGeom>
          <a:noFill/>
        </p:spPr>
        <p:txBody>
          <a:bodyPr wrap="square" rtlCol="0">
            <a:spAutoFit/>
          </a:bodyPr>
          <a:lstStyle/>
          <a:p>
            <a:r>
              <a:rPr lang="en-US" dirty="0"/>
              <a:t>Prototype</a:t>
            </a:r>
          </a:p>
        </p:txBody>
      </p:sp>
      <p:sp>
        <p:nvSpPr>
          <p:cNvPr id="52" name="TextBox 51"/>
          <p:cNvSpPr txBox="1"/>
          <p:nvPr/>
        </p:nvSpPr>
        <p:spPr>
          <a:xfrm>
            <a:off x="5753640" y="3027502"/>
            <a:ext cx="1623268" cy="646331"/>
          </a:xfrm>
          <a:prstGeom prst="rect">
            <a:avLst/>
          </a:prstGeom>
          <a:noFill/>
        </p:spPr>
        <p:txBody>
          <a:bodyPr wrap="square" rtlCol="0">
            <a:spAutoFit/>
          </a:bodyPr>
          <a:lstStyle/>
          <a:p>
            <a:pPr algn="ctr"/>
            <a:r>
              <a:rPr lang="en-US" dirty="0"/>
              <a:t>Direct Energy Apparatus</a:t>
            </a:r>
          </a:p>
        </p:txBody>
      </p:sp>
      <p:sp>
        <p:nvSpPr>
          <p:cNvPr id="53" name="TextBox 52"/>
          <p:cNvSpPr txBox="1"/>
          <p:nvPr/>
        </p:nvSpPr>
        <p:spPr>
          <a:xfrm>
            <a:off x="317740" y="4983300"/>
            <a:ext cx="1623268" cy="369332"/>
          </a:xfrm>
          <a:prstGeom prst="rect">
            <a:avLst/>
          </a:prstGeom>
          <a:noFill/>
        </p:spPr>
        <p:txBody>
          <a:bodyPr wrap="square" rtlCol="0">
            <a:spAutoFit/>
          </a:bodyPr>
          <a:lstStyle/>
          <a:p>
            <a:r>
              <a:rPr lang="en-US" dirty="0"/>
              <a:t>Gas Reservoir</a:t>
            </a:r>
          </a:p>
        </p:txBody>
      </p:sp>
      <p:sp>
        <p:nvSpPr>
          <p:cNvPr id="54" name="TextBox 53"/>
          <p:cNvSpPr txBox="1"/>
          <p:nvPr/>
        </p:nvSpPr>
        <p:spPr>
          <a:xfrm>
            <a:off x="4050642" y="4963685"/>
            <a:ext cx="1623268" cy="369332"/>
          </a:xfrm>
          <a:prstGeom prst="rect">
            <a:avLst/>
          </a:prstGeom>
          <a:noFill/>
        </p:spPr>
        <p:txBody>
          <a:bodyPr wrap="square" rtlCol="0">
            <a:spAutoFit/>
          </a:bodyPr>
          <a:lstStyle/>
          <a:p>
            <a:r>
              <a:rPr lang="en-US" dirty="0"/>
              <a:t>Mirror</a:t>
            </a:r>
          </a:p>
        </p:txBody>
      </p:sp>
      <p:sp>
        <p:nvSpPr>
          <p:cNvPr id="55" name="TextBox 54"/>
          <p:cNvSpPr txBox="1"/>
          <p:nvPr/>
        </p:nvSpPr>
        <p:spPr>
          <a:xfrm>
            <a:off x="2319716" y="4963685"/>
            <a:ext cx="1623268" cy="369332"/>
          </a:xfrm>
          <a:prstGeom prst="rect">
            <a:avLst/>
          </a:prstGeom>
          <a:noFill/>
        </p:spPr>
        <p:txBody>
          <a:bodyPr wrap="square" rtlCol="0">
            <a:spAutoFit/>
          </a:bodyPr>
          <a:lstStyle/>
          <a:p>
            <a:r>
              <a:rPr lang="en-US" dirty="0"/>
              <a:t>Power</a:t>
            </a:r>
          </a:p>
        </p:txBody>
      </p:sp>
      <p:sp>
        <p:nvSpPr>
          <p:cNvPr id="56" name="TextBox 55"/>
          <p:cNvSpPr txBox="1"/>
          <p:nvPr/>
        </p:nvSpPr>
        <p:spPr>
          <a:xfrm>
            <a:off x="5580605" y="4969103"/>
            <a:ext cx="1623268" cy="369332"/>
          </a:xfrm>
          <a:prstGeom prst="rect">
            <a:avLst/>
          </a:prstGeom>
          <a:noFill/>
        </p:spPr>
        <p:txBody>
          <a:bodyPr wrap="square" rtlCol="0">
            <a:spAutoFit/>
          </a:bodyPr>
          <a:lstStyle/>
          <a:p>
            <a:r>
              <a:rPr lang="en-US" dirty="0"/>
              <a:t>Housing</a:t>
            </a:r>
          </a:p>
        </p:txBody>
      </p:sp>
      <p:sp>
        <p:nvSpPr>
          <p:cNvPr id="57" name="TextBox 56"/>
          <p:cNvSpPr txBox="1"/>
          <p:nvPr/>
        </p:nvSpPr>
        <p:spPr>
          <a:xfrm>
            <a:off x="7341954" y="4979455"/>
            <a:ext cx="1623268" cy="369332"/>
          </a:xfrm>
          <a:prstGeom prst="rect">
            <a:avLst/>
          </a:prstGeom>
          <a:noFill/>
        </p:spPr>
        <p:txBody>
          <a:bodyPr wrap="square" rtlCol="0">
            <a:spAutoFit/>
          </a:bodyPr>
          <a:lstStyle/>
          <a:p>
            <a:r>
              <a:rPr lang="en-US" dirty="0"/>
              <a:t>Getter</a:t>
            </a:r>
          </a:p>
        </p:txBody>
      </p:sp>
      <p:sp>
        <p:nvSpPr>
          <p:cNvPr id="58" name="TextBox 57"/>
          <p:cNvSpPr txBox="1"/>
          <p:nvPr/>
        </p:nvSpPr>
        <p:spPr>
          <a:xfrm>
            <a:off x="8965222" y="4979455"/>
            <a:ext cx="1623268" cy="369332"/>
          </a:xfrm>
          <a:prstGeom prst="rect">
            <a:avLst/>
          </a:prstGeom>
          <a:noFill/>
        </p:spPr>
        <p:txBody>
          <a:bodyPr wrap="square" rtlCol="0">
            <a:spAutoFit/>
          </a:bodyPr>
          <a:lstStyle/>
          <a:p>
            <a:r>
              <a:rPr lang="en-US" dirty="0"/>
              <a:t>Cathode</a:t>
            </a:r>
          </a:p>
        </p:txBody>
      </p:sp>
      <p:sp>
        <p:nvSpPr>
          <p:cNvPr id="59" name="TextBox 58"/>
          <p:cNvSpPr txBox="1"/>
          <p:nvPr/>
        </p:nvSpPr>
        <p:spPr>
          <a:xfrm>
            <a:off x="10770766" y="4979455"/>
            <a:ext cx="1623268" cy="369332"/>
          </a:xfrm>
          <a:prstGeom prst="rect">
            <a:avLst/>
          </a:prstGeom>
          <a:noFill/>
        </p:spPr>
        <p:txBody>
          <a:bodyPr wrap="square" rtlCol="0">
            <a:spAutoFit/>
          </a:bodyPr>
          <a:lstStyle/>
          <a:p>
            <a:r>
              <a:rPr lang="en-US" dirty="0"/>
              <a:t>Anode</a:t>
            </a:r>
          </a:p>
        </p:txBody>
      </p:sp>
      <p:sp>
        <p:nvSpPr>
          <p:cNvPr id="39" name="Rounded Rectangle 6"/>
          <p:cNvSpPr/>
          <p:nvPr/>
        </p:nvSpPr>
        <p:spPr>
          <a:xfrm>
            <a:off x="7793882" y="2996940"/>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749331" y="3131043"/>
            <a:ext cx="1623268" cy="369332"/>
          </a:xfrm>
          <a:prstGeom prst="rect">
            <a:avLst/>
          </a:prstGeom>
          <a:noFill/>
        </p:spPr>
        <p:txBody>
          <a:bodyPr wrap="square" rtlCol="0">
            <a:spAutoFit/>
          </a:bodyPr>
          <a:lstStyle/>
          <a:p>
            <a:pPr algn="ctr"/>
            <a:r>
              <a:rPr lang="en-US" dirty="0"/>
              <a:t>Network</a:t>
            </a:r>
          </a:p>
        </p:txBody>
      </p:sp>
      <p:sp>
        <p:nvSpPr>
          <p:cNvPr id="42" name="Rounded Rectangle 6"/>
          <p:cNvSpPr/>
          <p:nvPr/>
        </p:nvSpPr>
        <p:spPr>
          <a:xfrm>
            <a:off x="9658790" y="3002910"/>
            <a:ext cx="1510018" cy="696286"/>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614239" y="3137013"/>
            <a:ext cx="1623268" cy="369332"/>
          </a:xfrm>
          <a:prstGeom prst="rect">
            <a:avLst/>
          </a:prstGeom>
          <a:noFill/>
        </p:spPr>
        <p:txBody>
          <a:bodyPr wrap="square" rtlCol="0">
            <a:spAutoFit/>
          </a:bodyPr>
          <a:lstStyle/>
          <a:p>
            <a:pPr algn="ctr"/>
            <a:r>
              <a:rPr lang="en-US" dirty="0"/>
              <a:t>Control</a:t>
            </a:r>
          </a:p>
        </p:txBody>
      </p:sp>
      <p:cxnSp>
        <p:nvCxnSpPr>
          <p:cNvPr id="44" name="Straight Connector 43"/>
          <p:cNvCxnSpPr>
            <a:cxnSpLocks/>
          </p:cNvCxnSpPr>
          <p:nvPr/>
        </p:nvCxnSpPr>
        <p:spPr>
          <a:xfrm>
            <a:off x="4728646" y="2258218"/>
            <a:ext cx="3771258" cy="75505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a:endCxn id="42" idx="0"/>
          </p:cNvCxnSpPr>
          <p:nvPr/>
        </p:nvCxnSpPr>
        <p:spPr>
          <a:xfrm>
            <a:off x="4698150" y="2203506"/>
            <a:ext cx="5715649" cy="79940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12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Request for Proposal</a:t>
            </a:r>
          </a:p>
        </p:txBody>
      </p:sp>
      <p:graphicFrame>
        <p:nvGraphicFramePr>
          <p:cNvPr id="8" name="Table 7"/>
          <p:cNvGraphicFramePr>
            <a:graphicFrameLocks noGrp="1"/>
          </p:cNvGraphicFramePr>
          <p:nvPr>
            <p:extLst/>
          </p:nvPr>
        </p:nvGraphicFramePr>
        <p:xfrm>
          <a:off x="662730" y="1431951"/>
          <a:ext cx="10729701" cy="5397387"/>
        </p:xfrm>
        <a:graphic>
          <a:graphicData uri="http://schemas.openxmlformats.org/drawingml/2006/table">
            <a:tbl>
              <a:tblPr/>
              <a:tblGrid>
                <a:gridCol w="525536">
                  <a:extLst>
                    <a:ext uri="{9D8B030D-6E8A-4147-A177-3AD203B41FA5}">
                      <a16:colId xmlns:a16="http://schemas.microsoft.com/office/drawing/2014/main" val="20000"/>
                    </a:ext>
                  </a:extLst>
                </a:gridCol>
                <a:gridCol w="1894120">
                  <a:extLst>
                    <a:ext uri="{9D8B030D-6E8A-4147-A177-3AD203B41FA5}">
                      <a16:colId xmlns:a16="http://schemas.microsoft.com/office/drawing/2014/main" val="20001"/>
                    </a:ext>
                  </a:extLst>
                </a:gridCol>
                <a:gridCol w="8310045">
                  <a:extLst>
                    <a:ext uri="{9D8B030D-6E8A-4147-A177-3AD203B41FA5}">
                      <a16:colId xmlns:a16="http://schemas.microsoft.com/office/drawing/2014/main" val="20002"/>
                    </a:ext>
                  </a:extLst>
                </a:gridCol>
              </a:tblGrid>
              <a:tr h="229923">
                <a:tc>
                  <a:txBody>
                    <a:bodyPr/>
                    <a:lstStyle/>
                    <a:p>
                      <a:pPr algn="ctr" fontAlgn="b"/>
                      <a:r>
                        <a:rPr lang="en-US" sz="1500" b="0" i="0" u="none" strike="noStrike">
                          <a:solidFill>
                            <a:srgbClr val="FFFFFF"/>
                          </a:solidFill>
                          <a:effectLst/>
                          <a:latin typeface="Calibri" panose="020F0502020204030204" pitchFamily="34" charset="0"/>
                        </a:rPr>
                        <a:t>WBS #</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500" b="0" i="0" u="none" strike="noStrike">
                          <a:solidFill>
                            <a:srgbClr val="FFFFFF"/>
                          </a:solidFill>
                          <a:effectLst/>
                          <a:latin typeface="Calibri" panose="020F0502020204030204" pitchFamily="34" charset="0"/>
                        </a:rPr>
                        <a:t>WBS Element</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500" b="0" i="0" u="none" strike="noStrike">
                          <a:solidFill>
                            <a:srgbClr val="FFFFFF"/>
                          </a:solidFill>
                          <a:effectLst/>
                          <a:latin typeface="Calibri" panose="020F0502020204030204" pitchFamily="34" charset="0"/>
                        </a:rPr>
                        <a:t>Statement of Work</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229923">
                <a:tc>
                  <a:txBody>
                    <a:bodyPr/>
                    <a:lstStyle/>
                    <a:p>
                      <a:pPr algn="r" fontAlgn="ctr"/>
                      <a:r>
                        <a:rPr lang="en-US" sz="1500" b="0" i="0" u="none" strike="noStrike">
                          <a:solidFill>
                            <a:srgbClr val="000000"/>
                          </a:solidFill>
                          <a:effectLst/>
                          <a:latin typeface="Calibri" panose="020F0502020204030204" pitchFamily="34" charset="0"/>
                        </a:rPr>
                        <a:t>1.0</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ctr"/>
                      <a:r>
                        <a:rPr lang="en-US" sz="1500" b="0" i="0" u="none" strike="noStrike">
                          <a:solidFill>
                            <a:srgbClr val="000000"/>
                          </a:solidFill>
                          <a:effectLst/>
                          <a:latin typeface="Calibri" panose="020F0502020204030204" pitchFamily="34" charset="0"/>
                        </a:rPr>
                        <a:t>Prototype</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10001"/>
                  </a:ext>
                </a:extLst>
              </a:tr>
              <a:tr h="229923">
                <a:tc>
                  <a:txBody>
                    <a:bodyPr/>
                    <a:lstStyle/>
                    <a:p>
                      <a:pPr algn="r" fontAlgn="ctr"/>
                      <a:r>
                        <a:rPr lang="en-US" sz="1500" b="0" i="0" u="none" strike="noStrike">
                          <a:solidFill>
                            <a:srgbClr val="000000"/>
                          </a:solidFill>
                          <a:effectLst/>
                          <a:latin typeface="Calibri" panose="020F0502020204030204" pitchFamily="34" charset="0"/>
                        </a:rPr>
                        <a:t>1.1</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500" b="0" i="0" u="none" strike="noStrike">
                          <a:solidFill>
                            <a:srgbClr val="000000"/>
                          </a:solidFill>
                          <a:effectLst/>
                          <a:latin typeface="Calibri" panose="020F0502020204030204" pitchFamily="34" charset="0"/>
                        </a:rPr>
                        <a:t>SEPM</a:t>
                      </a:r>
                    </a:p>
                  </a:txBody>
                  <a:tcPr marL="147808"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500" b="0" i="0" u="none" strike="noStrike">
                          <a:solidFill>
                            <a:srgbClr val="000000"/>
                          </a:solidFill>
                          <a:effectLst/>
                          <a:latin typeface="Calibri" panose="020F0502020204030204" pitchFamily="34" charset="0"/>
                        </a:rPr>
                        <a:t> </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002"/>
                  </a:ext>
                </a:extLst>
              </a:tr>
              <a:tr h="689766">
                <a:tc>
                  <a:txBody>
                    <a:bodyPr/>
                    <a:lstStyle/>
                    <a:p>
                      <a:pPr algn="r" fontAlgn="ctr"/>
                      <a:r>
                        <a:rPr lang="en-US" sz="1500" b="0" i="0" u="none" strike="noStrike">
                          <a:solidFill>
                            <a:srgbClr val="000000"/>
                          </a:solidFill>
                          <a:effectLst/>
                          <a:latin typeface="Calibri" panose="020F0502020204030204" pitchFamily="34" charset="0"/>
                        </a:rPr>
                        <a:t>1.1.1</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Systems Engineering</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Conctractor shall develop a ConOps (CDRL A001), perform Requirement and Architecture analysis (CDRL A002), perform Detailed Design and Implementation Analysis (CDRL A003), perform Integrated Test &amp; Validation (CDRL A004), perform System Verification &amp; Validation (CDRL A005).</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59844">
                <a:tc>
                  <a:txBody>
                    <a:bodyPr/>
                    <a:lstStyle/>
                    <a:p>
                      <a:pPr algn="r" fontAlgn="ctr"/>
                      <a:r>
                        <a:rPr lang="en-US" sz="1500" b="0" i="0" u="none" strike="noStrike">
                          <a:solidFill>
                            <a:srgbClr val="000000"/>
                          </a:solidFill>
                          <a:effectLst/>
                          <a:latin typeface="Calibri" panose="020F0502020204030204" pitchFamily="34" charset="0"/>
                        </a:rPr>
                        <a:t>1.1.2</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Program Management</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The Contractor shall manage the program to minimize cost and and meet schedule and performance objectives.</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59844">
                <a:tc>
                  <a:txBody>
                    <a:bodyPr/>
                    <a:lstStyle/>
                    <a:p>
                      <a:pPr algn="r" fontAlgn="ctr"/>
                      <a:r>
                        <a:rPr lang="en-US" sz="1500" b="0" i="0" u="none" strike="noStrike">
                          <a:solidFill>
                            <a:srgbClr val="000000"/>
                          </a:solidFill>
                          <a:effectLst/>
                          <a:latin typeface="Calibri" panose="020F0502020204030204" pitchFamily="34" charset="0"/>
                        </a:rPr>
                        <a:t>1.2</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500" b="0" i="0" u="none" strike="noStrike">
                          <a:solidFill>
                            <a:srgbClr val="000000"/>
                          </a:solidFill>
                          <a:effectLst/>
                          <a:latin typeface="Calibri" panose="020F0502020204030204" pitchFamily="34" charset="0"/>
                        </a:rPr>
                        <a:t>Directed Energy Apparatus Prototype</a:t>
                      </a:r>
                    </a:p>
                  </a:txBody>
                  <a:tcPr marL="147808"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t"/>
                      <a:r>
                        <a:rPr lang="en-US" sz="1500" b="0" i="0" u="none" strike="noStrike">
                          <a:solidFill>
                            <a:srgbClr val="000000"/>
                          </a:solidFill>
                          <a:effectLst/>
                          <a:latin typeface="Calibri" panose="020F0502020204030204" pitchFamily="34" charset="0"/>
                        </a:rPr>
                        <a:t>The Contractor shall produce a prototype Directed Energy Apparatus that support 0-20 MegaWatts of energy.</a:t>
                      </a:r>
                    </a:p>
                  </a:txBody>
                  <a:tcPr marL="8211" marR="8211" marT="821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005"/>
                  </a:ext>
                </a:extLst>
              </a:tr>
              <a:tr h="229923">
                <a:tc>
                  <a:txBody>
                    <a:bodyPr/>
                    <a:lstStyle/>
                    <a:p>
                      <a:pPr algn="r" fontAlgn="ctr"/>
                      <a:r>
                        <a:rPr lang="en-US" sz="1500" b="0" i="0" u="none" strike="noStrike">
                          <a:solidFill>
                            <a:srgbClr val="000000"/>
                          </a:solidFill>
                          <a:effectLst/>
                          <a:latin typeface="Calibri" panose="020F0502020204030204" pitchFamily="34" charset="0"/>
                        </a:rPr>
                        <a:t>1.2.1</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Gas Resevoir</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produce a Gas Resevoir component that supports 0-20 MegaWatts of energy.</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9923">
                <a:tc>
                  <a:txBody>
                    <a:bodyPr/>
                    <a:lstStyle/>
                    <a:p>
                      <a:pPr algn="r" fontAlgn="ctr"/>
                      <a:r>
                        <a:rPr lang="en-US" sz="1500" b="0" i="0" u="none" strike="noStrike">
                          <a:solidFill>
                            <a:srgbClr val="000000"/>
                          </a:solidFill>
                          <a:effectLst/>
                          <a:latin typeface="Calibri" panose="020F0502020204030204" pitchFamily="34" charset="0"/>
                        </a:rPr>
                        <a:t>1.2.2</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Power</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produce a Power component that supports 0-20 MegaWatts of energy.</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29923">
                <a:tc>
                  <a:txBody>
                    <a:bodyPr/>
                    <a:lstStyle/>
                    <a:p>
                      <a:pPr algn="r" fontAlgn="ctr"/>
                      <a:r>
                        <a:rPr lang="en-US" sz="1500" b="0" i="0" u="none" strike="noStrike">
                          <a:solidFill>
                            <a:srgbClr val="000000"/>
                          </a:solidFill>
                          <a:effectLst/>
                          <a:latin typeface="Calibri" panose="020F0502020204030204" pitchFamily="34" charset="0"/>
                        </a:rPr>
                        <a:t>1.2.3</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Mirror</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produce a Mirror component that supports 0-20 MegaWatts of energy.</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29923">
                <a:tc>
                  <a:txBody>
                    <a:bodyPr/>
                    <a:lstStyle/>
                    <a:p>
                      <a:pPr algn="r" fontAlgn="ctr"/>
                      <a:r>
                        <a:rPr lang="en-US" sz="1500" b="0" i="0" u="none" strike="noStrike">
                          <a:solidFill>
                            <a:srgbClr val="000000"/>
                          </a:solidFill>
                          <a:effectLst/>
                          <a:latin typeface="Calibri" panose="020F0502020204030204" pitchFamily="34" charset="0"/>
                        </a:rPr>
                        <a:t>1.2.4</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Housing</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produce a Housing component that supports 0-20 MegaWatts of energy.</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9923">
                <a:tc>
                  <a:txBody>
                    <a:bodyPr/>
                    <a:lstStyle/>
                    <a:p>
                      <a:pPr algn="r" fontAlgn="ctr"/>
                      <a:r>
                        <a:rPr lang="en-US" sz="1500" b="0" i="0" u="none" strike="noStrike">
                          <a:solidFill>
                            <a:srgbClr val="000000"/>
                          </a:solidFill>
                          <a:effectLst/>
                          <a:latin typeface="Calibri" panose="020F0502020204030204" pitchFamily="34" charset="0"/>
                        </a:rPr>
                        <a:t>1.2.5</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Getter</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produce a Getter component that supports 0-20 MegaWatts of energy.</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29923">
                <a:tc>
                  <a:txBody>
                    <a:bodyPr/>
                    <a:lstStyle/>
                    <a:p>
                      <a:pPr algn="r" fontAlgn="ctr"/>
                      <a:r>
                        <a:rPr lang="en-US" sz="1500" b="0" i="0" u="none" strike="noStrike">
                          <a:solidFill>
                            <a:srgbClr val="000000"/>
                          </a:solidFill>
                          <a:effectLst/>
                          <a:latin typeface="Calibri" panose="020F0502020204030204" pitchFamily="34" charset="0"/>
                        </a:rPr>
                        <a:t>1.2.6</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Cathode</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produce a Cathode component that supports 0-20 MegaWatts of energy.</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29923">
                <a:tc>
                  <a:txBody>
                    <a:bodyPr/>
                    <a:lstStyle/>
                    <a:p>
                      <a:pPr algn="r" fontAlgn="ctr"/>
                      <a:r>
                        <a:rPr lang="en-US" sz="1500" b="0" i="0" u="none" strike="noStrike">
                          <a:solidFill>
                            <a:srgbClr val="000000"/>
                          </a:solidFill>
                          <a:effectLst/>
                          <a:latin typeface="Calibri" panose="020F0502020204030204" pitchFamily="34" charset="0"/>
                        </a:rPr>
                        <a:t>1.2.7</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Annode</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produce a Annode component that supports 0-20 MegaWatts of energy.</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29923">
                <a:tc>
                  <a:txBody>
                    <a:bodyPr/>
                    <a:lstStyle/>
                    <a:p>
                      <a:pPr algn="r" fontAlgn="ctr"/>
                      <a:r>
                        <a:rPr lang="en-US" sz="1500" b="0" i="0" u="none" strike="noStrike">
                          <a:solidFill>
                            <a:srgbClr val="000000"/>
                          </a:solidFill>
                          <a:effectLst/>
                          <a:latin typeface="Calibri" panose="020F0502020204030204" pitchFamily="34" charset="0"/>
                        </a:rPr>
                        <a:t>1.3</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ctr"/>
                      <a:r>
                        <a:rPr lang="en-US" sz="1500" b="0" i="0" u="none" strike="noStrike">
                          <a:solidFill>
                            <a:srgbClr val="000000"/>
                          </a:solidFill>
                          <a:effectLst/>
                          <a:latin typeface="Calibri" panose="020F0502020204030204" pitchFamily="34" charset="0"/>
                        </a:rPr>
                        <a:t>Prototype Test</a:t>
                      </a:r>
                    </a:p>
                  </a:txBody>
                  <a:tcPr marL="147808"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500" b="0" i="0" u="none" strike="noStrike">
                          <a:solidFill>
                            <a:srgbClr val="000000"/>
                          </a:solidFill>
                          <a:effectLst/>
                          <a:latin typeface="Calibri" panose="020F0502020204030204" pitchFamily="34" charset="0"/>
                        </a:rPr>
                        <a:t>The contractor shall perform a comprehensive test to measure the capaibility of the prototype.</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013"/>
                  </a:ext>
                </a:extLst>
              </a:tr>
              <a:tr h="229923">
                <a:tc>
                  <a:txBody>
                    <a:bodyPr/>
                    <a:lstStyle/>
                    <a:p>
                      <a:pPr algn="r" fontAlgn="ctr"/>
                      <a:r>
                        <a:rPr lang="en-US" sz="1500" b="0" i="0" u="none" strike="noStrike">
                          <a:solidFill>
                            <a:srgbClr val="000000"/>
                          </a:solidFill>
                          <a:effectLst/>
                          <a:latin typeface="Calibri" panose="020F0502020204030204" pitchFamily="34" charset="0"/>
                        </a:rPr>
                        <a:t>1.3.1</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Power Test</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500" b="0" i="0" u="none" strike="noStrike">
                          <a:solidFill>
                            <a:srgbClr val="000000"/>
                          </a:solidFill>
                          <a:effectLst/>
                          <a:latin typeface="Calibri" panose="020F0502020204030204" pitchFamily="34" charset="0"/>
                        </a:rPr>
                        <a:t>The contractor shall conduct a Power (Energy) Test that measures Watts and Duration (CDRL A006).</a:t>
                      </a:r>
                    </a:p>
                  </a:txBody>
                  <a:tcPr marL="8211" marR="8211" marT="821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451500">
                <a:tc>
                  <a:txBody>
                    <a:bodyPr/>
                    <a:lstStyle/>
                    <a:p>
                      <a:pPr algn="r" fontAlgn="ctr"/>
                      <a:r>
                        <a:rPr lang="en-US" sz="1500" b="0" i="0" u="none" strike="noStrike">
                          <a:solidFill>
                            <a:srgbClr val="000000"/>
                          </a:solidFill>
                          <a:effectLst/>
                          <a:latin typeface="Calibri" panose="020F0502020204030204" pitchFamily="34" charset="0"/>
                        </a:rPr>
                        <a:t>1.3.2</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Energy Usage Test</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a:solidFill>
                            <a:srgbClr val="000000"/>
                          </a:solidFill>
                          <a:effectLst/>
                          <a:latin typeface="Calibri" panose="020F0502020204030204" pitchFamily="34" charset="0"/>
                        </a:rPr>
                        <a:t>The contractor shall conduct a Energy Usage Test that measures power requirement of the prototype (CDRL A007).</a:t>
                      </a:r>
                    </a:p>
                  </a:txBody>
                  <a:tcPr marL="8211" marR="8211" marT="821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451500">
                <a:tc>
                  <a:txBody>
                    <a:bodyPr/>
                    <a:lstStyle/>
                    <a:p>
                      <a:pPr algn="r" fontAlgn="ctr"/>
                      <a:r>
                        <a:rPr lang="en-US" sz="1500" b="0" i="0" u="none" strike="noStrike">
                          <a:solidFill>
                            <a:srgbClr val="000000"/>
                          </a:solidFill>
                          <a:effectLst/>
                          <a:latin typeface="Calibri" panose="020F0502020204030204" pitchFamily="34" charset="0"/>
                        </a:rPr>
                        <a:t>1.3.3</a:t>
                      </a:r>
                    </a:p>
                  </a:txBody>
                  <a:tcPr marL="8211"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MTTRF Test</a:t>
                      </a:r>
                    </a:p>
                  </a:txBody>
                  <a:tcPr marL="295614" marR="8211" marT="82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0" i="0" u="none" strike="noStrike" dirty="0">
                          <a:solidFill>
                            <a:srgbClr val="000000"/>
                          </a:solidFill>
                          <a:effectLst/>
                          <a:latin typeface="Calibri" panose="020F0502020204030204" pitchFamily="34" charset="0"/>
                        </a:rPr>
                        <a:t>The contractor shall conduct a MTTRF Test that measures the duration to Restore function to the system (CDRL A008).</a:t>
                      </a:r>
                    </a:p>
                  </a:txBody>
                  <a:tcPr marL="8211" marR="8211" marT="821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752609785"/>
      </p:ext>
    </p:extLst>
  </p:cSld>
  <p:clrMapOvr>
    <a:masterClrMapping/>
  </p:clrMapOvr>
</p:sld>
</file>

<file path=ppt/theme/theme1.xml><?xml version="1.0" encoding="utf-8"?>
<a:theme xmlns:a="http://schemas.openxmlformats.org/drawingml/2006/main" name="PowerPoint Slides">
  <a:themeElements>
    <a:clrScheme name="Custom 1">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2060"/>
      </a:hlink>
      <a:folHlink>
        <a:srgbClr val="704404"/>
      </a:folHlink>
    </a:clrScheme>
    <a:fontScheme name="Custom 1">
      <a:majorFont>
        <a:latin typeface="Cambria"/>
        <a:ea typeface=""/>
        <a:cs typeface=""/>
      </a:majorFont>
      <a:minorFont>
        <a:latin typeface="Calibri"/>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1644</TotalTime>
  <Words>942</Words>
  <Application>Microsoft Office PowerPoint</Application>
  <PresentationFormat>Widescreen</PresentationFormat>
  <Paragraphs>205</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Browallia New</vt:lpstr>
      <vt:lpstr>Arial</vt:lpstr>
      <vt:lpstr>Calibri</vt:lpstr>
      <vt:lpstr>Cambria</vt:lpstr>
      <vt:lpstr>Georgia</vt:lpstr>
      <vt:lpstr>Palatino Linotype</vt:lpstr>
      <vt:lpstr>Tahoma</vt:lpstr>
      <vt:lpstr>Wingdings</vt:lpstr>
      <vt:lpstr>Wingdings 2</vt:lpstr>
      <vt:lpstr>PowerPoint Slides</vt:lpstr>
      <vt:lpstr>Direct Energy Amplified Threat Hunting System for Targeting Asteroids and Rocks</vt:lpstr>
      <vt:lpstr>DEATHSTAR</vt:lpstr>
      <vt:lpstr>Program Management Approach</vt:lpstr>
      <vt:lpstr>PowerPoint Presentation</vt:lpstr>
      <vt:lpstr>Acquisition Plan (SCHEDULE)</vt:lpstr>
      <vt:lpstr>Acquisition Plan (SCHEDULE)</vt:lpstr>
      <vt:lpstr>Program Office Estimate (POE)</vt:lpstr>
      <vt:lpstr>Spec Tree</vt:lpstr>
      <vt:lpstr>Request for Proposal</vt:lpstr>
      <vt:lpstr>Request for Proposal</vt:lpstr>
      <vt:lpstr>Request for 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Event</dc:title>
  <dc:creator>Joe Boyle</dc:creator>
  <cp:lastModifiedBy>wcui</cp:lastModifiedBy>
  <cp:revision>79</cp:revision>
  <dcterms:created xsi:type="dcterms:W3CDTF">2013-12-14T20:31:25Z</dcterms:created>
  <dcterms:modified xsi:type="dcterms:W3CDTF">2017-02-03T23:03:12Z</dcterms:modified>
</cp:coreProperties>
</file>