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2" r:id="rId1"/>
  </p:sldMasterIdLst>
  <p:notesMasterIdLst>
    <p:notesMasterId r:id="rId14"/>
  </p:notesMasterIdLst>
  <p:sldIdLst>
    <p:sldId id="266" r:id="rId2"/>
    <p:sldId id="261" r:id="rId3"/>
    <p:sldId id="256" r:id="rId4"/>
    <p:sldId id="257" r:id="rId5"/>
    <p:sldId id="258" r:id="rId6"/>
    <p:sldId id="259" r:id="rId7"/>
    <p:sldId id="260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5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7382-2C8F-F54A-83BF-556F3CC9B741}" type="datetimeFigureOut">
              <a:rPr lang="es-ES_tradnl" smtClean="0"/>
              <a:t>23/5/19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F098-DC1A-974B-9C69-A3A276C4AC6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16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D7F0-9490-3747-9359-DDA5ECFACCC8}" type="datetimeFigureOut">
              <a:rPr lang="es-ES_tradnl" smtClean="0"/>
              <a:t>22/5/19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18E6-9D6B-F947-893A-3ABB05B1C01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60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6812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 smtClean="0">
                <a:solidFill>
                  <a:srgbClr val="00B0F0"/>
                </a:solidFill>
              </a:rPr>
              <a:t>Experiencias en </a:t>
            </a:r>
            <a:r>
              <a:rPr lang="es-ES_tradnl" b="1" dirty="0" err="1" smtClean="0">
                <a:solidFill>
                  <a:srgbClr val="00B0F0"/>
                </a:solidFill>
              </a:rPr>
              <a:t>Kaggle</a:t>
            </a:r>
            <a:r>
              <a:rPr lang="es-ES_tradnl" b="1" dirty="0" smtClean="0">
                <a:solidFill>
                  <a:srgbClr val="00B0F0"/>
                </a:solidFill>
              </a:rPr>
              <a:t> </a:t>
            </a:r>
            <a:r>
              <a:rPr lang="es-ES" b="1" dirty="0">
                <a:solidFill>
                  <a:srgbClr val="00B0F0"/>
                </a:solidFill>
              </a:rPr>
              <a:t/>
            </a:r>
            <a:br>
              <a:rPr lang="es-ES" b="1" dirty="0">
                <a:solidFill>
                  <a:srgbClr val="00B0F0"/>
                </a:solidFill>
              </a:rPr>
            </a:br>
            <a:r>
              <a:rPr lang="es-ES" b="1" dirty="0" smtClean="0">
                <a:solidFill>
                  <a:srgbClr val="00B0F0"/>
                </a:solidFill>
              </a:rPr>
              <a:t/>
            </a:r>
            <a:br>
              <a:rPr lang="es-ES" b="1" dirty="0" smtClean="0">
                <a:solidFill>
                  <a:srgbClr val="00B0F0"/>
                </a:solidFill>
              </a:rPr>
            </a:br>
            <a:r>
              <a:rPr lang="es-ES" sz="3300" b="1" dirty="0" err="1" smtClean="0">
                <a:solidFill>
                  <a:srgbClr val="00B0F0"/>
                </a:solidFill>
              </a:rPr>
              <a:t>Isaias</a:t>
            </a:r>
            <a:r>
              <a:rPr lang="es-ES" sz="3300" b="1" dirty="0" smtClean="0">
                <a:solidFill>
                  <a:srgbClr val="00B0F0"/>
                </a:solidFill>
              </a:rPr>
              <a:t> </a:t>
            </a:r>
            <a:r>
              <a:rPr lang="es-ES" sz="3300" b="1" dirty="0" err="1" smtClean="0">
                <a:solidFill>
                  <a:srgbClr val="00B0F0"/>
                </a:solidFill>
              </a:rPr>
              <a:t>Culqui</a:t>
            </a:r>
            <a:r>
              <a:rPr lang="es-ES" sz="3300" b="1" dirty="0" smtClean="0">
                <a:solidFill>
                  <a:srgbClr val="00B0F0"/>
                </a:solidFill>
              </a:rPr>
              <a:t> </a:t>
            </a:r>
            <a:r>
              <a:rPr lang="mr-IN" sz="3300" b="1" dirty="0" smtClean="0">
                <a:solidFill>
                  <a:srgbClr val="00B0F0"/>
                </a:solidFill>
              </a:rPr>
              <a:t>–</a:t>
            </a:r>
            <a:r>
              <a:rPr lang="es-ES" sz="3300" b="1" dirty="0" smtClean="0">
                <a:solidFill>
                  <a:srgbClr val="00B0F0"/>
                </a:solidFill>
              </a:rPr>
              <a:t>  Data </a:t>
            </a:r>
            <a:r>
              <a:rPr lang="es-ES" sz="3300" b="1" dirty="0" err="1" smtClean="0">
                <a:solidFill>
                  <a:srgbClr val="00B0F0"/>
                </a:solidFill>
              </a:rPr>
              <a:t>Scientist</a:t>
            </a:r>
            <a:r>
              <a:rPr lang="es-ES" sz="3300" b="1" dirty="0" smtClean="0">
                <a:solidFill>
                  <a:srgbClr val="00B0F0"/>
                </a:solidFill>
              </a:rPr>
              <a:t> en Quantum </a:t>
            </a:r>
            <a:r>
              <a:rPr lang="es-ES" sz="3300" b="1" dirty="0" err="1" smtClean="0">
                <a:solidFill>
                  <a:srgbClr val="00B0F0"/>
                </a:solidFill>
              </a:rPr>
              <a:t>Talent</a:t>
            </a:r>
            <a:r>
              <a:rPr lang="es-ES" sz="3300" b="1" dirty="0" smtClean="0">
                <a:solidFill>
                  <a:srgbClr val="00B0F0"/>
                </a:solidFill>
              </a:rPr>
              <a:t> - Mayo 2019</a:t>
            </a:r>
            <a:endParaRPr lang="es-ES_tradnl" sz="3300" b="1" dirty="0">
              <a:solidFill>
                <a:srgbClr val="00B0F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64" y="2635485"/>
            <a:ext cx="4667461" cy="3684838"/>
          </a:xfrm>
        </p:spPr>
      </p:pic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661982" y="2601342"/>
            <a:ext cx="4691818" cy="4023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300" dirty="0" smtClean="0"/>
              <a:t>Extras en </a:t>
            </a:r>
            <a:r>
              <a:rPr lang="es-ES_tradnl" sz="2300" dirty="0" err="1" smtClean="0"/>
              <a:t>Kaggle</a:t>
            </a:r>
            <a:r>
              <a:rPr lang="es-ES_tradnl" sz="2300" dirty="0" smtClean="0"/>
              <a:t>:</a:t>
            </a:r>
          </a:p>
          <a:p>
            <a:endParaRPr lang="es-ES_tradnl" sz="2300" dirty="0"/>
          </a:p>
          <a:p>
            <a:r>
              <a:rPr lang="es-ES_tradnl" sz="2300" dirty="0" smtClean="0"/>
              <a:t>Finalista Data </a:t>
            </a:r>
            <a:r>
              <a:rPr lang="es-ES_tradnl" sz="2300" dirty="0" err="1" smtClean="0"/>
              <a:t>Science</a:t>
            </a:r>
            <a:r>
              <a:rPr lang="es-ES_tradnl" sz="2300" dirty="0" smtClean="0"/>
              <a:t> </a:t>
            </a:r>
            <a:r>
              <a:rPr lang="es-ES_tradnl" sz="2300" dirty="0" err="1" smtClean="0"/>
              <a:t>Game</a:t>
            </a:r>
            <a:r>
              <a:rPr lang="es-ES_tradnl" sz="2300" dirty="0" smtClean="0"/>
              <a:t> 2017 (14º/210) (Primer participación seria en </a:t>
            </a:r>
            <a:r>
              <a:rPr lang="es-ES_tradnl" sz="2300" dirty="0" err="1" smtClean="0"/>
              <a:t>Kaggle</a:t>
            </a:r>
            <a:r>
              <a:rPr lang="es-ES_tradnl" sz="2300" dirty="0" smtClean="0"/>
              <a:t>)</a:t>
            </a:r>
          </a:p>
          <a:p>
            <a:r>
              <a:rPr lang="es-ES_tradnl" sz="2300" dirty="0" smtClean="0"/>
              <a:t>Finalista Data </a:t>
            </a:r>
            <a:r>
              <a:rPr lang="es-ES_tradnl" sz="2300" dirty="0" err="1" smtClean="0"/>
              <a:t>Science</a:t>
            </a:r>
            <a:r>
              <a:rPr lang="es-ES_tradnl" sz="2300" dirty="0" smtClean="0"/>
              <a:t> </a:t>
            </a:r>
            <a:r>
              <a:rPr lang="es-ES_tradnl" sz="2300" dirty="0" err="1" smtClean="0"/>
              <a:t>Game</a:t>
            </a:r>
            <a:r>
              <a:rPr lang="es-ES_tradnl" sz="2300" dirty="0" smtClean="0"/>
              <a:t> 2019 (5º/128)</a:t>
            </a:r>
          </a:p>
          <a:p>
            <a:r>
              <a:rPr lang="es-ES_tradnl" sz="2300" dirty="0" smtClean="0"/>
              <a:t>BBVA </a:t>
            </a:r>
            <a:r>
              <a:rPr lang="es-ES_tradnl" sz="2300" dirty="0" err="1" smtClean="0"/>
              <a:t>Challenge</a:t>
            </a:r>
            <a:r>
              <a:rPr lang="es-ES_tradnl" sz="2300" dirty="0" smtClean="0"/>
              <a:t> </a:t>
            </a:r>
            <a:r>
              <a:rPr lang="mr-IN" sz="2300" dirty="0" smtClean="0"/>
              <a:t>–</a:t>
            </a:r>
            <a:r>
              <a:rPr lang="es-ES_tradnl" sz="2300" dirty="0" smtClean="0"/>
              <a:t> Primera Edición (1º tabla</a:t>
            </a:r>
            <a:r>
              <a:rPr lang="mr-IN" sz="2300" dirty="0" smtClean="0"/>
              <a:t>–</a:t>
            </a:r>
            <a:r>
              <a:rPr lang="es-ES_tradnl" sz="2300" dirty="0" smtClean="0"/>
              <a:t> 2º tabla privada)</a:t>
            </a:r>
          </a:p>
          <a:p>
            <a:r>
              <a:rPr lang="es-ES_tradnl" sz="2300" dirty="0" smtClean="0"/>
              <a:t>BBVA </a:t>
            </a:r>
            <a:r>
              <a:rPr lang="es-ES_tradnl" sz="2300" dirty="0" err="1" smtClean="0"/>
              <a:t>Challenge</a:t>
            </a:r>
            <a:r>
              <a:rPr lang="es-ES_tradnl" sz="2300" dirty="0" smtClean="0"/>
              <a:t> </a:t>
            </a:r>
            <a:r>
              <a:rPr lang="mr-IN" sz="2300" dirty="0" smtClean="0"/>
              <a:t>–</a:t>
            </a:r>
            <a:r>
              <a:rPr lang="es-ES_tradnl" sz="2300" dirty="0" smtClean="0"/>
              <a:t> Segunda Edición (1º tabla publica </a:t>
            </a:r>
            <a:r>
              <a:rPr lang="mr-IN" sz="2300" dirty="0" smtClean="0"/>
              <a:t>–</a:t>
            </a:r>
            <a:r>
              <a:rPr lang="es-ES_tradnl" sz="2300" dirty="0" smtClean="0"/>
              <a:t> 1º tabla privada)</a:t>
            </a:r>
            <a:endParaRPr lang="es-ES_tradnl" sz="2300" dirty="0"/>
          </a:p>
        </p:txBody>
      </p:sp>
    </p:spTree>
    <p:extLst>
      <p:ext uri="{BB962C8B-B14F-4D97-AF65-F5344CB8AC3E}">
        <p14:creationId xmlns:p14="http://schemas.microsoft.com/office/powerpoint/2010/main" val="3507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569" y="462189"/>
            <a:ext cx="10515600" cy="1325563"/>
          </a:xfrm>
        </p:spPr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Recorrido de la solución </a:t>
            </a:r>
            <a:r>
              <a:rPr lang="mr-IN" dirty="0" smtClean="0">
                <a:solidFill>
                  <a:srgbClr val="00B0F0"/>
                </a:solidFill>
              </a:rPr>
              <a:t>–</a:t>
            </a:r>
            <a:r>
              <a:rPr lang="es-ES_tradnl" dirty="0" smtClean="0">
                <a:solidFill>
                  <a:srgbClr val="00B0F0"/>
                </a:solidFill>
              </a:rPr>
              <a:t> Unir fuerzas con masters y </a:t>
            </a:r>
            <a:r>
              <a:rPr lang="es-ES_tradnl" dirty="0" err="1" smtClean="0">
                <a:solidFill>
                  <a:srgbClr val="00B0F0"/>
                </a:solidFill>
              </a:rPr>
              <a:t>grandmasters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Hacer equipo con Masters y </a:t>
            </a:r>
            <a:r>
              <a:rPr lang="es-ES_tradnl" dirty="0" err="1" smtClean="0"/>
              <a:t>Grandmasters</a:t>
            </a:r>
            <a:r>
              <a:rPr lang="es-ES_tradnl" dirty="0" smtClean="0"/>
              <a:t> para las 2 semanas finales : </a:t>
            </a:r>
            <a:r>
              <a:rPr lang="es-ES_tradnl" dirty="0" err="1" smtClean="0"/>
              <a:t>Team</a:t>
            </a:r>
            <a:r>
              <a:rPr lang="es-ES_tradnl" dirty="0" smtClean="0"/>
              <a:t> Adana Bing </a:t>
            </a:r>
            <a:r>
              <a:rPr lang="es-ES_tradnl" dirty="0" err="1" smtClean="0"/>
              <a:t>Bang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Colocar valores perdidos, buscar diversidad para ensamblar, </a:t>
            </a:r>
            <a:r>
              <a:rPr lang="es-ES_tradnl" dirty="0" err="1" smtClean="0"/>
              <a:t>desanonimizar</a:t>
            </a:r>
            <a:r>
              <a:rPr lang="es-ES_tradnl" dirty="0" smtClean="0"/>
              <a:t> la data: 0.923 </a:t>
            </a:r>
            <a:r>
              <a:rPr lang="es-ES_tradnl" dirty="0" err="1" smtClean="0"/>
              <a:t>auc</a:t>
            </a:r>
            <a:r>
              <a:rPr lang="es-ES_tradnl" dirty="0" smtClean="0"/>
              <a:t>, 59º /8900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37" y="2846416"/>
            <a:ext cx="1536700" cy="20049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43" y="2846416"/>
            <a:ext cx="1630999" cy="21957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74" y="2846416"/>
            <a:ext cx="2089605" cy="2195764"/>
          </a:xfrm>
          <a:prstGeom prst="rect">
            <a:avLst/>
          </a:prstGeom>
        </p:spPr>
      </p:pic>
      <p:pic>
        <p:nvPicPr>
          <p:cNvPr id="8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5" y="423600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0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 tu propio Auto Machine </a:t>
            </a:r>
            <a:r>
              <a:rPr lang="es-ES_tradnl" dirty="0" err="1" smtClean="0"/>
              <a:t>Learning</a:t>
            </a:r>
            <a:endParaRPr lang="es-ES_tradnl" dirty="0" smtClean="0"/>
          </a:p>
          <a:p>
            <a:r>
              <a:rPr lang="es-ES_tradnl" dirty="0" smtClean="0"/>
              <a:t>No te estreses por la tabla publica</a:t>
            </a:r>
          </a:p>
          <a:p>
            <a:r>
              <a:rPr lang="es-ES_tradnl" dirty="0" err="1" smtClean="0"/>
              <a:t>Confia</a:t>
            </a:r>
            <a:r>
              <a:rPr lang="es-ES_tradnl" dirty="0" smtClean="0"/>
              <a:t> en tu cv</a:t>
            </a:r>
          </a:p>
          <a:p>
            <a:r>
              <a:rPr lang="es-ES_tradnl" dirty="0" smtClean="0"/>
              <a:t>Has una </a:t>
            </a:r>
            <a:r>
              <a:rPr lang="es-ES_tradnl" dirty="0" err="1" smtClean="0"/>
              <a:t>baseline</a:t>
            </a:r>
            <a:r>
              <a:rPr lang="es-ES_tradnl" dirty="0" smtClean="0"/>
              <a:t> decente como punto de partida</a:t>
            </a:r>
          </a:p>
          <a:p>
            <a:r>
              <a:rPr lang="es-ES_tradnl" dirty="0" smtClean="0"/>
              <a:t>Como valides tu modelo y trates la data, </a:t>
            </a:r>
            <a:r>
              <a:rPr lang="es-ES_tradnl" dirty="0" err="1" smtClean="0"/>
              <a:t>hara</a:t>
            </a:r>
            <a:r>
              <a:rPr lang="es-ES_tradnl" dirty="0" smtClean="0"/>
              <a:t> la diferencia</a:t>
            </a:r>
          </a:p>
          <a:p>
            <a:r>
              <a:rPr lang="es-ES_tradnl" dirty="0" err="1" smtClean="0"/>
              <a:t>Kaggle</a:t>
            </a:r>
            <a:r>
              <a:rPr lang="es-ES_tradnl" dirty="0" smtClean="0"/>
              <a:t> es la forma mas </a:t>
            </a:r>
            <a:r>
              <a:rPr lang="es-ES_tradnl" dirty="0" err="1" smtClean="0"/>
              <a:t>rapida</a:t>
            </a:r>
            <a:r>
              <a:rPr lang="es-ES_tradnl" dirty="0" smtClean="0"/>
              <a:t> y efectiva para aprender la parte </a:t>
            </a:r>
            <a:r>
              <a:rPr lang="es-ES_tradnl" dirty="0" err="1" smtClean="0"/>
              <a:t>science</a:t>
            </a:r>
            <a:r>
              <a:rPr lang="es-ES_tradnl" dirty="0" smtClean="0"/>
              <a:t> de data </a:t>
            </a:r>
            <a:r>
              <a:rPr lang="es-ES_tradnl" dirty="0" err="1" smtClean="0"/>
              <a:t>science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Compite por aprender, tratar de dar lo mejor de ti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97569" y="462189"/>
            <a:ext cx="10515600" cy="1325563"/>
          </a:xfrm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Lecciones aprendidas y algunas consejos</a:t>
            </a:r>
            <a:endParaRPr lang="es-ES_tradnl" dirty="0"/>
          </a:p>
        </p:txBody>
      </p:sp>
      <p:pic>
        <p:nvPicPr>
          <p:cNvPr id="5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5" y="423600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sultado de imagen para rob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12292" name="Picture 4" descr="esultado de imagen para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57" y="2613928"/>
            <a:ext cx="4932259" cy="27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884276" y="3417970"/>
            <a:ext cx="2869324" cy="116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b="1" dirty="0" smtClean="0">
                <a:solidFill>
                  <a:schemeClr val="tx1"/>
                </a:solidFill>
              </a:rPr>
              <a:t>Gracias</a:t>
            </a:r>
            <a:endParaRPr lang="es-ES_tradnl" sz="5000" b="1" dirty="0">
              <a:solidFill>
                <a:schemeClr val="tx1"/>
              </a:solidFill>
            </a:endParaRPr>
          </a:p>
        </p:txBody>
      </p:sp>
      <p:pic>
        <p:nvPicPr>
          <p:cNvPr id="7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5" y="423600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467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_tradnl" sz="5200" b="1" dirty="0" err="1" smtClean="0">
                <a:solidFill>
                  <a:srgbClr val="00B0F0"/>
                </a:solidFill>
              </a:rPr>
              <a:t>Kaggle</a:t>
            </a:r>
            <a:endParaRPr lang="es-ES_tradnl" sz="52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10626"/>
            <a:ext cx="10058400" cy="4023360"/>
          </a:xfrm>
        </p:spPr>
        <p:txBody>
          <a:bodyPr/>
          <a:lstStyle/>
          <a:p>
            <a:r>
              <a:rPr lang="es-ES_tradnl" dirty="0" smtClean="0"/>
              <a:t>-Aprender y competir </a:t>
            </a:r>
          </a:p>
          <a:p>
            <a:r>
              <a:rPr lang="es-ES_tradnl" dirty="0"/>
              <a:t>-</a:t>
            </a:r>
            <a:r>
              <a:rPr lang="es-ES_tradnl" dirty="0" smtClean="0"/>
              <a:t>Retarte a ti mismo y ver mas horizontes</a:t>
            </a:r>
          </a:p>
          <a:p>
            <a:r>
              <a:rPr lang="es-ES_tradnl" dirty="0" smtClean="0"/>
              <a:t>-Mostrar tu valor</a:t>
            </a:r>
          </a:p>
          <a:p>
            <a:r>
              <a:rPr lang="es-ES_tradnl" dirty="0" smtClean="0"/>
              <a:t>-Comunidad abierta y colaborativa</a:t>
            </a:r>
          </a:p>
          <a:p>
            <a:r>
              <a:rPr lang="es-ES_tradnl" dirty="0" smtClean="0"/>
              <a:t>-Rápido aprendizaje</a:t>
            </a:r>
          </a:p>
          <a:p>
            <a:r>
              <a:rPr lang="es-ES_tradnl" dirty="0" smtClean="0"/>
              <a:t>-Comunidad mundial</a:t>
            </a:r>
          </a:p>
          <a:p>
            <a:r>
              <a:rPr lang="es-ES_tradnl" dirty="0" smtClean="0"/>
              <a:t>-</a:t>
            </a:r>
            <a:r>
              <a:rPr lang="es-ES_tradnl" dirty="0" err="1" smtClean="0"/>
              <a:t>Networking</a:t>
            </a:r>
            <a:r>
              <a:rPr lang="es-ES_tradnl" dirty="0" smtClean="0"/>
              <a:t> y oportunidades</a:t>
            </a:r>
          </a:p>
          <a:p>
            <a:endParaRPr lang="es-ES_tradnl" dirty="0" smtClean="0"/>
          </a:p>
        </p:txBody>
      </p:sp>
      <p:sp>
        <p:nvSpPr>
          <p:cNvPr id="10" name="AutoShape 2" descr="esultado de imagen para kaggl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30" name="Picture 6" descr="esultado de imagen para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491" y="2353181"/>
            <a:ext cx="3141376" cy="25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 descr="esultado de imagen para kaggle days meetu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3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3029" y="525517"/>
            <a:ext cx="9144000" cy="765767"/>
          </a:xfrm>
        </p:spPr>
        <p:txBody>
          <a:bodyPr>
            <a:normAutofit fontScale="90000"/>
          </a:bodyPr>
          <a:lstStyle/>
          <a:p>
            <a:r>
              <a:rPr lang="es-ES_tradnl" sz="5000" b="1" dirty="0" smtClean="0">
                <a:solidFill>
                  <a:srgbClr val="00B0F0"/>
                </a:solidFill>
              </a:rPr>
              <a:t>Algunos Mitos sobre </a:t>
            </a:r>
            <a:r>
              <a:rPr lang="es-ES_tradnl" sz="5000" b="1" dirty="0" err="1" smtClean="0">
                <a:solidFill>
                  <a:srgbClr val="00B0F0"/>
                </a:solidFill>
              </a:rPr>
              <a:t>Kaggle</a:t>
            </a:r>
            <a:endParaRPr lang="es-ES_tradnl" sz="5000" b="1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9095" y="1962650"/>
            <a:ext cx="9144000" cy="354827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s-ES_tradnl" dirty="0" smtClean="0"/>
              <a:t>“Se valora </a:t>
            </a:r>
            <a:r>
              <a:rPr lang="es-ES_tradnl" dirty="0" err="1" smtClean="0"/>
              <a:t>unicamente</a:t>
            </a:r>
            <a:r>
              <a:rPr lang="es-ES_tradnl" dirty="0" smtClean="0"/>
              <a:t> el poder predictivo”</a:t>
            </a:r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“Es solo sobre competencias”</a:t>
            </a:r>
          </a:p>
          <a:p>
            <a:pPr marL="342900" indent="-342900" algn="l">
              <a:buFontTx/>
              <a:buChar char="-"/>
            </a:pPr>
            <a:endParaRPr lang="es-ES_tradnl" dirty="0" smtClean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“No tiene que ver con un problema de negocio”</a:t>
            </a:r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“Solo ganan los mejores ensamblados”</a:t>
            </a:r>
          </a:p>
          <a:p>
            <a:pPr marL="342900" indent="-342900" algn="l">
              <a:buFontTx/>
              <a:buChar char="-"/>
            </a:pPr>
            <a:endParaRPr lang="es-ES_tradnl" dirty="0" smtClean="0"/>
          </a:p>
          <a:p>
            <a:pPr marL="342900" indent="-342900" algn="l">
              <a:buFontTx/>
              <a:buChar char="-"/>
            </a:pPr>
            <a:endParaRPr lang="es-ES_tradnl" dirty="0"/>
          </a:p>
          <a:p>
            <a:pPr marL="342900" indent="-342900" algn="l">
              <a:buFontTx/>
              <a:buChar char="-"/>
            </a:pPr>
            <a:r>
              <a:rPr lang="es-ES_tradnl" dirty="0" smtClean="0"/>
              <a:t>“Es una desventaja que el mejor modelo no se implemente”</a:t>
            </a:r>
          </a:p>
          <a:p>
            <a:pPr marL="342900" indent="-342900">
              <a:buFontTx/>
              <a:buChar char="-"/>
            </a:pPr>
            <a:endParaRPr lang="es-ES_tradnl" dirty="0" smtClean="0"/>
          </a:p>
          <a:p>
            <a:pPr marL="342900" indent="-342900">
              <a:buFontTx/>
              <a:buChar char="-"/>
            </a:pPr>
            <a:endParaRPr lang="es-ES_tradnl" dirty="0"/>
          </a:p>
          <a:p>
            <a:pPr marL="342900" indent="-342900">
              <a:buFontTx/>
              <a:buChar char="-"/>
            </a:pPr>
            <a:endParaRPr lang="es-ES_tradnl" dirty="0"/>
          </a:p>
        </p:txBody>
      </p:sp>
      <p:pic>
        <p:nvPicPr>
          <p:cNvPr id="13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152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_tradnl" sz="3600" b="1" dirty="0" smtClean="0">
                <a:solidFill>
                  <a:srgbClr val="00B0F0"/>
                </a:solidFill>
              </a:rPr>
              <a:t>Santander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Customer</a:t>
            </a:r>
            <a:r>
              <a:rPr lang="es-ES_tradnl" sz="3600" b="1" dirty="0" smtClean="0">
                <a:solidFill>
                  <a:srgbClr val="00B0F0"/>
                </a:solidFill>
              </a:rPr>
              <a:t>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Transaction</a:t>
            </a:r>
            <a:r>
              <a:rPr lang="es-ES_tradnl" sz="3600" b="1" dirty="0" smtClean="0">
                <a:solidFill>
                  <a:srgbClr val="00B0F0"/>
                </a:solidFill>
              </a:rPr>
              <a:t> </a:t>
            </a:r>
            <a:r>
              <a:rPr lang="es-ES_tradnl" sz="3600" b="1" dirty="0" err="1" smtClean="0">
                <a:solidFill>
                  <a:srgbClr val="00B0F0"/>
                </a:solidFill>
              </a:rPr>
              <a:t>Competition</a:t>
            </a:r>
            <a:endParaRPr lang="es-ES_tradnl" sz="36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152" y="1802149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s-ES_tradnl" sz="2500" dirty="0" smtClean="0"/>
              <a:t>Predecir que cliente </a:t>
            </a:r>
            <a:r>
              <a:rPr lang="es-ES_tradnl" sz="2500" dirty="0" err="1" smtClean="0"/>
              <a:t>hara</a:t>
            </a:r>
            <a:r>
              <a:rPr lang="es-ES_tradnl" sz="2500" dirty="0" smtClean="0"/>
              <a:t> una </a:t>
            </a:r>
            <a:r>
              <a:rPr lang="es-ES_tradnl" sz="2500" dirty="0" err="1" smtClean="0"/>
              <a:t>transaccion</a:t>
            </a:r>
            <a:endParaRPr lang="es-ES_tradnl" sz="2500" dirty="0" smtClean="0"/>
          </a:p>
          <a:p>
            <a:r>
              <a:rPr lang="es-ES_tradnl" sz="2500" dirty="0" smtClean="0"/>
              <a:t>Data anónima</a:t>
            </a:r>
          </a:p>
          <a:p>
            <a:r>
              <a:rPr lang="es-ES_tradnl" sz="2500" dirty="0" smtClean="0"/>
              <a:t>200 mil casos </a:t>
            </a:r>
            <a:r>
              <a:rPr lang="es-ES_tradnl" sz="2500" dirty="0" err="1" smtClean="0"/>
              <a:t>train</a:t>
            </a:r>
            <a:r>
              <a:rPr lang="es-ES_tradnl" sz="2500" dirty="0" smtClean="0"/>
              <a:t>, </a:t>
            </a:r>
          </a:p>
          <a:p>
            <a:r>
              <a:rPr lang="es-ES_tradnl" sz="2500" dirty="0" smtClean="0"/>
              <a:t>2000 mil casos test</a:t>
            </a:r>
          </a:p>
          <a:p>
            <a:r>
              <a:rPr lang="es-ES_tradnl" sz="2500" dirty="0" err="1" smtClean="0"/>
              <a:t>Clasificacion</a:t>
            </a:r>
            <a:endParaRPr lang="es-ES_tradnl" sz="2500" dirty="0" smtClean="0"/>
          </a:p>
          <a:p>
            <a:r>
              <a:rPr lang="es-ES_tradnl" sz="2500" dirty="0" smtClean="0"/>
              <a:t>Predictores numéricos</a:t>
            </a:r>
          </a:p>
          <a:p>
            <a:r>
              <a:rPr lang="es-ES_tradnl" sz="2500" dirty="0" smtClean="0"/>
              <a:t>50% tabla publica</a:t>
            </a:r>
          </a:p>
          <a:p>
            <a:r>
              <a:rPr lang="es-ES_tradnl" sz="2500" dirty="0" smtClean="0"/>
              <a:t>Mes y medio de competencia</a:t>
            </a:r>
          </a:p>
          <a:p>
            <a:endParaRPr lang="es-ES_tradnl" sz="2500" dirty="0"/>
          </a:p>
          <a:p>
            <a:r>
              <a:rPr lang="es-ES_tradnl" sz="2500" dirty="0" smtClean="0"/>
              <a:t>Competencia mas grande</a:t>
            </a:r>
          </a:p>
          <a:p>
            <a:r>
              <a:rPr lang="es-ES_tradnl" sz="2500" dirty="0" smtClean="0"/>
              <a:t>55 lugar de 8802 equipos</a:t>
            </a:r>
          </a:p>
          <a:p>
            <a:endParaRPr lang="es-ES_tradnl" dirty="0"/>
          </a:p>
        </p:txBody>
      </p:sp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79" y="221195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37" y="2107898"/>
            <a:ext cx="6721368" cy="34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>
                <a:solidFill>
                  <a:srgbClr val="00B0F0"/>
                </a:solidFill>
              </a:rPr>
              <a:t>Pasos iniciales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err="1" smtClean="0"/>
              <a:t>Baseline</a:t>
            </a:r>
            <a:r>
              <a:rPr lang="es-ES_tradnl" dirty="0" smtClean="0"/>
              <a:t> 0.89 </a:t>
            </a:r>
            <a:r>
              <a:rPr lang="mr-IN" dirty="0" smtClean="0"/>
              <a:t>–</a:t>
            </a:r>
            <a:r>
              <a:rPr lang="es-ES_tradnl" dirty="0" smtClean="0"/>
              <a:t> 0.90 AUC</a:t>
            </a:r>
          </a:p>
          <a:p>
            <a:endParaRPr lang="es-ES_tradnl" dirty="0"/>
          </a:p>
          <a:p>
            <a:r>
              <a:rPr lang="es-ES_tradnl" dirty="0" err="1" smtClean="0"/>
              <a:t>Blending</a:t>
            </a:r>
            <a:r>
              <a:rPr lang="es-ES_tradnl" dirty="0" smtClean="0"/>
              <a:t> y </a:t>
            </a:r>
            <a:r>
              <a:rPr lang="es-ES_tradnl" dirty="0" err="1" smtClean="0"/>
              <a:t>stacking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Encontrar series de tiempo y </a:t>
            </a:r>
            <a:r>
              <a:rPr lang="es-ES_tradnl" dirty="0" err="1" smtClean="0"/>
              <a:t>desanonimizar</a:t>
            </a:r>
            <a:r>
              <a:rPr lang="es-ES_tradnl" dirty="0" smtClean="0"/>
              <a:t> usuarios</a:t>
            </a:r>
          </a:p>
          <a:p>
            <a:endParaRPr lang="es-ES_tradnl" dirty="0"/>
          </a:p>
          <a:p>
            <a:r>
              <a:rPr lang="es-ES_tradnl" dirty="0" smtClean="0"/>
              <a:t>Auto ML y </a:t>
            </a:r>
            <a:r>
              <a:rPr lang="es-ES_tradnl" dirty="0" err="1" smtClean="0"/>
              <a:t>feature</a:t>
            </a:r>
            <a:r>
              <a:rPr lang="es-ES_tradnl" dirty="0" smtClean="0"/>
              <a:t> </a:t>
            </a:r>
            <a:r>
              <a:rPr lang="es-ES_tradnl" dirty="0" err="1" smtClean="0"/>
              <a:t>engineering</a:t>
            </a:r>
            <a:r>
              <a:rPr lang="es-ES_tradnl" dirty="0" smtClean="0"/>
              <a:t> tradicional aplicado de manera tradicional</a:t>
            </a:r>
          </a:p>
          <a:p>
            <a:endParaRPr lang="es-ES_tradnl" dirty="0" smtClean="0"/>
          </a:p>
          <a:p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works</a:t>
            </a:r>
            <a:endParaRPr lang="es-ES_tradnl" dirty="0"/>
          </a:p>
        </p:txBody>
      </p:sp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55" y="2441954"/>
            <a:ext cx="1039560" cy="10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448" y="3481514"/>
            <a:ext cx="1039560" cy="10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79" y="4521074"/>
            <a:ext cx="943305" cy="9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>
                <a:solidFill>
                  <a:srgbClr val="00B0F0"/>
                </a:solidFill>
              </a:rPr>
              <a:t>Propiedades de la data encontradas </a:t>
            </a:r>
            <a:r>
              <a:rPr lang="mr-IN" b="1" dirty="0" smtClean="0">
                <a:solidFill>
                  <a:srgbClr val="00B0F0"/>
                </a:solidFill>
              </a:rPr>
              <a:t>–</a:t>
            </a:r>
            <a:r>
              <a:rPr lang="es-ES_tradnl" b="1" dirty="0" smtClean="0">
                <a:solidFill>
                  <a:srgbClr val="00B0F0"/>
                </a:solidFill>
              </a:rPr>
              <a:t> “Magia”</a:t>
            </a:r>
            <a:endParaRPr lang="es-ES_tradnl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ES_tradnl" dirty="0" smtClean="0"/>
              <a:t>Conteos de los valores de las variables numéricas (Transacciones ?)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Variables </a:t>
            </a:r>
            <a:r>
              <a:rPr lang="es-ES_tradnl" dirty="0" err="1" smtClean="0"/>
              <a:t>predictoras</a:t>
            </a:r>
            <a:r>
              <a:rPr lang="es-ES_tradnl" dirty="0" smtClean="0"/>
              <a:t> son independientes</a:t>
            </a:r>
            <a:endParaRPr lang="es-ES_tradnl" dirty="0"/>
          </a:p>
        </p:txBody>
      </p:sp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379" y="500062"/>
            <a:ext cx="105156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00B0F0"/>
                </a:solidFill>
              </a:rPr>
              <a:t>Recorrido de la </a:t>
            </a:r>
            <a:r>
              <a:rPr lang="es-ES_tradnl" b="1" dirty="0" err="1" smtClean="0">
                <a:solidFill>
                  <a:srgbClr val="00B0F0"/>
                </a:solidFill>
              </a:rPr>
              <a:t>solucion</a:t>
            </a:r>
            <a:r>
              <a:rPr lang="es-ES_tradnl" b="1" dirty="0" smtClean="0">
                <a:solidFill>
                  <a:srgbClr val="00B0F0"/>
                </a:solidFill>
              </a:rPr>
              <a:t> </a:t>
            </a:r>
            <a:r>
              <a:rPr lang="mr-IN" b="1" dirty="0" smtClean="0">
                <a:solidFill>
                  <a:srgbClr val="00B0F0"/>
                </a:solidFill>
              </a:rPr>
              <a:t>–</a:t>
            </a:r>
            <a:r>
              <a:rPr lang="es-ES_tradnl" b="1" dirty="0" smtClean="0">
                <a:solidFill>
                  <a:srgbClr val="00B0F0"/>
                </a:solidFill>
              </a:rPr>
              <a:t> Primeros </a:t>
            </a:r>
            <a:r>
              <a:rPr lang="es-ES_tradnl" b="1" dirty="0" err="1" smtClean="0">
                <a:solidFill>
                  <a:srgbClr val="00B0F0"/>
                </a:solidFill>
              </a:rPr>
              <a:t>envios</a:t>
            </a:r>
            <a:endParaRPr lang="es-ES_tradnl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err="1" smtClean="0"/>
              <a:t>Baseline</a:t>
            </a:r>
            <a:r>
              <a:rPr lang="es-ES_tradnl" dirty="0" smtClean="0"/>
              <a:t> : 0.89 </a:t>
            </a:r>
            <a:r>
              <a:rPr lang="es-ES_tradnl" dirty="0" err="1" smtClean="0"/>
              <a:t>auc</a:t>
            </a:r>
            <a:r>
              <a:rPr lang="es-ES_tradnl" dirty="0" smtClean="0"/>
              <a:t>  - Primer </a:t>
            </a:r>
            <a:r>
              <a:rPr lang="es-ES_tradnl" dirty="0" err="1" smtClean="0"/>
              <a:t>envio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Variables originales + conteos : 0.901 </a:t>
            </a:r>
            <a:r>
              <a:rPr lang="es-ES_tradnl" dirty="0" err="1" smtClean="0"/>
              <a:t>auc</a:t>
            </a:r>
            <a:r>
              <a:rPr lang="es-ES_tradnl" dirty="0" smtClean="0"/>
              <a:t> (7º lugar) 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095" y="258238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505" y="316999"/>
            <a:ext cx="10515600" cy="1325563"/>
          </a:xfrm>
        </p:spPr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Recorrido de la solución </a:t>
            </a:r>
            <a:r>
              <a:rPr lang="mr-IN" dirty="0" smtClean="0">
                <a:solidFill>
                  <a:srgbClr val="00B0F0"/>
                </a:solidFill>
              </a:rPr>
              <a:t>–</a:t>
            </a:r>
            <a:r>
              <a:rPr lang="es-ES_tradnl" dirty="0" smtClean="0">
                <a:solidFill>
                  <a:srgbClr val="00B0F0"/>
                </a:solidFill>
              </a:rPr>
              <a:t> CV no en</a:t>
            </a:r>
            <a:br>
              <a:rPr lang="es-ES_tradnl" dirty="0" smtClean="0">
                <a:solidFill>
                  <a:srgbClr val="00B0F0"/>
                </a:solidFill>
              </a:rPr>
            </a:br>
            <a:r>
              <a:rPr lang="es-ES_tradnl" dirty="0" smtClean="0">
                <a:solidFill>
                  <a:srgbClr val="00B0F0"/>
                </a:solidFill>
              </a:rPr>
              <a:t> </a:t>
            </a:r>
            <a:r>
              <a:rPr lang="es-ES_tradnl" dirty="0" err="1" smtClean="0">
                <a:solidFill>
                  <a:srgbClr val="00B0F0"/>
                </a:solidFill>
              </a:rPr>
              <a:t>linea</a:t>
            </a:r>
            <a:r>
              <a:rPr lang="es-ES_tradnl" dirty="0" smtClean="0">
                <a:solidFill>
                  <a:srgbClr val="00B0F0"/>
                </a:solidFill>
              </a:rPr>
              <a:t> con </a:t>
            </a:r>
            <a:r>
              <a:rPr lang="es-ES_tradnl" dirty="0" err="1" smtClean="0">
                <a:solidFill>
                  <a:srgbClr val="00B0F0"/>
                </a:solidFill>
              </a:rPr>
              <a:t>leaderboard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1842" y="193336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2 semanas sin mejorar (aun en zona oro) : </a:t>
            </a:r>
            <a:r>
              <a:rPr lang="es-ES_tradnl" dirty="0" err="1" smtClean="0"/>
              <a:t>Ningun</a:t>
            </a:r>
            <a:r>
              <a:rPr lang="es-ES_tradnl" dirty="0" smtClean="0"/>
              <a:t> experimento funciona</a:t>
            </a:r>
          </a:p>
          <a:p>
            <a:r>
              <a:rPr lang="es-ES_tradnl" dirty="0" smtClean="0"/>
              <a:t>Aumentar la data 0.903 </a:t>
            </a:r>
            <a:r>
              <a:rPr lang="es-ES_tradnl" dirty="0" err="1" smtClean="0"/>
              <a:t>auc</a:t>
            </a:r>
            <a:r>
              <a:rPr lang="es-ES_tradnl" dirty="0" smtClean="0"/>
              <a:t> ( aun en zona oro)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Has el paso anterior n veces y junta toda la data !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32" y="316999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82" y="3283537"/>
            <a:ext cx="3314700" cy="825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318" y="3329111"/>
            <a:ext cx="3314700" cy="82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82" y="4705165"/>
            <a:ext cx="3314700" cy="825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960" y="4685815"/>
            <a:ext cx="3314700" cy="825500"/>
          </a:xfrm>
          <a:prstGeom prst="rect">
            <a:avLst/>
          </a:prstGeom>
        </p:spPr>
      </p:pic>
      <p:sp>
        <p:nvSpPr>
          <p:cNvPr id="12" name="Flecha abajo 11"/>
          <p:cNvSpPr/>
          <p:nvPr/>
        </p:nvSpPr>
        <p:spPr>
          <a:xfrm>
            <a:off x="2201178" y="4232443"/>
            <a:ext cx="710464" cy="45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lecha abajo 12"/>
          <p:cNvSpPr/>
          <p:nvPr/>
        </p:nvSpPr>
        <p:spPr>
          <a:xfrm>
            <a:off x="5959642" y="4246915"/>
            <a:ext cx="710464" cy="45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8441143" y="4274462"/>
            <a:ext cx="29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Permuta dentro de Y=0 y Y=1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5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_tradnl" dirty="0" smtClean="0"/>
              <a:t>Detectar data </a:t>
            </a:r>
            <a:r>
              <a:rPr lang="es-ES_tradnl" dirty="0" err="1" smtClean="0"/>
              <a:t>fake</a:t>
            </a:r>
            <a:r>
              <a:rPr lang="es-ES_tradnl" dirty="0" smtClean="0"/>
              <a:t> en test , afectaba a los conteos!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Catboost</a:t>
            </a:r>
            <a:r>
              <a:rPr lang="es-ES_tradnl" dirty="0" smtClean="0"/>
              <a:t> al rescate , 0.921 </a:t>
            </a:r>
            <a:r>
              <a:rPr lang="es-ES_tradnl" dirty="0" err="1" smtClean="0"/>
              <a:t>auc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dirty="0" smtClean="0">
                <a:solidFill>
                  <a:srgbClr val="00B0F0"/>
                </a:solidFill>
              </a:rPr>
              <a:t>Recorrido de la solución </a:t>
            </a:r>
            <a:r>
              <a:rPr lang="mr-IN" dirty="0" smtClean="0">
                <a:solidFill>
                  <a:srgbClr val="00B0F0"/>
                </a:solidFill>
              </a:rPr>
              <a:t>–</a:t>
            </a:r>
            <a:r>
              <a:rPr lang="es-ES_tradnl" dirty="0" smtClean="0">
                <a:solidFill>
                  <a:srgbClr val="00B0F0"/>
                </a:solidFill>
              </a:rPr>
              <a:t> 7º lugar en </a:t>
            </a:r>
            <a:r>
              <a:rPr lang="es-ES_tradnl" dirty="0" err="1" smtClean="0">
                <a:solidFill>
                  <a:srgbClr val="00B0F0"/>
                </a:solidFill>
              </a:rPr>
              <a:t>leaderboard</a:t>
            </a:r>
            <a:endParaRPr lang="es-ES_tradnl" dirty="0"/>
          </a:p>
        </p:txBody>
      </p:sp>
      <p:pic>
        <p:nvPicPr>
          <p:cNvPr id="5" name="Picture 10" descr="esultado de imagen para kaggle days me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5" y="423600"/>
            <a:ext cx="1435768" cy="10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91" y="2702990"/>
            <a:ext cx="4301958" cy="29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451</Words>
  <Application>Microsoft Macintosh PowerPoint</Application>
  <PresentationFormat>Panorámica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Tema de Office</vt:lpstr>
      <vt:lpstr>Experiencias en Kaggle   Isaias Culqui –  Data Scientist en Quantum Talent - Mayo 2019</vt:lpstr>
      <vt:lpstr>Kaggle</vt:lpstr>
      <vt:lpstr>Algunos Mitos sobre Kaggle</vt:lpstr>
      <vt:lpstr>Santander Customer Transaction Competition</vt:lpstr>
      <vt:lpstr>Pasos iniciales</vt:lpstr>
      <vt:lpstr>Propiedades de la data encontradas – “Magia”</vt:lpstr>
      <vt:lpstr>Recorrido de la solucion – Primeros envios</vt:lpstr>
      <vt:lpstr>Recorrido de la solución – CV no en  linea con leaderboard</vt:lpstr>
      <vt:lpstr>Recorrido de la solución – 7º lugar en leaderboard</vt:lpstr>
      <vt:lpstr>Recorrido de la solución – Unir fuerzas con masters y grandmasters</vt:lpstr>
      <vt:lpstr>Lecciones aprendidas y algunas consejos</vt:lpstr>
      <vt:lpstr>Presentación de PowerPoint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Algunos Mitos sobre Kaggle</dc:title>
  <dc:creator>Usuario de Microsoft Office</dc:creator>
  <cp:lastModifiedBy>Usuario de Microsoft Office</cp:lastModifiedBy>
  <cp:revision>47</cp:revision>
  <dcterms:created xsi:type="dcterms:W3CDTF">2019-05-23T00:23:06Z</dcterms:created>
  <dcterms:modified xsi:type="dcterms:W3CDTF">2019-05-23T22:35:40Z</dcterms:modified>
</cp:coreProperties>
</file>