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0" r:id="rId5"/>
    <p:sldId id="261" r:id="rId6"/>
    <p:sldId id="269" r:id="rId7"/>
    <p:sldId id="270" r:id="rId8"/>
    <p:sldId id="271" r:id="rId9"/>
    <p:sldId id="272" r:id="rId10"/>
    <p:sldId id="274" r:id="rId11"/>
    <p:sldId id="265" r:id="rId12"/>
    <p:sldId id="273" r:id="rId13"/>
    <p:sldId id="276" r:id="rId14"/>
    <p:sldId id="277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35597"/>
    <a:srgbClr val="506289"/>
    <a:srgbClr val="4C6AA3"/>
    <a:srgbClr val="284C91"/>
    <a:srgbClr val="FFC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4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035-38C8-4C45-A3B6-5FF89618A9CC}" type="datetimeFigureOut">
              <a:rPr lang="es-ES" smtClean="0"/>
              <a:t>16/10/19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5050" y="232157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Feature Engineering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95049" y="905232"/>
            <a:ext cx="10998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4C6AA3"/>
                </a:solidFill>
                <a:latin typeface="Keep Calm Med" pitchFamily="2" charset="0"/>
              </a:rPr>
              <a:t>Para variables numéricas: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ES" dirty="0">
                <a:latin typeface="Keep Calm Med" pitchFamily="2" charset="0"/>
              </a:rPr>
              <a:t>Agregaciones de variables: Promedios, </a:t>
            </a:r>
            <a:r>
              <a:rPr lang="es-ES" dirty="0">
                <a:solidFill>
                  <a:srgbClr val="FF0000"/>
                </a:solidFill>
                <a:latin typeface="Keep Calm Med" pitchFamily="2" charset="0"/>
              </a:rPr>
              <a:t>Máximos, Mínimos</a:t>
            </a:r>
            <a:r>
              <a:rPr lang="es-ES" dirty="0">
                <a:latin typeface="Keep Calm Med" pitchFamily="2" charset="0"/>
              </a:rPr>
              <a:t>, Desviación Estándar, Coeficiente de Variación, </a:t>
            </a:r>
            <a:r>
              <a:rPr lang="es-ES" dirty="0" err="1">
                <a:latin typeface="Keep Calm Med" pitchFamily="2" charset="0"/>
              </a:rPr>
              <a:t>etc</a:t>
            </a:r>
            <a:endParaRPr lang="es-ES" dirty="0">
              <a:latin typeface="Keep Calm Med" pitchFamily="2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ES" dirty="0">
                <a:latin typeface="Keep Calm Med" pitchFamily="2" charset="0"/>
              </a:rPr>
              <a:t>Convertirlas en categóricas.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ES" dirty="0">
                <a:latin typeface="Keep Calm Med" pitchFamily="2" charset="0"/>
              </a:rPr>
              <a:t>Agregación por categorías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ES" dirty="0">
                <a:latin typeface="Keep Calm Med" pitchFamily="2" charset="0"/>
              </a:rPr>
              <a:t>Ratios, indicadores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4C6AA3"/>
                </a:solidFill>
                <a:latin typeface="Keep Calm Med" pitchFamily="2" charset="0"/>
              </a:rPr>
              <a:t>Para variables categóricas: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ES" dirty="0" err="1">
                <a:latin typeface="Keep Calm Med" pitchFamily="2" charset="0"/>
              </a:rPr>
              <a:t>One</a:t>
            </a:r>
            <a:r>
              <a:rPr lang="es-ES" dirty="0">
                <a:latin typeface="Keep Calm Med" pitchFamily="2" charset="0"/>
              </a:rPr>
              <a:t> Hot </a:t>
            </a:r>
            <a:r>
              <a:rPr lang="es-ES" dirty="0" err="1">
                <a:latin typeface="Keep Calm Med" pitchFamily="2" charset="0"/>
              </a:rPr>
              <a:t>Encoding</a:t>
            </a:r>
            <a:endParaRPr lang="es-ES" dirty="0">
              <a:latin typeface="Keep Calm Med" pitchFamily="2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ES" dirty="0" err="1">
                <a:latin typeface="Keep Calm Med" pitchFamily="2" charset="0"/>
              </a:rPr>
              <a:t>Count</a:t>
            </a:r>
            <a:r>
              <a:rPr lang="es-ES" dirty="0">
                <a:latin typeface="Keep Calm Med" pitchFamily="2" charset="0"/>
              </a:rPr>
              <a:t> </a:t>
            </a:r>
            <a:r>
              <a:rPr lang="es-ES" dirty="0" err="1">
                <a:latin typeface="Keep Calm Med" pitchFamily="2" charset="0"/>
              </a:rPr>
              <a:t>Encoding</a:t>
            </a:r>
            <a:endParaRPr lang="es-ES" dirty="0">
              <a:latin typeface="Keep Calm Med" pitchFamily="2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ES" dirty="0">
                <a:latin typeface="Keep Calm Med" pitchFamily="2" charset="0"/>
              </a:rPr>
              <a:t>Mean </a:t>
            </a:r>
            <a:r>
              <a:rPr lang="es-ES" dirty="0" err="1">
                <a:latin typeface="Keep Calm Med" pitchFamily="2" charset="0"/>
              </a:rPr>
              <a:t>Encoding</a:t>
            </a:r>
            <a:endParaRPr lang="es-ES" dirty="0">
              <a:latin typeface="Keep Calm Med" pitchFamily="2" charset="0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ES" dirty="0">
                <a:latin typeface="Keep Calm Med" pitchFamily="2" charset="0"/>
              </a:rPr>
              <a:t>Combinación de Categorías únicas</a:t>
            </a:r>
          </a:p>
          <a:p>
            <a:pPr lvl="1"/>
            <a:endParaRPr 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4C6AA3"/>
                </a:solidFill>
                <a:latin typeface="Keep Calm Med" pitchFamily="2" charset="0"/>
              </a:rPr>
              <a:t>Para variables de fecha: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dirty="0">
                <a:latin typeface="Keep Calm Med" pitchFamily="2" charset="0"/>
              </a:rPr>
              <a:t>Extraer el día, mes, año, día de semana, fines de semana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dirty="0">
                <a:latin typeface="Keep Calm Med" pitchFamily="2" charset="0"/>
              </a:rPr>
              <a:t>Variables con la última transacción, cuantas transacciones, </a:t>
            </a:r>
            <a:r>
              <a:rPr lang="es-ES" dirty="0" err="1">
                <a:latin typeface="Keep Calm Med" pitchFamily="2" charset="0"/>
              </a:rPr>
              <a:t>etc</a:t>
            </a:r>
            <a:endParaRPr lang="es-ES" dirty="0"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8025" y="516818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Algoritmos más utilizados en competencias: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98025" y="1933152"/>
            <a:ext cx="10998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LightGBM (Rapidez para procesar, buenas predicciones)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Catboost (De preferencia cuando hay muchas categóricas)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Xgboost (Buenas predicciones)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Random Forest (Para ver la importancia de variables)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32563" y="4211260"/>
            <a:ext cx="1099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4C6AA3"/>
                </a:solidFill>
                <a:latin typeface="Keep Calm Med" pitchFamily="2" charset="0"/>
              </a:rPr>
              <a:t>¡No solo conformarse con esto! Se debe probar mas algoritmos</a:t>
            </a:r>
          </a:p>
        </p:txBody>
      </p:sp>
    </p:spTree>
    <p:extLst>
      <p:ext uri="{BB962C8B-B14F-4D97-AF65-F5344CB8AC3E}">
        <p14:creationId xmlns:p14="http://schemas.microsoft.com/office/powerpoint/2010/main" val="28206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6536" y="495993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Buenas prácticas a través de la experiencia: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96536" y="1472913"/>
            <a:ext cx="10998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Confiar en su validación local y no desesperarse por subir en la tabla pública.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Tener cuidado con las variables más importantes que entran al modelo, pueden ser variables que estén ocasionando ruido.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Siempre crear todas las variables que crean que pueden funcionar.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Crear funciones que ayuden a la creación de variables y ahorrar líneas de código.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Tener seguimiento de los envíos que van haciendo.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400" dirty="0">
                <a:latin typeface="Keep Calm Med" pitchFamily="2" charset="0"/>
              </a:rPr>
              <a:t>Cuando participen en un Challenge en plataformas como Kaggle, Analytics Vidhya, etc, darse un tiempo para revisar las soluciones.</a:t>
            </a:r>
          </a:p>
        </p:txBody>
      </p:sp>
    </p:spTree>
    <p:extLst>
      <p:ext uri="{BB962C8B-B14F-4D97-AF65-F5344CB8AC3E}">
        <p14:creationId xmlns:p14="http://schemas.microsoft.com/office/powerpoint/2010/main" val="51706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77267" y="1145350"/>
            <a:ext cx="10998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rgbClr val="4C6AA3"/>
                </a:solidFill>
                <a:latin typeface="Keep Calm Med" pitchFamily="2" charset="0"/>
              </a:rPr>
              <a:t>¡Gracias!</a:t>
            </a:r>
          </a:p>
        </p:txBody>
      </p:sp>
      <p:pic>
        <p:nvPicPr>
          <p:cNvPr id="1026" name="Picture 2" descr="Resultado de imagen para gracias">
            <a:extLst>
              <a:ext uri="{FF2B5EF4-FFF2-40B4-BE49-F238E27FC236}">
                <a16:creationId xmlns:a16="http://schemas.microsoft.com/office/drawing/2014/main" id="{02767A9C-95B7-4E7A-A817-31A57716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17" y="2652616"/>
            <a:ext cx="2661824" cy="266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05348" y="261773"/>
            <a:ext cx="109989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5400" b="1" dirty="0">
                <a:solidFill>
                  <a:srgbClr val="4C6AA3"/>
                </a:solidFill>
                <a:latin typeface="Keep Calm Med" pitchFamily="2" charset="0"/>
              </a:rPr>
              <a:t>Lo que esperaba?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5400" b="1" dirty="0">
                <a:solidFill>
                  <a:srgbClr val="4C6AA3"/>
                </a:solidFill>
                <a:latin typeface="Keep Calm Med" pitchFamily="2" charset="0"/>
              </a:rPr>
              <a:t>Lo que me llevo?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5400" b="1" dirty="0">
                <a:solidFill>
                  <a:srgbClr val="4C6AA3"/>
                </a:solidFill>
                <a:latin typeface="Keep Calm Med" pitchFamily="2" charset="0"/>
              </a:rPr>
              <a:t>Cómo viví la experiencia?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5400" b="1" dirty="0">
                <a:solidFill>
                  <a:srgbClr val="4C6AA3"/>
                </a:solidFill>
                <a:latin typeface="Keep Calm Med" pitchFamily="2" charset="0"/>
              </a:rPr>
              <a:t>Qué quiero para el próximo meetup?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ES" sz="5400" b="1" dirty="0">
                <a:solidFill>
                  <a:srgbClr val="4C6AA3"/>
                </a:solidFill>
                <a:latin typeface="Keep Calm Med" pitchFamily="2" charset="0"/>
              </a:rPr>
              <a:t>WhatsApp: </a:t>
            </a:r>
            <a:r>
              <a:rPr lang="es-ES" sz="5400" b="1" u="sng" dirty="0">
                <a:solidFill>
                  <a:srgbClr val="4C6AA3"/>
                </a:solidFill>
                <a:latin typeface="Keep Calm Med" pitchFamily="2" charset="0"/>
              </a:rPr>
              <a:t>931534817</a:t>
            </a:r>
          </a:p>
        </p:txBody>
      </p:sp>
    </p:spTree>
    <p:extLst>
      <p:ext uri="{BB962C8B-B14F-4D97-AF65-F5344CB8AC3E}">
        <p14:creationId xmlns:p14="http://schemas.microsoft.com/office/powerpoint/2010/main" val="24452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72"/>
            <a:ext cx="12194973" cy="68563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8790" y="3390062"/>
            <a:ext cx="10998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335597"/>
                </a:solidFill>
                <a:latin typeface="Keep Calm Med" pitchFamily="2" charset="0"/>
              </a:rPr>
              <a:t>Competencias de Data Science, Feature Engineering, uso de algoritmos y buenas prácticas.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72194" y="2689394"/>
            <a:ext cx="86214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900" spc="600" dirty="0">
                <a:solidFill>
                  <a:srgbClr val="335597"/>
                </a:solidFill>
                <a:latin typeface="Keep Calm Med" pitchFamily="2" charset="0"/>
              </a:rPr>
              <a:t>CONVERSATORIO</a:t>
            </a:r>
          </a:p>
        </p:txBody>
      </p:sp>
    </p:spTree>
    <p:extLst>
      <p:ext uri="{BB962C8B-B14F-4D97-AF65-F5344CB8AC3E}">
        <p14:creationId xmlns:p14="http://schemas.microsoft.com/office/powerpoint/2010/main" val="35304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080"/>
            <a:ext cx="12194975" cy="68563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BCD2929-083F-4080-A5D2-C45083E27D16}"/>
              </a:ext>
            </a:extLst>
          </p:cNvPr>
          <p:cNvSpPr txBox="1"/>
          <p:nvPr/>
        </p:nvSpPr>
        <p:spPr>
          <a:xfrm>
            <a:off x="934942" y="450688"/>
            <a:ext cx="466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Expositor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D3CDF9-413D-4C8B-9B80-6E4AFFC90AD2}"/>
              </a:ext>
            </a:extLst>
          </p:cNvPr>
          <p:cNvSpPr txBox="1"/>
          <p:nvPr/>
        </p:nvSpPr>
        <p:spPr>
          <a:xfrm>
            <a:off x="596535" y="4649200"/>
            <a:ext cx="532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Oscar Perez Raggio</a:t>
            </a:r>
          </a:p>
          <a:p>
            <a:pPr algn="ctr"/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Data Scientist en Yanbal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912D00F-6C0F-4184-985C-4B7A5CD9519B}"/>
              </a:ext>
            </a:extLst>
          </p:cNvPr>
          <p:cNvSpPr txBox="1">
            <a:spLocks/>
          </p:cNvSpPr>
          <p:nvPr/>
        </p:nvSpPr>
        <p:spPr>
          <a:xfrm>
            <a:off x="6852037" y="1661256"/>
            <a:ext cx="4691818" cy="2566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ES_tradnl" sz="2000" dirty="0">
                <a:latin typeface="Keep Calm Med" pitchFamily="2" charset="0"/>
              </a:rPr>
              <a:t>Top 10% En competencias de </a:t>
            </a:r>
            <a:r>
              <a:rPr lang="es-ES_tradnl" sz="2000" dirty="0" err="1">
                <a:latin typeface="Keep Calm Med" pitchFamily="2" charset="0"/>
              </a:rPr>
              <a:t>Kaggle</a:t>
            </a:r>
            <a:endParaRPr lang="es-ES_tradnl" sz="2000" dirty="0">
              <a:latin typeface="Keep Calm Med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_tradnl" sz="2000" dirty="0">
                <a:latin typeface="Keep Calm Med" pitchFamily="2" charset="0"/>
              </a:rPr>
              <a:t>2do Lugar en la tabla privada BBVA Data Challenge 3ra edición.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_tradnl" sz="2000" dirty="0">
                <a:latin typeface="Keep Calm Med" pitchFamily="2" charset="0"/>
              </a:rPr>
              <a:t>6to Lugar en la tabla privada del LTFS </a:t>
            </a:r>
            <a:r>
              <a:rPr lang="es-ES_tradnl" sz="2000" dirty="0" err="1">
                <a:latin typeface="Keep Calm Med" pitchFamily="2" charset="0"/>
              </a:rPr>
              <a:t>Finhack</a:t>
            </a:r>
            <a:r>
              <a:rPr lang="es-ES_tradnl" sz="2000" dirty="0">
                <a:latin typeface="Keep Calm Med" pitchFamily="2" charset="0"/>
              </a:rPr>
              <a:t> de Analytics </a:t>
            </a:r>
            <a:r>
              <a:rPr lang="es-ES_tradnl" sz="2000" dirty="0" err="1">
                <a:latin typeface="Keep Calm Med" pitchFamily="2" charset="0"/>
              </a:rPr>
              <a:t>Vidhya</a:t>
            </a:r>
            <a:endParaRPr lang="es-ES_tradnl" sz="2000" dirty="0">
              <a:latin typeface="Keep Calm Med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PE" sz="2000" dirty="0">
                <a:latin typeface="Keep Calm Med" pitchFamily="2" charset="0"/>
              </a:rPr>
              <a:t>4to Lugar en la tabla privada del TASA Challenge</a:t>
            </a:r>
            <a:endParaRPr lang="es-ES_tradnl" sz="2000" dirty="0">
              <a:latin typeface="Keep Calm Med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08069D-CAA6-4F27-A501-E3D1D1EB0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"/>
          <a:stretch/>
        </p:blipFill>
        <p:spPr>
          <a:xfrm>
            <a:off x="934942" y="1379405"/>
            <a:ext cx="4643745" cy="31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2881" y="660510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Contenido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1556" y="1962441"/>
            <a:ext cx="10998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Inicio en participación en competencias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Herramientas utilizadas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Flujo de Modelamiento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Feature Engineering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Uso de algoritmos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7799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95246E-C18C-4A9B-AC3E-1119DB61FFA5}"/>
              </a:ext>
            </a:extLst>
          </p:cNvPr>
          <p:cNvSpPr txBox="1"/>
          <p:nvPr/>
        </p:nvSpPr>
        <p:spPr>
          <a:xfrm>
            <a:off x="500640" y="335618"/>
            <a:ext cx="1099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¿Cómo empecé en el mundo de Data </a:t>
            </a:r>
            <a:r>
              <a:rPr lang="es-ES" sz="3600" b="1" dirty="0" err="1">
                <a:solidFill>
                  <a:srgbClr val="4C6AA3"/>
                </a:solidFill>
                <a:latin typeface="Keep Calm Med" pitchFamily="2" charset="0"/>
              </a:rPr>
              <a:t>Science</a:t>
            </a:r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BE5129-FBF3-4D92-8B0C-111758E58884}"/>
              </a:ext>
            </a:extLst>
          </p:cNvPr>
          <p:cNvSpPr txBox="1"/>
          <p:nvPr/>
        </p:nvSpPr>
        <p:spPr>
          <a:xfrm>
            <a:off x="596535" y="3105834"/>
            <a:ext cx="1099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¿Dónde se pueden aprender acerca de Data </a:t>
            </a:r>
            <a:r>
              <a:rPr lang="es-ES" sz="3600" b="1" dirty="0" err="1">
                <a:solidFill>
                  <a:srgbClr val="4C6AA3"/>
                </a:solidFill>
                <a:latin typeface="Keep Calm Med" pitchFamily="2" charset="0"/>
              </a:rPr>
              <a:t>Science</a:t>
            </a:r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AAE745-E99B-4A12-94D1-0DFCA8319F30}"/>
              </a:ext>
            </a:extLst>
          </p:cNvPr>
          <p:cNvSpPr txBox="1"/>
          <p:nvPr/>
        </p:nvSpPr>
        <p:spPr>
          <a:xfrm>
            <a:off x="1047110" y="3984975"/>
            <a:ext cx="10998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2000" dirty="0">
                <a:latin typeface="Keep Calm Med" pitchFamily="2" charset="0"/>
              </a:rPr>
              <a:t>Udemy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2000" dirty="0" err="1">
                <a:latin typeface="Keep Calm Med" pitchFamily="2" charset="0"/>
              </a:rPr>
              <a:t>Datacamp</a:t>
            </a:r>
            <a:endParaRPr lang="es-ES" sz="2000" dirty="0">
              <a:latin typeface="Keep Calm Med" pitchFamily="2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2000" dirty="0">
                <a:latin typeface="Keep Calm Med" pitchFamily="2" charset="0"/>
              </a:rPr>
              <a:t>Coursera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2000" dirty="0">
                <a:latin typeface="Keep Calm Med" pitchFamily="2" charset="0"/>
              </a:rPr>
              <a:t>Repositorios de </a:t>
            </a:r>
            <a:r>
              <a:rPr lang="es-ES" sz="2000" dirty="0" err="1">
                <a:latin typeface="Keep Calm Med" pitchFamily="2" charset="0"/>
              </a:rPr>
              <a:t>Github</a:t>
            </a:r>
            <a:endParaRPr lang="es-ES" sz="2000" dirty="0">
              <a:latin typeface="Keep Calm Med" pitchFamily="2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2000" dirty="0">
                <a:latin typeface="Keep Calm Med" pitchFamily="2" charset="0"/>
              </a:rPr>
              <a:t>Notebook de </a:t>
            </a:r>
            <a:r>
              <a:rPr lang="es-ES" sz="2000" dirty="0" err="1">
                <a:latin typeface="Keep Calm Med" pitchFamily="2" charset="0"/>
              </a:rPr>
              <a:t>Kaggle</a:t>
            </a:r>
            <a:endParaRPr lang="es-ES" sz="2000" dirty="0">
              <a:latin typeface="Keep Calm Med" pitchFamily="2" charset="0"/>
            </a:endParaRPr>
          </a:p>
        </p:txBody>
      </p:sp>
      <p:pic>
        <p:nvPicPr>
          <p:cNvPr id="1026" name="Picture 2" descr="Resultado de imagen para interrogacion">
            <a:extLst>
              <a:ext uri="{FF2B5EF4-FFF2-40B4-BE49-F238E27FC236}">
                <a16:creationId xmlns:a16="http://schemas.microsoft.com/office/drawing/2014/main" id="{31BAEC9F-76C8-4076-A5C3-3D0E2F755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06" y="1255728"/>
            <a:ext cx="1420970" cy="142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C6338FE-166F-4E89-9F7F-B995313328AA}"/>
              </a:ext>
            </a:extLst>
          </p:cNvPr>
          <p:cNvSpPr txBox="1"/>
          <p:nvPr/>
        </p:nvSpPr>
        <p:spPr>
          <a:xfrm>
            <a:off x="4623501" y="1315895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000" dirty="0">
                <a:latin typeface="Keep Calm Med" pitchFamily="2" charset="0"/>
              </a:rPr>
              <a:t>Compañeros de trabajo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000" dirty="0">
                <a:latin typeface="Keep Calm Med" pitchFamily="2" charset="0"/>
              </a:rPr>
              <a:t>Oportunidad en el mercado laboral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000" dirty="0">
                <a:latin typeface="Keep Calm Med" pitchFamily="2" charset="0"/>
              </a:rPr>
              <a:t>Casos de usos interesantes que aportan al negocio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000" dirty="0">
                <a:latin typeface="Keep Calm Med" pitchFamily="2" charset="0"/>
              </a:rPr>
              <a:t>Resolver problemas con datos</a:t>
            </a:r>
          </a:p>
        </p:txBody>
      </p:sp>
    </p:spTree>
    <p:extLst>
      <p:ext uri="{BB962C8B-B14F-4D97-AF65-F5344CB8AC3E}">
        <p14:creationId xmlns:p14="http://schemas.microsoft.com/office/powerpoint/2010/main" val="1450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00640" y="335618"/>
            <a:ext cx="1099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Plataformas online donde se puede competir: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98024" y="1469879"/>
            <a:ext cx="10998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>
                <a:latin typeface="Keep Calm Med" pitchFamily="2" charset="0"/>
              </a:rPr>
              <a:t>Kaggle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>
                <a:latin typeface="Keep Calm Med" pitchFamily="2" charset="0"/>
              </a:rPr>
              <a:t>Analytics Vidhya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err="1">
                <a:latin typeface="Keep Calm Med" pitchFamily="2" charset="0"/>
              </a:rPr>
              <a:t>Crowd</a:t>
            </a:r>
            <a:r>
              <a:rPr lang="es-ES" sz="2800" dirty="0">
                <a:latin typeface="Keep Calm Med" pitchFamily="2" charset="0"/>
              </a:rPr>
              <a:t>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 err="1">
                <a:latin typeface="Keep Calm Med" pitchFamily="2" charset="0"/>
              </a:rPr>
              <a:t>Zindi</a:t>
            </a:r>
            <a:r>
              <a:rPr lang="es-ES" sz="2800" dirty="0">
                <a:latin typeface="Keep Calm Med" pitchFamily="2" charset="0"/>
              </a:rPr>
              <a:t>, etc</a:t>
            </a:r>
          </a:p>
        </p:txBody>
      </p:sp>
      <p:pic>
        <p:nvPicPr>
          <p:cNvPr id="1028" name="Picture 4" descr="Resultado de imagen para kag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01" y="1296452"/>
            <a:ext cx="1830342" cy="83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8" b="35997"/>
          <a:stretch/>
        </p:blipFill>
        <p:spPr bwMode="auto">
          <a:xfrm>
            <a:off x="8119702" y="1167849"/>
            <a:ext cx="3312476" cy="103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relacionad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0" b="31608"/>
          <a:stretch/>
        </p:blipFill>
        <p:spPr bwMode="auto">
          <a:xfrm>
            <a:off x="5203100" y="2597782"/>
            <a:ext cx="2619375" cy="6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zindi analytic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84" y="2305455"/>
            <a:ext cx="1229088" cy="12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598023" y="3714350"/>
            <a:ext cx="1099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4C6AA3"/>
                </a:solidFill>
                <a:latin typeface="Keep Calm Med" pitchFamily="2" charset="0"/>
              </a:rPr>
              <a:t>Herramientas:</a:t>
            </a:r>
          </a:p>
        </p:txBody>
      </p:sp>
      <p:pic>
        <p:nvPicPr>
          <p:cNvPr id="1038" name="Picture 14" descr="Resultado de imagen para 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67" y="4540488"/>
            <a:ext cx="1134883" cy="113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pyth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420" y="4789270"/>
            <a:ext cx="2271951" cy="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00640" y="335618"/>
            <a:ext cx="1099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4C6AA3"/>
                </a:solidFill>
                <a:latin typeface="Keep Calm Med" pitchFamily="2" charset="0"/>
              </a:rPr>
              <a:t>¿Porqué consideraría importante participar en estos Data Challenge?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73778" y="2367603"/>
            <a:ext cx="10444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Keep Calm Med" pitchFamily="2" charset="0"/>
              </a:rPr>
              <a:t>Aprendizaje constante.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Keep Calm Med" pitchFamily="2" charset="0"/>
              </a:rPr>
              <a:t>Practicar código R o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Keep Calm Med" pitchFamily="2" charset="0"/>
              </a:rPr>
              <a:t>Mostrar tu capacidad y medirte tus conocimientos.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Keep Calm Med" pitchFamily="2" charset="0"/>
              </a:rPr>
              <a:t>Comunidad con quien puedes compartir conocimiento.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Keep Calm Med" pitchFamily="2" charset="0"/>
              </a:rPr>
              <a:t>Contactos y oportunidades laborales.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8023" y="448829"/>
            <a:ext cx="10998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4C6AA3"/>
                </a:solidFill>
                <a:latin typeface="Keep Calm Med" pitchFamily="2" charset="0"/>
              </a:rPr>
              <a:t>Data Challenge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839251" y="2375546"/>
            <a:ext cx="8516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4C6AA3"/>
                </a:solidFill>
                <a:latin typeface="Keep Calm Med" pitchFamily="2" charset="0"/>
              </a:rPr>
              <a:t>¿Cómo desarrollar el problema en estos retos?</a:t>
            </a:r>
          </a:p>
        </p:txBody>
      </p:sp>
    </p:spTree>
    <p:extLst>
      <p:ext uri="{BB962C8B-B14F-4D97-AF65-F5344CB8AC3E}">
        <p14:creationId xmlns:p14="http://schemas.microsoft.com/office/powerpoint/2010/main" val="21000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98023" y="413994"/>
            <a:ext cx="10998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4C6AA3"/>
                </a:solidFill>
                <a:latin typeface="Keep Calm Med" pitchFamily="2" charset="0"/>
              </a:rPr>
              <a:t>Flujo de solución de Data Challenge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1045029" y="1637204"/>
            <a:ext cx="1567542" cy="81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Entender la problemática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05944" y="1637202"/>
            <a:ext cx="1615439" cy="81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Análisis Exploratorio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5014756" y="1637202"/>
            <a:ext cx="1682135" cy="81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err="1"/>
              <a:t>Feature</a:t>
            </a:r>
            <a:r>
              <a:rPr lang="es-PE" sz="1600" dirty="0"/>
              <a:t> </a:t>
            </a:r>
            <a:r>
              <a:rPr lang="es-PE" sz="1600" dirty="0" err="1"/>
              <a:t>Engineering</a:t>
            </a:r>
            <a:endParaRPr lang="es-PE" sz="16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7090264" y="1637201"/>
            <a:ext cx="1679267" cy="81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Ejecución de Algoritmo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9162904" y="1637201"/>
            <a:ext cx="1679267" cy="81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Revisión de importancia de variables</a:t>
            </a:r>
          </a:p>
        </p:txBody>
      </p:sp>
      <p:sp>
        <p:nvSpPr>
          <p:cNvPr id="21" name="Flecha en U 20"/>
          <p:cNvSpPr/>
          <p:nvPr/>
        </p:nvSpPr>
        <p:spPr>
          <a:xfrm rot="10800000">
            <a:off x="3579219" y="3816762"/>
            <a:ext cx="6583683" cy="90091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723018" y="509221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/>
              <a:t>Impacto en la tabla pública y en la validación local.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935454" y="2597676"/>
            <a:ext cx="1786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Ayuda en la creación de variables.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Ponerte en el lugar del evento a predecir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090264" y="2597676"/>
            <a:ext cx="17504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/>
              <a:t>LightGBM</a:t>
            </a:r>
          </a:p>
          <a:p>
            <a:pPr algn="just"/>
            <a:endParaRPr lang="es-PE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Catboost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Xgboost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/>
              <a:t>Random Forest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084425" y="2597676"/>
            <a:ext cx="1682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Creación de variables, transformaciones, etc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252166" y="2536539"/>
            <a:ext cx="1590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Variables que más impactan en la predicción.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005584" y="2597676"/>
            <a:ext cx="1900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err="1"/>
              <a:t>Missing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Valores únicos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Niveles de categorías, etc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E459EF-43C3-4C15-8B60-3C97C499D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2101" y="2692093"/>
            <a:ext cx="444192" cy="4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531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Keep Calm Med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u201501129 (Cuicapuza Antonio, Javier Richard)</cp:lastModifiedBy>
  <cp:revision>88</cp:revision>
  <dcterms:created xsi:type="dcterms:W3CDTF">2019-02-22T02:13:14Z</dcterms:created>
  <dcterms:modified xsi:type="dcterms:W3CDTF">2019-10-17T02:37:41Z</dcterms:modified>
</cp:coreProperties>
</file>