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2" r:id="rId1"/>
  </p:sldMasterIdLst>
  <p:notesMasterIdLst>
    <p:notesMasterId r:id="rId20"/>
  </p:notesMasterIdLst>
  <p:sldIdLst>
    <p:sldId id="266" r:id="rId2"/>
    <p:sldId id="261" r:id="rId3"/>
    <p:sldId id="256" r:id="rId4"/>
    <p:sldId id="278" r:id="rId5"/>
    <p:sldId id="269" r:id="rId6"/>
    <p:sldId id="271" r:id="rId7"/>
    <p:sldId id="273" r:id="rId8"/>
    <p:sldId id="275" r:id="rId9"/>
    <p:sldId id="277" r:id="rId10"/>
    <p:sldId id="257" r:id="rId11"/>
    <p:sldId id="258" r:id="rId12"/>
    <p:sldId id="259" r:id="rId13"/>
    <p:sldId id="260" r:id="rId14"/>
    <p:sldId id="262" r:id="rId15"/>
    <p:sldId id="264" r:id="rId16"/>
    <p:sldId id="263" r:id="rId17"/>
    <p:sldId id="265" r:id="rId18"/>
    <p:sldId id="267" r:id="rId1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2"/>
    <p:restoredTop sz="94595"/>
  </p:normalViewPr>
  <p:slideViewPr>
    <p:cSldViewPr snapToGrid="0" snapToObjects="1">
      <p:cViewPr varScale="1">
        <p:scale>
          <a:sx n="66" d="100"/>
          <a:sy n="66" d="100"/>
        </p:scale>
        <p:origin x="8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77382-2C8F-F54A-83BF-556F3CC9B741}" type="datetimeFigureOut">
              <a:rPr lang="es-ES_tradnl" smtClean="0"/>
              <a:t>16/10/2019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4F098-DC1A-974B-9C69-A3A276C4AC6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716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D7F0-9490-3747-9359-DDA5ECFACCC8}" type="datetimeFigureOut">
              <a:rPr lang="es-ES_tradnl" smtClean="0"/>
              <a:t>16/10/2019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8E6-9D6B-F947-893A-3ABB05B1C012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D7F0-9490-3747-9359-DDA5ECFACCC8}" type="datetimeFigureOut">
              <a:rPr lang="es-ES_tradnl" smtClean="0"/>
              <a:t>16/10/2019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8E6-9D6B-F947-893A-3ABB05B1C012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D7F0-9490-3747-9359-DDA5ECFACCC8}" type="datetimeFigureOut">
              <a:rPr lang="es-ES_tradnl" smtClean="0"/>
              <a:t>16/10/2019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8E6-9D6B-F947-893A-3ABB05B1C012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D7F0-9490-3747-9359-DDA5ECFACCC8}" type="datetimeFigureOut">
              <a:rPr lang="es-ES_tradnl" smtClean="0"/>
              <a:t>16/10/2019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8E6-9D6B-F947-893A-3ABB05B1C012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D7F0-9490-3747-9359-DDA5ECFACCC8}" type="datetimeFigureOut">
              <a:rPr lang="es-ES_tradnl" smtClean="0"/>
              <a:t>16/10/2019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8E6-9D6B-F947-893A-3ABB05B1C012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D7F0-9490-3747-9359-DDA5ECFACCC8}" type="datetimeFigureOut">
              <a:rPr lang="es-ES_tradnl" smtClean="0"/>
              <a:t>16/10/2019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8E6-9D6B-F947-893A-3ABB05B1C012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D7F0-9490-3747-9359-DDA5ECFACCC8}" type="datetimeFigureOut">
              <a:rPr lang="es-ES_tradnl" smtClean="0"/>
              <a:t>16/10/2019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8E6-9D6B-F947-893A-3ABB05B1C012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D7F0-9490-3747-9359-DDA5ECFACCC8}" type="datetimeFigureOut">
              <a:rPr lang="es-ES_tradnl" smtClean="0"/>
              <a:t>16/10/2019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8E6-9D6B-F947-893A-3ABB05B1C012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D7F0-9490-3747-9359-DDA5ECFACCC8}" type="datetimeFigureOut">
              <a:rPr lang="es-ES_tradnl" smtClean="0"/>
              <a:t>16/10/2019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8E6-9D6B-F947-893A-3ABB05B1C012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D7F0-9490-3747-9359-DDA5ECFACCC8}" type="datetimeFigureOut">
              <a:rPr lang="es-ES_tradnl" smtClean="0"/>
              <a:t>16/10/2019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8E6-9D6B-F947-893A-3ABB05B1C012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D7F0-9490-3747-9359-DDA5ECFACCC8}" type="datetimeFigureOut">
              <a:rPr lang="es-ES_tradnl" smtClean="0"/>
              <a:t>16/10/2019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8E6-9D6B-F947-893A-3ABB05B1C012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8D7F0-9490-3747-9359-DDA5ECFACCC8}" type="datetimeFigureOut">
              <a:rPr lang="es-ES_tradnl" smtClean="0"/>
              <a:t>16/10/2019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218E6-9D6B-F947-893A-3ABB05B1C01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2604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2589" y="429480"/>
            <a:ext cx="10515600" cy="1896812"/>
          </a:xfrm>
        </p:spPr>
        <p:txBody>
          <a:bodyPr>
            <a:normAutofit/>
          </a:bodyPr>
          <a:lstStyle/>
          <a:p>
            <a:pPr algn="ctr"/>
            <a:r>
              <a:rPr lang="es-ES_tradnl" sz="3800" b="1" dirty="0" smtClean="0">
                <a:solidFill>
                  <a:srgbClr val="00B0F0"/>
                </a:solidFill>
              </a:rPr>
              <a:t>Experiencias en </a:t>
            </a:r>
            <a:r>
              <a:rPr lang="es-ES_tradnl" sz="3800" b="1" dirty="0" smtClean="0">
                <a:solidFill>
                  <a:srgbClr val="00B0F0"/>
                </a:solidFill>
              </a:rPr>
              <a:t>Machine </a:t>
            </a:r>
            <a:r>
              <a:rPr lang="es-ES_tradnl" sz="3800" b="1" dirty="0" err="1" smtClean="0">
                <a:solidFill>
                  <a:srgbClr val="00B0F0"/>
                </a:solidFill>
              </a:rPr>
              <a:t>Learning</a:t>
            </a:r>
            <a:r>
              <a:rPr lang="es-ES_tradnl" sz="3800" b="1" dirty="0" smtClean="0">
                <a:solidFill>
                  <a:srgbClr val="00B0F0"/>
                </a:solidFill>
              </a:rPr>
              <a:t> </a:t>
            </a:r>
            <a:r>
              <a:rPr lang="es-ES_tradnl" sz="3800" b="1" dirty="0" err="1" smtClean="0">
                <a:solidFill>
                  <a:srgbClr val="00B0F0"/>
                </a:solidFill>
              </a:rPr>
              <a:t>Hackathons</a:t>
            </a:r>
            <a:r>
              <a:rPr lang="es-ES" b="1" dirty="0">
                <a:solidFill>
                  <a:srgbClr val="00B0F0"/>
                </a:solidFill>
              </a:rPr>
              <a:t/>
            </a:r>
            <a:br>
              <a:rPr lang="es-ES" b="1" dirty="0">
                <a:solidFill>
                  <a:srgbClr val="00B0F0"/>
                </a:solidFill>
              </a:rPr>
            </a:br>
            <a:r>
              <a:rPr lang="es-ES" b="1" dirty="0" smtClean="0">
                <a:solidFill>
                  <a:srgbClr val="00B0F0"/>
                </a:solidFill>
              </a:rPr>
              <a:t/>
            </a:r>
            <a:br>
              <a:rPr lang="es-ES" b="1" dirty="0" smtClean="0">
                <a:solidFill>
                  <a:srgbClr val="00B0F0"/>
                </a:solidFill>
              </a:rPr>
            </a:br>
            <a:r>
              <a:rPr lang="es-ES" sz="3300" b="1" dirty="0" err="1" smtClean="0">
                <a:solidFill>
                  <a:srgbClr val="00B0F0"/>
                </a:solidFill>
              </a:rPr>
              <a:t>Isaias</a:t>
            </a:r>
            <a:r>
              <a:rPr lang="es-ES" sz="3300" b="1" dirty="0" smtClean="0">
                <a:solidFill>
                  <a:srgbClr val="00B0F0"/>
                </a:solidFill>
              </a:rPr>
              <a:t> </a:t>
            </a:r>
            <a:r>
              <a:rPr lang="es-ES" sz="3300" b="1" dirty="0" err="1" smtClean="0">
                <a:solidFill>
                  <a:srgbClr val="00B0F0"/>
                </a:solidFill>
              </a:rPr>
              <a:t>Culqui</a:t>
            </a:r>
            <a:r>
              <a:rPr lang="es-ES" sz="3300" b="1" dirty="0" smtClean="0">
                <a:solidFill>
                  <a:srgbClr val="00B0F0"/>
                </a:solidFill>
              </a:rPr>
              <a:t> </a:t>
            </a:r>
            <a:r>
              <a:rPr lang="mr-IN" sz="3300" b="1" dirty="0" smtClean="0">
                <a:solidFill>
                  <a:srgbClr val="00B0F0"/>
                </a:solidFill>
              </a:rPr>
              <a:t>–</a:t>
            </a:r>
            <a:r>
              <a:rPr lang="es-ES" sz="3300" b="1" dirty="0" smtClean="0">
                <a:solidFill>
                  <a:srgbClr val="00B0F0"/>
                </a:solidFill>
              </a:rPr>
              <a:t>  Data </a:t>
            </a:r>
            <a:r>
              <a:rPr lang="es-ES" sz="3300" b="1" dirty="0" err="1" smtClean="0">
                <a:solidFill>
                  <a:srgbClr val="00B0F0"/>
                </a:solidFill>
              </a:rPr>
              <a:t>Scientist</a:t>
            </a:r>
            <a:r>
              <a:rPr lang="es-ES" sz="3300" b="1" dirty="0" smtClean="0">
                <a:solidFill>
                  <a:srgbClr val="00B0F0"/>
                </a:solidFill>
              </a:rPr>
              <a:t> en </a:t>
            </a:r>
            <a:r>
              <a:rPr lang="es-ES" sz="3300" b="1" dirty="0" err="1" smtClean="0">
                <a:solidFill>
                  <a:srgbClr val="00B0F0"/>
                </a:solidFill>
              </a:rPr>
              <a:t>Intercorp</a:t>
            </a:r>
            <a:r>
              <a:rPr lang="es-ES" sz="3300" b="1" dirty="0" smtClean="0">
                <a:solidFill>
                  <a:srgbClr val="00B0F0"/>
                </a:solidFill>
              </a:rPr>
              <a:t> – Octubre 2019</a:t>
            </a:r>
            <a:endParaRPr lang="es-ES_tradnl" sz="33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661982" y="2601342"/>
            <a:ext cx="4691818" cy="4023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300" dirty="0" smtClean="0"/>
              <a:t>Extras en </a:t>
            </a:r>
            <a:r>
              <a:rPr lang="es-ES_tradnl" sz="2300" dirty="0" err="1" smtClean="0"/>
              <a:t>Kaggle</a:t>
            </a:r>
            <a:r>
              <a:rPr lang="es-ES_tradnl" sz="2300" dirty="0" smtClean="0"/>
              <a:t>:</a:t>
            </a:r>
          </a:p>
          <a:p>
            <a:pPr marL="0" indent="0">
              <a:buNone/>
            </a:pPr>
            <a:r>
              <a:rPr lang="es-ES_tradnl" sz="2300" dirty="0" smtClean="0"/>
              <a:t>- Finalista </a:t>
            </a:r>
            <a:r>
              <a:rPr lang="es-ES_tradnl" sz="2300" dirty="0"/>
              <a:t>Data </a:t>
            </a:r>
            <a:r>
              <a:rPr lang="es-ES_tradnl" sz="2300" dirty="0" err="1"/>
              <a:t>Science</a:t>
            </a:r>
            <a:r>
              <a:rPr lang="es-ES_tradnl" sz="2300" dirty="0"/>
              <a:t> </a:t>
            </a:r>
            <a:r>
              <a:rPr lang="es-ES_tradnl" sz="2300" dirty="0" err="1"/>
              <a:t>Game</a:t>
            </a:r>
            <a:r>
              <a:rPr lang="es-ES_tradnl" sz="2300" dirty="0"/>
              <a:t> 2017 (</a:t>
            </a:r>
            <a:r>
              <a:rPr lang="es-ES_tradnl" sz="2300" dirty="0" smtClean="0"/>
              <a:t>14º/210)</a:t>
            </a:r>
            <a:endParaRPr lang="es-ES_tradnl" sz="2300" dirty="0" smtClean="0"/>
          </a:p>
          <a:p>
            <a:pPr marL="0" indent="0">
              <a:buNone/>
            </a:pPr>
            <a:r>
              <a:rPr lang="es-ES_tradnl" sz="2300" dirty="0" smtClean="0"/>
              <a:t>- </a:t>
            </a:r>
            <a:r>
              <a:rPr lang="es-ES_tradnl" sz="2300" dirty="0" smtClean="0"/>
              <a:t> Finalista Data </a:t>
            </a:r>
            <a:r>
              <a:rPr lang="es-ES_tradnl" sz="2300" dirty="0" err="1" smtClean="0"/>
              <a:t>Science</a:t>
            </a:r>
            <a:r>
              <a:rPr lang="es-ES_tradnl" sz="2300" dirty="0" smtClean="0"/>
              <a:t> </a:t>
            </a:r>
            <a:r>
              <a:rPr lang="es-ES_tradnl" sz="2300" dirty="0" err="1" smtClean="0"/>
              <a:t>Game</a:t>
            </a:r>
            <a:r>
              <a:rPr lang="es-ES_tradnl" sz="2300" dirty="0" smtClean="0"/>
              <a:t> 2018 (5º/128)</a:t>
            </a:r>
          </a:p>
          <a:p>
            <a:pPr marL="0" indent="0">
              <a:buNone/>
            </a:pPr>
            <a:r>
              <a:rPr lang="es-ES_tradnl" sz="2300" dirty="0" smtClean="0"/>
              <a:t>-  BBVA </a:t>
            </a:r>
            <a:r>
              <a:rPr lang="es-ES_tradnl" sz="2300" dirty="0" err="1" smtClean="0"/>
              <a:t>Challenge</a:t>
            </a:r>
            <a:r>
              <a:rPr lang="es-ES_tradnl" sz="2300" dirty="0" smtClean="0"/>
              <a:t> </a:t>
            </a:r>
            <a:r>
              <a:rPr lang="mr-IN" sz="2300" dirty="0" smtClean="0"/>
              <a:t>–</a:t>
            </a:r>
            <a:r>
              <a:rPr lang="es-ES_tradnl" sz="2300" dirty="0" smtClean="0"/>
              <a:t> Primera Edición (1º </a:t>
            </a:r>
            <a:r>
              <a:rPr lang="es-ES_tradnl" sz="2300" dirty="0" smtClean="0"/>
              <a:t>tabla publica</a:t>
            </a:r>
            <a:r>
              <a:rPr lang="mr-IN" sz="2300" dirty="0" smtClean="0"/>
              <a:t>–</a:t>
            </a:r>
            <a:r>
              <a:rPr lang="es-ES_tradnl" sz="2300" dirty="0" smtClean="0"/>
              <a:t> </a:t>
            </a:r>
            <a:r>
              <a:rPr lang="es-ES_tradnl" sz="2300" dirty="0" smtClean="0"/>
              <a:t>2º tabla privada)</a:t>
            </a:r>
          </a:p>
          <a:p>
            <a:pPr>
              <a:buFontTx/>
              <a:buChar char="-"/>
            </a:pPr>
            <a:r>
              <a:rPr lang="es-ES_tradnl" sz="2300" dirty="0" smtClean="0"/>
              <a:t>BBVA </a:t>
            </a:r>
            <a:r>
              <a:rPr lang="es-ES_tradnl" sz="2300" dirty="0" err="1" smtClean="0"/>
              <a:t>Challenge</a:t>
            </a:r>
            <a:r>
              <a:rPr lang="es-ES_tradnl" sz="2300" dirty="0" smtClean="0"/>
              <a:t> </a:t>
            </a:r>
            <a:r>
              <a:rPr lang="mr-IN" sz="2300" dirty="0" smtClean="0"/>
              <a:t>–</a:t>
            </a:r>
            <a:r>
              <a:rPr lang="es-ES_tradnl" sz="2300" dirty="0" smtClean="0"/>
              <a:t> Segunda Edición (1º tabla publica </a:t>
            </a:r>
            <a:r>
              <a:rPr lang="mr-IN" sz="2300" dirty="0" smtClean="0"/>
              <a:t>–</a:t>
            </a:r>
            <a:r>
              <a:rPr lang="es-ES_tradnl" sz="2300" dirty="0" smtClean="0"/>
              <a:t> 1º tabla privada</a:t>
            </a:r>
            <a:r>
              <a:rPr lang="es-ES_tradnl" sz="2300" dirty="0" smtClean="0"/>
              <a:t>)</a:t>
            </a:r>
          </a:p>
          <a:p>
            <a:pPr>
              <a:buFontTx/>
              <a:buChar char="-"/>
            </a:pPr>
            <a:r>
              <a:rPr lang="es-ES_tradnl" sz="2300" dirty="0"/>
              <a:t>BBVA </a:t>
            </a:r>
            <a:r>
              <a:rPr lang="es-ES_tradnl" sz="2300" dirty="0" err="1"/>
              <a:t>Challenge</a:t>
            </a:r>
            <a:r>
              <a:rPr lang="es-ES_tradnl" sz="2300" dirty="0"/>
              <a:t> </a:t>
            </a:r>
            <a:r>
              <a:rPr lang="mr-IN" sz="2300" dirty="0"/>
              <a:t>–</a:t>
            </a:r>
            <a:r>
              <a:rPr lang="es-ES_tradnl" sz="2300" dirty="0"/>
              <a:t> </a:t>
            </a:r>
            <a:r>
              <a:rPr lang="es-ES_tradnl" sz="2300" dirty="0" smtClean="0"/>
              <a:t>Tercera Edición </a:t>
            </a:r>
            <a:r>
              <a:rPr lang="es-ES_tradnl" sz="2300" dirty="0"/>
              <a:t>(1º tabla publica </a:t>
            </a:r>
            <a:r>
              <a:rPr lang="mr-IN" sz="2300" dirty="0"/>
              <a:t>–</a:t>
            </a:r>
            <a:r>
              <a:rPr lang="es-ES_tradnl" sz="2300" dirty="0"/>
              <a:t> 1º tabla privada)</a:t>
            </a:r>
          </a:p>
          <a:p>
            <a:pPr>
              <a:buFontTx/>
              <a:buChar char="-"/>
            </a:pPr>
            <a:endParaRPr lang="es-ES_tradnl" sz="2300" dirty="0" smtClean="0"/>
          </a:p>
          <a:p>
            <a:endParaRPr lang="es-ES_tradnl" sz="23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17" y="2476214"/>
            <a:ext cx="5920459" cy="41484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226" y="126939"/>
            <a:ext cx="16859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9152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ES_tradnl" sz="3600" b="1" dirty="0" smtClean="0">
                <a:solidFill>
                  <a:srgbClr val="00B0F0"/>
                </a:solidFill>
              </a:rPr>
              <a:t>Santander </a:t>
            </a:r>
            <a:r>
              <a:rPr lang="es-ES_tradnl" sz="3600" b="1" dirty="0" err="1" smtClean="0">
                <a:solidFill>
                  <a:srgbClr val="00B0F0"/>
                </a:solidFill>
              </a:rPr>
              <a:t>Customer</a:t>
            </a:r>
            <a:r>
              <a:rPr lang="es-ES_tradnl" sz="3600" b="1" dirty="0" smtClean="0">
                <a:solidFill>
                  <a:srgbClr val="00B0F0"/>
                </a:solidFill>
              </a:rPr>
              <a:t> </a:t>
            </a:r>
            <a:r>
              <a:rPr lang="es-ES_tradnl" sz="3600" b="1" dirty="0" err="1" smtClean="0">
                <a:solidFill>
                  <a:srgbClr val="00B0F0"/>
                </a:solidFill>
              </a:rPr>
              <a:t>Transaction</a:t>
            </a:r>
            <a:r>
              <a:rPr lang="es-ES_tradnl" sz="3600" b="1" dirty="0" smtClean="0">
                <a:solidFill>
                  <a:srgbClr val="00B0F0"/>
                </a:solidFill>
              </a:rPr>
              <a:t> </a:t>
            </a:r>
            <a:r>
              <a:rPr lang="es-ES_tradnl" sz="3600" b="1" dirty="0" err="1" smtClean="0">
                <a:solidFill>
                  <a:srgbClr val="00B0F0"/>
                </a:solidFill>
              </a:rPr>
              <a:t>Competition</a:t>
            </a:r>
            <a:endParaRPr lang="es-ES_tradnl" sz="3600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9152" y="1802149"/>
            <a:ext cx="10058400" cy="4023360"/>
          </a:xfrm>
        </p:spPr>
        <p:txBody>
          <a:bodyPr>
            <a:normAutofit fontScale="85000" lnSpcReduction="20000"/>
          </a:bodyPr>
          <a:lstStyle/>
          <a:p>
            <a:r>
              <a:rPr lang="es-ES_tradnl" sz="2500" dirty="0" smtClean="0"/>
              <a:t>Predecir </a:t>
            </a:r>
            <a:r>
              <a:rPr lang="es-ES_tradnl" sz="2500" dirty="0" smtClean="0"/>
              <a:t>si el cliente </a:t>
            </a:r>
            <a:r>
              <a:rPr lang="es-ES_tradnl" sz="2500" dirty="0" err="1" smtClean="0"/>
              <a:t>hara</a:t>
            </a:r>
            <a:r>
              <a:rPr lang="es-ES_tradnl" sz="2500" dirty="0" smtClean="0"/>
              <a:t> una </a:t>
            </a:r>
            <a:r>
              <a:rPr lang="es-ES_tradnl" sz="2500" dirty="0" err="1" smtClean="0"/>
              <a:t>transaccion</a:t>
            </a:r>
            <a:endParaRPr lang="es-ES_tradnl" sz="2500" dirty="0" smtClean="0"/>
          </a:p>
          <a:p>
            <a:r>
              <a:rPr lang="es-ES_tradnl" sz="2500" dirty="0" smtClean="0"/>
              <a:t>Data anónima</a:t>
            </a:r>
          </a:p>
          <a:p>
            <a:r>
              <a:rPr lang="es-ES_tradnl" sz="2500" dirty="0" smtClean="0"/>
              <a:t>200 mil casos </a:t>
            </a:r>
            <a:r>
              <a:rPr lang="es-ES_tradnl" sz="2500" dirty="0" err="1" smtClean="0"/>
              <a:t>train</a:t>
            </a:r>
            <a:r>
              <a:rPr lang="es-ES_tradnl" sz="2500" dirty="0" smtClean="0"/>
              <a:t>, </a:t>
            </a:r>
          </a:p>
          <a:p>
            <a:r>
              <a:rPr lang="es-ES_tradnl" sz="2500" dirty="0" smtClean="0"/>
              <a:t>2000 mil casos test</a:t>
            </a:r>
          </a:p>
          <a:p>
            <a:r>
              <a:rPr lang="es-ES_tradnl" sz="2500" dirty="0" err="1" smtClean="0"/>
              <a:t>Clasificacion</a:t>
            </a:r>
            <a:endParaRPr lang="es-ES_tradnl" sz="2500" dirty="0" smtClean="0"/>
          </a:p>
          <a:p>
            <a:r>
              <a:rPr lang="es-ES_tradnl" sz="2500" dirty="0" smtClean="0"/>
              <a:t>Predictores numéricos</a:t>
            </a:r>
          </a:p>
          <a:p>
            <a:r>
              <a:rPr lang="es-ES_tradnl" sz="2500" dirty="0" smtClean="0"/>
              <a:t>50% tabla publica</a:t>
            </a:r>
          </a:p>
          <a:p>
            <a:r>
              <a:rPr lang="es-ES_tradnl" sz="2500" dirty="0" smtClean="0"/>
              <a:t>Mes y medio de competencia</a:t>
            </a:r>
          </a:p>
          <a:p>
            <a:endParaRPr lang="es-ES_tradnl" sz="2500" dirty="0"/>
          </a:p>
          <a:p>
            <a:r>
              <a:rPr lang="es-ES_tradnl" sz="2500" dirty="0" smtClean="0"/>
              <a:t>Competencia mas grande</a:t>
            </a:r>
          </a:p>
          <a:p>
            <a:r>
              <a:rPr lang="es-ES_tradnl" sz="2500" dirty="0" smtClean="0"/>
              <a:t>55 lugar de 8802 equipos</a:t>
            </a:r>
          </a:p>
          <a:p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37" y="2107898"/>
            <a:ext cx="6721368" cy="34118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380" y="126939"/>
            <a:ext cx="16859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>
                <a:solidFill>
                  <a:srgbClr val="00B0F0"/>
                </a:solidFill>
              </a:rPr>
              <a:t>Pasos iniciales</a:t>
            </a:r>
            <a:endParaRPr lang="es-ES_tradnl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dirty="0" err="1" smtClean="0"/>
              <a:t>Baseline</a:t>
            </a:r>
            <a:r>
              <a:rPr lang="es-ES_tradnl" dirty="0" smtClean="0"/>
              <a:t> 0.89 </a:t>
            </a:r>
            <a:r>
              <a:rPr lang="mr-IN" dirty="0" smtClean="0"/>
              <a:t>–</a:t>
            </a:r>
            <a:r>
              <a:rPr lang="es-ES_tradnl" dirty="0" smtClean="0"/>
              <a:t> 0.90 AUC</a:t>
            </a:r>
          </a:p>
          <a:p>
            <a:endParaRPr lang="es-ES_tradnl" dirty="0"/>
          </a:p>
          <a:p>
            <a:r>
              <a:rPr lang="es-ES_tradnl" dirty="0" err="1" smtClean="0"/>
              <a:t>Blending</a:t>
            </a:r>
            <a:r>
              <a:rPr lang="es-ES_tradnl" dirty="0" smtClean="0"/>
              <a:t> y </a:t>
            </a:r>
            <a:r>
              <a:rPr lang="es-ES_tradnl" dirty="0" err="1" smtClean="0"/>
              <a:t>stacking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Encontrar series de tiempo y </a:t>
            </a:r>
            <a:r>
              <a:rPr lang="es-ES_tradnl" dirty="0" err="1" smtClean="0"/>
              <a:t>desanonimizar</a:t>
            </a:r>
            <a:r>
              <a:rPr lang="es-ES_tradnl" dirty="0" smtClean="0"/>
              <a:t> usuarios</a:t>
            </a:r>
          </a:p>
          <a:p>
            <a:endParaRPr lang="es-ES_tradnl" dirty="0"/>
          </a:p>
          <a:p>
            <a:r>
              <a:rPr lang="es-ES_tradnl" dirty="0" smtClean="0"/>
              <a:t>Auto ML y </a:t>
            </a:r>
            <a:r>
              <a:rPr lang="es-ES_tradnl" dirty="0" err="1" smtClean="0"/>
              <a:t>feature</a:t>
            </a:r>
            <a:r>
              <a:rPr lang="es-ES_tradnl" dirty="0" smtClean="0"/>
              <a:t> </a:t>
            </a:r>
            <a:r>
              <a:rPr lang="es-ES_tradnl" dirty="0" err="1" smtClean="0"/>
              <a:t>engineering</a:t>
            </a:r>
            <a:r>
              <a:rPr lang="es-ES_tradnl" dirty="0" smtClean="0"/>
              <a:t> tradicional aplicado de manera tradicional</a:t>
            </a:r>
          </a:p>
          <a:p>
            <a:endParaRPr lang="es-ES_tradnl" dirty="0" smtClean="0"/>
          </a:p>
          <a:p>
            <a:r>
              <a:rPr lang="es-ES_tradnl" dirty="0" err="1" smtClean="0"/>
              <a:t>Nothing</a:t>
            </a:r>
            <a:r>
              <a:rPr lang="es-ES_tradnl" dirty="0" smtClean="0"/>
              <a:t> </a:t>
            </a:r>
            <a:r>
              <a:rPr lang="es-ES_tradnl" dirty="0" err="1" smtClean="0"/>
              <a:t>works</a:t>
            </a:r>
            <a:endParaRPr lang="es-ES_tradnl" dirty="0"/>
          </a:p>
        </p:txBody>
      </p:sp>
      <p:pic>
        <p:nvPicPr>
          <p:cNvPr id="4102" name="Picture 6" descr="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855" y="2441954"/>
            <a:ext cx="1039560" cy="103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448" y="3481514"/>
            <a:ext cx="1039560" cy="103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979" y="4521074"/>
            <a:ext cx="943305" cy="94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226" y="126939"/>
            <a:ext cx="16859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b="1" dirty="0" smtClean="0">
                <a:solidFill>
                  <a:srgbClr val="00B0F0"/>
                </a:solidFill>
              </a:rPr>
              <a:t>Propiedades de la data </a:t>
            </a:r>
            <a:r>
              <a:rPr lang="es-ES_tradnl" b="1" dirty="0" smtClean="0">
                <a:solidFill>
                  <a:srgbClr val="00B0F0"/>
                </a:solidFill>
              </a:rPr>
              <a:t/>
            </a:r>
            <a:br>
              <a:rPr lang="es-ES_tradnl" b="1" dirty="0" smtClean="0">
                <a:solidFill>
                  <a:srgbClr val="00B0F0"/>
                </a:solidFill>
              </a:rPr>
            </a:br>
            <a:r>
              <a:rPr lang="es-ES_tradnl" b="1" dirty="0" smtClean="0">
                <a:solidFill>
                  <a:srgbClr val="00B0F0"/>
                </a:solidFill>
              </a:rPr>
              <a:t>encontradas </a:t>
            </a:r>
            <a:r>
              <a:rPr lang="mr-IN" b="1" dirty="0" smtClean="0">
                <a:solidFill>
                  <a:srgbClr val="00B0F0"/>
                </a:solidFill>
              </a:rPr>
              <a:t>–</a:t>
            </a:r>
            <a:r>
              <a:rPr lang="es-ES_tradnl" b="1" dirty="0" smtClean="0">
                <a:solidFill>
                  <a:srgbClr val="00B0F0"/>
                </a:solidFill>
              </a:rPr>
              <a:t> “Magia”</a:t>
            </a:r>
            <a:endParaRPr lang="es-ES_tradnl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s-ES_tradnl" dirty="0" smtClean="0"/>
              <a:t>Conteos de los valores de las variables </a:t>
            </a:r>
            <a:r>
              <a:rPr lang="es-ES_tradnl" dirty="0" err="1" smtClean="0"/>
              <a:t>numericas</a:t>
            </a:r>
            <a:r>
              <a:rPr lang="es-ES_tradnl" dirty="0" smtClean="0"/>
              <a:t> (Transacciones ?)</a:t>
            </a:r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Variables </a:t>
            </a:r>
            <a:r>
              <a:rPr lang="es-ES_tradnl" dirty="0" err="1" smtClean="0"/>
              <a:t>predictoras</a:t>
            </a:r>
            <a:r>
              <a:rPr lang="es-ES_tradnl" dirty="0" smtClean="0"/>
              <a:t> son independientes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226" y="126939"/>
            <a:ext cx="16859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5379" y="500062"/>
            <a:ext cx="10515600" cy="1325563"/>
          </a:xfrm>
        </p:spPr>
        <p:txBody>
          <a:bodyPr/>
          <a:lstStyle/>
          <a:p>
            <a:r>
              <a:rPr lang="es-ES_tradnl" b="1" dirty="0" smtClean="0">
                <a:solidFill>
                  <a:srgbClr val="00B0F0"/>
                </a:solidFill>
              </a:rPr>
              <a:t>Recorrido de la </a:t>
            </a:r>
            <a:r>
              <a:rPr lang="es-ES_tradnl" b="1" dirty="0" err="1" smtClean="0">
                <a:solidFill>
                  <a:srgbClr val="00B0F0"/>
                </a:solidFill>
              </a:rPr>
              <a:t>solucion</a:t>
            </a:r>
            <a:r>
              <a:rPr lang="es-ES_tradnl" b="1" dirty="0" smtClean="0">
                <a:solidFill>
                  <a:srgbClr val="00B0F0"/>
                </a:solidFill>
              </a:rPr>
              <a:t> </a:t>
            </a:r>
            <a:r>
              <a:rPr lang="mr-IN" b="1" dirty="0" smtClean="0">
                <a:solidFill>
                  <a:srgbClr val="00B0F0"/>
                </a:solidFill>
              </a:rPr>
              <a:t>–</a:t>
            </a:r>
            <a:r>
              <a:rPr lang="es-ES_tradnl" b="1" dirty="0" smtClean="0">
                <a:solidFill>
                  <a:srgbClr val="00B0F0"/>
                </a:solidFill>
              </a:rPr>
              <a:t> Primeros </a:t>
            </a:r>
            <a:r>
              <a:rPr lang="es-ES_tradnl" b="1" dirty="0" err="1" smtClean="0">
                <a:solidFill>
                  <a:srgbClr val="00B0F0"/>
                </a:solidFill>
              </a:rPr>
              <a:t>envios</a:t>
            </a:r>
            <a:endParaRPr lang="es-ES_tradnl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err="1" smtClean="0"/>
              <a:t>Baseline</a:t>
            </a:r>
            <a:r>
              <a:rPr lang="es-ES_tradnl" dirty="0" smtClean="0"/>
              <a:t> : 0.89 </a:t>
            </a:r>
            <a:r>
              <a:rPr lang="es-ES_tradnl" dirty="0" err="1" smtClean="0"/>
              <a:t>auc</a:t>
            </a:r>
            <a:r>
              <a:rPr lang="es-ES_tradnl" dirty="0" smtClean="0"/>
              <a:t>  - Primer </a:t>
            </a:r>
            <a:r>
              <a:rPr lang="es-ES_tradnl" dirty="0" err="1" smtClean="0"/>
              <a:t>envio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Variables originales + conteos : 0.901 </a:t>
            </a:r>
            <a:r>
              <a:rPr lang="es-ES_tradnl" dirty="0" err="1" smtClean="0"/>
              <a:t>auc</a:t>
            </a:r>
            <a:r>
              <a:rPr lang="es-ES_tradnl" dirty="0" smtClean="0"/>
              <a:t> (7º lugar) </a:t>
            </a:r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226" y="126939"/>
            <a:ext cx="16859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9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3505" y="316999"/>
            <a:ext cx="10515600" cy="1325563"/>
          </a:xfrm>
        </p:spPr>
        <p:txBody>
          <a:bodyPr/>
          <a:lstStyle/>
          <a:p>
            <a:r>
              <a:rPr lang="es-ES_tradnl" dirty="0" smtClean="0">
                <a:solidFill>
                  <a:srgbClr val="00B0F0"/>
                </a:solidFill>
              </a:rPr>
              <a:t>Recorrido de la solución </a:t>
            </a:r>
            <a:r>
              <a:rPr lang="mr-IN" dirty="0" smtClean="0">
                <a:solidFill>
                  <a:srgbClr val="00B0F0"/>
                </a:solidFill>
              </a:rPr>
              <a:t>–</a:t>
            </a:r>
            <a:r>
              <a:rPr lang="es-ES_tradnl" dirty="0" smtClean="0">
                <a:solidFill>
                  <a:srgbClr val="00B0F0"/>
                </a:solidFill>
              </a:rPr>
              <a:t> CV no en</a:t>
            </a:r>
            <a:br>
              <a:rPr lang="es-ES_tradnl" dirty="0" smtClean="0">
                <a:solidFill>
                  <a:srgbClr val="00B0F0"/>
                </a:solidFill>
              </a:rPr>
            </a:br>
            <a:r>
              <a:rPr lang="es-ES_tradnl" dirty="0" smtClean="0">
                <a:solidFill>
                  <a:srgbClr val="00B0F0"/>
                </a:solidFill>
              </a:rPr>
              <a:t> </a:t>
            </a:r>
            <a:r>
              <a:rPr lang="es-ES_tradnl" dirty="0" err="1" smtClean="0">
                <a:solidFill>
                  <a:srgbClr val="00B0F0"/>
                </a:solidFill>
              </a:rPr>
              <a:t>linea</a:t>
            </a:r>
            <a:r>
              <a:rPr lang="es-ES_tradnl" dirty="0" smtClean="0">
                <a:solidFill>
                  <a:srgbClr val="00B0F0"/>
                </a:solidFill>
              </a:rPr>
              <a:t> con </a:t>
            </a:r>
            <a:r>
              <a:rPr lang="es-ES_tradnl" dirty="0" err="1" smtClean="0">
                <a:solidFill>
                  <a:srgbClr val="00B0F0"/>
                </a:solidFill>
              </a:rPr>
              <a:t>leaderboard</a:t>
            </a:r>
            <a:endParaRPr lang="es-ES_tradnl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1842" y="193336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s-ES_tradnl" dirty="0" smtClean="0"/>
              <a:t>2 semanas sin mejorar (aun en zona oro) : </a:t>
            </a:r>
            <a:r>
              <a:rPr lang="es-ES_tradnl" dirty="0" err="1" smtClean="0"/>
              <a:t>Ningun</a:t>
            </a:r>
            <a:r>
              <a:rPr lang="es-ES_tradnl" dirty="0" smtClean="0"/>
              <a:t> experimento funciona</a:t>
            </a:r>
          </a:p>
          <a:p>
            <a:r>
              <a:rPr lang="es-ES_tradnl" dirty="0" smtClean="0"/>
              <a:t>Aumentar la data 0.903 </a:t>
            </a:r>
            <a:r>
              <a:rPr lang="es-ES_tradnl" dirty="0" err="1" smtClean="0"/>
              <a:t>auc</a:t>
            </a:r>
            <a:r>
              <a:rPr lang="es-ES_tradnl" dirty="0" smtClean="0"/>
              <a:t> ( aun en zona oro)</a:t>
            </a:r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dirty="0" smtClean="0"/>
              <a:t>Has el paso anterior n veces y junta toda la data !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82" y="3283537"/>
            <a:ext cx="3314700" cy="8255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318" y="3329111"/>
            <a:ext cx="3314700" cy="8255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682" y="4705165"/>
            <a:ext cx="3314700" cy="8255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1960" y="4685815"/>
            <a:ext cx="3314700" cy="825500"/>
          </a:xfrm>
          <a:prstGeom prst="rect">
            <a:avLst/>
          </a:prstGeom>
        </p:spPr>
      </p:pic>
      <p:sp>
        <p:nvSpPr>
          <p:cNvPr id="12" name="Flecha abajo 11"/>
          <p:cNvSpPr/>
          <p:nvPr/>
        </p:nvSpPr>
        <p:spPr>
          <a:xfrm>
            <a:off x="2201178" y="4232443"/>
            <a:ext cx="710464" cy="45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Flecha abajo 12"/>
          <p:cNvSpPr/>
          <p:nvPr/>
        </p:nvSpPr>
        <p:spPr>
          <a:xfrm>
            <a:off x="5959642" y="4246915"/>
            <a:ext cx="710464" cy="45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CuadroTexto 13"/>
          <p:cNvSpPr txBox="1"/>
          <p:nvPr/>
        </p:nvSpPr>
        <p:spPr>
          <a:xfrm>
            <a:off x="8441143" y="4274462"/>
            <a:ext cx="291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Permuta dentro de Y=0 y Y=1</a:t>
            </a:r>
            <a:endParaRPr lang="es-ES_tradnl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5226" y="126939"/>
            <a:ext cx="16859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306"/>
          </a:xfrm>
        </p:spPr>
        <p:txBody>
          <a:bodyPr>
            <a:normAutofit fontScale="92500" lnSpcReduction="20000"/>
          </a:bodyPr>
          <a:lstStyle/>
          <a:p>
            <a:endParaRPr lang="es-ES_tradnl" dirty="0" smtClean="0"/>
          </a:p>
          <a:p>
            <a:r>
              <a:rPr lang="es-ES_tradnl" dirty="0" smtClean="0"/>
              <a:t>Detectar data </a:t>
            </a:r>
            <a:r>
              <a:rPr lang="es-ES_tradnl" dirty="0" err="1" smtClean="0"/>
              <a:t>fake</a:t>
            </a:r>
            <a:r>
              <a:rPr lang="es-ES_tradnl" dirty="0" smtClean="0"/>
              <a:t> en test , afectaba a los conteos!</a:t>
            </a:r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err="1" smtClean="0"/>
              <a:t>Catboost</a:t>
            </a:r>
            <a:r>
              <a:rPr lang="es-ES_tradnl" dirty="0" smtClean="0"/>
              <a:t> </a:t>
            </a:r>
            <a:r>
              <a:rPr lang="es-ES_tradnl" dirty="0" smtClean="0"/>
              <a:t>al rescate , 0.921 </a:t>
            </a:r>
            <a:r>
              <a:rPr lang="es-ES_tradnl" dirty="0" err="1" smtClean="0"/>
              <a:t>auc</a:t>
            </a:r>
            <a:endParaRPr lang="es-ES_tradnl" dirty="0" smtClean="0"/>
          </a:p>
          <a:p>
            <a:endParaRPr lang="es-ES_tradnl" dirty="0"/>
          </a:p>
          <a:p>
            <a:endParaRPr lang="es-ES_tradnl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_tradnl" dirty="0" smtClean="0">
                <a:solidFill>
                  <a:srgbClr val="00B0F0"/>
                </a:solidFill>
              </a:rPr>
              <a:t>Recorrido de la solución </a:t>
            </a:r>
            <a:r>
              <a:rPr lang="mr-IN" dirty="0" smtClean="0">
                <a:solidFill>
                  <a:srgbClr val="00B0F0"/>
                </a:solidFill>
              </a:rPr>
              <a:t>–</a:t>
            </a:r>
            <a:r>
              <a:rPr lang="es-ES_tradnl" dirty="0" smtClean="0">
                <a:solidFill>
                  <a:srgbClr val="00B0F0"/>
                </a:solidFill>
              </a:rPr>
              <a:t> 7º lugar en </a:t>
            </a:r>
            <a:r>
              <a:rPr lang="es-ES_tradnl" dirty="0" err="1" smtClean="0">
                <a:solidFill>
                  <a:srgbClr val="00B0F0"/>
                </a:solidFill>
              </a:rPr>
              <a:t>leaderboard</a:t>
            </a:r>
            <a:endParaRPr lang="es-ES_tradn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704" y="2679544"/>
            <a:ext cx="4298053" cy="298120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226" y="126939"/>
            <a:ext cx="16859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569" y="462189"/>
            <a:ext cx="10515600" cy="1325563"/>
          </a:xfrm>
        </p:spPr>
        <p:txBody>
          <a:bodyPr>
            <a:normAutofit/>
          </a:bodyPr>
          <a:lstStyle/>
          <a:p>
            <a:r>
              <a:rPr lang="es-ES_tradnl" sz="4200" dirty="0" smtClean="0">
                <a:solidFill>
                  <a:srgbClr val="00B0F0"/>
                </a:solidFill>
              </a:rPr>
              <a:t>Recorrido de la solución </a:t>
            </a:r>
            <a:r>
              <a:rPr lang="mr-IN" sz="4200" dirty="0" smtClean="0">
                <a:solidFill>
                  <a:srgbClr val="00B0F0"/>
                </a:solidFill>
              </a:rPr>
              <a:t>–</a:t>
            </a:r>
            <a:r>
              <a:rPr lang="es-ES_tradnl" sz="4200" dirty="0" smtClean="0">
                <a:solidFill>
                  <a:srgbClr val="00B0F0"/>
                </a:solidFill>
              </a:rPr>
              <a:t> Unir fuerzas con masters y </a:t>
            </a:r>
            <a:r>
              <a:rPr lang="es-ES_tradnl" sz="4200" dirty="0" err="1" smtClean="0">
                <a:solidFill>
                  <a:srgbClr val="00B0F0"/>
                </a:solidFill>
              </a:rPr>
              <a:t>grandmasters</a:t>
            </a:r>
            <a:endParaRPr lang="es-ES_tradnl" sz="4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Hacer equipo con Masters y </a:t>
            </a:r>
            <a:r>
              <a:rPr lang="es-ES_tradnl" dirty="0" err="1" smtClean="0"/>
              <a:t>Grandmasters</a:t>
            </a:r>
            <a:r>
              <a:rPr lang="es-ES_tradnl" dirty="0" smtClean="0"/>
              <a:t> para las 2 semanas finales : </a:t>
            </a:r>
            <a:r>
              <a:rPr lang="es-ES_tradnl" dirty="0" err="1" smtClean="0"/>
              <a:t>Team</a:t>
            </a:r>
            <a:r>
              <a:rPr lang="es-ES_tradnl" dirty="0" smtClean="0"/>
              <a:t> Adana Bing </a:t>
            </a:r>
            <a:r>
              <a:rPr lang="es-ES_tradnl" dirty="0" err="1" smtClean="0"/>
              <a:t>Bang</a:t>
            </a:r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Colocar valores perdidos, buscar diversidad para ensamblar, </a:t>
            </a:r>
            <a:r>
              <a:rPr lang="es-ES_tradnl" dirty="0" err="1" smtClean="0"/>
              <a:t>desanonimizar</a:t>
            </a:r>
            <a:r>
              <a:rPr lang="es-ES_tradnl" dirty="0" smtClean="0"/>
              <a:t> la data: 0.923 </a:t>
            </a:r>
            <a:r>
              <a:rPr lang="es-ES_tradnl" dirty="0" err="1" smtClean="0"/>
              <a:t>auc</a:t>
            </a:r>
            <a:r>
              <a:rPr lang="es-ES_tradnl" dirty="0" smtClean="0"/>
              <a:t>, 59º /8900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37" y="2846416"/>
            <a:ext cx="1536700" cy="200498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443" y="2846416"/>
            <a:ext cx="1630999" cy="219576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774" y="2846416"/>
            <a:ext cx="2089605" cy="219576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5226" y="126939"/>
            <a:ext cx="16859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1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Crea tu propio Auto Machine </a:t>
            </a:r>
            <a:r>
              <a:rPr lang="es-ES_tradnl" dirty="0" err="1" smtClean="0"/>
              <a:t>Learning</a:t>
            </a:r>
            <a:endParaRPr lang="es-ES_tradnl" dirty="0" smtClean="0"/>
          </a:p>
          <a:p>
            <a:r>
              <a:rPr lang="es-ES_tradnl" dirty="0" smtClean="0"/>
              <a:t>No te estreses por la tabla publica</a:t>
            </a:r>
          </a:p>
          <a:p>
            <a:r>
              <a:rPr lang="es-ES_tradnl" dirty="0" err="1" smtClean="0"/>
              <a:t>Confia</a:t>
            </a:r>
            <a:r>
              <a:rPr lang="es-ES_tradnl" dirty="0" smtClean="0"/>
              <a:t> en tu cv</a:t>
            </a:r>
          </a:p>
          <a:p>
            <a:r>
              <a:rPr lang="es-ES_tradnl" dirty="0" smtClean="0"/>
              <a:t>Has una </a:t>
            </a:r>
            <a:r>
              <a:rPr lang="es-ES_tradnl" dirty="0" err="1" smtClean="0"/>
              <a:t>baseline</a:t>
            </a:r>
            <a:r>
              <a:rPr lang="es-ES_tradnl" dirty="0" smtClean="0"/>
              <a:t> decente como punto de partida</a:t>
            </a:r>
          </a:p>
          <a:p>
            <a:r>
              <a:rPr lang="es-ES_tradnl" dirty="0" smtClean="0"/>
              <a:t>Como valides tu modelo y trates la data, </a:t>
            </a:r>
            <a:r>
              <a:rPr lang="es-ES_tradnl" dirty="0" err="1" smtClean="0"/>
              <a:t>hara</a:t>
            </a:r>
            <a:r>
              <a:rPr lang="es-ES_tradnl" dirty="0" smtClean="0"/>
              <a:t> la diferencia</a:t>
            </a:r>
          </a:p>
          <a:p>
            <a:r>
              <a:rPr lang="es-ES_tradnl" dirty="0" smtClean="0"/>
              <a:t>Las </a:t>
            </a:r>
            <a:r>
              <a:rPr lang="es-ES_tradnl" dirty="0" err="1" smtClean="0"/>
              <a:t>hackathones</a:t>
            </a:r>
            <a:r>
              <a:rPr lang="es-ES_tradnl" dirty="0" smtClean="0"/>
              <a:t> de machine </a:t>
            </a:r>
            <a:r>
              <a:rPr lang="es-ES_tradnl" dirty="0" err="1" smtClean="0"/>
              <a:t>learning</a:t>
            </a:r>
            <a:r>
              <a:rPr lang="es-ES_tradnl" dirty="0" smtClean="0"/>
              <a:t> son </a:t>
            </a:r>
            <a:r>
              <a:rPr lang="es-ES_tradnl" dirty="0" smtClean="0"/>
              <a:t>la forma mas </a:t>
            </a:r>
            <a:r>
              <a:rPr lang="es-ES_tradnl" dirty="0" err="1" smtClean="0"/>
              <a:t>rapida</a:t>
            </a:r>
            <a:r>
              <a:rPr lang="es-ES_tradnl" dirty="0" smtClean="0"/>
              <a:t> y efectiva para aprender </a:t>
            </a:r>
            <a:r>
              <a:rPr lang="es-ES_tradnl" dirty="0" smtClean="0"/>
              <a:t>machine </a:t>
            </a:r>
            <a:r>
              <a:rPr lang="es-ES_tradnl" dirty="0" err="1" smtClean="0"/>
              <a:t>learning</a:t>
            </a:r>
            <a:r>
              <a:rPr lang="es-ES_tradnl" dirty="0" smtClean="0"/>
              <a:t> practico y </a:t>
            </a:r>
            <a:r>
              <a:rPr lang="es-ES_tradnl" dirty="0" err="1" smtClean="0"/>
              <a:t>experimenacion</a:t>
            </a:r>
            <a:r>
              <a:rPr lang="es-ES_tradnl" dirty="0" smtClean="0"/>
              <a:t> en data </a:t>
            </a:r>
            <a:r>
              <a:rPr lang="es-ES_tradnl" dirty="0" err="1" smtClean="0"/>
              <a:t>science</a:t>
            </a:r>
            <a:r>
              <a:rPr lang="es-ES_tradnl" dirty="0" smtClean="0"/>
              <a:t>.</a:t>
            </a:r>
            <a:endParaRPr lang="es-ES_tradnl" dirty="0" smtClean="0"/>
          </a:p>
          <a:p>
            <a:r>
              <a:rPr lang="es-ES_tradnl" dirty="0" smtClean="0"/>
              <a:t>Compite por aprender, tratar de dar lo mejor de ti</a:t>
            </a:r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97569" y="462189"/>
            <a:ext cx="10515600" cy="1325563"/>
          </a:xfrm>
        </p:spPr>
        <p:txBody>
          <a:bodyPr/>
          <a:lstStyle/>
          <a:p>
            <a:r>
              <a:rPr lang="es-ES" dirty="0" smtClean="0">
                <a:solidFill>
                  <a:srgbClr val="00B0F0"/>
                </a:solidFill>
              </a:rPr>
              <a:t>Lecciones aprendidas y algunas consejos</a:t>
            </a:r>
            <a:endParaRPr lang="es-ES_tradn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206" y="0"/>
            <a:ext cx="16859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9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esultado de imagen para robo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069206" y="1026728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  <p:pic>
        <p:nvPicPr>
          <p:cNvPr id="12292" name="Picture 4" descr="esultado de imagen para ro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25" y="1900603"/>
            <a:ext cx="4932259" cy="277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7115282" y="2619073"/>
            <a:ext cx="2869324" cy="116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5000" b="1" dirty="0" smtClean="0">
                <a:solidFill>
                  <a:schemeClr val="tx1"/>
                </a:solidFill>
              </a:rPr>
              <a:t>Gracias</a:t>
            </a:r>
            <a:endParaRPr lang="es-ES_tradnl" sz="5000" b="1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902" y="213083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467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ES_tradnl" sz="5200" b="1" dirty="0" err="1" smtClean="0">
                <a:solidFill>
                  <a:srgbClr val="00B0F0"/>
                </a:solidFill>
              </a:rPr>
              <a:t>Kaggle</a:t>
            </a:r>
            <a:endParaRPr lang="es-ES_tradnl" sz="5200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10626"/>
            <a:ext cx="10058400" cy="4023360"/>
          </a:xfrm>
        </p:spPr>
        <p:txBody>
          <a:bodyPr/>
          <a:lstStyle/>
          <a:p>
            <a:r>
              <a:rPr lang="es-ES_tradnl" dirty="0" smtClean="0"/>
              <a:t>-Aprender y competir </a:t>
            </a:r>
          </a:p>
          <a:p>
            <a:r>
              <a:rPr lang="es-ES_tradnl" dirty="0"/>
              <a:t>-</a:t>
            </a:r>
            <a:r>
              <a:rPr lang="es-ES_tradnl" dirty="0" smtClean="0"/>
              <a:t>Retarte a ti mismo y ver mas horizontes</a:t>
            </a:r>
          </a:p>
          <a:p>
            <a:r>
              <a:rPr lang="es-ES_tradnl" dirty="0" smtClean="0"/>
              <a:t>-Mostrar tu </a:t>
            </a:r>
            <a:r>
              <a:rPr lang="es-ES_tradnl" dirty="0" smtClean="0"/>
              <a:t>valor objetivamente</a:t>
            </a:r>
            <a:endParaRPr lang="es-ES_tradnl" dirty="0" smtClean="0"/>
          </a:p>
          <a:p>
            <a:r>
              <a:rPr lang="es-ES_tradnl" dirty="0" smtClean="0"/>
              <a:t>-Comunidad abierta y colaborativa</a:t>
            </a:r>
          </a:p>
          <a:p>
            <a:r>
              <a:rPr lang="es-ES_tradnl" dirty="0" smtClean="0"/>
              <a:t>-Rápido aprendizaje</a:t>
            </a:r>
          </a:p>
          <a:p>
            <a:r>
              <a:rPr lang="es-ES_tradnl" dirty="0" smtClean="0"/>
              <a:t>-</a:t>
            </a:r>
            <a:r>
              <a:rPr lang="es-ES_tradnl" dirty="0" err="1" smtClean="0"/>
              <a:t>Networking</a:t>
            </a:r>
            <a:r>
              <a:rPr lang="es-ES_tradnl" dirty="0" smtClean="0"/>
              <a:t> y oportunidades</a:t>
            </a:r>
          </a:p>
          <a:p>
            <a:endParaRPr lang="es-ES_tradnl" dirty="0" smtClean="0"/>
          </a:p>
        </p:txBody>
      </p:sp>
      <p:sp>
        <p:nvSpPr>
          <p:cNvPr id="10" name="AutoShape 2" descr="esultado de imagen para kaggl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1030" name="Picture 6" descr="esultado de imagen para kag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491" y="2353181"/>
            <a:ext cx="3141376" cy="258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8" descr="esultado de imagen para kaggle days meetup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226" y="126939"/>
            <a:ext cx="16859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65759" y="939403"/>
            <a:ext cx="11829448" cy="765767"/>
          </a:xfrm>
        </p:spPr>
        <p:txBody>
          <a:bodyPr>
            <a:normAutofit fontScale="90000"/>
          </a:bodyPr>
          <a:lstStyle/>
          <a:p>
            <a:r>
              <a:rPr lang="es-ES_tradnl" sz="5000" b="1" dirty="0" smtClean="0">
                <a:solidFill>
                  <a:srgbClr val="00B0F0"/>
                </a:solidFill>
              </a:rPr>
              <a:t>Algunos Mitos sobre </a:t>
            </a:r>
            <a:r>
              <a:rPr lang="es-ES_tradnl" sz="5000" b="1" dirty="0" smtClean="0">
                <a:solidFill>
                  <a:srgbClr val="00B0F0"/>
                </a:solidFill>
              </a:rPr>
              <a:t>las </a:t>
            </a:r>
            <a:r>
              <a:rPr lang="es-ES_tradnl" sz="5000" b="1" dirty="0" err="1" smtClean="0">
                <a:solidFill>
                  <a:srgbClr val="00B0F0"/>
                </a:solidFill>
              </a:rPr>
              <a:t>hackathones</a:t>
            </a:r>
            <a:r>
              <a:rPr lang="es-ES_tradnl" sz="5000" b="1" dirty="0" smtClean="0">
                <a:solidFill>
                  <a:srgbClr val="00B0F0"/>
                </a:solidFill>
              </a:rPr>
              <a:t> </a:t>
            </a:r>
            <a:br>
              <a:rPr lang="es-ES_tradnl" sz="5000" b="1" dirty="0" smtClean="0">
                <a:solidFill>
                  <a:srgbClr val="00B0F0"/>
                </a:solidFill>
              </a:rPr>
            </a:br>
            <a:r>
              <a:rPr lang="es-ES_tradnl" sz="5000" b="1" dirty="0" smtClean="0">
                <a:solidFill>
                  <a:srgbClr val="00B0F0"/>
                </a:solidFill>
              </a:rPr>
              <a:t>de machine </a:t>
            </a:r>
            <a:r>
              <a:rPr lang="es-ES_tradnl" sz="5000" b="1" dirty="0" err="1" smtClean="0">
                <a:solidFill>
                  <a:srgbClr val="00B0F0"/>
                </a:solidFill>
              </a:rPr>
              <a:t>learning</a:t>
            </a:r>
            <a:endParaRPr lang="es-ES_tradnl" sz="5000" b="1" dirty="0">
              <a:solidFill>
                <a:srgbClr val="00B0F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79095" y="1962650"/>
            <a:ext cx="9144000" cy="3548270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Tx/>
              <a:buChar char="-"/>
            </a:pPr>
            <a:r>
              <a:rPr lang="es-ES_tradnl" dirty="0" smtClean="0"/>
              <a:t>“Se valora </a:t>
            </a:r>
            <a:r>
              <a:rPr lang="es-ES_tradnl" dirty="0" err="1" smtClean="0"/>
              <a:t>unicamente</a:t>
            </a:r>
            <a:r>
              <a:rPr lang="es-ES_tradnl" dirty="0" smtClean="0"/>
              <a:t> el poder predictivo”</a:t>
            </a:r>
          </a:p>
          <a:p>
            <a:pPr marL="342900" indent="-342900" algn="l">
              <a:buFontTx/>
              <a:buChar char="-"/>
            </a:pPr>
            <a:endParaRPr lang="es-ES_tradnl" dirty="0"/>
          </a:p>
          <a:p>
            <a:pPr marL="342900" indent="-342900" algn="l">
              <a:buFontTx/>
              <a:buChar char="-"/>
            </a:pPr>
            <a:r>
              <a:rPr lang="es-ES_tradnl" dirty="0" smtClean="0"/>
              <a:t>“Es solo sobre competencias”</a:t>
            </a:r>
          </a:p>
          <a:p>
            <a:pPr marL="342900" indent="-342900" algn="l">
              <a:buFontTx/>
              <a:buChar char="-"/>
            </a:pPr>
            <a:endParaRPr lang="es-ES_tradnl" dirty="0" smtClean="0"/>
          </a:p>
          <a:p>
            <a:pPr marL="342900" indent="-342900" algn="l">
              <a:buFontTx/>
              <a:buChar char="-"/>
            </a:pPr>
            <a:r>
              <a:rPr lang="es-ES_tradnl" dirty="0" smtClean="0"/>
              <a:t>“No tiene que ver con un problema de negocio”</a:t>
            </a:r>
          </a:p>
          <a:p>
            <a:pPr marL="342900" indent="-342900" algn="l">
              <a:buFontTx/>
              <a:buChar char="-"/>
            </a:pPr>
            <a:endParaRPr lang="es-ES_tradnl" dirty="0"/>
          </a:p>
          <a:p>
            <a:pPr marL="342900" indent="-342900" algn="l">
              <a:buFontTx/>
              <a:buChar char="-"/>
            </a:pPr>
            <a:r>
              <a:rPr lang="es-ES_tradnl" dirty="0" smtClean="0"/>
              <a:t>“Solo ganan los mejores ensamblados”</a:t>
            </a:r>
          </a:p>
          <a:p>
            <a:pPr marL="342900" indent="-342900" algn="l">
              <a:buFontTx/>
              <a:buChar char="-"/>
            </a:pPr>
            <a:endParaRPr lang="es-ES_tradnl" dirty="0" smtClean="0"/>
          </a:p>
          <a:p>
            <a:pPr marL="342900" indent="-342900" algn="l">
              <a:buFontTx/>
              <a:buChar char="-"/>
            </a:pPr>
            <a:endParaRPr lang="es-ES_tradnl" dirty="0"/>
          </a:p>
          <a:p>
            <a:pPr marL="342900" indent="-342900" algn="l">
              <a:buFontTx/>
              <a:buChar char="-"/>
            </a:pPr>
            <a:r>
              <a:rPr lang="es-ES_tradnl" dirty="0" smtClean="0"/>
              <a:t>“Es una desventaja que el mejor modelo no se implemente”</a:t>
            </a:r>
          </a:p>
          <a:p>
            <a:pPr marL="342900" indent="-342900">
              <a:buFontTx/>
              <a:buChar char="-"/>
            </a:pPr>
            <a:endParaRPr lang="es-ES_tradnl" dirty="0" smtClean="0"/>
          </a:p>
          <a:p>
            <a:pPr marL="342900" indent="-342900">
              <a:buFontTx/>
              <a:buChar char="-"/>
            </a:pPr>
            <a:endParaRPr lang="es-ES_tradnl" dirty="0"/>
          </a:p>
          <a:p>
            <a:pPr marL="342900" indent="-342900">
              <a:buFontTx/>
              <a:buChar char="-"/>
            </a:pP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226" y="126939"/>
            <a:ext cx="16859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86012" y="3929297"/>
            <a:ext cx="9144000" cy="1655762"/>
          </a:xfrm>
        </p:spPr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46" y="2719756"/>
            <a:ext cx="5278647" cy="37291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005" y="2686267"/>
            <a:ext cx="4803927" cy="3666707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203157" y="1973179"/>
            <a:ext cx="4254367" cy="500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Tabla Pública – 616 de 7190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6875645" y="1973179"/>
            <a:ext cx="4254367" cy="500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Tabla Privada – 278 de 7190</a:t>
            </a:r>
            <a:endParaRPr lang="es-PE" dirty="0"/>
          </a:p>
        </p:txBody>
      </p:sp>
      <p:sp>
        <p:nvSpPr>
          <p:cNvPr id="10" name="Rectángulo 9"/>
          <p:cNvSpPr/>
          <p:nvPr/>
        </p:nvSpPr>
        <p:spPr>
          <a:xfrm>
            <a:off x="3426594" y="412721"/>
            <a:ext cx="4677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800" b="1" dirty="0" err="1" smtClean="0">
                <a:solidFill>
                  <a:srgbClr val="00B0F0"/>
                </a:solidFill>
              </a:rPr>
              <a:t>Leaderboard</a:t>
            </a:r>
            <a:endParaRPr lang="es-PE" sz="2800" dirty="0"/>
          </a:p>
        </p:txBody>
      </p:sp>
      <p:sp>
        <p:nvSpPr>
          <p:cNvPr id="11" name="Rectángulo 10"/>
          <p:cNvSpPr/>
          <p:nvPr/>
        </p:nvSpPr>
        <p:spPr>
          <a:xfrm>
            <a:off x="1248722" y="1339154"/>
            <a:ext cx="366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es-ES_tradnl" dirty="0" smtClean="0"/>
              <a:t>Emoción y controlar el </a:t>
            </a:r>
            <a:r>
              <a:rPr lang="es-ES_tradnl" dirty="0" err="1" smtClean="0"/>
              <a:t>overfitting</a:t>
            </a:r>
            <a:endParaRPr lang="es-ES_tradnl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226" y="126939"/>
            <a:ext cx="16859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64425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rgbClr val="00B0F0"/>
                </a:solidFill>
              </a:rPr>
              <a:t>Construcción del modelo - Construcción </a:t>
            </a:r>
            <a:r>
              <a:rPr lang="es-ES_tradnl" dirty="0" smtClean="0">
                <a:solidFill>
                  <a:srgbClr val="00B0F0"/>
                </a:solidFill>
              </a:rPr>
              <a:t>del training set y </a:t>
            </a:r>
            <a:r>
              <a:rPr lang="es-ES_tradnl" dirty="0" err="1" smtClean="0">
                <a:solidFill>
                  <a:srgbClr val="00B0F0"/>
                </a:solidFill>
              </a:rPr>
              <a:t>validacion</a:t>
            </a:r>
            <a:r>
              <a:rPr lang="es-ES_tradnl" dirty="0" smtClean="0">
                <a:solidFill>
                  <a:srgbClr val="00B0F0"/>
                </a:solidFill>
              </a:rPr>
              <a:t> del modelo - Free </a:t>
            </a:r>
            <a:r>
              <a:rPr lang="es-ES_tradnl" dirty="0" err="1" smtClean="0">
                <a:solidFill>
                  <a:srgbClr val="00B0F0"/>
                </a:solidFill>
              </a:rPr>
              <a:t>technique</a:t>
            </a:r>
            <a:r>
              <a:rPr lang="es-ES_tradnl" dirty="0" smtClean="0">
                <a:solidFill>
                  <a:srgbClr val="00B0F0"/>
                </a:solidFill>
              </a:rPr>
              <a:t> </a:t>
            </a:r>
            <a:r>
              <a:rPr lang="es-ES_tradnl" dirty="0" err="1" smtClean="0">
                <a:solidFill>
                  <a:srgbClr val="00B0F0"/>
                </a:solidFill>
              </a:rPr>
              <a:t>advice</a:t>
            </a:r>
            <a:endParaRPr lang="es-ES_tradnl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496162"/>
            <a:ext cx="10058400" cy="4050792"/>
          </a:xfrm>
        </p:spPr>
        <p:txBody>
          <a:bodyPr/>
          <a:lstStyle/>
          <a:p>
            <a:r>
              <a:rPr lang="es-ES_tradnl" dirty="0" smtClean="0"/>
              <a:t>Mientras mas </a:t>
            </a:r>
            <a:r>
              <a:rPr lang="es-ES_tradnl" dirty="0" err="1" smtClean="0"/>
              <a:t>raw</a:t>
            </a:r>
            <a:r>
              <a:rPr lang="es-ES_tradnl" dirty="0" smtClean="0"/>
              <a:t> obtengas la data mejor</a:t>
            </a:r>
          </a:p>
          <a:p>
            <a:r>
              <a:rPr lang="es-ES_tradnl" dirty="0" smtClean="0"/>
              <a:t>Tus a-</a:t>
            </a:r>
            <a:r>
              <a:rPr lang="es-ES_tradnl" dirty="0" err="1" smtClean="0"/>
              <a:t>prioris</a:t>
            </a:r>
            <a:r>
              <a:rPr lang="es-ES_tradnl" dirty="0" smtClean="0"/>
              <a:t> no te deben dominar</a:t>
            </a:r>
          </a:p>
          <a:p>
            <a:r>
              <a:rPr lang="es-ES_tradnl" dirty="0" smtClean="0"/>
              <a:t>Mente abierta!</a:t>
            </a:r>
          </a:p>
          <a:p>
            <a:r>
              <a:rPr lang="es-ES_tradnl" dirty="0" smtClean="0"/>
              <a:t>Tu imaginación es infinita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226" y="126939"/>
            <a:ext cx="16859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rgbClr val="00B0F0"/>
                </a:solidFill>
              </a:rPr>
              <a:t>Construcción del training set y validación del modelo -  More </a:t>
            </a:r>
            <a:r>
              <a:rPr lang="es-ES_tradnl" dirty="0" err="1" smtClean="0">
                <a:solidFill>
                  <a:srgbClr val="00B0F0"/>
                </a:solidFill>
              </a:rPr>
              <a:t>technical</a:t>
            </a:r>
            <a:r>
              <a:rPr lang="es-ES_tradnl" dirty="0" smtClean="0">
                <a:solidFill>
                  <a:srgbClr val="00B0F0"/>
                </a:solidFill>
              </a:rPr>
              <a:t> </a:t>
            </a:r>
            <a:r>
              <a:rPr lang="es-ES_tradnl" dirty="0" err="1" smtClean="0">
                <a:solidFill>
                  <a:srgbClr val="00B0F0"/>
                </a:solidFill>
              </a:rPr>
              <a:t>advice</a:t>
            </a:r>
            <a:endParaRPr lang="es-ES_tradnl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481172"/>
            <a:ext cx="10058400" cy="4050792"/>
          </a:xfrm>
        </p:spPr>
        <p:txBody>
          <a:bodyPr/>
          <a:lstStyle/>
          <a:p>
            <a:r>
              <a:rPr lang="es-ES_tradnl" dirty="0" err="1" smtClean="0"/>
              <a:t>Confia</a:t>
            </a:r>
            <a:r>
              <a:rPr lang="es-ES_tradnl" dirty="0" smtClean="0"/>
              <a:t> en los resultado de tu validación cruzada cuando </a:t>
            </a:r>
            <a:r>
              <a:rPr lang="es-ES_tradnl" dirty="0" smtClean="0"/>
              <a:t>no es data temporal</a:t>
            </a:r>
          </a:p>
          <a:p>
            <a:r>
              <a:rPr lang="es-ES_tradnl" dirty="0" smtClean="0"/>
              <a:t>En data temporal, hacer uno o mas </a:t>
            </a:r>
            <a:r>
              <a:rPr lang="es-ES_tradnl" dirty="0" err="1" smtClean="0"/>
              <a:t>splits</a:t>
            </a:r>
            <a:r>
              <a:rPr lang="es-ES_tradnl" dirty="0" smtClean="0"/>
              <a:t> de tiempo para validar</a:t>
            </a:r>
          </a:p>
          <a:p>
            <a:r>
              <a:rPr lang="es-ES_tradnl" dirty="0" smtClean="0"/>
              <a:t>Busca </a:t>
            </a:r>
            <a:r>
              <a:rPr lang="es-ES_tradnl" dirty="0" err="1" smtClean="0"/>
              <a:t>noisy</a:t>
            </a:r>
            <a:r>
              <a:rPr lang="es-ES_tradnl" dirty="0" smtClean="0"/>
              <a:t> </a:t>
            </a:r>
            <a:r>
              <a:rPr lang="es-ES_tradnl" dirty="0" err="1" smtClean="0"/>
              <a:t>features</a:t>
            </a:r>
            <a:endParaRPr lang="es-ES_tradnl" dirty="0" smtClean="0"/>
          </a:p>
          <a:p>
            <a:r>
              <a:rPr lang="es-ES_tradnl" dirty="0" smtClean="0"/>
              <a:t>Siempre cuestiona tu pipeline!</a:t>
            </a:r>
          </a:p>
          <a:p>
            <a:r>
              <a:rPr lang="es-ES_tradnl" dirty="0" err="1" smtClean="0"/>
              <a:t>Dont</a:t>
            </a:r>
            <a:r>
              <a:rPr lang="es-ES_tradnl" dirty="0" smtClean="0"/>
              <a:t> </a:t>
            </a:r>
            <a:r>
              <a:rPr lang="es-ES_tradnl" dirty="0" err="1" smtClean="0"/>
              <a:t>repeat</a:t>
            </a:r>
            <a:r>
              <a:rPr lang="es-ES_tradnl" dirty="0" smtClean="0"/>
              <a:t> </a:t>
            </a:r>
            <a:r>
              <a:rPr lang="es-ES_tradnl" dirty="0" err="1" smtClean="0"/>
              <a:t>yourself</a:t>
            </a:r>
            <a:r>
              <a:rPr lang="es-ES_tradnl" dirty="0" smtClean="0"/>
              <a:t> </a:t>
            </a:r>
            <a:r>
              <a:rPr lang="es-ES_tradnl" dirty="0" err="1" smtClean="0"/>
              <a:t>but</a:t>
            </a:r>
            <a:r>
              <a:rPr lang="es-ES_tradnl" dirty="0" smtClean="0"/>
              <a:t> </a:t>
            </a:r>
            <a:r>
              <a:rPr lang="es-ES_tradnl" dirty="0" err="1" smtClean="0"/>
              <a:t>improve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process</a:t>
            </a:r>
            <a:endParaRPr lang="es-ES_tradnl" dirty="0" smtClean="0"/>
          </a:p>
          <a:p>
            <a:r>
              <a:rPr lang="es-ES_tradnl" dirty="0" smtClean="0"/>
              <a:t>Busca diversidad y ensambla</a:t>
            </a:r>
          </a:p>
          <a:p>
            <a:r>
              <a:rPr lang="es-ES_tradnl" dirty="0" smtClean="0"/>
              <a:t>Construye una </a:t>
            </a:r>
            <a:r>
              <a:rPr lang="es-ES_tradnl" dirty="0" err="1" smtClean="0"/>
              <a:t>baseline</a:t>
            </a:r>
            <a:r>
              <a:rPr lang="es-ES_tradnl" dirty="0" smtClean="0"/>
              <a:t> simple y no trivial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226" y="126939"/>
            <a:ext cx="16859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0B0F0"/>
                </a:solidFill>
              </a:rPr>
              <a:t>Variables numéricas</a:t>
            </a:r>
            <a:endParaRPr lang="es-ES_tradnl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Transformación del target</a:t>
            </a:r>
          </a:p>
          <a:p>
            <a:r>
              <a:rPr lang="es-ES_tradnl" dirty="0" err="1" smtClean="0"/>
              <a:t>Lags</a:t>
            </a:r>
            <a:r>
              <a:rPr lang="es-ES_tradnl" dirty="0" smtClean="0"/>
              <a:t> , medias </a:t>
            </a:r>
            <a:r>
              <a:rPr lang="es-ES_tradnl" dirty="0" err="1" smtClean="0"/>
              <a:t>moviles</a:t>
            </a:r>
            <a:r>
              <a:rPr lang="es-ES_tradnl" dirty="0" smtClean="0"/>
              <a:t>, varianza </a:t>
            </a:r>
            <a:r>
              <a:rPr lang="es-ES_tradnl" dirty="0" err="1" smtClean="0"/>
              <a:t>movil</a:t>
            </a:r>
            <a:r>
              <a:rPr lang="es-ES_tradnl" dirty="0" smtClean="0"/>
              <a:t>, </a:t>
            </a:r>
            <a:r>
              <a:rPr lang="es-ES_tradnl" dirty="0" err="1" smtClean="0"/>
              <a:t>etc</a:t>
            </a:r>
            <a:r>
              <a:rPr lang="es-ES_tradnl" dirty="0" smtClean="0"/>
              <a:t> cuando la variable es temporal</a:t>
            </a:r>
          </a:p>
          <a:p>
            <a:r>
              <a:rPr lang="es-ES_tradnl" dirty="0" smtClean="0"/>
              <a:t>Puedes imputar valores perdidos dependiendo del problema</a:t>
            </a:r>
          </a:p>
          <a:p>
            <a:r>
              <a:rPr lang="es-ES_tradnl" dirty="0" smtClean="0"/>
              <a:t>Puedes convertirlas a </a:t>
            </a:r>
            <a:r>
              <a:rPr lang="es-ES_tradnl" dirty="0" err="1" smtClean="0"/>
              <a:t>categoricas</a:t>
            </a:r>
            <a:endParaRPr lang="es-ES_tradnl" dirty="0" smtClean="0"/>
          </a:p>
          <a:p>
            <a:r>
              <a:rPr lang="es-ES_tradnl" dirty="0" smtClean="0"/>
              <a:t>Las interacciones pueden acelerar el entrenamiento</a:t>
            </a:r>
          </a:p>
          <a:p>
            <a:endParaRPr lang="es-ES_tradnl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226" y="126939"/>
            <a:ext cx="16859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0B0F0"/>
                </a:solidFill>
              </a:rPr>
              <a:t>Variables categóricas</a:t>
            </a:r>
            <a:endParaRPr lang="es-ES_tradnl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Puedes convertir a </a:t>
            </a:r>
            <a:r>
              <a:rPr lang="es-ES_tradnl" dirty="0" err="1" smtClean="0"/>
              <a:t>numericas</a:t>
            </a:r>
            <a:r>
              <a:rPr lang="es-ES_tradnl" dirty="0" smtClean="0"/>
              <a:t> o imputar perdidos </a:t>
            </a:r>
            <a:r>
              <a:rPr lang="es-ES_tradnl" dirty="0" err="1" smtClean="0"/>
              <a:t>segun</a:t>
            </a:r>
            <a:r>
              <a:rPr lang="es-ES_tradnl" dirty="0" smtClean="0"/>
              <a:t> el problema</a:t>
            </a:r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dirty="0" smtClean="0"/>
              <a:t>Alta </a:t>
            </a:r>
            <a:r>
              <a:rPr lang="es-ES_tradnl" dirty="0" err="1" smtClean="0"/>
              <a:t>cardinalidad</a:t>
            </a:r>
            <a:r>
              <a:rPr lang="es-ES_tradnl" dirty="0" smtClean="0"/>
              <a:t> : </a:t>
            </a:r>
            <a:r>
              <a:rPr lang="es-ES_tradnl" dirty="0"/>
              <a:t> </a:t>
            </a:r>
            <a:r>
              <a:rPr lang="es-ES_tradnl" dirty="0" err="1" smtClean="0"/>
              <a:t>Feature</a:t>
            </a:r>
            <a:r>
              <a:rPr lang="es-ES_tradnl" dirty="0" smtClean="0"/>
              <a:t> </a:t>
            </a:r>
            <a:r>
              <a:rPr lang="es-ES_tradnl" dirty="0" err="1" smtClean="0"/>
              <a:t>encoding</a:t>
            </a:r>
            <a:r>
              <a:rPr lang="es-ES_tradnl" dirty="0" smtClean="0"/>
              <a:t> , </a:t>
            </a:r>
            <a:r>
              <a:rPr lang="es-ES_tradnl" dirty="0" err="1" smtClean="0"/>
              <a:t>likelihood</a:t>
            </a:r>
            <a:r>
              <a:rPr lang="es-ES_tradnl" dirty="0" smtClean="0"/>
              <a:t> </a:t>
            </a:r>
            <a:r>
              <a:rPr lang="es-ES_tradnl" dirty="0" err="1" smtClean="0"/>
              <a:t>encoding</a:t>
            </a:r>
            <a:r>
              <a:rPr lang="es-ES_tradnl" dirty="0" smtClean="0"/>
              <a:t> , </a:t>
            </a:r>
            <a:r>
              <a:rPr lang="es-ES_tradnl" dirty="0" err="1" smtClean="0"/>
              <a:t>count</a:t>
            </a:r>
            <a:r>
              <a:rPr lang="es-ES_tradnl" dirty="0" smtClean="0"/>
              <a:t> </a:t>
            </a:r>
            <a:r>
              <a:rPr lang="es-ES_tradnl" dirty="0" err="1" smtClean="0"/>
              <a:t>encoding</a:t>
            </a:r>
            <a:r>
              <a:rPr lang="es-ES_tradnl" dirty="0" smtClean="0"/>
              <a:t>, numero de valores </a:t>
            </a:r>
            <a:r>
              <a:rPr lang="es-ES_tradnl" dirty="0" err="1" smtClean="0"/>
              <a:t>unicos</a:t>
            </a:r>
            <a:r>
              <a:rPr lang="es-ES_tradnl" dirty="0" smtClean="0"/>
              <a:t>, </a:t>
            </a:r>
            <a:r>
              <a:rPr lang="es-ES_tradnl" dirty="0" err="1" smtClean="0"/>
              <a:t>entity</a:t>
            </a:r>
            <a:r>
              <a:rPr lang="es-ES_tradnl" dirty="0" smtClean="0"/>
              <a:t> </a:t>
            </a:r>
            <a:r>
              <a:rPr lang="es-ES_tradnl" dirty="0" err="1" smtClean="0"/>
              <a:t>embedding</a:t>
            </a:r>
            <a:r>
              <a:rPr lang="es-ES_tradnl" dirty="0" smtClean="0"/>
              <a:t>, </a:t>
            </a:r>
            <a:r>
              <a:rPr lang="es-ES_tradnl" dirty="0" err="1" smtClean="0"/>
              <a:t>td-idf</a:t>
            </a:r>
            <a:r>
              <a:rPr lang="es-ES_tradnl" dirty="0" smtClean="0"/>
              <a:t>, </a:t>
            </a:r>
            <a:r>
              <a:rPr lang="es-ES_tradnl" dirty="0" err="1"/>
              <a:t>t</a:t>
            </a:r>
            <a:r>
              <a:rPr lang="es-ES_tradnl" dirty="0" err="1" smtClean="0"/>
              <a:t>svd</a:t>
            </a:r>
            <a:r>
              <a:rPr lang="es-ES_tradnl" dirty="0" smtClean="0"/>
              <a:t>, </a:t>
            </a:r>
            <a:r>
              <a:rPr lang="es-ES_tradnl" dirty="0" err="1" smtClean="0"/>
              <a:t>pca</a:t>
            </a:r>
            <a:endParaRPr lang="es-ES_tradnl" dirty="0" smtClean="0"/>
          </a:p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226" y="126939"/>
            <a:ext cx="16859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30680" y="542301"/>
            <a:ext cx="9178800" cy="47369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Agregación</a:t>
            </a:r>
            <a:r>
              <a:rPr lang="en-US" dirty="0" smtClean="0">
                <a:solidFill>
                  <a:srgbClr val="00B0F0"/>
                </a:solidFill>
              </a:rPr>
              <a:t> de variables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73123" y="779151"/>
            <a:ext cx="107999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s-MX" sz="2400" b="1" dirty="0"/>
          </a:p>
          <a:p>
            <a:pPr lvl="0"/>
            <a:endParaRPr lang="es-MX" sz="2400" b="1" dirty="0"/>
          </a:p>
          <a:p>
            <a:pPr lvl="0"/>
            <a:endParaRPr lang="es-MX" sz="2400" b="1" dirty="0"/>
          </a:p>
          <a:p>
            <a:pPr lvl="0"/>
            <a:endParaRPr lang="es-MX" sz="2400" b="1" dirty="0"/>
          </a:p>
          <a:p>
            <a:pPr lvl="0"/>
            <a:endParaRPr lang="es-MX" sz="2400" b="1" dirty="0"/>
          </a:p>
          <a:p>
            <a:pPr lvl="0"/>
            <a:endParaRPr lang="es-MX" sz="2400" dirty="0"/>
          </a:p>
          <a:p>
            <a:pPr lvl="0"/>
            <a:endParaRPr lang="es-MX" sz="2400" dirty="0"/>
          </a:p>
          <a:p>
            <a:pPr lvl="0"/>
            <a:endParaRPr lang="es-MX" sz="2400" dirty="0"/>
          </a:p>
          <a:p>
            <a:pPr lvl="0"/>
            <a:endParaRPr lang="es-MX" sz="2400" dirty="0"/>
          </a:p>
          <a:p>
            <a:pPr lvl="0"/>
            <a:endParaRPr lang="es-MX" sz="2400" dirty="0"/>
          </a:p>
          <a:p>
            <a:pPr lvl="0"/>
            <a:endParaRPr lang="es-MX" sz="2400" dirty="0"/>
          </a:p>
          <a:p>
            <a:pPr lvl="0" algn="ctr"/>
            <a:endParaRPr lang="es-MX" sz="2400" dirty="0"/>
          </a:p>
          <a:p>
            <a:pPr lvl="0" algn="ctr"/>
            <a:endParaRPr lang="es-MX" sz="2400" dirty="0"/>
          </a:p>
        </p:txBody>
      </p:sp>
      <p:sp>
        <p:nvSpPr>
          <p:cNvPr id="12" name="Rectángulo 11"/>
          <p:cNvSpPr/>
          <p:nvPr/>
        </p:nvSpPr>
        <p:spPr>
          <a:xfrm>
            <a:off x="7598301" y="1819238"/>
            <a:ext cx="2056263" cy="35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67" dirty="0"/>
              <a:t>Agregación</a:t>
            </a:r>
            <a:endParaRPr lang="es-PE" sz="1867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943" y="2673453"/>
            <a:ext cx="5700508" cy="587733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6524219" y="4210944"/>
            <a:ext cx="4153096" cy="45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67" dirty="0" smtClean="0"/>
              <a:t>Puedes agregar data mas reciente!</a:t>
            </a:r>
            <a:endParaRPr lang="es-PE" sz="1867" dirty="0"/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4707661" y="2874665"/>
            <a:ext cx="624064" cy="59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4707661" y="3628699"/>
            <a:ext cx="660459" cy="62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09" y="3376168"/>
            <a:ext cx="1685981" cy="3488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899" y="2935115"/>
            <a:ext cx="2091544" cy="17307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5226" y="126939"/>
            <a:ext cx="16859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</TotalTime>
  <Words>666</Words>
  <Application>Microsoft Office PowerPoint</Application>
  <PresentationFormat>Panorámica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Mangal</vt:lpstr>
      <vt:lpstr>Tema de Office</vt:lpstr>
      <vt:lpstr>Experiencias en Machine Learning Hackathons  Isaias Culqui –  Data Scientist en Intercorp – Octubre 2019</vt:lpstr>
      <vt:lpstr>Kaggle</vt:lpstr>
      <vt:lpstr>Algunos Mitos sobre las hackathones  de machine learning</vt:lpstr>
      <vt:lpstr>Presentación de PowerPoint</vt:lpstr>
      <vt:lpstr>Construcción del modelo - Construcción del training set y validacion del modelo - Free technique advice</vt:lpstr>
      <vt:lpstr>Construcción del training set y validación del modelo -  More technical advice</vt:lpstr>
      <vt:lpstr>Variables numéricas</vt:lpstr>
      <vt:lpstr>Variables categóricas</vt:lpstr>
      <vt:lpstr>Agregación de variables</vt:lpstr>
      <vt:lpstr>Santander Customer Transaction Competition</vt:lpstr>
      <vt:lpstr>Pasos iniciales</vt:lpstr>
      <vt:lpstr>Propiedades de la data  encontradas – “Magia”</vt:lpstr>
      <vt:lpstr>Recorrido de la solucion – Primeros envios</vt:lpstr>
      <vt:lpstr>Recorrido de la solución – CV no en  linea con leaderboard</vt:lpstr>
      <vt:lpstr>Recorrido de la solución – 7º lugar en leaderboard</vt:lpstr>
      <vt:lpstr>Recorrido de la solución – Unir fuerzas con masters y grandmasters</vt:lpstr>
      <vt:lpstr>Lecciones aprendidas y algunas consejos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Algunos Mitos sobre Kaggle</dc:title>
  <dc:creator>Usuario de Microsoft Office</dc:creator>
  <cp:lastModifiedBy>Culqui Fernandez, Isaias</cp:lastModifiedBy>
  <cp:revision>65</cp:revision>
  <dcterms:created xsi:type="dcterms:W3CDTF">2019-05-23T00:23:06Z</dcterms:created>
  <dcterms:modified xsi:type="dcterms:W3CDTF">2019-10-16T23:41:15Z</dcterms:modified>
</cp:coreProperties>
</file>