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65" r:id="rId7"/>
    <p:sldId id="279" r:id="rId8"/>
    <p:sldId id="269" r:id="rId9"/>
    <p:sldId id="271" r:id="rId10"/>
    <p:sldId id="272" r:id="rId11"/>
    <p:sldId id="273" r:id="rId12"/>
    <p:sldId id="281" r:id="rId13"/>
    <p:sldId id="274" r:id="rId14"/>
    <p:sldId id="270" r:id="rId15"/>
    <p:sldId id="275" r:id="rId16"/>
    <p:sldId id="276" r:id="rId17"/>
    <p:sldId id="277" r:id="rId18"/>
    <p:sldId id="278" r:id="rId19"/>
    <p:sldId id="280" r:id="rId20"/>
    <p:sldId id="266" r:id="rId21"/>
    <p:sldId id="25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896"/>
    <a:srgbClr val="335597"/>
    <a:srgbClr val="506289"/>
    <a:srgbClr val="4C6AA3"/>
    <a:srgbClr val="284C91"/>
    <a:srgbClr val="FFC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3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1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6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6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4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0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2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1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035-38C8-4C45-A3B6-5FF89618A9CC}" type="datetimeFigureOut">
              <a:rPr lang="es-ES" smtClean="0"/>
              <a:t>01/03/2019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BC1-7ACB-4952-A2D2-AEDA07DF7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86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FCM</a:t>
            </a:r>
            <a:endParaRPr lang="es-PE" dirty="0"/>
          </a:p>
        </p:txBody>
      </p:sp>
      <p:pic>
        <p:nvPicPr>
          <p:cNvPr id="11" name="Marcador de contenido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01" y="1956850"/>
            <a:ext cx="3431120" cy="2890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1359962" y="1956850"/>
                <a:ext cx="532959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962" y="1956850"/>
                <a:ext cx="5329596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1444183" y="3265968"/>
                <a:ext cx="5016823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b="1" dirty="0" smtClean="0">
                    <a:solidFill>
                      <a:srgbClr val="00B0F0"/>
                    </a:solidFill>
                  </a:rPr>
                  <a:t>Que pasa si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E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PE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s-PE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PE" b="1" dirty="0" smtClean="0">
                    <a:solidFill>
                      <a:srgbClr val="00B0F0"/>
                    </a:solidFill>
                  </a:rPr>
                  <a:t> es el máximo valor?</a:t>
                </a:r>
                <a:endParaRPr lang="es-PE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183" y="3265968"/>
                <a:ext cx="5016823" cy="504818"/>
              </a:xfrm>
              <a:prstGeom prst="rect">
                <a:avLst/>
              </a:prstGeom>
              <a:blipFill rotWithShape="0">
                <a:blip r:embed="rId5"/>
                <a:stretch>
                  <a:fillRect l="-1094" b="-602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1444183" y="4062878"/>
                <a:ext cx="4928657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b="1" dirty="0" smtClean="0">
                    <a:solidFill>
                      <a:srgbClr val="00B0F0"/>
                    </a:solidFill>
                  </a:rPr>
                  <a:t>Que pasa si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PE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PE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s-PE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s-PE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s-PE" b="1" dirty="0" smtClean="0">
                    <a:solidFill>
                      <a:srgbClr val="00B0F0"/>
                    </a:solidFill>
                  </a:rPr>
                  <a:t> es el mínimo valor?</a:t>
                </a:r>
                <a:endParaRPr lang="es-PE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183" y="4062878"/>
                <a:ext cx="4928657" cy="504818"/>
              </a:xfrm>
              <a:prstGeom prst="rect">
                <a:avLst/>
              </a:prstGeom>
              <a:blipFill rotWithShape="0">
                <a:blip r:embed="rId6"/>
                <a:stretch>
                  <a:fillRect l="-1114" b="-602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1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FCM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1516373" y="1537633"/>
                <a:ext cx="3265446" cy="1109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73" y="1537633"/>
                <a:ext cx="3265446" cy="1109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1516373" y="2678679"/>
                <a:ext cx="7003327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P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73" y="2678679"/>
                <a:ext cx="7003327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1516373" y="3823900"/>
                <a:ext cx="7432997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P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373" y="3823900"/>
                <a:ext cx="7432997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0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FCM</a:t>
            </a:r>
            <a:endParaRPr lang="es-PE" dirty="0"/>
          </a:p>
        </p:txBody>
      </p:sp>
      <p:pic>
        <p:nvPicPr>
          <p:cNvPr id="8" name="Picture 4" descr="Resultado de imagen para gif cluster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98" y="1467799"/>
            <a:ext cx="7593358" cy="42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Problemas de </a:t>
            </a:r>
            <a:r>
              <a:rPr lang="es-PE" dirty="0" err="1" smtClean="0"/>
              <a:t>fuzzy</a:t>
            </a:r>
            <a:r>
              <a:rPr lang="es-PE" dirty="0" smtClean="0"/>
              <a:t> </a:t>
            </a:r>
            <a:r>
              <a:rPr lang="es-PE" dirty="0" err="1" smtClean="0"/>
              <a:t>clustering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19" y="1347537"/>
            <a:ext cx="4860119" cy="4240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456403" y="2948837"/>
                <a:ext cx="3242554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03" y="2948837"/>
                <a:ext cx="3242554" cy="9619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3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827" y="1435809"/>
            <a:ext cx="2131078" cy="7890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33" y="2824494"/>
            <a:ext cx="3790220" cy="7226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827" y="2853990"/>
            <a:ext cx="3178184" cy="6636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533" y="4156160"/>
            <a:ext cx="3576377" cy="1614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826" y="4191420"/>
            <a:ext cx="4992177" cy="7005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4533" y="1485454"/>
            <a:ext cx="3237173" cy="730023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err="1" smtClean="0"/>
              <a:t>Indices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345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68" y="1347537"/>
            <a:ext cx="6415839" cy="4620734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Pruebas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800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Pruebas</a:t>
            </a:r>
            <a:endParaRPr lang="es-PE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30" y="3612460"/>
            <a:ext cx="2644553" cy="218260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469" y="1212492"/>
            <a:ext cx="2769901" cy="235188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36" y="1314896"/>
            <a:ext cx="3122085" cy="231090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45" y="3510748"/>
            <a:ext cx="2634601" cy="261866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29" y="3612460"/>
            <a:ext cx="2908241" cy="247607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55" y="1301551"/>
            <a:ext cx="2702020" cy="222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Pruebas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12" y="984700"/>
            <a:ext cx="4878881" cy="48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Pruebas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1" y="1775159"/>
            <a:ext cx="3480551" cy="34805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55" y="1775159"/>
            <a:ext cx="3480880" cy="34808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189" y="1775159"/>
            <a:ext cx="3484016" cy="34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664467" y="3045116"/>
            <a:ext cx="2866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dirty="0" smtClean="0">
                <a:solidFill>
                  <a:srgbClr val="3A5896"/>
                </a:solidFill>
              </a:rPr>
              <a:t>Preguntas</a:t>
            </a:r>
            <a:endParaRPr lang="es-PE" sz="4400" dirty="0">
              <a:solidFill>
                <a:srgbClr val="3A5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97" y="878305"/>
            <a:ext cx="3050381" cy="2935705"/>
          </a:xfrm>
          <a:prstGeom prst="ellipse">
            <a:avLst/>
          </a:prstGeom>
          <a:ln w="190500" cap="rnd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ctángulo 3"/>
          <p:cNvSpPr/>
          <p:nvPr/>
        </p:nvSpPr>
        <p:spPr>
          <a:xfrm>
            <a:off x="3272589" y="4991443"/>
            <a:ext cx="5763126" cy="1156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791326" y="4991443"/>
            <a:ext cx="8301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smtClean="0">
                <a:solidFill>
                  <a:srgbClr val="3A5896"/>
                </a:solidFill>
              </a:rPr>
              <a:t>Mantilla Santa Cruz Luis José</a:t>
            </a:r>
            <a:endParaRPr lang="es-PE" sz="4400" dirty="0">
              <a:solidFill>
                <a:srgbClr val="3A5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3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7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98025" y="1993609"/>
            <a:ext cx="10998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CB3F"/>
                </a:solidFill>
                <a:latin typeface="Keep Calm Med" pitchFamily="2" charset="0"/>
              </a:rPr>
              <a:t>Fuzzy</a:t>
            </a:r>
            <a:r>
              <a:rPr lang="es-ES" sz="4000" dirty="0" smtClean="0">
                <a:solidFill>
                  <a:srgbClr val="FFCB3F"/>
                </a:solidFill>
                <a:latin typeface="Keep Calm Med" pitchFamily="2" charset="0"/>
              </a:rPr>
              <a:t> </a:t>
            </a:r>
            <a:r>
              <a:rPr lang="es-ES" sz="4000" dirty="0" err="1">
                <a:solidFill>
                  <a:srgbClr val="FFCB3F"/>
                </a:solidFill>
                <a:latin typeface="Keep Calm Med" pitchFamily="2" charset="0"/>
              </a:rPr>
              <a:t>Clustering</a:t>
            </a:r>
            <a:r>
              <a:rPr lang="es-ES" sz="4000" dirty="0">
                <a:solidFill>
                  <a:srgbClr val="FFCB3F"/>
                </a:solidFill>
                <a:latin typeface="Keep Calm Med" pitchFamily="2" charset="0"/>
              </a:rPr>
              <a:t> una Perspectiva para la </a:t>
            </a:r>
            <a:r>
              <a:rPr lang="es-ES" sz="4000" dirty="0" err="1">
                <a:solidFill>
                  <a:srgbClr val="FFCB3F"/>
                </a:solidFill>
                <a:latin typeface="Keep Calm Med" pitchFamily="2" charset="0"/>
              </a:rPr>
              <a:t>Sementación</a:t>
            </a:r>
            <a:r>
              <a:rPr lang="es-ES" sz="4000" dirty="0">
                <a:solidFill>
                  <a:srgbClr val="FFCB3F"/>
                </a:solidFill>
                <a:latin typeface="Keep Calm Med" pitchFamily="2" charset="0"/>
              </a:rPr>
              <a:t> de Conjuntos de Datos con Alta </a:t>
            </a:r>
            <a:r>
              <a:rPr lang="es-ES" sz="4000" dirty="0" err="1" smtClean="0">
                <a:solidFill>
                  <a:srgbClr val="FFCB3F"/>
                </a:solidFill>
                <a:latin typeface="Keep Calm Med" pitchFamily="2" charset="0"/>
              </a:rPr>
              <a:t>Dimensionalidad</a:t>
            </a:r>
            <a:endParaRPr lang="es-ES" sz="4000" dirty="0">
              <a:solidFill>
                <a:srgbClr val="FFCB3F"/>
              </a:solidFill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7802" y="1673925"/>
            <a:ext cx="11299371" cy="30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Cuando </a:t>
            </a:r>
            <a:r>
              <a:rPr lang="es-ES" sz="2200" dirty="0">
                <a:solidFill>
                  <a:srgbClr val="284C91"/>
                </a:solidFill>
                <a:latin typeface="Myriad Pro" panose="020B0503030403020204" pitchFamily="34" charset="0"/>
              </a:rPr>
              <a:t>hablamos de </a:t>
            </a:r>
            <a:r>
              <a:rPr lang="es-E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clustering</a:t>
            </a:r>
            <a:r>
              <a:rPr lang="es-E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no supervisado </a:t>
            </a:r>
            <a:r>
              <a:rPr lang="es-E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estamos hablamos </a:t>
            </a:r>
            <a:r>
              <a:rPr lang="es-ES" sz="2200" dirty="0">
                <a:solidFill>
                  <a:srgbClr val="284C91"/>
                </a:solidFill>
                <a:latin typeface="Myriad Pro" panose="020B0503030403020204" pitchFamily="34" charset="0"/>
              </a:rPr>
              <a:t>de modelos matemáticos. </a:t>
            </a:r>
            <a:r>
              <a:rPr lang="es-E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Estos </a:t>
            </a:r>
            <a:r>
              <a:rPr lang="es-ES" sz="2200" dirty="0">
                <a:solidFill>
                  <a:srgbClr val="284C91"/>
                </a:solidFill>
                <a:latin typeface="Myriad Pro" panose="020B0503030403020204" pitchFamily="34" charset="0"/>
              </a:rPr>
              <a:t>modelos fueron ideados con el fin de realizar esta tarea de forma </a:t>
            </a:r>
            <a:r>
              <a:rPr lang="es-E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automática, </a:t>
            </a:r>
            <a:r>
              <a:rPr lang="es-ES" sz="2200" dirty="0">
                <a:solidFill>
                  <a:srgbClr val="284C91"/>
                </a:solidFill>
                <a:latin typeface="Myriad Pro" panose="020B0503030403020204" pitchFamily="34" charset="0"/>
              </a:rPr>
              <a:t>como el algoritmos FCM. </a:t>
            </a:r>
            <a:r>
              <a:rPr lang="es-E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Propuesto por</a:t>
            </a:r>
            <a:r>
              <a:rPr lang="en-U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1973 by J.C. Dunn </a:t>
            </a:r>
            <a:r>
              <a:rPr lang="en-U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y </a:t>
            </a:r>
            <a:r>
              <a:rPr lang="en-US" sz="2200" dirty="0" err="1" smtClean="0">
                <a:solidFill>
                  <a:srgbClr val="284C91"/>
                </a:solidFill>
                <a:latin typeface="Myriad Pro" panose="020B0503030403020204" pitchFamily="34" charset="0"/>
              </a:rPr>
              <a:t>mejorado</a:t>
            </a:r>
            <a:r>
              <a:rPr lang="en-U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 err="1" smtClean="0">
                <a:solidFill>
                  <a:srgbClr val="284C91"/>
                </a:solidFill>
                <a:latin typeface="Myriad Pro" panose="020B0503030403020204" pitchFamily="34" charset="0"/>
              </a:rPr>
              <a:t>por</a:t>
            </a:r>
            <a:r>
              <a:rPr lang="en-U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 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J.C. </a:t>
            </a:r>
            <a:r>
              <a:rPr lang="en-U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Bezdek</a:t>
            </a:r>
            <a:r>
              <a:rPr lang="en-U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in 1981</a:t>
            </a:r>
            <a:r>
              <a:rPr lang="es-ES" sz="2200" dirty="0" smtClean="0">
                <a:solidFill>
                  <a:srgbClr val="284C91"/>
                </a:solidFill>
                <a:latin typeface="Myriad Pro" panose="020B0503030403020204" pitchFamily="34" charset="0"/>
              </a:rPr>
              <a:t>, </a:t>
            </a:r>
            <a:r>
              <a:rPr lang="es-ES" sz="2200" dirty="0">
                <a:solidFill>
                  <a:srgbClr val="284C91"/>
                </a:solidFill>
                <a:latin typeface="Myriad Pro" panose="020B0503030403020204" pitchFamily="34" charset="0"/>
              </a:rPr>
              <a:t>Este algoritmo trabaja haciendo uso de la lógica </a:t>
            </a:r>
            <a:r>
              <a:rPr lang="es-E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fuzzy</a:t>
            </a:r>
            <a:r>
              <a:rPr lang="es-ES" sz="2200" dirty="0">
                <a:solidFill>
                  <a:srgbClr val="284C91"/>
                </a:solidFill>
                <a:latin typeface="Myriad Pro" panose="020B0503030403020204" pitchFamily="34" charset="0"/>
              </a:rPr>
              <a:t>, lo que quiere decir que un elemento pertenece en cierto grado a </a:t>
            </a:r>
            <a:r>
              <a:rPr lang="es-ES" sz="2200" dirty="0" err="1">
                <a:solidFill>
                  <a:srgbClr val="284C91"/>
                </a:solidFill>
                <a:latin typeface="Myriad Pro" panose="020B0503030403020204" pitchFamily="34" charset="0"/>
              </a:rPr>
              <a:t>multiples</a:t>
            </a:r>
            <a:r>
              <a:rPr lang="es-ES" sz="2200" dirty="0">
                <a:solidFill>
                  <a:srgbClr val="284C91"/>
                </a:solidFill>
                <a:latin typeface="Myriad Pro" panose="020B0503030403020204" pitchFamily="34" charset="0"/>
              </a:rPr>
              <a:t> grupos. </a:t>
            </a:r>
            <a:endParaRPr lang="en-US" sz="2200" dirty="0">
              <a:solidFill>
                <a:srgbClr val="284C9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141413" y="586922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dirty="0" smtClean="0">
                <a:solidFill>
                  <a:srgbClr val="FFCB3F"/>
                </a:solidFill>
                <a:latin typeface="Keep Calm Med" pitchFamily="2" charset="0"/>
                <a:ea typeface="+mn-ea"/>
                <a:cs typeface="+mn-cs"/>
              </a:rPr>
              <a:t>Datos:</a:t>
            </a:r>
            <a:endParaRPr lang="es-PE" sz="4000" dirty="0">
              <a:solidFill>
                <a:srgbClr val="FFCB3F"/>
              </a:solidFill>
              <a:latin typeface="Keep Calm Med" pitchFamily="2" charset="0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99734" y="1912422"/>
            <a:ext cx="3634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El reto de trabajar con gran cantidad de datos organizados en vectores, donde cada elemento en cada vector representa una característica del elemento.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23" y="1669824"/>
            <a:ext cx="4410025" cy="423869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68" y="4012789"/>
            <a:ext cx="3450769" cy="1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141413" y="586922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000" dirty="0" smtClean="0">
                <a:solidFill>
                  <a:srgbClr val="FFCB3F"/>
                </a:solidFill>
                <a:latin typeface="Keep Calm Med" pitchFamily="2" charset="0"/>
                <a:ea typeface="+mn-ea"/>
                <a:cs typeface="+mn-cs"/>
              </a:rPr>
              <a:t>Problema</a:t>
            </a:r>
            <a:r>
              <a:rPr lang="es-PE" sz="4000" dirty="0">
                <a:solidFill>
                  <a:srgbClr val="FFCB3F"/>
                </a:solidFill>
                <a:latin typeface="Keep Calm Med" pitchFamily="2" charset="0"/>
                <a:ea typeface="+mn-ea"/>
                <a:cs typeface="+mn-cs"/>
              </a:rPr>
              <a:t>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88" y="1332988"/>
            <a:ext cx="5048970" cy="3860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Marcador de contenido 6"/>
          <p:cNvSpPr txBox="1">
            <a:spLocks/>
          </p:cNvSpPr>
          <p:nvPr/>
        </p:nvSpPr>
        <p:spPr>
          <a:xfrm>
            <a:off x="1141413" y="1588170"/>
            <a:ext cx="4782798" cy="3717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Una resolución más alta provoca una mayor variabilidad espectral dentro de una clase y disminuye la posibilidad de separación estadística entre las diferentes clases en una clasificación tradicional basada en píxeles.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807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FCM</a:t>
            </a:r>
            <a:endParaRPr lang="es-PE" dirty="0"/>
          </a:p>
        </p:txBody>
      </p:sp>
      <p:pic>
        <p:nvPicPr>
          <p:cNvPr id="4" name="Marcador de contenido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94" y="3080088"/>
            <a:ext cx="9128004" cy="26560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517" y="1410535"/>
            <a:ext cx="32099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2194975" cy="6856326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18541" y="610985"/>
            <a:ext cx="10178322" cy="736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smtClean="0"/>
              <a:t>FCM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433758" y="2742167"/>
                <a:ext cx="307173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 ||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58" y="2742167"/>
                <a:ext cx="3071738" cy="7875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769528" y="1888638"/>
                <a:ext cx="1692643" cy="656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28" y="1888638"/>
                <a:ext cx="1692643" cy="6568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769528" y="3421225"/>
                <a:ext cx="3242554" cy="961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 −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28" y="3421225"/>
                <a:ext cx="3242554" cy="9619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brir llave 9"/>
          <p:cNvSpPr/>
          <p:nvPr/>
        </p:nvSpPr>
        <p:spPr>
          <a:xfrm>
            <a:off x="5149516" y="1888638"/>
            <a:ext cx="264695" cy="24945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9887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174</Words>
  <Application>Microsoft Office PowerPoint</Application>
  <PresentationFormat>Panorámica</PresentationFormat>
  <Paragraphs>29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Keep Calm Med</vt:lpstr>
      <vt:lpstr>Myriad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luismantillasc@hotmail.com</cp:lastModifiedBy>
  <cp:revision>50</cp:revision>
  <dcterms:created xsi:type="dcterms:W3CDTF">2019-02-22T02:13:14Z</dcterms:created>
  <dcterms:modified xsi:type="dcterms:W3CDTF">2019-03-02T01:41:37Z</dcterms:modified>
</cp:coreProperties>
</file>