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sldIdLst>
    <p:sldId id="256" r:id="rId3"/>
    <p:sldId id="262" r:id="rId4"/>
    <p:sldId id="268" r:id="rId5"/>
    <p:sldId id="257" r:id="rId6"/>
    <p:sldId id="259" r:id="rId7"/>
    <p:sldId id="260" r:id="rId8"/>
    <p:sldId id="261" r:id="rId9"/>
    <p:sldId id="280" r:id="rId10"/>
    <p:sldId id="282" r:id="rId11"/>
    <p:sldId id="284" r:id="rId12"/>
    <p:sldId id="285" r:id="rId13"/>
    <p:sldId id="287" r:id="rId14"/>
    <p:sldId id="292" r:id="rId15"/>
    <p:sldId id="293" r:id="rId16"/>
    <p:sldId id="294" r:id="rId17"/>
    <p:sldId id="296" r:id="rId18"/>
    <p:sldId id="298" r:id="rId19"/>
    <p:sldId id="301" r:id="rId20"/>
    <p:sldId id="310" r:id="rId21"/>
    <p:sldId id="297" r:id="rId22"/>
    <p:sldId id="311" r:id="rId23"/>
    <p:sldId id="333" r:id="rId24"/>
    <p:sldId id="321" r:id="rId25"/>
    <p:sldId id="322" r:id="rId26"/>
    <p:sldId id="325" r:id="rId27"/>
    <p:sldId id="326" r:id="rId28"/>
    <p:sldId id="327" r:id="rId29"/>
    <p:sldId id="328" r:id="rId30"/>
    <p:sldId id="329" r:id="rId31"/>
    <p:sldId id="330" r:id="rId32"/>
    <p:sldId id="354" r:id="rId33"/>
    <p:sldId id="355" r:id="rId34"/>
    <p:sldId id="356" r:id="rId35"/>
    <p:sldId id="364" r:id="rId36"/>
    <p:sldId id="365" r:id="rId37"/>
    <p:sldId id="366" r:id="rId38"/>
    <p:sldId id="367" r:id="rId39"/>
    <p:sldId id="368" r:id="rId40"/>
    <p:sldId id="369" r:id="rId41"/>
    <p:sldId id="373" r:id="rId42"/>
    <p:sldId id="374" r:id="rId43"/>
    <p:sldId id="377" r:id="rId44"/>
    <p:sldId id="378" r:id="rId45"/>
    <p:sldId id="379" r:id="rId46"/>
    <p:sldId id="382" r:id="rId47"/>
    <p:sldId id="381" r:id="rId48"/>
    <p:sldId id="383" r:id="rId49"/>
    <p:sldId id="384" r:id="rId50"/>
    <p:sldId id="385" r:id="rId51"/>
    <p:sldId id="386" r:id="rId52"/>
    <p:sldId id="387" r:id="rId53"/>
    <p:sldId id="388" r:id="rId54"/>
    <p:sldId id="390" r:id="rId55"/>
    <p:sldId id="264" r:id="rId56"/>
    <p:sldId id="266" r:id="rId57"/>
    <p:sldId id="258" r:id="rId58"/>
    <p:sldId id="267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5597"/>
    <a:srgbClr val="4C6AA3"/>
    <a:srgbClr val="506289"/>
    <a:srgbClr val="284C91"/>
    <a:srgbClr val="FFCB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2" y="34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  <a:endParaRPr lang="es-ES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89035-38C8-4C45-A3B6-5FF89618A9CC}" type="datetimeFigureOut">
              <a:rPr lang="es-ES" smtClean="0"/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32BC1-7ACB-4952-A2D2-AEDA07DF79A6}" type="slidenum">
              <a:rPr lang="es-ES" smtClean="0"/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89035-38C8-4C45-A3B6-5FF89618A9CC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32BC1-7ACB-4952-A2D2-AEDA07DF79A6}" type="slidenum">
              <a:rPr lang="es-ES" smtClean="0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3.bin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image" Target="../media/image14.w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wmf"/><Relationship Id="rId2" Type="http://schemas.openxmlformats.org/officeDocument/2006/relationships/oleObject" Target="../embeddings/oleObject5.bin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wmf"/><Relationship Id="rId2" Type="http://schemas.openxmlformats.org/officeDocument/2006/relationships/oleObject" Target="../embeddings/oleObject6.bin"/><Relationship Id="rId1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wmf"/><Relationship Id="rId2" Type="http://schemas.openxmlformats.org/officeDocument/2006/relationships/oleObject" Target="../embeddings/oleObject7.bin"/><Relationship Id="rId1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wmf"/><Relationship Id="rId2" Type="http://schemas.openxmlformats.org/officeDocument/2006/relationships/oleObject" Target="../embeddings/oleObject8.bin"/><Relationship Id="rId1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7.x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Relationship Id="rId3" Type="http://schemas.openxmlformats.org/officeDocument/2006/relationships/image" Target="../media/image18.wmf"/><Relationship Id="rId2" Type="http://schemas.openxmlformats.org/officeDocument/2006/relationships/oleObject" Target="../embeddings/oleObject9.bin"/><Relationship Id="rId1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wmf"/><Relationship Id="rId2" Type="http://schemas.openxmlformats.org/officeDocument/2006/relationships/oleObject" Target="../embeddings/oleObject12.bin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wmf"/><Relationship Id="rId2" Type="http://schemas.openxmlformats.org/officeDocument/2006/relationships/oleObject" Target="../embeddings/oleObject13.bin"/><Relationship Id="rId1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1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1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28.png"/><Relationship Id="rId1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1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2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wmf"/><Relationship Id="rId2" Type="http://schemas.openxmlformats.org/officeDocument/2006/relationships/oleObject" Target="../embeddings/oleObject14.bin"/><Relationship Id="rId1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3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wmf"/><Relationship Id="rId2" Type="http://schemas.openxmlformats.org/officeDocument/2006/relationships/oleObject" Target="../embeddings/oleObject15.bin"/><Relationship Id="rId1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4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wmf"/><Relationship Id="rId2" Type="http://schemas.openxmlformats.org/officeDocument/2006/relationships/oleObject" Target="../embeddings/oleObject16.bin"/><Relationship Id="rId1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5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wmf"/><Relationship Id="rId2" Type="http://schemas.openxmlformats.org/officeDocument/2006/relationships/oleObject" Target="../embeddings/oleObject17.bin"/><Relationship Id="rId1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6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wmf"/><Relationship Id="rId2" Type="http://schemas.openxmlformats.org/officeDocument/2006/relationships/oleObject" Target="../embeddings/oleObject18.bin"/><Relationship Id="rId1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4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46043" y="1215054"/>
            <a:ext cx="11299371" cy="980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Neurona artificial: </a:t>
            </a:r>
            <a:r>
              <a:rPr 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unidad de procesamiento de la información, es un dispositivo simple de cálculo que ante un vector de entradas proporciona una única salida.</a:t>
            </a:r>
            <a:endParaRPr 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endParaRPr 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Elementos:</a:t>
            </a:r>
            <a:endParaRPr 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Conjunto de entradas</a:t>
            </a:r>
            <a:endParaRPr 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Pesos sinápticos</a:t>
            </a:r>
            <a:endParaRPr 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Función de activación </a:t>
            </a:r>
            <a:endParaRPr 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Bias o polarización: </a:t>
            </a:r>
            <a:r>
              <a:rPr lang="es-ES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entrada constate de magnitud 1, y peso b que se introduce en el sumador</a:t>
            </a:r>
            <a:r>
              <a:rPr lang="es-ES_tradnl" sz="2000">
                <a:sym typeface="+mn-ea"/>
              </a:rPr>
              <a:t>                        </a:t>
            </a:r>
            <a:endParaRPr lang="es-ES" sz="2000" i="1" dirty="0">
              <a:latin typeface="Garamond" panose="02020404030301010803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lvl="1"/>
            <a:endParaRPr lang="es-ES_tradnl" sz="2400" i="1" err="1"/>
          </a:p>
          <a:p>
            <a:pPr lvl="1">
              <a:lnSpc>
                <a:spcPct val="20000"/>
              </a:lnSpc>
            </a:pPr>
            <a:endParaRPr lang="es-ES_tradnl" sz="2400"/>
          </a:p>
          <a:p>
            <a:pPr lvl="1"/>
            <a:endParaRPr lang="es-ES_tradnl" sz="2400"/>
          </a:p>
          <a:p>
            <a:pPr lvl="1">
              <a:lnSpc>
                <a:spcPct val="0"/>
              </a:lnSpc>
            </a:pPr>
            <a:r>
              <a:rPr lang="es-ES_tradnl" sz="2400">
                <a:sym typeface="+mn-ea"/>
              </a:rPr>
              <a:t> </a:t>
            </a:r>
            <a:r>
              <a:rPr lang="es-ES_tradnl" sz="2400" b="1">
                <a:sym typeface="+mn-ea"/>
              </a:rPr>
              <a:t>                                                      </a:t>
            </a:r>
            <a:endParaRPr lang="es-ES" sz="2400" i="1" dirty="0">
              <a:latin typeface="Garamond" panose="02020404030301010803" pitchFamily="18" charset="0"/>
            </a:endParaRPr>
          </a:p>
          <a:p>
            <a:pPr lvl="1">
              <a:lnSpc>
                <a:spcPct val="10000"/>
              </a:lnSpc>
            </a:pPr>
            <a:endParaRPr lang="es-ES" sz="2400" i="1" dirty="0">
              <a:latin typeface="Garamond" panose="02020404030301010803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endParaRPr 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s-PE" alt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Complejo, No Lineal, Paralelo</a:t>
            </a: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Elementos de que consta: </a:t>
            </a:r>
            <a:endParaRPr 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sinapsis, axón, dentritas y soma o cuerpo</a:t>
            </a:r>
            <a:endParaRPr 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ES_tradnl" sz="2400"/>
          </a:p>
          <a:p>
            <a:pPr lvl="1"/>
            <a:endParaRPr lang="en-US" sz="2400" dirty="0">
              <a:solidFill>
                <a:srgbClr val="284C91"/>
              </a:solidFill>
              <a:latin typeface="Myriad Pro" panose="020B0503030403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29080" y="508000"/>
            <a:ext cx="91332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PE" sz="4000" dirty="0">
                <a:solidFill>
                  <a:srgbClr val="4C6AA3"/>
                </a:solidFill>
                <a:latin typeface="Keep Calm Med" pitchFamily="2" charset="0"/>
              </a:rPr>
              <a:t>Redes Neuronales Artificiales</a:t>
            </a:r>
            <a:endParaRPr lang="es-P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44855" y="5175885"/>
            <a:ext cx="10932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Y = F (w1·x1+ w2·x2 + ... + wn·xn)</a:t>
            </a:r>
            <a:endParaRPr 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76935" y="518160"/>
            <a:ext cx="104025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PE" sz="4000" dirty="0">
                <a:solidFill>
                  <a:srgbClr val="4C6AA3"/>
                </a:solidFill>
                <a:latin typeface="Keep Calm Med" pitchFamily="2" charset="0"/>
              </a:rPr>
              <a:t>Redes Neuronales Artificiales</a:t>
            </a:r>
            <a:endParaRPr lang="es-PE"/>
          </a:p>
        </p:txBody>
      </p:sp>
      <p:graphicFrame>
        <p:nvGraphicFramePr>
          <p:cNvPr id="7174" name="Object 7173"/>
          <p:cNvGraphicFramePr/>
          <p:nvPr/>
        </p:nvGraphicFramePr>
        <p:xfrm>
          <a:off x="3335020" y="1295400"/>
          <a:ext cx="6134735" cy="3880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2" imgW="2797810" imgH="2438400" progId="Word.Picture.8">
                  <p:embed/>
                </p:oleObj>
              </mc:Choice>
              <mc:Fallback>
                <p:oleObj name="" r:id="rId2" imgW="2797810" imgH="2438400" progId="Word.Picture.8">
                  <p:embed/>
                  <p:pic>
                    <p:nvPicPr>
                      <p:cNvPr id="0" name="Picture 307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35020" y="1295400"/>
                        <a:ext cx="6134735" cy="38804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46043" y="1215054"/>
            <a:ext cx="11299371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Principales funciones de </a:t>
            </a: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activación</a:t>
            </a:r>
            <a:r>
              <a:rPr 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:</a:t>
            </a:r>
            <a:endParaRPr 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Lineal: y=ka</a:t>
            </a:r>
            <a:endParaRPr 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Escalón: y = 0 si a&lt;0;  y=1 si a&gt;=0</a:t>
            </a:r>
            <a:endParaRPr 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Sigmoide</a:t>
            </a:r>
            <a:endParaRPr 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Gaussiana.</a:t>
            </a:r>
            <a:endParaRPr lang="es-ES" sz="2000" dirty="0">
              <a:solidFill>
                <a:srgbClr val="4C6AA3"/>
              </a:solidFill>
              <a:latin typeface="Keep Calm Med" pitchFamily="2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endParaRPr 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s-ES_tradnl" sz="2000">
                <a:sym typeface="+mn-ea"/>
              </a:rPr>
              <a:t>               </a:t>
            </a:r>
            <a:endParaRPr lang="es-ES" sz="2000" i="1" dirty="0">
              <a:latin typeface="Garamond" panose="02020404030301010803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ES_tradnl" sz="2400"/>
          </a:p>
          <a:p>
            <a:pPr lvl="1"/>
            <a:endParaRPr lang="en-US" sz="2400" dirty="0">
              <a:solidFill>
                <a:srgbClr val="284C91"/>
              </a:solidFill>
              <a:latin typeface="Myriad Pro" panose="020B0503030403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29080" y="508000"/>
            <a:ext cx="91332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PE" sz="4000" dirty="0">
                <a:solidFill>
                  <a:srgbClr val="4C6AA3"/>
                </a:solidFill>
                <a:latin typeface="Keep Calm Med" pitchFamily="2" charset="0"/>
              </a:rPr>
              <a:t>Redes Neuronales Artificiales</a:t>
            </a:r>
            <a:endParaRPr lang="es-PE"/>
          </a:p>
        </p:txBody>
      </p:sp>
      <p:pic>
        <p:nvPicPr>
          <p:cNvPr id="11268" name="Picture 11267" descr="A:\lineal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714115"/>
            <a:ext cx="3065463" cy="2251075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</p:pic>
      <p:pic>
        <p:nvPicPr>
          <p:cNvPr id="11269" name="Picture 11268" descr="A:\hardli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080" y="2946400"/>
            <a:ext cx="2795588" cy="20447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1270" name="Object 11269"/>
          <p:cNvGraphicFramePr/>
          <p:nvPr/>
        </p:nvGraphicFramePr>
        <p:xfrm>
          <a:off x="7508240" y="3780155"/>
          <a:ext cx="2887663" cy="211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4" imgW="2893060" imgH="2123440" progId="Word.Picture.8">
                  <p:embed/>
                </p:oleObj>
              </mc:Choice>
              <mc:Fallback>
                <p:oleObj name="" r:id="rId4" imgW="2893060" imgH="2123440" progId="Word.Picture.8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08240" y="3780155"/>
                        <a:ext cx="2887663" cy="2119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46043" y="1215054"/>
            <a:ext cx="11299371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Reglas de aprendizaje</a:t>
            </a:r>
            <a:r>
              <a:rPr 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:</a:t>
            </a:r>
            <a:endParaRPr 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s-PE" alt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Biológicamente se acepta que la información memorizada en el cerebro se relaciona con los valores sinápticos de las conexiones.</a:t>
            </a: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lvl="1"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s-PE" alt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En las RNA se considera que el conocimiento se encuentra representado en los pesos de las conexiones.</a:t>
            </a: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s-PE" alt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El proceso de aprendizaje se basa en cambios en estos pesos.</a:t>
            </a:r>
            <a:endParaRPr lang="en-US" altLang="x-none" sz="2000"/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s-ES_tradnl" sz="2000">
                <a:sym typeface="+mn-ea"/>
              </a:rPr>
              <a:t> </a:t>
            </a:r>
            <a:endParaRPr lang="en-US" sz="2400" dirty="0">
              <a:solidFill>
                <a:srgbClr val="284C91"/>
              </a:solidFill>
              <a:latin typeface="Myriad Pro" panose="020B0503030403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29080" y="508000"/>
            <a:ext cx="91332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PE" sz="4000" dirty="0">
                <a:solidFill>
                  <a:srgbClr val="4C6AA3"/>
                </a:solidFill>
                <a:latin typeface="Keep Calm Med" pitchFamily="2" charset="0"/>
              </a:rPr>
              <a:t>Redes Neuronales Artificiales</a:t>
            </a:r>
            <a:endParaRPr lang="es-P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46043" y="1215054"/>
            <a:ext cx="11299371" cy="5723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Formas de conexión entre neuronas:</a:t>
            </a:r>
            <a:endParaRPr 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s-PE" alt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Las salidas de las neuronas se convierten en entradas de otras neuronas.</a:t>
            </a: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lvl="1"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s-PE" alt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Cuando ninguna salida de las neuronas es entrada de neuronas del mismo nivel o de niveles precedentes, la red se describe como propagación hacia adelante (feedforward).</a:t>
            </a: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s-PE" alt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En caso contrario la red se describe como propagación hacia atrás (feedback).</a:t>
            </a:r>
            <a:endParaRPr lang="en-US" altLang="x-none" sz="2000"/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s-ES_tradnl" sz="2000">
                <a:sym typeface="+mn-ea"/>
              </a:rPr>
              <a:t> </a:t>
            </a:r>
            <a:endParaRPr lang="en-US" sz="2400" dirty="0">
              <a:solidFill>
                <a:srgbClr val="284C91"/>
              </a:solidFill>
              <a:latin typeface="Myriad Pro" panose="020B0503030403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29080" y="508000"/>
            <a:ext cx="91332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PE" sz="4000" dirty="0">
                <a:solidFill>
                  <a:srgbClr val="4C6AA3"/>
                </a:solidFill>
                <a:latin typeface="Keep Calm Med" pitchFamily="2" charset="0"/>
              </a:rPr>
              <a:t>Redes Neuronales Artificiales</a:t>
            </a:r>
            <a:endParaRPr lang="es-P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46043" y="1215054"/>
            <a:ext cx="11299371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Características de las RNA:</a:t>
            </a:r>
            <a:endParaRPr 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s-PE" alt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Número de capas. </a:t>
            </a: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s-PE" alt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Número de neuronas por capa.</a:t>
            </a: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s-PE" alt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Tipo de conexiones. Normalmente, todas las neuronas de una capa reciben señales de la capa anterior y envían su salida a las neuronas de la capa posterior.</a:t>
            </a: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lvl="1"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Tipos de aprendizajes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29080" y="508000"/>
            <a:ext cx="91332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PE" sz="4000" dirty="0">
                <a:solidFill>
                  <a:srgbClr val="4C6AA3"/>
                </a:solidFill>
                <a:latin typeface="Keep Calm Med" pitchFamily="2" charset="0"/>
              </a:rPr>
              <a:t>Redes Neuronales Artificiales</a:t>
            </a:r>
            <a:endParaRPr lang="es-P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76935" y="518160"/>
            <a:ext cx="104025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PE" sz="4000" dirty="0">
                <a:solidFill>
                  <a:srgbClr val="4C6AA3"/>
                </a:solidFill>
                <a:latin typeface="Keep Calm Med" pitchFamily="2" charset="0"/>
              </a:rPr>
              <a:t>Topología de una RNA</a:t>
            </a:r>
            <a:endParaRPr lang="es-PE"/>
          </a:p>
        </p:txBody>
      </p:sp>
      <p:pic>
        <p:nvPicPr>
          <p:cNvPr id="28676" name="Picture 28675" descr="Neural net with three neuron layer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45" y="1290955"/>
            <a:ext cx="5695950" cy="44303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46043" y="1448734"/>
            <a:ext cx="11299371" cy="4984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Tipos de Aprendizajes: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s-PE" alt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Aprendizaje Supervisado</a:t>
            </a: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s-PE" alt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Aprendizaje No Supervisado</a:t>
            </a: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s-PE" alt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Semisupervisado</a:t>
            </a: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s-PE" alt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Transducción</a:t>
            </a: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s-PE" alt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Esfuerzo</a:t>
            </a: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s-PE" alt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MultiTarea</a:t>
            </a: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lvl="1"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29080" y="508000"/>
            <a:ext cx="91332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PE" sz="4000" dirty="0">
                <a:solidFill>
                  <a:srgbClr val="4C6AA3"/>
                </a:solidFill>
                <a:latin typeface="Keep Calm Med" pitchFamily="2" charset="0"/>
              </a:rPr>
              <a:t>Redes Neuronales Artificiales</a:t>
            </a:r>
            <a:endParaRPr lang="es-P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46043" y="1550334"/>
            <a:ext cx="11299371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Mecanismo de Aprendizaje: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s-PE" alt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Los cambios en el proceso de aprendizaje se reducen a destrucción, modificación y creación de conexiones entre las neuronas.</a:t>
            </a: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s-PE" alt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La creación de una conexión implica que el peso de la misma pasa a tener un valor distinto de cero.</a:t>
            </a:r>
            <a:endParaRPr lang="en-US" altLang="x-none" sz="2000"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lvl="1"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29080" y="508000"/>
            <a:ext cx="91332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PE" sz="4000" dirty="0">
                <a:solidFill>
                  <a:srgbClr val="4C6AA3"/>
                </a:solidFill>
                <a:latin typeface="Keep Calm Med" pitchFamily="2" charset="0"/>
              </a:rPr>
              <a:t>Redes Neuronales Artificiales</a:t>
            </a:r>
            <a:endParaRPr lang="es-P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46043" y="1550334"/>
            <a:ext cx="11299371" cy="6277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Aprendizaje por corrección del error: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s-PE" alt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Asignar valores aleatorios a los pesos de la red.</a:t>
            </a: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s-PE" alt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Mientras no se alcance un nivel deseado de predicción:</a:t>
            </a: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1371600" lvl="2" indent="-45720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s-PE" alt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Tomar un dato de entrenamiento x y obtener una salida y.</a:t>
            </a: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1371600" lvl="2" indent="-45720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s-PE" alt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Si y no es el valor deseado para x entonces actualizar los pesos.</a:t>
            </a:r>
            <a:endParaRPr lang="es-PE" altLang="es-ES" sz="2000" dirty="0">
              <a:solidFill>
                <a:srgbClr val="4C6AA3"/>
              </a:solidFill>
              <a:latin typeface="Keep Calm Med" pitchFamily="2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n-US" altLang="x-none" sz="2000"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lvl="1"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29080" y="508000"/>
            <a:ext cx="91332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PE" sz="4000" dirty="0">
                <a:solidFill>
                  <a:srgbClr val="4C6AA3"/>
                </a:solidFill>
                <a:latin typeface="Keep Calm Med" pitchFamily="2" charset="0"/>
              </a:rPr>
              <a:t>Redes Neuronales Artificiales</a:t>
            </a:r>
            <a:endParaRPr lang="es-P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4977" cy="68563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46043" y="1550334"/>
            <a:ext cx="11299371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Tipos de RNA: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s-PE" alt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Perceptrón</a:t>
            </a: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s-PE" alt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Adaline</a:t>
            </a: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s-PE" alt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Madaline</a:t>
            </a: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s-PE" alt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Perceptrón multicapa</a:t>
            </a: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s-PE" alt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Recurrentes</a:t>
            </a: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s-PE" alt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Convolucionales</a:t>
            </a: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lvl="1"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29080" y="508000"/>
            <a:ext cx="91332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PE" sz="4000" dirty="0">
                <a:solidFill>
                  <a:srgbClr val="4C6AA3"/>
                </a:solidFill>
                <a:latin typeface="Keep Calm Med" pitchFamily="2" charset="0"/>
              </a:rPr>
              <a:t>Redes Neuronales Artificiales</a:t>
            </a:r>
            <a:endParaRPr lang="es-P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46043" y="1550334"/>
            <a:ext cx="11299371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McCulloch y Pitts, en 1943, publicaron el primer estudio sobre RNA.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El elemento central: perceptrón.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Solo permite discriminar entre dos clases</a:t>
            </a:r>
            <a:r>
              <a:rPr lang="es-ES_tradnl" sz="2400">
                <a:sym typeface="+mn-ea"/>
              </a:rPr>
              <a:t>                            </a:t>
            </a: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linealmente separables: XOR.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n-US" altLang="x-none" sz="2000"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lvl="1"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29080" y="508000"/>
            <a:ext cx="9133205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PE" sz="4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Perceptrones</a:t>
            </a:r>
            <a:endParaRPr lang="es-PE" sz="4000" dirty="0">
              <a:solidFill>
                <a:srgbClr val="4C6AA3"/>
              </a:solidFill>
              <a:latin typeface="Keep Calm Med" pitchFamily="2" charset="0"/>
            </a:endParaRPr>
          </a:p>
          <a:p>
            <a:pPr algn="ctr"/>
            <a:endParaRPr lang="es-PE"/>
          </a:p>
        </p:txBody>
      </p:sp>
      <p:graphicFrame>
        <p:nvGraphicFramePr>
          <p:cNvPr id="15364" name="Object 15363"/>
          <p:cNvGraphicFramePr/>
          <p:nvPr/>
        </p:nvGraphicFramePr>
        <p:xfrm>
          <a:off x="7193280" y="2287270"/>
          <a:ext cx="3224530" cy="1538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2" imgW="3425825" imgH="1862455" progId="Word.Picture.8">
                  <p:embed/>
                </p:oleObj>
              </mc:Choice>
              <mc:Fallback>
                <p:oleObj name="" r:id="rId2" imgW="3425825" imgH="1862455" progId="Word.Picture.8">
                  <p:embed/>
                  <p:pic>
                    <p:nvPicPr>
                      <p:cNvPr id="0" name="Picture 307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93280" y="2287270"/>
                        <a:ext cx="3224530" cy="15386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5470" y="4401185"/>
            <a:ext cx="1544320" cy="1562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46043" y="1550334"/>
            <a:ext cx="11299371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Aprendizaje por la regla delta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s-PE" alt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Dado un nuevo patrón de entrenamiento los pesos se adaptan de la siguiente forma:</a:t>
            </a:r>
            <a:endParaRPr lang="es-ES_tradnl" altLang="x-none" sz="2400" b="1">
              <a:solidFill>
                <a:schemeClr val="accent1"/>
              </a:solidFill>
              <a:effectLst>
                <a:outerShdw blurRad="38100" dist="38100" dir="2700000">
                  <a:srgbClr val="C0C0C0"/>
                </a:outerShdw>
              </a:effectLst>
              <a:latin typeface="Arial;Helvetica" charset="0"/>
              <a:sym typeface="Symbol" panose="05050102010706020507" pitchFamily="18" charset="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                             </a:t>
            </a:r>
            <a:r>
              <a:rPr lang="es-PE" altLang="es-ES" sz="28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W</a:t>
            </a:r>
            <a:r>
              <a:rPr lang="es-PE" altLang="es-ES" sz="2800" baseline="-25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new</a:t>
            </a:r>
            <a:r>
              <a:rPr lang="es-PE" altLang="es-ES" sz="28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 = W(t) +  W(t+1)</a:t>
            </a:r>
            <a:endParaRPr lang="es-PE" altLang="es-ES" sz="28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s-PE" altLang="es-ES" sz="28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                         W(t) = n.Error.X</a:t>
            </a:r>
            <a:endParaRPr lang="es-PE" altLang="es-ES" sz="2800" baseline="-25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n-US" altLang="x-none" sz="2000"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lvl="1"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29080" y="508000"/>
            <a:ext cx="9133205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PE" sz="4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Perceptrones</a:t>
            </a:r>
            <a:endParaRPr lang="es-PE" sz="4000" dirty="0">
              <a:solidFill>
                <a:srgbClr val="4C6AA3"/>
              </a:solidFill>
              <a:latin typeface="Keep Calm Med" pitchFamily="2" charset="0"/>
            </a:endParaRPr>
          </a:p>
          <a:p>
            <a:pPr algn="ctr"/>
            <a:endParaRPr lang="es-P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270" y="4411345"/>
            <a:ext cx="281940" cy="3276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190" y="5038090"/>
            <a:ext cx="281940" cy="327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46043" y="1550334"/>
            <a:ext cx="11299371" cy="6369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Variables y parámetros: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s-PE" alt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X(t) : (n+1)</a:t>
            </a:r>
            <a:r>
              <a:rPr lang="es-PE" altLang="es-ES" sz="2000" dirty="0">
                <a:solidFill>
                  <a:srgbClr val="4C6AA3"/>
                </a:solidFill>
                <a:latin typeface="Keep Calm Med" pitchFamily="2" charset="0"/>
                <a:sym typeface="Symbol" panose="05050102010706020507" pitchFamily="18" charset="2"/>
              </a:rPr>
              <a:t></a:t>
            </a:r>
            <a:r>
              <a:rPr lang="es-PE" alt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1 vector de entrada </a:t>
            </a: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s-PE" alt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W(t) : (n+1)</a:t>
            </a:r>
            <a:r>
              <a:rPr lang="es-PE" altLang="es-ES" sz="2000" dirty="0">
                <a:solidFill>
                  <a:srgbClr val="4C6AA3"/>
                </a:solidFill>
                <a:latin typeface="Keep Calm Med" pitchFamily="2" charset="0"/>
                <a:sym typeface="Symbol" panose="05050102010706020507" pitchFamily="18" charset="2"/>
              </a:rPr>
              <a:t></a:t>
            </a:r>
            <a:r>
              <a:rPr lang="es-PE" alt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1 vector de pesos</a:t>
            </a: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s-PE" alt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Y(t) : respuesta real</a:t>
            </a: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s-PE" alt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D(t) respuesta deseada</a:t>
            </a: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s-PE" alt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n : parámetro del factor de aprendizaje, constante positiva menor que 1</a:t>
            </a:r>
            <a:endParaRPr lang="es-ES_tradnl" altLang="x-none" sz="2000" b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Arial;Helvetica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n-US" altLang="x-none" sz="2000"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lvl="1"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29080" y="508000"/>
            <a:ext cx="91332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PE" sz="4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Perceptrones</a:t>
            </a:r>
            <a:endParaRPr lang="es-P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94" y="1037"/>
            <a:ext cx="12194975" cy="6856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45770" y="1550035"/>
            <a:ext cx="2013585" cy="406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Ejemplo: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ES_tradnl" altLang="x-none" sz="2000" b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Arial;Helvetica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n-US" altLang="x-none" sz="2000"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lvl="1"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29080" y="508000"/>
            <a:ext cx="91332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PE" sz="4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Perceptrones</a:t>
            </a:r>
            <a:endParaRPr lang="es-PE"/>
          </a:p>
        </p:txBody>
      </p:sp>
      <p:sp>
        <p:nvSpPr>
          <p:cNvPr id="86019" name="Oval 86018"/>
          <p:cNvSpPr/>
          <p:nvPr/>
        </p:nvSpPr>
        <p:spPr>
          <a:xfrm>
            <a:off x="5714365" y="2698115"/>
            <a:ext cx="762000" cy="7620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86021" name="Oval 86020"/>
          <p:cNvSpPr/>
          <p:nvPr/>
        </p:nvSpPr>
        <p:spPr>
          <a:xfrm>
            <a:off x="5715000" y="3709670"/>
            <a:ext cx="762000" cy="7620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86023" name="Straight Connector 86022"/>
          <p:cNvSpPr/>
          <p:nvPr/>
        </p:nvSpPr>
        <p:spPr>
          <a:xfrm>
            <a:off x="6499225" y="3085465"/>
            <a:ext cx="1967230" cy="30734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6024" name="Oval 86023"/>
          <p:cNvSpPr/>
          <p:nvPr/>
        </p:nvSpPr>
        <p:spPr>
          <a:xfrm>
            <a:off x="8466455" y="3085465"/>
            <a:ext cx="984250" cy="9906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86025" name="Text Box 86024"/>
          <p:cNvSpPr txBox="1"/>
          <p:nvPr/>
        </p:nvSpPr>
        <p:spPr>
          <a:xfrm>
            <a:off x="5556885" y="2436813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endParaRPr lang="es-CO" altLang="x-none" sz="2400">
              <a:latin typeface="Times New Roman" panose="02020603050405020304" pitchFamily="18" charset="0"/>
            </a:endParaRPr>
          </a:p>
        </p:txBody>
      </p:sp>
      <p:sp>
        <p:nvSpPr>
          <p:cNvPr id="86026" name="Straight Connector 86025"/>
          <p:cNvSpPr/>
          <p:nvPr/>
        </p:nvSpPr>
        <p:spPr>
          <a:xfrm flipV="1">
            <a:off x="6499225" y="3845560"/>
            <a:ext cx="1972945" cy="23050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6027" name="Text Box 86026"/>
          <p:cNvSpPr txBox="1"/>
          <p:nvPr/>
        </p:nvSpPr>
        <p:spPr>
          <a:xfrm>
            <a:off x="6983730" y="2624773"/>
            <a:ext cx="117602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2400">
                <a:latin typeface="Times New Roman" panose="02020603050405020304" pitchFamily="18" charset="0"/>
              </a:rPr>
              <a:t>W1=0.5</a:t>
            </a:r>
            <a:endParaRPr lang="es-PE" altLang="en-US" sz="2400">
              <a:latin typeface="Times New Roman" panose="02020603050405020304" pitchFamily="18" charset="0"/>
            </a:endParaRPr>
          </a:p>
        </p:txBody>
      </p:sp>
      <p:sp>
        <p:nvSpPr>
          <p:cNvPr id="86028" name="Text Box 86027"/>
          <p:cNvSpPr txBox="1"/>
          <p:nvPr/>
        </p:nvSpPr>
        <p:spPr>
          <a:xfrm>
            <a:off x="6983730" y="4010978"/>
            <a:ext cx="117602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2400">
                <a:latin typeface="Times New Roman" panose="02020603050405020304" pitchFamily="18" charset="0"/>
              </a:rPr>
              <a:t>W2=0.2</a:t>
            </a:r>
            <a:endParaRPr lang="es-PE" altLang="en-US" sz="2400">
              <a:latin typeface="Times New Roman" panose="02020603050405020304" pitchFamily="18" charset="0"/>
            </a:endParaRPr>
          </a:p>
        </p:txBody>
      </p:sp>
      <p:sp>
        <p:nvSpPr>
          <p:cNvPr id="86030" name="Text Box 86029"/>
          <p:cNvSpPr txBox="1"/>
          <p:nvPr/>
        </p:nvSpPr>
        <p:spPr>
          <a:xfrm>
            <a:off x="9531668" y="3349943"/>
            <a:ext cx="4032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2400">
                <a:latin typeface="Times New Roman" panose="02020603050405020304" pitchFamily="18" charset="0"/>
              </a:rPr>
              <a:t>Y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159058" y="2848928"/>
            <a:ext cx="5556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2400">
                <a:latin typeface="Times New Roman" panose="02020603050405020304" pitchFamily="18" charset="0"/>
              </a:rPr>
              <a:t>X1</a:t>
            </a:r>
            <a:endParaRPr lang="es-PE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158423" y="3860483"/>
            <a:ext cx="5556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2400">
                <a:latin typeface="Times New Roman" panose="02020603050405020304" pitchFamily="18" charset="0"/>
              </a:rPr>
              <a:t>X2</a:t>
            </a:r>
            <a:endParaRPr lang="es-PE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/>
          <p:nvPr/>
        </p:nvGraphicFramePr>
        <p:xfrm>
          <a:off x="833120" y="2437130"/>
          <a:ext cx="3413760" cy="284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20"/>
                <a:gridCol w="1137920"/>
                <a:gridCol w="1137920"/>
              </a:tblGrid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X1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X2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D</a:t>
                      </a:r>
                      <a:endParaRPr lang="es-PE" altLang="en-US"/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8437563" y="4570413"/>
            <a:ext cx="104076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2400">
                <a:latin typeface="Times New Roman" panose="02020603050405020304" pitchFamily="18" charset="0"/>
              </a:rPr>
              <a:t>n=0.25</a:t>
            </a:r>
            <a:endParaRPr lang="es-PE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567103" y="5150803"/>
            <a:ext cx="88836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2400">
                <a:latin typeface="Times New Roman" panose="02020603050405020304" pitchFamily="18" charset="0"/>
              </a:rPr>
              <a:t>=0.24</a:t>
            </a:r>
            <a:endParaRPr lang="es-PE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12" name="Object 9"/>
          <p:cNvGraphicFramePr/>
          <p:nvPr/>
        </p:nvGraphicFramePr>
        <p:xfrm>
          <a:off x="8437880" y="5215255"/>
          <a:ext cx="197485" cy="332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2" imgW="139700" imgH="177800" progId="Equation.3">
                  <p:embed/>
                </p:oleObj>
              </mc:Choice>
              <mc:Fallback>
                <p:oleObj name="" r:id="rId2" imgW="139700" imgH="177800" progId="Equation.3">
                  <p:embed/>
                  <p:pic>
                    <p:nvPicPr>
                      <p:cNvPr id="0" name="Picture 309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437880" y="5215255"/>
                        <a:ext cx="197485" cy="3327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94" y="1037"/>
            <a:ext cx="12194975" cy="6856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45770" y="1550035"/>
            <a:ext cx="2013585" cy="406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Paso 1: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ES_tradnl" altLang="x-none" sz="2000" b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Arial;Helvetica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n-US" altLang="x-none" sz="2000"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lvl="1"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29080" y="508000"/>
            <a:ext cx="91332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PE" sz="4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Perceptrones</a:t>
            </a:r>
            <a:endParaRPr lang="es-PE"/>
          </a:p>
        </p:txBody>
      </p:sp>
      <p:sp>
        <p:nvSpPr>
          <p:cNvPr id="86019" name="Oval 86018"/>
          <p:cNvSpPr/>
          <p:nvPr/>
        </p:nvSpPr>
        <p:spPr>
          <a:xfrm>
            <a:off x="5714365" y="2698115"/>
            <a:ext cx="762000" cy="7620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86021" name="Oval 86020"/>
          <p:cNvSpPr/>
          <p:nvPr/>
        </p:nvSpPr>
        <p:spPr>
          <a:xfrm>
            <a:off x="5715000" y="3709670"/>
            <a:ext cx="762000" cy="7620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86023" name="Straight Connector 86022"/>
          <p:cNvSpPr/>
          <p:nvPr/>
        </p:nvSpPr>
        <p:spPr>
          <a:xfrm>
            <a:off x="6499225" y="3085465"/>
            <a:ext cx="1967230" cy="30734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6024" name="Oval 86023"/>
          <p:cNvSpPr/>
          <p:nvPr/>
        </p:nvSpPr>
        <p:spPr>
          <a:xfrm>
            <a:off x="8466455" y="3085465"/>
            <a:ext cx="984250" cy="9906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86025" name="Text Box 86024"/>
          <p:cNvSpPr txBox="1"/>
          <p:nvPr/>
        </p:nvSpPr>
        <p:spPr>
          <a:xfrm>
            <a:off x="5556885" y="2436813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endParaRPr lang="es-CO" altLang="x-none" sz="2400">
              <a:latin typeface="Times New Roman" panose="02020603050405020304" pitchFamily="18" charset="0"/>
            </a:endParaRPr>
          </a:p>
        </p:txBody>
      </p:sp>
      <p:sp>
        <p:nvSpPr>
          <p:cNvPr id="86026" name="Straight Connector 86025"/>
          <p:cNvSpPr/>
          <p:nvPr/>
        </p:nvSpPr>
        <p:spPr>
          <a:xfrm flipV="1">
            <a:off x="6499225" y="3845560"/>
            <a:ext cx="1972945" cy="23050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6027" name="Text Box 86026"/>
          <p:cNvSpPr txBox="1"/>
          <p:nvPr/>
        </p:nvSpPr>
        <p:spPr>
          <a:xfrm>
            <a:off x="6983731" y="2624773"/>
            <a:ext cx="117602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2400">
                <a:latin typeface="Times New Roman" panose="02020603050405020304" pitchFamily="18" charset="0"/>
              </a:rPr>
              <a:t>W1=0.5</a:t>
            </a:r>
            <a:endParaRPr lang="es-PE" altLang="en-US" sz="2400">
              <a:latin typeface="Times New Roman" panose="02020603050405020304" pitchFamily="18" charset="0"/>
            </a:endParaRPr>
          </a:p>
        </p:txBody>
      </p:sp>
      <p:sp>
        <p:nvSpPr>
          <p:cNvPr id="86028" name="Text Box 86027"/>
          <p:cNvSpPr txBox="1"/>
          <p:nvPr/>
        </p:nvSpPr>
        <p:spPr>
          <a:xfrm>
            <a:off x="6983731" y="4010978"/>
            <a:ext cx="117602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2400">
                <a:latin typeface="Times New Roman" panose="02020603050405020304" pitchFamily="18" charset="0"/>
              </a:rPr>
              <a:t>W2=0.2</a:t>
            </a:r>
            <a:endParaRPr lang="es-PE" altLang="en-US" sz="2400">
              <a:latin typeface="Times New Roman" panose="02020603050405020304" pitchFamily="18" charset="0"/>
            </a:endParaRPr>
          </a:p>
        </p:txBody>
      </p:sp>
      <p:sp>
        <p:nvSpPr>
          <p:cNvPr id="86030" name="Text Box 86029"/>
          <p:cNvSpPr txBox="1"/>
          <p:nvPr/>
        </p:nvSpPr>
        <p:spPr>
          <a:xfrm>
            <a:off x="9531668" y="3349943"/>
            <a:ext cx="4032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2400">
                <a:latin typeface="Times New Roman" panose="02020603050405020304" pitchFamily="18" charset="0"/>
              </a:rPr>
              <a:t>Y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773296" y="2848928"/>
            <a:ext cx="88011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2400">
                <a:latin typeface="Times New Roman" panose="02020603050405020304" pitchFamily="18" charset="0"/>
              </a:rPr>
              <a:t>X1=1</a:t>
            </a:r>
            <a:endParaRPr lang="es-PE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773296" y="3860483"/>
            <a:ext cx="88011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2400">
                <a:latin typeface="Times New Roman" panose="02020603050405020304" pitchFamily="18" charset="0"/>
              </a:rPr>
              <a:t>X2=1</a:t>
            </a:r>
            <a:endParaRPr lang="es-PE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/>
          <p:nvPr/>
        </p:nvGraphicFramePr>
        <p:xfrm>
          <a:off x="833120" y="2437130"/>
          <a:ext cx="3413760" cy="284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20"/>
                <a:gridCol w="1137920"/>
                <a:gridCol w="1137920"/>
              </a:tblGrid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X1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X2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D</a:t>
                      </a:r>
                      <a:endParaRPr lang="es-PE" altLang="en-US"/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s-PE" alt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s-PE" alt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s-PE" alt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8437563" y="4570413"/>
            <a:ext cx="104076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2400">
                <a:latin typeface="Times New Roman" panose="02020603050405020304" pitchFamily="18" charset="0"/>
              </a:rPr>
              <a:t>n=0.25</a:t>
            </a:r>
            <a:endParaRPr lang="es-PE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567103" y="5150803"/>
            <a:ext cx="88836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2400">
                <a:latin typeface="Times New Roman" panose="02020603050405020304" pitchFamily="18" charset="0"/>
              </a:rPr>
              <a:t>=0.24</a:t>
            </a:r>
            <a:endParaRPr lang="es-PE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10" name="Object 9"/>
          <p:cNvGraphicFramePr/>
          <p:nvPr/>
        </p:nvGraphicFramePr>
        <p:xfrm>
          <a:off x="8437880" y="5215255"/>
          <a:ext cx="197485" cy="332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" imgW="139700" imgH="177800" progId="Equation.3">
                  <p:embed/>
                </p:oleObj>
              </mc:Choice>
              <mc:Fallback>
                <p:oleObj name="" r:id="rId2" imgW="139700" imgH="177800" progId="Equation.3">
                  <p:embed/>
                  <p:pic>
                    <p:nvPicPr>
                      <p:cNvPr id="0" name="Picture 309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437880" y="5215255"/>
                        <a:ext cx="197485" cy="3327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94" y="1037"/>
            <a:ext cx="12194975" cy="6856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45770" y="1550035"/>
            <a:ext cx="2013585" cy="406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Paso 1: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ES_tradnl" altLang="x-none" sz="2000" b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Arial;Helvetica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n-US" altLang="x-none" sz="2000"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lvl="1"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29080" y="508000"/>
            <a:ext cx="91332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PE" sz="4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Perceptrones</a:t>
            </a:r>
            <a:endParaRPr lang="es-PE"/>
          </a:p>
        </p:txBody>
      </p:sp>
      <p:sp>
        <p:nvSpPr>
          <p:cNvPr id="86025" name="Text Box 86024"/>
          <p:cNvSpPr txBox="1"/>
          <p:nvPr/>
        </p:nvSpPr>
        <p:spPr>
          <a:xfrm>
            <a:off x="5556885" y="2436813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endParaRPr lang="es-CO" altLang="x-none" sz="2400">
              <a:latin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/>
          <p:nvPr/>
        </p:nvGraphicFramePr>
        <p:xfrm>
          <a:off x="833120" y="2437130"/>
          <a:ext cx="3413760" cy="284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20"/>
                <a:gridCol w="1137920"/>
                <a:gridCol w="1137920"/>
              </a:tblGrid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X1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X2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D</a:t>
                      </a:r>
                      <a:endParaRPr lang="es-PE" altLang="en-US"/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s-PE" alt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s-PE" alt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s-PE" alt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 Box 11"/>
          <p:cNvSpPr txBox="1"/>
          <p:nvPr/>
        </p:nvSpPr>
        <p:spPr>
          <a:xfrm>
            <a:off x="4636135" y="1991360"/>
            <a:ext cx="71526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Y = F(X1.W1+X2.W2-  )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Y = F(1x0.5+1x0.2-0.24)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Y = F(0.06)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graphicFrame>
        <p:nvGraphicFramePr>
          <p:cNvPr id="13" name="Object 12"/>
          <p:cNvGraphicFramePr/>
          <p:nvPr/>
        </p:nvGraphicFramePr>
        <p:xfrm>
          <a:off x="8169910" y="2038985"/>
          <a:ext cx="234315" cy="39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2" imgW="127000" imgH="177165" progId="Equation.3">
                  <p:embed/>
                </p:oleObj>
              </mc:Choice>
              <mc:Fallback>
                <p:oleObj name="" r:id="rId2" imgW="127000" imgH="177165" progId="Equation.3">
                  <p:embed/>
                  <p:pic>
                    <p:nvPicPr>
                      <p:cNvPr id="0" name="Picture 309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69910" y="2038985"/>
                        <a:ext cx="234315" cy="3981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4"/>
          <p:cNvSpPr txBox="1"/>
          <p:nvPr/>
        </p:nvSpPr>
        <p:spPr>
          <a:xfrm>
            <a:off x="4514850" y="3540760"/>
            <a:ext cx="73806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F(x) = x &gt;= 0 =&gt; x = 1 o x &lt; 0 =&gt; x = 0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F(0.06) = 1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Y = F(0.06) = 1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Error = |D-Y| = |1-1| = 0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94" y="1037"/>
            <a:ext cx="12194975" cy="6856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45770" y="1550035"/>
            <a:ext cx="2013585" cy="406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Paso 2: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ES_tradnl" altLang="x-none" sz="2000" b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Arial;Helvetica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n-US" altLang="x-none" sz="2000"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lvl="1"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29080" y="508000"/>
            <a:ext cx="91332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PE" sz="4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Perceptrones</a:t>
            </a:r>
            <a:endParaRPr lang="es-PE"/>
          </a:p>
        </p:txBody>
      </p:sp>
      <p:sp>
        <p:nvSpPr>
          <p:cNvPr id="86025" name="Text Box 86024"/>
          <p:cNvSpPr txBox="1"/>
          <p:nvPr/>
        </p:nvSpPr>
        <p:spPr>
          <a:xfrm>
            <a:off x="5556885" y="2436813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endParaRPr lang="es-CO" altLang="x-none" sz="2400">
              <a:latin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/>
          <p:nvPr/>
        </p:nvGraphicFramePr>
        <p:xfrm>
          <a:off x="833120" y="2437130"/>
          <a:ext cx="3413760" cy="284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20"/>
                <a:gridCol w="1137920"/>
                <a:gridCol w="1137920"/>
              </a:tblGrid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X1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X2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D</a:t>
                      </a:r>
                      <a:endParaRPr lang="es-PE" altLang="en-US"/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PE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PE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PE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s-PE" alt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s-PE" alt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s-PE" alt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 Box 11"/>
          <p:cNvSpPr txBox="1"/>
          <p:nvPr/>
        </p:nvSpPr>
        <p:spPr>
          <a:xfrm>
            <a:off x="4636135" y="1991360"/>
            <a:ext cx="71526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Y = F(X1.W1+X2.W2-  )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Y = F(1x0.5+0x0.2-0.24)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Y = F(0.26)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graphicFrame>
        <p:nvGraphicFramePr>
          <p:cNvPr id="13" name="Object 12"/>
          <p:cNvGraphicFramePr/>
          <p:nvPr/>
        </p:nvGraphicFramePr>
        <p:xfrm>
          <a:off x="8159115" y="2038985"/>
          <a:ext cx="234315" cy="39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2" imgW="127000" imgH="177165" progId="Equation.3">
                  <p:embed/>
                </p:oleObj>
              </mc:Choice>
              <mc:Fallback>
                <p:oleObj name="" r:id="rId2" imgW="127000" imgH="177165" progId="Equation.3">
                  <p:embed/>
                  <p:pic>
                    <p:nvPicPr>
                      <p:cNvPr id="0" name="Picture 309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59115" y="2038985"/>
                        <a:ext cx="234315" cy="3981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4"/>
          <p:cNvSpPr txBox="1"/>
          <p:nvPr/>
        </p:nvSpPr>
        <p:spPr>
          <a:xfrm>
            <a:off x="4514850" y="3540760"/>
            <a:ext cx="73806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F(x) = x &gt;= 0 =&gt; x = 1 o x &lt; 0 =&gt; x = 0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F(0.26) = 1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Y = F(0.26) = 1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Error = D-Y = 0-1 = -1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94" y="1037"/>
            <a:ext cx="12194975" cy="6856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45770" y="1550035"/>
            <a:ext cx="2013585" cy="406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Paso 2: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ES_tradnl" altLang="x-none" sz="2000" b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Arial;Helvetica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n-US" altLang="x-none" sz="2000"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lvl="1"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29080" y="508000"/>
            <a:ext cx="91332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PE" sz="4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Perceptrones</a:t>
            </a:r>
            <a:endParaRPr lang="es-PE"/>
          </a:p>
        </p:txBody>
      </p:sp>
      <p:sp>
        <p:nvSpPr>
          <p:cNvPr id="86025" name="Text Box 86024"/>
          <p:cNvSpPr txBox="1"/>
          <p:nvPr/>
        </p:nvSpPr>
        <p:spPr>
          <a:xfrm>
            <a:off x="5556885" y="2436813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endParaRPr lang="es-CO" altLang="x-none" sz="2400">
              <a:latin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/>
          <p:nvPr/>
        </p:nvGraphicFramePr>
        <p:xfrm>
          <a:off x="833120" y="2437130"/>
          <a:ext cx="3413760" cy="284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20"/>
                <a:gridCol w="1137920"/>
                <a:gridCol w="1137920"/>
              </a:tblGrid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X1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X2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D</a:t>
                      </a:r>
                      <a:endParaRPr lang="es-PE" altLang="en-US"/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PE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PE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PE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s-PE" alt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s-PE" alt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s-PE" alt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 Box 11"/>
          <p:cNvSpPr txBox="1"/>
          <p:nvPr/>
        </p:nvSpPr>
        <p:spPr>
          <a:xfrm>
            <a:off x="4646295" y="1550035"/>
            <a:ext cx="715264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Y = 1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Error = -1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W1</a:t>
            </a:r>
            <a:r>
              <a:rPr lang="es-PE" altLang="es-ES" sz="2400" baseline="-25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new</a:t>
            </a: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 =  W1 + n.Error.X1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W1</a:t>
            </a:r>
            <a:r>
              <a:rPr lang="es-PE" altLang="es-ES" sz="2400" baseline="-25000" dirty="0">
                <a:solidFill>
                  <a:srgbClr val="4C6AA3"/>
                </a:solidFill>
                <a:latin typeface="Keep Calm Med" pitchFamily="2" charset="0"/>
              </a:rPr>
              <a:t>new</a:t>
            </a: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 =  0.5 + 0.25x(-1)x1 = 0.25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W2</a:t>
            </a:r>
            <a:r>
              <a:rPr lang="es-PE" altLang="es-ES" sz="2400" baseline="-25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new</a:t>
            </a: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 =  W2 + n.Error.X2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W2</a:t>
            </a:r>
            <a:r>
              <a:rPr lang="es-PE" altLang="es-ES" sz="2400" baseline="-25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new</a:t>
            </a: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 =  0.2 + 0.25x(-1)x0 = 0.2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  </a:t>
            </a:r>
            <a:r>
              <a:rPr lang="es-PE" altLang="es-ES" sz="2400" baseline="-25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new</a:t>
            </a: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 =  - n.Error = 0.24 - 0.25x(-1)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  </a:t>
            </a:r>
            <a:r>
              <a:rPr lang="es-PE" altLang="es-ES" sz="2400" baseline="-25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new</a:t>
            </a: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 = 0.49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graphicFrame>
        <p:nvGraphicFramePr>
          <p:cNvPr id="5" name="Object 4"/>
          <p:cNvGraphicFramePr/>
          <p:nvPr/>
        </p:nvGraphicFramePr>
        <p:xfrm>
          <a:off x="4725670" y="4880610"/>
          <a:ext cx="234315" cy="39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" imgW="127000" imgH="177165" progId="Equation.3">
                  <p:embed/>
                </p:oleObj>
              </mc:Choice>
              <mc:Fallback>
                <p:oleObj name="" r:id="rId2" imgW="127000" imgH="177165" progId="Equation.3">
                  <p:embed/>
                  <p:pic>
                    <p:nvPicPr>
                      <p:cNvPr id="0" name="Picture 309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25670" y="4880610"/>
                        <a:ext cx="234315" cy="3981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/>
          <p:nvPr/>
        </p:nvGraphicFramePr>
        <p:xfrm>
          <a:off x="5724525" y="4880610"/>
          <a:ext cx="234315" cy="39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4" imgW="127000" imgH="177165" progId="Equation.3">
                  <p:embed/>
                </p:oleObj>
              </mc:Choice>
              <mc:Fallback>
                <p:oleObj name="" r:id="rId4" imgW="127000" imgH="177165" progId="Equation.3">
                  <p:embed/>
                  <p:pic>
                    <p:nvPicPr>
                      <p:cNvPr id="0" name="Picture 309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24525" y="4880610"/>
                        <a:ext cx="234315" cy="3981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/>
          <p:nvPr/>
        </p:nvGraphicFramePr>
        <p:xfrm>
          <a:off x="4725670" y="5278755"/>
          <a:ext cx="234315" cy="39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5" imgW="127000" imgH="177165" progId="Equation.3">
                  <p:embed/>
                </p:oleObj>
              </mc:Choice>
              <mc:Fallback>
                <p:oleObj name="" r:id="rId5" imgW="127000" imgH="177165" progId="Equation.3">
                  <p:embed/>
                  <p:pic>
                    <p:nvPicPr>
                      <p:cNvPr id="0" name="Picture 309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25670" y="5278755"/>
                        <a:ext cx="234315" cy="3981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94" y="1037"/>
            <a:ext cx="12194975" cy="6856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45770" y="1550035"/>
            <a:ext cx="2013585" cy="406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Paso 3: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ES_tradnl" altLang="x-none" sz="2000" b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Arial;Helvetica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n-US" altLang="x-none" sz="2000"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lvl="1"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29080" y="508000"/>
            <a:ext cx="91332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PE" sz="4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Perceptrones</a:t>
            </a:r>
            <a:endParaRPr lang="es-PE"/>
          </a:p>
        </p:txBody>
      </p:sp>
      <p:sp>
        <p:nvSpPr>
          <p:cNvPr id="86019" name="Oval 86018"/>
          <p:cNvSpPr/>
          <p:nvPr/>
        </p:nvSpPr>
        <p:spPr>
          <a:xfrm>
            <a:off x="5714365" y="2698115"/>
            <a:ext cx="762000" cy="7620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86021" name="Oval 86020"/>
          <p:cNvSpPr/>
          <p:nvPr/>
        </p:nvSpPr>
        <p:spPr>
          <a:xfrm>
            <a:off x="5715000" y="3709670"/>
            <a:ext cx="762000" cy="7620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86023" name="Straight Connector 86022"/>
          <p:cNvSpPr/>
          <p:nvPr/>
        </p:nvSpPr>
        <p:spPr>
          <a:xfrm>
            <a:off x="6499225" y="3085465"/>
            <a:ext cx="1967230" cy="30734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6024" name="Oval 86023"/>
          <p:cNvSpPr/>
          <p:nvPr/>
        </p:nvSpPr>
        <p:spPr>
          <a:xfrm>
            <a:off x="8466455" y="3085465"/>
            <a:ext cx="984250" cy="9906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86025" name="Text Box 86024"/>
          <p:cNvSpPr txBox="1"/>
          <p:nvPr/>
        </p:nvSpPr>
        <p:spPr>
          <a:xfrm>
            <a:off x="5556885" y="2436813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endParaRPr lang="es-CO" altLang="x-none" sz="2400">
              <a:latin typeface="Times New Roman" panose="02020603050405020304" pitchFamily="18" charset="0"/>
            </a:endParaRPr>
          </a:p>
        </p:txBody>
      </p:sp>
      <p:sp>
        <p:nvSpPr>
          <p:cNvPr id="86026" name="Straight Connector 86025"/>
          <p:cNvSpPr/>
          <p:nvPr/>
        </p:nvSpPr>
        <p:spPr>
          <a:xfrm flipV="1">
            <a:off x="6499225" y="3845560"/>
            <a:ext cx="1972945" cy="23050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6027" name="Text Box 86026"/>
          <p:cNvSpPr txBox="1"/>
          <p:nvPr/>
        </p:nvSpPr>
        <p:spPr>
          <a:xfrm>
            <a:off x="6907531" y="2624773"/>
            <a:ext cx="132842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2400">
                <a:latin typeface="Times New Roman" panose="02020603050405020304" pitchFamily="18" charset="0"/>
              </a:rPr>
              <a:t>W1=0.25</a:t>
            </a:r>
            <a:endParaRPr lang="es-PE" altLang="en-US" sz="2400">
              <a:latin typeface="Times New Roman" panose="02020603050405020304" pitchFamily="18" charset="0"/>
            </a:endParaRPr>
          </a:p>
        </p:txBody>
      </p:sp>
      <p:sp>
        <p:nvSpPr>
          <p:cNvPr id="86028" name="Text Box 86027"/>
          <p:cNvSpPr txBox="1"/>
          <p:nvPr/>
        </p:nvSpPr>
        <p:spPr>
          <a:xfrm>
            <a:off x="6983731" y="4010978"/>
            <a:ext cx="117602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2400">
                <a:latin typeface="Times New Roman" panose="02020603050405020304" pitchFamily="18" charset="0"/>
              </a:rPr>
              <a:t>W2=0.2</a:t>
            </a:r>
            <a:endParaRPr lang="es-PE" altLang="en-US" sz="2400">
              <a:latin typeface="Times New Roman" panose="02020603050405020304" pitchFamily="18" charset="0"/>
            </a:endParaRPr>
          </a:p>
        </p:txBody>
      </p:sp>
      <p:sp>
        <p:nvSpPr>
          <p:cNvPr id="86030" name="Text Box 86029"/>
          <p:cNvSpPr txBox="1"/>
          <p:nvPr/>
        </p:nvSpPr>
        <p:spPr>
          <a:xfrm>
            <a:off x="9531668" y="3349943"/>
            <a:ext cx="4032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2400">
                <a:latin typeface="Times New Roman" panose="02020603050405020304" pitchFamily="18" charset="0"/>
              </a:rPr>
              <a:t>Y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773296" y="2848928"/>
            <a:ext cx="88011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2400">
                <a:latin typeface="Times New Roman" panose="02020603050405020304" pitchFamily="18" charset="0"/>
              </a:rPr>
              <a:t>X1=0</a:t>
            </a:r>
            <a:endParaRPr lang="es-PE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773296" y="3860483"/>
            <a:ext cx="88011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2400">
                <a:latin typeface="Times New Roman" panose="02020603050405020304" pitchFamily="18" charset="0"/>
              </a:rPr>
              <a:t>X2=1</a:t>
            </a:r>
            <a:endParaRPr lang="es-PE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/>
          <p:nvPr/>
        </p:nvGraphicFramePr>
        <p:xfrm>
          <a:off x="833120" y="2437130"/>
          <a:ext cx="3413760" cy="284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20"/>
                <a:gridCol w="1137920"/>
                <a:gridCol w="1137920"/>
              </a:tblGrid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X1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X2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D</a:t>
                      </a:r>
                      <a:endParaRPr lang="es-PE" altLang="en-US"/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PE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PE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PE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s-PE" alt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s-PE" alt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s-PE" alt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8437563" y="4570413"/>
            <a:ext cx="104076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2400">
                <a:latin typeface="Times New Roman" panose="02020603050405020304" pitchFamily="18" charset="0"/>
              </a:rPr>
              <a:t>n=0.25</a:t>
            </a:r>
            <a:endParaRPr lang="es-PE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567103" y="5150803"/>
            <a:ext cx="88836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2400">
                <a:latin typeface="Times New Roman" panose="02020603050405020304" pitchFamily="18" charset="0"/>
              </a:rPr>
              <a:t>=0.49</a:t>
            </a:r>
            <a:endParaRPr lang="es-PE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10" name="Object 9"/>
          <p:cNvGraphicFramePr/>
          <p:nvPr/>
        </p:nvGraphicFramePr>
        <p:xfrm>
          <a:off x="8437880" y="5215255"/>
          <a:ext cx="197485" cy="332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" imgW="139700" imgH="177800" progId="Equation.3">
                  <p:embed/>
                </p:oleObj>
              </mc:Choice>
              <mc:Fallback>
                <p:oleObj name="" r:id="rId2" imgW="139700" imgH="177800" progId="Equation.3">
                  <p:embed/>
                  <p:pic>
                    <p:nvPicPr>
                      <p:cNvPr id="0" name="Picture 309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437880" y="5215255"/>
                        <a:ext cx="197485" cy="3327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4977" cy="68563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94" y="1037"/>
            <a:ext cx="12194975" cy="6856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45770" y="1550035"/>
            <a:ext cx="2531745" cy="406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Entrenado: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ES_tradnl" altLang="x-none" sz="2000" b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Arial;Helvetica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n-US" altLang="x-none" sz="2000"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lvl="1"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29080" y="508000"/>
            <a:ext cx="91332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PE" sz="4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Perceptrones</a:t>
            </a:r>
            <a:endParaRPr lang="es-PE"/>
          </a:p>
        </p:txBody>
      </p:sp>
      <p:sp>
        <p:nvSpPr>
          <p:cNvPr id="86019" name="Oval 86018"/>
          <p:cNvSpPr/>
          <p:nvPr/>
        </p:nvSpPr>
        <p:spPr>
          <a:xfrm>
            <a:off x="5714365" y="2698115"/>
            <a:ext cx="762000" cy="7620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86021" name="Oval 86020"/>
          <p:cNvSpPr/>
          <p:nvPr/>
        </p:nvSpPr>
        <p:spPr>
          <a:xfrm>
            <a:off x="5715000" y="3709670"/>
            <a:ext cx="762000" cy="7620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86023" name="Straight Connector 86022"/>
          <p:cNvSpPr/>
          <p:nvPr/>
        </p:nvSpPr>
        <p:spPr>
          <a:xfrm>
            <a:off x="6499225" y="3085465"/>
            <a:ext cx="1967230" cy="30734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6024" name="Oval 86023"/>
          <p:cNvSpPr/>
          <p:nvPr/>
        </p:nvSpPr>
        <p:spPr>
          <a:xfrm>
            <a:off x="8466455" y="3085465"/>
            <a:ext cx="984250" cy="9906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86025" name="Text Box 86024"/>
          <p:cNvSpPr txBox="1"/>
          <p:nvPr/>
        </p:nvSpPr>
        <p:spPr>
          <a:xfrm>
            <a:off x="5556885" y="2436813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endParaRPr lang="es-CO" altLang="x-none" sz="2400">
              <a:latin typeface="Times New Roman" panose="02020603050405020304" pitchFamily="18" charset="0"/>
            </a:endParaRPr>
          </a:p>
        </p:txBody>
      </p:sp>
      <p:sp>
        <p:nvSpPr>
          <p:cNvPr id="86026" name="Straight Connector 86025"/>
          <p:cNvSpPr/>
          <p:nvPr/>
        </p:nvSpPr>
        <p:spPr>
          <a:xfrm flipV="1">
            <a:off x="6499225" y="3845560"/>
            <a:ext cx="1972945" cy="23050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6027" name="Text Box 86026"/>
          <p:cNvSpPr txBox="1"/>
          <p:nvPr/>
        </p:nvSpPr>
        <p:spPr>
          <a:xfrm>
            <a:off x="6907531" y="2624773"/>
            <a:ext cx="132842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2400">
                <a:latin typeface="Times New Roman" panose="02020603050405020304" pitchFamily="18" charset="0"/>
              </a:rPr>
              <a:t>W1=0.25</a:t>
            </a:r>
            <a:endParaRPr lang="es-PE" altLang="en-US" sz="2400">
              <a:latin typeface="Times New Roman" panose="02020603050405020304" pitchFamily="18" charset="0"/>
            </a:endParaRPr>
          </a:p>
        </p:txBody>
      </p:sp>
      <p:sp>
        <p:nvSpPr>
          <p:cNvPr id="86028" name="Text Box 86027"/>
          <p:cNvSpPr txBox="1"/>
          <p:nvPr/>
        </p:nvSpPr>
        <p:spPr>
          <a:xfrm>
            <a:off x="6907531" y="4010978"/>
            <a:ext cx="132842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2400">
                <a:latin typeface="Times New Roman" panose="02020603050405020304" pitchFamily="18" charset="0"/>
              </a:rPr>
              <a:t>W2=0.45</a:t>
            </a:r>
            <a:endParaRPr lang="es-PE" altLang="en-US" sz="2400">
              <a:latin typeface="Times New Roman" panose="02020603050405020304" pitchFamily="18" charset="0"/>
            </a:endParaRPr>
          </a:p>
        </p:txBody>
      </p:sp>
      <p:sp>
        <p:nvSpPr>
          <p:cNvPr id="86030" name="Text Box 86029"/>
          <p:cNvSpPr txBox="1"/>
          <p:nvPr/>
        </p:nvSpPr>
        <p:spPr>
          <a:xfrm>
            <a:off x="9531668" y="3349943"/>
            <a:ext cx="4032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2400">
                <a:latin typeface="Times New Roman" panose="02020603050405020304" pitchFamily="18" charset="0"/>
              </a:rPr>
              <a:t>Y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935539" y="2848928"/>
            <a:ext cx="5556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2400">
                <a:latin typeface="Times New Roman" panose="02020603050405020304" pitchFamily="18" charset="0"/>
              </a:rPr>
              <a:t>X1</a:t>
            </a:r>
            <a:endParaRPr lang="es-PE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935539" y="3860483"/>
            <a:ext cx="5556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2400">
                <a:latin typeface="Times New Roman" panose="02020603050405020304" pitchFamily="18" charset="0"/>
              </a:rPr>
              <a:t>X2</a:t>
            </a:r>
            <a:endParaRPr lang="es-PE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/>
          <p:nvPr/>
        </p:nvGraphicFramePr>
        <p:xfrm>
          <a:off x="833120" y="2437130"/>
          <a:ext cx="3413760" cy="284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20"/>
                <a:gridCol w="1137920"/>
                <a:gridCol w="1137920"/>
              </a:tblGrid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X1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X2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D</a:t>
                      </a:r>
                      <a:endParaRPr lang="es-PE" altLang="en-US"/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PE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PE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PE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PE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PE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PE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8437563" y="4570413"/>
            <a:ext cx="104076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2400">
                <a:latin typeface="Times New Roman" panose="02020603050405020304" pitchFamily="18" charset="0"/>
              </a:rPr>
              <a:t>n=0.25</a:t>
            </a:r>
            <a:endParaRPr lang="es-PE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567103" y="5150803"/>
            <a:ext cx="88836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2400">
                <a:latin typeface="Times New Roman" panose="02020603050405020304" pitchFamily="18" charset="0"/>
              </a:rPr>
              <a:t>=0.49</a:t>
            </a:r>
            <a:endParaRPr lang="es-PE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10" name="Object 9"/>
          <p:cNvGraphicFramePr/>
          <p:nvPr/>
        </p:nvGraphicFramePr>
        <p:xfrm>
          <a:off x="8437880" y="5215255"/>
          <a:ext cx="197485" cy="332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" imgW="139700" imgH="177800" progId="Equation.3">
                  <p:embed/>
                </p:oleObj>
              </mc:Choice>
              <mc:Fallback>
                <p:oleObj name="" r:id="rId2" imgW="139700" imgH="177800" progId="Equation.3">
                  <p:embed/>
                  <p:pic>
                    <p:nvPicPr>
                      <p:cNvPr id="0" name="Picture 309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437880" y="5215255"/>
                        <a:ext cx="197485" cy="3327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46043" y="1550334"/>
            <a:ext cx="11299371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Función acotada, monótona creciente y diferenciable.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endParaRPr lang="es-ES_tradnl" sz="2400"/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Red de tipo feedforward.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endParaRPr lang="es-ES_tradnl" sz="2400"/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Suficiente con dos capas.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n-US" altLang="x-none" sz="2000"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lvl="1"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29080" y="508000"/>
            <a:ext cx="9133205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PE" sz="4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Perceptrón Multicapa</a:t>
            </a:r>
            <a:endParaRPr lang="es-PE" sz="4000" dirty="0">
              <a:solidFill>
                <a:srgbClr val="4C6AA3"/>
              </a:solidFill>
              <a:latin typeface="Keep Calm Med" pitchFamily="2" charset="0"/>
            </a:endParaRPr>
          </a:p>
          <a:p>
            <a:pPr algn="ctr"/>
            <a:endParaRPr lang="es-PE"/>
          </a:p>
        </p:txBody>
      </p:sp>
      <p:pic>
        <p:nvPicPr>
          <p:cNvPr id="20488" name="Picture 204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480" y="2478405"/>
            <a:ext cx="4479925" cy="29794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46043" y="1550334"/>
            <a:ext cx="11299371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Aprendizaje por Backpropagation.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lvl="2" indent="-342900" algn="just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s-PE" alt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Tras inicializar los pesos de forma aleatoria y con valores pequeños, seleccionamos el primer par de entrenamiento.</a:t>
            </a: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lvl="2" indent="-342900" algn="just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s-PE" alt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Calculamos la salida de la red y calculamos la diferencia entre la salida real de la red y la salida deseada, con lo que obtenemos el vector de error.</a:t>
            </a: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lvl="2" indent="-342900" algn="just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s-PE" alt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Ajustamos los pesos de la red de forma que se minimice el error.</a:t>
            </a: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lvl="2" indent="-342900" algn="just"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s-PE" alt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Repetimos los  tres pasos anteriores para cada par de entrenamiento hasta que el error para todos los conjuntos de entrenamiento sea aceptable.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29080" y="508000"/>
            <a:ext cx="9133205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PE" sz="4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Perceptrón Multicapa</a:t>
            </a:r>
            <a:endParaRPr lang="es-PE" sz="4000" dirty="0">
              <a:solidFill>
                <a:srgbClr val="4C6AA3"/>
              </a:solidFill>
              <a:latin typeface="Keep Calm Med" pitchFamily="2" charset="0"/>
            </a:endParaRPr>
          </a:p>
          <a:p>
            <a:pPr algn="ctr"/>
            <a:endParaRPr lang="es-P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46043" y="1550334"/>
            <a:ext cx="1129937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Aprendizaje por Backpropagation.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lvl="2" indent="-342900" algn="just">
              <a:lnSpc>
                <a:spcPct val="150000"/>
              </a:lnSpc>
              <a:buFont typeface="Wingdings" panose="05000000000000000000" charset="0"/>
              <a:buChar char="§"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29080" y="508000"/>
            <a:ext cx="9133205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PE" sz="4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Perceptrón Multicapa</a:t>
            </a:r>
            <a:endParaRPr lang="es-PE" sz="4000" dirty="0">
              <a:solidFill>
                <a:srgbClr val="4C6AA3"/>
              </a:solidFill>
              <a:latin typeface="Keep Calm Med" pitchFamily="2" charset="0"/>
            </a:endParaRPr>
          </a:p>
          <a:p>
            <a:pPr algn="ctr"/>
            <a:endParaRPr lang="es-PE"/>
          </a:p>
        </p:txBody>
      </p:sp>
      <p:pic>
        <p:nvPicPr>
          <p:cNvPr id="1024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990" y="2665730"/>
            <a:ext cx="6431280" cy="2711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46043" y="1550334"/>
            <a:ext cx="1129937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Aprendizaje por Backpropagation.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lvl="2" indent="-342900" algn="just">
              <a:lnSpc>
                <a:spcPct val="150000"/>
              </a:lnSpc>
              <a:buFont typeface="Wingdings" panose="05000000000000000000" charset="0"/>
              <a:buChar char="§"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29080" y="508000"/>
            <a:ext cx="9133205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PE" sz="4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Perceptrón Multicapa</a:t>
            </a:r>
            <a:endParaRPr lang="es-PE" sz="4000" dirty="0">
              <a:solidFill>
                <a:srgbClr val="4C6AA3"/>
              </a:solidFill>
              <a:latin typeface="Keep Calm Med" pitchFamily="2" charset="0"/>
            </a:endParaRPr>
          </a:p>
          <a:p>
            <a:pPr algn="ctr"/>
            <a:endParaRPr lang="es-PE"/>
          </a:p>
        </p:txBody>
      </p:sp>
      <p:pic>
        <p:nvPicPr>
          <p:cNvPr id="13315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680" y="2804160"/>
            <a:ext cx="6711950" cy="287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46043" y="1550334"/>
            <a:ext cx="1129937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Aprendizaje por Backpropagation.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lvl="2" indent="-342900" algn="just">
              <a:lnSpc>
                <a:spcPct val="150000"/>
              </a:lnSpc>
              <a:buFont typeface="Wingdings" panose="05000000000000000000" charset="0"/>
              <a:buChar char="§"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29080" y="508000"/>
            <a:ext cx="9133205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PE" sz="4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Perceptrón Multicapa</a:t>
            </a:r>
            <a:endParaRPr lang="es-PE" sz="4000" dirty="0">
              <a:solidFill>
                <a:srgbClr val="4C6AA3"/>
              </a:solidFill>
              <a:latin typeface="Keep Calm Med" pitchFamily="2" charset="0"/>
            </a:endParaRPr>
          </a:p>
          <a:p>
            <a:pPr algn="ctr"/>
            <a:endParaRPr lang="es-PE"/>
          </a:p>
        </p:txBody>
      </p:sp>
      <p:pic>
        <p:nvPicPr>
          <p:cNvPr id="14339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3" y="2476500"/>
            <a:ext cx="6851650" cy="287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46043" y="1550334"/>
            <a:ext cx="1129937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Aprendizaje por Backpropagation.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lvl="2" indent="-342900" algn="just">
              <a:lnSpc>
                <a:spcPct val="150000"/>
              </a:lnSpc>
              <a:buFont typeface="Wingdings" panose="05000000000000000000" charset="0"/>
              <a:buChar char="§"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29080" y="508000"/>
            <a:ext cx="9133205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PE" sz="4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Perceptrón Multicapa</a:t>
            </a:r>
            <a:endParaRPr lang="es-PE" sz="4000" dirty="0">
              <a:solidFill>
                <a:srgbClr val="4C6AA3"/>
              </a:solidFill>
              <a:latin typeface="Keep Calm Med" pitchFamily="2" charset="0"/>
            </a:endParaRPr>
          </a:p>
          <a:p>
            <a:pPr algn="ctr"/>
            <a:endParaRPr lang="es-PE"/>
          </a:p>
        </p:txBody>
      </p:sp>
      <p:pic>
        <p:nvPicPr>
          <p:cNvPr id="1536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845" y="2528253"/>
            <a:ext cx="6948488" cy="2781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46043" y="1550334"/>
            <a:ext cx="1129937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Aprendizaje por Backpropagation.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lvl="2" indent="-342900" algn="just">
              <a:lnSpc>
                <a:spcPct val="150000"/>
              </a:lnSpc>
              <a:buFont typeface="Wingdings" panose="05000000000000000000" charset="0"/>
              <a:buChar char="§"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29080" y="508000"/>
            <a:ext cx="9133205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PE" sz="4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Perceptrón Multicapa</a:t>
            </a:r>
            <a:endParaRPr lang="es-PE" sz="4000" dirty="0">
              <a:solidFill>
                <a:srgbClr val="4C6AA3"/>
              </a:solidFill>
              <a:latin typeface="Keep Calm Med" pitchFamily="2" charset="0"/>
            </a:endParaRPr>
          </a:p>
          <a:p>
            <a:pPr algn="ctr"/>
            <a:endParaRPr lang="es-PE"/>
          </a:p>
        </p:txBody>
      </p:sp>
      <p:pic>
        <p:nvPicPr>
          <p:cNvPr id="16388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688" y="2720975"/>
            <a:ext cx="6946900" cy="27955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46043" y="1550334"/>
            <a:ext cx="1129937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Aprendizaje por Backpropagation.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lvl="2" indent="-342900" algn="just">
              <a:lnSpc>
                <a:spcPct val="150000"/>
              </a:lnSpc>
              <a:buFont typeface="Wingdings" panose="05000000000000000000" charset="0"/>
              <a:buChar char="§"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29080" y="508000"/>
            <a:ext cx="9133205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PE" sz="4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Perceptrón Multicapa</a:t>
            </a:r>
            <a:endParaRPr lang="es-PE" sz="4000" dirty="0">
              <a:solidFill>
                <a:srgbClr val="4C6AA3"/>
              </a:solidFill>
              <a:latin typeface="Keep Calm Med" pitchFamily="2" charset="0"/>
            </a:endParaRPr>
          </a:p>
          <a:p>
            <a:pPr algn="ctr"/>
            <a:endParaRPr lang="es-PE"/>
          </a:p>
        </p:txBody>
      </p:sp>
      <p:pic>
        <p:nvPicPr>
          <p:cNvPr id="18435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38" y="2423795"/>
            <a:ext cx="6946900" cy="2860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46043" y="1550334"/>
            <a:ext cx="1129937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Aprendizaje por Backpropagation.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lvl="2" indent="-342900" algn="just">
              <a:lnSpc>
                <a:spcPct val="150000"/>
              </a:lnSpc>
              <a:buFont typeface="Wingdings" panose="05000000000000000000" charset="0"/>
              <a:buChar char="§"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29080" y="508000"/>
            <a:ext cx="9133205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PE" sz="4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Perceptrón Multicapa</a:t>
            </a:r>
            <a:endParaRPr lang="es-PE" sz="4000" dirty="0">
              <a:solidFill>
                <a:srgbClr val="4C6AA3"/>
              </a:solidFill>
              <a:latin typeface="Keep Calm Med" pitchFamily="2" charset="0"/>
            </a:endParaRPr>
          </a:p>
          <a:p>
            <a:pPr algn="ctr"/>
            <a:endParaRPr lang="es-PE"/>
          </a:p>
        </p:txBody>
      </p:sp>
      <p:pic>
        <p:nvPicPr>
          <p:cNvPr id="1946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013" y="2376488"/>
            <a:ext cx="6946900" cy="27924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672"/>
            <a:ext cx="12194973" cy="685632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48790" y="3390062"/>
            <a:ext cx="10998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solidFill>
                  <a:srgbClr val="335597"/>
                </a:solidFill>
                <a:latin typeface="Keep Calm Med" pitchFamily="2" charset="0"/>
              </a:rPr>
              <a:t>TÍTULO </a:t>
            </a:r>
            <a:r>
              <a:rPr lang="es-ES" sz="4000" dirty="0" err="1">
                <a:solidFill>
                  <a:srgbClr val="335597"/>
                </a:solidFill>
                <a:latin typeface="Keep Calm Med" pitchFamily="2" charset="0"/>
              </a:rPr>
              <a:t>TÍTULO</a:t>
            </a:r>
            <a:r>
              <a:rPr lang="es-ES" sz="4000" dirty="0">
                <a:solidFill>
                  <a:srgbClr val="335597"/>
                </a:solidFill>
                <a:latin typeface="Keep Calm Med" pitchFamily="2" charset="0"/>
              </a:rPr>
              <a:t> </a:t>
            </a:r>
            <a:r>
              <a:rPr lang="es-ES" sz="4000" dirty="0" err="1">
                <a:solidFill>
                  <a:srgbClr val="335597"/>
                </a:solidFill>
                <a:latin typeface="Keep Calm Med" pitchFamily="2" charset="0"/>
              </a:rPr>
              <a:t>TÍTULO</a:t>
            </a:r>
            <a:r>
              <a:rPr lang="es-ES" sz="4000" dirty="0">
                <a:solidFill>
                  <a:srgbClr val="335597"/>
                </a:solidFill>
                <a:latin typeface="Keep Calm Med" pitchFamily="2" charset="0"/>
              </a:rPr>
              <a:t> </a:t>
            </a:r>
            <a:r>
              <a:rPr lang="es-ES" sz="4000" dirty="0" err="1">
                <a:solidFill>
                  <a:srgbClr val="335597"/>
                </a:solidFill>
                <a:latin typeface="Keep Calm Med" pitchFamily="2" charset="0"/>
              </a:rPr>
              <a:t>TÍTULO</a:t>
            </a:r>
            <a:endParaRPr lang="es-ES" sz="4000" dirty="0">
              <a:solidFill>
                <a:srgbClr val="335597"/>
              </a:solidFill>
              <a:latin typeface="Keep Calm Med" pitchFamily="2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772194" y="2689394"/>
            <a:ext cx="862148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900" spc="600" dirty="0">
                <a:solidFill>
                  <a:srgbClr val="335597"/>
                </a:solidFill>
                <a:latin typeface="Keep Calm Med" pitchFamily="2" charset="0"/>
              </a:rPr>
              <a:t>CONVERSATORIO</a:t>
            </a:r>
            <a:endParaRPr lang="es-ES" sz="2900" spc="600" dirty="0">
              <a:solidFill>
                <a:srgbClr val="335597"/>
              </a:solidFill>
              <a:latin typeface="Keep Calm Med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9" y="402"/>
            <a:ext cx="12194975" cy="6856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46043" y="1550334"/>
            <a:ext cx="1129937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Aprendizaje por Backpropagation.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lvl="2" indent="-342900" algn="just">
              <a:lnSpc>
                <a:spcPct val="150000"/>
              </a:lnSpc>
              <a:buFont typeface="Wingdings" panose="05000000000000000000" charset="0"/>
              <a:buChar char="§"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29080" y="508000"/>
            <a:ext cx="9133205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PE" sz="4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Perceptrón Multicapa</a:t>
            </a:r>
            <a:endParaRPr lang="es-PE" sz="4000" dirty="0">
              <a:solidFill>
                <a:srgbClr val="4C6AA3"/>
              </a:solidFill>
              <a:latin typeface="Keep Calm Med" pitchFamily="2" charset="0"/>
            </a:endParaRPr>
          </a:p>
          <a:p>
            <a:pPr algn="ctr"/>
            <a:endParaRPr lang="es-PE"/>
          </a:p>
        </p:txBody>
      </p:sp>
      <p:pic>
        <p:nvPicPr>
          <p:cNvPr id="2048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080" y="2660333"/>
            <a:ext cx="6099175" cy="2517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Cuadro de texto 4"/>
          <p:cNvSpPr txBox="1"/>
          <p:nvPr/>
        </p:nvSpPr>
        <p:spPr>
          <a:xfrm>
            <a:off x="8067675" y="3086735"/>
            <a:ext cx="31692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Se calcula el error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pPr algn="l"/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pPr algn="l"/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Error = D - Y 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9" y="402"/>
            <a:ext cx="12194975" cy="6856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46043" y="1550334"/>
            <a:ext cx="1129937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Aprendizaje por Backpropagation.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lvl="2" indent="-342900" algn="just">
              <a:lnSpc>
                <a:spcPct val="150000"/>
              </a:lnSpc>
              <a:buFont typeface="Wingdings" panose="05000000000000000000" charset="0"/>
              <a:buChar char="§"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29080" y="508000"/>
            <a:ext cx="9133205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PE" sz="4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Perceptrón Multicapa</a:t>
            </a:r>
            <a:endParaRPr lang="es-PE" sz="4000" dirty="0">
              <a:solidFill>
                <a:srgbClr val="4C6AA3"/>
              </a:solidFill>
              <a:latin typeface="Keep Calm Med" pitchFamily="2" charset="0"/>
            </a:endParaRPr>
          </a:p>
          <a:p>
            <a:pPr algn="ctr"/>
            <a:endParaRPr lang="es-PE"/>
          </a:p>
        </p:txBody>
      </p:sp>
      <p:sp>
        <p:nvSpPr>
          <p:cNvPr id="5" name="Cuadro de texto 4"/>
          <p:cNvSpPr txBox="1"/>
          <p:nvPr/>
        </p:nvSpPr>
        <p:spPr>
          <a:xfrm>
            <a:off x="6412230" y="2348230"/>
            <a:ext cx="53333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Modificación de pesos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pPr algn="l"/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pPr algn="l"/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W</a:t>
            </a:r>
            <a:r>
              <a:rPr lang="es-PE" altLang="es-ES" sz="2400" baseline="-25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new</a:t>
            </a: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 = W(t) +  n.X(jk).   K(t+1)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algn="l"/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algn="l"/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Pesos capa de salida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algn="l"/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 K</a:t>
            </a: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(t+1) = Y(i).(1-Y(jk)).Error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algn="l"/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Pesos capa oculda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pPr algn="l"/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 K(t+1) = Y(i).(1-Y(jk)).(W(jk).  K)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pic>
        <p:nvPicPr>
          <p:cNvPr id="21508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30" y="2348230"/>
            <a:ext cx="5400040" cy="25450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9510" y="3548380"/>
            <a:ext cx="281940" cy="327660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0" y="4243705"/>
            <a:ext cx="281940" cy="327660"/>
          </a:xfrm>
          <a:prstGeom prst="rect">
            <a:avLst/>
          </a:prstGeom>
        </p:spPr>
      </p:pic>
      <p:pic>
        <p:nvPicPr>
          <p:cNvPr id="8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0" y="4973320"/>
            <a:ext cx="281940" cy="327660"/>
          </a:xfrm>
          <a:prstGeom prst="rect">
            <a:avLst/>
          </a:prstGeom>
        </p:spPr>
      </p:pic>
      <p:pic>
        <p:nvPicPr>
          <p:cNvPr id="9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0120" y="4973320"/>
            <a:ext cx="281940" cy="327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9" y="402"/>
            <a:ext cx="12194975" cy="6856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46043" y="1550334"/>
            <a:ext cx="1129937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Problemas al entrenar.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lvl="2" indent="-342900" algn="just">
              <a:lnSpc>
                <a:spcPct val="150000"/>
              </a:lnSpc>
              <a:buFont typeface="Wingdings" panose="05000000000000000000" charset="0"/>
              <a:buChar char="§"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29080" y="508000"/>
            <a:ext cx="9133205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PE" sz="4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Perceptrón Multicapa</a:t>
            </a:r>
            <a:endParaRPr lang="es-PE" sz="4000" dirty="0">
              <a:solidFill>
                <a:srgbClr val="4C6AA3"/>
              </a:solidFill>
              <a:latin typeface="Keep Calm Med" pitchFamily="2" charset="0"/>
            </a:endParaRPr>
          </a:p>
          <a:p>
            <a:pPr algn="ctr"/>
            <a:endParaRPr lang="es-PE"/>
          </a:p>
        </p:txBody>
      </p:sp>
      <p:pic>
        <p:nvPicPr>
          <p:cNvPr id="13" name="Εικόνα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295" y="1491615"/>
            <a:ext cx="5317490" cy="2148205"/>
          </a:xfrm>
          <a:prstGeom prst="rect">
            <a:avLst/>
          </a:prstGeom>
        </p:spPr>
      </p:pic>
      <p:pic>
        <p:nvPicPr>
          <p:cNvPr id="20" name="Εικόνα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620" y="2886688"/>
            <a:ext cx="3956050" cy="2906053"/>
          </a:xfrm>
          <a:prstGeom prst="rect">
            <a:avLst/>
          </a:prstGeom>
        </p:spPr>
      </p:pic>
      <p:sp>
        <p:nvSpPr>
          <p:cNvPr id="8" name="Cuadro de texto 7"/>
          <p:cNvSpPr txBox="1"/>
          <p:nvPr/>
        </p:nvSpPr>
        <p:spPr>
          <a:xfrm>
            <a:off x="5355590" y="3963670"/>
            <a:ext cx="627634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s-PE" alt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La hipótesis aprendida puede ajustarse muy bien a los datos de entrenamiento, incluso valores atípicos (ruido) pero no generalizar a nuevos ejemplos (datos de prueba)</a:t>
            </a:r>
            <a:endParaRPr lang="es-PE" altLang="es-ES" sz="2000" dirty="0">
              <a:solidFill>
                <a:srgbClr val="4C6AA3"/>
              </a:solidFill>
              <a:latin typeface="Keep Calm Med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9" y="402"/>
            <a:ext cx="12194975" cy="6856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46043" y="1550334"/>
            <a:ext cx="1129937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Ajustar los hiperparámetros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lvl="2" indent="-342900" algn="just">
              <a:lnSpc>
                <a:spcPct val="150000"/>
              </a:lnSpc>
              <a:buFont typeface="Wingdings" panose="05000000000000000000" charset="0"/>
              <a:buChar char="§"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29080" y="508000"/>
            <a:ext cx="9133205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PE" sz="4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Perceptrón Multicapa</a:t>
            </a:r>
            <a:endParaRPr lang="es-PE" sz="4000" dirty="0">
              <a:solidFill>
                <a:srgbClr val="4C6AA3"/>
              </a:solidFill>
              <a:latin typeface="Keep Calm Med" pitchFamily="2" charset="0"/>
            </a:endParaRPr>
          </a:p>
          <a:p>
            <a:pPr algn="ctr"/>
            <a:endParaRPr lang="es-PE"/>
          </a:p>
        </p:txBody>
      </p:sp>
      <p:sp>
        <p:nvSpPr>
          <p:cNvPr id="8" name="Cuadro de texto 7"/>
          <p:cNvSpPr txBox="1"/>
          <p:nvPr/>
        </p:nvSpPr>
        <p:spPr>
          <a:xfrm>
            <a:off x="549910" y="2878455"/>
            <a:ext cx="561657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s-PE" alt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Intentar cambiar los hiperparametros ayuda a buscar un mejor juego de la arquitectura final y como consecuencia mejores resultados (output eficiente)</a:t>
            </a:r>
            <a:endParaRPr lang="es-PE" altLang="es-ES" sz="20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pic>
        <p:nvPicPr>
          <p:cNvPr id="11" name="Εικόνα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620" y="1929765"/>
            <a:ext cx="5288280" cy="2656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94" y="1037"/>
            <a:ext cx="12194975" cy="6856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45770" y="1550035"/>
            <a:ext cx="2013585" cy="406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Ejemplo: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ES_tradnl" altLang="x-none" sz="2000" b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Arial;Helvetica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n-US" altLang="x-none" sz="2000"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lvl="1"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29080" y="508000"/>
            <a:ext cx="91332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PE" sz="4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Perceptrón Multicapa</a:t>
            </a:r>
            <a:endParaRPr lang="es-PE"/>
          </a:p>
        </p:txBody>
      </p:sp>
      <p:sp>
        <p:nvSpPr>
          <p:cNvPr id="86019" name="Oval 86018"/>
          <p:cNvSpPr/>
          <p:nvPr/>
        </p:nvSpPr>
        <p:spPr>
          <a:xfrm>
            <a:off x="5450205" y="2738755"/>
            <a:ext cx="762000" cy="7620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86021" name="Oval 86020"/>
          <p:cNvSpPr/>
          <p:nvPr/>
        </p:nvSpPr>
        <p:spPr>
          <a:xfrm>
            <a:off x="5450205" y="3710305"/>
            <a:ext cx="762000" cy="7620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86023" name="Straight Connector 86022"/>
          <p:cNvSpPr/>
          <p:nvPr/>
        </p:nvSpPr>
        <p:spPr>
          <a:xfrm>
            <a:off x="6212205" y="3098800"/>
            <a:ext cx="868045" cy="63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6025" name="Text Box 86024"/>
          <p:cNvSpPr txBox="1"/>
          <p:nvPr/>
        </p:nvSpPr>
        <p:spPr>
          <a:xfrm>
            <a:off x="5556885" y="2436813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endParaRPr lang="es-CO" altLang="x-none" sz="2400">
              <a:latin typeface="Times New Roman" panose="02020603050405020304" pitchFamily="18" charset="0"/>
            </a:endParaRPr>
          </a:p>
        </p:txBody>
      </p:sp>
      <p:sp>
        <p:nvSpPr>
          <p:cNvPr id="86026" name="Straight Connector 86025"/>
          <p:cNvSpPr/>
          <p:nvPr/>
        </p:nvSpPr>
        <p:spPr>
          <a:xfrm flipV="1">
            <a:off x="6137910" y="3350260"/>
            <a:ext cx="1014095" cy="51054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6027" name="Text Box 86026"/>
          <p:cNvSpPr txBox="1"/>
          <p:nvPr/>
        </p:nvSpPr>
        <p:spPr>
          <a:xfrm>
            <a:off x="6235700" y="2641283"/>
            <a:ext cx="84455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1600">
                <a:latin typeface="Times New Roman" panose="02020603050405020304" pitchFamily="18" charset="0"/>
              </a:rPr>
              <a:t>W1=0.1</a:t>
            </a:r>
            <a:endParaRPr lang="es-PE" altLang="en-US" sz="1600">
              <a:latin typeface="Times New Roman" panose="02020603050405020304" pitchFamily="18" charset="0"/>
            </a:endParaRPr>
          </a:p>
        </p:txBody>
      </p:sp>
      <p:sp>
        <p:nvSpPr>
          <p:cNvPr id="86030" name="Text Box 86029"/>
          <p:cNvSpPr txBox="1"/>
          <p:nvPr/>
        </p:nvSpPr>
        <p:spPr>
          <a:xfrm>
            <a:off x="9455468" y="3249613"/>
            <a:ext cx="4032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2400">
                <a:latin typeface="Times New Roman" panose="02020603050405020304" pitchFamily="18" charset="0"/>
              </a:rPr>
              <a:t>Y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702493" y="2889568"/>
            <a:ext cx="5556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2400">
                <a:latin typeface="Times New Roman" panose="02020603050405020304" pitchFamily="18" charset="0"/>
              </a:rPr>
              <a:t>X1</a:t>
            </a:r>
            <a:endParaRPr lang="es-PE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702493" y="3860483"/>
            <a:ext cx="5556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2400">
                <a:latin typeface="Times New Roman" panose="02020603050405020304" pitchFamily="18" charset="0"/>
              </a:rPr>
              <a:t>X2</a:t>
            </a:r>
            <a:endParaRPr lang="es-PE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/>
          <p:nvPr/>
        </p:nvGraphicFramePr>
        <p:xfrm>
          <a:off x="833120" y="2437130"/>
          <a:ext cx="3413760" cy="284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20"/>
                <a:gridCol w="1137920"/>
                <a:gridCol w="1137920"/>
              </a:tblGrid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X1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X2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D</a:t>
                      </a:r>
                      <a:endParaRPr lang="es-PE" altLang="en-US"/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8361363" y="4570413"/>
            <a:ext cx="119316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2400">
                <a:latin typeface="Times New Roman" panose="02020603050405020304" pitchFamily="18" charset="0"/>
              </a:rPr>
              <a:t>n = 0.25</a:t>
            </a:r>
            <a:endParaRPr lang="es-PE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719503" y="5150803"/>
            <a:ext cx="58356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2400">
                <a:latin typeface="Times New Roman" panose="02020603050405020304" pitchFamily="18" charset="0"/>
              </a:rPr>
              <a:t>= 0</a:t>
            </a:r>
            <a:endParaRPr lang="es-PE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10" name="Object 9"/>
          <p:cNvGraphicFramePr/>
          <p:nvPr/>
        </p:nvGraphicFramePr>
        <p:xfrm>
          <a:off x="8423275" y="5207000"/>
          <a:ext cx="258445" cy="34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" imgW="139700" imgH="177800" progId="Equation.3">
                  <p:embed/>
                </p:oleObj>
              </mc:Choice>
              <mc:Fallback>
                <p:oleObj name="" r:id="rId2" imgW="139700" imgH="177800" progId="Equation.3">
                  <p:embed/>
                  <p:pic>
                    <p:nvPicPr>
                      <p:cNvPr id="0" name="Picture 309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423275" y="5207000"/>
                        <a:ext cx="258445" cy="3486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86018"/>
          <p:cNvSpPr/>
          <p:nvPr/>
        </p:nvSpPr>
        <p:spPr>
          <a:xfrm>
            <a:off x="7080885" y="2739390"/>
            <a:ext cx="762000" cy="7620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" name="Oval 86018"/>
          <p:cNvSpPr/>
          <p:nvPr/>
        </p:nvSpPr>
        <p:spPr>
          <a:xfrm>
            <a:off x="7080885" y="3709670"/>
            <a:ext cx="762000" cy="7620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4" name="Oval 86018"/>
          <p:cNvSpPr/>
          <p:nvPr/>
        </p:nvSpPr>
        <p:spPr>
          <a:xfrm>
            <a:off x="8567420" y="3098800"/>
            <a:ext cx="762000" cy="7620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5" name="Straight Connector 86022"/>
          <p:cNvSpPr/>
          <p:nvPr/>
        </p:nvSpPr>
        <p:spPr>
          <a:xfrm>
            <a:off x="6212840" y="4090035"/>
            <a:ext cx="868045" cy="63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" name="Straight Connector 86025"/>
          <p:cNvSpPr/>
          <p:nvPr/>
        </p:nvSpPr>
        <p:spPr>
          <a:xfrm flipV="1">
            <a:off x="7842885" y="3709670"/>
            <a:ext cx="839470" cy="38036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" name="Straight Connector 86025"/>
          <p:cNvSpPr/>
          <p:nvPr/>
        </p:nvSpPr>
        <p:spPr>
          <a:xfrm>
            <a:off x="6139815" y="3350260"/>
            <a:ext cx="1014095" cy="5111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" name="Straight Connector 86025"/>
          <p:cNvSpPr/>
          <p:nvPr/>
        </p:nvSpPr>
        <p:spPr>
          <a:xfrm>
            <a:off x="7842885" y="3099435"/>
            <a:ext cx="838835" cy="15113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" name="Text Box 86026"/>
          <p:cNvSpPr txBox="1"/>
          <p:nvPr/>
        </p:nvSpPr>
        <p:spPr>
          <a:xfrm>
            <a:off x="6222365" y="4233228"/>
            <a:ext cx="84455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1600">
                <a:latin typeface="Times New Roman" panose="02020603050405020304" pitchFamily="18" charset="0"/>
              </a:rPr>
              <a:t>W4=0.3</a:t>
            </a:r>
            <a:endParaRPr lang="es-PE" altLang="en-US" sz="1600">
              <a:latin typeface="Times New Roman" panose="02020603050405020304" pitchFamily="18" charset="0"/>
            </a:endParaRPr>
          </a:p>
        </p:txBody>
      </p:sp>
      <p:sp>
        <p:nvSpPr>
          <p:cNvPr id="20" name="Text Box 86026"/>
          <p:cNvSpPr txBox="1"/>
          <p:nvPr/>
        </p:nvSpPr>
        <p:spPr>
          <a:xfrm>
            <a:off x="6236335" y="3163888"/>
            <a:ext cx="84455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1600">
                <a:latin typeface="Times New Roman" panose="02020603050405020304" pitchFamily="18" charset="0"/>
              </a:rPr>
              <a:t>W3=0.5</a:t>
            </a:r>
            <a:endParaRPr lang="es-PE" altLang="en-US" sz="1600">
              <a:latin typeface="Times New Roman" panose="02020603050405020304" pitchFamily="18" charset="0"/>
            </a:endParaRPr>
          </a:p>
        </p:txBody>
      </p:sp>
      <p:sp>
        <p:nvSpPr>
          <p:cNvPr id="21" name="Text Box 86026"/>
          <p:cNvSpPr txBox="1"/>
          <p:nvPr/>
        </p:nvSpPr>
        <p:spPr>
          <a:xfrm>
            <a:off x="6152833" y="3709988"/>
            <a:ext cx="96329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1600">
                <a:latin typeface="Times New Roman" panose="02020603050405020304" pitchFamily="18" charset="0"/>
              </a:rPr>
              <a:t>W2= -0.7</a:t>
            </a:r>
            <a:endParaRPr lang="es-PE" altLang="en-US" sz="1600">
              <a:latin typeface="Times New Roman" panose="02020603050405020304" pitchFamily="18" charset="0"/>
            </a:endParaRPr>
          </a:p>
        </p:txBody>
      </p:sp>
      <p:sp>
        <p:nvSpPr>
          <p:cNvPr id="22" name="Text Box 86026"/>
          <p:cNvSpPr txBox="1"/>
          <p:nvPr/>
        </p:nvSpPr>
        <p:spPr>
          <a:xfrm>
            <a:off x="7842885" y="2738438"/>
            <a:ext cx="84455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1600">
                <a:latin typeface="Times New Roman" panose="02020603050405020304" pitchFamily="18" charset="0"/>
              </a:rPr>
              <a:t>W5=0.2</a:t>
            </a:r>
            <a:endParaRPr lang="es-PE" altLang="en-US" sz="1600">
              <a:latin typeface="Times New Roman" panose="02020603050405020304" pitchFamily="18" charset="0"/>
            </a:endParaRPr>
          </a:p>
        </p:txBody>
      </p:sp>
      <p:sp>
        <p:nvSpPr>
          <p:cNvPr id="23" name="Text Box 86026"/>
          <p:cNvSpPr txBox="1"/>
          <p:nvPr/>
        </p:nvSpPr>
        <p:spPr>
          <a:xfrm>
            <a:off x="7842885" y="4089718"/>
            <a:ext cx="84455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1600">
                <a:latin typeface="Times New Roman" panose="02020603050405020304" pitchFamily="18" charset="0"/>
              </a:rPr>
              <a:t>W6=0.4</a:t>
            </a:r>
            <a:endParaRPr lang="es-PE" altLang="en-US" sz="16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94" y="1037"/>
            <a:ext cx="12194975" cy="6856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45770" y="1550035"/>
            <a:ext cx="2013585" cy="406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Paso 1: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ES_tradnl" altLang="x-none" sz="2000" b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Arial;Helvetica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n-US" altLang="x-none" sz="2000"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lvl="1"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29080" y="508000"/>
            <a:ext cx="91332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PE" sz="4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Perceptrón Multicapa</a:t>
            </a:r>
            <a:endParaRPr lang="es-PE"/>
          </a:p>
        </p:txBody>
      </p:sp>
      <p:sp>
        <p:nvSpPr>
          <p:cNvPr id="86019" name="Oval 86018"/>
          <p:cNvSpPr/>
          <p:nvPr/>
        </p:nvSpPr>
        <p:spPr>
          <a:xfrm>
            <a:off x="5450205" y="2738755"/>
            <a:ext cx="762000" cy="7620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86021" name="Oval 86020"/>
          <p:cNvSpPr/>
          <p:nvPr/>
        </p:nvSpPr>
        <p:spPr>
          <a:xfrm>
            <a:off x="5450205" y="3710305"/>
            <a:ext cx="762000" cy="7620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86023" name="Straight Connector 86022"/>
          <p:cNvSpPr/>
          <p:nvPr/>
        </p:nvSpPr>
        <p:spPr>
          <a:xfrm>
            <a:off x="6212205" y="3098800"/>
            <a:ext cx="868045" cy="63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6025" name="Text Box 86024"/>
          <p:cNvSpPr txBox="1"/>
          <p:nvPr/>
        </p:nvSpPr>
        <p:spPr>
          <a:xfrm>
            <a:off x="5556885" y="2436813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endParaRPr lang="es-CO" altLang="x-none" sz="2400">
              <a:latin typeface="Times New Roman" panose="02020603050405020304" pitchFamily="18" charset="0"/>
            </a:endParaRPr>
          </a:p>
        </p:txBody>
      </p:sp>
      <p:sp>
        <p:nvSpPr>
          <p:cNvPr id="86026" name="Straight Connector 86025"/>
          <p:cNvSpPr/>
          <p:nvPr/>
        </p:nvSpPr>
        <p:spPr>
          <a:xfrm flipV="1">
            <a:off x="6137910" y="3350260"/>
            <a:ext cx="1014095" cy="51054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6027" name="Text Box 86026"/>
          <p:cNvSpPr txBox="1"/>
          <p:nvPr/>
        </p:nvSpPr>
        <p:spPr>
          <a:xfrm>
            <a:off x="6235700" y="2641283"/>
            <a:ext cx="84455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1600">
                <a:latin typeface="Times New Roman" panose="02020603050405020304" pitchFamily="18" charset="0"/>
              </a:rPr>
              <a:t>W1=0.1</a:t>
            </a:r>
            <a:endParaRPr lang="es-PE" altLang="en-US" sz="1600">
              <a:latin typeface="Times New Roman" panose="02020603050405020304" pitchFamily="18" charset="0"/>
            </a:endParaRPr>
          </a:p>
        </p:txBody>
      </p:sp>
      <p:sp>
        <p:nvSpPr>
          <p:cNvPr id="86030" name="Text Box 86029"/>
          <p:cNvSpPr txBox="1"/>
          <p:nvPr/>
        </p:nvSpPr>
        <p:spPr>
          <a:xfrm>
            <a:off x="9379268" y="3249613"/>
            <a:ext cx="5556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2400">
                <a:latin typeface="Times New Roman" panose="02020603050405020304" pitchFamily="18" charset="0"/>
              </a:rPr>
              <a:t>Y3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540251" y="2889568"/>
            <a:ext cx="88011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2400">
                <a:latin typeface="Times New Roman" panose="02020603050405020304" pitchFamily="18" charset="0"/>
              </a:rPr>
              <a:t>X1=0</a:t>
            </a:r>
            <a:endParaRPr lang="es-PE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540251" y="3860483"/>
            <a:ext cx="88011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2400">
                <a:latin typeface="Times New Roman" panose="02020603050405020304" pitchFamily="18" charset="0"/>
              </a:rPr>
              <a:t>X2=1</a:t>
            </a:r>
            <a:endParaRPr lang="es-PE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/>
          <p:nvPr/>
        </p:nvGraphicFramePr>
        <p:xfrm>
          <a:off x="833120" y="2437130"/>
          <a:ext cx="3413760" cy="284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20"/>
                <a:gridCol w="1137920"/>
                <a:gridCol w="1137920"/>
              </a:tblGrid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X1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X2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D</a:t>
                      </a:r>
                      <a:endParaRPr lang="es-PE" altLang="en-US"/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s-PE" alt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s-PE" alt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s-PE" alt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8361363" y="4570413"/>
            <a:ext cx="119316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2400">
                <a:latin typeface="Times New Roman" panose="02020603050405020304" pitchFamily="18" charset="0"/>
              </a:rPr>
              <a:t>n = 0.25</a:t>
            </a:r>
            <a:endParaRPr lang="es-PE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719503" y="5150803"/>
            <a:ext cx="58356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2400">
                <a:latin typeface="Times New Roman" panose="02020603050405020304" pitchFamily="18" charset="0"/>
              </a:rPr>
              <a:t>= 0</a:t>
            </a:r>
            <a:endParaRPr lang="es-PE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10" name="Object 9"/>
          <p:cNvGraphicFramePr/>
          <p:nvPr/>
        </p:nvGraphicFramePr>
        <p:xfrm>
          <a:off x="8423275" y="5207000"/>
          <a:ext cx="258445" cy="34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" imgW="139700" imgH="177800" progId="Equation.3">
                  <p:embed/>
                </p:oleObj>
              </mc:Choice>
              <mc:Fallback>
                <p:oleObj name="" r:id="rId2" imgW="139700" imgH="177800" progId="Equation.3">
                  <p:embed/>
                  <p:pic>
                    <p:nvPicPr>
                      <p:cNvPr id="0" name="Picture 309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423275" y="5207000"/>
                        <a:ext cx="258445" cy="3486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86018"/>
          <p:cNvSpPr/>
          <p:nvPr/>
        </p:nvSpPr>
        <p:spPr>
          <a:xfrm>
            <a:off x="7080885" y="2739390"/>
            <a:ext cx="762000" cy="7620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" name="Oval 86018"/>
          <p:cNvSpPr/>
          <p:nvPr/>
        </p:nvSpPr>
        <p:spPr>
          <a:xfrm>
            <a:off x="7080885" y="3709670"/>
            <a:ext cx="762000" cy="7620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4" name="Oval 86018"/>
          <p:cNvSpPr/>
          <p:nvPr/>
        </p:nvSpPr>
        <p:spPr>
          <a:xfrm>
            <a:off x="8567420" y="3098800"/>
            <a:ext cx="762000" cy="7620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5" name="Straight Connector 86022"/>
          <p:cNvSpPr/>
          <p:nvPr/>
        </p:nvSpPr>
        <p:spPr>
          <a:xfrm>
            <a:off x="6212840" y="4090035"/>
            <a:ext cx="868045" cy="63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" name="Straight Connector 86025"/>
          <p:cNvSpPr/>
          <p:nvPr/>
        </p:nvSpPr>
        <p:spPr>
          <a:xfrm flipV="1">
            <a:off x="7842885" y="3709670"/>
            <a:ext cx="839470" cy="38036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" name="Straight Connector 86025"/>
          <p:cNvSpPr/>
          <p:nvPr/>
        </p:nvSpPr>
        <p:spPr>
          <a:xfrm>
            <a:off x="6139815" y="3350260"/>
            <a:ext cx="1014095" cy="5111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" name="Straight Connector 86025"/>
          <p:cNvSpPr/>
          <p:nvPr/>
        </p:nvSpPr>
        <p:spPr>
          <a:xfrm>
            <a:off x="7842885" y="3099435"/>
            <a:ext cx="838835" cy="15113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" name="Text Box 86026"/>
          <p:cNvSpPr txBox="1"/>
          <p:nvPr/>
        </p:nvSpPr>
        <p:spPr>
          <a:xfrm>
            <a:off x="6222365" y="4233228"/>
            <a:ext cx="84455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1600">
                <a:latin typeface="Times New Roman" panose="02020603050405020304" pitchFamily="18" charset="0"/>
              </a:rPr>
              <a:t>W4=0.3</a:t>
            </a:r>
            <a:endParaRPr lang="es-PE" altLang="en-US" sz="1600">
              <a:latin typeface="Times New Roman" panose="02020603050405020304" pitchFamily="18" charset="0"/>
            </a:endParaRPr>
          </a:p>
        </p:txBody>
      </p:sp>
      <p:sp>
        <p:nvSpPr>
          <p:cNvPr id="20" name="Text Box 86026"/>
          <p:cNvSpPr txBox="1"/>
          <p:nvPr/>
        </p:nvSpPr>
        <p:spPr>
          <a:xfrm>
            <a:off x="6236335" y="3163888"/>
            <a:ext cx="84455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1600">
                <a:latin typeface="Times New Roman" panose="02020603050405020304" pitchFamily="18" charset="0"/>
              </a:rPr>
              <a:t>W3=0.5</a:t>
            </a:r>
            <a:endParaRPr lang="es-PE" altLang="en-US" sz="1600">
              <a:latin typeface="Times New Roman" panose="02020603050405020304" pitchFamily="18" charset="0"/>
            </a:endParaRPr>
          </a:p>
        </p:txBody>
      </p:sp>
      <p:sp>
        <p:nvSpPr>
          <p:cNvPr id="21" name="Text Box 86026"/>
          <p:cNvSpPr txBox="1"/>
          <p:nvPr/>
        </p:nvSpPr>
        <p:spPr>
          <a:xfrm>
            <a:off x="6152833" y="3709988"/>
            <a:ext cx="96329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1600">
                <a:latin typeface="Times New Roman" panose="02020603050405020304" pitchFamily="18" charset="0"/>
              </a:rPr>
              <a:t>W2= -0.7</a:t>
            </a:r>
            <a:endParaRPr lang="es-PE" altLang="en-US" sz="1600">
              <a:latin typeface="Times New Roman" panose="02020603050405020304" pitchFamily="18" charset="0"/>
            </a:endParaRPr>
          </a:p>
        </p:txBody>
      </p:sp>
      <p:sp>
        <p:nvSpPr>
          <p:cNvPr id="22" name="Text Box 86026"/>
          <p:cNvSpPr txBox="1"/>
          <p:nvPr/>
        </p:nvSpPr>
        <p:spPr>
          <a:xfrm>
            <a:off x="7842885" y="2738438"/>
            <a:ext cx="84455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1600">
                <a:latin typeface="Times New Roman" panose="02020603050405020304" pitchFamily="18" charset="0"/>
              </a:rPr>
              <a:t>W5=0.2</a:t>
            </a:r>
            <a:endParaRPr lang="es-PE" altLang="en-US" sz="1600">
              <a:latin typeface="Times New Roman" panose="02020603050405020304" pitchFamily="18" charset="0"/>
            </a:endParaRPr>
          </a:p>
        </p:txBody>
      </p:sp>
      <p:sp>
        <p:nvSpPr>
          <p:cNvPr id="23" name="Text Box 86026"/>
          <p:cNvSpPr txBox="1"/>
          <p:nvPr/>
        </p:nvSpPr>
        <p:spPr>
          <a:xfrm>
            <a:off x="7842885" y="4089718"/>
            <a:ext cx="84455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1600">
                <a:latin typeface="Times New Roman" panose="02020603050405020304" pitchFamily="18" charset="0"/>
              </a:rPr>
              <a:t>W6=0.4</a:t>
            </a:r>
            <a:endParaRPr lang="es-PE" altLang="en-US" sz="1600">
              <a:latin typeface="Times New Roman" panose="02020603050405020304" pitchFamily="18" charset="0"/>
            </a:endParaRPr>
          </a:p>
        </p:txBody>
      </p:sp>
      <p:sp>
        <p:nvSpPr>
          <p:cNvPr id="24" name="Text Box 86029"/>
          <p:cNvSpPr txBox="1"/>
          <p:nvPr/>
        </p:nvSpPr>
        <p:spPr>
          <a:xfrm>
            <a:off x="7184073" y="2944813"/>
            <a:ext cx="5556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2400">
                <a:latin typeface="Times New Roman" panose="02020603050405020304" pitchFamily="18" charset="0"/>
              </a:rPr>
              <a:t>Y1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25" name="Text Box 86029"/>
          <p:cNvSpPr txBox="1"/>
          <p:nvPr/>
        </p:nvSpPr>
        <p:spPr>
          <a:xfrm>
            <a:off x="7184073" y="3861118"/>
            <a:ext cx="5556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2400">
                <a:latin typeface="Times New Roman" panose="02020603050405020304" pitchFamily="18" charset="0"/>
              </a:rPr>
              <a:t>Y2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94" y="1037"/>
            <a:ext cx="12194975" cy="6856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45770" y="1550035"/>
            <a:ext cx="2013585" cy="406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Paso 1: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ES_tradnl" altLang="x-none" sz="2000" b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Arial;Helvetica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n-US" altLang="x-none" sz="2000"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lvl="1"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29080" y="508000"/>
            <a:ext cx="91332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PE" sz="4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Perceptrón Multicapa</a:t>
            </a:r>
            <a:endParaRPr lang="es-PE"/>
          </a:p>
        </p:txBody>
      </p:sp>
      <p:sp>
        <p:nvSpPr>
          <p:cNvPr id="86025" name="Text Box 86024"/>
          <p:cNvSpPr txBox="1"/>
          <p:nvPr/>
        </p:nvSpPr>
        <p:spPr>
          <a:xfrm>
            <a:off x="5556885" y="2436813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endParaRPr lang="es-CO" altLang="x-none" sz="2400">
              <a:latin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/>
          <p:nvPr/>
        </p:nvGraphicFramePr>
        <p:xfrm>
          <a:off x="833120" y="2437130"/>
          <a:ext cx="3413760" cy="284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20"/>
                <a:gridCol w="1137920"/>
                <a:gridCol w="1137920"/>
              </a:tblGrid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X1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X2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D</a:t>
                      </a:r>
                      <a:endParaRPr lang="es-PE" altLang="en-US"/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s-PE" alt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s-PE" alt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s-PE" alt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 Box 11"/>
          <p:cNvSpPr txBox="1"/>
          <p:nvPr/>
        </p:nvSpPr>
        <p:spPr>
          <a:xfrm>
            <a:off x="4636135" y="1991360"/>
            <a:ext cx="71526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Y1 = F(X1.W1+X2.W2-  )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Y1 = F(0x0.1+1x(-0.7)-0)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Y1 = F(-0.7)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graphicFrame>
        <p:nvGraphicFramePr>
          <p:cNvPr id="13" name="Object 12"/>
          <p:cNvGraphicFramePr/>
          <p:nvPr/>
        </p:nvGraphicFramePr>
        <p:xfrm>
          <a:off x="8362950" y="2038985"/>
          <a:ext cx="234315" cy="39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2" imgW="127000" imgH="177165" progId="Equation.3">
                  <p:embed/>
                </p:oleObj>
              </mc:Choice>
              <mc:Fallback>
                <p:oleObj name="" r:id="rId2" imgW="127000" imgH="177165" progId="Equation.3">
                  <p:embed/>
                  <p:pic>
                    <p:nvPicPr>
                      <p:cNvPr id="0" name="Picture 309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62950" y="2038985"/>
                        <a:ext cx="234315" cy="3981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4"/>
          <p:cNvSpPr txBox="1"/>
          <p:nvPr/>
        </p:nvSpPr>
        <p:spPr>
          <a:xfrm>
            <a:off x="4636135" y="3540760"/>
            <a:ext cx="63950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F(x) = 1/1+E^(-x)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F(</a:t>
            </a: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-0.7</a:t>
            </a: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) = 0.332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Y1 = F(</a:t>
            </a: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-0.7</a:t>
            </a: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) = </a:t>
            </a: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0.332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94" y="1037"/>
            <a:ext cx="12194975" cy="6856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45770" y="1550035"/>
            <a:ext cx="2013585" cy="406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Paso 1: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ES_tradnl" altLang="x-none" sz="2000" b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Arial;Helvetica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n-US" altLang="x-none" sz="2000"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lvl="1"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29080" y="508000"/>
            <a:ext cx="91332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PE" sz="4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Perceptrón Multicapa</a:t>
            </a:r>
            <a:endParaRPr lang="es-PE"/>
          </a:p>
        </p:txBody>
      </p:sp>
      <p:sp>
        <p:nvSpPr>
          <p:cNvPr id="86025" name="Text Box 86024"/>
          <p:cNvSpPr txBox="1"/>
          <p:nvPr/>
        </p:nvSpPr>
        <p:spPr>
          <a:xfrm>
            <a:off x="5556885" y="2436813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endParaRPr lang="es-CO" altLang="x-none" sz="2400">
              <a:latin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/>
          <p:nvPr/>
        </p:nvGraphicFramePr>
        <p:xfrm>
          <a:off x="833120" y="2437130"/>
          <a:ext cx="3413760" cy="284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20"/>
                <a:gridCol w="1137920"/>
                <a:gridCol w="1137920"/>
              </a:tblGrid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X1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X2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D</a:t>
                      </a:r>
                      <a:endParaRPr lang="es-PE" altLang="en-US"/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s-PE" alt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s-PE" alt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s-PE" alt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 Box 11"/>
          <p:cNvSpPr txBox="1"/>
          <p:nvPr/>
        </p:nvSpPr>
        <p:spPr>
          <a:xfrm>
            <a:off x="4636135" y="1991360"/>
            <a:ext cx="71526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Y2 = F(X1.W3+X2.W4-  )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Y2 = F(0x0.5+1x0.3-0)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Y2 = F(0.3)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graphicFrame>
        <p:nvGraphicFramePr>
          <p:cNvPr id="13" name="Object 12"/>
          <p:cNvGraphicFramePr/>
          <p:nvPr/>
        </p:nvGraphicFramePr>
        <p:xfrm>
          <a:off x="8373110" y="2038985"/>
          <a:ext cx="234315" cy="39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2" imgW="127000" imgH="177165" progId="Equation.3">
                  <p:embed/>
                </p:oleObj>
              </mc:Choice>
              <mc:Fallback>
                <p:oleObj name="" r:id="rId2" imgW="127000" imgH="177165" progId="Equation.3">
                  <p:embed/>
                  <p:pic>
                    <p:nvPicPr>
                      <p:cNvPr id="0" name="Picture 309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73110" y="2038985"/>
                        <a:ext cx="234315" cy="3981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4"/>
          <p:cNvSpPr txBox="1"/>
          <p:nvPr/>
        </p:nvSpPr>
        <p:spPr>
          <a:xfrm>
            <a:off x="4636135" y="3540760"/>
            <a:ext cx="63950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F(x) = 1/1+E^</a:t>
            </a: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(-x)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F(</a:t>
            </a: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0.3</a:t>
            </a: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) = 0.574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Y2 = F(</a:t>
            </a: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0.3</a:t>
            </a: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) = </a:t>
            </a: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0.574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94" y="1037"/>
            <a:ext cx="12194975" cy="6856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45770" y="1550035"/>
            <a:ext cx="2013585" cy="406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Paso 1: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ES_tradnl" altLang="x-none" sz="2000" b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Arial;Helvetica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n-US" altLang="x-none" sz="2000"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lvl="1"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29080" y="508000"/>
            <a:ext cx="91332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PE" sz="4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Perceptrón Multicapa</a:t>
            </a:r>
            <a:endParaRPr lang="es-PE"/>
          </a:p>
        </p:txBody>
      </p:sp>
      <p:sp>
        <p:nvSpPr>
          <p:cNvPr id="86025" name="Text Box 86024"/>
          <p:cNvSpPr txBox="1"/>
          <p:nvPr/>
        </p:nvSpPr>
        <p:spPr>
          <a:xfrm>
            <a:off x="5556885" y="2436813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endParaRPr lang="es-CO" altLang="x-none" sz="2400">
              <a:latin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/>
          <p:nvPr/>
        </p:nvGraphicFramePr>
        <p:xfrm>
          <a:off x="833120" y="2437130"/>
          <a:ext cx="3413760" cy="284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20"/>
                <a:gridCol w="1137920"/>
                <a:gridCol w="1137920"/>
              </a:tblGrid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X1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X2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D</a:t>
                      </a:r>
                      <a:endParaRPr lang="es-PE" altLang="en-US"/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s-PE" alt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s-PE" alt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s-PE" alt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 Box 11"/>
          <p:cNvSpPr txBox="1"/>
          <p:nvPr/>
        </p:nvSpPr>
        <p:spPr>
          <a:xfrm>
            <a:off x="4636135" y="1991360"/>
            <a:ext cx="71526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Y3 = F(Y1.W3+Y2.W4-  )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Y3 = F(0.332x0.2+0.574x0.4-0)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Y3 = F(0.296)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graphicFrame>
        <p:nvGraphicFramePr>
          <p:cNvPr id="13" name="Object 12"/>
          <p:cNvGraphicFramePr/>
          <p:nvPr/>
        </p:nvGraphicFramePr>
        <p:xfrm>
          <a:off x="8342630" y="2038985"/>
          <a:ext cx="234315" cy="39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2" imgW="127000" imgH="177165" progId="Equation.3">
                  <p:embed/>
                </p:oleObj>
              </mc:Choice>
              <mc:Fallback>
                <p:oleObj name="" r:id="rId2" imgW="127000" imgH="177165" progId="Equation.3">
                  <p:embed/>
                  <p:pic>
                    <p:nvPicPr>
                      <p:cNvPr id="0" name="Picture 309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42630" y="2038985"/>
                        <a:ext cx="234315" cy="3981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4"/>
          <p:cNvSpPr txBox="1"/>
          <p:nvPr/>
        </p:nvSpPr>
        <p:spPr>
          <a:xfrm>
            <a:off x="4636135" y="3540760"/>
            <a:ext cx="63950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F(x) = 1/1+E^</a:t>
            </a: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(-x)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F(</a:t>
            </a: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0.296</a:t>
            </a: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) = 0.573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Y3 = F(</a:t>
            </a: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0.296</a:t>
            </a: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) = </a:t>
            </a: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0.573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94" y="1037"/>
            <a:ext cx="12194975" cy="6856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45770" y="1550035"/>
            <a:ext cx="2013585" cy="406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Paso 1: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ES_tradnl" altLang="x-none" sz="2000" b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Arial;Helvetica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n-US" altLang="x-none" sz="2000"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lvl="1"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29080" y="508000"/>
            <a:ext cx="91332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PE" sz="4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Perceptrón Multicapa</a:t>
            </a:r>
            <a:endParaRPr lang="es-PE"/>
          </a:p>
        </p:txBody>
      </p:sp>
      <p:sp>
        <p:nvSpPr>
          <p:cNvPr id="86025" name="Text Box 86024"/>
          <p:cNvSpPr txBox="1"/>
          <p:nvPr/>
        </p:nvSpPr>
        <p:spPr>
          <a:xfrm>
            <a:off x="5556885" y="2436813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endParaRPr lang="es-CO" altLang="x-none" sz="2400">
              <a:latin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/>
          <p:nvPr/>
        </p:nvGraphicFramePr>
        <p:xfrm>
          <a:off x="833120" y="2437130"/>
          <a:ext cx="3413760" cy="284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20"/>
                <a:gridCol w="1137920"/>
                <a:gridCol w="1137920"/>
              </a:tblGrid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X1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X2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D</a:t>
                      </a:r>
                      <a:endParaRPr lang="es-PE" altLang="en-US"/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s-PE" alt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s-PE" alt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s-PE" alt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 Box 11"/>
          <p:cNvSpPr txBox="1"/>
          <p:nvPr/>
        </p:nvSpPr>
        <p:spPr>
          <a:xfrm>
            <a:off x="4646295" y="1550035"/>
            <a:ext cx="715264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Y3 = </a:t>
            </a: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0.573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Error = 1-</a:t>
            </a: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0.573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W5</a:t>
            </a:r>
            <a:r>
              <a:rPr lang="es-PE" altLang="es-ES" sz="2400" baseline="-25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new</a:t>
            </a: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 =  W5 + n.Y1.   K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  K = Y3.(1-Y3).E = </a:t>
            </a: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0.573x0.427x0.427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  k = 0.1044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W5</a:t>
            </a:r>
            <a:r>
              <a:rPr lang="es-PE" altLang="es-ES" sz="2400" baseline="-25000" dirty="0">
                <a:solidFill>
                  <a:srgbClr val="4C6AA3"/>
                </a:solidFill>
                <a:latin typeface="Keep Calm Med" pitchFamily="2" charset="0"/>
              </a:rPr>
              <a:t>new</a:t>
            </a: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 =  0.2 + 0.25x0.332x0.1044 = 0.29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W6</a:t>
            </a:r>
            <a:r>
              <a:rPr lang="es-PE" altLang="es-ES" sz="2400" baseline="-25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new</a:t>
            </a: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 =  W6 + n.Y2.   K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  K = Y3.(1-Y3).E = 0.573x0.427x0.427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  k = 0.1044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W6</a:t>
            </a:r>
            <a:r>
              <a:rPr lang="es-PE" altLang="es-ES" sz="2400" baseline="-25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new</a:t>
            </a: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 =  0.4 + 0.25x0.574x0.1044 = 0.42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pic>
        <p:nvPicPr>
          <p:cNvPr id="1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520" y="2716530"/>
            <a:ext cx="281940" cy="327660"/>
          </a:xfrm>
          <a:prstGeom prst="rect">
            <a:avLst/>
          </a:prstGeom>
        </p:spPr>
      </p:pic>
      <p:pic>
        <p:nvPicPr>
          <p:cNvPr id="1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670" y="3134360"/>
            <a:ext cx="281940" cy="327660"/>
          </a:xfrm>
          <a:prstGeom prst="rect">
            <a:avLst/>
          </a:prstGeom>
        </p:spPr>
      </p:pic>
      <p:pic>
        <p:nvPicPr>
          <p:cNvPr id="1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670" y="3462020"/>
            <a:ext cx="281940" cy="327660"/>
          </a:xfrm>
          <a:prstGeom prst="rect">
            <a:avLst/>
          </a:prstGeom>
        </p:spPr>
      </p:pic>
      <p:pic>
        <p:nvPicPr>
          <p:cNvPr id="1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670" y="4951095"/>
            <a:ext cx="281940" cy="327660"/>
          </a:xfrm>
          <a:prstGeom prst="rect">
            <a:avLst/>
          </a:prstGeom>
        </p:spPr>
      </p:pic>
      <p:pic>
        <p:nvPicPr>
          <p:cNvPr id="18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670" y="5283835"/>
            <a:ext cx="281940" cy="327660"/>
          </a:xfrm>
          <a:prstGeom prst="rect">
            <a:avLst/>
          </a:prstGeom>
        </p:spPr>
      </p:pic>
      <p:pic>
        <p:nvPicPr>
          <p:cNvPr id="1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645" y="4537710"/>
            <a:ext cx="281940" cy="327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4977" cy="68563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94" y="1037"/>
            <a:ext cx="12194975" cy="6856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45770" y="1550035"/>
            <a:ext cx="2013585" cy="406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Paso 1: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ES_tradnl" altLang="x-none" sz="2000" b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Arial;Helvetica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n-US" altLang="x-none" sz="2000"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lvl="1"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29080" y="508000"/>
            <a:ext cx="91332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PE" sz="4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Perceptrón Multicapa</a:t>
            </a:r>
            <a:endParaRPr lang="es-PE"/>
          </a:p>
        </p:txBody>
      </p:sp>
      <p:sp>
        <p:nvSpPr>
          <p:cNvPr id="86025" name="Text Box 86024"/>
          <p:cNvSpPr txBox="1"/>
          <p:nvPr/>
        </p:nvSpPr>
        <p:spPr>
          <a:xfrm>
            <a:off x="5556885" y="2436813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endParaRPr lang="es-CO" altLang="x-none" sz="2400">
              <a:latin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/>
          <p:nvPr/>
        </p:nvGraphicFramePr>
        <p:xfrm>
          <a:off x="833120" y="2437130"/>
          <a:ext cx="3413760" cy="284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20"/>
                <a:gridCol w="1137920"/>
                <a:gridCol w="1137920"/>
              </a:tblGrid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X1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X2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D</a:t>
                      </a:r>
                      <a:endParaRPr lang="es-PE" altLang="en-US"/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s-PE" alt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s-PE" alt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s-PE" alt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 Box 11"/>
          <p:cNvSpPr txBox="1"/>
          <p:nvPr/>
        </p:nvSpPr>
        <p:spPr>
          <a:xfrm>
            <a:off x="4646295" y="1550035"/>
            <a:ext cx="715264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W1</a:t>
            </a:r>
            <a:r>
              <a:rPr lang="es-PE" altLang="es-ES" sz="2400" baseline="-25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new</a:t>
            </a: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 =  W1 + n.Y1.   K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  K = Y1.(1-Y1).W5.   K</a:t>
            </a:r>
            <a:r>
              <a:rPr lang="es-PE" altLang="es-ES" sz="2400" baseline="-25000" dirty="0">
                <a:solidFill>
                  <a:srgbClr val="4C6AA3"/>
                </a:solidFill>
                <a:latin typeface="Keep Calm Med" pitchFamily="2" charset="0"/>
              </a:rPr>
              <a:t>anterior</a:t>
            </a:r>
            <a:endParaRPr lang="es-PE" altLang="es-ES" sz="2400" baseline="-25000" dirty="0">
              <a:solidFill>
                <a:srgbClr val="4C6AA3"/>
              </a:solidFill>
              <a:latin typeface="Keep Calm Med" pitchFamily="2" charset="0"/>
            </a:endParaRPr>
          </a:p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  K = 0.332x(1-0.332)x0.2x0.1044 = 0.05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W1</a:t>
            </a:r>
            <a:r>
              <a:rPr lang="es-PE" altLang="es-ES" sz="2400" baseline="-25000" dirty="0">
                <a:solidFill>
                  <a:srgbClr val="4C6AA3"/>
                </a:solidFill>
                <a:latin typeface="Keep Calm Med" pitchFamily="2" charset="0"/>
              </a:rPr>
              <a:t>new</a:t>
            </a: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 =  0.1 + 0.25x0x0.05 = 0.1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W2</a:t>
            </a:r>
            <a:r>
              <a:rPr lang="es-PE" altLang="es-ES" sz="2400" baseline="-25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new</a:t>
            </a: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 =  -0.7 + 0.25x1x0.05 = -0.684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  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pic>
        <p:nvPicPr>
          <p:cNvPr id="1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520" y="2716530"/>
            <a:ext cx="281940" cy="327660"/>
          </a:xfrm>
          <a:prstGeom prst="rect">
            <a:avLst/>
          </a:prstGeom>
        </p:spPr>
      </p:pic>
      <p:pic>
        <p:nvPicPr>
          <p:cNvPr id="1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670" y="3134360"/>
            <a:ext cx="281940" cy="327660"/>
          </a:xfrm>
          <a:prstGeom prst="rect">
            <a:avLst/>
          </a:prstGeom>
        </p:spPr>
      </p:pic>
      <p:pic>
        <p:nvPicPr>
          <p:cNvPr id="1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670" y="3524250"/>
            <a:ext cx="281940" cy="32766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520" y="3044190"/>
            <a:ext cx="281940" cy="327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94" y="1037"/>
            <a:ext cx="12194975" cy="6856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45770" y="1550035"/>
            <a:ext cx="2013585" cy="406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Paso 1: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ES_tradnl" altLang="x-none" sz="2000" b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Arial;Helvetica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n-US" altLang="x-none" sz="2000"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lvl="1"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29080" y="508000"/>
            <a:ext cx="91332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PE" sz="4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Perceptrón Multicapa</a:t>
            </a:r>
            <a:endParaRPr lang="es-PE"/>
          </a:p>
        </p:txBody>
      </p:sp>
      <p:sp>
        <p:nvSpPr>
          <p:cNvPr id="86025" name="Text Box 86024"/>
          <p:cNvSpPr txBox="1"/>
          <p:nvPr/>
        </p:nvSpPr>
        <p:spPr>
          <a:xfrm>
            <a:off x="5556885" y="2436813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endParaRPr lang="es-CO" altLang="x-none" sz="2400">
              <a:latin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/>
          <p:nvPr/>
        </p:nvGraphicFramePr>
        <p:xfrm>
          <a:off x="833120" y="2437130"/>
          <a:ext cx="3413760" cy="284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20"/>
                <a:gridCol w="1137920"/>
                <a:gridCol w="1137920"/>
              </a:tblGrid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X1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X2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D</a:t>
                      </a:r>
                      <a:endParaRPr lang="es-PE" altLang="en-US"/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s-PE" alt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s-PE" alt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s-PE" alt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 Box 11"/>
          <p:cNvSpPr txBox="1"/>
          <p:nvPr/>
        </p:nvSpPr>
        <p:spPr>
          <a:xfrm>
            <a:off x="4646295" y="1550035"/>
            <a:ext cx="715264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W3</a:t>
            </a:r>
            <a:r>
              <a:rPr lang="es-PE" altLang="es-ES" sz="2400" baseline="-25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new</a:t>
            </a: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 =  W3 + n.Y2.   K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  K = Y2.(1-Y2).W6.   K</a:t>
            </a:r>
            <a:r>
              <a:rPr lang="es-PE" altLang="es-ES" sz="2400" baseline="-25000" dirty="0">
                <a:solidFill>
                  <a:srgbClr val="4C6AA3"/>
                </a:solidFill>
                <a:latin typeface="Keep Calm Med" pitchFamily="2" charset="0"/>
              </a:rPr>
              <a:t>anterior</a:t>
            </a:r>
            <a:endParaRPr lang="es-PE" altLang="es-ES" sz="2400" baseline="-25000" dirty="0">
              <a:solidFill>
                <a:srgbClr val="4C6AA3"/>
              </a:solidFill>
              <a:latin typeface="Keep Calm Med" pitchFamily="2" charset="0"/>
            </a:endParaRPr>
          </a:p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  K = 0.574x(1-0.574)x0.4x0.1044 = 0.01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W3</a:t>
            </a:r>
            <a:r>
              <a:rPr lang="es-PE" altLang="es-ES" sz="2400" baseline="-25000" dirty="0">
                <a:solidFill>
                  <a:srgbClr val="4C6AA3"/>
                </a:solidFill>
                <a:latin typeface="Keep Calm Med" pitchFamily="2" charset="0"/>
              </a:rPr>
              <a:t>new</a:t>
            </a: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</a:rPr>
              <a:t> =  0.5 + 0.25x0x0.01 = 0.5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W4</a:t>
            </a:r>
            <a:r>
              <a:rPr lang="es-PE" altLang="es-ES" sz="2400" baseline="-25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new</a:t>
            </a: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 =  0.3 + 0.25x1x0.01 = 0.303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  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  <a:p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pic>
        <p:nvPicPr>
          <p:cNvPr id="1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520" y="2716530"/>
            <a:ext cx="281940" cy="327660"/>
          </a:xfrm>
          <a:prstGeom prst="rect">
            <a:avLst/>
          </a:prstGeom>
        </p:spPr>
      </p:pic>
      <p:pic>
        <p:nvPicPr>
          <p:cNvPr id="1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670" y="3134360"/>
            <a:ext cx="281940" cy="327660"/>
          </a:xfrm>
          <a:prstGeom prst="rect">
            <a:avLst/>
          </a:prstGeom>
        </p:spPr>
      </p:pic>
      <p:pic>
        <p:nvPicPr>
          <p:cNvPr id="1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670" y="3524250"/>
            <a:ext cx="281940" cy="32766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520" y="3044190"/>
            <a:ext cx="281940" cy="327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94" y="1037"/>
            <a:ext cx="12194975" cy="6856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45770" y="1550035"/>
            <a:ext cx="2013585" cy="406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Paso 1: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ES_tradnl" altLang="x-none" sz="2000" b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Arial;Helvetica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n-US" altLang="x-none" sz="2000"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lvl="1"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29080" y="508000"/>
            <a:ext cx="91332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PE" sz="4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Perceptrón Multicapa</a:t>
            </a:r>
            <a:endParaRPr lang="es-PE"/>
          </a:p>
        </p:txBody>
      </p:sp>
      <p:sp>
        <p:nvSpPr>
          <p:cNvPr id="86019" name="Oval 86018"/>
          <p:cNvSpPr/>
          <p:nvPr/>
        </p:nvSpPr>
        <p:spPr>
          <a:xfrm>
            <a:off x="5450205" y="2738755"/>
            <a:ext cx="762000" cy="7620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86021" name="Oval 86020"/>
          <p:cNvSpPr/>
          <p:nvPr/>
        </p:nvSpPr>
        <p:spPr>
          <a:xfrm>
            <a:off x="5450205" y="3710305"/>
            <a:ext cx="762000" cy="7620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86023" name="Straight Connector 86022"/>
          <p:cNvSpPr/>
          <p:nvPr/>
        </p:nvSpPr>
        <p:spPr>
          <a:xfrm>
            <a:off x="6212205" y="3098800"/>
            <a:ext cx="868045" cy="63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6025" name="Text Box 86024"/>
          <p:cNvSpPr txBox="1"/>
          <p:nvPr/>
        </p:nvSpPr>
        <p:spPr>
          <a:xfrm>
            <a:off x="5556885" y="2436813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endParaRPr lang="es-CO" altLang="x-none" sz="2400">
              <a:latin typeface="Times New Roman" panose="02020603050405020304" pitchFamily="18" charset="0"/>
            </a:endParaRPr>
          </a:p>
        </p:txBody>
      </p:sp>
      <p:sp>
        <p:nvSpPr>
          <p:cNvPr id="86026" name="Straight Connector 86025"/>
          <p:cNvSpPr/>
          <p:nvPr/>
        </p:nvSpPr>
        <p:spPr>
          <a:xfrm flipV="1">
            <a:off x="6137910" y="3350260"/>
            <a:ext cx="1014095" cy="51054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6027" name="Text Box 86026"/>
          <p:cNvSpPr txBox="1"/>
          <p:nvPr/>
        </p:nvSpPr>
        <p:spPr>
          <a:xfrm>
            <a:off x="6235700" y="2641283"/>
            <a:ext cx="84455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1600">
                <a:latin typeface="Times New Roman" panose="02020603050405020304" pitchFamily="18" charset="0"/>
              </a:rPr>
              <a:t>W1=0.1</a:t>
            </a:r>
            <a:endParaRPr lang="es-PE" altLang="en-US" sz="1600">
              <a:latin typeface="Times New Roman" panose="02020603050405020304" pitchFamily="18" charset="0"/>
            </a:endParaRPr>
          </a:p>
        </p:txBody>
      </p:sp>
      <p:sp>
        <p:nvSpPr>
          <p:cNvPr id="86030" name="Text Box 86029"/>
          <p:cNvSpPr txBox="1"/>
          <p:nvPr/>
        </p:nvSpPr>
        <p:spPr>
          <a:xfrm>
            <a:off x="9379268" y="3249613"/>
            <a:ext cx="5556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2400">
                <a:latin typeface="Times New Roman" panose="02020603050405020304" pitchFamily="18" charset="0"/>
              </a:rPr>
              <a:t>Y3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702494" y="2889568"/>
            <a:ext cx="5556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2400">
                <a:latin typeface="Times New Roman" panose="02020603050405020304" pitchFamily="18" charset="0"/>
              </a:rPr>
              <a:t>X1</a:t>
            </a:r>
            <a:endParaRPr lang="es-PE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702494" y="3860483"/>
            <a:ext cx="5556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2400">
                <a:latin typeface="Times New Roman" panose="02020603050405020304" pitchFamily="18" charset="0"/>
              </a:rPr>
              <a:t>X2</a:t>
            </a:r>
            <a:endParaRPr lang="es-PE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/>
          <p:nvPr/>
        </p:nvGraphicFramePr>
        <p:xfrm>
          <a:off x="833120" y="2437130"/>
          <a:ext cx="3413760" cy="284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20"/>
                <a:gridCol w="1137920"/>
                <a:gridCol w="1137920"/>
              </a:tblGrid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X1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X2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D</a:t>
                      </a:r>
                      <a:endParaRPr lang="es-PE" altLang="en-US"/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es-PE" alt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s-PE" alt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s-PE" altLang="en-US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1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</a:tr>
              <a:tr h="5683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s-PE" altLang="en-US"/>
                        <a:t>0</a:t>
                      </a:r>
                      <a:endParaRPr lang="es-PE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Oval 86018"/>
          <p:cNvSpPr/>
          <p:nvPr/>
        </p:nvSpPr>
        <p:spPr>
          <a:xfrm>
            <a:off x="7080885" y="2739390"/>
            <a:ext cx="762000" cy="7620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" name="Oval 86018"/>
          <p:cNvSpPr/>
          <p:nvPr/>
        </p:nvSpPr>
        <p:spPr>
          <a:xfrm>
            <a:off x="7080885" y="3709670"/>
            <a:ext cx="762000" cy="7620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4" name="Oval 86018"/>
          <p:cNvSpPr/>
          <p:nvPr/>
        </p:nvSpPr>
        <p:spPr>
          <a:xfrm>
            <a:off x="8567420" y="3098800"/>
            <a:ext cx="762000" cy="7620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5" name="Straight Connector 86022"/>
          <p:cNvSpPr/>
          <p:nvPr/>
        </p:nvSpPr>
        <p:spPr>
          <a:xfrm>
            <a:off x="6212840" y="4090035"/>
            <a:ext cx="868045" cy="63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" name="Straight Connector 86025"/>
          <p:cNvSpPr/>
          <p:nvPr/>
        </p:nvSpPr>
        <p:spPr>
          <a:xfrm flipV="1">
            <a:off x="7842885" y="3709670"/>
            <a:ext cx="839470" cy="38036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" name="Straight Connector 86025"/>
          <p:cNvSpPr/>
          <p:nvPr/>
        </p:nvSpPr>
        <p:spPr>
          <a:xfrm>
            <a:off x="6139815" y="3350260"/>
            <a:ext cx="1014095" cy="5111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" name="Straight Connector 86025"/>
          <p:cNvSpPr/>
          <p:nvPr/>
        </p:nvSpPr>
        <p:spPr>
          <a:xfrm>
            <a:off x="7842885" y="3099435"/>
            <a:ext cx="838835" cy="15113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" name="Text Box 86026"/>
          <p:cNvSpPr txBox="1"/>
          <p:nvPr/>
        </p:nvSpPr>
        <p:spPr>
          <a:xfrm>
            <a:off x="6120765" y="4233228"/>
            <a:ext cx="104775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1600">
                <a:latin typeface="Times New Roman" panose="02020603050405020304" pitchFamily="18" charset="0"/>
              </a:rPr>
              <a:t>W4=0.303</a:t>
            </a:r>
            <a:endParaRPr lang="es-PE" altLang="en-US" sz="1600">
              <a:latin typeface="Times New Roman" panose="02020603050405020304" pitchFamily="18" charset="0"/>
            </a:endParaRPr>
          </a:p>
        </p:txBody>
      </p:sp>
      <p:sp>
        <p:nvSpPr>
          <p:cNvPr id="20" name="Text Box 86026"/>
          <p:cNvSpPr txBox="1"/>
          <p:nvPr/>
        </p:nvSpPr>
        <p:spPr>
          <a:xfrm>
            <a:off x="6236335" y="3163888"/>
            <a:ext cx="84455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1600">
                <a:latin typeface="Times New Roman" panose="02020603050405020304" pitchFamily="18" charset="0"/>
              </a:rPr>
              <a:t>W3=0.5</a:t>
            </a:r>
            <a:endParaRPr lang="es-PE" altLang="en-US" sz="1600">
              <a:latin typeface="Times New Roman" panose="02020603050405020304" pitchFamily="18" charset="0"/>
            </a:endParaRPr>
          </a:p>
        </p:txBody>
      </p:sp>
      <p:sp>
        <p:nvSpPr>
          <p:cNvPr id="21" name="Text Box 86026"/>
          <p:cNvSpPr txBox="1"/>
          <p:nvPr/>
        </p:nvSpPr>
        <p:spPr>
          <a:xfrm>
            <a:off x="6102033" y="3709988"/>
            <a:ext cx="106489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1600">
                <a:latin typeface="Times New Roman" panose="02020603050405020304" pitchFamily="18" charset="0"/>
              </a:rPr>
              <a:t>W2= </a:t>
            </a:r>
            <a:r>
              <a:rPr lang="es-PE" altLang="en-US" sz="1600">
                <a:latin typeface="Times New Roman" panose="02020603050405020304" pitchFamily="18" charset="0"/>
                <a:sym typeface="+mn-ea"/>
              </a:rPr>
              <a:t>-0.68</a:t>
            </a:r>
            <a:endParaRPr lang="es-PE" altLang="en-US" sz="1600">
              <a:latin typeface="Times New Roman" panose="02020603050405020304" pitchFamily="18" charset="0"/>
            </a:endParaRPr>
          </a:p>
        </p:txBody>
      </p:sp>
      <p:sp>
        <p:nvSpPr>
          <p:cNvPr id="22" name="Text Box 86026"/>
          <p:cNvSpPr txBox="1"/>
          <p:nvPr/>
        </p:nvSpPr>
        <p:spPr>
          <a:xfrm>
            <a:off x="7690485" y="2738438"/>
            <a:ext cx="114935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1600">
                <a:latin typeface="Times New Roman" panose="02020603050405020304" pitchFamily="18" charset="0"/>
              </a:rPr>
              <a:t>W5=0.2086</a:t>
            </a:r>
            <a:endParaRPr lang="es-PE" altLang="en-US" sz="1600">
              <a:latin typeface="Times New Roman" panose="02020603050405020304" pitchFamily="18" charset="0"/>
            </a:endParaRPr>
          </a:p>
        </p:txBody>
      </p:sp>
      <p:sp>
        <p:nvSpPr>
          <p:cNvPr id="23" name="Text Box 86026"/>
          <p:cNvSpPr txBox="1"/>
          <p:nvPr/>
        </p:nvSpPr>
        <p:spPr>
          <a:xfrm>
            <a:off x="7740015" y="4089718"/>
            <a:ext cx="114935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1600">
                <a:latin typeface="Times New Roman" panose="02020603050405020304" pitchFamily="18" charset="0"/>
              </a:rPr>
              <a:t>W6=0.4149</a:t>
            </a:r>
            <a:endParaRPr lang="es-PE" altLang="en-US" sz="1600">
              <a:latin typeface="Times New Roman" panose="02020603050405020304" pitchFamily="18" charset="0"/>
            </a:endParaRPr>
          </a:p>
        </p:txBody>
      </p:sp>
      <p:sp>
        <p:nvSpPr>
          <p:cNvPr id="24" name="Text Box 86029"/>
          <p:cNvSpPr txBox="1"/>
          <p:nvPr/>
        </p:nvSpPr>
        <p:spPr>
          <a:xfrm>
            <a:off x="7184073" y="2944813"/>
            <a:ext cx="5556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2400">
                <a:latin typeface="Times New Roman" panose="02020603050405020304" pitchFamily="18" charset="0"/>
              </a:rPr>
              <a:t>Y1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  <p:sp>
        <p:nvSpPr>
          <p:cNvPr id="25" name="Text Box 86029"/>
          <p:cNvSpPr txBox="1"/>
          <p:nvPr/>
        </p:nvSpPr>
        <p:spPr>
          <a:xfrm>
            <a:off x="7184073" y="3861118"/>
            <a:ext cx="5556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0" hangingPunct="0">
              <a:buClr>
                <a:schemeClr val="bg1"/>
              </a:buClr>
            </a:pPr>
            <a:r>
              <a:rPr lang="es-PE" altLang="en-US" sz="2400">
                <a:latin typeface="Times New Roman" panose="02020603050405020304" pitchFamily="18" charset="0"/>
              </a:rPr>
              <a:t>Y2</a:t>
            </a:r>
            <a:endParaRPr lang="en-US" altLang="x-none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46043" y="1550334"/>
            <a:ext cx="11299371" cy="5815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s-PE" alt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Aplicaciones:</a:t>
            </a:r>
            <a:endParaRPr lang="es-PE" alt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s-PE" alt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 </a:t>
            </a: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s-PE" alt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Detección de patrones.</a:t>
            </a:r>
            <a:endParaRPr lang="es-PE" altLang="es-ES" sz="2000" dirty="0">
              <a:solidFill>
                <a:srgbClr val="4C6AA3"/>
              </a:solidFill>
              <a:latin typeface="Keep Calm Med" pitchFamily="2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s-PE" alt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Filtrado de señales</a:t>
            </a:r>
            <a:endParaRPr lang="es-PE" altLang="es-ES" sz="2000" dirty="0">
              <a:solidFill>
                <a:srgbClr val="4C6AA3"/>
              </a:solidFill>
              <a:latin typeface="Keep Calm Med" pitchFamily="2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s-PE" alt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Segmentación de datos</a:t>
            </a:r>
            <a:endParaRPr lang="es-PE" altLang="es-ES" sz="2000" dirty="0">
              <a:solidFill>
                <a:srgbClr val="4C6AA3"/>
              </a:solidFill>
              <a:latin typeface="Keep Calm Med" pitchFamily="2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s-PE" alt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Control</a:t>
            </a:r>
            <a:endParaRPr lang="es-PE" altLang="es-ES" sz="2000" dirty="0">
              <a:solidFill>
                <a:srgbClr val="4C6AA3"/>
              </a:solidFill>
              <a:latin typeface="Keep Calm Med" pitchFamily="2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s-PE" alt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Identificación.</a:t>
            </a:r>
            <a:endParaRPr lang="es-ES_tradnl" altLang="x-none" sz="2000" b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Arial;Helvetica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n-US" altLang="x-none" sz="2000"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lvl="1"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PE" altLang="es-ES" sz="2400" dirty="0">
              <a:solidFill>
                <a:srgbClr val="4C6AA3"/>
              </a:solidFill>
              <a:latin typeface="Keep Calm Med" pitchFamily="2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29080" y="508000"/>
            <a:ext cx="91332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PE" sz="4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Redes Neuronales</a:t>
            </a:r>
            <a:endParaRPr lang="es-P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4977" cy="68563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" y="402"/>
            <a:ext cx="12194977" cy="685632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53144" y="3220830"/>
            <a:ext cx="10998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altLang="es-ES" sz="4000" dirty="0">
                <a:solidFill>
                  <a:srgbClr val="FFCB3F"/>
                </a:solidFill>
                <a:latin typeface="Keep Calm Med" pitchFamily="2" charset="0"/>
              </a:rPr>
              <a:t>INTRODUCCIÓN A REDES NEURONALES</a:t>
            </a:r>
            <a:endParaRPr lang="es-PE" altLang="es-ES" sz="4000" dirty="0">
              <a:solidFill>
                <a:srgbClr val="FFCB3F"/>
              </a:solidFill>
              <a:latin typeface="Keep Calm Med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48583" y="1350944"/>
            <a:ext cx="11299371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Introducción</a:t>
            </a:r>
            <a:endParaRPr 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endParaRPr 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Clasificación de redes neuronales:</a:t>
            </a:r>
            <a:endParaRPr 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Estructura</a:t>
            </a:r>
            <a:endParaRPr 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Entrenamiento</a:t>
            </a:r>
            <a:endParaRPr 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Aplicación de las redes neuronales </a:t>
            </a:r>
            <a:endParaRPr 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ES_tradnl" sz="2400"/>
          </a:p>
          <a:p>
            <a:pPr lvl="1"/>
            <a:endParaRPr lang="en-US" sz="2400" dirty="0">
              <a:solidFill>
                <a:srgbClr val="284C91"/>
              </a:solidFill>
              <a:latin typeface="Myriad Pro" panose="020B0503030403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582545" y="518160"/>
            <a:ext cx="68884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" sz="4000" dirty="0">
                <a:solidFill>
                  <a:srgbClr val="4C6AA3"/>
                </a:solidFill>
                <a:latin typeface="Keep Calm Med" pitchFamily="2" charset="0"/>
              </a:rPr>
              <a:t>Índice</a:t>
            </a:r>
            <a:endParaRPr lang="es-PE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46678" y="1350944"/>
            <a:ext cx="11299371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Neurona: base del funcionamiento del cerebro.</a:t>
            </a:r>
            <a:endParaRPr lang="es-ES_tradnl" sz="2400"/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endParaRPr 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Sistema de procesamiento cerebral de la información:</a:t>
            </a:r>
            <a:endParaRPr 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s-PE" alt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Complejo, No Lineal, Paralelo</a:t>
            </a:r>
            <a:endParaRPr lang="es-PE" alt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"/>
            </a:pPr>
            <a:r>
              <a:rPr lang="es-ES" sz="24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Elementos de que consta: </a:t>
            </a:r>
            <a:endParaRPr lang="es-ES" sz="24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r>
              <a:rPr lang="es-ES" sz="2000" dirty="0">
                <a:solidFill>
                  <a:srgbClr val="4C6AA3"/>
                </a:solidFill>
                <a:latin typeface="Keep Calm Med" pitchFamily="2" charset="0"/>
                <a:sym typeface="+mn-ea"/>
              </a:rPr>
              <a:t>sinapsis, axón, dentritas y soma o cuerpo</a:t>
            </a:r>
            <a:endParaRPr 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ES_tradnl" sz="2400"/>
          </a:p>
          <a:p>
            <a:pPr lvl="1"/>
            <a:endParaRPr lang="en-US" sz="2400" dirty="0">
              <a:solidFill>
                <a:srgbClr val="284C91"/>
              </a:solidFill>
              <a:latin typeface="Myriad Pro" panose="020B0503030403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821180" y="518160"/>
            <a:ext cx="85540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PE" sz="4000" dirty="0">
                <a:solidFill>
                  <a:srgbClr val="4C6AA3"/>
                </a:solidFill>
                <a:latin typeface="Keep Calm Med" pitchFamily="2" charset="0"/>
              </a:rPr>
              <a:t>Redes Neuronales Biológicas</a:t>
            </a:r>
            <a:endParaRPr lang="es-P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2"/>
            <a:ext cx="12194975" cy="68563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46678" y="1350944"/>
            <a:ext cx="11299371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s-ES" sz="2000" dirty="0">
              <a:solidFill>
                <a:srgbClr val="4C6AA3"/>
              </a:solidFill>
              <a:latin typeface="Keep Calm Med" pitchFamily="2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"/>
            </a:pPr>
            <a:endParaRPr lang="es-ES_tradnl" sz="2400"/>
          </a:p>
          <a:p>
            <a:pPr lvl="1"/>
            <a:endParaRPr lang="en-US" sz="2400" dirty="0">
              <a:solidFill>
                <a:srgbClr val="284C91"/>
              </a:solidFill>
              <a:latin typeface="Myriad Pro" panose="020B0503030403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821180" y="518160"/>
            <a:ext cx="85540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PE" sz="4000" dirty="0">
                <a:solidFill>
                  <a:srgbClr val="4C6AA3"/>
                </a:solidFill>
                <a:latin typeface="Keep Calm Med" pitchFamily="2" charset="0"/>
              </a:rPr>
              <a:t>Redes Neuronales Biológicas</a:t>
            </a:r>
            <a:endParaRPr lang="es-PE"/>
          </a:p>
        </p:txBody>
      </p:sp>
      <p:graphicFrame>
        <p:nvGraphicFramePr>
          <p:cNvPr id="214021" name="Object 214020"/>
          <p:cNvGraphicFramePr/>
          <p:nvPr/>
        </p:nvGraphicFramePr>
        <p:xfrm>
          <a:off x="2847340" y="1350804"/>
          <a:ext cx="6705600" cy="435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5097780" imgH="3307080" progId="Paint.Picture">
                  <p:embed/>
                </p:oleObj>
              </mc:Choice>
              <mc:Fallback>
                <p:oleObj name="" r:id="rId2" imgW="5097780" imgH="3307080" progId="Paint.Picture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47340" y="1350804"/>
                        <a:ext cx="6705600" cy="4352925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7774</Words>
  <Application>WPS Presentation</Application>
  <PresentationFormat>Widescreen</PresentationFormat>
  <Paragraphs>1224</Paragraphs>
  <Slides>57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18</vt:i4>
      </vt:variant>
      <vt:variant>
        <vt:lpstr>幻灯片标题</vt:lpstr>
      </vt:variant>
      <vt:variant>
        <vt:i4>57</vt:i4>
      </vt:variant>
    </vt:vector>
  </HeadingPairs>
  <TitlesOfParts>
    <vt:vector size="93" baseType="lpstr">
      <vt:lpstr>Arial</vt:lpstr>
      <vt:lpstr>SimSun</vt:lpstr>
      <vt:lpstr>Wingdings</vt:lpstr>
      <vt:lpstr>Keep Calm Med</vt:lpstr>
      <vt:lpstr>Wingdings</vt:lpstr>
      <vt:lpstr>Myriad Pro</vt:lpstr>
      <vt:lpstr>Garamond</vt:lpstr>
      <vt:lpstr>Microsoft YaHei</vt:lpstr>
      <vt:lpstr/>
      <vt:lpstr>Arial Unicode MS</vt:lpstr>
      <vt:lpstr>Calibri Light</vt:lpstr>
      <vt:lpstr>Calibri</vt:lpstr>
      <vt:lpstr>Arial;Helvetica</vt:lpstr>
      <vt:lpstr>Symbol</vt:lpstr>
      <vt:lpstr>Times New Roman</vt:lpstr>
      <vt:lpstr>Segoe Print</vt:lpstr>
      <vt:lpstr>Yu Gothic UI</vt:lpstr>
      <vt:lpstr>Tema de Office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Word.Picture.8</vt:lpstr>
      <vt:lpstr>Word.Picture.8</vt:lpstr>
      <vt:lpstr>Word.Picture.8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rod12</cp:lastModifiedBy>
  <cp:revision>48</cp:revision>
  <dcterms:created xsi:type="dcterms:W3CDTF">2019-02-22T02:13:00Z</dcterms:created>
  <dcterms:modified xsi:type="dcterms:W3CDTF">2019-03-01T23:51:13Z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3082-10.2.0.7635</vt:lpwstr>
  </property>
</Properties>
</file>