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61" r:id="rId3"/>
    <p:sldId id="358" r:id="rId4"/>
    <p:sldId id="361" r:id="rId5"/>
    <p:sldId id="276" r:id="rId6"/>
    <p:sldId id="363" r:id="rId7"/>
    <p:sldId id="365" r:id="rId8"/>
    <p:sldId id="366" r:id="rId9"/>
    <p:sldId id="367" r:id="rId10"/>
    <p:sldId id="368" r:id="rId11"/>
    <p:sldId id="369" r:id="rId12"/>
    <p:sldId id="370" r:id="rId13"/>
    <p:sldId id="373" r:id="rId14"/>
    <p:sldId id="374" r:id="rId15"/>
    <p:sldId id="376" r:id="rId16"/>
    <p:sldId id="375" r:id="rId17"/>
    <p:sldId id="377" r:id="rId18"/>
    <p:sldId id="378" r:id="rId19"/>
    <p:sldId id="382" r:id="rId20"/>
    <p:sldId id="381" r:id="rId21"/>
    <p:sldId id="383" r:id="rId22"/>
    <p:sldId id="405" r:id="rId23"/>
    <p:sldId id="397" r:id="rId24"/>
    <p:sldId id="398" r:id="rId25"/>
    <p:sldId id="406" r:id="rId26"/>
    <p:sldId id="399" r:id="rId27"/>
    <p:sldId id="407" r:id="rId28"/>
    <p:sldId id="404" r:id="rId29"/>
    <p:sldId id="402" r:id="rId30"/>
    <p:sldId id="393" r:id="rId31"/>
    <p:sldId id="410" r:id="rId32"/>
    <p:sldId id="409" r:id="rId33"/>
    <p:sldId id="408" r:id="rId34"/>
    <p:sldId id="394" r:id="rId35"/>
    <p:sldId id="395" r:id="rId36"/>
    <p:sldId id="413" r:id="rId37"/>
    <p:sldId id="267" r:id="rId3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3160"/>
    <a:srgbClr val="A864E2"/>
    <a:srgbClr val="335597"/>
    <a:srgbClr val="FFBCBB"/>
    <a:srgbClr val="FDB443"/>
    <a:srgbClr val="EC2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69"/>
    <p:restoredTop sz="93716" autoAdjust="0"/>
  </p:normalViewPr>
  <p:slideViewPr>
    <p:cSldViewPr snapToGrid="0">
      <p:cViewPr varScale="1">
        <p:scale>
          <a:sx n="70" d="100"/>
          <a:sy n="70" d="100"/>
        </p:scale>
        <p:origin x="3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4786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046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aae67d5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Según Wikipedia: </a:t>
            </a:r>
            <a:endParaRPr dirty="0"/>
          </a:p>
        </p:txBody>
      </p:sp>
      <p:sp>
        <p:nvSpPr>
          <p:cNvPr id="143" name="Google Shape;143;g52aae67d5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9610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aae67d5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Según Wikipedia: </a:t>
            </a:r>
            <a:endParaRPr dirty="0"/>
          </a:p>
        </p:txBody>
      </p:sp>
      <p:sp>
        <p:nvSpPr>
          <p:cNvPr id="143" name="Google Shape;143;g52aae67d5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9740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aae67d5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Según Wikipedia: </a:t>
            </a:r>
            <a:endParaRPr dirty="0"/>
          </a:p>
        </p:txBody>
      </p:sp>
      <p:sp>
        <p:nvSpPr>
          <p:cNvPr id="143" name="Google Shape;143;g52aae67d5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3045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aae67d5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Según Wikipedia: </a:t>
            </a:r>
            <a:endParaRPr dirty="0"/>
          </a:p>
        </p:txBody>
      </p:sp>
      <p:sp>
        <p:nvSpPr>
          <p:cNvPr id="143" name="Google Shape;143;g52aae67d5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8594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aae67d5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Según Wikipedia: </a:t>
            </a:r>
            <a:endParaRPr dirty="0"/>
          </a:p>
        </p:txBody>
      </p:sp>
      <p:sp>
        <p:nvSpPr>
          <p:cNvPr id="143" name="Google Shape;143;g52aae67d5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0007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aae67d5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Según Wikipedia: </a:t>
            </a:r>
            <a:endParaRPr dirty="0"/>
          </a:p>
        </p:txBody>
      </p:sp>
      <p:sp>
        <p:nvSpPr>
          <p:cNvPr id="143" name="Google Shape;143;g52aae67d5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1351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aae67d5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Según Wikipedia: </a:t>
            </a:r>
            <a:endParaRPr dirty="0"/>
          </a:p>
        </p:txBody>
      </p:sp>
      <p:sp>
        <p:nvSpPr>
          <p:cNvPr id="143" name="Google Shape;143;g52aae67d5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212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2aae67d5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52aae67d5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6167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aae67d5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Según Wikipedia: </a:t>
            </a:r>
            <a:endParaRPr dirty="0"/>
          </a:p>
        </p:txBody>
      </p:sp>
      <p:sp>
        <p:nvSpPr>
          <p:cNvPr id="143" name="Google Shape;143;g52aae67d5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356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aae67d5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Según Wikipedia: </a:t>
            </a:r>
            <a:endParaRPr dirty="0"/>
          </a:p>
        </p:txBody>
      </p:sp>
      <p:sp>
        <p:nvSpPr>
          <p:cNvPr id="143" name="Google Shape;143;g52aae67d5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587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2aae67d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52aae67d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589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aae67d5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Según Wikipedia: </a:t>
            </a:r>
            <a:endParaRPr dirty="0"/>
          </a:p>
        </p:txBody>
      </p:sp>
      <p:sp>
        <p:nvSpPr>
          <p:cNvPr id="143" name="Google Shape;143;g52aae67d5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5897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aae67d5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Según Wikipedia: </a:t>
            </a:r>
            <a:endParaRPr dirty="0"/>
          </a:p>
        </p:txBody>
      </p:sp>
      <p:sp>
        <p:nvSpPr>
          <p:cNvPr id="143" name="Google Shape;143;g52aae67d5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111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2aae67d5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52aae67d5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23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aae67d5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52aae67d5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7258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aae67d5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el </a:t>
            </a:r>
            <a:r>
              <a:rPr lang="es-ES" sz="1100" b="1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eje X</a:t>
            </a:r>
            <a:r>
              <a:rPr lang="es-E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Gartner define la categoría “integridad de visión” y representa el conocimiento de los proveedores sobre cómo se puede aprovechar el momento actual del mercado para generar valor, tanto para sus clientes como para ellos mismos.</a:t>
            </a:r>
          </a:p>
          <a:p>
            <a:r>
              <a:rPr lang="es-E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el </a:t>
            </a:r>
            <a:r>
              <a:rPr lang="es-ES" sz="1100" b="1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eje Y</a:t>
            </a:r>
            <a:r>
              <a:rPr lang="es-E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se encuentra la “capacidad de ejecutar”, donde mide la habilidad de los proveedores para ejecutar con éxito su particular visión del mercado.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52aae67d5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8967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2aae67d5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52aae67d5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3701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aae67d5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Según Wikipedia: </a:t>
            </a:r>
            <a:endParaRPr dirty="0"/>
          </a:p>
        </p:txBody>
      </p:sp>
      <p:sp>
        <p:nvSpPr>
          <p:cNvPr id="143" name="Google Shape;143;g52aae67d5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1006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2aae67d5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52aae67d5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11110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aae67d5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Según Wikipedia: </a:t>
            </a:r>
            <a:endParaRPr dirty="0"/>
          </a:p>
        </p:txBody>
      </p:sp>
      <p:sp>
        <p:nvSpPr>
          <p:cNvPr id="143" name="Google Shape;143;g52aae67d5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75326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aae67d5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Según Wikipedia: </a:t>
            </a:r>
            <a:endParaRPr dirty="0"/>
          </a:p>
        </p:txBody>
      </p:sp>
      <p:sp>
        <p:nvSpPr>
          <p:cNvPr id="143" name="Google Shape;143;g52aae67d5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37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2aae67d5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g52aae67d5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009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2aae67d5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52aae67d5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05856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aae67d5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Según Wikipedia: </a:t>
            </a:r>
            <a:endParaRPr dirty="0"/>
          </a:p>
        </p:txBody>
      </p:sp>
      <p:sp>
        <p:nvSpPr>
          <p:cNvPr id="143" name="Google Shape;143;g52aae67d5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40701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aae67d5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Según Wikipedia: </a:t>
            </a:r>
            <a:endParaRPr dirty="0"/>
          </a:p>
        </p:txBody>
      </p:sp>
      <p:sp>
        <p:nvSpPr>
          <p:cNvPr id="143" name="Google Shape;143;g52aae67d5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3381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2aae67d5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52aae67d5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96152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aae67d5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Malafama92</a:t>
            </a:r>
            <a:endParaRPr dirty="0"/>
          </a:p>
        </p:txBody>
      </p:sp>
      <p:sp>
        <p:nvSpPr>
          <p:cNvPr id="143" name="Google Shape;143;g52aae67d5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44396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2aae67d5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52aae67d5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02727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aae67d5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Malafama92</a:t>
            </a:r>
            <a:endParaRPr dirty="0"/>
          </a:p>
        </p:txBody>
      </p:sp>
      <p:sp>
        <p:nvSpPr>
          <p:cNvPr id="143" name="Google Shape;143;g52aae67d5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7326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654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aae67d5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52aae67d5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3796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aae67d5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Según Wikipedia: </a:t>
            </a:r>
            <a:endParaRPr dirty="0"/>
          </a:p>
        </p:txBody>
      </p:sp>
      <p:sp>
        <p:nvSpPr>
          <p:cNvPr id="143" name="Google Shape;143;g52aae67d5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9176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aae67d5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Según Wikipedia: </a:t>
            </a:r>
            <a:endParaRPr dirty="0"/>
          </a:p>
        </p:txBody>
      </p:sp>
      <p:sp>
        <p:nvSpPr>
          <p:cNvPr id="143" name="Google Shape;143;g52aae67d5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2360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aae67d5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Según Wikipedia: </a:t>
            </a:r>
            <a:endParaRPr dirty="0"/>
          </a:p>
        </p:txBody>
      </p:sp>
      <p:sp>
        <p:nvSpPr>
          <p:cNvPr id="143" name="Google Shape;143;g52aae67d5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3851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aae67d5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Según Wikipedia: </a:t>
            </a:r>
            <a:endParaRPr dirty="0"/>
          </a:p>
        </p:txBody>
      </p:sp>
      <p:sp>
        <p:nvSpPr>
          <p:cNvPr id="143" name="Google Shape;143;g52aae67d5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8507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aae67d5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Según Wikipedia: </a:t>
            </a:r>
            <a:endParaRPr dirty="0"/>
          </a:p>
        </p:txBody>
      </p:sp>
      <p:sp>
        <p:nvSpPr>
          <p:cNvPr id="143" name="Google Shape;143;g52aae67d5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651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s-es/power-bi/report-server/compare-report-server-servic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s-es/power-bi/service-features-license-typ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docs.microsoft.com/es-es/power-bi/desktop-latest-update-archiv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docs.microsoft.com/es-es/power-bi/desktop-latest-updat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hyperlink" Target="https://appsource.microsoft.com/en-us/marketplace/apps?product=power-bi-visuals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indmajix.com/introduction-to-powerbi-and-powerbi-architecture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795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75" y="1674"/>
            <a:ext cx="12194975" cy="68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307975" y="532234"/>
            <a:ext cx="10998900" cy="7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¿Qué realizamos en </a:t>
            </a:r>
            <a:r>
              <a:rPr lang="es-ES_tradnl" sz="4000" b="1" dirty="0" err="1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Power</a:t>
            </a: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 BI </a:t>
            </a:r>
            <a:r>
              <a:rPr lang="es-ES_tradnl" sz="4000" b="1" dirty="0" smtClean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Desktop</a:t>
            </a: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?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sz="1000" b="1" dirty="0" smtClean="0">
              <a:solidFill>
                <a:srgbClr val="4C6AA3"/>
              </a:solidFill>
              <a:latin typeface="Dosis" charset="0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b="1" dirty="0">
              <a:latin typeface="Dosis" charset="0"/>
              <a:ea typeface="Dosis" charset="0"/>
              <a:cs typeface="Dosis" charset="0"/>
            </a:endParaRPr>
          </a:p>
        </p:txBody>
      </p:sp>
      <p:sp>
        <p:nvSpPr>
          <p:cNvPr id="5" name="Google Shape;148;p21"/>
          <p:cNvSpPr txBox="1"/>
          <p:nvPr/>
        </p:nvSpPr>
        <p:spPr>
          <a:xfrm>
            <a:off x="460375" y="1394732"/>
            <a:ext cx="10632658" cy="4010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28675" lvl="4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Conectar a </a:t>
            </a:r>
            <a:r>
              <a:rPr lang="es-ES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datos.</a:t>
            </a:r>
            <a:endParaRPr lang="es-ES" sz="2400" dirty="0">
              <a:solidFill>
                <a:srgbClr val="284C91"/>
              </a:solidFill>
              <a:latin typeface="Dosis Medium" charset="0"/>
              <a:ea typeface="Dosis Medium" charset="0"/>
              <a:cs typeface="Dosis Medium" charset="0"/>
            </a:endParaRPr>
          </a:p>
          <a:p>
            <a:pPr marL="828675" lvl="4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Transformar y limpiar datos, para crear un modelo de </a:t>
            </a:r>
            <a:r>
              <a:rPr lang="es-ES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datos.</a:t>
            </a:r>
            <a:endParaRPr lang="es-ES" sz="2400" dirty="0">
              <a:solidFill>
                <a:srgbClr val="284C91"/>
              </a:solidFill>
              <a:latin typeface="Dosis Medium" charset="0"/>
              <a:ea typeface="Dosis Medium" charset="0"/>
              <a:cs typeface="Dosis Medium" charset="0"/>
            </a:endParaRPr>
          </a:p>
          <a:p>
            <a:pPr marL="828675" lvl="4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Crear objetos visuales</a:t>
            </a:r>
            <a:r>
              <a:rPr lang="es-ES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, </a:t>
            </a: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que proporcionan representaciones visuales de los </a:t>
            </a:r>
            <a:r>
              <a:rPr lang="es-ES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datos.</a:t>
            </a:r>
            <a:endParaRPr lang="es-ES" sz="2400" dirty="0">
              <a:solidFill>
                <a:srgbClr val="284C91"/>
              </a:solidFill>
              <a:latin typeface="Dosis Medium" charset="0"/>
              <a:ea typeface="Dosis Medium" charset="0"/>
              <a:cs typeface="Dosis Medium" charset="0"/>
            </a:endParaRPr>
          </a:p>
          <a:p>
            <a:pPr marL="828675" lvl="4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Crear informes que son colecciones de objetos visuales, en una o varias páginas de </a:t>
            </a:r>
            <a:r>
              <a:rPr lang="es-ES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informes.</a:t>
            </a:r>
            <a:endParaRPr lang="es-ES" sz="2400" dirty="0">
              <a:solidFill>
                <a:srgbClr val="284C91"/>
              </a:solidFill>
              <a:latin typeface="Dosis Medium" charset="0"/>
              <a:ea typeface="Dosis Medium" charset="0"/>
              <a:cs typeface="Dosis Medium" charset="0"/>
            </a:endParaRPr>
          </a:p>
          <a:p>
            <a:pPr marL="828675" lvl="4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Compartir informes con otros usuarios mediante el servicio </a:t>
            </a:r>
            <a:r>
              <a:rPr lang="es-ES" sz="2400" dirty="0" err="1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Power</a:t>
            </a: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 </a:t>
            </a:r>
            <a:r>
              <a:rPr lang="es-ES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BI.</a:t>
            </a:r>
            <a:endParaRPr lang="es-ES" sz="2400" dirty="0">
              <a:solidFill>
                <a:srgbClr val="284C91"/>
              </a:solidFill>
              <a:latin typeface="Dosis Medium" charset="0"/>
              <a:ea typeface="Dosis Medium" charset="0"/>
              <a:cs typeface="Dosis Medium" charset="0"/>
            </a:endParaRPr>
          </a:p>
          <a:p>
            <a:pPr marL="485775" lvl="4" algn="just">
              <a:lnSpc>
                <a:spcPct val="150000"/>
              </a:lnSpc>
            </a:pPr>
            <a:endParaRPr lang="es-ES" sz="2400" dirty="0">
              <a:solidFill>
                <a:srgbClr val="284C91"/>
              </a:solidFill>
              <a:latin typeface="Dosis Medium" charset="0"/>
              <a:ea typeface="Dosis Medium" charset="0"/>
              <a:cs typeface="Dosis Medium" charset="0"/>
            </a:endParaRPr>
          </a:p>
        </p:txBody>
      </p:sp>
      <p:sp>
        <p:nvSpPr>
          <p:cNvPr id="3" name="AutoShape 4" descr="Resultado de imagen para power bi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41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75" y="1674"/>
            <a:ext cx="12194975" cy="68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307975" y="532234"/>
            <a:ext cx="10998900" cy="7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¿Qué es </a:t>
            </a:r>
            <a:r>
              <a:rPr lang="es-ES_tradnl" sz="4000" b="1" dirty="0" err="1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Power</a:t>
            </a: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 BI </a:t>
            </a:r>
            <a:r>
              <a:rPr lang="es-ES_tradnl" sz="4000" b="1" dirty="0" err="1" smtClean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Services</a:t>
            </a:r>
            <a:r>
              <a:rPr lang="es-ES_tradnl" sz="4000" b="1" dirty="0" smtClean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?</a:t>
            </a:r>
            <a:endParaRPr lang="es-ES_tradnl" sz="4000" b="1" dirty="0">
              <a:solidFill>
                <a:srgbClr val="F53160"/>
              </a:solidFill>
              <a:latin typeface="Dosis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sz="1000" b="1" dirty="0" smtClean="0">
              <a:solidFill>
                <a:srgbClr val="4C6AA3"/>
              </a:solidFill>
              <a:latin typeface="Dosis" charset="0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b="1" dirty="0">
              <a:latin typeface="Dosis" charset="0"/>
              <a:ea typeface="Dosis" charset="0"/>
              <a:cs typeface="Dosis" charset="0"/>
            </a:endParaRPr>
          </a:p>
        </p:txBody>
      </p:sp>
      <p:sp>
        <p:nvSpPr>
          <p:cNvPr id="5" name="Google Shape;148;p21"/>
          <p:cNvSpPr txBox="1"/>
          <p:nvPr/>
        </p:nvSpPr>
        <p:spPr>
          <a:xfrm>
            <a:off x="460375" y="1394733"/>
            <a:ext cx="10632658" cy="282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5775" lvl="4" algn="just">
              <a:lnSpc>
                <a:spcPct val="150000"/>
              </a:lnSpc>
            </a:pPr>
            <a:r>
              <a:rPr lang="es-ES" sz="2400" dirty="0" err="1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Power</a:t>
            </a: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 BI </a:t>
            </a:r>
            <a:r>
              <a:rPr lang="es-ES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consta de </a:t>
            </a: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un servicio SaaS (software como servicio) en línea denominado servicio </a:t>
            </a:r>
            <a:r>
              <a:rPr lang="es-ES" sz="2400" dirty="0" err="1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Power</a:t>
            </a: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 </a:t>
            </a:r>
            <a:r>
              <a:rPr lang="es-ES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BI.</a:t>
            </a:r>
          </a:p>
          <a:p>
            <a:pPr marL="485775" lvl="4" algn="just">
              <a:lnSpc>
                <a:spcPct val="150000"/>
              </a:lnSpc>
            </a:pP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El software como servicio (SaaS) permite a los usuarios conectarse a aplicaciones basadas en la nube a través de Internet y usarlas. Algunos ejemplos comunes son el correo electrónico, los calendarios y las herramientas ofimáticas (como Microsoft Office 365).</a:t>
            </a:r>
          </a:p>
        </p:txBody>
      </p:sp>
      <p:sp>
        <p:nvSpPr>
          <p:cNvPr id="3" name="AutoShape 4" descr="Resultado de imagen para power bi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63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/>
        </p:nvSpPr>
        <p:spPr>
          <a:xfrm>
            <a:off x="307975" y="532234"/>
            <a:ext cx="10998900" cy="7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¿Qué es </a:t>
            </a:r>
            <a:r>
              <a:rPr lang="es-ES_tradnl" sz="4000" b="1" dirty="0" err="1" smtClean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Power</a:t>
            </a:r>
            <a:r>
              <a:rPr lang="es-ES_tradnl" sz="4000" b="1" dirty="0" smtClean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 </a:t>
            </a: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BI </a:t>
            </a:r>
            <a:r>
              <a:rPr lang="es-ES_tradnl" sz="4000" b="1" dirty="0" err="1" smtClean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Service</a:t>
            </a:r>
            <a:r>
              <a:rPr lang="es-ES_tradnl" sz="4000" b="1" dirty="0" smtClean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?</a:t>
            </a:r>
            <a:endParaRPr lang="es-ES_tradnl" sz="4000" b="1" dirty="0">
              <a:solidFill>
                <a:srgbClr val="F53160"/>
              </a:solidFill>
              <a:latin typeface="Dosis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sz="1000" b="1" dirty="0" smtClean="0">
              <a:solidFill>
                <a:srgbClr val="4C6AA3"/>
              </a:solidFill>
              <a:latin typeface="Dosis" charset="0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b="1" dirty="0">
              <a:latin typeface="Dosis" charset="0"/>
              <a:ea typeface="Dosis" charset="0"/>
              <a:cs typeface="Dosis" charset="0"/>
            </a:endParaRPr>
          </a:p>
        </p:txBody>
      </p:sp>
      <p:sp>
        <p:nvSpPr>
          <p:cNvPr id="3" name="AutoShape 4" descr="Resultado de imagen para power bi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0" name="Picture 2" descr="Resultado de imagen para power bi serv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662" y="1620492"/>
            <a:ext cx="9570919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01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75" y="1674"/>
            <a:ext cx="12194975" cy="68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307975" y="532234"/>
            <a:ext cx="10998900" cy="7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¿Qué realizamos en </a:t>
            </a:r>
            <a:r>
              <a:rPr lang="es-ES_tradnl" sz="4000" b="1" dirty="0" err="1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Power</a:t>
            </a: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 BI </a:t>
            </a:r>
            <a:r>
              <a:rPr lang="es-ES_tradnl" sz="4000" b="1" dirty="0" err="1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Services</a:t>
            </a:r>
            <a:r>
              <a:rPr lang="es-ES_tradnl" sz="4000" b="1" dirty="0" smtClean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?</a:t>
            </a:r>
            <a:endParaRPr lang="es-ES_tradnl" sz="4000" b="1" dirty="0">
              <a:solidFill>
                <a:srgbClr val="F53160"/>
              </a:solidFill>
              <a:latin typeface="Dosis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sz="1000" b="1" dirty="0" smtClean="0">
              <a:solidFill>
                <a:srgbClr val="4C6AA3"/>
              </a:solidFill>
              <a:latin typeface="Dosis" charset="0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b="1" dirty="0">
              <a:latin typeface="Dosis" charset="0"/>
              <a:ea typeface="Dosis" charset="0"/>
              <a:cs typeface="Dosis" charset="0"/>
            </a:endParaRPr>
          </a:p>
        </p:txBody>
      </p:sp>
      <p:sp>
        <p:nvSpPr>
          <p:cNvPr id="5" name="Google Shape;148;p21"/>
          <p:cNvSpPr txBox="1"/>
          <p:nvPr/>
        </p:nvSpPr>
        <p:spPr>
          <a:xfrm>
            <a:off x="460375" y="1394732"/>
            <a:ext cx="10632658" cy="4010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28675" lvl="4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Su principal función es almacenar el proyecto de </a:t>
            </a:r>
            <a:r>
              <a:rPr lang="es-ES" sz="2400" dirty="0" err="1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Power</a:t>
            </a:r>
            <a:r>
              <a:rPr lang="es-ES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 BI en la nube para poder compartirlo.</a:t>
            </a:r>
          </a:p>
          <a:p>
            <a:pPr marL="828675" lvl="4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Desde el servicio podemos conectarnos a distintos tipos de datos.</a:t>
            </a:r>
          </a:p>
          <a:p>
            <a:pPr marL="828675" lvl="4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Podemos crear reportes, como lo hace </a:t>
            </a:r>
            <a:r>
              <a:rPr lang="es-ES" sz="2400" dirty="0" err="1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Power</a:t>
            </a:r>
            <a:r>
              <a:rPr lang="es-ES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 BI Desktop.</a:t>
            </a:r>
          </a:p>
          <a:p>
            <a:pPr marL="828675" lvl="4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Podemos compartir nuestro reporte ya sea al publico en general o a personas de nuestra organización.</a:t>
            </a:r>
          </a:p>
          <a:p>
            <a:pPr marL="828675" lvl="4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284C91"/>
              </a:solidFill>
              <a:latin typeface="Dosis Medium" charset="0"/>
              <a:ea typeface="Dosis Medium" charset="0"/>
              <a:cs typeface="Dosis Medium" charset="0"/>
            </a:endParaRPr>
          </a:p>
          <a:p>
            <a:pPr marL="485775" lvl="4" algn="just">
              <a:lnSpc>
                <a:spcPct val="150000"/>
              </a:lnSpc>
            </a:pPr>
            <a:endParaRPr lang="es-ES" sz="2400" dirty="0">
              <a:solidFill>
                <a:srgbClr val="284C91"/>
              </a:solidFill>
              <a:latin typeface="Dosis Medium" charset="0"/>
              <a:ea typeface="Dosis Medium" charset="0"/>
              <a:cs typeface="Dosis Medium" charset="0"/>
            </a:endParaRPr>
          </a:p>
        </p:txBody>
      </p:sp>
      <p:sp>
        <p:nvSpPr>
          <p:cNvPr id="3" name="AutoShape 4" descr="Resultado de imagen para power bi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76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75" y="1674"/>
            <a:ext cx="12194975" cy="68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307975" y="532234"/>
            <a:ext cx="10998900" cy="7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¿Qué es </a:t>
            </a:r>
            <a:r>
              <a:rPr lang="es-ES_tradnl" sz="4000" b="1" dirty="0" err="1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Power</a:t>
            </a: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 BI </a:t>
            </a:r>
            <a:r>
              <a:rPr lang="es-ES_tradnl" sz="4000" b="1" dirty="0" err="1" smtClean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Report</a:t>
            </a:r>
            <a:r>
              <a:rPr lang="es-ES_tradnl" sz="4000" b="1" dirty="0" smtClean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 Server?</a:t>
            </a:r>
            <a:endParaRPr lang="es-ES_tradnl" sz="4000" b="1" dirty="0">
              <a:solidFill>
                <a:srgbClr val="F53160"/>
              </a:solidFill>
              <a:latin typeface="Dosis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sz="1000" b="1" dirty="0" smtClean="0">
              <a:solidFill>
                <a:srgbClr val="4C6AA3"/>
              </a:solidFill>
              <a:latin typeface="Dosis" charset="0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b="1" dirty="0">
              <a:latin typeface="Dosis" charset="0"/>
              <a:ea typeface="Dosis" charset="0"/>
              <a:cs typeface="Dosis" charset="0"/>
            </a:endParaRPr>
          </a:p>
        </p:txBody>
      </p:sp>
      <p:sp>
        <p:nvSpPr>
          <p:cNvPr id="5" name="Google Shape;148;p21"/>
          <p:cNvSpPr txBox="1"/>
          <p:nvPr/>
        </p:nvSpPr>
        <p:spPr>
          <a:xfrm>
            <a:off x="460375" y="1394733"/>
            <a:ext cx="10632658" cy="282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5775" lvl="4" algn="just">
              <a:lnSpc>
                <a:spcPct val="150000"/>
              </a:lnSpc>
            </a:pPr>
            <a:r>
              <a:rPr lang="es-PE" sz="2400" dirty="0" err="1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Power</a:t>
            </a:r>
            <a:r>
              <a:rPr lang="es-PE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 BI </a:t>
            </a:r>
            <a:r>
              <a:rPr lang="es-PE" sz="2400" dirty="0" err="1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Report</a:t>
            </a:r>
            <a:r>
              <a:rPr lang="es-PE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 Server es un servidor de informes local con un portal web en el que muestra y administra informes y KPI. Junto con él, se incluyen herramientas para crear informes de </a:t>
            </a:r>
            <a:r>
              <a:rPr lang="es-PE" sz="2400" dirty="0" err="1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Power</a:t>
            </a:r>
            <a:r>
              <a:rPr lang="es-PE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 BI, informes paginados, informes móviles y KPI. Los usuarios pueden acceder a los informes de maneras diferentes: verlos en un explorador web o en un dispositivo móvil, o como un correo electrónico en su bandeja de entrada. </a:t>
            </a:r>
            <a:endParaRPr lang="es-ES" sz="2400" dirty="0">
              <a:solidFill>
                <a:srgbClr val="284C91"/>
              </a:solidFill>
              <a:latin typeface="Dosis Medium" charset="0"/>
              <a:ea typeface="Dosis Medium" charset="0"/>
              <a:cs typeface="Dosis Medium" charset="0"/>
            </a:endParaRPr>
          </a:p>
        </p:txBody>
      </p:sp>
      <p:sp>
        <p:nvSpPr>
          <p:cNvPr id="3" name="AutoShape 4" descr="Resultado de imagen para power bi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20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75" y="1674"/>
            <a:ext cx="12194975" cy="68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307975" y="532234"/>
            <a:ext cx="10998900" cy="7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¿Qué es </a:t>
            </a:r>
            <a:r>
              <a:rPr lang="es-ES_tradnl" sz="4000" b="1" dirty="0" err="1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Power</a:t>
            </a: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 BI </a:t>
            </a:r>
            <a:r>
              <a:rPr lang="es-ES_tradnl" sz="4000" b="1" dirty="0" err="1" smtClean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Report</a:t>
            </a:r>
            <a:r>
              <a:rPr lang="es-ES_tradnl" sz="4000" b="1" dirty="0" smtClean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 Server?</a:t>
            </a:r>
            <a:endParaRPr lang="es-ES_tradnl" sz="4000" b="1" dirty="0">
              <a:solidFill>
                <a:srgbClr val="F53160"/>
              </a:solidFill>
              <a:latin typeface="Dosis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sz="1000" b="1" dirty="0" smtClean="0">
              <a:solidFill>
                <a:srgbClr val="4C6AA3"/>
              </a:solidFill>
              <a:latin typeface="Dosis" charset="0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b="1" dirty="0">
              <a:latin typeface="Dosis" charset="0"/>
              <a:ea typeface="Dosis" charset="0"/>
              <a:cs typeface="Dosis" charset="0"/>
            </a:endParaRPr>
          </a:p>
        </p:txBody>
      </p:sp>
      <p:sp>
        <p:nvSpPr>
          <p:cNvPr id="3" name="AutoShape 4" descr="Resultado de imagen para power bi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Picture 4" descr="Resultado de imagen para power bi report 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808" y="1248596"/>
            <a:ext cx="8363234" cy="479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8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75" y="1674"/>
            <a:ext cx="12194975" cy="68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460375" y="306475"/>
            <a:ext cx="10998900" cy="7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¿</a:t>
            </a:r>
            <a:r>
              <a:rPr lang="es-ES_tradnl" sz="4000" b="1" dirty="0" err="1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Power</a:t>
            </a: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 BI </a:t>
            </a:r>
            <a:r>
              <a:rPr lang="es-ES_tradnl" sz="4000" b="1" dirty="0" err="1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Services</a:t>
            </a: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 vs </a:t>
            </a:r>
            <a:r>
              <a:rPr lang="es-ES_tradnl" sz="4000" b="1" dirty="0" err="1" smtClean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Report</a:t>
            </a:r>
            <a:r>
              <a:rPr lang="es-ES_tradnl" sz="4000" b="1" dirty="0" smtClean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 Server?</a:t>
            </a:r>
            <a:endParaRPr lang="es-ES_tradnl" sz="4000" b="1" dirty="0">
              <a:solidFill>
                <a:srgbClr val="F53160"/>
              </a:solidFill>
              <a:latin typeface="Dosis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sz="1000" b="1" dirty="0" smtClean="0">
              <a:solidFill>
                <a:srgbClr val="4C6AA3"/>
              </a:solidFill>
              <a:latin typeface="Dosis" charset="0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b="1" dirty="0">
              <a:latin typeface="Dosis" charset="0"/>
              <a:ea typeface="Dosis" charset="0"/>
              <a:cs typeface="Dosis" charset="0"/>
            </a:endParaRPr>
          </a:p>
        </p:txBody>
      </p:sp>
      <p:sp>
        <p:nvSpPr>
          <p:cNvPr id="3" name="AutoShape 4" descr="Resultado de imagen para power bi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363787"/>
              </p:ext>
            </p:extLst>
          </p:nvPr>
        </p:nvGraphicFramePr>
        <p:xfrm>
          <a:off x="1063487" y="1074651"/>
          <a:ext cx="9022209" cy="458633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5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14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115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657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6397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 dirty="0">
                          <a:effectLst/>
                        </a:rPr>
                        <a:t>Características</a:t>
                      </a:r>
                      <a:endParaRPr lang="es-PE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 dirty="0" err="1">
                          <a:effectLst/>
                        </a:rPr>
                        <a:t>Power</a:t>
                      </a:r>
                      <a:r>
                        <a:rPr lang="es-PE" sz="1400" u="none" strike="noStrike" dirty="0">
                          <a:effectLst/>
                        </a:rPr>
                        <a:t> BI </a:t>
                      </a:r>
                      <a:r>
                        <a:rPr lang="es-PE" sz="1400" u="none" strike="noStrike" dirty="0" err="1">
                          <a:effectLst/>
                        </a:rPr>
                        <a:t>Report</a:t>
                      </a:r>
                      <a:r>
                        <a:rPr lang="es-PE" sz="1400" u="none" strike="noStrike" dirty="0">
                          <a:effectLst/>
                        </a:rPr>
                        <a:t> Server</a:t>
                      </a:r>
                      <a:endParaRPr lang="es-PE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 dirty="0">
                          <a:effectLst/>
                        </a:rPr>
                        <a:t>Servicio </a:t>
                      </a:r>
                      <a:r>
                        <a:rPr lang="es-PE" sz="1400" u="none" strike="noStrike" dirty="0" err="1">
                          <a:effectLst/>
                        </a:rPr>
                        <a:t>Power</a:t>
                      </a:r>
                      <a:r>
                        <a:rPr lang="es-PE" sz="1400" u="none" strike="noStrike" dirty="0">
                          <a:effectLst/>
                        </a:rPr>
                        <a:t> BI</a:t>
                      </a:r>
                      <a:endParaRPr lang="es-PE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 dirty="0">
                          <a:effectLst/>
                        </a:rPr>
                        <a:t>Notas</a:t>
                      </a:r>
                      <a:endParaRPr lang="es-PE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034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Implementación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Local u hospedada en la nube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Nube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 err="1">
                          <a:effectLst/>
                        </a:rPr>
                        <a:t>Power</a:t>
                      </a:r>
                      <a:r>
                        <a:rPr lang="es-PE" sz="1100" u="none" strike="noStrike" dirty="0">
                          <a:effectLst/>
                        </a:rPr>
                        <a:t> BI </a:t>
                      </a:r>
                      <a:r>
                        <a:rPr lang="es-PE" sz="1100" u="none" strike="noStrike" dirty="0" err="1">
                          <a:effectLst/>
                        </a:rPr>
                        <a:t>Report</a:t>
                      </a:r>
                      <a:r>
                        <a:rPr lang="es-PE" sz="1100" u="none" strike="noStrike" dirty="0">
                          <a:effectLst/>
                        </a:rPr>
                        <a:t> Server se puede implementar en máquinas virtuales de </a:t>
                      </a:r>
                      <a:r>
                        <a:rPr lang="es-PE" sz="1100" u="none" strike="noStrike" dirty="0" err="1">
                          <a:effectLst/>
                        </a:rPr>
                        <a:t>Azure</a:t>
                      </a:r>
                      <a:r>
                        <a:rPr lang="es-PE" sz="1100" u="none" strike="noStrike" dirty="0">
                          <a:effectLst/>
                        </a:rPr>
                        <a:t> (implementación hospedada en la nube) si tiene licencia de </a:t>
                      </a:r>
                      <a:r>
                        <a:rPr lang="es-PE" sz="1100" u="none" strike="noStrike" dirty="0" err="1">
                          <a:effectLst/>
                        </a:rPr>
                        <a:t>Power</a:t>
                      </a:r>
                      <a:r>
                        <a:rPr lang="es-PE" sz="1100" u="none" strike="noStrike" dirty="0">
                          <a:effectLst/>
                        </a:rPr>
                        <a:t> BI Premium.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167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Ciclo de versiones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Una vez cada cuatro meses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Una vez al mes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Las últimas características y correcciones primero se incorporan en el servicio Power BI. La mayoría de las funcionalidades se incorporan en algunas de las próximas versiones de Power BI Report Server; algunas características solo están indicadas para el servicio Power BI.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20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Crear informes de Power BI en Power BI Desktop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Sí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Sí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20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Crear informes de Power BI en el explorador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No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Sí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13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Puerta de enlace necesaria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No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Sí para orígenes de datos locales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 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9573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Streaming en directo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No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Sí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Streaming en directo en Power BI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3" marR="6853" marT="6853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6355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Paneles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No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Sí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Paneles en el servicio Power BI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3" marR="6853" marT="6853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220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Distribuir grupos de informes con aplicaciones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No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Sí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Crear y publicar aplicaciones con los paneles e informes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3" marR="6853" marT="6853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194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Paquetes de contenido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No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Sí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853" marR="6853" marT="68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Paquetes de contenido organizativo: Introducción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3" marR="6853" marT="6853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307974" y="5815056"/>
            <a:ext cx="92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hlinkClick r:id="rId4"/>
              </a:rPr>
              <a:t>https://docs.microsoft.com/es-es/power-bi/report-server/compare-report-server-service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2967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4801" y="0"/>
            <a:ext cx="12192000" cy="6858000"/>
          </a:xfrm>
          <a:prstGeom prst="rect">
            <a:avLst/>
          </a:prstGeom>
          <a:solidFill>
            <a:srgbClr val="F53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Rectángulo 5"/>
          <p:cNvSpPr>
            <a:spLocks/>
          </p:cNvSpPr>
          <p:nvPr/>
        </p:nvSpPr>
        <p:spPr>
          <a:xfrm>
            <a:off x="203199" y="203199"/>
            <a:ext cx="11776000" cy="6444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Google Shape;122;p18"/>
          <p:cNvSpPr txBox="1"/>
          <p:nvPr/>
        </p:nvSpPr>
        <p:spPr>
          <a:xfrm>
            <a:off x="841304" y="2580074"/>
            <a:ext cx="10998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6600" b="1" dirty="0" smtClean="0">
                <a:solidFill>
                  <a:schemeClr val="bg1"/>
                </a:solidFill>
                <a:latin typeface="Dosis" charset="0"/>
                <a:ea typeface="Dosis" charset="0"/>
                <a:cs typeface="Dosis" charset="0"/>
              </a:rPr>
              <a:t>Licenciamiento</a:t>
            </a:r>
            <a:endParaRPr sz="6600" b="1" dirty="0">
              <a:solidFill>
                <a:schemeClr val="bg1"/>
              </a:solidFill>
              <a:latin typeface="Dosis" charset="0"/>
              <a:ea typeface="Dosis" charset="0"/>
              <a:cs typeface="Dosi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75" y="1674"/>
            <a:ext cx="12194975" cy="68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307975" y="532234"/>
            <a:ext cx="10998900" cy="7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000" b="1" dirty="0" err="1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Power</a:t>
            </a: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 BI Pro vs Premium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sz="1000" b="1" dirty="0" smtClean="0">
              <a:solidFill>
                <a:srgbClr val="4C6AA3"/>
              </a:solidFill>
              <a:latin typeface="Dosis" charset="0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b="1" dirty="0">
              <a:latin typeface="Dosis" charset="0"/>
              <a:ea typeface="Dosis" charset="0"/>
              <a:cs typeface="Dosis" charset="0"/>
            </a:endParaRPr>
          </a:p>
        </p:txBody>
      </p:sp>
      <p:sp>
        <p:nvSpPr>
          <p:cNvPr id="3" name="AutoShape 4" descr="Resultado de imagen para power bi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41" y="1248596"/>
            <a:ext cx="8928722" cy="470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75" y="1674"/>
            <a:ext cx="12194975" cy="68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307975" y="532234"/>
            <a:ext cx="10998900" cy="7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Licenciamiento por Usuario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sz="1000" b="1" dirty="0" smtClean="0">
              <a:solidFill>
                <a:srgbClr val="4C6AA3"/>
              </a:solidFill>
              <a:latin typeface="Dosis" charset="0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b="1" dirty="0">
              <a:latin typeface="Dosis" charset="0"/>
              <a:ea typeface="Dosis" charset="0"/>
              <a:cs typeface="Dosis" charset="0"/>
            </a:endParaRPr>
          </a:p>
        </p:txBody>
      </p:sp>
      <p:sp>
        <p:nvSpPr>
          <p:cNvPr id="5" name="Google Shape;148;p21"/>
          <p:cNvSpPr txBox="1"/>
          <p:nvPr/>
        </p:nvSpPr>
        <p:spPr>
          <a:xfrm>
            <a:off x="460375" y="1383747"/>
            <a:ext cx="10962801" cy="35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5775" lvl="4" algn="just">
              <a:lnSpc>
                <a:spcPct val="150000"/>
              </a:lnSpc>
            </a:pPr>
            <a:r>
              <a:rPr lang="es-PE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Las</a:t>
            </a:r>
            <a:r>
              <a:rPr lang="es-PE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 licencias de </a:t>
            </a:r>
            <a:r>
              <a:rPr lang="es-PE" sz="2400" dirty="0" err="1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Power</a:t>
            </a:r>
            <a:r>
              <a:rPr lang="es-PE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 BI Pro y gratuitas. Una licencia de </a:t>
            </a:r>
            <a:r>
              <a:rPr lang="es-PE" sz="2400" dirty="0" err="1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Power</a:t>
            </a:r>
            <a:r>
              <a:rPr lang="es-PE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 BI Pro permite acceder a todo el contenido y las funcionalidades del servicio </a:t>
            </a:r>
            <a:r>
              <a:rPr lang="es-PE" sz="2400" dirty="0" err="1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Power</a:t>
            </a:r>
            <a:r>
              <a:rPr lang="es-PE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 BI, incluida la capacidad de compartir el contenido y colaborar con otros usuarios que tengan la licencia Pro. Solo los usuarios de la versión Pro pueden publicar y consumir contenido en áreas de trabajo de las aplicaciones, compartir paneles y suscribirse a paneles e informes. </a:t>
            </a:r>
            <a:endParaRPr lang="es-ES" sz="2400" dirty="0">
              <a:solidFill>
                <a:srgbClr val="284C91"/>
              </a:solidFill>
              <a:latin typeface="Dosis Medium" charset="0"/>
              <a:ea typeface="Dosis Medium" charset="0"/>
              <a:cs typeface="Dosis Medium" charset="0"/>
            </a:endParaRPr>
          </a:p>
        </p:txBody>
      </p:sp>
      <p:sp>
        <p:nvSpPr>
          <p:cNvPr id="3" name="AutoShape 4" descr="Resultado de imagen para power bi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11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72"/>
            <a:ext cx="12194975" cy="68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598037" y="1766085"/>
            <a:ext cx="10998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6600" b="1" dirty="0" err="1" smtClean="0">
                <a:solidFill>
                  <a:srgbClr val="FFCB3F"/>
                </a:solidFill>
                <a:latin typeface="Dosis" charset="0"/>
                <a:ea typeface="Dosis" charset="0"/>
                <a:cs typeface="Dosis" charset="0"/>
              </a:rPr>
              <a:t>WorkShop</a:t>
            </a:r>
            <a:r>
              <a:rPr lang="es-PE" sz="6600" b="1" dirty="0" smtClean="0">
                <a:solidFill>
                  <a:srgbClr val="FFCB3F"/>
                </a:solidFill>
                <a:latin typeface="Dosis" charset="0"/>
                <a:ea typeface="Dosis" charset="0"/>
                <a:cs typeface="Dosis" charset="0"/>
              </a:rPr>
              <a:t>: Introducción a </a:t>
            </a:r>
            <a:r>
              <a:rPr lang="es-PE" sz="6600" b="1" dirty="0" err="1" smtClean="0">
                <a:solidFill>
                  <a:srgbClr val="FFCB3F"/>
                </a:solidFill>
                <a:latin typeface="Dosis" charset="0"/>
                <a:ea typeface="Dosis" charset="0"/>
                <a:cs typeface="Dosis" charset="0"/>
              </a:rPr>
              <a:t>PowerB</a:t>
            </a:r>
            <a:r>
              <a:rPr lang="es-PE" sz="6600" b="1" dirty="0" err="1">
                <a:solidFill>
                  <a:srgbClr val="FFCB3F"/>
                </a:solidFill>
                <a:latin typeface="Dosis" charset="0"/>
                <a:ea typeface="Dosis" charset="0"/>
                <a:cs typeface="Dosis" charset="0"/>
              </a:rPr>
              <a:t>I</a:t>
            </a:r>
            <a:endParaRPr sz="6600" b="1" dirty="0">
              <a:solidFill>
                <a:srgbClr val="FFCB3F"/>
              </a:solidFill>
              <a:latin typeface="Dosis" charset="0"/>
              <a:ea typeface="Dosis" charset="0"/>
              <a:cs typeface="Dosi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75" y="1674"/>
            <a:ext cx="12194975" cy="68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460375" y="409405"/>
            <a:ext cx="10998900" cy="7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000" b="1" dirty="0" smtClean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Free </a:t>
            </a: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vs Pro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sz="1000" b="1" dirty="0" smtClean="0">
              <a:solidFill>
                <a:srgbClr val="4C6AA3"/>
              </a:solidFill>
              <a:latin typeface="Dosis" charset="0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b="1" dirty="0">
              <a:latin typeface="Dosis" charset="0"/>
              <a:ea typeface="Dosis" charset="0"/>
              <a:cs typeface="Dosis" charset="0"/>
            </a:endParaRPr>
          </a:p>
        </p:txBody>
      </p:sp>
      <p:sp>
        <p:nvSpPr>
          <p:cNvPr id="3" name="AutoShape 4" descr="Resultado de imagen para power bi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25369"/>
              </p:ext>
            </p:extLst>
          </p:nvPr>
        </p:nvGraphicFramePr>
        <p:xfrm>
          <a:off x="668738" y="1330486"/>
          <a:ext cx="10790537" cy="399213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1558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73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73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2163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Característica</a:t>
                      </a:r>
                      <a:endParaRPr lang="es-PE" sz="24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Gratis</a:t>
                      </a:r>
                      <a:endParaRPr lang="es-PE" sz="24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Pro</a:t>
                      </a:r>
                      <a:endParaRPr lang="es-PE" sz="24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181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 dirty="0">
                          <a:effectLst/>
                        </a:rPr>
                        <a:t>Conexión a más de 70 orígenes de datos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 dirty="0">
                          <a:effectLst/>
                        </a:rPr>
                        <a:t>SI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 dirty="0">
                          <a:effectLst/>
                        </a:rPr>
                        <a:t>SI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181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 dirty="0">
                          <a:effectLst/>
                        </a:rPr>
                        <a:t>Publicación en Web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>
                          <a:effectLst/>
                        </a:rPr>
                        <a:t>SI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>
                          <a:effectLst/>
                        </a:rPr>
                        <a:t>SI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181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 dirty="0">
                          <a:effectLst/>
                        </a:rPr>
                        <a:t>Exportación a PowerPoint, Excel y CSV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>
                          <a:effectLst/>
                        </a:rPr>
                        <a:t>SI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>
                          <a:effectLst/>
                        </a:rPr>
                        <a:t>SI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1816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PE" sz="1600" b="1" u="none" strike="noStrike" dirty="0">
                          <a:effectLst/>
                        </a:rPr>
                        <a:t>Distribución empresarial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181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 dirty="0">
                          <a:effectLst/>
                        </a:rPr>
                        <a:t>Aplicaciones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>
                          <a:effectLst/>
                        </a:rPr>
                        <a:t>NO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>
                          <a:effectLst/>
                        </a:rPr>
                        <a:t>SI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181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 dirty="0">
                          <a:effectLst/>
                        </a:rPr>
                        <a:t>Suscripciones de correo electrónico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>
                          <a:effectLst/>
                        </a:rPr>
                        <a:t>NO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>
                          <a:effectLst/>
                        </a:rPr>
                        <a:t>SI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181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 dirty="0">
                          <a:effectLst/>
                        </a:rPr>
                        <a:t>API y controles insertados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 dirty="0">
                          <a:effectLst/>
                        </a:rPr>
                        <a:t>NO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>
                          <a:effectLst/>
                        </a:rPr>
                        <a:t>SI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1816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PE" sz="1600" b="1" u="none" strike="noStrike" dirty="0">
                          <a:effectLst/>
                        </a:rPr>
                        <a:t>Colaboración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181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>
                          <a:effectLst/>
                        </a:rPr>
                        <a:t>Uso compartido entre iguales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 dirty="0">
                          <a:effectLst/>
                        </a:rPr>
                        <a:t>NO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 dirty="0">
                          <a:effectLst/>
                        </a:rPr>
                        <a:t>SI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181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>
                          <a:effectLst/>
                        </a:rPr>
                        <a:t>Áreas de trabajo de la aplicación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>
                          <a:effectLst/>
                        </a:rPr>
                        <a:t>NO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 dirty="0">
                          <a:effectLst/>
                        </a:rPr>
                        <a:t>SI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181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 dirty="0">
                          <a:effectLst/>
                        </a:rPr>
                        <a:t>Análisis en Excel y en </a:t>
                      </a:r>
                      <a:r>
                        <a:rPr lang="es-PE" sz="1600" u="none" strike="noStrike" dirty="0" err="1">
                          <a:effectLst/>
                        </a:rPr>
                        <a:t>Power</a:t>
                      </a:r>
                      <a:r>
                        <a:rPr lang="es-PE" sz="1600" u="none" strike="noStrike" dirty="0">
                          <a:effectLst/>
                        </a:rPr>
                        <a:t> BI Desktop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>
                          <a:effectLst/>
                        </a:rPr>
                        <a:t>NO</a:t>
                      </a:r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 dirty="0">
                          <a:effectLst/>
                        </a:rPr>
                        <a:t>SI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460375" y="5718061"/>
            <a:ext cx="58240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hlinkClick r:id="rId4"/>
              </a:rPr>
              <a:t>https://docs.microsoft.com/es-es/power-bi/service-features-license-type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818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75" y="1674"/>
            <a:ext cx="12194975" cy="68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307975" y="532234"/>
            <a:ext cx="10998900" cy="7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Licenciamiento por </a:t>
            </a:r>
            <a:r>
              <a:rPr lang="es-ES_tradnl" sz="4000" b="1" dirty="0" smtClean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Capacidad</a:t>
            </a:r>
            <a:endParaRPr lang="es-ES_tradnl" sz="4000" b="1" dirty="0">
              <a:solidFill>
                <a:srgbClr val="F53160"/>
              </a:solidFill>
              <a:latin typeface="Dosis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sz="1000" b="1" dirty="0" smtClean="0">
              <a:solidFill>
                <a:srgbClr val="4C6AA3"/>
              </a:solidFill>
              <a:latin typeface="Dosis" charset="0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b="1" dirty="0">
              <a:latin typeface="Dosis" charset="0"/>
              <a:ea typeface="Dosis" charset="0"/>
              <a:cs typeface="Dosis" charset="0"/>
            </a:endParaRPr>
          </a:p>
        </p:txBody>
      </p:sp>
      <p:sp>
        <p:nvSpPr>
          <p:cNvPr id="5" name="Google Shape;148;p21"/>
          <p:cNvSpPr txBox="1"/>
          <p:nvPr/>
        </p:nvSpPr>
        <p:spPr>
          <a:xfrm>
            <a:off x="460375" y="1383747"/>
            <a:ext cx="10962801" cy="35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5775" lvl="4" algn="just">
              <a:lnSpc>
                <a:spcPct val="150000"/>
              </a:lnSpc>
            </a:pPr>
            <a:r>
              <a:rPr lang="es-PE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Las licencias </a:t>
            </a:r>
            <a:r>
              <a:rPr lang="es-PE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de </a:t>
            </a:r>
            <a:r>
              <a:rPr lang="es-PE" sz="2400" dirty="0" err="1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Power</a:t>
            </a:r>
            <a:r>
              <a:rPr lang="es-PE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 BI </a:t>
            </a:r>
            <a:r>
              <a:rPr lang="es-PE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Premium</a:t>
            </a:r>
            <a:r>
              <a:rPr lang="es-PE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,</a:t>
            </a:r>
            <a:r>
              <a:rPr lang="es-PE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 </a:t>
            </a:r>
            <a:r>
              <a:rPr lang="es-PE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proporciona capacidad dedicada para proporcionar un rendimiento más estable y admitir volúmenes de datos mayores en </a:t>
            </a:r>
            <a:r>
              <a:rPr lang="es-PE" sz="2400" dirty="0" err="1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Power</a:t>
            </a:r>
            <a:r>
              <a:rPr lang="es-PE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 BI</a:t>
            </a:r>
            <a:r>
              <a:rPr lang="es-PE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. Para </a:t>
            </a:r>
            <a:r>
              <a:rPr lang="es-PE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los usuarios individuales, Premium también permite una amplia distribución de contenido por parte de los usuarios de Pro sin solicitar licencias Pro a los destinatarios que ven el contenido</a:t>
            </a:r>
            <a:endParaRPr lang="es-ES" sz="2400" dirty="0">
              <a:solidFill>
                <a:srgbClr val="284C91"/>
              </a:solidFill>
              <a:latin typeface="Dosis Medium" charset="0"/>
              <a:ea typeface="Dosis Medium" charset="0"/>
              <a:cs typeface="Dosis Medium" charset="0"/>
            </a:endParaRPr>
          </a:p>
        </p:txBody>
      </p:sp>
      <p:sp>
        <p:nvSpPr>
          <p:cNvPr id="3" name="AutoShape 4" descr="Resultado de imagen para power bi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18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4801" y="0"/>
            <a:ext cx="12192000" cy="6858000"/>
          </a:xfrm>
          <a:prstGeom prst="rect">
            <a:avLst/>
          </a:prstGeom>
          <a:solidFill>
            <a:srgbClr val="F53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Rectángulo 5"/>
          <p:cNvSpPr>
            <a:spLocks/>
          </p:cNvSpPr>
          <p:nvPr/>
        </p:nvSpPr>
        <p:spPr>
          <a:xfrm>
            <a:off x="203199" y="203199"/>
            <a:ext cx="11776000" cy="6444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Google Shape;122;p18"/>
          <p:cNvSpPr txBox="1"/>
          <p:nvPr/>
        </p:nvSpPr>
        <p:spPr>
          <a:xfrm>
            <a:off x="672628" y="2153946"/>
            <a:ext cx="10998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6600" b="1" dirty="0" smtClean="0">
                <a:solidFill>
                  <a:schemeClr val="bg1"/>
                </a:solidFill>
                <a:latin typeface="Dosis" charset="0"/>
                <a:ea typeface="Dosis" charset="0"/>
                <a:cs typeface="Dosis" charset="0"/>
              </a:rPr>
              <a:t>PBI y el Cuadrante </a:t>
            </a:r>
            <a:r>
              <a:rPr lang="es-PE" sz="6600" b="1" dirty="0" err="1" smtClean="0">
                <a:solidFill>
                  <a:schemeClr val="bg1"/>
                </a:solidFill>
                <a:latin typeface="Dosis" charset="0"/>
                <a:ea typeface="Dosis" charset="0"/>
                <a:cs typeface="Dosis" charset="0"/>
              </a:rPr>
              <a:t>Magico</a:t>
            </a:r>
            <a:r>
              <a:rPr lang="es-PE" sz="6600" b="1" dirty="0" smtClean="0">
                <a:solidFill>
                  <a:schemeClr val="bg1"/>
                </a:solidFill>
                <a:latin typeface="Dosis" charset="0"/>
                <a:ea typeface="Dosis" charset="0"/>
                <a:cs typeface="Dosis" charset="0"/>
              </a:rPr>
              <a:t> de </a:t>
            </a:r>
            <a:r>
              <a:rPr lang="es-PE" sz="6600" b="1" dirty="0" err="1" smtClean="0">
                <a:solidFill>
                  <a:schemeClr val="bg1"/>
                </a:solidFill>
                <a:latin typeface="Dosis" charset="0"/>
                <a:ea typeface="Dosis" charset="0"/>
                <a:cs typeface="Dosis" charset="0"/>
              </a:rPr>
              <a:t>Gartnet</a:t>
            </a:r>
            <a:endParaRPr sz="6600" b="1" dirty="0">
              <a:solidFill>
                <a:schemeClr val="bg1"/>
              </a:solidFill>
              <a:latin typeface="Dosis" charset="0"/>
              <a:ea typeface="Dosis" charset="0"/>
              <a:cs typeface="Dosi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67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672"/>
            <a:ext cx="12194975" cy="68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478973" y="547662"/>
            <a:ext cx="10998900" cy="7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¿Qué es el cuadrante Mágico de </a:t>
            </a:r>
            <a:r>
              <a:rPr lang="es-ES" sz="4000" b="1" dirty="0" err="1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Gartner</a:t>
            </a:r>
            <a:r>
              <a:rPr lang="es-ES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?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sz="1000" b="1" dirty="0" smtClean="0">
              <a:solidFill>
                <a:srgbClr val="4C6AA3"/>
              </a:solidFill>
              <a:latin typeface="Dosis" charset="0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b="1" dirty="0">
              <a:latin typeface="Dosis" charset="0"/>
              <a:ea typeface="Dosis" charset="0"/>
              <a:cs typeface="Dosis" charset="0"/>
            </a:endParaRPr>
          </a:p>
        </p:txBody>
      </p:sp>
      <p:sp>
        <p:nvSpPr>
          <p:cNvPr id="5" name="Google Shape;148;p21"/>
          <p:cNvSpPr txBox="1"/>
          <p:nvPr/>
        </p:nvSpPr>
        <p:spPr>
          <a:xfrm>
            <a:off x="770965" y="1780429"/>
            <a:ext cx="10632658" cy="1608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5775" lvl="4" algn="just">
              <a:lnSpc>
                <a:spcPct val="150000"/>
              </a:lnSpc>
            </a:pP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El cuadrante Mágico de </a:t>
            </a:r>
            <a:r>
              <a:rPr lang="es-ES" sz="2400" dirty="0" err="1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Gartner</a:t>
            </a: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 hace referencia a una herramienta gráfica líder a nivel mundial con la que muchas compañías, entre ellas las mas relevantes de la industria tecnológica son evaluadas. Para determinar sus niveles de calidad, seguridad, uso de los productos. </a:t>
            </a:r>
            <a:r>
              <a:rPr lang="es-ES" sz="2400" dirty="0" err="1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Asi</a:t>
            </a: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 como el buen desempeño durante todo el año laboral en su sector</a:t>
            </a:r>
            <a:r>
              <a:rPr lang="es-ES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.</a:t>
            </a:r>
            <a:endParaRPr lang="es-ES_tradnl" sz="2400" dirty="0">
              <a:solidFill>
                <a:srgbClr val="284C91"/>
              </a:solidFill>
              <a:latin typeface="Dosis Medium" charset="0"/>
              <a:ea typeface="Dosis Medium" charset="0"/>
              <a:cs typeface="Dosis Medium" charset="0"/>
              <a:sym typeface="PT Sans"/>
            </a:endParaRPr>
          </a:p>
        </p:txBody>
      </p:sp>
      <p:sp>
        <p:nvSpPr>
          <p:cNvPr id="3" name="AutoShape 4" descr="Resultado de imagen para power bi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978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75" y="1674"/>
            <a:ext cx="12194975" cy="68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478973" y="547662"/>
            <a:ext cx="10998900" cy="7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CMG para Business </a:t>
            </a:r>
            <a:r>
              <a:rPr lang="es-ES" sz="4000" b="1" dirty="0" err="1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Intelligence</a:t>
            </a:r>
            <a:endParaRPr lang="es-ES_tradnl" sz="4000" b="1" dirty="0">
              <a:solidFill>
                <a:srgbClr val="F53160"/>
              </a:solidFill>
              <a:latin typeface="Dosis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b="1" dirty="0">
              <a:latin typeface="Dosis" charset="0"/>
              <a:ea typeface="Dosis" charset="0"/>
              <a:cs typeface="Dosis" charset="0"/>
            </a:endParaRPr>
          </a:p>
        </p:txBody>
      </p:sp>
      <p:sp>
        <p:nvSpPr>
          <p:cNvPr id="3" name="AutoShape 4" descr="Resultado de imagen para power bi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t="5634"/>
          <a:stretch/>
        </p:blipFill>
        <p:spPr>
          <a:xfrm>
            <a:off x="6471821" y="1607989"/>
            <a:ext cx="4022199" cy="405247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988381" y="1906343"/>
            <a:ext cx="5403706" cy="3455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Una visión </a:t>
            </a: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integral del producto, una experiencia de ventas positiva y una experiencia de usuario intuitiva contribuyeron a altos niveles de satisfacción del cliente y ayudaron a posicionar a Microsoft como un líder del cuadrante mágico entre las plataformas de análisis y inteligencia empresarial.</a:t>
            </a:r>
          </a:p>
        </p:txBody>
      </p:sp>
    </p:spTree>
    <p:extLst>
      <p:ext uri="{BB962C8B-B14F-4D97-AF65-F5344CB8AC3E}">
        <p14:creationId xmlns:p14="http://schemas.microsoft.com/office/powerpoint/2010/main" val="381769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4801" y="0"/>
            <a:ext cx="12192000" cy="6858000"/>
          </a:xfrm>
          <a:prstGeom prst="rect">
            <a:avLst/>
          </a:prstGeom>
          <a:solidFill>
            <a:srgbClr val="F53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Rectángulo 5"/>
          <p:cNvSpPr>
            <a:spLocks/>
          </p:cNvSpPr>
          <p:nvPr/>
        </p:nvSpPr>
        <p:spPr>
          <a:xfrm>
            <a:off x="203199" y="203199"/>
            <a:ext cx="11776000" cy="6444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Google Shape;122;p18"/>
          <p:cNvSpPr txBox="1"/>
          <p:nvPr/>
        </p:nvSpPr>
        <p:spPr>
          <a:xfrm>
            <a:off x="841304" y="2580074"/>
            <a:ext cx="10998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6600" b="1" dirty="0" smtClean="0">
                <a:solidFill>
                  <a:schemeClr val="bg1"/>
                </a:solidFill>
                <a:latin typeface="Dosis" charset="0"/>
                <a:ea typeface="Dosis" charset="0"/>
                <a:cs typeface="Dosis" charset="0"/>
              </a:rPr>
              <a:t>Actualizaciones de </a:t>
            </a:r>
            <a:r>
              <a:rPr lang="es-PE" sz="6600" b="1" dirty="0" err="1" smtClean="0">
                <a:solidFill>
                  <a:schemeClr val="bg1"/>
                </a:solidFill>
                <a:latin typeface="Dosis" charset="0"/>
                <a:ea typeface="Dosis" charset="0"/>
                <a:cs typeface="Dosis" charset="0"/>
              </a:rPr>
              <a:t>Power</a:t>
            </a:r>
            <a:r>
              <a:rPr lang="es-PE" sz="6600" b="1" dirty="0" smtClean="0">
                <a:solidFill>
                  <a:schemeClr val="bg1"/>
                </a:solidFill>
                <a:latin typeface="Dosis" charset="0"/>
                <a:ea typeface="Dosis" charset="0"/>
                <a:cs typeface="Dosis" charset="0"/>
              </a:rPr>
              <a:t> BI</a:t>
            </a:r>
            <a:endParaRPr sz="6600" b="1" dirty="0">
              <a:solidFill>
                <a:schemeClr val="bg1"/>
              </a:solidFill>
              <a:latin typeface="Dosis" charset="0"/>
              <a:ea typeface="Dosis" charset="0"/>
              <a:cs typeface="Dosi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33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75" y="1674"/>
            <a:ext cx="12194975" cy="68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478973" y="547662"/>
            <a:ext cx="10998900" cy="7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Actualizaciones en </a:t>
            </a:r>
            <a:r>
              <a:rPr lang="es-ES_tradnl" sz="4000" b="1" dirty="0" err="1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Power</a:t>
            </a: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 BI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sz="1000" b="1" dirty="0" smtClean="0">
              <a:solidFill>
                <a:srgbClr val="4C6AA3"/>
              </a:solidFill>
              <a:latin typeface="Dosis" charset="0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b="1" dirty="0">
              <a:latin typeface="Dosis" charset="0"/>
              <a:ea typeface="Dosis" charset="0"/>
              <a:cs typeface="Dosis" charset="0"/>
            </a:endParaRPr>
          </a:p>
        </p:txBody>
      </p:sp>
      <p:sp>
        <p:nvSpPr>
          <p:cNvPr id="3" name="AutoShape 4" descr="Resultado de imagen para power bi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721856" y="5381569"/>
            <a:ext cx="5256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docs.microsoft.com/es-es/power-bi/desktop-latest-update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/>
          <a:srcRect t="66989"/>
          <a:stretch/>
        </p:blipFill>
        <p:spPr>
          <a:xfrm>
            <a:off x="5942112" y="1114317"/>
            <a:ext cx="4791075" cy="203123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5"/>
          <a:srcRect l="1482" t="6103" r="-1482" b="32002"/>
          <a:stretch/>
        </p:blipFill>
        <p:spPr>
          <a:xfrm>
            <a:off x="592187" y="1410161"/>
            <a:ext cx="4791075" cy="380852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6"/>
          <a:srcRect b="73953"/>
          <a:stretch/>
        </p:blipFill>
        <p:spPr>
          <a:xfrm>
            <a:off x="5942112" y="3182482"/>
            <a:ext cx="4638675" cy="635128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721856" y="5710788"/>
            <a:ext cx="58929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7"/>
              </a:rPr>
              <a:t>https://docs.microsoft.com/es-es/power-bi/desktop-latest-update-archive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5942112" y="4387684"/>
            <a:ext cx="4962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s-ES" sz="2400" b="1" dirty="0" err="1">
                <a:solidFill>
                  <a:srgbClr val="F53160"/>
                </a:solidFill>
                <a:latin typeface="Dosis Medium"/>
                <a:ea typeface="Dosis" charset="0"/>
                <a:cs typeface="Dosis" charset="0"/>
              </a:rPr>
              <a:t>Power</a:t>
            </a:r>
            <a:r>
              <a:rPr lang="es-ES" sz="2400" b="1" dirty="0">
                <a:solidFill>
                  <a:srgbClr val="F53160"/>
                </a:solidFill>
                <a:latin typeface="Dosis Medium"/>
                <a:ea typeface="Dosis" charset="0"/>
                <a:cs typeface="Dosis" charset="0"/>
              </a:rPr>
              <a:t> BI </a:t>
            </a:r>
            <a:r>
              <a:rPr lang="es-ES" sz="2400" b="1" dirty="0" smtClean="0">
                <a:solidFill>
                  <a:srgbClr val="F53160"/>
                </a:solidFill>
                <a:latin typeface="Dosis Medium"/>
                <a:ea typeface="Dosis" charset="0"/>
                <a:cs typeface="Dosis" charset="0"/>
              </a:rPr>
              <a:t>Desktop Se actualiza cada mes</a:t>
            </a:r>
            <a:endParaRPr lang="es-ES" sz="2400" b="1" dirty="0">
              <a:solidFill>
                <a:srgbClr val="F53160"/>
              </a:solidFill>
              <a:latin typeface="Dosis Medium"/>
              <a:ea typeface="Dosis" charset="0"/>
              <a:cs typeface="Dosi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41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4801" y="0"/>
            <a:ext cx="12192000" cy="6858000"/>
          </a:xfrm>
          <a:prstGeom prst="rect">
            <a:avLst/>
          </a:prstGeom>
          <a:solidFill>
            <a:srgbClr val="F53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Rectángulo 5"/>
          <p:cNvSpPr>
            <a:spLocks/>
          </p:cNvSpPr>
          <p:nvPr/>
        </p:nvSpPr>
        <p:spPr>
          <a:xfrm>
            <a:off x="203199" y="203199"/>
            <a:ext cx="11776000" cy="6444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Google Shape;122;p18"/>
          <p:cNvSpPr txBox="1"/>
          <p:nvPr/>
        </p:nvSpPr>
        <p:spPr>
          <a:xfrm>
            <a:off x="841304" y="2580074"/>
            <a:ext cx="10998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b="1" dirty="0" smtClean="0">
                <a:solidFill>
                  <a:schemeClr val="bg1"/>
                </a:solidFill>
                <a:latin typeface="Dosis" charset="0"/>
                <a:ea typeface="Dosis" charset="0"/>
                <a:cs typeface="Dosis" charset="0"/>
              </a:rPr>
              <a:t>Transformación de Datos</a:t>
            </a:r>
            <a:endParaRPr sz="6600" b="1" dirty="0">
              <a:solidFill>
                <a:schemeClr val="bg1"/>
              </a:solidFill>
              <a:latin typeface="Dosis" charset="0"/>
              <a:ea typeface="Dosis" charset="0"/>
              <a:cs typeface="Dosi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67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9065" y="-144463"/>
            <a:ext cx="12194975" cy="68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390196" y="556540"/>
            <a:ext cx="10998900" cy="7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000" b="1" dirty="0" smtClean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Transformación de Datos</a:t>
            </a:r>
            <a:endParaRPr lang="es-ES_tradnl" sz="4000" b="1" dirty="0">
              <a:solidFill>
                <a:srgbClr val="F53160"/>
              </a:solidFill>
              <a:latin typeface="Dosis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sz="1000" b="1" dirty="0" smtClean="0">
              <a:solidFill>
                <a:srgbClr val="4C6AA3"/>
              </a:solidFill>
              <a:latin typeface="Dosis" charset="0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b="1" dirty="0">
              <a:latin typeface="Dosis" charset="0"/>
              <a:ea typeface="Dosis" charset="0"/>
              <a:cs typeface="Dosis" charset="0"/>
            </a:endParaRPr>
          </a:p>
        </p:txBody>
      </p:sp>
      <p:sp>
        <p:nvSpPr>
          <p:cNvPr id="3" name="AutoShape 4" descr="Resultado de imagen para power bi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1113663" y="1679619"/>
            <a:ext cx="102754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Con </a:t>
            </a:r>
            <a:r>
              <a:rPr lang="es-ES" sz="2400" dirty="0" err="1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Power</a:t>
            </a: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 </a:t>
            </a:r>
            <a:r>
              <a:rPr lang="es-ES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BI </a:t>
            </a: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puede realizar una búsqueda de orígenes de datos, realizar conexiones y, luego, darle forma a esos datos (por ejemplo quitar una columna, cambiar un tipo de datos o combinar tablas) de formas que satisfagan sus necesidades. Una vez que haya dado forma a sus datos, puede compartir sus conclusiones o usar su consulta para crear informes.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259" y="4392227"/>
            <a:ext cx="75152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5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9065" y="-144463"/>
            <a:ext cx="12194975" cy="68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utoShape 4" descr="Resultado de imagen para power bi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753284" y="4361063"/>
            <a:ext cx="102466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F53160"/>
                </a:solidFill>
                <a:latin typeface="Dosis Medium"/>
                <a:ea typeface="Dosis" charset="0"/>
                <a:cs typeface="Dosis" charset="0"/>
              </a:rPr>
              <a:t>Por ejemplo, poner en la fila correspondiente al sexo la misma letra identificativa, como podría ser “M” para masculino y “F” para femenino.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61809" y="1360943"/>
            <a:ext cx="104332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Encontrar y remover datos no deseados en </a:t>
            </a:r>
            <a:r>
              <a:rPr lang="es-ES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las tablas.</a:t>
            </a:r>
            <a:endParaRPr lang="es-ES" sz="2400" dirty="0">
              <a:solidFill>
                <a:srgbClr val="284C91"/>
              </a:solidFill>
              <a:latin typeface="Dosis Medium" charset="0"/>
              <a:ea typeface="Dosis Medium" charset="0"/>
              <a:cs typeface="Dosis Medium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Dar un formato adecuado a los datos conforme las herramientas que vas utilizando.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Tratar con datos inconsistentes.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Dar estructura de tal manera que sea más eficiente el manejo de tu datos</a:t>
            </a:r>
            <a:r>
              <a:rPr lang="es-ES" dirty="0">
                <a:solidFill>
                  <a:srgbClr val="444444"/>
                </a:solidFill>
                <a:latin typeface="PTSans"/>
              </a:rPr>
              <a:t>.</a:t>
            </a:r>
          </a:p>
        </p:txBody>
      </p:sp>
      <p:sp>
        <p:nvSpPr>
          <p:cNvPr id="8" name="Google Shape;146;p21"/>
          <p:cNvSpPr txBox="1"/>
          <p:nvPr/>
        </p:nvSpPr>
        <p:spPr>
          <a:xfrm>
            <a:off x="390196" y="556540"/>
            <a:ext cx="10998900" cy="7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000" b="1" dirty="0" smtClean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La Transformación de Datos Sirve…</a:t>
            </a:r>
            <a:endParaRPr lang="es-ES_tradnl" sz="4000" b="1" dirty="0">
              <a:solidFill>
                <a:srgbClr val="F53160"/>
              </a:solidFill>
              <a:latin typeface="Dosis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sz="1000" b="1" dirty="0" smtClean="0">
              <a:solidFill>
                <a:srgbClr val="4C6AA3"/>
              </a:solidFill>
              <a:latin typeface="Dosis" charset="0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b="1" dirty="0">
              <a:latin typeface="Dosis" charset="0"/>
              <a:ea typeface="Dosis" charset="0"/>
              <a:cs typeface="Dosi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7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4801" y="0"/>
            <a:ext cx="12192000" cy="6858000"/>
          </a:xfrm>
          <a:prstGeom prst="rect">
            <a:avLst/>
          </a:prstGeom>
          <a:solidFill>
            <a:srgbClr val="F53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Rectángulo 5"/>
          <p:cNvSpPr>
            <a:spLocks/>
          </p:cNvSpPr>
          <p:nvPr/>
        </p:nvSpPr>
        <p:spPr>
          <a:xfrm>
            <a:off x="203199" y="203199"/>
            <a:ext cx="11776000" cy="6444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Google Shape;122;p18"/>
          <p:cNvSpPr txBox="1"/>
          <p:nvPr/>
        </p:nvSpPr>
        <p:spPr>
          <a:xfrm>
            <a:off x="841304" y="2580074"/>
            <a:ext cx="10998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6600" b="1" dirty="0" smtClean="0">
                <a:solidFill>
                  <a:schemeClr val="bg1"/>
                </a:solidFill>
                <a:latin typeface="Dosis" charset="0"/>
                <a:ea typeface="Dosis" charset="0"/>
                <a:cs typeface="Dosis" charset="0"/>
              </a:rPr>
              <a:t>Definición</a:t>
            </a:r>
            <a:endParaRPr sz="6600" b="1" dirty="0">
              <a:solidFill>
                <a:schemeClr val="bg1"/>
              </a:solidFill>
              <a:latin typeface="Dosis" charset="0"/>
              <a:ea typeface="Dosis" charset="0"/>
              <a:cs typeface="Dosi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45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4801" y="0"/>
            <a:ext cx="12192000" cy="6858000"/>
          </a:xfrm>
          <a:prstGeom prst="rect">
            <a:avLst/>
          </a:prstGeom>
          <a:solidFill>
            <a:srgbClr val="F53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Rectángulo 5"/>
          <p:cNvSpPr>
            <a:spLocks/>
          </p:cNvSpPr>
          <p:nvPr/>
        </p:nvSpPr>
        <p:spPr>
          <a:xfrm>
            <a:off x="203199" y="203199"/>
            <a:ext cx="11776000" cy="6444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Google Shape;122;p18"/>
          <p:cNvSpPr txBox="1"/>
          <p:nvPr/>
        </p:nvSpPr>
        <p:spPr>
          <a:xfrm>
            <a:off x="980299" y="2580074"/>
            <a:ext cx="10998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6600" b="1" dirty="0" smtClean="0">
                <a:solidFill>
                  <a:schemeClr val="bg1"/>
                </a:solidFill>
                <a:latin typeface="Dosis" charset="0"/>
                <a:ea typeface="Dosis" charset="0"/>
                <a:cs typeface="Dosis" charset="0"/>
              </a:rPr>
              <a:t>Lenguajes en PBI</a:t>
            </a:r>
            <a:endParaRPr sz="6600" b="1" dirty="0">
              <a:solidFill>
                <a:schemeClr val="bg1"/>
              </a:solidFill>
              <a:latin typeface="Dosis" charset="0"/>
              <a:ea typeface="Dosis" charset="0"/>
              <a:cs typeface="Dosi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37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7640" y="-144463"/>
            <a:ext cx="12194975" cy="68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utoShape 4" descr="Resultado de imagen para power bi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855084" y="3677482"/>
            <a:ext cx="102466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rgbClr val="F53160"/>
                </a:solidFill>
                <a:latin typeface="Dosis Medium"/>
                <a:ea typeface="Dosis" charset="0"/>
                <a:cs typeface="Dosis" charset="0"/>
              </a:rPr>
              <a:t>Imaginémonos </a:t>
            </a:r>
            <a:r>
              <a:rPr lang="es-ES" sz="2400" b="1" dirty="0">
                <a:solidFill>
                  <a:srgbClr val="F53160"/>
                </a:solidFill>
                <a:latin typeface="Dosis Medium"/>
                <a:ea typeface="Dosis" charset="0"/>
                <a:cs typeface="Dosis" charset="0"/>
              </a:rPr>
              <a:t>que queremos coger datos de dos bases de datos diferentes </a:t>
            </a:r>
            <a:r>
              <a:rPr lang="es-ES" sz="2400" b="1" dirty="0" smtClean="0">
                <a:solidFill>
                  <a:srgbClr val="F53160"/>
                </a:solidFill>
                <a:latin typeface="Dosis Medium"/>
                <a:ea typeface="Dosis" charset="0"/>
                <a:cs typeface="Dosis" charset="0"/>
              </a:rPr>
              <a:t>(en </a:t>
            </a:r>
            <a:r>
              <a:rPr lang="es-ES" sz="2400" b="1" dirty="0">
                <a:solidFill>
                  <a:srgbClr val="F53160"/>
                </a:solidFill>
                <a:latin typeface="Dosis Medium"/>
                <a:ea typeface="Dosis" charset="0"/>
                <a:cs typeface="Dosis" charset="0"/>
              </a:rPr>
              <a:t>dos libros de Excel) y queremos combinar las diferentes columnas de la hoja con la finalidad de tener todo en una única tabla</a:t>
            </a:r>
            <a:r>
              <a:rPr lang="es-ES" sz="2400" b="1" dirty="0" smtClean="0">
                <a:solidFill>
                  <a:srgbClr val="F53160"/>
                </a:solidFill>
                <a:latin typeface="Dosis Medium"/>
                <a:ea typeface="Dosis" charset="0"/>
                <a:cs typeface="Dosis" charset="0"/>
              </a:rPr>
              <a:t>.</a:t>
            </a:r>
            <a:endParaRPr lang="es-ES" sz="2400" b="1" dirty="0">
              <a:solidFill>
                <a:srgbClr val="F53160"/>
              </a:solidFill>
              <a:latin typeface="Dosis Medium"/>
              <a:ea typeface="Dosis" charset="0"/>
              <a:cs typeface="Dosis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61809" y="1360943"/>
            <a:ext cx="104332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El lenguaje M es básicamente el idioma de programación con el que trabaja el editor de consultas Microsoft </a:t>
            </a:r>
            <a:r>
              <a:rPr lang="es-ES" sz="2400" dirty="0" err="1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Power</a:t>
            </a: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 </a:t>
            </a:r>
            <a:r>
              <a:rPr lang="es-ES" sz="2400" dirty="0" err="1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Query</a:t>
            </a:r>
            <a:r>
              <a:rPr lang="es-ES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. Sirve</a:t>
            </a: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  para poder conectar, combinar y refinar los orígenes de datos y así dejar una base de datos limpia que permita extraer y analizar la información que se desee.</a:t>
            </a:r>
          </a:p>
        </p:txBody>
      </p:sp>
      <p:sp>
        <p:nvSpPr>
          <p:cNvPr id="8" name="Google Shape;146;p21"/>
          <p:cNvSpPr txBox="1"/>
          <p:nvPr/>
        </p:nvSpPr>
        <p:spPr>
          <a:xfrm>
            <a:off x="390196" y="556540"/>
            <a:ext cx="10998900" cy="7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000" b="1" dirty="0" smtClean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¿Qué es M (</a:t>
            </a:r>
            <a:r>
              <a:rPr lang="es-ES_tradnl" sz="4000" b="1" dirty="0" err="1" smtClean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Mashup</a:t>
            </a:r>
            <a:r>
              <a:rPr lang="es-ES_tradnl" sz="4000" b="1" dirty="0" smtClean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)?</a:t>
            </a:r>
            <a:endParaRPr lang="es-ES_tradnl" sz="4000" b="1" dirty="0">
              <a:solidFill>
                <a:srgbClr val="F53160"/>
              </a:solidFill>
              <a:latin typeface="Dosis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sz="1000" b="1" dirty="0" smtClean="0">
              <a:solidFill>
                <a:srgbClr val="4C6AA3"/>
              </a:solidFill>
              <a:latin typeface="Dosis" charset="0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b="1" dirty="0">
              <a:latin typeface="Dosis" charset="0"/>
              <a:ea typeface="Dosis" charset="0"/>
              <a:cs typeface="Dosi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63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9065" y="-144463"/>
            <a:ext cx="12194975" cy="68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utoShape 4" descr="Resultado de imagen para power bi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948359" y="3437785"/>
            <a:ext cx="102466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F53160"/>
                </a:solidFill>
                <a:latin typeface="Dosis Medium"/>
                <a:ea typeface="Dosis" charset="0"/>
                <a:cs typeface="Dosis" charset="0"/>
              </a:rPr>
              <a:t>¿qué ocurre si necesita analizar el porcentaje de crecimiento por categorías de producto y para intervalos de fechas diferentes? ¿O bien, si debe calcular el crecimiento interanual en comparación con las tendencias del mercado?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61809" y="1360943"/>
            <a:ext cx="10433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DAX es una colección de funciones, operadores y constantes que se pueden usar en una fórmula o expresión, para calcular y devolver uno o más </a:t>
            </a:r>
            <a:r>
              <a:rPr lang="es-ES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valores.</a:t>
            </a:r>
            <a:endParaRPr lang="es-ES" dirty="0">
              <a:solidFill>
                <a:srgbClr val="444444"/>
              </a:solidFill>
              <a:latin typeface="PTSans"/>
            </a:endParaRPr>
          </a:p>
        </p:txBody>
      </p:sp>
      <p:sp>
        <p:nvSpPr>
          <p:cNvPr id="8" name="Google Shape;146;p21"/>
          <p:cNvSpPr txBox="1"/>
          <p:nvPr/>
        </p:nvSpPr>
        <p:spPr>
          <a:xfrm>
            <a:off x="390196" y="556540"/>
            <a:ext cx="10998900" cy="7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s-ES_tradnl" sz="4000" b="1" dirty="0" smtClean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¿Qué es DAX (Data </a:t>
            </a:r>
            <a:r>
              <a:rPr lang="es-ES_tradnl" sz="4000" b="1" dirty="0" err="1" smtClean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Analysis</a:t>
            </a:r>
            <a:r>
              <a:rPr lang="es-ES_tradnl" sz="4000" b="1" dirty="0" smtClean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 </a:t>
            </a:r>
            <a:r>
              <a:rPr lang="es-ES_tradnl" sz="4000" b="1" dirty="0" err="1" smtClean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Expression</a:t>
            </a:r>
            <a:r>
              <a:rPr lang="es-ES_tradnl" sz="4000" b="1" dirty="0" smtClean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?</a:t>
            </a:r>
            <a:endParaRPr lang="es-ES_tradnl" sz="4000" b="1" dirty="0">
              <a:solidFill>
                <a:srgbClr val="F53160"/>
              </a:solidFill>
              <a:latin typeface="Dosis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sz="1000" b="1" dirty="0" smtClean="0">
              <a:solidFill>
                <a:srgbClr val="4C6AA3"/>
              </a:solidFill>
              <a:latin typeface="Dosis" charset="0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b="1" dirty="0">
              <a:latin typeface="Dosis" charset="0"/>
              <a:ea typeface="Dosis" charset="0"/>
              <a:cs typeface="Dosi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9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4801" y="0"/>
            <a:ext cx="12192000" cy="6858000"/>
          </a:xfrm>
          <a:prstGeom prst="rect">
            <a:avLst/>
          </a:prstGeom>
          <a:solidFill>
            <a:srgbClr val="F53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Rectángulo 5"/>
          <p:cNvSpPr>
            <a:spLocks/>
          </p:cNvSpPr>
          <p:nvPr/>
        </p:nvSpPr>
        <p:spPr>
          <a:xfrm>
            <a:off x="203199" y="203199"/>
            <a:ext cx="11776000" cy="6444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Google Shape;122;p18"/>
          <p:cNvSpPr txBox="1"/>
          <p:nvPr/>
        </p:nvSpPr>
        <p:spPr>
          <a:xfrm>
            <a:off x="980299" y="2580074"/>
            <a:ext cx="10998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6600" b="1" dirty="0" err="1" smtClean="0">
                <a:solidFill>
                  <a:schemeClr val="bg1"/>
                </a:solidFill>
                <a:latin typeface="Dosis" charset="0"/>
                <a:ea typeface="Dosis" charset="0"/>
                <a:cs typeface="Dosis" charset="0"/>
              </a:rPr>
              <a:t>Customs</a:t>
            </a:r>
            <a:r>
              <a:rPr lang="es-PE" sz="6600" b="1" dirty="0" smtClean="0">
                <a:solidFill>
                  <a:schemeClr val="bg1"/>
                </a:solidFill>
                <a:latin typeface="Dosis" charset="0"/>
                <a:ea typeface="Dosis" charset="0"/>
                <a:cs typeface="Dosis" charset="0"/>
              </a:rPr>
              <a:t> Visual</a:t>
            </a:r>
            <a:endParaRPr sz="6600" b="1" dirty="0">
              <a:solidFill>
                <a:schemeClr val="bg1"/>
              </a:solidFill>
              <a:latin typeface="Dosis" charset="0"/>
              <a:ea typeface="Dosis" charset="0"/>
              <a:cs typeface="Dosi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37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75" y="1674"/>
            <a:ext cx="12194975" cy="68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307975" y="532234"/>
            <a:ext cx="10998900" cy="7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000" b="1" dirty="0" err="1" smtClean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Market</a:t>
            </a:r>
            <a:r>
              <a:rPr lang="es-ES_tradnl" sz="4000" b="1" dirty="0" smtClean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 Place</a:t>
            </a:r>
            <a:endParaRPr lang="es-ES_tradnl" sz="4000" b="1" dirty="0">
              <a:solidFill>
                <a:srgbClr val="F53160"/>
              </a:solidFill>
              <a:latin typeface="Dosis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sz="1000" b="1" dirty="0" smtClean="0">
              <a:solidFill>
                <a:srgbClr val="4C6AA3"/>
              </a:solidFill>
              <a:latin typeface="Dosis" charset="0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b="1" dirty="0">
              <a:latin typeface="Dosis" charset="0"/>
              <a:ea typeface="Dosis" charset="0"/>
              <a:cs typeface="Dosis" charset="0"/>
            </a:endParaRPr>
          </a:p>
        </p:txBody>
      </p:sp>
      <p:sp>
        <p:nvSpPr>
          <p:cNvPr id="3" name="AutoShape 4" descr="Resultado de imagen para power bi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Rectángulo redondeado 3">
            <a:hlinkClick r:id="rId4"/>
          </p:cNvPr>
          <p:cNvSpPr/>
          <p:nvPr/>
        </p:nvSpPr>
        <p:spPr>
          <a:xfrm>
            <a:off x="10232072" y="443378"/>
            <a:ext cx="1514902" cy="80521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Link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225" y="1248596"/>
            <a:ext cx="7944400" cy="473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3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4801" y="0"/>
            <a:ext cx="12192000" cy="6858000"/>
          </a:xfrm>
          <a:prstGeom prst="rect">
            <a:avLst/>
          </a:prstGeom>
          <a:solidFill>
            <a:srgbClr val="F53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Rectángulo 5"/>
          <p:cNvSpPr>
            <a:spLocks/>
          </p:cNvSpPr>
          <p:nvPr/>
        </p:nvSpPr>
        <p:spPr>
          <a:xfrm>
            <a:off x="203199" y="203199"/>
            <a:ext cx="11776000" cy="6444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Google Shape;122;p18"/>
          <p:cNvSpPr txBox="1"/>
          <p:nvPr/>
        </p:nvSpPr>
        <p:spPr>
          <a:xfrm>
            <a:off x="980299" y="2580074"/>
            <a:ext cx="10998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6600" b="1" dirty="0" smtClean="0">
                <a:solidFill>
                  <a:schemeClr val="bg1"/>
                </a:solidFill>
                <a:latin typeface="Dosis" charset="0"/>
                <a:ea typeface="Dosis" charset="0"/>
                <a:cs typeface="Dosis" charset="0"/>
              </a:rPr>
              <a:t>Demo</a:t>
            </a:r>
            <a:endParaRPr sz="6600" b="1" dirty="0">
              <a:solidFill>
                <a:schemeClr val="bg1"/>
              </a:solidFill>
              <a:latin typeface="Dosis" charset="0"/>
              <a:ea typeface="Dosis" charset="0"/>
              <a:cs typeface="Dosi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0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75" y="7937"/>
            <a:ext cx="12194975" cy="68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utoShape 4" descr="Resultado de imagen para power bi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3048000" y="316739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dirty="0">
              <a:latin typeface="Consolas" panose="020B06090202040302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24" y="312738"/>
            <a:ext cx="9988551" cy="566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3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672"/>
            <a:ext cx="12194975" cy="685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672"/>
            <a:ext cx="12194975" cy="68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478973" y="547662"/>
            <a:ext cx="10998900" cy="7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Sé Dice que con </a:t>
            </a:r>
            <a:r>
              <a:rPr lang="es-ES_tradnl" sz="4000" b="1" dirty="0" err="1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Power</a:t>
            </a: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 BI podemos…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sz="1000" b="1" dirty="0" smtClean="0">
              <a:solidFill>
                <a:srgbClr val="4C6AA3"/>
              </a:solidFill>
              <a:latin typeface="Dosis" charset="0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b="1" dirty="0">
              <a:latin typeface="Dosis" charset="0"/>
              <a:ea typeface="Dosis" charset="0"/>
              <a:cs typeface="Dosis" charset="0"/>
            </a:endParaRPr>
          </a:p>
        </p:txBody>
      </p:sp>
      <p:sp>
        <p:nvSpPr>
          <p:cNvPr id="5" name="Google Shape;148;p21"/>
          <p:cNvSpPr txBox="1"/>
          <p:nvPr/>
        </p:nvSpPr>
        <p:spPr>
          <a:xfrm>
            <a:off x="770965" y="1780429"/>
            <a:ext cx="10632658" cy="1608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5775" lvl="4" algn="just">
              <a:lnSpc>
                <a:spcPct val="150000"/>
              </a:lnSpc>
            </a:pPr>
            <a:r>
              <a:rPr lang="es-ES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Tomar </a:t>
            </a: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decisiones informadas rápidamente. Conecte, modele y explore sus datos con informes visuales en los que puede colaborar y que puede publicar y </a:t>
            </a:r>
            <a:r>
              <a:rPr lang="es-ES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compartir.</a:t>
            </a:r>
            <a:endParaRPr lang="es-ES_tradnl" sz="2400" dirty="0">
              <a:solidFill>
                <a:srgbClr val="284C91"/>
              </a:solidFill>
              <a:latin typeface="Dosis Medium" charset="0"/>
              <a:ea typeface="Dosis Medium" charset="0"/>
              <a:cs typeface="Dosis Medium" charset="0"/>
              <a:sym typeface="PT Sans"/>
            </a:endParaRPr>
          </a:p>
        </p:txBody>
      </p:sp>
      <p:sp>
        <p:nvSpPr>
          <p:cNvPr id="3" name="AutoShape 4" descr="Resultado de imagen para power bi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0" name="Picture 2" descr="Resultado de imagen para power b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180" y="3247982"/>
            <a:ext cx="7051489" cy="264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6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75" y="1674"/>
            <a:ext cx="12194975" cy="68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478973" y="547662"/>
            <a:ext cx="10998900" cy="7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¿Qué es la Suite </a:t>
            </a:r>
            <a:r>
              <a:rPr lang="es-ES_tradnl" sz="4000" b="1" dirty="0" err="1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Power</a:t>
            </a: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 BI?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sz="1000" b="1" dirty="0" smtClean="0">
              <a:solidFill>
                <a:srgbClr val="4C6AA3"/>
              </a:solidFill>
              <a:latin typeface="Dosis" charset="0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b="1" dirty="0">
              <a:latin typeface="Dosis" charset="0"/>
              <a:ea typeface="Dosis" charset="0"/>
              <a:cs typeface="Dosis" charset="0"/>
            </a:endParaRPr>
          </a:p>
        </p:txBody>
      </p:sp>
      <p:pic>
        <p:nvPicPr>
          <p:cNvPr id="1026" name="Picture 2" descr="Power bi logo black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220" y="3735964"/>
            <a:ext cx="1671349" cy="167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48;p21"/>
          <p:cNvSpPr txBox="1"/>
          <p:nvPr/>
        </p:nvSpPr>
        <p:spPr>
          <a:xfrm>
            <a:off x="770965" y="1780429"/>
            <a:ext cx="10632658" cy="1608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5775" lvl="4" algn="just">
              <a:lnSpc>
                <a:spcPct val="150000"/>
              </a:lnSpc>
            </a:pPr>
            <a:r>
              <a:rPr lang="es-ES" sz="2400" dirty="0" err="1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Power</a:t>
            </a: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 BI es una solución de análisis empresarial que permite </a:t>
            </a:r>
            <a:r>
              <a:rPr lang="es-ES" sz="2400" b="1" dirty="0">
                <a:solidFill>
                  <a:srgbClr val="F53160"/>
                </a:solidFill>
                <a:latin typeface="Dosis Medium"/>
                <a:ea typeface="Dosis" charset="0"/>
                <a:cs typeface="Dosis" charset="0"/>
              </a:rPr>
              <a:t>visualizar</a:t>
            </a: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 los datos y </a:t>
            </a:r>
            <a:r>
              <a:rPr lang="es-ES" sz="2400" b="1" dirty="0">
                <a:solidFill>
                  <a:srgbClr val="F53160"/>
                </a:solidFill>
                <a:latin typeface="Dosis Medium"/>
                <a:ea typeface="Dosis" charset="0"/>
                <a:cs typeface="Dosis" charset="0"/>
              </a:rPr>
              <a:t>compartir</a:t>
            </a: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 información con toda la organización, o insertarla en su aplicación o sitio web. Conéctese a cientos de orígenes de datos y dé </a:t>
            </a:r>
            <a:r>
              <a:rPr lang="es-ES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vida a sus datos con sus reportes dinámicos.</a:t>
            </a:r>
            <a:endParaRPr lang="es-ES_tradnl" sz="2400" dirty="0" smtClean="0">
              <a:solidFill>
                <a:srgbClr val="284C91"/>
              </a:solidFill>
              <a:latin typeface="Dosis Medium" charset="0"/>
              <a:ea typeface="Dosis Medium" charset="0"/>
              <a:cs typeface="Dosis Medium" charset="0"/>
              <a:sym typeface="PT San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338499" y="4672662"/>
            <a:ext cx="66662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s-ES" sz="2400" b="1" dirty="0" err="1">
                <a:solidFill>
                  <a:srgbClr val="F53160"/>
                </a:solidFill>
                <a:latin typeface="Dosis Medium"/>
                <a:ea typeface="Dosis" charset="0"/>
                <a:cs typeface="Dosis" charset="0"/>
              </a:rPr>
              <a:t>Power</a:t>
            </a:r>
            <a:r>
              <a:rPr lang="es-ES" sz="2400" b="1" dirty="0">
                <a:solidFill>
                  <a:srgbClr val="F53160"/>
                </a:solidFill>
                <a:latin typeface="Dosis Medium"/>
                <a:ea typeface="Dosis" charset="0"/>
                <a:cs typeface="Dosis" charset="0"/>
              </a:rPr>
              <a:t> BI se lanzó por primera vez al público en general el 24 de julio de 2015. </a:t>
            </a:r>
          </a:p>
        </p:txBody>
      </p:sp>
      <p:sp>
        <p:nvSpPr>
          <p:cNvPr id="3" name="AutoShape 4" descr="Resultado de imagen para power bi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11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672"/>
            <a:ext cx="12194975" cy="68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8;p21"/>
          <p:cNvSpPr txBox="1"/>
          <p:nvPr/>
        </p:nvSpPr>
        <p:spPr>
          <a:xfrm>
            <a:off x="340142" y="1772792"/>
            <a:ext cx="11599812" cy="4285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5775" lvl="4">
              <a:lnSpc>
                <a:spcPct val="150000"/>
              </a:lnSpc>
            </a:pPr>
            <a:r>
              <a:rPr lang="es-ES_tradnl" sz="2400" b="1" dirty="0" err="1">
                <a:solidFill>
                  <a:srgbClr val="F53160"/>
                </a:solidFill>
                <a:latin typeface="Dosis Medium"/>
                <a:ea typeface="Dosis" charset="0"/>
                <a:cs typeface="Dosis" charset="0"/>
                <a:sym typeface="PT Sans"/>
              </a:rPr>
              <a:t>Power</a:t>
            </a:r>
            <a:r>
              <a:rPr lang="es-ES_tradnl" sz="2400" b="1" dirty="0">
                <a:solidFill>
                  <a:srgbClr val="F53160"/>
                </a:solidFill>
                <a:latin typeface="Dosis Medium"/>
                <a:ea typeface="Dosis" charset="0"/>
                <a:cs typeface="Dosis" charset="0"/>
                <a:sym typeface="PT Sans"/>
              </a:rPr>
              <a:t> BI Desktop: </a:t>
            </a:r>
            <a:r>
              <a:rPr lang="es-ES_tradnl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  <a:sym typeface="PT Sans"/>
              </a:rPr>
              <a:t>Diseña y publica informes al servicio.</a:t>
            </a:r>
          </a:p>
          <a:p>
            <a:pPr marL="485775" lvl="4">
              <a:lnSpc>
                <a:spcPct val="150000"/>
              </a:lnSpc>
            </a:pPr>
            <a:r>
              <a:rPr lang="es-ES_tradnl" sz="2400" b="1" dirty="0" err="1">
                <a:solidFill>
                  <a:srgbClr val="F53160"/>
                </a:solidFill>
                <a:latin typeface="Dosis Medium"/>
                <a:ea typeface="Dosis" charset="0"/>
                <a:cs typeface="Dosis" charset="0"/>
                <a:sym typeface="PT Sans"/>
              </a:rPr>
              <a:t>Power</a:t>
            </a:r>
            <a:r>
              <a:rPr lang="es-ES_tradnl" sz="2400" b="1" dirty="0">
                <a:solidFill>
                  <a:srgbClr val="F53160"/>
                </a:solidFill>
                <a:latin typeface="Dosis Medium"/>
                <a:ea typeface="Dosis" charset="0"/>
                <a:cs typeface="Dosis" charset="0"/>
                <a:sym typeface="PT Sans"/>
              </a:rPr>
              <a:t> BI </a:t>
            </a:r>
            <a:r>
              <a:rPr lang="es-ES_tradnl" sz="2400" b="1" dirty="0" err="1">
                <a:solidFill>
                  <a:srgbClr val="F53160"/>
                </a:solidFill>
                <a:latin typeface="Dosis Medium"/>
                <a:ea typeface="Dosis" charset="0"/>
                <a:cs typeface="Dosis" charset="0"/>
                <a:sym typeface="PT Sans"/>
              </a:rPr>
              <a:t>Services</a:t>
            </a:r>
            <a:r>
              <a:rPr lang="es-ES_tradnl" sz="2400" b="1" dirty="0">
                <a:solidFill>
                  <a:srgbClr val="F53160"/>
                </a:solidFill>
                <a:latin typeface="Dosis Medium"/>
                <a:ea typeface="Dosis" charset="0"/>
                <a:cs typeface="Dosis" charset="0"/>
                <a:sym typeface="PT Sans"/>
              </a:rPr>
              <a:t>: </a:t>
            </a:r>
            <a:r>
              <a:rPr lang="es-ES_tradnl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  <a:sym typeface="PT Sans"/>
              </a:rPr>
              <a:t>Servicio Online donde se aloja el informe.</a:t>
            </a:r>
          </a:p>
          <a:p>
            <a:pPr marL="485775" lvl="4">
              <a:lnSpc>
                <a:spcPct val="150000"/>
              </a:lnSpc>
            </a:pPr>
            <a:r>
              <a:rPr lang="es-ES_tradnl" sz="2400" b="1" dirty="0" err="1">
                <a:solidFill>
                  <a:srgbClr val="F53160"/>
                </a:solidFill>
                <a:latin typeface="Dosis Medium"/>
                <a:ea typeface="Dosis" charset="0"/>
                <a:cs typeface="Dosis" charset="0"/>
                <a:sym typeface="PT Sans"/>
              </a:rPr>
              <a:t>Power</a:t>
            </a:r>
            <a:r>
              <a:rPr lang="es-ES_tradnl" sz="2400" b="1" dirty="0">
                <a:solidFill>
                  <a:srgbClr val="F53160"/>
                </a:solidFill>
                <a:latin typeface="Dosis Medium"/>
                <a:ea typeface="Dosis" charset="0"/>
                <a:cs typeface="Dosis" charset="0"/>
                <a:sym typeface="PT Sans"/>
              </a:rPr>
              <a:t> BI Mobile: </a:t>
            </a:r>
            <a:r>
              <a:rPr lang="es-ES_tradnl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  <a:sym typeface="PT Sans"/>
              </a:rPr>
              <a:t>App donde podremos visualizar nuestro informe</a:t>
            </a:r>
            <a:r>
              <a:rPr lang="es-ES_tradnl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  <a:sym typeface="PT Sans"/>
              </a:rPr>
              <a:t>.</a:t>
            </a:r>
          </a:p>
          <a:p>
            <a:pPr marL="485775" lvl="4">
              <a:lnSpc>
                <a:spcPct val="150000"/>
              </a:lnSpc>
            </a:pPr>
            <a:r>
              <a:rPr lang="es-ES_tradnl" sz="2400" b="1" dirty="0" err="1">
                <a:solidFill>
                  <a:srgbClr val="F53160"/>
                </a:solidFill>
                <a:latin typeface="Dosis Medium"/>
                <a:ea typeface="Dosis" charset="0"/>
                <a:cs typeface="Dosis" charset="0"/>
                <a:sym typeface="PT Sans"/>
              </a:rPr>
              <a:t>Power</a:t>
            </a:r>
            <a:r>
              <a:rPr lang="es-ES_tradnl" sz="2400" b="1" dirty="0">
                <a:solidFill>
                  <a:srgbClr val="F53160"/>
                </a:solidFill>
                <a:latin typeface="Dosis Medium"/>
                <a:ea typeface="Dosis" charset="0"/>
                <a:cs typeface="Dosis" charset="0"/>
                <a:sym typeface="PT Sans"/>
              </a:rPr>
              <a:t> BI Gateway: </a:t>
            </a:r>
            <a:r>
              <a:rPr lang="es-ES_tradnl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  <a:sym typeface="PT Sans"/>
              </a:rPr>
              <a:t>Utilizado para poder refrescar data.</a:t>
            </a:r>
          </a:p>
          <a:p>
            <a:pPr marL="485775" lvl="4">
              <a:lnSpc>
                <a:spcPct val="150000"/>
              </a:lnSpc>
            </a:pPr>
            <a:r>
              <a:rPr lang="es-ES_tradnl" sz="2400" b="1" dirty="0" err="1" smtClean="0">
                <a:solidFill>
                  <a:srgbClr val="F53160"/>
                </a:solidFill>
                <a:latin typeface="Dosis Medium"/>
                <a:ea typeface="Dosis" charset="0"/>
                <a:cs typeface="Dosis" charset="0"/>
                <a:sym typeface="PT Sans"/>
              </a:rPr>
              <a:t>Power</a:t>
            </a:r>
            <a:r>
              <a:rPr lang="es-ES_tradnl" sz="2400" b="1" dirty="0" smtClean="0">
                <a:solidFill>
                  <a:srgbClr val="F53160"/>
                </a:solidFill>
                <a:latin typeface="Dosis Medium"/>
                <a:ea typeface="Dosis" charset="0"/>
                <a:cs typeface="Dosis" charset="0"/>
                <a:sym typeface="PT Sans"/>
              </a:rPr>
              <a:t> </a:t>
            </a:r>
            <a:r>
              <a:rPr lang="es-ES_tradnl" sz="2400" b="1" dirty="0">
                <a:solidFill>
                  <a:srgbClr val="F53160"/>
                </a:solidFill>
                <a:latin typeface="Dosis Medium"/>
                <a:ea typeface="Dosis" charset="0"/>
                <a:cs typeface="Dosis" charset="0"/>
                <a:sym typeface="PT Sans"/>
              </a:rPr>
              <a:t>BI </a:t>
            </a:r>
            <a:r>
              <a:rPr lang="es-ES_tradnl" sz="2400" b="1" dirty="0" err="1">
                <a:solidFill>
                  <a:srgbClr val="F53160"/>
                </a:solidFill>
                <a:latin typeface="Dosis Medium"/>
                <a:ea typeface="Dosis" charset="0"/>
                <a:cs typeface="Dosis" charset="0"/>
                <a:sym typeface="PT Sans"/>
              </a:rPr>
              <a:t>Report</a:t>
            </a:r>
            <a:r>
              <a:rPr lang="es-ES_tradnl" sz="2400" b="1" dirty="0">
                <a:solidFill>
                  <a:srgbClr val="F53160"/>
                </a:solidFill>
                <a:latin typeface="Dosis Medium"/>
                <a:ea typeface="Dosis" charset="0"/>
                <a:cs typeface="Dosis" charset="0"/>
                <a:sym typeface="PT Sans"/>
              </a:rPr>
              <a:t> Server: </a:t>
            </a:r>
            <a:r>
              <a:rPr lang="es-ES_tradnl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  <a:sym typeface="PT Sans"/>
              </a:rPr>
              <a:t>Informes en las instalaciones de la empresa</a:t>
            </a:r>
            <a:r>
              <a:rPr lang="es-ES_tradnl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  <a:sym typeface="PT Sans"/>
              </a:rPr>
              <a:t>.</a:t>
            </a:r>
          </a:p>
          <a:p>
            <a:pPr marL="485775" lvl="4">
              <a:lnSpc>
                <a:spcPct val="150000"/>
              </a:lnSpc>
            </a:pPr>
            <a:r>
              <a:rPr lang="es-ES_tradnl" sz="2400" b="1" dirty="0" err="1" smtClean="0">
                <a:solidFill>
                  <a:srgbClr val="F53160"/>
                </a:solidFill>
                <a:latin typeface="Dosis Medium"/>
                <a:ea typeface="Dosis" charset="0"/>
                <a:cs typeface="Dosis" charset="0"/>
                <a:sym typeface="PT Sans"/>
              </a:rPr>
              <a:t>Power</a:t>
            </a:r>
            <a:r>
              <a:rPr lang="es-ES_tradnl" sz="2400" b="1" dirty="0" smtClean="0">
                <a:solidFill>
                  <a:srgbClr val="F53160"/>
                </a:solidFill>
                <a:latin typeface="Dosis Medium"/>
                <a:ea typeface="Dosis" charset="0"/>
                <a:cs typeface="Dosis" charset="0"/>
                <a:sym typeface="PT Sans"/>
              </a:rPr>
              <a:t> </a:t>
            </a:r>
            <a:r>
              <a:rPr lang="es-ES_tradnl" sz="2400" b="1" dirty="0">
                <a:solidFill>
                  <a:srgbClr val="F53160"/>
                </a:solidFill>
                <a:latin typeface="Dosis Medium"/>
                <a:ea typeface="Dosis" charset="0"/>
                <a:cs typeface="Dosis" charset="0"/>
                <a:sym typeface="PT Sans"/>
              </a:rPr>
              <a:t>BI </a:t>
            </a:r>
            <a:r>
              <a:rPr lang="es-ES_tradnl" sz="2400" b="1" dirty="0" err="1">
                <a:solidFill>
                  <a:srgbClr val="F53160"/>
                </a:solidFill>
                <a:latin typeface="Dosis Medium"/>
                <a:ea typeface="Dosis" charset="0"/>
                <a:cs typeface="Dosis" charset="0"/>
                <a:sym typeface="PT Sans"/>
              </a:rPr>
              <a:t>Embedded</a:t>
            </a:r>
            <a:r>
              <a:rPr lang="es-ES_tradnl" sz="2400" b="1" dirty="0">
                <a:solidFill>
                  <a:srgbClr val="F53160"/>
                </a:solidFill>
                <a:latin typeface="Dosis Medium"/>
                <a:ea typeface="Dosis" charset="0"/>
                <a:cs typeface="Dosis" charset="0"/>
                <a:sym typeface="PT Sans"/>
              </a:rPr>
              <a:t>: </a:t>
            </a:r>
            <a:r>
              <a:rPr lang="es-ES_tradnl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  <a:sym typeface="PT Sans"/>
              </a:rPr>
              <a:t>Utilizado para insertar reportes en aplicaciones.</a:t>
            </a:r>
          </a:p>
          <a:p>
            <a:pPr marL="485775" lvl="4">
              <a:lnSpc>
                <a:spcPct val="150000"/>
              </a:lnSpc>
            </a:pPr>
            <a:r>
              <a:rPr lang="es-ES_tradnl" sz="2400" b="1" dirty="0" err="1" smtClean="0">
                <a:solidFill>
                  <a:srgbClr val="F53160"/>
                </a:solidFill>
                <a:latin typeface="Dosis Medium"/>
                <a:ea typeface="Dosis" charset="0"/>
                <a:cs typeface="Dosis" charset="0"/>
                <a:sym typeface="PT Sans"/>
              </a:rPr>
              <a:t>Power</a:t>
            </a:r>
            <a:r>
              <a:rPr lang="es-ES_tradnl" sz="2400" b="1" dirty="0" smtClean="0">
                <a:solidFill>
                  <a:srgbClr val="F53160"/>
                </a:solidFill>
                <a:latin typeface="Dosis Medium"/>
                <a:ea typeface="Dosis" charset="0"/>
                <a:cs typeface="Dosis" charset="0"/>
                <a:sym typeface="PT Sans"/>
              </a:rPr>
              <a:t> </a:t>
            </a:r>
            <a:r>
              <a:rPr lang="es-ES_tradnl" sz="2400" b="1" dirty="0">
                <a:solidFill>
                  <a:srgbClr val="F53160"/>
                </a:solidFill>
                <a:latin typeface="Dosis Medium"/>
                <a:ea typeface="Dosis" charset="0"/>
                <a:cs typeface="Dosis" charset="0"/>
                <a:sym typeface="PT Sans"/>
              </a:rPr>
              <a:t>BI Visual </a:t>
            </a:r>
            <a:r>
              <a:rPr lang="es-ES_tradnl" sz="2400" b="1" dirty="0" err="1">
                <a:solidFill>
                  <a:srgbClr val="F53160"/>
                </a:solidFill>
                <a:latin typeface="Dosis Medium"/>
                <a:ea typeface="Dosis" charset="0"/>
                <a:cs typeface="Dosis" charset="0"/>
                <a:sym typeface="PT Sans"/>
              </a:rPr>
              <a:t>MarketPlace</a:t>
            </a:r>
            <a:r>
              <a:rPr lang="es-ES_tradnl" sz="2400" b="1" dirty="0">
                <a:solidFill>
                  <a:srgbClr val="F53160"/>
                </a:solidFill>
                <a:latin typeface="Dosis Medium"/>
                <a:ea typeface="Dosis" charset="0"/>
                <a:cs typeface="Dosis" charset="0"/>
                <a:sym typeface="PT Sans"/>
              </a:rPr>
              <a:t>: </a:t>
            </a:r>
            <a:r>
              <a:rPr lang="es-ES_tradnl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  <a:sym typeface="PT Sans"/>
              </a:rPr>
              <a:t>Mercado de Visualizaciones Personalizadas.</a:t>
            </a:r>
          </a:p>
        </p:txBody>
      </p:sp>
      <p:sp>
        <p:nvSpPr>
          <p:cNvPr id="8" name="Google Shape;146;p21"/>
          <p:cNvSpPr txBox="1"/>
          <p:nvPr/>
        </p:nvSpPr>
        <p:spPr>
          <a:xfrm>
            <a:off x="478973" y="547662"/>
            <a:ext cx="10998900" cy="96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Componentes del Ecosistema de </a:t>
            </a:r>
            <a:r>
              <a:rPr lang="es-ES_tradnl" sz="4000" b="1" dirty="0" err="1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Power</a:t>
            </a: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 BI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sz="1000" b="1" dirty="0" smtClean="0">
              <a:solidFill>
                <a:srgbClr val="4C6AA3"/>
              </a:solidFill>
              <a:latin typeface="Dosis" charset="0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b="1" dirty="0">
              <a:latin typeface="Dosis" charset="0"/>
              <a:ea typeface="Dosis" charset="0"/>
              <a:cs typeface="Dosis" charset="0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478973" y="3501537"/>
            <a:ext cx="1110928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04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672"/>
            <a:ext cx="12194975" cy="68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8;p21"/>
          <p:cNvSpPr txBox="1"/>
          <p:nvPr/>
        </p:nvSpPr>
        <p:spPr>
          <a:xfrm>
            <a:off x="340142" y="1772792"/>
            <a:ext cx="11599812" cy="4285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5775" lvl="4">
              <a:lnSpc>
                <a:spcPct val="150000"/>
              </a:lnSpc>
            </a:pPr>
            <a:endParaRPr lang="es-ES_tradnl" sz="2400" dirty="0" smtClean="0">
              <a:solidFill>
                <a:srgbClr val="284C91"/>
              </a:solidFill>
              <a:latin typeface="Dosis Medium" charset="0"/>
              <a:ea typeface="Dosis Medium" charset="0"/>
              <a:cs typeface="Dosis Medium" charset="0"/>
              <a:sym typeface="PT Sans"/>
            </a:endParaRPr>
          </a:p>
        </p:txBody>
      </p:sp>
      <p:sp>
        <p:nvSpPr>
          <p:cNvPr id="8" name="Google Shape;146;p21"/>
          <p:cNvSpPr txBox="1"/>
          <p:nvPr/>
        </p:nvSpPr>
        <p:spPr>
          <a:xfrm>
            <a:off x="478973" y="547662"/>
            <a:ext cx="10998900" cy="96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Arquitectura de </a:t>
            </a:r>
            <a:r>
              <a:rPr lang="es-ES_tradnl" sz="4000" b="1" dirty="0" err="1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Power</a:t>
            </a: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 BI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sz="1000" b="1" dirty="0" smtClean="0">
              <a:solidFill>
                <a:srgbClr val="4C6AA3"/>
              </a:solidFill>
              <a:latin typeface="Dosis" charset="0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b="1" dirty="0">
              <a:latin typeface="Dosis" charset="0"/>
              <a:ea typeface="Dosis" charset="0"/>
              <a:cs typeface="Dosis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t="16592"/>
          <a:stretch/>
        </p:blipFill>
        <p:spPr>
          <a:xfrm>
            <a:off x="1103436" y="1209309"/>
            <a:ext cx="9105900" cy="444105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17620" y="5756987"/>
            <a:ext cx="58224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hlinkClick r:id="rId5"/>
              </a:rPr>
              <a:t>https://mindmajix.com/introduction-to-powerbi-and-powerbi-architecture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1422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75" y="1674"/>
            <a:ext cx="12194975" cy="68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307975" y="532234"/>
            <a:ext cx="10998900" cy="7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¿Qué es </a:t>
            </a:r>
            <a:r>
              <a:rPr lang="es-ES_tradnl" sz="4000" b="1" dirty="0" err="1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Power</a:t>
            </a: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 BI Desktop?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sz="1000" b="1" dirty="0" smtClean="0">
              <a:solidFill>
                <a:srgbClr val="4C6AA3"/>
              </a:solidFill>
              <a:latin typeface="Dosis" charset="0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b="1" dirty="0">
              <a:latin typeface="Dosis" charset="0"/>
              <a:ea typeface="Dosis" charset="0"/>
              <a:cs typeface="Dosis" charset="0"/>
            </a:endParaRPr>
          </a:p>
        </p:txBody>
      </p:sp>
      <p:sp>
        <p:nvSpPr>
          <p:cNvPr id="5" name="Google Shape;148;p21"/>
          <p:cNvSpPr txBox="1"/>
          <p:nvPr/>
        </p:nvSpPr>
        <p:spPr>
          <a:xfrm>
            <a:off x="460375" y="1394733"/>
            <a:ext cx="10632658" cy="282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5775" lvl="4" algn="just">
              <a:lnSpc>
                <a:spcPct val="150000"/>
              </a:lnSpc>
            </a:pPr>
            <a:r>
              <a:rPr lang="es-ES" sz="2400" dirty="0" err="1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Power</a:t>
            </a: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 BI Desktop es una aplicación gratuita que se puede instalar en el equipo local y que le permite conectarse a los datos, transformarlos y visualizarlos. Con </a:t>
            </a:r>
            <a:r>
              <a:rPr lang="es-ES" sz="2400" dirty="0" err="1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Power</a:t>
            </a: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 BI Desktop, puede conectarse a varios orígenes de datos diferentes y combinarlos </a:t>
            </a:r>
            <a:r>
              <a:rPr lang="es-ES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en </a:t>
            </a: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un modelo de datos que le permite crear objetos </a:t>
            </a:r>
            <a:r>
              <a:rPr lang="es-ES" sz="2400" dirty="0" smtClean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y compartirlos en su organización.</a:t>
            </a:r>
            <a:r>
              <a:rPr lang="es-ES" sz="2400" dirty="0">
                <a:solidFill>
                  <a:srgbClr val="284C91"/>
                </a:solidFill>
                <a:latin typeface="Dosis Medium" charset="0"/>
                <a:ea typeface="Dosis Medium" charset="0"/>
                <a:cs typeface="Dosis Medium" charset="0"/>
              </a:rPr>
              <a:t> </a:t>
            </a:r>
          </a:p>
        </p:txBody>
      </p:sp>
      <p:sp>
        <p:nvSpPr>
          <p:cNvPr id="3" name="AutoShape 4" descr="Resultado de imagen para power bi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926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75" y="1674"/>
            <a:ext cx="12194975" cy="68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307975" y="532234"/>
            <a:ext cx="10998900" cy="7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¿Qué es </a:t>
            </a:r>
            <a:r>
              <a:rPr lang="es-ES_tradnl" sz="4000" b="1" dirty="0" err="1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Powe</a:t>
            </a:r>
            <a:r>
              <a:rPr lang="es-ES_tradnl" sz="4000" b="1" dirty="0">
                <a:solidFill>
                  <a:srgbClr val="F53160"/>
                </a:solidFill>
                <a:latin typeface="Dosis"/>
                <a:ea typeface="Dosis" charset="0"/>
                <a:cs typeface="Dosis" charset="0"/>
              </a:rPr>
              <a:t> BI Desktop?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sz="1000" b="1" dirty="0" smtClean="0">
              <a:solidFill>
                <a:srgbClr val="4C6AA3"/>
              </a:solidFill>
              <a:latin typeface="Dosis" charset="0"/>
              <a:ea typeface="Dosis" charset="0"/>
              <a:cs typeface="Dosis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_tradnl" b="1" dirty="0">
              <a:latin typeface="Dosis" charset="0"/>
              <a:ea typeface="Dosis" charset="0"/>
              <a:cs typeface="Dosis" charset="0"/>
            </a:endParaRPr>
          </a:p>
        </p:txBody>
      </p:sp>
      <p:sp>
        <p:nvSpPr>
          <p:cNvPr id="3" name="AutoShape 4" descr="Resultado de imagen para power bi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192" y="1331980"/>
            <a:ext cx="7451442" cy="46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9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8850</TotalTime>
  <Words>1134</Words>
  <Application>Microsoft Office PowerPoint</Application>
  <PresentationFormat>Panorámica</PresentationFormat>
  <Paragraphs>175</Paragraphs>
  <Slides>37</Slides>
  <Notes>37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6" baseType="lpstr">
      <vt:lpstr>Arial</vt:lpstr>
      <vt:lpstr>Calibri</vt:lpstr>
      <vt:lpstr>Consolas</vt:lpstr>
      <vt:lpstr>Dosis</vt:lpstr>
      <vt:lpstr>Dosis Medium</vt:lpstr>
      <vt:lpstr>PT Sans</vt:lpstr>
      <vt:lpstr>PTSans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Usuario</cp:lastModifiedBy>
  <cp:revision>169</cp:revision>
  <dcterms:modified xsi:type="dcterms:W3CDTF">2019-07-24T16:13:38Z</dcterms:modified>
</cp:coreProperties>
</file>