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5143500" cx="9144000"/>
  <p:notesSz cx="6858000" cy="9144000"/>
  <p:embeddedFontLs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OpenSans-bold.fntdata"/><Relationship Id="rId21" Type="http://schemas.openxmlformats.org/officeDocument/2006/relationships/slide" Target="slides/slide14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7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6.xml"/><Relationship Id="rId67" Type="http://schemas.openxmlformats.org/officeDocument/2006/relationships/font" Target="fonts/OpenSans-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2081f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ce2081f3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06495966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06495966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6495966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6495966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6495966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6495966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6495966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6495966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06495966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06495966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6495966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6495966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6495966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6495966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6495966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6495966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6495966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6495966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06495966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06495966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e2081f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ce2081f3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6495966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6495966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64959665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64959665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6495966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6495966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6495966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6495966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06495966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06495966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064959665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06495966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6495966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6495966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06495966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06495966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064959665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064959665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64959665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64959665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649596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649596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064959665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064959665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064959665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064959665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064959665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064959665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064959665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064959665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064959665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064959665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64959665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64959665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064959665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064959665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064959665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064959665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064959665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064959665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064959665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064959665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649596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649596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064959665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064959665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064959665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064959665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064959665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064959665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064959665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064959665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064959665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064959665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064959665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064959665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064959665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064959665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064959665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064959665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064959665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064959665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064959665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064959665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6495966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6495966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fdfcf84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fdfcf84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fdfcf84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fdfcf84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064959665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064959665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064959665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064959665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ce2081f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4ce2081f3c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ce2081f3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4ce2081f3c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ce2081f3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4ce2081f3c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ce2081f3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4ce2081f3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6495966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6495966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6495966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6495966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6495966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6495966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6495966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6495966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7" name="Google Shape;137;p3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0" name="Google Shape;150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7" name="Google Shape;157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54"/>
            <a:ext cx="9146231" cy="51422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qrzQ_AB1DZk" TargetMode="External"/><Relationship Id="rId4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osanseviero@gmail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311700" y="227422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modelo es una abstracción del mundo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modelo predice es salario anual a partir del número de estudios.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x?</a:t>
            </a:r>
            <a:r>
              <a:rPr lang="en"/>
              <a:t> Años de estudios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Y?</a:t>
            </a:r>
            <a:r>
              <a:rPr lang="en"/>
              <a:t> El output - el salario anual.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f?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75" y="1427450"/>
            <a:ext cx="3790825" cy="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38" name="Google Shape;238;p47"/>
          <p:cNvSpPr txBox="1"/>
          <p:nvPr>
            <p:ph idx="1" type="body"/>
          </p:nvPr>
        </p:nvSpPr>
        <p:spPr>
          <a:xfrm>
            <a:off x="311700" y="227422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modelo es una abstracción del mundo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modelo predice es salario anual a partir del número de estudios.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x?</a:t>
            </a:r>
            <a:r>
              <a:rPr lang="en"/>
              <a:t> Años de estudios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Y?</a:t>
            </a:r>
            <a:r>
              <a:rPr lang="en"/>
              <a:t> El output - el salario anual.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f? </a:t>
            </a:r>
            <a:r>
              <a:rPr lang="en"/>
              <a:t>Una función que describe la relación entre X y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¿Qué es </a:t>
            </a:r>
            <a:r>
              <a:rPr b="1" lang="en">
                <a:solidFill>
                  <a:srgbClr val="545454"/>
                </a:solidFill>
              </a:rPr>
              <a:t>Ɛ</a:t>
            </a:r>
            <a:r>
              <a:rPr b="1" lang="en"/>
              <a:t>?</a:t>
            </a:r>
            <a:endParaRPr b="1"/>
          </a:p>
        </p:txBody>
      </p:sp>
      <p:pic>
        <p:nvPicPr>
          <p:cNvPr id="239" name="Google Shape;2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75" y="1427450"/>
            <a:ext cx="3790825" cy="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45" name="Google Shape;245;p48"/>
          <p:cNvSpPr txBox="1"/>
          <p:nvPr>
            <p:ph idx="1" type="body"/>
          </p:nvPr>
        </p:nvSpPr>
        <p:spPr>
          <a:xfrm>
            <a:off x="311700" y="227422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modelo es una abstracción del mundo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modelo predice es salario anual a partir del número de estudios.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x?</a:t>
            </a:r>
            <a:r>
              <a:rPr lang="en"/>
              <a:t> Años de estudios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Y?</a:t>
            </a:r>
            <a:r>
              <a:rPr lang="en"/>
              <a:t> El output - el salario anual.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f? </a:t>
            </a:r>
            <a:r>
              <a:rPr lang="en"/>
              <a:t>Una función que describe la relación entre X y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¿Qué es </a:t>
            </a:r>
            <a:r>
              <a:rPr b="1" lang="en">
                <a:solidFill>
                  <a:srgbClr val="545454"/>
                </a:solidFill>
              </a:rPr>
              <a:t>Ɛ</a:t>
            </a:r>
            <a:r>
              <a:rPr b="1" lang="en"/>
              <a:t>? </a:t>
            </a:r>
            <a:r>
              <a:rPr lang="en"/>
              <a:t>Un error aleatorio con promedio de 0.</a:t>
            </a:r>
            <a:endParaRPr/>
          </a:p>
        </p:txBody>
      </p:sp>
      <p:pic>
        <p:nvPicPr>
          <p:cNvPr id="246" name="Google Shape;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75" y="1427450"/>
            <a:ext cx="3790825" cy="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887300" y="429775"/>
            <a:ext cx="72507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¿Cómo pueden predecir el salario a partir de años de educación?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1677475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 estimo que por cada año de educación, el promedio aumenta $5,000.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modelo no es perfecto. Rara vez un modelo lo es.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income = ($5,000 * years_of_education) + baseline_income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este método nosotros diseñamos la solución. Nosotros hicimos la ingeniería de la solución. Es diferente a una solución en la que se </a:t>
            </a:r>
            <a:r>
              <a:rPr b="1" lang="en"/>
              <a:t>aprende</a:t>
            </a:r>
            <a:r>
              <a:rPr lang="en"/>
              <a:t>.</a:t>
            </a:r>
            <a:endParaRPr/>
          </a:p>
        </p:txBody>
      </p:sp>
      <p:sp>
        <p:nvSpPr>
          <p:cNvPr id="257" name="Google Shape;257;p50"/>
          <p:cNvSpPr txBox="1"/>
          <p:nvPr>
            <p:ph type="title"/>
          </p:nvPr>
        </p:nvSpPr>
        <p:spPr>
          <a:xfrm>
            <a:off x="887300" y="429775"/>
            <a:ext cx="72507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¿Cómo pueden predecir el salario a partir de años de educación?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completó su carrera, agrega un multiplicador de 1.5x.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Utilizar reglas explícitas no suele funcionar bien.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 qué?</a:t>
            </a:r>
            <a:endParaRPr/>
          </a:p>
        </p:txBody>
      </p:sp>
      <p:sp>
        <p:nvSpPr>
          <p:cNvPr id="263" name="Google Shape;263;p51"/>
          <p:cNvSpPr txBox="1"/>
          <p:nvPr>
            <p:ph type="title"/>
          </p:nvPr>
        </p:nvSpPr>
        <p:spPr>
          <a:xfrm>
            <a:off x="887300" y="429775"/>
            <a:ext cx="72507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¿Cómo pueden predecir el salario a partir de años de educación?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</a:t>
            </a:r>
            <a:endParaRPr/>
          </a:p>
        </p:txBody>
      </p:sp>
      <p:sp>
        <p:nvSpPr>
          <p:cNvPr id="269" name="Google Shape;26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¿Cómo programarían un programa que puede detectar la cara de una persona con programación convencional a partir de los pixeles?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pasa si hay luz diferente?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pasa si la cabeza está inclinada con un ángulo?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ven las computadoras?</a:t>
            </a:r>
            <a:endParaRPr/>
          </a:p>
        </p:txBody>
      </p:sp>
      <p:pic>
        <p:nvPicPr>
          <p:cNvPr id="275" name="Google Shape;2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03" y="1289350"/>
            <a:ext cx="2163774" cy="28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24" y="1289350"/>
            <a:ext cx="2163775" cy="289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577" y="1289350"/>
            <a:ext cx="2163776" cy="288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ven las computadoras?</a:t>
            </a:r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407625" y="1613375"/>
            <a:ext cx="54078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Las computadoras sólo ven números.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Una imagen es una matriz de números (0 a 255)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77" y="1289350"/>
            <a:ext cx="2163776" cy="288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Retos de Visión por Computadora</a:t>
            </a:r>
            <a:endParaRPr/>
          </a:p>
        </p:txBody>
      </p:sp>
      <p:sp>
        <p:nvSpPr>
          <p:cNvPr id="290" name="Google Shape;290;p55"/>
          <p:cNvSpPr txBox="1"/>
          <p:nvPr/>
        </p:nvSpPr>
        <p:spPr>
          <a:xfrm>
            <a:off x="464288" y="1316000"/>
            <a:ext cx="2423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Variación de Punto de Vista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1" name="Google Shape;2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8225"/>
            <a:ext cx="804200" cy="1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875" y="1805047"/>
            <a:ext cx="865934" cy="1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775" y="1805050"/>
            <a:ext cx="804200" cy="11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5"/>
          <p:cNvSpPr txBox="1"/>
          <p:nvPr/>
        </p:nvSpPr>
        <p:spPr>
          <a:xfrm>
            <a:off x="3296400" y="1316000"/>
            <a:ext cx="176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Variación de Escala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5" name="Google Shape;29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6588" y="1181175"/>
            <a:ext cx="1765575" cy="31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5"/>
          <p:cNvSpPr txBox="1"/>
          <p:nvPr/>
        </p:nvSpPr>
        <p:spPr>
          <a:xfrm>
            <a:off x="5470925" y="1316000"/>
            <a:ext cx="1300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Deformación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55"/>
          <p:cNvSpPr txBox="1"/>
          <p:nvPr/>
        </p:nvSpPr>
        <p:spPr>
          <a:xfrm>
            <a:off x="7505225" y="1316000"/>
            <a:ext cx="966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Oclusión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8" name="Google Shape;298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4781" y="1181175"/>
            <a:ext cx="1524449" cy="11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1850" y="1181175"/>
            <a:ext cx="1833038" cy="11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5"/>
          <p:cNvSpPr txBox="1"/>
          <p:nvPr/>
        </p:nvSpPr>
        <p:spPr>
          <a:xfrm>
            <a:off x="5470925" y="3031400"/>
            <a:ext cx="1412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Confusión de fondo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1" name="Google Shape;301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8800" y="2889437"/>
            <a:ext cx="1599847" cy="13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1850" y="2668375"/>
            <a:ext cx="1833050" cy="1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3300" y="3117650"/>
            <a:ext cx="2728275" cy="12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5"/>
          <p:cNvSpPr txBox="1"/>
          <p:nvPr/>
        </p:nvSpPr>
        <p:spPr>
          <a:xfrm>
            <a:off x="3112288" y="850875"/>
            <a:ext cx="2423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Variación de Escala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5"/>
          <p:cNvSpPr txBox="1"/>
          <p:nvPr/>
        </p:nvSpPr>
        <p:spPr>
          <a:xfrm>
            <a:off x="464288" y="1316000"/>
            <a:ext cx="2423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Variación de Punto de Vista</a:t>
            </a:r>
            <a:endParaRPr/>
          </a:p>
        </p:txBody>
      </p:sp>
      <p:sp>
        <p:nvSpPr>
          <p:cNvPr id="306" name="Google Shape;306;p55"/>
          <p:cNvSpPr txBox="1"/>
          <p:nvPr/>
        </p:nvSpPr>
        <p:spPr>
          <a:xfrm>
            <a:off x="5452520" y="850875"/>
            <a:ext cx="1412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5"/>
          <p:cNvSpPr txBox="1"/>
          <p:nvPr/>
        </p:nvSpPr>
        <p:spPr>
          <a:xfrm>
            <a:off x="7419895" y="850875"/>
            <a:ext cx="1412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Oclusión</a:t>
            </a:r>
            <a:endParaRPr/>
          </a:p>
        </p:txBody>
      </p:sp>
      <p:sp>
        <p:nvSpPr>
          <p:cNvPr id="308" name="Google Shape;308;p55"/>
          <p:cNvSpPr txBox="1"/>
          <p:nvPr/>
        </p:nvSpPr>
        <p:spPr>
          <a:xfrm>
            <a:off x="5470925" y="2341363"/>
            <a:ext cx="1412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Confusión de fondo</a:t>
            </a:r>
            <a:endParaRPr/>
          </a:p>
        </p:txBody>
      </p:sp>
      <p:sp>
        <p:nvSpPr>
          <p:cNvPr id="309" name="Google Shape;309;p55"/>
          <p:cNvSpPr txBox="1"/>
          <p:nvPr/>
        </p:nvSpPr>
        <p:spPr>
          <a:xfrm>
            <a:off x="6883325" y="2341375"/>
            <a:ext cx="2128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Variación entre clases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5"/>
          <p:cNvSpPr txBox="1"/>
          <p:nvPr/>
        </p:nvSpPr>
        <p:spPr>
          <a:xfrm>
            <a:off x="293288" y="4389150"/>
            <a:ext cx="2423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Condiciones de iluminación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4"/>
            <a:ext cx="9146231" cy="5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de Objetos y Actividades</a:t>
            </a:r>
            <a:endParaRPr/>
          </a:p>
        </p:txBody>
      </p:sp>
      <p:pic>
        <p:nvPicPr>
          <p:cNvPr descr="To Appear at CVPR 2014. More information on http://cs.stanford.edu/people/karpathy/deepvideo&#10;&#10;Note that the temporal smoothing is applied in a 200-Frame (~6 second) gaussian window centered on the frame that is shown. In other words, the network is making its decision at time t based on frames [t-100...t+100]." id="316" name="Google Shape;316;p56" title="Large-scale Video Classification with Convolutional Neural Networks, CVPR 20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7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322" name="Google Shape;32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computadora hará el trabajo por 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modelo genera heurísticas encontrando los patrones en la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computadora utiliza</a:t>
            </a:r>
            <a:r>
              <a:rPr b="1" lang="en"/>
              <a:t> labeled training data</a:t>
            </a:r>
            <a:r>
              <a:rPr lang="en"/>
              <a:t> a través de un </a:t>
            </a:r>
            <a:r>
              <a:rPr b="1" lang="en"/>
              <a:t>algoritmo de aprendizaje</a:t>
            </a:r>
            <a:r>
              <a:rPr lang="en"/>
              <a:t> para aprender una función. Una vez entrenado, podemos utilizar esta función para nuevos casos (</a:t>
            </a:r>
            <a:r>
              <a:rPr b="1" lang="en"/>
              <a:t>unlabeled testing data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Objetivo: Predecir Y con la mayor precisión posible cuando se dan nuevos ejemplos de X donde Y no es conocida.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328" name="Google Shape;328;p58"/>
          <p:cNvSpPr txBox="1"/>
          <p:nvPr/>
        </p:nvSpPr>
        <p:spPr>
          <a:xfrm>
            <a:off x="2317575" y="3638150"/>
            <a:ext cx="1014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75" y="1464825"/>
            <a:ext cx="4559450" cy="30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pic>
        <p:nvPicPr>
          <p:cNvPr id="335" name="Google Shape;335;p59"/>
          <p:cNvPicPr preferRelativeResize="0"/>
          <p:nvPr/>
        </p:nvPicPr>
        <p:blipFill rotWithShape="1">
          <a:blip r:embed="rId3">
            <a:alphaModFix/>
          </a:blip>
          <a:srcRect b="0" l="1260" r="-1260" t="0"/>
          <a:stretch/>
        </p:blipFill>
        <p:spPr>
          <a:xfrm>
            <a:off x="1562650" y="1491650"/>
            <a:ext cx="5273301" cy="2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Predecir un valor real (continuo)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 = # de training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= variables de entrada o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 = variable de salida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(x, y) un ejemplo de entrenamiento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(x</a:t>
            </a:r>
            <a:r>
              <a:rPr baseline="30000" lang="en"/>
              <a:t>(i)</a:t>
            </a:r>
            <a:r>
              <a:rPr lang="en"/>
              <a:t>, y</a:t>
            </a:r>
            <a:r>
              <a:rPr baseline="30000" lang="en"/>
              <a:t>(i)</a:t>
            </a:r>
            <a:r>
              <a:rPr lang="en"/>
              <a:t>) - i</a:t>
            </a:r>
            <a:r>
              <a:rPr baseline="30000" lang="en"/>
              <a:t>th</a:t>
            </a:r>
            <a:r>
              <a:rPr lang="en"/>
              <a:t> training sample</a:t>
            </a:r>
            <a:endParaRPr/>
          </a:p>
        </p:txBody>
      </p:sp>
      <p:pic>
        <p:nvPicPr>
          <p:cNvPr id="342" name="Google Shape;3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25" y="1382100"/>
            <a:ext cx="4155350" cy="248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para predecir salario</a:t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Atributos.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 entradas (X).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Pueden ser numéricos o categóricos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¿Cuáles son nuestros features?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para predecir salario</a:t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Atributos.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 entradas (X).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Pueden ser numéricos o categóricos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¿Cuáles son nuestros features?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Años de educación.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Nombre de la universidad (con un id para identificarlo).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Carrera que estudió.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Retos</a:t>
            </a:r>
            <a:endParaRPr/>
          </a:p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que funcione, necesitamos un número alto de observaciones de entrenamiento.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Entrenamiento (training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Tenemos los valores de X y los valores de 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Pruebas (testing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Tenemos los valores de X y no tenemos los valores de 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Nos permite saber que nuestro modelo puede generalizar para nuevos casos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925" y="305000"/>
            <a:ext cx="4811551" cy="41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/>
          <p:nvPr>
            <p:ph type="ctrTitle"/>
          </p:nvPr>
        </p:nvSpPr>
        <p:spPr>
          <a:xfrm>
            <a:off x="3044700" y="1444250"/>
            <a:ext cx="3431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Aprendizaje Supervisado</a:t>
            </a:r>
            <a:endParaRPr/>
          </a:p>
        </p:txBody>
      </p:sp>
      <p:sp>
        <p:nvSpPr>
          <p:cNvPr id="187" name="Google Shape;18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Sanseviero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osanseviero@gmail.com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Linear </a:t>
            </a:r>
            <a:r>
              <a:rPr i="1" lang="en" sz="1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“Draw the line. Yes, this counts as machine learning.”</a:t>
            </a:r>
            <a:endParaRPr/>
          </a:p>
        </p:txBody>
      </p:sp>
      <p:sp>
        <p:nvSpPr>
          <p:cNvPr id="376" name="Google Shape;37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Regresión Linear con una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3884525"/>
            <a:ext cx="37052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350" y="1690500"/>
            <a:ext cx="3493275" cy="20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elegimos los parámetros?</a:t>
            </a:r>
            <a:endParaRPr/>
          </a:p>
        </p:txBody>
      </p:sp>
      <p:sp>
        <p:nvSpPr>
          <p:cNvPr id="384" name="Google Shape;38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Proponemos diferentes hipótesis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Vienen del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Propón valores qué sean un buen fit.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Elegirá θ</a:t>
            </a:r>
            <a:r>
              <a:rPr baseline="-25000" lang="en"/>
              <a:t>0</a:t>
            </a:r>
            <a:r>
              <a:rPr lang="en"/>
              <a:t> y θ</a:t>
            </a:r>
            <a:r>
              <a:rPr baseline="-25000" lang="en"/>
              <a:t>1</a:t>
            </a:r>
            <a:r>
              <a:rPr lang="en"/>
              <a:t> de manera que h</a:t>
            </a:r>
            <a:r>
              <a:rPr baseline="-25000" lang="en"/>
              <a:t>θ</a:t>
            </a:r>
            <a:r>
              <a:rPr lang="en"/>
              <a:t>(x) se acerque a la y real en nuestros ejemplos de entrenamiento (x,y)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un problema de </a:t>
            </a:r>
            <a:r>
              <a:rPr b="1" lang="en"/>
              <a:t>optimización.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Buscamos parámetros que minimicen el </a:t>
            </a:r>
            <a:r>
              <a:rPr b="1" lang="en"/>
              <a:t>error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90" name="Google Shape;390;p68"/>
          <p:cNvSpPr txBox="1"/>
          <p:nvPr>
            <p:ph idx="1" type="body"/>
          </p:nvPr>
        </p:nvSpPr>
        <p:spPr>
          <a:xfrm>
            <a:off x="311700" y="1327025"/>
            <a:ext cx="85206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X_train = [4, 5, 0, 2, …, 6]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Y_train = [80, 91.5, 42, 55, …, 100]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de optimización.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Método paramétrico: Asume la función que relaciona X con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Objetivo: Aprender los parámetros del modelo que minimicen el error de las predicciones del modelo.</a:t>
            </a:r>
            <a:endParaRPr/>
          </a:p>
        </p:txBody>
      </p:sp>
      <p:pic>
        <p:nvPicPr>
          <p:cNvPr id="391" name="Google Shape;3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3036475"/>
            <a:ext cx="37052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elegimos los parámetros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327025"/>
            <a:ext cx="85206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Definimos una función de pérdida (</a:t>
            </a:r>
            <a:r>
              <a:rPr b="1" lang="en"/>
              <a:t>Loss Function</a:t>
            </a:r>
            <a:r>
              <a:rPr lang="en"/>
              <a:t>) que va a medir qué tan inexacto es nuestro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Encontramos los parámetros que minimicen la pérdida (hagan nuestro modelo lo más exacto posible).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Dimensiones</a:t>
            </a:r>
            <a:endParaRPr/>
          </a:p>
        </p:txBody>
      </p:sp>
      <p:sp>
        <p:nvSpPr>
          <p:cNvPr id="403" name="Google Shape;403;p70"/>
          <p:cNvSpPr txBox="1"/>
          <p:nvPr>
            <p:ph idx="1" type="body"/>
          </p:nvPr>
        </p:nvSpPr>
        <p:spPr>
          <a:xfrm>
            <a:off x="311700" y="1327025"/>
            <a:ext cx="85206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tenemos dos dimensiones, usamos una línea.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tenemos tres dimensiones, usamos un plano.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Normalmente tenemos muchos features (muchas dimensiones) y coeficientes. Los mismos principios en dos dimensiones rigen para más.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simplicidad trabajamos el caso que tenemos un feature (años de estudios).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(1)</a:t>
            </a:r>
            <a:endParaRPr/>
          </a:p>
        </p:txBody>
      </p:sp>
      <p:sp>
        <p:nvSpPr>
          <p:cNvPr id="409" name="Google Shape;409;p71"/>
          <p:cNvSpPr txBox="1"/>
          <p:nvPr>
            <p:ph idx="1" type="body"/>
          </p:nvPr>
        </p:nvSpPr>
        <p:spPr>
          <a:xfrm>
            <a:off x="311700" y="2251200"/>
            <a:ext cx="85206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Objetivo: Elegir θ</a:t>
            </a:r>
            <a:r>
              <a:rPr baseline="-25000" lang="en"/>
              <a:t>0</a:t>
            </a:r>
            <a:r>
              <a:rPr lang="en"/>
              <a:t> y θ</a:t>
            </a:r>
            <a:r>
              <a:rPr baseline="-25000" lang="en"/>
              <a:t>1</a:t>
            </a:r>
            <a:r>
              <a:rPr lang="en"/>
              <a:t> de manera que h</a:t>
            </a:r>
            <a:r>
              <a:rPr baseline="-25000" lang="en"/>
              <a:t>θ</a:t>
            </a:r>
            <a:r>
              <a:rPr lang="en"/>
              <a:t>(x) se acerque a la </a:t>
            </a:r>
            <a:r>
              <a:rPr i="1" lang="en"/>
              <a:t>y</a:t>
            </a:r>
            <a:r>
              <a:rPr lang="en"/>
              <a:t> real en nuestros ejemplos de entrenamiento (x,y), es decir, que minimicen la función de pérdida J.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este caso usamos Mean Squared Error, pero hay otras.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 podemos hacer con cálculo para un problema sencillo, pero las funciones de error aumentan en complejidad. Esto motiva un procedimiento iterativo que vaya minimizando el error. </a:t>
            </a:r>
            <a:endParaRPr/>
          </a:p>
        </p:txBody>
      </p:sp>
      <p:pic>
        <p:nvPicPr>
          <p:cNvPr id="410" name="Google Shape;41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50" y="1225222"/>
            <a:ext cx="5142450" cy="102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50" y="1426200"/>
            <a:ext cx="5350499" cy="28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Tenemos una función J(θ</a:t>
            </a:r>
            <a:r>
              <a:rPr baseline="-25000" lang="en"/>
              <a:t>0</a:t>
            </a:r>
            <a:r>
              <a:rPr lang="en"/>
              <a:t> y θ</a:t>
            </a:r>
            <a:r>
              <a:rPr baseline="-25000" lang="en"/>
              <a:t>1 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Inicia con parámetros iniciales (se suelen iniciar en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cambian los parámetros para reducir J hasta llegar a un mínimo.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(2)</a:t>
            </a:r>
            <a:endParaRPr/>
          </a:p>
        </p:txBody>
      </p:sp>
      <p:sp>
        <p:nvSpPr>
          <p:cNvPr id="428" name="Google Shape;42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Tenemos una función J(θ</a:t>
            </a:r>
            <a:r>
              <a:rPr baseline="-25000" lang="en"/>
              <a:t>0</a:t>
            </a:r>
            <a:r>
              <a:rPr lang="en"/>
              <a:t> y θ</a:t>
            </a:r>
            <a:r>
              <a:rPr baseline="-25000" lang="en"/>
              <a:t>1 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Inicia con parámetros iniciales (se suelen iniciar en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cambian los parámetros para reducir J hasta llegar a un mínimo.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Repetir hasta converger para cada parámetro:</a:t>
            </a:r>
            <a:endParaRPr/>
          </a:p>
        </p:txBody>
      </p:sp>
      <p:pic>
        <p:nvPicPr>
          <p:cNvPr id="429" name="Google Shape;4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00" y="2803075"/>
            <a:ext cx="3579314" cy="1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id="435" name="Google Shape;43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13" y="1176638"/>
            <a:ext cx="5359375" cy="2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ctrTitle"/>
          </p:nvPr>
        </p:nvSpPr>
        <p:spPr>
          <a:xfrm>
            <a:off x="2193300" y="1803150"/>
            <a:ext cx="4757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6"/>
          <p:cNvSpPr txBox="1"/>
          <p:nvPr>
            <p:ph type="title"/>
          </p:nvPr>
        </p:nvSpPr>
        <p:spPr>
          <a:xfrm>
            <a:off x="110300" y="315925"/>
            <a:ext cx="8910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- Linear Regression - Convex Function</a:t>
            </a:r>
            <a:endParaRPr/>
          </a:p>
        </p:txBody>
      </p:sp>
      <p:pic>
        <p:nvPicPr>
          <p:cNvPr id="441" name="Google Shape;44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75" y="1135363"/>
            <a:ext cx="3922450" cy="2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implica el algoritmo?</a:t>
            </a:r>
            <a:endParaRPr/>
          </a:p>
        </p:txBody>
      </p:sp>
      <p:pic>
        <p:nvPicPr>
          <p:cNvPr id="447" name="Google Shape;4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88" y="2571750"/>
            <a:ext cx="3928925" cy="19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013" y="1379422"/>
            <a:ext cx="5142450" cy="102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Derivadas parciales</a:t>
            </a:r>
            <a:endParaRPr/>
          </a:p>
        </p:txBody>
      </p:sp>
      <p:sp>
        <p:nvSpPr>
          <p:cNvPr id="454" name="Google Shape;45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cambia la función de pérdida si hacemos un cambio </a:t>
            </a:r>
            <a:r>
              <a:rPr b="1" lang="en"/>
              <a:t>muy</a:t>
            </a:r>
            <a:r>
              <a:rPr lang="en"/>
              <a:t> pequeño en el parámetro?</a:t>
            </a:r>
            <a:endParaRPr/>
          </a:p>
        </p:txBody>
      </p:sp>
      <p:pic>
        <p:nvPicPr>
          <p:cNvPr id="455" name="Google Shape;45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88" y="2571750"/>
            <a:ext cx="3928925" cy="19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461" name="Google Shape;46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Tenemos un </a:t>
            </a:r>
            <a:r>
              <a:rPr b="1" lang="en"/>
              <a:t>learning rate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learning rate es qué tan rápido o lento aprende nuestro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pasa cuando el learning rate es muy grande?</a:t>
            </a:r>
            <a:endParaRPr/>
          </a:p>
        </p:txBody>
      </p:sp>
      <p:pic>
        <p:nvPicPr>
          <p:cNvPr id="462" name="Google Shape;46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88" y="2571750"/>
            <a:ext cx="3928925" cy="19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468" name="Google Shape;46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Tenemos un </a:t>
            </a:r>
            <a:r>
              <a:rPr b="1" lang="en"/>
              <a:t>learning rate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learning rate es qué tan rápido o lento aprende nuestro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pasa cuando el learning rate es muy chico?</a:t>
            </a:r>
            <a:endParaRPr/>
          </a:p>
        </p:txBody>
      </p:sp>
      <p:pic>
        <p:nvPicPr>
          <p:cNvPr id="469" name="Google Shape;46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88" y="2571750"/>
            <a:ext cx="3928925" cy="19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pic>
        <p:nvPicPr>
          <p:cNvPr id="475" name="Google Shape;47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13" y="1202300"/>
            <a:ext cx="4430175" cy="33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con Gradient Descent</a:t>
            </a:r>
            <a:endParaRPr/>
          </a:p>
        </p:txBody>
      </p:sp>
      <p:pic>
        <p:nvPicPr>
          <p:cNvPr id="481" name="Google Shape;48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650" y="1268400"/>
            <a:ext cx="5106848" cy="29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3"/>
          <p:cNvSpPr txBox="1"/>
          <p:nvPr>
            <p:ph type="ctrTitle"/>
          </p:nvPr>
        </p:nvSpPr>
        <p:spPr>
          <a:xfrm>
            <a:off x="3044700" y="1444250"/>
            <a:ext cx="3431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492" name="Google Shape;492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Overfitting:</a:t>
            </a:r>
            <a:r>
              <a:rPr lang="en"/>
              <a:t> Tu explicación es muy específica para este caso.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 error con el training set es muy bajo.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 error en el testing set es alto.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Aprende la función perfectamente. Es como memorizar en vez de aprender.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generaliza para nuevos casos.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Regularization:</a:t>
            </a:r>
            <a:r>
              <a:rPr lang="en"/>
              <a:t> No compliques las cosas de más. Te castigaré por ir más allá de lo que debías.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y Underfitting</a:t>
            </a:r>
            <a:endParaRPr/>
          </a:p>
        </p:txBody>
      </p:sp>
      <p:pic>
        <p:nvPicPr>
          <p:cNvPr id="498" name="Google Shape;49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00" y="1238500"/>
            <a:ext cx="6961200" cy="28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198" name="Google Shape;1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más común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Damos datasets diciendo </a:t>
            </a:r>
            <a:r>
              <a:rPr b="1" lang="en"/>
              <a:t>x</a:t>
            </a:r>
            <a:r>
              <a:rPr lang="en"/>
              <a:t> (features/entradas) y </a:t>
            </a:r>
            <a:r>
              <a:rPr b="1" lang="en"/>
              <a:t>y</a:t>
            </a:r>
            <a:r>
              <a:rPr lang="en"/>
              <a:t> (lo que queremos predecir).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Regresión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Predice un valor continuo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Estimar probabilidad que a partir del tamaño de un tumor sea maligno.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Predice un valor discreto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Ejemplo: Clasificación binaria.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 tumor es maligno o no es maligno.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y Underfitting</a:t>
            </a:r>
            <a:endParaRPr/>
          </a:p>
        </p:txBody>
      </p:sp>
      <p:sp>
        <p:nvSpPr>
          <p:cNvPr id="504" name="Google Shape;504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Bias: Error introducido por aproximar un fenómeno real con un modelo simple.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Variance: Qué tanto cambia el error en el testing set cuando cambiamos la información de entrenamiento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75" y="2694325"/>
            <a:ext cx="4226674" cy="1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</a:t>
            </a:r>
            <a:endParaRPr/>
          </a:p>
        </p:txBody>
      </p:sp>
      <p:sp>
        <p:nvSpPr>
          <p:cNvPr id="511" name="Google Shape;511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Reducir el número de features  - pierdes información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Algoritmos de selección de modelo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Seleccionar qué features mantener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Regularization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 la magnitud de los parámetros.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Suele funcionar, en especial si todos los features importan.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y Underfitting</a:t>
            </a:r>
            <a:endParaRPr/>
          </a:p>
        </p:txBody>
      </p:sp>
      <p:sp>
        <p:nvSpPr>
          <p:cNvPr id="517" name="Google Shape;517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nuestro error en el training set es 0, normalmente es porque aprendió perfecto.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Recuerden, el objetivo es generalizar para casos que nuestro modelo nunca ha visto.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combatirlo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 más información de entrenamiento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 técnicas de </a:t>
            </a:r>
            <a:r>
              <a:rPr b="1" lang="en"/>
              <a:t>regularización</a:t>
            </a:r>
            <a:r>
              <a:rPr lang="en"/>
              <a:t> para combatirlo. Esto es una penalización en la función de pérdida por construir un modelo que da mucha importancia a un feature específico.</a:t>
            </a:r>
            <a:endParaRPr/>
          </a:p>
        </p:txBody>
      </p:sp>
      <p:pic>
        <p:nvPicPr>
          <p:cNvPr id="518" name="Google Shape;51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50" y="3702100"/>
            <a:ext cx="5182328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</p:txBody>
      </p:sp>
      <p:sp>
        <p:nvSpPr>
          <p:cNvPr id="524" name="Google Shape;524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Regresión vs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Regresión Lineal - un algoritmo paramétrico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y Regularización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254"/>
            <a:ext cx="9146231" cy="5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254"/>
            <a:ext cx="9146231" cy="5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4"/>
            <a:ext cx="9146231" cy="5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254"/>
            <a:ext cx="9146231" cy="5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543900" y="315925"/>
            <a:ext cx="7996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preguntas responde el aprendizaje supervisado?</a:t>
            </a:r>
            <a:endParaRPr/>
          </a:p>
        </p:txBody>
      </p:sp>
      <p:sp>
        <p:nvSpPr>
          <p:cNvPr id="204" name="Google Shape;204;p42"/>
          <p:cNvSpPr txBox="1"/>
          <p:nvPr>
            <p:ph idx="1" type="body"/>
          </p:nvPr>
        </p:nvSpPr>
        <p:spPr>
          <a:xfrm>
            <a:off x="311700" y="1427975"/>
            <a:ext cx="85206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dinero haremos invirtiendo X dinero en publicidad?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¿Este aplicante a un préstamo pagará de vuelta?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¿Cómo se comportará el mercado mañana?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¿Este usuario dejará de usar el producto en el próximo 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¿Este paciente está en alto riesgo de un ataque cardiaco?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¿Qué objeto está viendo la cámara?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¿Cómo se siente una persona a partir de una foto?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de Aprendizaje Supervisado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Tenemos un </a:t>
            </a:r>
            <a:r>
              <a:rPr b="1" lang="en"/>
              <a:t>dataset</a:t>
            </a:r>
            <a:r>
              <a:rPr lang="en"/>
              <a:t> con </a:t>
            </a:r>
            <a:r>
              <a:rPr b="1" lang="en"/>
              <a:t>training samples </a:t>
            </a:r>
            <a:r>
              <a:rPr lang="en"/>
              <a:t>que tienen su</a:t>
            </a:r>
            <a:r>
              <a:rPr b="1" lang="en"/>
              <a:t> labels</a:t>
            </a:r>
            <a:r>
              <a:rPr lang="en"/>
              <a:t> asociados.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 reconocer dígitos escritos a mano</a:t>
            </a:r>
            <a:endParaRPr/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38" y="2571750"/>
            <a:ext cx="7563526" cy="12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311700" y="227422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modelo es una abstracción del mundo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modelo predice es salario anual a partir del número de estudios.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¿Qué es x?</a:t>
            </a:r>
            <a:endParaRPr b="1"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75" y="1427450"/>
            <a:ext cx="3790825" cy="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2274225"/>
            <a:ext cx="85206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modelo es una abstracción del mundo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modelo predice es salario anual a partir del número de estudios.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¿Qué es x?</a:t>
            </a:r>
            <a:r>
              <a:rPr lang="en"/>
              <a:t> El input. Años de estudios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¿Qué es Y? </a:t>
            </a:r>
            <a:endParaRPr b="1"/>
          </a:p>
        </p:txBody>
      </p:sp>
      <p:pic>
        <p:nvPicPr>
          <p:cNvPr id="225" name="Google Shape;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75" y="1427450"/>
            <a:ext cx="3790825" cy="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