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72" r:id="rId6"/>
    <p:sldId id="273" r:id="rId7"/>
    <p:sldId id="288" r:id="rId8"/>
    <p:sldId id="274" r:id="rId9"/>
    <p:sldId id="280" r:id="rId10"/>
    <p:sldId id="276" r:id="rId11"/>
    <p:sldId id="275" r:id="rId12"/>
    <p:sldId id="285" r:id="rId13"/>
    <p:sldId id="279" r:id="rId14"/>
    <p:sldId id="278" r:id="rId15"/>
    <p:sldId id="286" r:id="rId16"/>
    <p:sldId id="284" r:id="rId17"/>
    <p:sldId id="289" r:id="rId18"/>
    <p:sldId id="283" r:id="rId19"/>
    <p:sldId id="281" r:id="rId20"/>
    <p:sldId id="264" r:id="rId21"/>
    <p:sldId id="266" r:id="rId22"/>
    <p:sldId id="258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597"/>
    <a:srgbClr val="506289"/>
    <a:srgbClr val="4C6AA3"/>
    <a:srgbClr val="284C91"/>
    <a:srgbClr val="FFC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23/02/2019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53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23/02/2019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9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23/02/2019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2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23/02/2019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57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23/02/2019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17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23/02/2019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5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23/02/2019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6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23/02/2019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44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23/02/2019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07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23/02/2019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2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23/02/2019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1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9035-38C8-4C45-A3B6-5FF89618A9CC}" type="datetimeFigureOut">
              <a:rPr lang="es-ES" smtClean="0"/>
              <a:t>23/02/2019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86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projector.tensorflow.or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 smtClean="0">
                <a:solidFill>
                  <a:srgbClr val="4C6AA3"/>
                </a:solidFill>
                <a:latin typeface="Keep Calm Med" pitchFamily="2" charset="0"/>
              </a:rPr>
              <a:t>Preprocesamiento</a:t>
            </a:r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 del texto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132" y="1485961"/>
            <a:ext cx="5428711" cy="421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TF-IDF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4100" name="Picture 4" descr="Image result for tf-id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906" y="3487911"/>
            <a:ext cx="2911535" cy="218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tf-i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6" y="3027872"/>
            <a:ext cx="4234996" cy="310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tf-id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27" y="1792642"/>
            <a:ext cx="3969646" cy="142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data:image/png;base64,iVBORw0KGgoAAAANSUhEUgAAAxEAAAGQCAIAAABednplAAAABmJLR0QA/wD/AP+gvaeTAAAgAElEQVR4nOy9f3BU53n3fRtWZIVEEJIZGUlrVovXiNjqmwTlBcJDbEn4WdNIEbhp3Smy20SSDU8aFHXyRpppJ5I688wDnkz0ijQv2EhpH1tu46euDRap2bGQmlACTEXqRHYRWbNaEAIzsoQIK2mDDub94ytd3Nzn7NmzP/QD6foM4zl7n/v82NUm57vXdd3f64E7d+4IhmEYhmEYxpRFs30DDMMwDMMw9wGsmRiGYRiGYSLDmolhGIZhGCYyrJkYhmEYhmEiw5qJYRiGYRgmMqyZGIZhGIZhIsOaiWEYhmEYJjKsmRiGYRiGYSLDmolhGIZhGCYyrJkYhmEYhmEiw5qJYRiGYRgmMqyZGIZhGIZhIsOaiWEYhmEYJjKsmRiGYRiGYSLDmolhGIZhGCYyrJkYhmEYhmEiw5qJYRiGYRgmMqyZGIZhGIZhIsOaiWEYhmEYJjKsmRiGYRiGYSLDmolhGIZhGCYyrJkYhmEYhmEiw5qJYRiGYRgmMqyZGIZhGIZhIsOaiWEYhmEYJjKsmRiGYRiGYSLDmolhGIZhGCYyrJkYhmEYhmEiw5qJYRiGYRgmMqyZGIZhGIZhIsOaiWEYhmEYJjKsmRiGYRiGYSLDmolhGIZhGCYyrJkYhmEYhmEiw5qJYRiGYRgmMqyZGIZhGIZhIsOaiWEYhmEYJjKsmRiGYRiGYSLDmolhGIZhGCYyrJkYhmEYhmEiw5qJYRiGYRgmMqyZGIZhGIZhIsOaiWEYhmEYJjKsmRiGYRiGYSLDmolhGIZhGCYyrJkYhmEYhmEiw5qJYRiGYRgmMqyZGIZhGIZhIsOaiWEYhmEYJjKsmRiGYRiGYSLDmolhGIZhGCYyrJkYhmEYhmEiw5qJYRiGYRgmMqyZGIZhGIZhIsOaiWEYhmEYJjKsmRiGYRiGYSLDmolhGIZhGCYyrJkYhmEYhmEis7ihoWG274FhmDnB6D/870UrVixKS9MuXhyuevHO2NjYP795u79/4v1fj/3zm8GDL98ZG1u0YsX44SOLVqwYrnrx1q9/HersxASas2TD/41jf/c//xe2Mc1eXBTuciN//Te2R9ZM/Po3v/+3f/vd//xft379a0z+5I+fXfonf4xpuCgm24uLfv/zX2Dy0j/5YyvvaOSv/2b0H/7hzu9+d+fG70b+n+9N/Nc5W65zUVra6D/877F/fvMBm83mXI0zCyFG/vpvfn/i3zEhqssxDDO/sc32DTAMM1dI+Ys/x4Zt9eoH//mNcNNsf/HnQgiTCdiVEmnaHU0Td+4IIYSmBf+/A3aPJ+Uv/nzi3DmhaZMTbt2iafLkkdq6u5NNkY9anJX1mSefEEKk7t6l+f0Y/8yTT6T8xZ+HOrtGauvuHqZpdx54IIbLMQwzv2HNxDDzlpHaurR9e/FfeTzY0mrfWmxzOrVAwOZ0ztLdCSHE9eqapLy1NrdbCKH5/SNe70Tv+RXNTYNlO5Ly1t7q7jY8yuZ202Trl7BvLb5eXZNcWqL5fLiiECLUcVzz+XBO+9ZiXFcIIX8sUV2OYZh5zAN38FuKYZh5B9RSOGEU6uwSQtiLCoUQNEcLBMS9iiEezDUZSTf9jdlcuTanU6/2oiXcJRiGYWKA40wMM98IdXaFvF6b2z3Re14LBEIdx20uF0Zu1DdkD/RDSWh+vxAiJETI67V7PMEDB21uN81MrayIeKFwkgjj0GTKBPkQm8tleFp7USEyZam7d0Xzvg0IdwmGYZgYYM3EMPONkNeL8AyyTvLIePtRmgY9QbtCXq8WCGg+n93jQfDJ7BKdXbLSQiwHdT/yuBAi6PfjnEISZ7iiyVXiCS/JsSXN77e5cmM+FcMwjAx7DTAMM4m9uBhi5Z6CaCOgtOxFhYq4sRcV2j0eze+f6D1vc7kgy1J377IXFdIhYioDGA+GZ5AH9RP0e83nMwzDKHCciWHmG6m7dw2W7UguLaGaZYzoq6pvNu9f9p1qKnzWLlwYOXZMCEEl0hFBAo5AqCm1soJCXAkn2NKKwBVCWfogls3tDh44KMe6lKgYasDH248uq95zvbpmWfUeJQDGMAxjCGsmhplv2JzOlUfeFkKgJim1siLU2bWiuYkKiTBuczoR9bEXPhntJUiEoQQKa9Mmes8nl5bQEjO7x3OzeX9S/uPKISLuGvPU3btsTieSidimanF5ENsYhHia6D0vkpKwV/P57EWFSN5RbCyeu2IYZt7Dmolh7m9QvhPqOG6yQEyuqpbLfWJemEayjM4f7rrhDkkIEbUXTbBvLRZCLKveg8p3mZHv1aXuenFaY2MMw8wPWDMxzP2EvO5M3paXuRnOIdMBmqkFAshq6Y+yTqizS/P79YvsptX5SXZ1AkoQCz5M8l69MxNhe5TtlxiGsQT7MzHM/QEV5SDThDoebFOcSfP30Zxw/8V8eaZ8tkQV9AyW7Uh4VAmw5RLDMLMFx5kY5v5gcsUZlqS53UrJDiDRQ0kxKtOh8WBLq9BZDNDZrNzJQLYDG9kD/RRnkgeDLa23uruR+MP4koKClUfehuwbbXtdCJHx2qtDzz2P+VogcG3zFhyeefKEuR6K1nJJCwSuV9dMk4BjGGZBwV4DDHN/MFmQVFmBDBQRzuPbcL6yzC0Ggi2tGa+9mj3QD61jOJhaWbGkoCBt314aX1a9B1ptovd89kD/8saGkNc7udHZJYTAscsbGzR/n/kN2IsKIwaZ7tGRHceXVe+J/Q0zDMNMwXEmhrk/kLue2dxufU2PUJazSfOpgxvNj3kVmxxSyjx5wmRQCKH5fDfqG7CdUr7T5nKhzEiJFdmczsGyHfBByHjtVes3Ew45sGTF0JxhGMYKrJkY5v5AfvYHW1pl7wB5b7gklH5cP2KxmCl7oF+gvqrjOKkfeZBuxuZ2Z7z2KiUKw0W5Rmrr8HYUL02LuTzN34ddIlJmUJ4mppKMKeU77R6PzZWr5AflbCNNxqmsfEoMw8w/ODfHMPcfs9hGLdjSOpDtGMh2DD33PGkjw8GR2rrUyoqh557HLuTmDLF7PNc2b4EoUbwALObyUsp30l6TzKA8jfbScjn5nEq2UX8qmYi26VHBjuQMM2fhOBPD3H9E7AeXcBC2wZo1OeJlLyoURYVClwKjYAyCNHeBi6buKHXaFBZzeYbG5frMoDxN8/lg2jR5iXvPqWQblVMZ3qqQHBagewxdIQzn07bc2Hha/RoYhokB1kwMw9zF8DmtODnNOuFyeQrmmUGb2635+2AIbnO59Oe8JwV576nohHBqmOg9r7Rnsblc2IWNiM2M5W4wQoiQrp8xwzBzAdZMDDPfiNmd0vzpPlJbZ70P3bSCXJ4QIqV8p+b3G2Yq5XomIcTyxgZlGkWSlhQU2D0e5ZxBv58CS3I9E06F8Bj5NWg+n9KeBRoI9uuKywMwbOcS8npxk4oTBEebGGaOwJqJYe4zzBM9hskdJVVkiOztJD/dFV+oBL0JS1AKL3Iu79695plBTEOJEnWVsRcVKpOVbGO47OHdu51qz2Jz5eIPIYfB9PXvJu1cGIaZm7BmYpj7hoihIMPkjpwqsrLwXnm64/zzrx2bHGeKLf8Fv4bk0hK4OcjtWfBZ4W9k2MxYmS+f9mbz/mXfqU5UP2OGYRII905hmPsGuaUutRBBMAPjI7V1trVrbU6nvagQDt3j7UfxYEaqyOTk8Mump/vN5v14uqNEWvP5sD1bfUvwdmwul2F7O4ZhmBmA40wMc/8R0c5bDg7ZtxbbKiuQKjIJqNicTtl5aJqW5t0XnUzCNR6ODS5IYph5A2smhrlvuMfm+95Ej5zKudm8Pyn/cTIBD3Ucp1TRNN1YsKUVxcsRpUZCOpnoPS0tWl/ebN5/q7s7YmVSYjHRiDHIqcGyHcuq98SmaLm9McPECWsmhrlvMAkFWQwRQdyEm2C+NyJUqW1CooI30D3BllZ4WsL6MtjSCuvLYEtrqLPL5spVpiXlraUPSrH5hjmTbPNtUZmJey3CFbfxcKbkYipYqCgYvWOTkEr4Q51dyaUlk1X5YVwhDE2hsC1/+Bz9YpgYYM3EMIwBZPCYPdAf6uyiCI3y4KeXy6r3UMmRlaiPvjmJdfSeltFaX9KiOSGEFgiEOo4nl5asPPJ2sKWVYmbCmjLT/H6cCt7iNpcrpXwn/D9hSj7efpRMyWlaamUFlssF/X5Um4l7y/ZlxyYq4cddKUsBzA9X1gfYtxZD/LH5E8PEAPdOYZhpJNjSis4bSkMMGomzUcZg2Q5lA41K8DLU2TVYtgPSBOPj7UdxUbwcyHbgBuS9ODC5tCR7oD/jtVdRY56UtxYqQW4hQi+RFiSsNDxRmpNE9a7hP5k90G9iyW0+TW7qIiRPcPvWYloeCMk1kO0goyZSZoqfOE419NzzJjlQg2kuF8RZ6u5d9qJCe1Gh3eOBpwMN4lhInNTKChwieztpgQBmGg6KKQsJe1EhySPlQgzDWIc1E8MkBi0QkJ/98nZqZYWcJaGRUGcXAhgiVvGUlLcW14Vq0bdFU7QOiRtD+UJ7ySiSnrV4HisPfs3ns7lyhU4lGGoLRYIoqiUqTPrTWZ+GTyDjtVdh8x3qOC6EwDYmWFRmsAjH2cxK7CNNgzZNraxQBKh9azEtipQHba7cZdV75Pya4SBB6wbCXYhhmIhwbo5hEgCSMobtMsRU7a2cE5nKkviFzkvJii8AYfd48LBHdiZchzWKo+ClkrRS9gohsKRfFBVimRtVbSstRJC0ovYj5rdq3pwkYp3T3WKpokIRcxs76c4Vm+/Bsh036huoJklYcxsXks+TMHIbp/eumJLjDlGtj0Gb201l+7LW1Jfwp+7epfd2MhwU964b0F/I8B0xDBMO9mdimAQQbGnVt8sYqa0TSUmplRWhjuP2rcVy+QipKCGE4qUU7compOFQXaQUcdOaeRonA0w068BLCALai8NHautQk4TyZ1oQpzz45XomMRWgwmTl6kII1DallO/E81tRLQzDMHMcjjMxTAKQPZAiTk6s0bacYQkX8zDvrabsxSFp+/aSwrM5nRShUfSNcSDHNOpDFk1sTckwzP0FayaGSQByAoXaZYh7V5LrsyRiKjtjmJSxyGQz16k1a5T3mWQqiIVSa7ofvfSJ02jAOmTRZGIdiaVhViyX5IX9QrfsH8v9Mk+eUJbsTfd7NATBRQQd6R7MjUYZhplTsGZimASgPPgVD0N971iAJicJvA1DhyQanCMG3BbDSxYtl+SF/fpl/zBk0gIB+aiImimxPuDiXjOkcKdlwySGmfuwZmKY+4aINoz0sFfclVBsDnNFFDDJRU5KTZJ1rGiLiPccbjBayyURvgRef9R0Q9Gjj7+0AWv7DRcE2Nzuid7zhn5LMxDwYxgmWthrgGHuDxRDo2BLKyyUkktLYCtA6N2VhBCplRVLCgr0aaBwHkszds8mb0SP+fr/cOv5LboGyGg+3133Jp2dFUwTSA7KnljA7vEg9JW2b6+hGRJsk7Dg38SZydKtBgKIqxk6gTEMk0BYMzHM/YEVG0agd1cyIZzHEkFyQRipB3mOLBqs37PJG9FjbrkkX06WXxb9nGTu2nLq3DgVSar3xBJC2IsKNZ8v5PWGvF4RyQwpfsMkXEUIMd5+lBN8DDN9cG6OYe4bZEMj2DDCyECRO+HclRRgqmRzu008lpQeI0LXTkSeQ11Borpnw0GqwbJouWS+115UGK2dATKDk3eo2FlJkhQGDXJC8O5RU+/FsMAfCwKSS0smes8nl5bEswjA5nSm7t4VPHAw6POtaG6K9nCGYazDmolh7g+s2DACe1HhiNeLsAoWl9GuSXPF557HgfA40BsNELJ5AVac6QuDlCqiaO8Z1Vc0GO/HNA0obpyKJE0uLZF9PolwZV7KgoCEVJoHDxxM3b1L8/dZcQdlGCZm2NOSYWYZMiYQU8YBcxCUe2s+n2yGKaZSXTNjUjBjmLtxplZWDP+Pb40feUfomg2rRg+moBg8YiotohmBFgho/j58/vo4H8MwCYQ1E8PMJol64E3TSnUlUBTq7JLVA1l+xyYaYmAg2xEuywbj8umzX5IvHaeXlf6PZfLnk3cZTtMCAbKYZ7cnhplWWDMxzGxi8YFn+OBEgRF6/QqU/ixgmx8TOTV3oB47MBqAxSWN0PiN+gZYUiEQNVJbRx4EWHCnnBZuBUIIRAFn4Y0xzMKA65kYZjaxOZ12jwcrzgwLeGXzHnqywsiHugJPzpR6/c5KsCEG1XJ19Mpbvn+5+LuLeLn6s6ufcf/RqpQs80ugkAhlVaiCQqUR9lKnPLK7HG8/Cjfw4IGD2LW8sUHz+UbbXqciKuUoIcXYMIfenTJTfzPmbxmyhla6ySOkh8bbj1o5kEA1uvl1GYaJH/YaYJjZBLGilUfeXnnkbcMIAZ6jcA2gbRwIhZRaWWFzuaCf5L0z+S5AtIKp/cKRF9+r8gaO9Q6fwz9v4NiL71W1Xzhi8XLUwA5SA9lDeRdeJuWtxcvRttex60Z9g93jgStVqLOLlgRmD/RP9J7XAgEtEBhvP4oR2TjK8PzKzUT1IcQP+zMxzIzBmolhZhNEDvCQNn/aKZ197cXFlNGL9qIjtXUwMaJjyaRxpLYOt0FzIBe0QIDmkA9TsKVVHqGqJv359Zy91n2o5xUhRFX+Cy8/deid7T97+alDVfkvCCEO9bxy9lq3+VugqnnF00jz+2n1H4wihbTsn5b1LSkokAMzNqfT5nbjnhEx0vx9ZDeQWllBRVqG5w93M9ECA4KR2jrcg83lul5dM1Jbp/hh6mF/JoaZGTg3xzCzjHkeTe7sS9tCCO3ChZFjx8SUILjZvH/Zd6oNewMryDZLg2U7tEAg1HE8ubQESaWBbEfq7l0UTRFCUKM35SghBCIxmEORGP35DW/mjfM/FUJU5b9QuqYMI6tSsrB9qOeV01dPrc8ssPTx3QvibdBDiMNZMbHEzdM9CyFsrtybzfshlahayPD8Ud0eaS/6o8sjoc4umBpgxDDjpv+2sD8Tw8wYrJkYZlqwuJI8IjanUy6RCVcug4ervfBJKydETIVGUFyMbURiNL9/tO11VO0IIZY3NthcuUo0RYnECCFQ/aM/vyG9w+eEECSYiNI1ZYd6XvEGjn3r89+O+F702IsKQ1PeVCnlO+1FhUELmsm+tfja5i24/5TynVjJmFxaIjfLw6ehP38Cc2FwyBRCpO7eZf0oLL3k5XIMMwPwujmGiZpwy7+xjf9CMwmjkI9yiObv0/x+LKGKSmYpjXhvNu+/1d2dPdBPHpUQWEoHXMRUoHIGy3asaG4KdRynkYFsB2wwlea7yvo+PNSvV9fgnIjEoFpIf37Dd/S1w18VQryz/WdR7bp/Ic8nLRC4tnnL8sYGcmqI/+T0FxGmIUaGYeKE65kYJgqCLa0jtXWav2+kti7U2UXbGA91HB8s26H5+5DfCR44eM/ezi75EDpnbMUo+ka8qHRW2p/pO+DatxbfqG9A7U5S3lrN35daWTHefhQjiDOhXRq1llNKqYDN6UQkZiDbMfTc8xTn0J/f8P7z0tcJIfR1SxjB3vmEvahwMtPXcTzjtVdTKytoJH7S9u21OZ34l5ATMgxjCMeZGCYKZMscMVVcMlJbJ5KSUisrMI717VogQCPyXngE3GzeTwEYhHBElOY6iq0ihTFoJbyYSrThtHKgSH8qIcWZZsblqP3CEdSAv/zUITIXuDp65cX3qsS9dU5znMGyHRTPo5owMRXno/gfGtUhCSimetrgTybHCxGFwpkxh8KH5veAjYgzGYaJB65nYphpR1ZCSNgtq95DgzanM4ZilHCNeG1ut9z+LNjSGq6VL0Ed34QQyxsbor2T2ChdU3Zi4ETv8LkX36uiqBKKnPLS1yVEMF0eHvt684l8R9qhyg0b672nG6Or17ZIUt5alDShzEvpWGxzuZLy1lJzPZvTiayczelEBA7xQkxAik3pgozDTW5ACwSWVe+h9O50vEeGYQBrJoaJEXkVm2F8CA1clUMwqPl8VD4sZ6/Q082KhArXiFffycRKB9xZaY770ld+gGgTpBJIYITp5G8Ha7blPZyRsrHeu70gJyHn1GP3eKBUJhvw3dux2OZyhZOqQPP70dKOVskpXZDND5dPgu/AgjWCZ5gZgHNzDDONWOn/pSRW5uwzDwGtWVFXcxz8BanE3jBnqvT9RSBqSutM1oZfr65Jylur74Icsewp1NmFNXdoITzNb5dhFi4cZ2KYmUDfJI7GlcTKrAsmlNRMd1nM937x3d7hcxYXx1W1nNn6+ENN7/YKIbYX5JRvzv168wls15U+JoQ45fukpu0sJmMQibmabXk4qmZb3rMbV8c5M9ztyVaWSpwPMSQT9PFC1DOllO+kEFREbjbvN+ypwjBMYmHNxDCJB2vvbW73RO95uWGc3CROtpaOLbEyTfXaWNgVbi8yR9SUTa5Zpk5wQgh5jiFyPs4KHR98jIKkjfXeC9eCpxs90Drlm3Nz0pfWtJ1tKl+/yf0ghE755lw68HSjB4NQQvHMzElfanhvyttU/yiwzioqxAb93Wkkbd9eOoPN6TQ83ATIbkS2sPhg1mU3w8xX2GuAYRIPWr+lVlYk5a0N1yQOM21O52SmxusVUQaZpikUhGXwhrtudXcvq96Dpmwoar62eUvmyRPZA/3LGxuwlvBWd/eK5iZ5jiGo+746esXiXX3ziTXYyHekYTsnfWm+I61/aEwIcbrRs8n9oBAC/yU2P7pSCOHIuKt14p8517in/Y7PN9u3wzDzGY4zMUzsROtIaS8uthc+iRVSFFoIeb02V67FLh8yiDMhtIOqYcXHUgiRUr4zdfeuUMfx8fajqJciMwJUiIc6u4aee14IgdVetDdclAhyKrm0RPP7NVfukoICvGWoQC0QoBHMCRcmeekrP/jx+z968b0qj/Ppjas26SdE1TsFMSf9uD4yFP/MOYjd40GckjY41MQw0wFrJoaJCyTahBDj7UcpeoQldcmlJRO951c0N4VrEieE0AIBu8cDN0IrXT7CYd4/TkwtWdc3kgt5vZknT8DAyWKruIQAs28hhDdwzBs4pp9g3Qcc4ubN6i3QPRvrw1b2TMfMuUC4uCDDMImFNRPDxE649qjUJA4qynytGfV8jTmxonaC0/WPE1MqTd9ILnX3LhQkIewUsVUclmiNtx+FxdSt7m5IK5g3rmhuohHMCXcej/Pp2N6sHqTnIG72tn84wzOjAmE8iNREnZNhmBmDNRPDxAgiOmLKmCe2dfg2p9Pu8cTQmdXsnG43JcVG216XT2tzuaCN5Ply7baQ4kz6My8pKLjZvH/ouefRnlYIkXnyhFIDvqSgALlCmmNIbC14DdnkfjDfkYZQUM22PBQ5yZVJiZoZrgbcOmjJF+dJGIaZLdifiWFiB11HsCDc5sqd4eAB1TMp3XNtTqe+nklMBb3k5ioZr72K3rrYtrlySQCllO+0ezzRJn0WlIdTsKUV9pUoI1NKwfR1ZjRBrirD5GBLKwrOMk+eCB44SAVnms832vY6lakptWiz9s4ZZqHCmolh4gI1QMBQM4WrCjKxu7TihGnCrPSPAzFopvYLRy7dvCSmIk9nr3VHVf09W8jvNNjS+vuursU5OaRc7R6PzZVLEwbLdqC9IP4cKCOTJ5P/u2yONZDtoMJ8xDLpKMU5k2GYmYG9BhgmLqifvKEwCnV2UVcTWV3J6McpmxbuEHNSKyvG248OZDsGsh0z1j8OUCGXFc5e6/7a4a8e6nlFLgNvPFX/vV981+IZNtZ7T/k+ieVG40bz91FjnNTKis8UFlINGS2BVOrMpGP9+sm0LIBK0JYUFMiqCLVo+LPeqG+IdpUlwzDxw5qJYaYRze/X/H6YC2j+vpHaOmwHW1phX0TjKGkSQnzyJ38a6jgu74rhuiuPvJ090J890J+QDM7l4bGELxw7e6278VS9EKJ+U6M87nE+3Tt8rv3CkcReLuHYXLnj7UexHersCr78Cjlxh7xec/9u+JpanCwftbyxAX/WRP1l9cAVE9uxffcYZh7DNeAMM43gcUgplZDXGzz48oP/56cCq9uwXM7vn+g9v6x6z2TC5WmP+PRTedesvoPp4o3zPxVC1G9qVDJxz7j/yBs4dmLghMVOvZeGRqnDCVkDKNZKsPOWx/MdaYcqN9CEqpYzPf0jyrjcsIXOTNiczuTSElpjiBIlvETxu0mMEBam8mQrNhNylxUx5acV8Sg9crJYv33Xnj4QoGCYiNKhnmHmK1zPxDCxA09Lk0cX/JDk4hWtLwDNhB/xqLNGAROtngt1HIdfAO2K9q4S2zAOUgOtSxIF/JlgwiRv61+agOgXbmxv+4cXrgWheDbWe0kn7W3/8HD3Zeq7gnHoIfRIkbffOH2x44OPcZKqljNCCFlagWBLa0Tz0rkJtfGBqRi+YzRC4/atxZq/z3BmPGV2DDMP4DgTw8SOzem8Xl1zs3k/XhqW8txs3r/sO9Vka5n20l6yu4RT9ojXi2ASVbSIKb8A2hUV5g3jIiIHaUh5EIY9bhvf6hFC9PSPUBs4TNCHZxJOU/l6bDyRl3m4+zK2ZXlH46h8wtshJXTK90lP/wi9fHbj6o4PPj7l+wTTtj7+kHytcBGaWSQqfSzHO7VAAEss5dinvagQCwjCzZzOt8Iw9wGsmRgmduT2qIbYiwqx1174JA3Kdpcyd5vQuVzx/KaPs9Ll680nIJUMw0uGPW57+kdIXdHhp3yfmESn8tLX9Q6fuzp6ZVVKljx+9lq3mOpGFydKDdalodF8R5oy59LQqOFMvJeHM1IwojRaDh44iO1o/0a0jFG/npF8IqyfRMStj4Etd/KiJv0BGYYRrJkYJh5sTmfwwEGbK5dexnYeZem45vdb97eM6BJkxe+Husud8n2S70iDYshJX6pXPDSixJ/gDHl5eIx2UQmRYahpS/aW3uFzTWd/+NJXfkCDVBi+JXuLxbdvCLx91akAACAASURBVHlRPrtxtRwYM0SpbTJELi+zud3xx13iyZzKx0alj9HSB/FOhEiT8tYiGYdxinQqM2O+VYaZZ7BmYpi4oK6oInFPF+sPQi0QGG8/Sv3jhnaWL87JwUus0bO5csl7Gn4/KJyiiII82V5UiLiLCeY9bvuHxuRYjol9dumasks3L3kDx6jxHG14nE9bLAA3BLJPL4MezkhBoXfEQT1wSEqtrDDpb0OBIrJuMml4TLEieQ6dRzlKkcWGxxq6aCp3KDtBBFtaYRmFl/rJ+hEuZmIY9hpgmNjB2igk4AwzdLAMgKcORgbLdgxkO6gzCXZh1Xqoswt70T0X58eEgWyH4TosKy5BJn4/+smUjTKEOteebvQYJt0cGUtlCdLTP2LYmQR86/Pfrt/UKKfh8tLX1W9qjL+tCt3D5eExBJkuD48h7oWqpjdOX0QXOfRIQbk39m6s9yJaJjNZXlZbZ1JehmydECLUcXxZ9R5qeJw90D/Re97wz0ctk7MH+qF+9EeRLM4e6E8uLUG9kXKskNJqNGJu7mVzuW4PDMjOAgzDRITjTAwTO1ZycxO952H9jKddcmnJyiNvB1ta8ZKMnjE5KW8t9tLhFEPS/H3689tcuTeb9yMuBZcgUm+ovzG7eZeL2gPT5E3uB2vazqIImhQSHRKxcy124XCoE/Ma8PWZBQl3/d7kfnB7QQ6VKJ1u9Gys9yLc9Wb1FgqSkeY7VLmhquUMzTesWzeM/ClxF3tR4dBzz6ft23ujvgF/tYgNj2XZCmlrczqVoxRZLIRAzEkveW2u3HAumobc+f0t+X3pK9zNXQkinp9h5h+smRgmLiImLPDAs7lyUf6CQiX71mLEJOxbi4W0Yk5eOieEkDvHGZb6JtYlCOOysGgqX5+TvpTiLlZ63MqHy3prOpBjXZvcD9LLutLH6kof008zrNASRoYC4QbNWd7YMFJbB+91CF+ThsfiXtmKCJb+KEUWUxGVoeS1DsKKQb9fdhZAhbvm89nc7vH2o8uq91yvrkkuLYHXACrfaSan6pgFCGsmhpleUAGj+fugh0Idx1MrK0Idx/ES0SPN5zM0gx6prUPRiYkjc2plhRwtSNu3V36Y2ZxOekkVKjSiTAZ6YSGPyEoCnkbiXm0UTpfMJBQhm26nAwX71uJr9Q2ZJ09Mbm/egphQSvlOwzChLFuXFBQYHmUvKlRkMbJ4eskbVZYN3zcoJ5gwCei2pKTJqiyfz15UqPn9hq4E8CDgaBOz0GDNxDCxA09Lze+3by0OdRw3tDqc6D2PBxsFD27UN1CJLj0vDeMEdo/n2uYtYvLx6Rdzsier7Ak5D1AcFqpaznzziTVCCMWVyvBYm9NJi9rkbYJGaEMvW/VHKbI43LGyPpbHrdiiIt65rHqPeRs7ciVgmIUJayaGiQv6jT7eftSw6gUFTPRSWY6kPiCLCoVUPWMvKkygnfec4sfv/wh9efPS163+rIHeir8SPDZy0pfmO9KooksIscn9IBmIkyvVDEewrKMP/8gtn+VdN5v3J+U/jgmUg1Oyw0DvSiDYg4BZkHDvFIaJCxggCSEMDQlDnV2a35/wdqqIhdRsy0M3tO0FOU/kZSIQIkdB9G3UYj5QTDUeUZq70Uw63PBYPXAW0PebM3/L9FI2KNffg5KbowlCqm0yOeEbpy/2DQbrSh974/RFIaUg6XOY+awfgZIm1BthuQCim3BD0Dc8sblyQx3HJ4ufYup/cv/2imGYhMNxJoaJC/wEF1OFSspee1FhtAk162UifYPB040e8mykviWIglS1nFmTmQrVsrf9w6qWM6RgIh649fGHMPmN0xflA2vazlJzt8a3eg5VbsCiM7l3W7iLGhKVYFJa8FLnOLpiVcuZve0fKokzeQK9HZMTCiE2P7qy44OPhRAdH3xc/0y+CO9KJYQgNyYrbyR+SPTonaKMy5Km7DBErC2fDSvtGGZhwv5MDBM76J1CZSUJsbq5Xl1jceYTeZliym4b22QseXl4rKd/hNRDXeljPf0jWPxvfiD6r1FkBRt0oNzcTW8FaX5RBY/zaSHE1dErFt+skGwLUGaOTJl8xW8+sYZazgFlwrMbV8u3pD8hvVyTmUpeCRFdqeYO9q3FNlfusuo9iuyebP9cWWHFg0A9Z1EhB5kYBrBmYpjYwWIiGA8qv/tlN8tQZ1c4W0vahb3BltZb3d14winul3rkRf7Kgn/Fj1sIke9II49vkwOp/xr96+kfiWgObuWiCihXesv3L1bOnJO+FJZLG+u9ii+UfEW5f0u4t4NBkxMCpCzRozeiK5WY+mPhD6cFAvRXGyzbASVNf2iaQ18PWhQZbGnFiGzQpYCuJuSuaXO5rlfX4CXKkkIdx/VNXax4cjIMExHOzTFMXFDvFNqgH+Vwswy2tIa83smNzi7N75dtLW0uFxpfYG9qZcV4+1G8lKclvCLKBCv91xLCy08devG9Km/gmGFHXrkPnZAslzbWexFMshjyCfd2zE+ImBPCbIauVHI9063ubniTDpbtQL8a5VpaIHCzeb9JTxt0PiEzzIFsR7gSIup/AqWlGNAb9kuZyS8Pw8xvWDMxTFwYtkwBU26W95SDaD6fbGtpc7kMVyop06K9K6WHiRCip38Ea+bNsdh/Lf6LUjteIUTv8DnrV4Gy2VjvRe6sp3+E2gBTQIhCTXg74foE608oNx6WJZShK5UMvgbJpSXw41b2av6+W93dFGi0ud02Vy4MmYQQSwoKYFpBXW7C+TnJGH5tpgO5BtyKbQHDzGM4N8cwM4rN7Q51HBdCkK1lPNPCgQXzlEja2/5hviNNFgThsNh/Lf6LvnH+p0IIj/Ppl586ZPhPnozboJe4H0fGUtxt28nJHsk/+fmF7QU5+rfT+FaP8nbCndDK24wKeLgLIVLKd6ITXPZAfzyBH2rCo5wkUW3j5PNgO7WyAoJJCwRkFzFuVMcsQDjOxDAzSmplhWxrSa1VZfBrXnG/jBa5jVrlwMnv/s03YzhQhOm/JrP18Yea3u3F4nz5WPMcH2JLFk2YNrkfbCpfL6scuiv5ioZuk4ZvJyd9abgTxkaos8teVIh+I2JKKpGqQCYOC9kGy3Ysq96jj0VhDqI4mBzVDcS8di/Y0gpXAjHVg0XpkQJbJuqvMlJbR0YG3EGFWWiwPxPDRMf9aFeDexZSrZWV9qvT2hzje7/4bu/wuXe2/2yazj9jwGtACHGruxulaUKIkdq60bbXkX1D95tQZ9fQc88LITBHdigYLNuBOcGWVnRNQXWU4eVQEocWKxjJPHki1HH8Rn1DSvnO1N275HEIHfRayXjtVdyA4pIqOzzZ3G6by3Wzef8Dn/kMeqTQBIgn7E3KfxzBJ07VMQsNjjMxTAQU6aBvBR9RZ8QmPvB0tLlcCXHFRPBAH0IwbL86A61Yn137p42n6s9e67Zo0TRnoaJsGX1HFMXSXT6KNpQeKebgbMGWVs3fR0sHtEBAHhdhFiKEE2TUQYVW3slxUIv9VRhmHsOaiWHCQmkLWV5Qdzml/TueNMpkIeU7YhMfMbhiGkJtVm2uXLyLid7zNrebxskskR6osVkgWiQrNasq/4XGU/Ue59MbV23KSs1SJqxKUUfiYW/7h4e7L9dsy3s4I+UnP78wMwsDpw/k+JABzHjtVZNxw4UIhsgdVOBogH4p+r0zVn7OMHMN1kwMYwZJCuruHpz6ka20fw8efNn+358S97owY6YiPkKdXTeb99/q7s4e6KcevSuPvK0FAnJihSZrfr/m8yHDYph/obNZeUcII6VWVuiNpOmK0Hkmc+LnxfeqsOENHEPjOYUEpu0uD48d7r58utHzxumLNW1na7blJerMs8VIbR3SeeTtZD5uAkW2lICZPnhmGE6L7r4Z5j6HNRPDWMJKck2fvEAXML34SMpbC+8lVK5gMZR9a7GSWCGQ6xks24HSYGUazmZ+bwgSCLI39HoRZ6IJcmhBnhPxXccGfMBnBth8CyGe3bja0ClgLgC3cYumU3aPB7o5pXyn5vcjEokvmzzObU8YJrGwZmIYM6ije8SZhsmLcOIDEzSfDzW/QoiU8p22ygrDhAsYqa2jnhjKtIi3F7FQBgGDGWuaJiyvmNNj3lsXvYeFEDXb8kgeKd2F5UOo6Z7+EOpkPKf6pVCuVgkr0t9ODTcWFcpHxV8YN60rAxhmjsOaiWHMQKZDHsFTh549UBt4aS98Ujnc/BFlc7vlFVImiZVgS6vN7bZPhROizb9MN7CXtOL/FCdKM10oHryEYIJlAOkq0kA1bWexC+k5bMuHCyE21nvhmIBDOj74WFFLssCSvQnIs4Dmy8IO5788PAabqJ7+EXLRlI/C/I31XvneMMHQQyFRmGgg2gXTBKz+E1MxVxZPzAKEPS0ZJizTndpIrawYeu55ajGGxAoqnJSlSTfqG27UN2Cmbe3acNNmC3q6Tzdw+iZxtsn9IPXWbXq3t2ZbHnQM7Jco5iSEoF2bH11J5/nJzy/UbMujszWVrz/cfZkMPNFsTgZi63Sjp6l8PflkVrWcaSpff7rRU7Mtj7xAIexON3rerN5CHw5c0aGQ9Ee9Wb1FCHG60YP7hJjDteS7MkfvSIkNw3G0RNT8fWjnMlJbh4Z3yi6kgIMHDgZbWjW/X/P75b1W7oph5g0cZ2KYsJj0RYkHudBEyaQ0NL5Z/0x+Gpkr4gaKClMrK6je5fLw2NcvZt0TApme+5xWvnb4q+YTDGvAKSCkjwCJKT0EYOpN7VAezkjBOAWHLg+PKa1dcAj1kqNDZLB3k/tBnBYnoeZ0Te/2Xh4eQ69iDFIplXwJw6OUC9FRFqN3VLmvt5OwuVwhr5c2aBUnvt60QAER0/H2o0IIWkQ52YLa57N7PCi80+/laBOzcGDNxDBzyKbSyhp45TFsBbnQhxI9qPKhR7L80nphkCNjKZJKNW1nyfgbC/tpjuFT37AGHAvozMvDTzd6ZF9v+fxynVMMRPQBP93oMbyu7CcuhLg0NGrlEspRCkrZVkTCWUXY3G7oJL2FRLgFCgr24mJ74ZOILcm9UxhmAcKaiWHCErHUAz/u4QKQPdAPX4DUyopgS6vN5bIXFcpWAkIIermseo/iLIALVbWcqX8mXwhBS6j0y6mUEX0xjYJc6IP5uStTTZaPRVsYBCVBGgL95nAzcvGQEOJrh7/68lOHYLxkWAP+rc9/+8fv/+ji7y6+9JUfhLs9ISnLve0f4vx4GWf/Eyv5L7wvFBvRB6588oYBqnCnMrw6Pnb5T2blhECxirBvLbZVVkDxCCFkkSQvUFjR3IRVk1hbQIsohRDahQsjx46JqaUGN5v3L/tONe2dC780GGbGYM3EMJPITST0ptg2t/tGfQOEkbwLPsswC1DqnxQrATHVE4OqQGTLgNiePXvbP0Qc6JTvk6qWM4ZhKrnQR1hYBaYvDKppO3tXM0mFQU3v9lImizjcfZlEjH7Oi+9V1W9qNPH+fsb9Ry++V/Xj939kZWFdXeljh7sv9w+NQa7pb8YEdBS+NDRK4SIUOYXr1KvoGPkkyACSlt3kfrCm7aw8SB+IyVF0lZz0pbgTXIh6HpsTzioC5quClmpKqzjlBQqhzi55uYOhuTlAvEq/3IFhFgKsmRjGAIgkIcRE73mtL4DeW/pSj9vXrk35LOeGvF5FMylWAmLKwAlnDmflHBWwahRC4DmNJ648AdELi5EPEVNhkAI9/uWVX+Dlpw41nf1h46l6E79KRKG8gWPQTPiIqI8bzknCBXeLO6zZlifvQn7QPPL0zSfW1LSdfTgjBW+tpu3s9oKccPMhHylfRjLoUOUGuQEwbcjr5hCxk8+mPwpCilYF5jvSMKFmW16+Iy2iHDRROVYgKR9tb2CGWVCwZmIYY/S9twzBj3jN3yebJGk+n83lUqwEKJ6EvfFbBiiP4XxHWriZ4WIn4YinMEiuhZKlgxBiVUrWS1/5wdXRKyaHy3tDnV3JpSUrj7w9UluHZOgm94OycBFSPg6RMHlXxIgazmbozxRuvv6cI7V1/757l83pHMh2ZDdOVvTra870I/pTHarcoAUCwQM/EPv2yiFD87vSAoFoO/MgpBrqOE5lfIbddudOnR/DzBFYMzHMJDaXCw6WKO/Q997Sl3oszswc6z2PKiUk2gaee/5GfcOSggIUjmCXEGJ5YwO9xF5DK+eoUAIPPf0j4WZGlbQScRQGXR4ea3q3l2qbDCuEEEk6e63b8AyNp+rFVBk4OTFO9J6nJ7ehcAHhbL5NxIpyNpIOMfhYWuxdM7uE6yEtF3eTG5O+HbW8PU2tqRlmLsOaiWEmCztsTqdsLkCZDpNSDwqE0FHKgzOqlwT0ChJtJ387aHLn2wty3jh9EfVM+Y40vdDBiFy1I0PjJG5iKAySUfyT8NIQaKNwPOP+I9oeyHYgsxkVL5e1CSH+9GDZ8lXLlF0RH/Ym48RIbR11AKT7pAI15GRR+08zoZut3LyydEB/BvkSK5qbTA6htKZchyfHRGkcehFleZSbtm8t1vx9SvNpuTU1flckvDU1w8xNWDMxTARmpdSjZlve5Bp+04aydaWPbaz3mrf4QA+QzY+uhAyqajmzJjO1rvSxfEdaxwcfIzBDDo0ipsIgMSW/lOInpL0MFVs4Q4GNqzYpFeJUYh9/349wJkZU5j/Re16eE+55D5uiychitkP+YmiBwHj7URJPQzvLF+fk0MtQZ1dE06/Rttcxf7BshxYIoKWgfAabK1e+RLCl1eQQ+FXaiwplNyZZMykuTWJK7tiLCrFwQa7to+bT1JqaelfLfaxHauvulgNytImZR7BmYpjIhHt2UvIoUVB+TU4zYYMKYpTKmIhZJKXQh/yZUIaMQmO5rCeGwqDtBTlN7/Z2fPDxocoNkFwYf7N6S9vJPlmxEVaWxZFlQ8SZel48Uq4fDGdiJKb+xJAC4l4NoUfz+ymZpcTANH8flgWIqfjljfoGhHyEEMsbGyJ+YeiEk0v9/f7RttfvOYMQ8iW0QEBMTCiH0O3ZPR5kfsO5MSnjsjcBSSt982lDZG1Eh7BgYuYTrJkYZk6A0mnD/Fr8WCn0kbejLQyqK32MGqIpx8q7oiW1smKwbMfQc89TyilRKCZG8i4rTo+ThtpTtVb37sq92bwfainU2RV8+RXrKblw11LOoAUC91zi4Mu2XGe428PbFPe6MclxJqWNtOJNIMI0n5bR97GWD5kmM32GmRVYMzHMnCCcTAEwwLwvqowTS2KlUjgTIzg6JpeWTPSeTy4tkTWEIfaiwpDXSyVE8i6b05lcWkK1/9kD/SO1dfRSXkdpEXtR4cjUtegM8iUyT54IHjgY7vZSynfiinrdpnSblgcV9H8Fak2NnKkSTIrT+IBh5iwP3LlzZ7bvgWHmOoNlO7Bxq7s7HuESc22HxSwVpFUMD+ZZ4cfv/wjNUgwhDyf9Mvie9t4L/37xWu9kdXxm3sr1f5LvWJ8lzzGpAWcSCOqrOAHHLBA4zsQwEdACAVRywNImnlNdr66J7fe3xeRO8MDBhAumq6NXms7+0LyZiQnf+8V3V392tb56iQRTXvq61Z8NG2Abqa1T4j2Ha72klsC13sF//dvOdR73V/5H5G59c5yN9d44O8AYQl19EntaMW19rBlmbsKaiWEio/n9NpcLy5GUWBF5eRv2m8NelOMEW1pvdXeP1Nal7t6l7zSnLA4PdXYNPfe8mMrF0Dp2c6ZjXXf3x//RO3wu4aeFYDLvoyKESNu3V/b87GnvhWD6w+8XUWCp/+yVf/3bznNe3/+143MmUaX2C0cO9byCbWp7B+SIV176OhKIZ691y54Isn25fLaq/BdK15RFfMsMw9zvLJrtG2CYuY7N6YQAgiG4LJjgz5Q90J/x2qt6O+9gSyv2JpeWoOxjSUEBZE32QH/2QP/yxgbSYTSI5dkhrzfz5InsgX6bK1c5baizayDbgX/yuOHgHMdcMOm53n9DCLHO45YzcY71WS8eKX/xSHlEwfTyU4fe2f6zqvwXXnyvinahK/A723+GfxgRQlwdvdJ4qr5+UyPG89LXfe8X36VD6GwvP3XoUM8r7ReORPVGpgP5C6AFAvQS367x9qPy1wPbSDqHOrsGy3Yo35xgSysOZBiG4DgTw0QGCQh9FAfxJ0xAL9579vp8cO6xby2Wq3T1neZsTqfN7ZYfWhSL0q+6GnruefLmoVqfkdo6zJQHZfC8l1NsStZMjrVQ+Od7v/gugkxfO/xViqYgW4fxvPR1Nev/So7ZUGwGu8J9pHnp62IOX0UMKek51POKx/k07rN0TRlUTumasqujV7yBY/WbGmnmluwth3pe+dbnv30leEVIqo4+OhxSlf8CzrYqJasq/4VDPa8UPPQl+XOoajmz9fGHYJ1F/g7oyIsJctc8uDNsL8iR75ka0mF94uXhMdho9fSP6N0fqCG0kCS4mOrYI4RIylu78sjbSrto6i2NvThVOM9P82o82ks24uFmMsz9C2smhomAFgiEOo5DGylFITaXC+Y3WiBwvbpmWfWeyUOm+s2FOo6nVlaEOo7LK7H1nebwGCNbQiGEzenMHujHafVlKHg+yeOjba9nnjwhhECHlmiTdKSNAOIrhkGgq6NX5CBN7/C5F9+rolSXnLHqHT7XdPaH4a64JXtL7/A5CBfr95m7wXHO6xNC/HTXkcy8lWv+2+qHC7Ijiif0sNu4ahONUJZtVUoWbSsfQlZqlhDia4e/qnwU0FIFD32JRgoe+tKhnleuBK/ImkkI0fRuL8TNxnpv7srUZzeupha8p3yffL35BPbWtJ3F4BunL9KxVS1naLCq5Qzaz/X0j1BfGgW5UQ8SvqouR2doVy7CpXL3aHxXhc4rHG6fiv8nmX1rfr/e9dvmdpON+HSUTzHM7MKaiWEig8dA6u5diqefvA4cDyql39xg2Q68pB/xsP9ROs3ZtxZf27wFj7GU8p2avy944CDKm/DAk8k8eUJfDiWEoEER5QK9q6NXeofPeZxPI+YEVXT66qn1mQUvfeUHkEEkLCCDSEYgqvSW719wLAQT9lI4yrDEu+ChL50YOHGo55VLNy/JaoYgmSLrP8f6rC9XFvyypVsIca138FrvILa/XFlgRTwZIgfY3tn+M5J9kFPf+8V3qaQpYvWVQlP5emzUbMvrGwyiQQ0UD7Ws6R8ay3ek4eWzG1cjLnV5eKynf0QepOY2Ju2WoblDnV3wWFJ0udJMWl4rQPFRxSucDL7JC1Q2+w76/eT6Le+FkOLacGZewpqJYSJgczpDHcftHo/m70O0SSZt3175oa5Uaiur5OilMg1RJXnEXlQY7rQ0OdTZJS/Ei9O96eLvLrZfOIIEk1zsLAN1VZX/AkmH9ZkFyEx96/PfRjiH9q5KyapZ/1dyUEqGxr2BY4aOA+9s/1mwpRV9zeQHcH5pXn5pnmI38MuW7l+2dMfgLHD2WjcSbeHCXZSSg3iSs3gEIk8mPJyR0vHBx5BHd9+II61/aOzS0Gi4oyg3JxNuSR11oBNTyxFkXW5zuSaUZtJS92j6Vlvx8zTHXlxsL3wSNuLcaY6Zf7BmYhYWwZZW+9ZiwxiMyf/Lz50sQ6iz62bzfr1hQUr5TpSZh5tgwqqULI/zaW/gWO/wOYRYPM6nn3H/kZJpElPi4FDPK5SAI66OXsHerNRs+cx56esMLxqu3xyBOhusN9T3G4FyEkL0n73Sd6YfCbuu//eX2/cZtHnBG0HkDCNKLZecaDsxcEJ/BiEE6T/k7Lo//g+SWVeCAzRuyKWh0TWZqY6MpdQbRwjR0z9iEjQSOtd1CjUZklpZIX9L7UWFehUuv1QVdlGhCO8VTl6gwqhQSd6rXbgwcuyYkGzEGWY+wZqJWShETFcpnVbl0lfN30f+TOEk18wgWzwL6cmXtm/vQLYDkQYUNkXFtz7/7Y2rNr1x/qco6EHsJ1y0KSFE7Dc38k91QojB5v0rmptMpjnWZznWZ+VucPzr33Yqvk0yCIZBCJ691t07fA716RA6lFtsv3CESpqQdqRSre6P/wPzITGp6Pvq6BW5wFzmJz+/gPxa07u9TeXrqeIb9UxCiJz0pTnpS2vazmKQ6ply0pfmO9IwiLLxiC3/EoLhbwP8kNCrcJrMrt/MwoE1EzP/USpbacTmdt+ob8ge6KfgE/qSoiBDbmtPrd3H24/OesxJyQYS5rm51Z9draTAlEqj9ZkFCMNcHb3ylu9fvIFjZ691K+U7UBjmZT1XggPy3nD1TFZAnGmwbAc9kmFo+eXKAgSZrIOYECUESQmtSsmq39TYeKqeDDbx8uroFaQd5dwiHfWtz3/74WUP065wqb01manIr9Vsy4N4erN6i7xujjYwWLPt7ptCB2VlJsMwswtrJmb+o1S2Cqm//Xj7Uf18Kn3FS5vTmbp7V/DAwaDPZx7zCAeWxWk+32jb63F2bCXQ05de1mzLM2lXR9A6NbIaElMBFXrwr0rJenjZw+LeZNPV0SurUrKQa5NX1VGh9zvbfwY9cajnlazUbLIqiOc9wpsKSR+w5r+tRt13WtZnFU9LIcSXK80KtEvXlBkqm/WZBUpEjV6GO8R8F/FEXqbSnzgnfak+YiQPyn9EZabhsSK8x3fMjXoScjjDzEtYMzHznzgrW5Gbi6egFdEseHkPZDvi10wQTPITFDEJE9m0cdUmb+AYlSLlpa+jSqP1mQV56euUKqW89HVysunF96ogqp5d+6eNp+pld2whRFX+C9hAkIb2yleJltTdu65X18iCSQiRX5qH0m+IJJnMvJXRBp/mB/aiQn29l4ijUY/h4RElFBd9MwsB9gFn5j+Tla1S5zJUrY7U1sHAxuZyXa+u0bc2mzzc6ZxcRB0IxOyMrAUCSwqi87w2AfUx94yUr5fDTnqQacK2x/m00j/upa/8QC7KlieUrimD7rl08xLO8/JTh0gJIZlFEZf1mQX1mxqxV25CEgOoktEnzZ6nyAAAIABJREFUIrfv8/zh94sy81bSSGbeyj/8fpFh9fdCAL6Uijs8NeoRYSy/9W7y8jT5cDEZyurDdsT/CbB7ODOPeeDOnTuzfQ8MM9NQM/aZ+XGMXnIZr71KXn8wq6Tf8YNlO+CmoxR3Y5oQ4lZ3t1yutLHeq3gbwkt6ZiqFmTkFcnOwEEvbt1fudYhVh5Odf+6dhpI+mo9dNA3WYvT9RHIZx8Lfksr+xFS1H1whaALHnJh5CefmmIWIvagQv6HltXIm3F1oHZO7MQVLaL03dZmwOZ3Ua8Kw/8mt7m7ZfhDUbMtTFFJN21m5gljmzvD4p76hxRtyDPfOLrfPXJ7wfkQv7d9/ciavPpc/mXBQ82Zxry+lCLO8X/P5DC2/lfnKNOUk1CBI6Bwv6Yuq+Xy0VAI9E7kcipl/sGZiFijWfwdrgQDZKqJxabQPA8PnXHJpCXVWSS4tEeH7n+gtlVG3JHsehqsBnzj629u/urL4i1mLo7rjBcB9+slQt0EhBCrkzOfb3G5Dy2/zaYZYqQu0by0WQiyr3sOCiZmXsGZi5hsmrpWxYXM6gwcOYg2X5vOJrcXRnsHwOWffWoxecuPtR2k5ntL/xOScz25cbb5Q7tOPhm/942+ivdWFwML5ZBAEMrT8VpDb1dHSTjlzfbN5f1L+43rHS5QGJpeWTPSeX9HcdL26Jrm0RPP5uHcKMy/heiZm/qCPAFmMCUVs3q78OkctlPUbk+MB8vZg2Y5l1XvItlsfNtACgWubt+hjCVbqmW79/X9+2n8D24u/mJVU8qj1G54xZiU3N2c/GfojkpHEm9VblGYpJrk5mYT/cmAYRnCciZkfBFtayYjS5nbDsJtGqGrV3MFSbt6uZO7i/NGc8dqr9CNe7rmbXFoy9Nzzyxsb8DKe/if3KYs35Nxf5UTTyk9+fgHLIWldZONbPYcqN8hz9E1RgKL15ao7Kpsz/2HAFUgMExHWTMw8QTGilEcsOljKJa6Jvbdwzzn71uIb9Q32qWRfxP4nso9lTdtZZe/2AhYf9zfoQIe2KuiaIvenA/JyNloZJ/9gwDa1+tF8PlrUdr26hpa2yZOFEMqvBdZPDGMIayaGmSRciSs8LeMJNemfc9i2OZ2KllJeKhOohkmfm2PmAfmOtP6hsUtDo/mONCHEyd8OYgPAsUIIQTFLcvwi3a8FAtgO+v3yLhQYaX5/8ODL9v/+lBBiove8SEpS1r5N+pD5+8S9SztxqoiRKoaZ97BmYuY/1HdddrBMylurNG+Xm7rLh9uczuvVNTeb9+NlVCkzk+dcPLAP0/2LYgkmFx5984k1CB++Wb3l8vBY07u9cqc5OFbImluPFR1DS9u0KV2lgPGQFHwKl8Kmca74ZhYIrJmY+QBVb9DTSB4JdXbBMRIj9qJC/f/Fm1gPyF4D0WLlOWcdCi/JLgMy8WspWBbd/q9BIQQVSgshFjmWCyEWf25lDOVHd4bHtV/23/7VFbxc/MUs25cdD6Qnx3yH2i/77wyOyre3+ItZi/MeXPRIemzntHjdxH4yCNXIhUeb3A/Kf0HDv2ZyaQmK3rCAAF9L/AYw9GdSQEcaLG1T1r5NOpA5nVhbJ5stUUQKmW79eFRvnGHuX3jdHLMgIAdL+f/f0SZC6Fy2DQ8n98s5/oQI/e2/RZxjuDzt04+GtRMXZTUQDvO1ZvA9ogvdGR7//d+d0U9b8md/sOiR9KjWzVm5Q5zWcNfsfjLw3UZp0eRq/KmlCVEtcNOvwUz4EjmsEg15vfjOa/4+VEchiyemnGDl8URdmmHmOBxnYhYE+jASokdUKmt+uN3joX5bMTwhKEMHIvoQzjyy0InI7V9duTM4uuQbX7Ay2VAwCSGijTNZvMNb//ibxNoHJOqToYUIqJbTL1kQ99b4E0q0SZ/bDWe5FA83m/cv+061PiIlwkSqGGaBwJqJWbigxxbEkHlNa5zlGqNtr2cP9CNDR31PYyBcSo6ILTd3+8xl67IAfNp/Y+LobyNKk4mjvzUcX+RYHpVmmj5JF+FU0/bJGEIWAz/5+YVDlRv2tn+YuzJVmbOseo/iW6F8OeHphe3MkydQdYQMIPWYwxmWFBSsPPI2jC3kUCslr+2FTypXh+xbCC4YDGMIayZmgYK6DTSes7ndJoIJK4koIhVnMiIeIwOSRAhIyAoJpU4xnPPO8LicHRNCLHIst21Z/UB6MsmaO8Pjd4bHlfzU7V9diViWRIIjyfMIyn3gwb34cyut36FeuCgVUag0kt/Fp/03bp+5HKfzU2I/Gdkv2yQ848hYmpO+FJXg5Ztzv958QnF7D+dbIYMJwZZWzd8HhQTNdLN5/4rmpmBLK8wwQ51daNCblLeWZRDDWIE1E7NwwY9pK43nqO51vP1oDD16lzc2jNTWJZeWDGQ79A1QY4ACEndHytfDQpoqciy6XWu/vOcBTOJGBiphySPpSrzHYoNbucZo0SPpKHKKeBTQC5fP/OUGRY48kJ68eEPOInfGxJFeessT3o8WuTPkmbP7ydicTugS+fujfPfgNZCTvjTfkXZ5eMzwriJiczoHy3ZgiSgCUSnlO0OdXTZXblLeWvgOhOvaq8d6zR/DLARYMzFMBGxOZ+ruXcEDB4M+HzWGiwp6TOr1Fj3eqMkXNcdIKd+Ztm+vFghcr64R0/PQujM8Lj/pFzmWm2ugpJJH5QVrnw6ORWxwu/iLWfqibOuJOUW46AWTfM4l3/iCrIe0X/bHXNg0HZ9MsKWVxApQ/qD1z+R/vfnEm9VbvvnEmq83nxBC1GzLU06CrweUt+Ei/5HaOqwSpSwwvr1iqnbbYtdeEWXNH8MsBBbN9g0wzOygBQImTwsFm9MJ14DELhEKdXYl5a3NHujPHujH01QLBG4278eImHqe3eruXtHcJD9fa7blKT7gNW1n9c/XiCjxHtsWs6a/4IGVKVFdYnFeXMabsnBJ8jwSUWwlld39EKItRZKZjk/mRn1D5skTKeU7M157NeO1V/URx5z0pacbPTnpS2E6cLrRo2/DPPTc8/CIT9u3lxrPydg9nmubt6BiCU5L9KXFRmplxdBzzw9kOwayHcGWVvN7Vmr+zCczzLyH40zMAiU2p8pQZ9fUU2Tyv+apOirXlSH1Y3Pljra9Ptr2ekr5Tgxq/r5b3d10lM3ttrlylxQUKFrt2Y2rH85IkUvCY7MFX/RI+mf+cgNshz7tv2HF32jRyqW3o7xEtHdFfPrRsPzSSh7wgfTkRY7ld+M9Hw3HdgPT9MnYnE5Yp0K4WMkLR4thwdNE7/ll1XvopTohzBIH6zV/DLNAYM3ELFBic6q0FxWKokLrASo8nJTeKbQXrVGw0Gm07XWqPpEfpeF+3Cv+hzGDYqBpapQLv8eYud37CW0v/mKWxaMWf24laabbvZ/ELNoS/sksKSjQAgGby6VYDGys975ZvSUnfanhukjlr5zx2qtYFkdfGHMolxftVz3Y0or+jPhdMdF7PoZKPoaZZ7BmYhYoNqczeOCgzZVLL+W9WJUNU6WM115FEiR7oJ/iTDRTWdptczopSkS/5lGxpN9Gd9W0fXuzB/pHautQODLa9jrMe2D0THc4uxguEJv2iw6O0vailUstHvVAxt2Z8hmmCeufDLrkrjzy9s3m/QPZjuWNDRgnVWRFBFtZNxfPfCK1sgJlTJBKEbN4DLMQYM3ELFzMnSones/DZDnk9U5uhAkvyUu7Qx3HqcCWPJ8yXntV8dQBqZUVI7V1ZJaD8BIFEhAbCBdnIv/DpvL1l4ZGOz74+FDlhtg+Bz3QAbd7P4HmiFknRVv8pCBfd8L7kbKALtozJIR4PhnyPYpnYX+i+vBEi9K4mmEWJqyZmAUKtIhJwiK5tERYMFlWlnanVlaQPEKtrjD9rY/ScnlEmUxr1IUQb5y+iKLgve0fXrgWPN3oQTbn2Y2rOz74eG/7h3Wlj5nfrQlKVziGSOAng+9GxmuvwipJUeqXh8ewbi4nfaneggvI5W7C1FMeMdF4EmqoZ0IrOuodxDALGdZMzALFPDdnHf3SblryRnmNRIHA0rMbVx/uvqz4M33ziTU1bWdj1kxRGW0vKBL4yQyW7ch47VUUM61obkKeTp7Q+FZPU/n6nPSlQgiI46qWM0r40HqiDbV3cd6zYUNrhlmwsNcAs3CBdwD+xXwSZWl3sKUVq7iHnns+4TWzpxs9+n5k8RP623+LKAsWOZYv/mLWZ/5yQ5LnkYTfwJwlsZ/Mre5u0h82p1OubAM9/SMOqRhr86Mre/pHlDnyGoLJm+zsQoZ3INsR6uzCBsZRhIQRGjScjDMPZDv05wdcz8QwguNMzEIGSQds6xNk+I1OG3cFEB570n+Vn/7TurwIyZqabXk/+fkF2VwgNn8mIcStv/9P/eAix/IHVqbAWkluFTKLyGbiM0PCP5klBQVUEhfq7NJ3291ekNN2so+ChW0n+/IdaepdGeXmTGrvqFOKmMpHG07W/P7k0pKVR94OtrQGW1rpO0zldFzPxDCCNROzYJG9Bkx+Q4/U1sVpoiMbeZOPAFlC0wjZfy9vbIApDs0hi3BC9meCuWXNtjy9/2FEPv1oWK5iRj+1GZYmJshOS3eGxsQM3th0fDIrj7wNuYP1mPosW13pY1UtZ8hxIN+Rpq/rN8zNmdTe6QvsDCdrPh8qluxbi2EaDigEOx1WUgxz38GaiVm4hLzeyd/fFn5D0yI4/PKmZwmNK9syt7q7YUMwWLYDnb/G24/i4TeQ7cDTCP7OsCrIeO1VLRC4Ud9Ac/SNgRPizyQbIAkhlnzjCxEP+XQwxj5oMfDAyhQRTZ+WBDJNn0zEaqQELn5ULooCu3BrGmxuN8rvQh3Hqf2csmaTPS0ZhjUTsxAJdXbZiwrtHg+qN/Rd5ODPZHO7J3rPY9vu8QQPHLS53fAkpA2M2z0e2tb/Iicj7+TSEs3vtxcVrmhuol//eDLRHLTU0Px91FsjpXyn5u+Tn1hVLWe++cSaGIy/FZTOJFYOkR2Pptv9SHbWvv2rKxabx90+c/n2fw0igxZzZGg6PpmI/easQPFIIYTcNi4c8kVhMGY4LbWyYrBsx436hiUFBVSZziKJYRRYMzELkZDXi1ZcaCihKBJMgPTRfD4oJCHERO95kZSk+XzojYqGEhhP3b3L7vFofv9E7/nIV+/sGnrueYohxXD/+tJgPXKQxgqyFWQ4lIzVdLPInSEkT6bbZy5bceWetHHqv3H7V1cWfzFLr7Rm65NBvzkTIUKeWzJKNJG+OUKIgWxH9kB/xNo7ObFrMtnQ9olKwqejRTTD3HfwujlmIZK2b6/N5bK5XDZXLv6Zz7dvLba5cpdV70mtrICWgrMAjU/2ja+soKJymVvd3QgmjbcfRXIEMST60Y9VVJiDYhe0osPe0bbXlTtEDXjs79+IO0MRUkt3hsdv/eNvEntRc9A8jl5OeD9SOtDpmTj6W/llnB2CQQI/GfPITdO7vU3l65vK1+c70k43erYX5MRW158oUPOXXFqyormJXMsZZiHDcSZmgWIvKjT5DZ26e9dg2Y7k0pKJ3vOw0kkuLdF8PpvbjeInm9tt31p8z7jfP+L1GsaZlhQUXK+uQQ04kilDzz2P1rxiKsol238LIWxO5/LGBrJAVJ61iEbo25NFW+EkF1lPeD9a5M4ItxDs04+GZ1gwAduW1fJ1b/3jb0wW0Om9lGLOzU3HJ5NSvhNJYZM5joylOelLUddfvjn3680nlNL+cJ7yEaHGcwiOWlzdOdWLuk+EL9djmIUDayZmgYLf0GjxFuo4ruwl9208WsJ1q7DexUKZSRKNip/I/nuwbAdWMKVWVoR7sEWrjW7/6ophcY/czlYI8fu/O5PkeUTWB3eGxz/1Dd3+r0HDxNMM5OkWPZK++ItZshK69Y+/0a9i+/SjYX3HtyV/9gcRzz+Tn8xo2+sUOwSKUs93pPUPjeWkL813pF0eNg5uxdw/7mbzfrQ1ROmSFc0EH3BKQ7NgYhjWTMzCZU79hqbgwfLGhoTciVxALYSQYyH27z+JjcUbcpQmbhPej0T0bd2mlaSSR+8Mjsoq5NP+GxFDO0meR8IFmWbrk4modeqfyUfvlG8+sebrzSeEEPrcHHwxoHvILCNa9Haa4cD52WiAYcADd+7cme17YJjZAYkS/IaeViPK6aCq5czWxx+iDhtrMlOVxil3hsd//3dnDI/9zF9ukOMl4abpQYBHFhnyqYCcIDMswZa5feayLE1Isui59ff/aT2sleR5xKRafIY/mWBLK6I1Fk9lDuq+9dsRCbfgTgsENH8fBVxlVwstECB7gjhb1zHM/IBrwJmFiBYIBFtaNb8/1Nll93jG24/O9h1Fx972D9dkplKly6HKDReuBfe2fyjPeSA9Odwi+TvD4/K0z/zlBrnU2pBFjuVL/uwPlnzjC0rw5lPfUCxvIHqWfOMLVnJtuE/z5XUz/MmkVlbcbN4vpB4mcjMTmY313nApOULvHm4RJPXwTxFwaIEnsEbh3hjnpLNGpEUSDLNA4NwcsxBRHgx6fyYT4OttvZLJnNiCEBZ79C7ekLPInaH9sl+uB9KLgAfSk5d84wuffjR8u/cTJQu2yLF88edWKhXQcoHR7f8atLL+PyEseiTd/v0n7wyPa7/s19/nAytTbF92WGxmMsOfDL4tEWNC2wtyUM9kMmdZ9Z7YasBHauvkaiq6GZvTmbp7V/DAwaDPp/wPweZ0hjqO2z0ezd8XzgyTYRYUnJtjFi6xec/oVQ5GREz5i9g008Z6b1P5etnT8pTvk5q2s/E7g88w1nNz9zXhXLiUb51+IaSIvt4/HINlOwyFPpt9M4x1OM7ELFDM182ZEE4VkUmgOfRznzrNCSGCLa2az5e2b6+yd6S2Dv6ZWiAgO4zXbMtTFFLMPXqZGcCiIk+IPAoXTwpHOJGEOj990x6GWciwZmIWLlbWzQ2W7cAiIzICuNXdTf0lED9YUlCwrHoPmsNTS9SU8p2QO/IhMLHEqUZq6/BS8/shmPCLny6kBQJImtiLCpEiobuSe/SC2Hr0MvOPid7z2QP9iCohkkpRLjncJWspGLQKIZTFEPJ2xL6Ks77ylGFmANZMzALFivdMqLMrubQEWgfT8DLY0ool31h/RI8cIUSwpRWDg2U77B5PsKVVOYSkD3qtCCFu1DeQj6XN7ZYfbDanEyaZ1K+XSEiP3jlFxGrreY9hbg7E87c2DzVpgQDEvRAi2NI6+k8/nXj/fXRaDLa0IgqLfkFKX0X4u+L7bNJskWHmE7xujlmgaIGAzZWLWI59a7HxHL8fhUr2osK0fXs1nw8z7VuLNZ9P8/mwnoj6wAshaDC5tAQv5UOwCgkzQ14vTo5KXizlE0JgZRMtj0ouLRmprZuvnSs+HYywTGx+oNQMBVtalRGwvSBne0HO6UYP/tHLmm15VS1WXQ+SS0ug1AeyHXInH1Ltg2U7lE69Ia9XCwS0QEDz+Sbefz9t316lC1Dq7l0QVXLvxcn/7RQVojkjJhi+L4aZN7BmYhYoNqdT/mc8x+VCKEgLBAbLdtjcblQ+hTqO29xum9s9mdfz+e4ecu+gcgieK7TOnEq/U3fvul5dY99afKO+AXuT8tbiPKmVFaNtr4dTdfcjtJ7/04+G5WVriz+3cpbuaHoJdXbhTykiSYrD3ZfLN99d1V++Ofdw92UhxOZHV1rpygxgH59aWZE90C9Hfcbbj5KpPbwPxJQ5E1bGYSPi+anHImfimAUI5+aYhctg2Q78mA7naWkvKhzxeqFv0JF+sGzHjfoGfT0TPWyongmD8GuWD0nbt1d+kild5fVpFC0QWFJQMJ+eT8oKf+KBDLM19vcvkN0hKYElByZl8h1pbSf7yDCi7WRfviNNCNE/NIYNIcRIbd09XaKn0mqElRpw8gHHDwZ5AWnmyRPUaVF/nxD31GORBu/+T2kefVEZRg97DTALlMlf2FNlHIlaH0TeAbTkLc6z3ahvgFyL/97mCIaO3oscy5d84wuzcj/TDRJh9qJCrBIYbz+aXFoS7vu2t/1DxJaEENsLcupKH7s8PPb15hOwlhiprZvoPY/yOJxB7yAQzlPAog84m30zjAkcZ2IWKDanM3jgIGqPNJ9PRJ/8ol/8MhRnSsrPj78eltr04sE5P4q+DVugJJXNc6MEaOjUygo5k6unrvQxxZg0J30p/d1hPyHCG16YYNLcd041XmSYuQxrJmbhgjIOeSO2p4WyDDu2tvNzge/94ru9w+eEEB7n09/6/Len4xJ3hscXOZaTbIJ/t3lPunnAzeb9SfmPa37/iNdrmPOKjcGyHbJzt7mnQLg4k5UFpAzDANZMzMIltsRZqLMLq4cmes9j23AZtrxIO1H9WaeVH7//IwgmIcTDyx6epqugG8k0nXxuYi8q1H8BTvk+qan3vlm9xbxTigkQTLLEMRfrQ889H665L26PbQIYJiKsmRgmOrCyWgih+Xz3LL3uCzz4f34qhLAXFWJRtxAidfcuPNWQXKvZltf0bq+QLCgxjsn0BJUH5R4paJCiDJKpD2VwaJp8zohc/N1FIcTLTx1alZIV2yczR7g6eqXp7A9J/72z/WdfO/zVqvwXSteUze6NJZCR2rqkvLXBAweFTuvgu4fFB8uq99wXep1h7hdYMzFMXMAFYFn1nrvGS/ea3yicbvRA00AzUXnvKd8nVLFEg0oZ0897r9HhGKxqOYOZb5y+WNVy5lDlBiFETdtZSKVTvk8a3+rBoBXy0tfNA8H04ntVQoiq/BcO9byCwbz0dYd6XslKzV6fWTCrd5cAoJBMYkLj7UdRAw4fcNJMGa+9atjcV14MwTCMOayZmHlOuJ4P2LbeEQLOOmgCT4uxVzQ30dJrWnFtUq2y+dGVQgjH1KL6y8NjQghEjPDfy8NjWFiOl3L9rxAC5j3y4T39I5j57MbVTe/2Xh4eQ1Spf2gsJ33pJveDch9foF+jfvZad+Opemx/7fBX89LXvfSVHwhdwCYvfd2za/8UsuPH7//IGzimBKXkY2kOtpUCqfYLRw71vPLO9p9RBVWi4ltv+f5FCFG/qXF9ZgFpppr1f/Xie1VvnP8paSZ5eZrS7fiN0xcRCxRTK9eErimy/FKeL3ew2VjvpbAi/ojKTPm25dBgAtvgkKeACF8DbnM6r1fXkGOT4Zo7hmEAayZm3mJSbAR3mfH2o8uq95DoMekIYXO7YeENJyc8V8ghkK6oPG/0i5uUNJnsuyOEyHek9Q+NXRoaDfeODLNs+oYbpxs9NKgIgmBLK9KFcgTCEFlIgd7hc42n6iFHUPB0JXiFhM7Za91CiC3ZW/CSxBDwBo5d/N1FklOAKqjy0tfd/n1a1T+doZBYVcuZ+mfyc9KXKpnHve0fPpGXiQicYQgNKk2JJ+Em6X72tn8oJB1DYTkxJWvo5cZ6b+7KVBMFI8+njCrN7/jgY5K8UGl4KSskekl/qY313r7BoLJ6zjrLqvcYxpPC+TahWbX8ZYjKeiOBPh0MM/dhzcTMW6jwCGuCsI02EdANms9nLyrU/H4akffiJJrfj4VO0E+JTWE4MpbK/s49/SOO6H0dDQ0I5GezPMFwjfr6zAKEfIQQJGveOP9TMRWwwQjiRqevnlqfWVDw0JcO9byC7ckrXj0lhCh46EtiSgzlpa+rWf9Xq1KyKF714/d/JEeb9JEqxMkQfstJX7q3/UMEXU75PkHm8Ym8zEtDo5vcD/YPjW19/KFoPytwuPvym9WT2m7zoyub3u1FWE4I0fRub822PNKmEc0d5Pk56UubytdT1lUIQXd4eXjscPflpvL1eLnJ/eD2ghwKdP3k5xdqtuWRtMVJyjfnxlYeHi6ehN69+nHZdAMvLRoZsCsBswDh3inM/Me8wEiBHgNkhJOUt9a+tVg2X04UeCie8n1C/0VCrad/BC8vD49trPdCQxgenu9Ik2dGPAQoa9QNeekrP3hn+8/kgM3GVZtoe1VKVl76OpSNA2/gGJVDIdjz0ld+gJerUrIgxShVB6ryX5AF09bHHzr520EhxMnfDkJtHO6+DP2Bz+Ty8Ngm94MdH3wshPh57zUkOhXy0teJqaAXgZfYJYQ43eihT55q7cVUqvThjBTzT4bAJy/fBiQvxuVT9Q/dTcKCJ/Iy6aI9/SPyRXESHBIDoc6ugWzHSG0dNZiLCPVOgeMG2uGhL3WwpRVRK+qRN1Jbh12avy+x/3NgmLkPx5mYeYtcYBSxvcP16hqlFMnmdpOhDlwDxL3teBPCm9Vb5HVz+sGm8vUUetFzqHIDZa9wOKId+nMS+jXqJlwdvXIleOVKcODSzUuK4tmSveVQzytXR6+sSsmSE3NXR68IITzOp5VTeZxPewPHMB8jWanZ8oTNj65sfKvn2Y2rOz74uP6ZfOUty0nMy8NjF64FDcMwKF1qPFVflf8CRlA7hV0YkeuK5I8aRBvqUw43xCTfqidm9wFws3l/9kD/SG0dls5R0OhWd7ehbxMOoTl3/ZymwrTj7UeVS0y2450KwcZztwxzf8GaiZm32JxOk2IjMbX4KLWyItjSmlpZociIxDaRkKu5w20bTo54iP7wTe4HwyWVTNaoKygF4HqQnuv++D9K15TJibmYkaNuet1AScytjz/UdrIvXGJuVUrWy08dajr7QyoAP9TzCmUJhRCXh8ea3u2l4iG9GKU8nUWsuDlYj10Z3lLMyDXgYU3AA4Fl1Xuod4qV01r0NGeY+QdrJoYRNpdrtm9hhrDuWwjBlJe+bvVnV29ctSkrNetK8IpcFY703KWbl8S9ibl42Pr4QzVtZ2lN2faCnDdOX0Q9U74jDdIEFUj6+Jl8Y0qxuYySJpNTYDg/6qX0B9I4aRq8tKKxKGdHZ6bIExKs8kVxS/pwF7UyFEIM/v/tnW9sVFea5k9ImS7iIhgM7STGoVzZajtKkGY6HsWIzWZs3FMdDW6gNxK9wiBtbKZBo4mHmVHsT2OcnpEoAAAgAElEQVS882HN7miR6R1BhnI+8EcKo54Q2nSHmgZbacQAamdmdmnUdpdSLuIUCQMOZl0ONfhOez889svh3Fv3lv+Abfz8FEW37j333HuLku7j97zv827aAj1k70UoOeAjx47rOeAuGL1TsFNCs7iQLxRCLHa0t29J7cYZ9zQnZF5AzUTIFA3Bc0R/1c0Xvhi53vvVrw2DgJ4vf2kMW/P0mljyDPKcpGJOUpqM7itY2nPXVdBDkiHUXPtSZUtML9dXEyIjm0z5m3/50ffD/9nlKoZ8Qf2aSBa4A6z/1irMvzN6+YWiQHPtS2tLCs7+6kskV7V+cEVm2/NGuV52h+I4e+Rp9Yqn9JEX47dkcVAp9dbrL+w59snzhflyS5srVhszoOpNNFBeeZk9boruvFiby/b4duy9UxBhzXR162u4jm7mhCw0qJkImetIp3rZQCBhcUXFqlMnpYY8v27bzLa/iCXPiP7QzZaEymfXxZJnUGGnL8whdemdX/yFXjennJKcDOyLkvZFxs+/+vqFooDLPeM+I8HvOoonkS/4+OPG145d6BedJEajOCr+TMgbQ+oY6towwBjveMOOI8W6SSm1LrxSn9PRn8kfiUhEx0omR44dHzl2HD8AGZNXXoYfRra8pWw49k6BilJKBXbv8pyBkAXCE2NjY7N9D4TMA6xk8sb68VBK0YXzMG2Sv8jhRGAlEsiOwh/uomyWNr7tC5Xqp1uJ/uH2A3rKbTracadlr35FOTTU1Iz3VvrgoYJ9bTJ/pqsbV1STzOx2xPAaMAyWBN21Uin1vQ//0L5T9hv8ZPNPsYG8bN3IIEcM/yRHvhi5/kH873U7TffI03zB/u9uJZOZs+eMxDsR1oSQGYdeA4TkSnFqoDg1sKx1r5XoL9jXJhJnuP2A/W/xdLSj8OiR4tQAivWM05VSeeVlegzgTsveogvn8+u2FR49Unj0SH7dNjnkj0QyZ89lzp6D06YVjw9u35EqLhncvgNJuENNzUsb355Zs5z/8Z/+Wg8LRYLfffc7h5XmDCn7lbYwJ/xk80+N00UwTYetlWvEKSAbz+Y/98e/8yc/2fzTlnWt5StejCXP/PDnO7/34R/+zb/8aPo3MBfwV1dBJ+GHZEDBRMjDg3EmQnJFEm8Ljx7ByoU/EvGFShH+kb/+EQ/IxGLwxpTwgH66UkpCRACt5qXBqtF5/uamLWridWgkSMkpj+x7mFnQIU7PnZKecTMis5S2sDhTE84K8u+uB5zUQ87GI4ToMJ+JkJwYamrG4pf4+AV270LRvhFksuJxXyjkC4etRD/cxn2hkP10g8UVFVYyCbFlPyrBKjWhqLC9rHUvwl34/9jP/uHNDz7Lpfp9LoOecQhrTYdPbvSc6Htf2rPowTC77nwEefp2W/apAeOlwe07ZjaDTQzM1GTqKwlZUFAzEZIT/kgECUn5ddusREJVV8laGDb81VWp7TvutOxdXFEB9xrJZ/JHIsbpdncDdL5D3VOquGRZ6179qPEO00NQeoTp86++VuqzmXrk2SKWPNOyrnXKGUi6VFJK7Vz7RxXP/J4+m1GDZnycs+j/0DO+AKd3ncvRPZyQBQg1EyE54djGa7S3b2nj2/LRGOD+UT0Y1ZBa7im8DpGE/tjEBqazgia553apJOg1aPaPoLIlpteySXAI+2EKYMSNdkYvw3hzbUmB3jxYjNrFd8p9/GyRicXGDb7pVElIFqiZCJkKma5uLI7M1IKOkcDkeXU9HcpKJPT1wQu/uYk6dnkZf/7V12+2n5c1O+OjvLzVhDjAAF006MbZemm9FMYb+2W8Hd1hHEVtxgCjgk/ZTMnLV7y4tewHjjV3uVTJ+aur0olEto/3H21CD524dK2yJea+prYzernm5WfwbZ+4dA0dhbFfviIRTy7jZwtfMOiPRJA259mLkJAFC+vmyOOJtBTVse/RmVTDUYSdZjC0k1+3bVK9hHWMxi9nf/XlpdYI3vFtnVfdz4VtI8bveaN8Z/SyHHrv409lv4gnaCnZD3EmIgz7f9z42p5jn0irWh3kd4v6iSXPIHvJhU9u9OinKKV6v/p168UWoxEv+OPf+ZOZshXYX/cKNqB4HB8HXIzfujIwJKZKMt7YLxNmG29MayWTQ03NqeIS9NzFTvuem5u2yB5po6uPSUc7MMblYa1k0hcqXd6+n4KJEBcYZyKPJ3ryh5VM+oJBKBJoC+zRx1vJJCr51YS0mtnSfU/gUqjv0cNOhjuUUsqKx/EWRLWdnsL81usvYKPl+2vfbD9ft74020Xx8pYIx9bKNfs/6r0YvwWzbJkH9tzoGaKHW/T9SmsS59hED0AhSZXcJzd69H4sjsAzUzdzQh3cpS8uOoaakM9k7ITkmtSqn969xGhvYoBGKHoYSXbqrYVlwmzj7fOPHDuOn8FQU3Omq9sXKlUTP4ybm7bAn2lJ7UZxOg3s3oVfrz5GZfEN13nEv3ZC5inUTOTxJB3tQM9RKx73RyKwoFRKZZC3MbEHR9XEzvH2EaFQJhbTLSsNX4CpYRdqOp4LcxiQjnbAlWe0tw9qyR6dklcvRMzA4Nf25mUg28sb4+1nSRtdCTvJ/s0VqzGPeGfb+WLkOjrTia3AK0UVO9f+kfTTdcTePA7+446D4ZbpeMjThXw6OOYknbh0bVLj7YhNFxxT/dVVvnBYjxjJD1gG+4JBY4xSKpeucFI3J798QogBNRN5zIFJUiYWQ6kaxJBSarS3T+Xl4SikkuzEe0jCNv7qKjUTSUsoi3MZ4NLywhcMGvZOS2o3Tv+WVJaXt4SO7EAYIRdKz2Fqrn0JUqmyJfZhz+fKqYvI9fR1ZTPArHjm99w1E/hi5Pr19PXr6dRnw59lE0xKqfOp80qpd79zGPlPMCyA2xP64gErHrficZHCjhJBb757ZWBIom52ni/Ml4Qwl/3SDzjbeDsjx45j/Xdc6Ec7lBZDUkr5wmFUcWJwYPcu+5hcMOrm3PU9IQsW5jORBYe/ZoMvVGoYZ8vOQEM93lKSL5Lp6kY4R9JEMl3d2MBR2Y/xyB3B6yrT1Y2P6WjHvZ4ezInBxvvs5qYt8A0vTg0UHj1iHIW9U3FqQPcHz4YoHmxkCzKpiZe3i0IyuBi/tbakQJy4RQToSCqVSwLQpPhi5Po7v/iLH/58Z+vFlsNX/tZFMKmJNbhn859b8/QapdT19PVn859rWdeqJtb4FAJ+4XDBvjb3aIrE0to6r64tKUD0bm1Jwce9N7D/vY8/xca68Mq1JQWSCnYxfquyJfb5V19jv6SUyYTZxtvvIb9um/y0/NVV/poNd1r2Yk9eeZmV6A801N/tPI09+G3Yx7g8o4C/K6xk0komWTdHSDYYZyILiOH2A0v/tPF2454ltRuteFwWLAK7d+k78c6wL2fcXw6LxfR1MeyHtFJKIb8kHe1AmpGkktztPI1ucbARx3h5bd/r6dEjW4Pbd+iX9rR30mn94ApCR60fXNlcsVqCJRd+cxPpxq0fXMEevLxlPBbdftxoNkLRgcZCkElEgFF176nVJgUiRuUrXlzz9JrKZ9c9F3juevq6ZxYU1u+up1OvFFUg7UmyyK1E/93O03c7T0tkxRFZbdRDcWjWi0CaXld4uOHVndHLssopNYn6fr0vb7bxdvSIoy8YNAKQ6WiHns8Eue/uapENfyQCgSUbDDURYkDNRB5PjDUXvEvwgvRX/b4x2BcM5uKKhOUwu16Z2F8KC2+U/ftrNqQPHoIhuD7YiselUZ0eNFpcUZHp6sYdZrq6F1c8kN3s4A5VXXX/AR98Kda8/Iw9tejHja+92X4e72zPl322yNO68MrNFatlPQ5zDgx+vS68cn/dK3pelKMIgHY5nzpf+8Im2dnz5S8drwW+GLne+9Wv9c4q7qeUr3ix96tffzFy/bnAc0qpz4YdHD59oVL8cw81NbtoptfLixwTs/Q1R307W36Svl9q5VzGTwp4guMXZfigThb2YCHEE2omQqYL4lJWon88zfzsuUBDfebsOcfEW184jDiTsX/VqZMu+Uw5IgVr+rvZOATcX/bGYP2j5C0Z86wLr8ylK0gk+N1Y8szf/MuPpG4ul2SmWPKMuC5J8zhHtpb9oPViy/5P/hcyx2PJM88vfR7KqXzFixiTOXvOX7MhWwXl3MEXDOZiZsGmvIQ8MqiZCJkuo719UvavlMLf/YsrKladOmkUtQ01NRfsa9O7xekpNVPTSfOLP/6dP4klz+A/7IGKyjb+2fznEDpCHrfOtf/nUJX2SlFFy7pWrNy9+53DP/z5Tmiy8hUv7nnlzzDGX7PhduOevPIyXzg8ZwXTI8ZKJq1EP0NNhLjzxNjY2GzfAyHzmJlyIkhHO2TNDjyuEuqLkesfxP8eOgm23T/8+U599c3uA67HluQUNb0uK48BM/XbA3rZAWNXhDhCzUTItJip91aquKTowvncwx5tnVdfLy/SXRBR+Z/LApmOlUwi6KKUGu3tW1K7UZ6lsiXmkptMHicYZyIkF7g2RxYcNzdtcSmYmmyCi5VI+Gs2YBtLb1O+sWmuE7m4b7uQOXtODyroPe2nMNvDQ/repA8egquWfhShKU/s9pjzi5ubtuAfCxui12W1tzg1YFjG5/ij8gWD6YOH4DOuWDFHSBaomcjCItPVvaR243j/dk0e2furOGI/5X6jXK37ipq89lrWulfq5nLk494bKH9DQ1wjziRVbNJ2t/WDKy8UBaROXmJUcl3Dm0fiTJUtMb3UTg8+yVVQSI9roQEtavQwWNoA63X7Jy5dk9p7o3+w3APuMx3tgDWAUmq0t89K9M/US12/B6W1HJ6b5JWXSS8U2SnuFWpCWeqW8bl/UWIxoKiZCMkCNRNZWFiJhFIq09UtHVT8kYjeTUUplU4kUFcFf3Cjv4r9FH/NBivRr3dfkYYtuYSdsjVP9cxn+vRG+lJrxHFJrq3zKl7/Jy5da+u8ikq3KwNDNS8/c6k1cjF+672PP4VmCjTUw5ZToWnG7l2O1xL7pbbOq+LnVNkSw1UMoaMm+gRjGxIKp5y4dG1n9PLhhlcvxm+JxroYvyWPgB7AuLe2zqu4bqChHt4Ngd278srL7MpyagEkCCb9q4MEnJpsQoAnv24b7L4eRkqQPxLJnD2HDdmpx5kQWDIs43OdnAtzhHhBzUQWFnBXGv+jPJEY7e1TmnsT4kzQVYK+EmQ/BYtZmVhMelxYyaQ0bMnllqac641uHuj1Jo11wYc9n8OacmvlmsqWmLgDQA2UFD4lvTsyXd3D7QeUUsvb90MmOuq8/XWvYOP18iJEquAJjglXr3hKN2xUStW8/Aw27G2Az/7qS8MiXPcp0BWMXEtphffTWf00H+qjXnkuecw9xz6ZmmbKnD0Hh6Qb61/L0SoJMksW1Dx/Cf7qqpvtB5QtRxsnZrq60WBR/ilzv3nkM2GhWfdiIIToUDORhchQU7M/Egk01OtLUfZmt9M8ZVJMoW7O3WhbD/y4dEexEgkxeJyUHPlscOSFooB8fL4wXz8qH7O1Ad5auWZtSQH26wuFwBg/Kb4Yud7z5S9128x3fvEXW8t+AEfNh4es0uZeEGD39fZEX5UD+i8HfvS6ZXzurRKlFePdztPs0UuII9RMZCGCzqZDsdhob9/y9v3o6O4Lh32h0HD7gSWbvodSstHePvGlzHYKjgZ277rfFn5Kf6DfadlbdOE8Fv6UUrnEqKSJ7Kc30q+XFxlHjdW6bLLJiseRelWwr00eYWZxbAOsJrw0sQCnJlKapM3I1so1aMkyqWt9cqMH5ky6Zur96tetF1ta1rUasmnPG+V6yxel1J5jn+x5o1wfk+nqlj42ur7R066VVn44cuy4Ukq3LXUcqZS619NTdOE8wktQOaniEiOJ225/quta6R6tSxwHy/gc8AWDgd270gcPpePx5e37J3s6IQsEaiaysBh/Az34HtJXOjAg8NZ/NU40/vK2Z6vY90x2FckXDEKZBRrqB7fv8Dz9494bSP2+MjCEDTm0uWL1iUvXIDve+/hTlzYdaIGHp1t16mTuCzrPF+af/dWX8hHxJMdhsg7oCIzFd0YvX/jNzecL87MJLKVUOtrhuWaERrxoyivA3PJE3/uGZsIanB7TsueAD27fISnVEoobamqGH6m+815Pz5LajYj0DLcfwA9JRqJbM34k93p6IIakGFDEk1LqxvrXkJZkX7Az5Bc+wj1VPubXbYPsxg8JTQ+VUsPtB+719BSnBpDtJGcJOdqOE7KQoWYiZE6wuKLCSiZ9oVCOWVAA73t7V93m2pcqW2JSueY+iS4Hc39rrguvfO/jT6HMlFJ6MpMxbG1JAfK+ldYGeGDwa4nxQPa1fH/twODXIrCkBzBaAqvc1rzQiNfQRmi6Ij16dbZWrvHMXjIKJJVSI8eOF104rybyr+VLwxhfqBQp2BgJfYO+yyKSXBKuRSQZ6tCoj8ucPac3e1YTQambm7boGeICekVLT1/0kMYN466kaE4pZSUSVjxOCUWIATUTWeggejHlvNdpejIJSxvfRrHVcPuBVHGJZxIx0rr11m8uHeWMo1NzcrJzuOFVUWZ73ijXw07GMHsbYKSuy879da/Yd15qjVS2xGQJUv6lUJboKDukRy90Evhi5LrS+s1NCkSAZFt+IbJTad5RBsZ+o++yC0NNzVjj0zHq4+zNnuETho7RdrCObMXjeg/p8UPBoDIkmhYDI4QI1EyEmNhNmOx73M8yzMFz8Qr3V1dBBMydthWOtWxGL17Z1kvh7ItrjsttRrtfx52O2s7uaSm8VvwamtNFgt+tfHadUurSFxfRd2Vr2Q9kmHuOuX5RSdPOdHXrDgJGzpCjwjBuUoJP7qSKSwqPHinY16YnNukXRX2c0exZ3JiseByLceM39uBHXzjs2EOadXOE5MKi2b4BQuYQcCqyEv1DTc1IVcmcPXdz0xYr0X9z0xb9KLbT0Y7R3j59/6O/ZyuZHGpqThWXpIpLcM+p4hLpHaYfwgPi4/Qr/i7Gb1W2xCSJ6r2PPxV/gVmk9oVNSGaKJc+0XmxpvdgCwWQkgF9qjVxqjSDdG9v4Tyml54AjCcl+lfy6bfJ9Og5wHLm4osJTiEB76SG0+wbo0Q782w1u3xFoqEfSm/zjykd4Yfirq+607JWPQqCh/m7n6VRxib04ThaF73aepmAixBHGmQi5j+7bBINH/OHur66yEglfqNQfiRgWTTiqNOsmcLfzNJZO9ICEkX7rkrTrr64yMnyzpe4qLWlGQhRQdTgqKcxw8pT84ml+V+vCK/e8US6OBnPHQfuVoooce/fa/Zl+3Pjam+3n5UH81VWZWMzIvFZKFexrSxWX4N8XiU3Z0Ee6lLP5gsHFFRWom1vWulf+6RdXVIiXN3SSfpY+oWQ7iXA3LzehwxwDmaybIyQXGGci5D543wQa6h1L7ofecT7qeFZeeVlxaqDw6BHp4Ib02+LUwJLajcjALTx6pDg1YEQCZDCOLm18G4P1c43BSGdRSi2uqHggRJFIjBw7jlDEnZa9ViIR2L3rxvrXUsUlsJOeJlsr10iE5hEIpkBDPXKxJQri4juVI4bH1cCgOWHBvraiC+chX1LFJaJIJOEMWUEievDdik4VWaxndjturzp1EtuBhvri1EBxamDVqZOrTp3M0Z5bjzNNzdEbdXMF+9oYZCIkG9RMZKGQLbLyb5cu/Xsqhe1xE6am5nv/5//aR/q+NX50tLcPhkxYm5OzdPWDZBFfqFQ8MK14HFm6/poNVjxuxeNoieqYtGvF43gFDm7fgcH6uTk+si8UWta6Fy/g4tQA1EZxaqDowvm7nadznGS20Bf+HIE9wXQuocfJxvfY/JnAvZ6e5e37IXAzXd1WMnm38zS+VSRrZ7q6oZKLUwOIKtnHCLKchw0rmYTYShWXWMmkrJ9ma6qTDVFakzqLEJI7XJsjCwK9+a6RxF0YPayU+sb69UoppL5murqlLMtKJsfbpNRsUA9m9eLllC2zG8rGSvTrrphG+q1L0q49w9cxddcdf3XVkLa0VHj0SCYWE9PFHCd5jNlaueb5wnw9H9zuSA4kFWlJ7UYrkfBXVy1v3y9frJVM+kKlI8eOjxw7LiElXzBojpn48dhb7epddZVS+XXb4Js12bbNjqAH4mTTunU3rJkqDiVkvvPE2NjYbN8DIQ8drGfB/QgddqWTLmqFpMmudJAwBuOjLxzOxSUIroaok4LJIXKVjJwk+bi08W09gUn/qJSCKaJLPtMjRjryGv6TO6OX4a4k+zFSWtFtrlj9enkRXJc2V6xGfVxlSwxd3jCJ1KxVtsTgSuA4s+yReexjZgo4d+Nrlx+SeF2mikvEg0Aq3SBJHceoiTpKzANJZHTVNTLbVPZqzVzIpniyVYMa10JJnUi36dwJIfMdxpnIgsDemldSvNOJhNKabY329vnKynzBoDEY+inHP/rFOEA+KicfAf01rGxJu8ZHT6nU1nn19fIixzDJzPJm+3nEY3ZGL4un5c7o5ReKAtIORUwslVL9N9OXWiPSCOVSawRaqm59KSSRmFueuHStsiVm+AvsjF6uefkZzHbi0jXMDM+nmpef8bz6jHCvpwda4W7n6aWNb6uJHDJJtE9HO2ACWZwaGGpqthIJXyhkjBGMVrtDTc3uXXWzRUndjTCQ8u8Lh0d7+wxrK6UUfs/o1eO4jdCU/C2BYBVOTx88xLATWZgwn4ksINxTvP01G3yh0qWNb8t6hAz212yQphkyPh3tWIC+f/BhgjI73PAqJAuMvMVXqbn2pSsDQ+LYhF54OAXbkEqScC3Fa5hNt3q6GL91ZWBIEsztAzyvDpAnZH8cqLTKltjF+K2L8Vs7o5cdn3pxRcXtxj2p4pK88jIIYiTXoz7fSvQj+ogkpNHevkBDvX2MPmFeeZn8CP2RCBLzlVKIPxlYiYSVSORuhIGzMrFYwb4249ce2L0LxYDyF0L60LsF+9r81VUF+9pwCrb1SSTWhdMdvyJCFgKMM5GFwnD7gby1L0ufXSMrKLB71+3GPUtqN+IvaWMw/kBXE5nd46doi3S5LFjIGCgtGT+D/oEf995ALEfycmQdTXZ+/tXXrR9ceaEo8GHP5+rBDB7DqlvfI7GfzwZH1pYUGNcdGPza2Lm2pOCzwRFUpem1aUadmn0nTpRbQhs7w4JSH+BydX2MLxhMHzyEpHs18eW3dV799Eb6UmsEUmldeOXHvTfaOq/anTaVLc6n+w7IhhF9sY8RjFa7jr4A8gNDlFQXOiovz90IwxPk5y1tfFtsmXRNOX37LkIeS6iZyILAWCyz4wsG7Z163THWO2RpwxcO32nZW5wawHqNsRSip0ZJyhT2u7QEyREoAOgkqJw3289DAOk7rwwM1bz8DNbL3vv4U2iLndHL0E8X47daP7hyuOHVts6rcF1CAGZmV7tyZ6byk+zC5cOez41mfHXrS99sP++omeYCInTs4aihd5oDu34YaKiXskqUdi6p3ej+FwKG5ZWXYbVatvVJEKliGhMh1ExkQWMlk1Y87sshrdsF/MWficWwkKGUkkp+HEIuiJqIEBjayMivms6dvPX6C0opdG27GL+l9zlB3EjAIldJ4VPIm8byFsTTuvBKbHzY8zlOXxdeuefYJ+iV+3xhvrTRFWQe4crAEG4mF6SjnP1Ex8tN7epS4X+vpyebvaTdn0nZ9PSsMNx+YOmfNorQsddOjhthxGISZ5LblnjV/cDVg0+UbTvbHiYzkQULNRNZ0MDH7xFcSCIEvlAp7AyQd+KPRPTYwDRxXPlq67yKZTh3jOUtwxtJjkJOQZCduHSt/2a6ufal1SueWltSIKtabZ1X15YUYB0wl9uWHHA5UQ6tC69cW1IgUS4kksvSIch2df0SVjKJ8AxCg+PXfaMcETX9Thz9mSaLXmo3fSRK6q/6feMQfr251HISQqYPNRMhM4YsZBjdWPWlEKzBKekznyW/ampIwObTG2lkW6OSv7n2JT2xyREjVGPEpfSjaDCCbYljoZANiUeTXU3bXLHa5UR9ZqXlWtW8/Mz+j3oh2nK5OmrZkIuN3DLdnwl5YNPpAKNbA2TOnkN5XbZuzZ4JcJ5GAEZWnP3cXBpLE0ImBf2ZCJkxMl3dCCPNigdgW+dVpZTIIyOxCdtI3zF2Yntn9PJbr7+A4BB2tnVeLV0VQD7Tex9/+pDymaDqHoFFAvwhsU76MAIzumbSL6prJuHmpi3ZolDwCJCyf7ujmGEYpibKCMQOwBcOwxNhuP0AsrxxFtfUCJkmjDMRMmNIh9TA7l2zdQ+ImkAbrV7x1J43yiX6srakYGDwa8f1O6XU4YZX9ViOUqq59qXKlhjsKA3PpPlFOtqBDLPh9gNKKXgBzOD8uhmp/hGqSO/WLG6W93p6IKztVqUibvBzwnYmFkOpPzLn1ERVgb+6yug/aNTTpQ+9u/Lv3pcZGG0iZDpQMxEyk8zin/LI5jFqvrZWrrEvNumJ4boYsgujeS2VhEBDPdKYIJVEZBgWBsKknhrdlEUuy8dMVzciT3nlZatOnZSPuJ+7nafRHWVJ7cZVp06iDbOh5FwK/v01G3wN9ciKm5FVXUJILlAzETKnyba4M4voK3rT59HLMsm4t196Z/Ryy/fXTna28V6ESFCLxxFVUkrl121D60CllC9UmonF9MaCGIyQpL9mQ/rgIex0LP5XD6Yu6YZhvlDoduOevPIyx6w4mgUQMoNQMxFCHn98waAvFIJ6cFk5fev1F4xKOu+Zw2G917LRXDnT1W3v1qyfa2+97GIEAOyxTLunl15PZ6+2I4RMDWomQh4RyO0dOXZcKVV49Mjg9h3qwQ6+kkQsHVthI2TF40iRKU4NSBdYpRTavkor32yeQzgl21EDw/jbaLKLsjIUzUkPXb0iT99jnKWcTMkdL6omPAX0OXO5eXc8fU2Vk9WTJ4GGeklggnOE3lzZFwqN9vbJP5++3Cb5TPSdKZoAABbOSURBVHda9s6F1suEEG/GCCGPhLvnuv71e5vHxsaGD0dvv9OEjbvnuu6e6xo+HLV/vHuu6/Y7TfpZd891jfb3YzZ8xP+xRw6B2+80YY8+xp2Gw5f+8Tc3x8bG3r+YbDh8aWxsbGBw5NW/PPP+xeTY2Ng//ubmq395RnbKWa/+5RmcZQwwztJH6jPYL4qRA4MjOF124hnxbTwk/vtPfqVfjhBCdBhnImSKoHfKpHJEltRuVBPtw7IBGyE1ERfJdHXjLOALBiUKVXj0iB7VKLrgbL+UYy6UbgW+tXLN/o96xZFy/bdWqSyGmRgjBuJKM8M0zroYvyVWk5J77nhR6eC7esVTYkr+MHDMATe6qdhJFZdI0G6oqRmBQ8T89GHuiWiSDz6dZDUrmcycPZfLPEh7t1shEEImBTUTIQ64Owp6ugXmYjzocFEkxIRCViKhqqvgJY3ydWGoqXl5+36Y8WAP3t+Zrm5kxshbPL9uGwbIO14/VLCvLdPVjfVBPf/GUUa4LI0Z/XF1OwPjLHTbdcR+0UutEdlpd2+CasRTKKXS0Q6kXS9r3YtvQByYsB6arZhxsunn8o3Jx9HePqy42V2//dVVykug5DJGR7K51UTGElyaArt3wcLA+L3J73A8Sz23Hy0hJBvUTIQ8gDTWlZ67eg9dcQuErzfG6B12VZZ2vC4xAH91VWr7DiS1wHFnKBZD9Kjownn4Vt8fHIkgnym/bpuVSKQTCanSknQZKKRUcYme7Iy3KQ7d3LTFSiYzsRiiIzgEDBnh2fzESAC6MjCUzf/p+cL8bJM4ahfsRGKTPuBeT48kchXsa7OSSXREVkqlikv8NRsCu3fdWP8avnCYOro/Qu5YiURxakD61lmJBEKA/uoqXUsBxJl8oZAckptUE2ZOEovSM9jsKWvjl0smlza+DXU7HjcKBjNnz/kjESvR7wuFELtyaf/s+JM2frT0vSTEBWomQkzsPXd1R0FxC9Q9BmXbpR2vBBVkQ4SUkaBdsK9NXl2+YNB9sK7GrEQCr0ClxZlkHl84LAt5eEy8mxGeQdc2NJLLxU0Ai2gIJuGsi/FbSinkgNvHo9GvPj+Su+0X1Y/a51lcUQEZsbiiwkomrUS/PGl+3TYr0e+vrlpcUQFPduVUU6Zz4tI1JKoDd0dyu/CVZdbFFRXZzkI8LB3tgELSzZwAll/h4TTU1BzYvQv/xOloByry7o+MxfA4Ypeg31I6kRCjS+N36P6TxunoFe3yXRFCqJkImQH0F5tjO95H8+f7eHShukrhZamByITEmXDPiGrcbtyDV6/dCtwRCJ03289DYejt59yTgfSR++tegSSyX3T1iqf2172S45yOoGGILxzWU8HsQDDp0rCyJTaplnNYRVVKGR0GdXSLAcPMSSbRM9jUxOKjUqrw6JH78wSD/kgE/3bL2/crpSAZpfFw3ovlgQmjS6X9DrFs58JQU/PM9oom5HGFmomQrHj6AWKFzjglWzveR4C/uiozsa5nRD78NRturH8NC3mIx6QPHhLjAxlmxJZ0o3B9W3cwMszEXc6yj3S8qFJqXXhljslGvlDpyLHjkKQjx46PW0RWVw1u3+FZwL//o979da88sKfulT3HPslRM/lCoeH2A5ApLnGmB0550MxJ5tEz2PLKy4yUNaW1fwGSPiUt53D07k86cRV/zQb9dygnOv6kfeGw9IrO5SkIWbBQMxHyALLYgddwNkfBbPlJhiHho0df1wOILSGqpO/3V1c9BskrvmBwWeteyMTCo0dEByxr3TuFqEm2ZCxHdIWarWjRwDBzknmMDDY9ZU1WZu3tX3zBYGD3rvTBQ+l4HDJLv1a2n659/5xymSdkTjPbZgeEkPsMH47qNkuwcZr7DB+OwlNK3x4+HP38udWfP7caTwFrpX/93ubPn1s9fDgqG/pImQRH9T2T5V+/t9kwrLID7ygYQQGxlZqDjPb3y7chX2mOzluEkBmBcSZCZodsZeHZBs/lOnCsBCFccbfz9PL2/VYyebfztFSKIcKBkjel1I31r2HjduMef80Go/DNSvSjry32TDYKAkeA/Lptnt8YrMYlcQrs/6hXssLnVItie/sXXzCYPngIqe6K7eQIefhQMxEyC7iUhasJVyFfODza24ftXOrAxaYIeTyGG5OVTEoCE9atRo4dx0j9kBR53e08fa+npzg1YMzjeGlfMJhXXgYVmFdehpf38vb9UqaHQyh5s5JJ2VBK2QvfkKI0cux4ft22HFu+6Pirq3I8a05Jolywt395DFZXCZlHLJrtGyBkgQIlFGio91dX+SMRvdIbBeGBhvq88jJsj1eYa0ZKBhLXKU4NLKndOLitTimFj0op+DaNHDuOPXda9vojkeLUQF55mXFIBueVl6GqTuYZ7e1zuQGoOjgAYRI0uZuC6EHqVdGF8yPHjqeKS/QebZNF91aYDjc3bUkVl8hs+IgStkxXNz7KBq4rA4zxU8ZKJu1fxc1NW/DfTD0pIcQFaiZCZgF/zQZECIaamlEeBYU05QmtRL9U8AUa6r9RVXU/xTgSQbW5hHMWV1QY4Qo5JIMR8RJXp1RxiUs5vVLKX1012ts32tsnM2NOT8WDqBK2R44d94VK09GOoaZmKKfxPOipMgXFZgf+ScWpgcKjR4aamtPRDnxcUrsRudjQl7KRjnYUHj1SnBpY2vh2OtphHz81xAkM/6kJl8sltRuXt+9f1rp3+k9KCHGHmomQWSBz9txQU/P42hwqvZuaJc6EgvB0tGO0tw/b0FUuCSu+UKnUome6utPv/m0mNm56lInF3DvcKaVEtRiDxdWpODXgWU6fV14mss9fXTUeJYrFlFKGm/kDdz5R+JYqLkHhGxKYsGe0ty9bPtNQUzPGDDU1Q0ZIcT72KC3OJIPxROloh8Rm9HkcL6T7JxXsaxOPJX/NBsNLAhtWPD64fUequGRw+w4rHrePnzIF+9p8wSD+0+8NX69LFJAQMiMwn4mQWcAzrxkZ0BiWi3mBLxhcUrtRJALykPAxv26bv7rK/YWaX7dNH5yeCO3YXZ1cdJujx4G+Hw8idgyyEWioN74Qu2OCgUuXGPfB8ONWSiHNXD801NSc6eq2+4Yb/klLajei5j9z9pyj85YvHNZb+KWjHe7jpwyywsX1mznghDxsqJkIeUwwlIchO3zBoKFd1ISa0VvRyVRy1owsb804Ll1iHAcjqRwfsYw1HhPS5hlfl7RpJsM/yRcM3ty0Bf0BRXXpiAmTmuhLo4+f6hObrt/jfuKhUrRAmfK0hJDcoWYihMw/HLvEyIYYgstgaBfZI3lF+jzIyne8nCFAdeljbyOobHlUM2Vzqrt+04iSkEcP85kIWejoIaj5AlSOXsuGlSnsMSJP/uoqKx7HIaMQz5jHvaHvzGIlk5OqpIPrtxWPpw8eQr85pRRy3aSSgBDyUHlibGxstu+BEPJweUiWmKnikoe0cjee8x4OBxrqYRZl7w2iDw7s3jUvsnkyXd1WIiH9T5CNlPvpelKa2DpghnS0g5EnQh42jDMRMqfRX5PZtt3HZ7q67WVrc7nGykomfeEwHKogLFadOpk+eGi272sG8FdXibKBNdekTpeiOYQGfaFSqY6cZkUeISQXqJkImaNkurqHmpqtRD88gWTb2A/1Y98v21YiYSUS2JPp6taH2S/qWIQv2T/paIfh1giMcn2U/cu52JZTcqjt77/befrmpi2Zrm4rHpfeINlABf5kvtpcMbwr5c5xVP8qxNDSSiZlERD/NLofZqarG1+mMbOcku1OrGQSVk/4F8SJvmDQH4nA05Jp4IQ8AqiZCJmjSMIvDLgDu3dJqjKcwY0kpGzjfaEQ7IWwx247bgBjRinCF3Nww2pchJSjV3g2z3H7tPYb8IVKV506uerUSQRRZmvRze5FOdrbB2dLyBfduFJpzpZ4umWte61Ev+GHmW1mdIlZ1ro3mwWo8SUsb98PdTvcfgB7bjfueVhfBCFkAtbNETJ3QT350sa3Hb2w7e9X9/FgqKkZPVuyreZIEb69Pl+3GldKwbdJvML1SbJ5judS249C+nGVkJc3W/2JrXgcwRt/zYb0wUO+UAiPLytieHylVH7dNl8oJM7pNzdtgWd64dEjuh+mv7oK/2T2mXPxbTLSlQIN9TAdkOyoGXx2QogjjDMRMkcJ7N51u3FP5uw5yVmR/aiWwvv4duMeeIhnG6+UGm4/IAlMdttxR1Cfj5BJcWog0FBvWI3rUROVs1c4avvHJ8liUO6v2YCHQg64bLvPPOP4wuHM2XNKKfGihMq0Ev1wb0ecqTg1oAf8hpqal7fvR9cXJX6YD1bJ2WfOBcd+c/ePMp+JkIcP40yEzFHEJlsHr2fTH2iCbOP1MTlWV+lGjkopGFsbVuOIQjl4hWfPQPJXV2UmpoXnuH2M8eAzZW40WQwvykxX92hvH+5c/McxclnrXhF//kjkxvrX1PhXkQg01Ot+mEjGt8+cy/34gsH0wUPy3Y4ng4dCNzdtySsvYz4TIY8Aeg0QQh4Weml9LsMe2TLcFK6Y47MQQh5juDZHyDzmYTgZSi3eI0Mq8B99IjNTpwkhuUPNRMgcJRfh8vBWZDy9oLLtNCrtxYAbA4wae3xEBX462nGvp2eoqdk+iaDX7dtnMyr29Y9S5C89erHteUVBt1aaFZDPBEX76HUtIUQp9eTevXtn+x4IIQ+Q6epOH3p3UWFh+tC76skn04feta5du9P6V/n/5QfpaMeiFSsWFRQMNTX7wv8hc/bc4m9/e2avfu+f/jkT+wf96ti2rl37+sTfqSeftPqTstP/nRr93N8ODRX81X97+s//bNGyZUo9oZS6+9OfPfPLy4uWLfvt0J3Mua68sm+tPH50bGTk3j/986Lly8fuDH3zo59Z/cnf3r4daKj/t1+cL+yIGpP4Skvla3nym6tWHj+6+Hd/F/djzLYo/6lvfvQzuVag/q0V//vA03/+Z1Yy+dvbQ7+9fXvxt7+NkUqpXK44p/jt0NDX759YVFjoC4WG23+0lAlMhDxyGGciZM6hWyjBjSnQUJ9XXjYjkxshCsfVPbsXlFJKPJ9cHJ5QaZ8qLpE6fLEnUEpZ8TjcEPw1G1Dn5Vg1Zp9k/HStbr9gX5v7bIGG+sHtO9yNIj2vOKdw7DdHCHmUUDMRMueAjpmsTvJcQcN2oKHeMes597Uel9szKu0NcqyxzzaJUbfvORuMAAqPHsGw8cd0qsl3v+25A1qmPDzfc0KIO/QaIGTOMW6hFIuN9vYtb9+PYnIEdWDIJB9Bpqs7E4v5IxE0ZYO/wJe/9yoCQumDh3zhsBWPy7a/ZoOV6Idv+Ghvn3664S0OLyhoI3lP67dn3LlRaW/YL+VSYw/LTX0SMb3U7Q+KLpxHcCjbbOlohwSNxq0Btu/AYDHV9Lxi7gw1NRtfnXporZEJIbMFvQYImR84vpUFVMLf7TwNE3BfKDTU1Bz44R/5QqHh9gN5a19GeAnmkLCfxmyYVk6fLTOk+YKjDLKSSSvRL15TGAMNJ8uaFE+EPAZwbY6Q+YH7YpaaWCzzV1dZ8XgmFvNXV/lrNvhCpUsb33Z/YU9tKXCh4dIaGeE9x9bI7h2RCSHzC67NETI/cCl0NxbLoK7QgWRJ7UYrHrfrLSy6LandONrbt6R2Y7a1NpCOdmCVbVKmjjMbXJn1UA3S4ZVS/uoqvbnbeCQpkRjt7fOFw4Hdu3zBoLSFkbMysdisPwIhZJpQMxEy77F3b8VGtlYq+tHcNZC/umpSiT63G/fM4ErfzM4mpKMd9/sBZ18A1aNERuKUZ89jQshjA9fmCJnHeHobTtP8ELX6aM0LQ0UxopSj0npWN5zMZheJtSp8FBdK/VqOBpUym/2iwEomPU04Hcm9ijBba2SXnsfD7Qf83/0uzlJaEj0hZJ7CHHBC5jTZFnSw3wiTTG2qbGBJzl9dhVCKmnBIwnqTHEX+OIwAAg31qMIr2Nd2c9OWVadOykVlgW+4/cCqUyfT0Q4rHpd5MIM+m3EVzGZcFEEy7EQZIDb8kYj83xcO32nZW5wakO8KifAoJLQSCb2KEEn09hlyyY53T9InhDwGcG2OkDmKbgGAYje87+V1jv0yUl7thjgQTWD4Dvi9FtrENNJIh8JHKx6XYn7YGonhpD4zHAHu9fQopQqPHlETLpeGDYExmy8Ucsx5t190/LuKxfBEeGSl1Ghvn9WfXPl37yulECczQOJROpFQWtaRFY/r+UlqYjVT1t103empQZnARMhjBjUTIXOUHJOO1YOv/GxTiZJQeXmQC5434AuHrUS/Lxi04nFD4uBo4dEjIo8Q+FHVVVYyqecewS4SAs79WsZsuQwD/poNvoZ6rPrho1IK4SLPZ7STLT8JgTHoTl22SixqtLdPxqgJGWe3vCKEzF+omQiZ68xI0rEoCVhp50KgoR7pRHYfSP2oUmpZ695AQ71uOKnfqovLZbbZHIdh8cu4qFIqc/ac9E7RqwXFkBNRLt0O1AhiZasihKEo9us1celD7/r/4DvqwWgW7gFjZJ2O5XKEPE4wn4mQOQoCNnnlZUjTGW4/gPc91raseBzbEEOiBuCIrQ+WAeI7kHsK1Iw/0aO8bqar2xcq1RXMdNBXPJVSgd27lFJY9BR3UH0JVXbmGNUjhMx9qJkIeXyYpjiYVEa5Iy7pPrPiiy36ZvqXS0c77naehoQ1olnYvtt5GgrVFwyK3lUP+jsQQuY11EyEPD6kox25+y3pTKoKz1EYSSqPvehMKtSUUnpd2/wSE9MXlISQ+Q79mQh5fJiCYLI398CedLRDvJGkT4jeG8R+YmD3LoSRfKFSiCSUnmG/LxQSRwCFTKBpGEc9erJlYhFCFg7MASdkQeOvrvKVlPz74KDvW9/Ke+mlRU8/PTaSHo8APfGEUirv5ZcXPf20Uuob/3H9olXffOr7WxatWDE2ktZPNIaNXrmSV/6iv7rqyaJvLlr1Tez3lZTg6DfWr1dKLf/r/zm/Yjae1gyEkMcers0RQgghhHjDtTlCCCGEEG+omQghhBBCvKFmIoQQQgjxhpqJEEIIIcQbaiZCCCGEEG+omQghhBBCvKFmIoQQQgjxhpqJEEIIIcQbaiZCCCGEEG+omQghhBBCvKFmIoQQQgjxhpqJEEIIIcQbaiZCCCGEEG+omQghhBBCvKFmIoQQQgjxhpqJEEIIIcQbaiZCCCGEEG+omQghhBBCvKFmIoQQQgjxhpqJEEIIIcQbaiZCCCGEEG+omQghhBBCvKFmIoQQQgjxhpqJEEIIIcQbaiZCCCGEEG+omQghhBBCvKFmIoQQQgjxhpqJEEIIIcQbaiZCCCGEEG+omQghhBBCvKFmIoQQQgjxhpqJEEIIIcQbaiZCCCGEEG+omQghhBBCvKFmIoQQQgjxhpqJEEIIIcQbaiZCCCGEEG+omQghhBBCvKFmIoQQQgjxhpqJEEIIIcQbaiZCCCGEEG+omQghhBBCvKFmIoQQQgjxhpqJEEIIIcQbaiZCCCGEEG+omQghhBBCvKFmIoQQQgjxhpqJEEIIIcQbaiZCCCGEEG+omQghhBBCvKFmIoQQQgjxhpqJEEIIIcQbaiZCCCGEEG+omQghhBBCvKFmIoQQQgjxhpqJEEIIIcQbaiZCCCGEEG+omQghhBBCvKFmIoQQQgjxhpqJEEIIIcQbaiZCCCGEEG+omQghhBBCvKFmIoQQQgjxhpqJEEIIIcQbaiZCCCGEEG+omQghhBBCvKFmIoQQQgjxhpqJEEIIIcQbaiZCCCGEEG+omQghhBBCvKFmIoQQQgjx5v8DopF1turXtsQ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5238" y="1485961"/>
            <a:ext cx="3937149" cy="343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6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Partes del habla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2054" name="Picture 6" descr="tree_images/ch08-tre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4" y="1936372"/>
            <a:ext cx="4577835" cy="297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058" y="2601799"/>
            <a:ext cx="6127011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0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Enriquecimiento de la consulta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5" name="Marcador de contenido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n-US" dirty="0" err="1" smtClean="0">
                <a:solidFill>
                  <a:srgbClr val="4C6AA3"/>
                </a:solidFill>
                <a:latin typeface="Keep Calm Med" pitchFamily="2" charset="0"/>
              </a:rPr>
              <a:t>Diccionario</a:t>
            </a:r>
            <a:r>
              <a:rPr lang="en-US" dirty="0" smtClean="0">
                <a:solidFill>
                  <a:srgbClr val="4C6AA3"/>
                </a:solidFill>
                <a:latin typeface="Keep Calm Med" pitchFamily="2" charset="0"/>
              </a:rPr>
              <a:t> de </a:t>
            </a:r>
            <a:r>
              <a:rPr lang="en-US" dirty="0" err="1" smtClean="0">
                <a:solidFill>
                  <a:srgbClr val="4C6AA3"/>
                </a:solidFill>
                <a:latin typeface="Keep Calm Med" pitchFamily="2" charset="0"/>
              </a:rPr>
              <a:t>sinónimos</a:t>
            </a:r>
            <a:endParaRPr lang="en-US" dirty="0" smtClean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n-US" dirty="0" err="1" smtClean="0">
                <a:solidFill>
                  <a:srgbClr val="4C6AA3"/>
                </a:solidFill>
                <a:latin typeface="Keep Calm Med" pitchFamily="2" charset="0"/>
              </a:rPr>
              <a:t>Diccionario</a:t>
            </a:r>
            <a:r>
              <a:rPr lang="en-US" dirty="0" smtClean="0">
                <a:solidFill>
                  <a:srgbClr val="4C6AA3"/>
                </a:solidFill>
                <a:latin typeface="Keep Calm Med" pitchFamily="2" charset="0"/>
              </a:rPr>
              <a:t> del </a:t>
            </a:r>
            <a:r>
              <a:rPr lang="en-US" dirty="0" err="1" smtClean="0">
                <a:solidFill>
                  <a:srgbClr val="4C6AA3"/>
                </a:solidFill>
                <a:latin typeface="Keep Calm Med" pitchFamily="2" charset="0"/>
              </a:rPr>
              <a:t>negocio</a:t>
            </a:r>
            <a:endParaRPr lang="en-US" dirty="0" smtClean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n-US" dirty="0" smtClean="0">
                <a:solidFill>
                  <a:srgbClr val="4C6AA3"/>
                </a:solidFill>
                <a:latin typeface="Keep Calm Med" pitchFamily="2" charset="0"/>
              </a:rPr>
              <a:t>Word2vec (</a:t>
            </a:r>
            <a:r>
              <a:rPr lang="en-US" dirty="0" err="1" smtClean="0">
                <a:solidFill>
                  <a:srgbClr val="4C6AA3"/>
                </a:solidFill>
                <a:latin typeface="Keep Calm Med" pitchFamily="2" charset="0"/>
                <a:hlinkClick r:id="rId3" action="ppaction://hlinkfile"/>
              </a:rPr>
              <a:t>ejemplo</a:t>
            </a:r>
            <a:r>
              <a:rPr lang="en-US" dirty="0" smtClean="0">
                <a:solidFill>
                  <a:srgbClr val="4C6AA3"/>
                </a:solidFill>
                <a:latin typeface="Keep Calm M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218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Word2Vec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587" y="1395198"/>
            <a:ext cx="9164038" cy="46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4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Prueba de concepto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5" name="Picture 2" descr="https://documents.lucidchart.com/documents/b46db81b-6a4b-4d76-96e8-c4944a84476d/pages/0_0?a=805&amp;x=143&amp;y=81&amp;w=1477&amp;h=861&amp;store=1&amp;accept=image%2F*&amp;auth=LCA%20b553f6b8f215aa33349466a87ba6cb5430266c2f-ts%3D15405741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487" y="1377467"/>
            <a:ext cx="7820237" cy="455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6374317" y="4957778"/>
            <a:ext cx="802860" cy="700432"/>
            <a:chOff x="635279" y="3586177"/>
            <a:chExt cx="952990" cy="831408"/>
          </a:xfrm>
        </p:grpSpPr>
        <p:pic>
          <p:nvPicPr>
            <p:cNvPr id="7" name="Picture 2" descr="Image result for pagina we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89" y="3586177"/>
              <a:ext cx="950180" cy="831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xmlns="" id="{0DA05AAF-D416-4BAD-98F6-5466F0305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79" y="3615955"/>
              <a:ext cx="412675" cy="394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791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Ejemplo de interface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95" y="1658181"/>
            <a:ext cx="5204186" cy="428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Ejemplos de consultas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5" name="Marcador de contenido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dirty="0">
                <a:solidFill>
                  <a:srgbClr val="4C6AA3"/>
                </a:solidFill>
                <a:latin typeface="Keep Calm Med" pitchFamily="2" charset="0"/>
              </a:rPr>
              <a:t>Cómo hago para salirme de un </a:t>
            </a:r>
            <a:r>
              <a:rPr lang="es-PE" dirty="0" smtClean="0">
                <a:solidFill>
                  <a:srgbClr val="4C6AA3"/>
                </a:solidFill>
                <a:latin typeface="Keep Calm Med" pitchFamily="2" charset="0"/>
              </a:rPr>
              <a:t>seguro </a:t>
            </a:r>
          </a:p>
          <a:p>
            <a:pPr marL="457200" lvl="1" indent="0">
              <a:buNone/>
            </a:pPr>
            <a:r>
              <a:rPr lang="es-PE" dirty="0" smtClean="0">
                <a:solidFill>
                  <a:srgbClr val="4C6AA3"/>
                </a:solidFill>
                <a:latin typeface="Keep Calm Med" pitchFamily="2" charset="0"/>
              </a:rPr>
              <a:t>-&gt; </a:t>
            </a:r>
            <a:r>
              <a:rPr lang="es-PE" dirty="0" smtClean="0">
                <a:solidFill>
                  <a:srgbClr val="FF0000"/>
                </a:solidFill>
                <a:latin typeface="Keep Calm Med" pitchFamily="2" charset="0"/>
              </a:rPr>
              <a:t>SOP </a:t>
            </a:r>
            <a:r>
              <a:rPr lang="es-PE" dirty="0">
                <a:solidFill>
                  <a:srgbClr val="FF0000"/>
                </a:solidFill>
                <a:latin typeface="Keep Calm Med" pitchFamily="2" charset="0"/>
              </a:rPr>
              <a:t>- Desafiliación de Seguros.pdf</a:t>
            </a:r>
          </a:p>
          <a:p>
            <a:endParaRPr lang="es-PE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dirty="0">
                <a:solidFill>
                  <a:srgbClr val="4C6AA3"/>
                </a:solidFill>
                <a:latin typeface="Keep Calm Med" pitchFamily="2" charset="0"/>
              </a:rPr>
              <a:t>No estoy de acuerdo con los intereses que me están </a:t>
            </a:r>
            <a:r>
              <a:rPr lang="es-PE" dirty="0" smtClean="0">
                <a:solidFill>
                  <a:srgbClr val="4C6AA3"/>
                </a:solidFill>
                <a:latin typeface="Keep Calm Med" pitchFamily="2" charset="0"/>
              </a:rPr>
              <a:t>cobrando</a:t>
            </a:r>
            <a:r>
              <a:rPr lang="es-PE" dirty="0">
                <a:solidFill>
                  <a:srgbClr val="4C6AA3"/>
                </a:solidFill>
                <a:latin typeface="Keep Calm Med" pitchFamily="2" charset="0"/>
              </a:rPr>
              <a:t> </a:t>
            </a:r>
            <a:endParaRPr lang="es-PE" dirty="0" smtClean="0">
              <a:solidFill>
                <a:srgbClr val="4C6AA3"/>
              </a:solidFill>
              <a:latin typeface="Keep Calm Med" pitchFamily="2" charset="0"/>
            </a:endParaRPr>
          </a:p>
          <a:p>
            <a:pPr marL="457200" lvl="1" indent="0">
              <a:buNone/>
            </a:pPr>
            <a:r>
              <a:rPr lang="es-PE" dirty="0" smtClean="0">
                <a:solidFill>
                  <a:srgbClr val="4C6AA3"/>
                </a:solidFill>
                <a:latin typeface="Keep Calm Med" pitchFamily="2" charset="0"/>
              </a:rPr>
              <a:t>-&gt; </a:t>
            </a:r>
            <a:r>
              <a:rPr lang="es-PE" dirty="0" smtClean="0">
                <a:solidFill>
                  <a:srgbClr val="FF0000"/>
                </a:solidFill>
                <a:latin typeface="Keep Calm Med" pitchFamily="2" charset="0"/>
              </a:rPr>
              <a:t>SOP </a:t>
            </a:r>
            <a:r>
              <a:rPr lang="es-PE" dirty="0">
                <a:solidFill>
                  <a:srgbClr val="FF0000"/>
                </a:solidFill>
                <a:latin typeface="Keep Calm Med" pitchFamily="2" charset="0"/>
              </a:rPr>
              <a:t>- Reclamos por comisiones en cuentas de ahorros.pdf</a:t>
            </a:r>
          </a:p>
          <a:p>
            <a:endParaRPr lang="es-PE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dirty="0" smtClean="0">
                <a:solidFill>
                  <a:srgbClr val="4C6AA3"/>
                </a:solidFill>
                <a:latin typeface="Keep Calm Med" pitchFamily="2" charset="0"/>
              </a:rPr>
              <a:t>Necesito </a:t>
            </a:r>
            <a:r>
              <a:rPr lang="es-PE" dirty="0">
                <a:solidFill>
                  <a:srgbClr val="4C6AA3"/>
                </a:solidFill>
                <a:latin typeface="Keep Calm Med" pitchFamily="2" charset="0"/>
              </a:rPr>
              <a:t>un crédito para estudiar una maestría en la </a:t>
            </a:r>
            <a:r>
              <a:rPr lang="es-PE" dirty="0" smtClean="0">
                <a:solidFill>
                  <a:srgbClr val="4C6AA3"/>
                </a:solidFill>
                <a:latin typeface="Keep Calm Med" pitchFamily="2" charset="0"/>
              </a:rPr>
              <a:t>universidad</a:t>
            </a:r>
            <a:r>
              <a:rPr lang="es-PE" dirty="0">
                <a:solidFill>
                  <a:srgbClr val="4C6AA3"/>
                </a:solidFill>
                <a:latin typeface="Keep Calm Med" pitchFamily="2" charset="0"/>
              </a:rPr>
              <a:t> </a:t>
            </a:r>
            <a:endParaRPr lang="es-PE" dirty="0" smtClean="0">
              <a:solidFill>
                <a:srgbClr val="4C6AA3"/>
              </a:solidFill>
              <a:latin typeface="Keep Calm Med" pitchFamily="2" charset="0"/>
            </a:endParaRPr>
          </a:p>
          <a:p>
            <a:pPr marL="457200" lvl="1" indent="0">
              <a:buNone/>
            </a:pPr>
            <a:r>
              <a:rPr lang="es-PE" dirty="0" smtClean="0">
                <a:solidFill>
                  <a:srgbClr val="4C6AA3"/>
                </a:solidFill>
                <a:latin typeface="Keep Calm Med" pitchFamily="2" charset="0"/>
              </a:rPr>
              <a:t>-&gt; </a:t>
            </a:r>
            <a:r>
              <a:rPr lang="es-PE" dirty="0" smtClean="0">
                <a:solidFill>
                  <a:srgbClr val="FF0000"/>
                </a:solidFill>
                <a:latin typeface="Keep Calm Med" pitchFamily="2" charset="0"/>
              </a:rPr>
              <a:t>https</a:t>
            </a:r>
            <a:r>
              <a:rPr lang="es-PE" dirty="0">
                <a:solidFill>
                  <a:srgbClr val="FF0000"/>
                </a:solidFill>
                <a:latin typeface="Keep Calm Med" pitchFamily="2" charset="0"/>
              </a:rPr>
              <a:t>://.../</a:t>
            </a:r>
            <a:r>
              <a:rPr lang="es-PE" dirty="0" err="1">
                <a:solidFill>
                  <a:srgbClr val="FF0000"/>
                </a:solidFill>
                <a:latin typeface="Keep Calm Med" pitchFamily="2" charset="0"/>
              </a:rPr>
              <a:t>creditos</a:t>
            </a:r>
            <a:r>
              <a:rPr lang="es-PE" dirty="0">
                <a:solidFill>
                  <a:srgbClr val="FF0000"/>
                </a:solidFill>
                <a:latin typeface="Keep Calm Med" pitchFamily="2" charset="0"/>
              </a:rPr>
              <a:t>/otros-</a:t>
            </a:r>
            <a:r>
              <a:rPr lang="es-PE" dirty="0" err="1">
                <a:solidFill>
                  <a:srgbClr val="FF0000"/>
                </a:solidFill>
                <a:latin typeface="Keep Calm Med" pitchFamily="2" charset="0"/>
              </a:rPr>
              <a:t>creditos</a:t>
            </a:r>
            <a:r>
              <a:rPr lang="es-PE" dirty="0">
                <a:solidFill>
                  <a:srgbClr val="FF0000"/>
                </a:solidFill>
                <a:latin typeface="Keep Calm Med" pitchFamily="2" charset="0"/>
              </a:rPr>
              <a:t>/</a:t>
            </a:r>
            <a:r>
              <a:rPr lang="es-PE" dirty="0" err="1">
                <a:solidFill>
                  <a:srgbClr val="FF0000"/>
                </a:solidFill>
                <a:latin typeface="Keep Calm Med" pitchFamily="2" charset="0"/>
              </a:rPr>
              <a:t>credito</a:t>
            </a:r>
            <a:r>
              <a:rPr lang="es-PE" dirty="0">
                <a:solidFill>
                  <a:srgbClr val="FF0000"/>
                </a:solidFill>
                <a:latin typeface="Keep Calm Med" pitchFamily="2" charset="0"/>
              </a:rPr>
              <a:t>-de-estudio</a:t>
            </a:r>
          </a:p>
          <a:p>
            <a:endParaRPr lang="es-PE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dirty="0">
                <a:solidFill>
                  <a:srgbClr val="4C6AA3"/>
                </a:solidFill>
                <a:latin typeface="Keep Calm Med" pitchFamily="2" charset="0"/>
              </a:rPr>
              <a:t>Que debo hacer para comprar una vivienda </a:t>
            </a:r>
            <a:r>
              <a:rPr lang="es-PE" dirty="0" smtClean="0">
                <a:solidFill>
                  <a:srgbClr val="4C6AA3"/>
                </a:solidFill>
                <a:latin typeface="Keep Calm Med" pitchFamily="2" charset="0"/>
              </a:rPr>
              <a:t>nueva</a:t>
            </a:r>
            <a:r>
              <a:rPr lang="es-PE" dirty="0">
                <a:solidFill>
                  <a:srgbClr val="4C6AA3"/>
                </a:solidFill>
                <a:latin typeface="Keep Calm Med" pitchFamily="2" charset="0"/>
              </a:rPr>
              <a:t> </a:t>
            </a:r>
            <a:endParaRPr lang="es-PE" dirty="0" smtClean="0">
              <a:solidFill>
                <a:srgbClr val="4C6AA3"/>
              </a:solidFill>
              <a:latin typeface="Keep Calm Med" pitchFamily="2" charset="0"/>
            </a:endParaRPr>
          </a:p>
          <a:p>
            <a:pPr marL="457200" lvl="1" indent="0">
              <a:buNone/>
            </a:pPr>
            <a:r>
              <a:rPr lang="es-PE" dirty="0" smtClean="0">
                <a:solidFill>
                  <a:srgbClr val="4C6AA3"/>
                </a:solidFill>
                <a:latin typeface="Keep Calm Med" pitchFamily="2" charset="0"/>
              </a:rPr>
              <a:t>-&gt; </a:t>
            </a:r>
            <a:r>
              <a:rPr lang="es-PE" dirty="0" smtClean="0">
                <a:solidFill>
                  <a:srgbClr val="FF0000"/>
                </a:solidFill>
                <a:latin typeface="Keep Calm Med" pitchFamily="2" charset="0"/>
              </a:rPr>
              <a:t>https</a:t>
            </a:r>
            <a:r>
              <a:rPr lang="es-PE" dirty="0">
                <a:solidFill>
                  <a:srgbClr val="FF0000"/>
                </a:solidFill>
                <a:latin typeface="Keep Calm Med" pitchFamily="2" charset="0"/>
              </a:rPr>
              <a:t>://.../</a:t>
            </a:r>
            <a:r>
              <a:rPr lang="es-PE" dirty="0" err="1">
                <a:solidFill>
                  <a:srgbClr val="FF0000"/>
                </a:solidFill>
                <a:latin typeface="Keep Calm Med" pitchFamily="2" charset="0"/>
              </a:rPr>
              <a:t>creditos</a:t>
            </a:r>
            <a:r>
              <a:rPr lang="es-PE" dirty="0">
                <a:solidFill>
                  <a:srgbClr val="FF0000"/>
                </a:solidFill>
                <a:latin typeface="Keep Calm Med" pitchFamily="2" charset="0"/>
              </a:rPr>
              <a:t>/</a:t>
            </a:r>
            <a:r>
              <a:rPr lang="es-PE" dirty="0" err="1">
                <a:solidFill>
                  <a:srgbClr val="FF0000"/>
                </a:solidFill>
                <a:latin typeface="Keep Calm Med" pitchFamily="2" charset="0"/>
              </a:rPr>
              <a:t>credito</a:t>
            </a:r>
            <a:r>
              <a:rPr lang="es-PE" dirty="0">
                <a:solidFill>
                  <a:srgbClr val="FF0000"/>
                </a:solidFill>
                <a:latin typeface="Keep Calm Med" pitchFamily="2" charset="0"/>
              </a:rPr>
              <a:t>-hipotecario/nuevo-</a:t>
            </a:r>
            <a:r>
              <a:rPr lang="es-PE" dirty="0" err="1">
                <a:solidFill>
                  <a:srgbClr val="FF0000"/>
                </a:solidFill>
                <a:latin typeface="Keep Calm Med" pitchFamily="2" charset="0"/>
              </a:rPr>
              <a:t>credito</a:t>
            </a:r>
            <a:r>
              <a:rPr lang="es-PE" dirty="0">
                <a:solidFill>
                  <a:srgbClr val="FF0000"/>
                </a:solidFill>
                <a:latin typeface="Keep Calm Med" pitchFamily="2" charset="0"/>
              </a:rPr>
              <a:t>-</a:t>
            </a:r>
            <a:r>
              <a:rPr lang="es-PE" dirty="0" err="1">
                <a:solidFill>
                  <a:srgbClr val="FF0000"/>
                </a:solidFill>
                <a:latin typeface="Keep Calm Med" pitchFamily="2" charset="0"/>
              </a:rPr>
              <a:t>mivivienda</a:t>
            </a:r>
            <a:endParaRPr lang="en-US" dirty="0" smtClean="0">
              <a:solidFill>
                <a:srgbClr val="FF0000"/>
              </a:solidFill>
              <a:latin typeface="Keep Calm Med" pitchFamily="2" charset="0"/>
            </a:endParaRPr>
          </a:p>
          <a:p>
            <a:endParaRPr lang="en-US" dirty="0" smtClean="0">
              <a:solidFill>
                <a:srgbClr val="4C6AA3"/>
              </a:solidFill>
              <a:latin typeface="Keep Calm Med" pitchFamily="2" charset="0"/>
            </a:endParaRPr>
          </a:p>
          <a:p>
            <a:pPr lvl="1"/>
            <a:endParaRPr lang="en-US" dirty="0" smtClean="0">
              <a:solidFill>
                <a:srgbClr val="4C6AA3"/>
              </a:solidFill>
              <a:latin typeface="Keep Calm M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Una arquitectura escalable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5" name="Marcador de conteni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24" y="1586747"/>
            <a:ext cx="10004164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8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Lo que viene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5" name="Marcador de contenido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n-US" dirty="0" err="1">
                <a:solidFill>
                  <a:srgbClr val="4C6AA3"/>
                </a:solidFill>
                <a:latin typeface="Keep Calm Med" pitchFamily="2" charset="0"/>
              </a:rPr>
              <a:t>Modelos</a:t>
            </a:r>
            <a:r>
              <a:rPr lang="en-US" dirty="0">
                <a:solidFill>
                  <a:srgbClr val="4C6AA3"/>
                </a:solidFill>
                <a:latin typeface="Keep Calm Med" pitchFamily="2" charset="0"/>
              </a:rPr>
              <a:t> de </a:t>
            </a:r>
            <a:r>
              <a:rPr lang="en-US" dirty="0" smtClean="0">
                <a:solidFill>
                  <a:srgbClr val="4C6AA3"/>
                </a:solidFill>
                <a:latin typeface="Keep Calm Med" pitchFamily="2" charset="0"/>
              </a:rPr>
              <a:t>debate</a:t>
            </a:r>
          </a:p>
          <a:p>
            <a:r>
              <a:rPr lang="en-US" dirty="0" err="1" smtClean="0">
                <a:solidFill>
                  <a:srgbClr val="4C6AA3"/>
                </a:solidFill>
                <a:latin typeface="Keep Calm Med" pitchFamily="2" charset="0"/>
              </a:rPr>
              <a:t>Nuevos</a:t>
            </a:r>
            <a:r>
              <a:rPr lang="en-US" dirty="0" smtClean="0">
                <a:solidFill>
                  <a:srgbClr val="4C6AA3"/>
                </a:solidFill>
                <a:latin typeface="Keep Calm Med" pitchFamily="2" charset="0"/>
              </a:rPr>
              <a:t> </a:t>
            </a:r>
            <a:r>
              <a:rPr lang="en-US" dirty="0" err="1" smtClean="0">
                <a:solidFill>
                  <a:srgbClr val="4C6AA3"/>
                </a:solidFill>
                <a:latin typeface="Keep Calm Med" pitchFamily="2" charset="0"/>
              </a:rPr>
              <a:t>modelos</a:t>
            </a:r>
            <a:r>
              <a:rPr lang="en-US" dirty="0" smtClean="0">
                <a:solidFill>
                  <a:srgbClr val="4C6AA3"/>
                </a:solidFill>
                <a:latin typeface="Keep Calm Med" pitchFamily="2" charset="0"/>
              </a:rPr>
              <a:t> del </a:t>
            </a:r>
            <a:r>
              <a:rPr lang="en-US" dirty="0" err="1" smtClean="0">
                <a:solidFill>
                  <a:srgbClr val="4C6AA3"/>
                </a:solidFill>
                <a:latin typeface="Keep Calm Med" pitchFamily="2" charset="0"/>
              </a:rPr>
              <a:t>lenguaje</a:t>
            </a:r>
            <a:r>
              <a:rPr lang="en-US" dirty="0" smtClean="0">
                <a:solidFill>
                  <a:srgbClr val="4C6AA3"/>
                </a:solidFill>
                <a:latin typeface="Keep Calm Med" pitchFamily="2" charset="0"/>
              </a:rPr>
              <a:t> </a:t>
            </a:r>
          </a:p>
          <a:p>
            <a:endParaRPr lang="en-US" dirty="0" smtClean="0">
              <a:solidFill>
                <a:srgbClr val="4C6AA3"/>
              </a:solidFill>
              <a:latin typeface="Keep Calm Med" pitchFamily="2" charset="0"/>
            </a:endParaRPr>
          </a:p>
          <a:p>
            <a:endParaRPr lang="en-US" dirty="0" smtClean="0">
              <a:solidFill>
                <a:srgbClr val="4C6AA3"/>
              </a:solidFill>
              <a:latin typeface="Keep Calm Med" pitchFamily="2" charset="0"/>
            </a:endParaRPr>
          </a:p>
          <a:p>
            <a:pPr lvl="1"/>
            <a:endParaRPr lang="en-US" dirty="0" smtClean="0">
              <a:solidFill>
                <a:srgbClr val="4C6AA3"/>
              </a:solidFill>
              <a:latin typeface="Keep Calm M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4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3220830"/>
            <a:ext cx="10998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FFCB3F"/>
                </a:solidFill>
                <a:latin typeface="Keep Calm Med" pitchFamily="2" charset="0"/>
              </a:rPr>
              <a:t>C</a:t>
            </a:r>
            <a:r>
              <a:rPr lang="es-PE" sz="4000" dirty="0" err="1" smtClean="0">
                <a:solidFill>
                  <a:srgbClr val="FFCB3F"/>
                </a:solidFill>
                <a:latin typeface="Keep Calm Med" pitchFamily="2" charset="0"/>
              </a:rPr>
              <a:t>onstrucción</a:t>
            </a:r>
            <a:r>
              <a:rPr lang="es-PE" sz="4000" dirty="0" smtClean="0">
                <a:solidFill>
                  <a:srgbClr val="FFCB3F"/>
                </a:solidFill>
                <a:latin typeface="Keep Calm Med" pitchFamily="2" charset="0"/>
              </a:rPr>
              <a:t> </a:t>
            </a:r>
            <a:r>
              <a:rPr lang="es-PE" sz="4000" dirty="0">
                <a:solidFill>
                  <a:srgbClr val="FFCB3F"/>
                </a:solidFill>
                <a:latin typeface="Keep Calm Med" pitchFamily="2" charset="0"/>
              </a:rPr>
              <a:t>de motores de </a:t>
            </a:r>
            <a:r>
              <a:rPr lang="es-PE" sz="4000" dirty="0" smtClean="0">
                <a:solidFill>
                  <a:srgbClr val="FFCB3F"/>
                </a:solidFill>
                <a:latin typeface="Keep Calm Med" pitchFamily="2" charset="0"/>
              </a:rPr>
              <a:t>búsqueda </a:t>
            </a:r>
            <a:r>
              <a:rPr lang="es-PE" sz="4000" dirty="0">
                <a:solidFill>
                  <a:srgbClr val="FFCB3F"/>
                </a:solidFill>
                <a:latin typeface="Keep Calm Med" pitchFamily="2" charset="0"/>
              </a:rPr>
              <a:t>con indexadores a texto </a:t>
            </a:r>
            <a:r>
              <a:rPr lang="es-PE" sz="4000" dirty="0" smtClean="0">
                <a:solidFill>
                  <a:srgbClr val="FFCB3F"/>
                </a:solidFill>
                <a:latin typeface="Keep Calm Med" pitchFamily="2" charset="0"/>
              </a:rPr>
              <a:t>completo </a:t>
            </a:r>
            <a:r>
              <a:rPr lang="es-PE" sz="4000" dirty="0">
                <a:solidFill>
                  <a:srgbClr val="FFCB3F"/>
                </a:solidFill>
                <a:latin typeface="Keep Calm Med" pitchFamily="2" charset="0"/>
              </a:rPr>
              <a:t>y NLP a escala empresarial</a:t>
            </a:r>
            <a:endParaRPr lang="es-ES" sz="4000" dirty="0">
              <a:solidFill>
                <a:srgbClr val="FFCB3F"/>
              </a:solidFill>
              <a:latin typeface="Keep Calm M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4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4138" y="446704"/>
            <a:ext cx="1129937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Lorem ipsum dolor sit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amet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,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consectetuer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adipiscing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elit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.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Aenean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commodo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ligula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eget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dolor.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Aenean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massa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. Cum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sociis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natoque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penatibus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et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magnis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dis parturient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montes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,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nascetur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ridiculus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mus.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Donec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quam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felis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,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ultricies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nec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,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pellentesque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eu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,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pretium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quis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, sem.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Nulla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consequat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massa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quis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enim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.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Donec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pede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justo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,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fringilla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vel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,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aliquet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nec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,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vulputate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eget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,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arcu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. In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enim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justo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,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rhoncus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ut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,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imperdiet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a,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venenatis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vitae,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justo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.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Nullam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dictum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felis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eu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pede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mollis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pretium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. Integer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tincidunt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.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Cras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dapibus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sz="2200" dirty="0">
              <a:solidFill>
                <a:srgbClr val="284C91"/>
              </a:solidFill>
              <a:latin typeface="Myriad Pro" panose="020B05030304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Phasellus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viverra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nulla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ut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metus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varius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laoreet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.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Quisque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rutrum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.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Aenean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imperdiet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.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Etiam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ultricies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nisi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vel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augue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.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Curabitur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ullamcorper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ultricies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nisi. Nam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eget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dui.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Etiam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rhoncus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01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Agenda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2800" dirty="0">
                <a:solidFill>
                  <a:srgbClr val="4C6AA3"/>
                </a:solidFill>
                <a:latin typeface="Keep Calm Med" pitchFamily="2" charset="0"/>
              </a:rPr>
              <a:t>NLP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>
                <a:solidFill>
                  <a:srgbClr val="4C6AA3"/>
                </a:solidFill>
                <a:latin typeface="Keep Calm Med" pitchFamily="2" charset="0"/>
              </a:rPr>
              <a:t>Procesamiento del lenguaje </a:t>
            </a:r>
            <a:r>
              <a:rPr lang="es-ES" dirty="0" smtClean="0">
                <a:solidFill>
                  <a:srgbClr val="4C6AA3"/>
                </a:solidFill>
                <a:latin typeface="Keep Calm Med" pitchFamily="2" charset="0"/>
              </a:rPr>
              <a:t>natural</a:t>
            </a:r>
          </a:p>
          <a:p>
            <a:r>
              <a:rPr lang="es-ES" dirty="0">
                <a:solidFill>
                  <a:srgbClr val="4C6AA3"/>
                </a:solidFill>
                <a:latin typeface="Keep Calm Med" pitchFamily="2" charset="0"/>
              </a:rPr>
              <a:t>Aproximaciones al </a:t>
            </a:r>
            <a:r>
              <a:rPr lang="es-ES" dirty="0" smtClean="0">
                <a:solidFill>
                  <a:srgbClr val="4C6AA3"/>
                </a:solidFill>
                <a:latin typeface="Keep Calm Med" pitchFamily="2" charset="0"/>
              </a:rPr>
              <a:t>NLP</a:t>
            </a:r>
            <a:endParaRPr lang="es-ES" dirty="0" smtClean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ES" dirty="0">
                <a:solidFill>
                  <a:srgbClr val="4C6AA3"/>
                </a:solidFill>
                <a:latin typeface="Keep Calm Med" pitchFamily="2" charset="0"/>
              </a:rPr>
              <a:t>Tipos de </a:t>
            </a:r>
            <a:r>
              <a:rPr lang="es-ES" dirty="0" smtClean="0">
                <a:solidFill>
                  <a:srgbClr val="4C6AA3"/>
                </a:solidFill>
                <a:latin typeface="Keep Calm Med" pitchFamily="2" charset="0"/>
              </a:rPr>
              <a:t>Aplicación</a:t>
            </a:r>
          </a:p>
          <a:p>
            <a:r>
              <a:rPr lang="es-ES" dirty="0">
                <a:solidFill>
                  <a:srgbClr val="4C6AA3"/>
                </a:solidFill>
                <a:latin typeface="Keep Calm Med" pitchFamily="2" charset="0"/>
              </a:rPr>
              <a:t>Motores de </a:t>
            </a:r>
            <a:r>
              <a:rPr lang="es-ES" dirty="0" smtClean="0">
                <a:solidFill>
                  <a:srgbClr val="4C6AA3"/>
                </a:solidFill>
                <a:latin typeface="Keep Calm Med" pitchFamily="2" charset="0"/>
              </a:rPr>
              <a:t>búsqueda</a:t>
            </a:r>
          </a:p>
          <a:p>
            <a:r>
              <a:rPr lang="es-ES" dirty="0" smtClean="0">
                <a:solidFill>
                  <a:srgbClr val="4C6AA3"/>
                </a:solidFill>
                <a:latin typeface="Keep Calm Med" pitchFamily="2" charset="0"/>
              </a:rPr>
              <a:t>Futuro de NLP</a:t>
            </a:r>
            <a:endParaRPr lang="es-ES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ES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ES" dirty="0" smtClean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sz="2800" dirty="0">
                <a:solidFill>
                  <a:srgbClr val="4C6AA3"/>
                </a:solidFill>
                <a:latin typeface="Keep Calm Med" pitchFamily="2" charset="0"/>
              </a:rPr>
              <a:t>Prueba</a:t>
            </a:r>
            <a:r>
              <a:rPr lang="es-PE" dirty="0" smtClean="0"/>
              <a:t> </a:t>
            </a:r>
            <a:r>
              <a:rPr lang="es-PE" sz="2800" dirty="0">
                <a:solidFill>
                  <a:srgbClr val="4C6AA3"/>
                </a:solidFill>
                <a:latin typeface="Keep Calm Med" pitchFamily="2" charset="0"/>
              </a:rPr>
              <a:t>de concepto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4C6AA3"/>
                </a:solidFill>
                <a:latin typeface="Keep Calm Med" pitchFamily="2" charset="0"/>
              </a:rPr>
              <a:t>Procesamiento y limpieza</a:t>
            </a:r>
            <a:endParaRPr lang="es-ES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ES" dirty="0">
                <a:solidFill>
                  <a:srgbClr val="4C6AA3"/>
                </a:solidFill>
                <a:latin typeface="Keep Calm Med" pitchFamily="2" charset="0"/>
              </a:rPr>
              <a:t>TF-IDF</a:t>
            </a:r>
          </a:p>
          <a:p>
            <a:r>
              <a:rPr lang="es-ES" dirty="0">
                <a:solidFill>
                  <a:srgbClr val="4C6AA3"/>
                </a:solidFill>
                <a:latin typeface="Keep Calm Med" pitchFamily="2" charset="0"/>
              </a:rPr>
              <a:t>Partes del habla</a:t>
            </a:r>
          </a:p>
          <a:p>
            <a:r>
              <a:rPr lang="es-ES" dirty="0">
                <a:solidFill>
                  <a:srgbClr val="4C6AA3"/>
                </a:solidFill>
                <a:latin typeface="Keep Calm Med" pitchFamily="2" charset="0"/>
              </a:rPr>
              <a:t>Enriquecimiento </a:t>
            </a:r>
            <a:endParaRPr lang="es-ES" dirty="0" smtClean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ES" dirty="0" smtClean="0">
                <a:solidFill>
                  <a:srgbClr val="4C6AA3"/>
                </a:solidFill>
                <a:latin typeface="Keep Calm Med" pitchFamily="2" charset="0"/>
              </a:rPr>
              <a:t>Word2Vec</a:t>
            </a:r>
          </a:p>
          <a:p>
            <a:r>
              <a:rPr lang="es-ES" dirty="0" smtClean="0">
                <a:solidFill>
                  <a:srgbClr val="4C6AA3"/>
                </a:solidFill>
                <a:latin typeface="Keep Calm Med" pitchFamily="2" charset="0"/>
              </a:rPr>
              <a:t>Arquitectura escalable</a:t>
            </a:r>
            <a:endParaRPr lang="es-ES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9196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Procesamiento del lenguaje natural (NLP)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4C6AA3"/>
                </a:solidFill>
                <a:latin typeface="Keep Calm Med" pitchFamily="2" charset="0"/>
              </a:rPr>
              <a:t>El procesamiento de lenguajes </a:t>
            </a:r>
            <a:r>
              <a:rPr lang="es-PE" dirty="0" smtClean="0">
                <a:solidFill>
                  <a:srgbClr val="4C6AA3"/>
                </a:solidFill>
                <a:latin typeface="Keep Calm Med" pitchFamily="2" charset="0"/>
              </a:rPr>
              <a:t>naturales, abreviado PLN </a:t>
            </a:r>
            <a:r>
              <a:rPr lang="es-PE" dirty="0">
                <a:solidFill>
                  <a:srgbClr val="4C6AA3"/>
                </a:solidFill>
                <a:latin typeface="Keep Calm Med" pitchFamily="2" charset="0"/>
              </a:rPr>
              <a:t>o NLP </a:t>
            </a:r>
            <a:r>
              <a:rPr lang="es-PE" dirty="0" smtClean="0">
                <a:solidFill>
                  <a:srgbClr val="4C6AA3"/>
                </a:solidFill>
                <a:latin typeface="Keep Calm Med" pitchFamily="2" charset="0"/>
              </a:rPr>
              <a:t>por sus siglas en </a:t>
            </a:r>
            <a:r>
              <a:rPr lang="es-PE" dirty="0">
                <a:solidFill>
                  <a:srgbClr val="4C6AA3"/>
                </a:solidFill>
                <a:latin typeface="Keep Calm Med" pitchFamily="2" charset="0"/>
              </a:rPr>
              <a:t>inglés </a:t>
            </a:r>
            <a:r>
              <a:rPr lang="es-PE" dirty="0" smtClean="0">
                <a:solidFill>
                  <a:srgbClr val="4C6AA3"/>
                </a:solidFill>
                <a:latin typeface="Keep Calm Med" pitchFamily="2" charset="0"/>
              </a:rPr>
              <a:t>”Natural </a:t>
            </a:r>
            <a:r>
              <a:rPr lang="es-PE" dirty="0" err="1" smtClean="0">
                <a:solidFill>
                  <a:srgbClr val="4C6AA3"/>
                </a:solidFill>
                <a:latin typeface="Keep Calm Med" pitchFamily="2" charset="0"/>
              </a:rPr>
              <a:t>Language</a:t>
            </a:r>
            <a:r>
              <a:rPr lang="es-PE" dirty="0" smtClean="0">
                <a:solidFill>
                  <a:srgbClr val="4C6AA3"/>
                </a:solidFill>
                <a:latin typeface="Keep Calm Med" pitchFamily="2" charset="0"/>
              </a:rPr>
              <a:t> </a:t>
            </a:r>
            <a:r>
              <a:rPr lang="es-PE" dirty="0" err="1" smtClean="0">
                <a:solidFill>
                  <a:srgbClr val="4C6AA3"/>
                </a:solidFill>
                <a:latin typeface="Keep Calm Med" pitchFamily="2" charset="0"/>
              </a:rPr>
              <a:t>Processing</a:t>
            </a:r>
            <a:r>
              <a:rPr lang="es-PE" dirty="0" smtClean="0">
                <a:solidFill>
                  <a:srgbClr val="4C6AA3"/>
                </a:solidFill>
                <a:latin typeface="Keep Calm Med" pitchFamily="2" charset="0"/>
              </a:rPr>
              <a:t>”. Es </a:t>
            </a:r>
            <a:r>
              <a:rPr lang="es-PE" dirty="0">
                <a:solidFill>
                  <a:srgbClr val="4C6AA3"/>
                </a:solidFill>
                <a:latin typeface="Keep Calm Med" pitchFamily="2" charset="0"/>
              </a:rPr>
              <a:t>un campo de las ciencias de la computación, inteligencia artificial y lingüística que estudia las interacciones entre las computadoras y el lenguaje humano.</a:t>
            </a:r>
          </a:p>
        </p:txBody>
      </p:sp>
    </p:spTree>
    <p:extLst>
      <p:ext uri="{BB962C8B-B14F-4D97-AF65-F5344CB8AC3E}">
        <p14:creationId xmlns:p14="http://schemas.microsoft.com/office/powerpoint/2010/main" val="160961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Aproximaciones al NLP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n-US" dirty="0" err="1" smtClean="0">
                <a:solidFill>
                  <a:srgbClr val="4C6AA3"/>
                </a:solidFill>
                <a:latin typeface="Keep Calm Med" pitchFamily="2" charset="0"/>
              </a:rPr>
              <a:t>Preprocesamiento</a:t>
            </a:r>
            <a:r>
              <a:rPr lang="en-US" dirty="0" smtClean="0">
                <a:solidFill>
                  <a:srgbClr val="4C6AA3"/>
                </a:solidFill>
                <a:latin typeface="Keep Calm Med" pitchFamily="2" charset="0"/>
              </a:rPr>
              <a:t> </a:t>
            </a:r>
            <a:r>
              <a:rPr lang="en-US" dirty="0" err="1" smtClean="0">
                <a:solidFill>
                  <a:srgbClr val="4C6AA3"/>
                </a:solidFill>
                <a:latin typeface="Keep Calm Med" pitchFamily="2" charset="0"/>
              </a:rPr>
              <a:t>morfológico</a:t>
            </a:r>
            <a:endParaRPr lang="en-US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n-US" dirty="0" err="1" smtClean="0">
                <a:solidFill>
                  <a:srgbClr val="4C6AA3"/>
                </a:solidFill>
                <a:latin typeface="Keep Calm Med" pitchFamily="2" charset="0"/>
              </a:rPr>
              <a:t>Análisis</a:t>
            </a:r>
            <a:r>
              <a:rPr lang="en-US" dirty="0" smtClean="0">
                <a:solidFill>
                  <a:srgbClr val="4C6AA3"/>
                </a:solidFill>
                <a:latin typeface="Keep Calm Med" pitchFamily="2" charset="0"/>
              </a:rPr>
              <a:t> </a:t>
            </a:r>
            <a:r>
              <a:rPr lang="en-US" dirty="0" err="1" smtClean="0">
                <a:solidFill>
                  <a:srgbClr val="4C6AA3"/>
                </a:solidFill>
                <a:latin typeface="Keep Calm Med" pitchFamily="2" charset="0"/>
              </a:rPr>
              <a:t>Léxico</a:t>
            </a:r>
            <a:endParaRPr lang="en-US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n-US" dirty="0" err="1" smtClean="0">
                <a:solidFill>
                  <a:srgbClr val="4C6AA3"/>
                </a:solidFill>
                <a:latin typeface="Keep Calm Med" pitchFamily="2" charset="0"/>
              </a:rPr>
              <a:t>Interpretador</a:t>
            </a:r>
            <a:r>
              <a:rPr lang="en-US" dirty="0" smtClean="0">
                <a:solidFill>
                  <a:srgbClr val="4C6AA3"/>
                </a:solidFill>
                <a:latin typeface="Keep Calm Med" pitchFamily="2" charset="0"/>
              </a:rPr>
              <a:t> </a:t>
            </a:r>
            <a:r>
              <a:rPr lang="en-US" dirty="0" err="1" smtClean="0">
                <a:solidFill>
                  <a:srgbClr val="4C6AA3"/>
                </a:solidFill>
                <a:latin typeface="Keep Calm Med" pitchFamily="2" charset="0"/>
              </a:rPr>
              <a:t>Sintáctico</a:t>
            </a:r>
            <a:endParaRPr lang="en-US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n-US" dirty="0" err="1" smtClean="0">
                <a:solidFill>
                  <a:srgbClr val="4C6AA3"/>
                </a:solidFill>
                <a:latin typeface="Keep Calm Med" pitchFamily="2" charset="0"/>
              </a:rPr>
              <a:t>Análisis</a:t>
            </a:r>
            <a:r>
              <a:rPr lang="en-US" dirty="0" smtClean="0">
                <a:solidFill>
                  <a:srgbClr val="4C6AA3"/>
                </a:solidFill>
                <a:latin typeface="Keep Calm Med" pitchFamily="2" charset="0"/>
              </a:rPr>
              <a:t> </a:t>
            </a:r>
            <a:r>
              <a:rPr lang="en-US" dirty="0" err="1" smtClean="0">
                <a:solidFill>
                  <a:srgbClr val="4C6AA3"/>
                </a:solidFill>
                <a:latin typeface="Keep Calm Med" pitchFamily="2" charset="0"/>
              </a:rPr>
              <a:t>Semántico</a:t>
            </a:r>
            <a:endParaRPr lang="en-US" dirty="0" smtClean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n-US" dirty="0" err="1" smtClean="0">
                <a:solidFill>
                  <a:srgbClr val="4C6AA3"/>
                </a:solidFill>
                <a:latin typeface="Keep Calm Med" pitchFamily="2" charset="0"/>
              </a:rPr>
              <a:t>Generación</a:t>
            </a:r>
            <a:r>
              <a:rPr lang="en-US" dirty="0" smtClean="0">
                <a:solidFill>
                  <a:srgbClr val="4C6AA3"/>
                </a:solidFill>
                <a:latin typeface="Keep Calm Med" pitchFamily="2" charset="0"/>
              </a:rPr>
              <a:t> de </a:t>
            </a:r>
            <a:r>
              <a:rPr lang="en-US" dirty="0" err="1" smtClean="0">
                <a:solidFill>
                  <a:srgbClr val="4C6AA3"/>
                </a:solidFill>
                <a:latin typeface="Keep Calm Med" pitchFamily="2" charset="0"/>
              </a:rPr>
              <a:t>Lenguaje</a:t>
            </a:r>
            <a:r>
              <a:rPr lang="en-US" dirty="0" smtClean="0">
                <a:solidFill>
                  <a:srgbClr val="4C6AA3"/>
                </a:solidFill>
                <a:latin typeface="Keep Calm Med" pitchFamily="2" charset="0"/>
              </a:rPr>
              <a:t> </a:t>
            </a:r>
            <a:r>
              <a:rPr lang="en-US" dirty="0">
                <a:solidFill>
                  <a:srgbClr val="4C6AA3"/>
                </a:solidFill>
                <a:latin typeface="Keep Calm Med" pitchFamily="2" charset="0"/>
              </a:rPr>
              <a:t>Natural</a:t>
            </a:r>
            <a:endParaRPr lang="es-PE" dirty="0">
              <a:solidFill>
                <a:srgbClr val="4C6AA3"/>
              </a:solidFill>
              <a:latin typeface="Keep Calm M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61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4C6AA3"/>
                </a:solidFill>
                <a:latin typeface="Keep Calm Med" pitchFamily="2" charset="0"/>
              </a:rPr>
              <a:t>Tipos de Aplicación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>
                <a:solidFill>
                  <a:srgbClr val="4C6AA3"/>
                </a:solidFill>
                <a:latin typeface="Keep Calm Med" pitchFamily="2" charset="0"/>
              </a:rPr>
              <a:t>Traducción </a:t>
            </a:r>
            <a:r>
              <a:rPr lang="es-PE" dirty="0">
                <a:solidFill>
                  <a:srgbClr val="4C6AA3"/>
                </a:solidFill>
                <a:latin typeface="Keep Calm Med" pitchFamily="2" charset="0"/>
              </a:rPr>
              <a:t>automática</a:t>
            </a:r>
          </a:p>
          <a:p>
            <a:r>
              <a:rPr lang="es-PE" dirty="0">
                <a:solidFill>
                  <a:srgbClr val="4C6AA3"/>
                </a:solidFill>
                <a:latin typeface="Keep Calm Med" pitchFamily="2" charset="0"/>
              </a:rPr>
              <a:t>Reconocimiento del habla</a:t>
            </a:r>
          </a:p>
          <a:p>
            <a:r>
              <a:rPr lang="es-PE" dirty="0">
                <a:solidFill>
                  <a:srgbClr val="4C6AA3"/>
                </a:solidFill>
                <a:latin typeface="Keep Calm Med" pitchFamily="2" charset="0"/>
              </a:rPr>
              <a:t>Síntesis de voz</a:t>
            </a:r>
          </a:p>
          <a:p>
            <a:r>
              <a:rPr lang="es-PE" dirty="0">
                <a:solidFill>
                  <a:srgbClr val="4C6AA3"/>
                </a:solidFill>
                <a:latin typeface="Keep Calm Med" pitchFamily="2" charset="0"/>
              </a:rPr>
              <a:t>Síntesis del discurso</a:t>
            </a:r>
          </a:p>
          <a:p>
            <a:r>
              <a:rPr lang="es-PE" dirty="0">
                <a:solidFill>
                  <a:srgbClr val="4C6AA3"/>
                </a:solidFill>
                <a:latin typeface="Keep Calm Med" pitchFamily="2" charset="0"/>
              </a:rPr>
              <a:t>Respuesta a preguntas</a:t>
            </a:r>
          </a:p>
          <a:p>
            <a:r>
              <a:rPr lang="es-PE" dirty="0">
                <a:solidFill>
                  <a:srgbClr val="4C6AA3"/>
                </a:solidFill>
                <a:latin typeface="Keep Calm Med" pitchFamily="2" charset="0"/>
              </a:rPr>
              <a:t>Recuperación de la información</a:t>
            </a:r>
          </a:p>
          <a:p>
            <a:r>
              <a:rPr lang="es-PE" dirty="0">
                <a:solidFill>
                  <a:srgbClr val="4C6AA3"/>
                </a:solidFill>
                <a:latin typeface="Keep Calm Med" pitchFamily="2" charset="0"/>
              </a:rPr>
              <a:t>Extracción de la información</a:t>
            </a:r>
          </a:p>
          <a:p>
            <a:r>
              <a:rPr lang="es-PE" dirty="0">
                <a:solidFill>
                  <a:srgbClr val="4C6AA3"/>
                </a:solidFill>
                <a:latin typeface="Keep Calm Med" pitchFamily="2" charset="0"/>
              </a:rPr>
              <a:t>Generación de lenguajes naturales </a:t>
            </a:r>
            <a:endParaRPr lang="es-PE" dirty="0" smtClean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dirty="0" smtClean="0">
                <a:solidFill>
                  <a:srgbClr val="4C6AA3"/>
                </a:solidFill>
                <a:latin typeface="Keep Calm Med" pitchFamily="2" charset="0"/>
              </a:rPr>
              <a:t>Análisis de sentimiento y subjetividad</a:t>
            </a:r>
            <a:endParaRPr lang="es-PE" dirty="0">
              <a:solidFill>
                <a:srgbClr val="4C6AA3"/>
              </a:solidFill>
              <a:latin typeface="Keep Calm M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Motor de búsqueda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4C6AA3"/>
                </a:solidFill>
                <a:latin typeface="Keep Calm Med" pitchFamily="2" charset="0"/>
              </a:rPr>
              <a:t>Objetivo: Otorgar a los asesores del </a:t>
            </a:r>
            <a:r>
              <a:rPr lang="es-ES" dirty="0" err="1">
                <a:solidFill>
                  <a:srgbClr val="4C6AA3"/>
                </a:solidFill>
                <a:latin typeface="Keep Calm Med" pitchFamily="2" charset="0"/>
              </a:rPr>
              <a:t>call</a:t>
            </a:r>
            <a:r>
              <a:rPr lang="es-ES" dirty="0">
                <a:solidFill>
                  <a:srgbClr val="4C6AA3"/>
                </a:solidFill>
                <a:latin typeface="Keep Calm Med" pitchFamily="2" charset="0"/>
              </a:rPr>
              <a:t> center un acceso único que permita preguntar en lenguaje natural para resolver las dudas de los clientes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6214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Flujo de una POC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476" y="2781192"/>
            <a:ext cx="2131344" cy="13849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EC2ECD1-C737-447F-8B7B-90542C7C37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47" y="2044960"/>
            <a:ext cx="2164702" cy="2164702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A7FEA4EC-674F-4357-BBD6-8D8B7D36BB29}"/>
              </a:ext>
            </a:extLst>
          </p:cNvPr>
          <p:cNvGrpSpPr/>
          <p:nvPr/>
        </p:nvGrpSpPr>
        <p:grpSpPr>
          <a:xfrm>
            <a:off x="578097" y="1968835"/>
            <a:ext cx="1292790" cy="1059402"/>
            <a:chOff x="476598" y="1342025"/>
            <a:chExt cx="1292790" cy="1059402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xmlns="" id="{AE42BD16-6AD5-4D0B-8B38-54B1D13BA471}"/>
                </a:ext>
              </a:extLst>
            </p:cNvPr>
            <p:cNvGrpSpPr/>
            <p:nvPr/>
          </p:nvGrpSpPr>
          <p:grpSpPr>
            <a:xfrm>
              <a:off x="805111" y="1342025"/>
              <a:ext cx="628460" cy="741132"/>
              <a:chOff x="576349" y="594741"/>
              <a:chExt cx="628460" cy="741132"/>
            </a:xfrm>
          </p:grpSpPr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xmlns="" id="{ED4B6B7B-B9AF-49AC-AFAA-0882B99EC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349" y="594741"/>
                <a:ext cx="543098" cy="543098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xmlns="" id="{88554736-66D4-4D1B-B868-F9DCCBC16A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284" y="866290"/>
                <a:ext cx="359525" cy="469583"/>
              </a:xfrm>
              <a:prstGeom prst="rect">
                <a:avLst/>
              </a:prstGeom>
            </p:spPr>
          </p:pic>
        </p:grp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xmlns="" id="{B1F64CCF-E8AA-45E1-8FBB-275048B80F40}"/>
                </a:ext>
              </a:extLst>
            </p:cNvPr>
            <p:cNvSpPr txBox="1"/>
            <p:nvPr/>
          </p:nvSpPr>
          <p:spPr>
            <a:xfrm>
              <a:off x="476598" y="2124428"/>
              <a:ext cx="1292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DOCUMENTOS</a:t>
              </a:r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5ABC8262-9997-4FD3-B426-A98E8AD0C546}"/>
              </a:ext>
            </a:extLst>
          </p:cNvPr>
          <p:cNvSpPr txBox="1"/>
          <p:nvPr/>
        </p:nvSpPr>
        <p:spPr>
          <a:xfrm>
            <a:off x="541453" y="4344870"/>
            <a:ext cx="365157" cy="177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FBF081E4-BCA0-4422-B17D-877BBCF14689}"/>
              </a:ext>
            </a:extLst>
          </p:cNvPr>
          <p:cNvGrpSpPr/>
          <p:nvPr/>
        </p:nvGrpSpPr>
        <p:grpSpPr>
          <a:xfrm>
            <a:off x="4871500" y="3009798"/>
            <a:ext cx="863362" cy="872780"/>
            <a:chOff x="4856776" y="2202584"/>
            <a:chExt cx="716128" cy="748774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xmlns="" id="{F5B3364E-B0C1-493E-A421-2C057F089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776" y="2202584"/>
              <a:ext cx="494486" cy="494486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xmlns="" id="{32B72EA1-BE42-48EF-8146-B851263B8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580" y="2278784"/>
              <a:ext cx="494486" cy="494486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xmlns="" id="{76FA88D4-6BEE-49C5-8630-05FB7B626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418" y="2456872"/>
              <a:ext cx="494486" cy="494486"/>
            </a:xfrm>
            <a:prstGeom prst="rect">
              <a:avLst/>
            </a:prstGeom>
          </p:spPr>
        </p:pic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B299C2B8-76EA-49D8-BBAD-C1FB5A8524D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08" y="3415291"/>
            <a:ext cx="499135" cy="38676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xmlns="" id="{40827E98-0B4A-4588-BE7B-092CCC79A32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29" y="2685114"/>
            <a:ext cx="1166967" cy="49401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xmlns="" id="{25D4E4DA-C229-4997-830A-DB1E01A107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315" y="3539717"/>
            <a:ext cx="1324999" cy="448922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383B344C-8FF1-4CC6-897F-75B8FE3D77D5}"/>
              </a:ext>
            </a:extLst>
          </p:cNvPr>
          <p:cNvSpPr txBox="1"/>
          <p:nvPr/>
        </p:nvSpPr>
        <p:spPr>
          <a:xfrm>
            <a:off x="8486967" y="3853129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b="1" dirty="0" smtClean="0"/>
              <a:t>Motor </a:t>
            </a:r>
            <a:r>
              <a:rPr lang="es-PE" b="1" dirty="0"/>
              <a:t>de </a:t>
            </a:r>
          </a:p>
          <a:p>
            <a:pPr algn="ctr"/>
            <a:r>
              <a:rPr lang="es-PE" b="1" dirty="0"/>
              <a:t>búsqueda documental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xmlns="" id="{CE663F26-3086-43DC-98BA-DE7F25461B3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40" y="3059849"/>
            <a:ext cx="571358" cy="571358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xmlns="" id="{A61D3201-EF6A-4983-BBD1-BBC5ED5FDB9D}"/>
              </a:ext>
            </a:extLst>
          </p:cNvPr>
          <p:cNvGrpSpPr/>
          <p:nvPr/>
        </p:nvGrpSpPr>
        <p:grpSpPr>
          <a:xfrm>
            <a:off x="2616181" y="2673850"/>
            <a:ext cx="640531" cy="605291"/>
            <a:chOff x="2796798" y="1751474"/>
            <a:chExt cx="1080198" cy="1052464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xmlns="" id="{AA05017E-8B16-4B57-99E7-64AF1E3AA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847" y="2303789"/>
              <a:ext cx="500149" cy="500149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xmlns="" id="{F517E5DC-3544-4090-927B-67EF48AA3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6798" y="1751474"/>
              <a:ext cx="1034933" cy="1034933"/>
            </a:xfrm>
            <a:prstGeom prst="rect">
              <a:avLst/>
            </a:prstGeom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xmlns="" id="{47371407-63A9-424A-9E29-C1D1FA5A88CD}"/>
              </a:ext>
            </a:extLst>
          </p:cNvPr>
          <p:cNvGrpSpPr/>
          <p:nvPr/>
        </p:nvGrpSpPr>
        <p:grpSpPr>
          <a:xfrm>
            <a:off x="2650451" y="3489540"/>
            <a:ext cx="900006" cy="710273"/>
            <a:chOff x="3278583" y="3781986"/>
            <a:chExt cx="900006" cy="710273"/>
          </a:xfrm>
        </p:grpSpPr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xmlns="" id="{6F5E8004-F937-497B-9864-D04754AB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1099" y="4124918"/>
              <a:ext cx="587490" cy="367341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xmlns="" id="{7535AE42-3EF4-4A1C-9802-4AFF6C95D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583" y="3781986"/>
              <a:ext cx="529734" cy="529734"/>
            </a:xfrm>
            <a:prstGeom prst="rect">
              <a:avLst/>
            </a:prstGeom>
          </p:spPr>
        </p:pic>
      </p:grpSp>
      <p:cxnSp>
        <p:nvCxnSpPr>
          <p:cNvPr id="31" name="Conector: angular 74">
            <a:extLst>
              <a:ext uri="{FF2B5EF4-FFF2-40B4-BE49-F238E27FC236}">
                <a16:creationId xmlns:a16="http://schemas.microsoft.com/office/drawing/2014/main" xmlns="" id="{1CC0A8B9-3EC1-4576-9240-E2487B32441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415191" y="3754407"/>
            <a:ext cx="1235260" cy="27608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77">
            <a:extLst>
              <a:ext uri="{FF2B5EF4-FFF2-40B4-BE49-F238E27FC236}">
                <a16:creationId xmlns:a16="http://schemas.microsoft.com/office/drawing/2014/main" xmlns="" id="{A7A6BA71-8C20-4840-9BF2-8DB6B7F05CD5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1535070" y="2475176"/>
            <a:ext cx="1081111" cy="49627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86">
            <a:extLst>
              <a:ext uri="{FF2B5EF4-FFF2-40B4-BE49-F238E27FC236}">
                <a16:creationId xmlns:a16="http://schemas.microsoft.com/office/drawing/2014/main" xmlns="" id="{C2391AB3-A671-411F-9DD0-A4768CC1F279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>
            <a:off x="3229871" y="2971455"/>
            <a:ext cx="1760747" cy="415353"/>
          </a:xfrm>
          <a:prstGeom prst="bentConnector3">
            <a:avLst>
              <a:gd name="adj1" fmla="val 3992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89">
            <a:extLst>
              <a:ext uri="{FF2B5EF4-FFF2-40B4-BE49-F238E27FC236}">
                <a16:creationId xmlns:a16="http://schemas.microsoft.com/office/drawing/2014/main" xmlns="" id="{6113605E-46D7-4DD7-900D-F0C195A9E192}"/>
              </a:ext>
            </a:extLst>
          </p:cNvPr>
          <p:cNvCxnSpPr>
            <a:cxnSpLocks/>
            <a:stCxn id="30" idx="3"/>
            <a:endCxn id="18" idx="1"/>
          </p:cNvCxnSpPr>
          <p:nvPr/>
        </p:nvCxnSpPr>
        <p:spPr>
          <a:xfrm flipV="1">
            <a:off x="3180185" y="3386808"/>
            <a:ext cx="1810433" cy="367599"/>
          </a:xfrm>
          <a:prstGeom prst="bentConnector3">
            <a:avLst>
              <a:gd name="adj1" fmla="val 4173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echa: a la derecha 95">
            <a:extLst>
              <a:ext uri="{FF2B5EF4-FFF2-40B4-BE49-F238E27FC236}">
                <a16:creationId xmlns:a16="http://schemas.microsoft.com/office/drawing/2014/main" xmlns="" id="{67BD54F9-449D-4216-8B68-6A8D5E1FD485}"/>
              </a:ext>
            </a:extLst>
          </p:cNvPr>
          <p:cNvSpPr/>
          <p:nvPr/>
        </p:nvSpPr>
        <p:spPr>
          <a:xfrm>
            <a:off x="653144" y="5308341"/>
            <a:ext cx="4683930" cy="805302"/>
          </a:xfrm>
          <a:prstGeom prst="rightArrow">
            <a:avLst>
              <a:gd name="adj1" fmla="val 6148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/>
              <a:t>INGESTA DE DOCUMENTOS Y PÁGINAS WEB</a:t>
            </a:r>
          </a:p>
        </p:txBody>
      </p:sp>
      <p:sp>
        <p:nvSpPr>
          <p:cNvPr id="36" name="Flecha: a la derecha 96">
            <a:extLst>
              <a:ext uri="{FF2B5EF4-FFF2-40B4-BE49-F238E27FC236}">
                <a16:creationId xmlns:a16="http://schemas.microsoft.com/office/drawing/2014/main" xmlns="" id="{5C2D03CF-403C-4C20-BBC7-09302DA56329}"/>
              </a:ext>
            </a:extLst>
          </p:cNvPr>
          <p:cNvSpPr/>
          <p:nvPr/>
        </p:nvSpPr>
        <p:spPr>
          <a:xfrm>
            <a:off x="5537310" y="4919900"/>
            <a:ext cx="3253790" cy="812579"/>
          </a:xfrm>
          <a:prstGeom prst="rightArrow">
            <a:avLst>
              <a:gd name="adj1" fmla="val 61485"/>
              <a:gd name="adj2" fmla="val 3947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/>
              <a:t>ENTRENAMIENTO ANALÍTICO</a:t>
            </a:r>
          </a:p>
        </p:txBody>
      </p:sp>
      <p:sp>
        <p:nvSpPr>
          <p:cNvPr id="37" name="Flecha: a la derecha 97">
            <a:extLst>
              <a:ext uri="{FF2B5EF4-FFF2-40B4-BE49-F238E27FC236}">
                <a16:creationId xmlns:a16="http://schemas.microsoft.com/office/drawing/2014/main" xmlns="" id="{B612B4D8-4A60-4C24-B089-140C72514F51}"/>
              </a:ext>
            </a:extLst>
          </p:cNvPr>
          <p:cNvSpPr/>
          <p:nvPr/>
        </p:nvSpPr>
        <p:spPr>
          <a:xfrm>
            <a:off x="8991337" y="4602389"/>
            <a:ext cx="1965326" cy="720684"/>
          </a:xfrm>
          <a:prstGeom prst="rightArrow">
            <a:avLst>
              <a:gd name="adj1" fmla="val 61485"/>
              <a:gd name="adj2" fmla="val 423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/>
              <a:t>EXPLOTACIÓN</a:t>
            </a:r>
          </a:p>
        </p:txBody>
      </p:sp>
      <p:cxnSp>
        <p:nvCxnSpPr>
          <p:cNvPr id="38" name="Conector: angular 108">
            <a:extLst>
              <a:ext uri="{FF2B5EF4-FFF2-40B4-BE49-F238E27FC236}">
                <a16:creationId xmlns:a16="http://schemas.microsoft.com/office/drawing/2014/main" xmlns="" id="{8CBF5213-714F-41C0-AEB9-712AA333E9A9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5734862" y="3345528"/>
            <a:ext cx="1265978" cy="24886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112">
            <a:extLst>
              <a:ext uri="{FF2B5EF4-FFF2-40B4-BE49-F238E27FC236}">
                <a16:creationId xmlns:a16="http://schemas.microsoft.com/office/drawing/2014/main" xmlns="" id="{5F846585-D68F-4284-84CC-2FE342B61EEB}"/>
              </a:ext>
            </a:extLst>
          </p:cNvPr>
          <p:cNvCxnSpPr>
            <a:cxnSpLocks/>
            <a:stCxn id="24" idx="3"/>
            <a:endCxn id="6" idx="1"/>
          </p:cNvCxnSpPr>
          <p:nvPr/>
        </p:nvCxnSpPr>
        <p:spPr>
          <a:xfrm flipV="1">
            <a:off x="7572198" y="3127311"/>
            <a:ext cx="1205549" cy="21821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124">
            <a:extLst>
              <a:ext uri="{FF2B5EF4-FFF2-40B4-BE49-F238E27FC236}">
                <a16:creationId xmlns:a16="http://schemas.microsoft.com/office/drawing/2014/main" xmlns="" id="{D2E91ED4-F989-4DCB-BCE0-997101466158}"/>
              </a:ext>
            </a:extLst>
          </p:cNvPr>
          <p:cNvCxnSpPr>
            <a:cxnSpLocks/>
            <a:endCxn id="46" idx="2"/>
          </p:cNvCxnSpPr>
          <p:nvPr/>
        </p:nvCxnSpPr>
        <p:spPr>
          <a:xfrm rot="5400000" flipH="1" flipV="1">
            <a:off x="10321734" y="2263235"/>
            <a:ext cx="1056525" cy="40000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xmlns="" id="{3A211738-2DFA-467A-B8F9-0D378AA1D715}"/>
              </a:ext>
            </a:extLst>
          </p:cNvPr>
          <p:cNvSpPr txBox="1"/>
          <p:nvPr/>
        </p:nvSpPr>
        <p:spPr>
          <a:xfrm>
            <a:off x="2261491" y="2026317"/>
            <a:ext cx="1879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 err="1"/>
              <a:t>Optical</a:t>
            </a:r>
            <a:r>
              <a:rPr lang="es-PE" sz="1600" b="1" dirty="0"/>
              <a:t> </a:t>
            </a:r>
            <a:r>
              <a:rPr lang="es-PE" sz="1600" b="1" dirty="0" err="1"/>
              <a:t>Character</a:t>
            </a:r>
            <a:r>
              <a:rPr lang="es-PE" sz="1600" b="1" dirty="0"/>
              <a:t> </a:t>
            </a:r>
            <a:r>
              <a:rPr lang="es-PE" sz="1600" b="1" dirty="0" err="1"/>
              <a:t>Recognition</a:t>
            </a:r>
            <a:endParaRPr lang="es-PE" sz="1600" b="1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xmlns="" id="{FFA8C11B-1AB3-4B79-9EC3-46A6D5E47F9A}"/>
              </a:ext>
            </a:extLst>
          </p:cNvPr>
          <p:cNvSpPr txBox="1"/>
          <p:nvPr/>
        </p:nvSpPr>
        <p:spPr>
          <a:xfrm>
            <a:off x="2257179" y="4281453"/>
            <a:ext cx="1601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/>
              <a:t>Web </a:t>
            </a:r>
            <a:r>
              <a:rPr lang="es-PE" sz="1600" b="1" dirty="0" err="1"/>
              <a:t>Scrapping</a:t>
            </a:r>
            <a:endParaRPr lang="es-PE" sz="1600" b="1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xmlns="" id="{1FA8DD7B-F088-404D-9C16-0DFD7C7126A9}"/>
              </a:ext>
            </a:extLst>
          </p:cNvPr>
          <p:cNvSpPr txBox="1"/>
          <p:nvPr/>
        </p:nvSpPr>
        <p:spPr>
          <a:xfrm>
            <a:off x="6520332" y="2279350"/>
            <a:ext cx="18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Entrenamiento</a:t>
            </a:r>
            <a:endParaRPr lang="es-PE" b="1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xmlns="" id="{0E8929BA-2D4D-4D0C-A41B-BFC234A2FA5D}"/>
              </a:ext>
            </a:extLst>
          </p:cNvPr>
          <p:cNvSpPr txBox="1"/>
          <p:nvPr/>
        </p:nvSpPr>
        <p:spPr>
          <a:xfrm>
            <a:off x="8929568" y="1006071"/>
            <a:ext cx="1720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/>
              <a:t>Consultas </a:t>
            </a:r>
            <a:r>
              <a:rPr lang="es-PE" sz="1600" b="1" dirty="0" smtClean="0"/>
              <a:t>Web</a:t>
            </a:r>
          </a:p>
          <a:p>
            <a:r>
              <a:rPr lang="es-PE" sz="1600" b="1" dirty="0" smtClean="0"/>
              <a:t>(Ambiente local)</a:t>
            </a:r>
            <a:endParaRPr lang="es-PE" sz="1600" b="1" dirty="0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xmlns="" id="{40DC90C4-1F0C-4DC0-9780-307E2494E5C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998" y="2097924"/>
            <a:ext cx="485365" cy="485365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="" xmlns:a16="http://schemas.microsoft.com/office/drawing/2014/main" id="{3205D1E2-38E6-4677-BB78-0AD34A38F94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549" y="778075"/>
            <a:ext cx="1156898" cy="1156898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850855" y="1307082"/>
            <a:ext cx="2229335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noProof="0">
                <a:latin typeface="Century Gothic" panose="020B0502020202020204" pitchFamily="34" charset="0"/>
              </a:defRPr>
            </a:lvl1pPr>
            <a:lvl2pPr marR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noProof="0">
                <a:latin typeface="Century Gothic" panose="020B0502020202020204" pitchFamily="34" charset="0"/>
              </a:defRPr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b="1" noProof="0">
                <a:latin typeface="Century Gothic" panose="020B0502020202020204" pitchFamily="34" charset="0"/>
              </a:defRPr>
            </a:lvl3pPr>
            <a:lvl4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b="1" noProof="0">
                <a:latin typeface="Century Gothic" panose="020B0502020202020204" pitchFamily="34" charset="0"/>
              </a:defRPr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b="1" noProof="0">
                <a:latin typeface="Century Gothic" panose="020B0502020202020204" pitchFamily="34" charset="0"/>
              </a:defRPr>
            </a:lvl5pPr>
            <a:lvl6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b="1" noProof="0">
                <a:latin typeface="Century Gothic" panose="020B0502020202020204" pitchFamily="34" charset="0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s-ES" dirty="0"/>
              <a:t>Arquitectura</a:t>
            </a:r>
          </a:p>
        </p:txBody>
      </p:sp>
      <p:pic>
        <p:nvPicPr>
          <p:cNvPr id="1026" name="Picture 2" descr="Image result for pagina web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89" y="3586177"/>
            <a:ext cx="950180" cy="83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xmlns="" id="{0DA05AAF-D416-4BAD-98F6-5466F0305A1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9" y="3615955"/>
            <a:ext cx="412675" cy="39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0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399</Words>
  <Application>Microsoft Office PowerPoint</Application>
  <PresentationFormat>Panorámica</PresentationFormat>
  <Paragraphs>84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Keep Calm Med</vt:lpstr>
      <vt:lpstr>Myriad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Jose Sosa Briceño</cp:lastModifiedBy>
  <cp:revision>60</cp:revision>
  <dcterms:created xsi:type="dcterms:W3CDTF">2019-02-22T02:13:14Z</dcterms:created>
  <dcterms:modified xsi:type="dcterms:W3CDTF">2019-02-23T16:53:32Z</dcterms:modified>
</cp:coreProperties>
</file>