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9" r:id="rId5"/>
    <p:sldId id="302" r:id="rId6"/>
    <p:sldId id="260" r:id="rId7"/>
    <p:sldId id="271" r:id="rId8"/>
    <p:sldId id="279" r:id="rId9"/>
    <p:sldId id="280" r:id="rId10"/>
    <p:sldId id="284" r:id="rId11"/>
    <p:sldId id="283" r:id="rId12"/>
    <p:sldId id="285" r:id="rId13"/>
    <p:sldId id="288" r:id="rId14"/>
    <p:sldId id="286" r:id="rId15"/>
    <p:sldId id="275" r:id="rId16"/>
    <p:sldId id="293" r:id="rId17"/>
    <p:sldId id="274" r:id="rId18"/>
    <p:sldId id="277" r:id="rId19"/>
    <p:sldId id="308" r:id="rId20"/>
    <p:sldId id="309" r:id="rId21"/>
    <p:sldId id="276" r:id="rId22"/>
    <p:sldId id="289" r:id="rId23"/>
    <p:sldId id="290" r:id="rId24"/>
    <p:sldId id="291" r:id="rId25"/>
    <p:sldId id="294" r:id="rId26"/>
    <p:sldId id="304" r:id="rId27"/>
    <p:sldId id="305" r:id="rId28"/>
    <p:sldId id="307" r:id="rId29"/>
    <p:sldId id="297" r:id="rId30"/>
    <p:sldId id="298" r:id="rId31"/>
    <p:sldId id="299" r:id="rId32"/>
    <p:sldId id="300" r:id="rId33"/>
    <p:sldId id="296" r:id="rId34"/>
    <p:sldId id="301" r:id="rId35"/>
    <p:sldId id="303" r:id="rId36"/>
    <p:sldId id="265" r:id="rId37"/>
    <p:sldId id="264" r:id="rId38"/>
    <p:sldId id="266" r:id="rId39"/>
    <p:sldId id="258" r:id="rId40"/>
    <p:sldId id="26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C91"/>
    <a:srgbClr val="335597"/>
    <a:srgbClr val="506289"/>
    <a:srgbClr val="4C6AA3"/>
    <a:srgbClr val="FFC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5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9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1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6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4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0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2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1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035-38C8-4C45-A3B6-5FF89618A9CC}" type="datetimeFigureOut">
              <a:rPr lang="es-ES" smtClean="0"/>
              <a:t>02/03/2019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jpg"/><Relationship Id="rId5" Type="http://schemas.openxmlformats.org/officeDocument/2006/relationships/image" Target="../media/image49.png"/><Relationship Id="rId4" Type="http://schemas.openxmlformats.org/officeDocument/2006/relationships/image" Target="../media/image48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227018" y="1033859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3. Agregando una nueva columna al </a:t>
            </a:r>
            <a:r>
              <a:rPr lang="es-ES" sz="2000" b="1" dirty="0" err="1"/>
              <a:t>dataframe</a:t>
            </a:r>
            <a:r>
              <a:rPr lang="es-ES" sz="2000" b="1" dirty="0"/>
              <a:t> existente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69" y="1721450"/>
            <a:ext cx="8819650" cy="285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1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957520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4. Eliminando una columna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0" y="1655677"/>
            <a:ext cx="6567745" cy="348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1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957520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5. Transponer un </a:t>
            </a:r>
            <a:r>
              <a:rPr lang="es-ES" sz="2000" b="1" dirty="0" err="1"/>
              <a:t>dataframe</a:t>
            </a:r>
            <a:endParaRPr lang="es-E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93" y="1762125"/>
            <a:ext cx="7547182" cy="213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13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957520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6. Reemplazar un valor dentro de un </a:t>
            </a:r>
            <a:r>
              <a:rPr lang="es-ES" sz="2000" b="1" dirty="0" err="1"/>
              <a:t>dataframe</a:t>
            </a:r>
            <a:endParaRPr lang="es-ES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0" y="1802156"/>
            <a:ext cx="5974621" cy="293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3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957520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7. Eliminando registros con vacíos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27" y="1686760"/>
            <a:ext cx="6312996" cy="248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13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9" y="3798923"/>
            <a:ext cx="5690801" cy="104479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5" y="948016"/>
            <a:ext cx="4873826" cy="192922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4F1D6B8-CC0F-4BCE-AEFD-2DBE98BFBF65}"/>
              </a:ext>
            </a:extLst>
          </p:cNvPr>
          <p:cNvSpPr/>
          <p:nvPr/>
        </p:nvSpPr>
        <p:spPr>
          <a:xfrm>
            <a:off x="6553201" y="1170712"/>
            <a:ext cx="52435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273044"/>
                </a:solidFill>
                <a:latin typeface="Open Sans"/>
              </a:rPr>
              <a:t>Nos apoya para el cálculo de vectores y matrices con funciones matemáticas de alto nivel. En 2005, Travis </a:t>
            </a:r>
            <a:r>
              <a:rPr lang="es-ES" dirty="0" err="1">
                <a:solidFill>
                  <a:srgbClr val="273044"/>
                </a:solidFill>
                <a:latin typeface="Open Sans"/>
              </a:rPr>
              <a:t>Oliphant</a:t>
            </a:r>
            <a:r>
              <a:rPr lang="es-ES" dirty="0">
                <a:solidFill>
                  <a:srgbClr val="273044"/>
                </a:solidFill>
                <a:latin typeface="Open Sans"/>
              </a:rPr>
              <a:t> creó </a:t>
            </a:r>
            <a:r>
              <a:rPr lang="es-ES" dirty="0" err="1">
                <a:solidFill>
                  <a:srgbClr val="273044"/>
                </a:solidFill>
                <a:latin typeface="Open Sans"/>
              </a:rPr>
              <a:t>NumPy</a:t>
            </a:r>
            <a:r>
              <a:rPr lang="es-ES" dirty="0">
                <a:solidFill>
                  <a:srgbClr val="273044"/>
                </a:solidFill>
                <a:latin typeface="Open Sans"/>
              </a:rPr>
              <a:t> incorporando características de </a:t>
            </a:r>
            <a:r>
              <a:rPr lang="es-ES" dirty="0" err="1">
                <a:solidFill>
                  <a:srgbClr val="273044"/>
                </a:solidFill>
                <a:latin typeface="Open Sans"/>
              </a:rPr>
              <a:t>Numarray</a:t>
            </a:r>
            <a:r>
              <a:rPr lang="es-ES" dirty="0">
                <a:solidFill>
                  <a:srgbClr val="273044"/>
                </a:solidFill>
                <a:latin typeface="Open Sans"/>
              </a:rPr>
              <a:t> a </a:t>
            </a:r>
            <a:r>
              <a:rPr lang="es-ES" dirty="0" err="1">
                <a:solidFill>
                  <a:srgbClr val="273044"/>
                </a:solidFill>
                <a:latin typeface="Open Sans"/>
              </a:rPr>
              <a:t>NumPy</a:t>
            </a:r>
            <a:r>
              <a:rPr lang="es-ES" dirty="0">
                <a:solidFill>
                  <a:srgbClr val="273044"/>
                </a:solidFill>
                <a:latin typeface="Open Sans"/>
              </a:rPr>
              <a:t>. Hoy en día </a:t>
            </a:r>
            <a:r>
              <a:rPr lang="es-ES" dirty="0" err="1">
                <a:solidFill>
                  <a:srgbClr val="273044"/>
                </a:solidFill>
                <a:latin typeface="Open Sans"/>
              </a:rPr>
              <a:t>NumPy</a:t>
            </a:r>
            <a:r>
              <a:rPr lang="es-ES" dirty="0">
                <a:solidFill>
                  <a:srgbClr val="273044"/>
                </a:solidFill>
                <a:latin typeface="Open Sans"/>
              </a:rPr>
              <a:t> es de código abierto y es la librería por excelencia de Python para vectores y matrices.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A88E04-001D-4EC0-8E4A-8B8BDC0DC2D5}"/>
              </a:ext>
            </a:extLst>
          </p:cNvPr>
          <p:cNvSpPr/>
          <p:nvPr/>
        </p:nvSpPr>
        <p:spPr>
          <a:xfrm>
            <a:off x="6481762" y="3561488"/>
            <a:ext cx="5314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err="1">
                <a:solidFill>
                  <a:srgbClr val="273044"/>
                </a:solidFill>
                <a:latin typeface="Open Sans"/>
              </a:rPr>
              <a:t>Matplotlib</a:t>
            </a:r>
            <a:r>
              <a:rPr lang="es-ES" dirty="0">
                <a:solidFill>
                  <a:srgbClr val="273044"/>
                </a:solidFill>
                <a:latin typeface="Open Sans"/>
              </a:rPr>
              <a:t> es una librería para generar gráficas a partir de datos contenidos en listas, vectores, en el lenguaje de programación Python y en su extensión matemática </a:t>
            </a:r>
            <a:r>
              <a:rPr lang="es-ES" dirty="0" err="1">
                <a:solidFill>
                  <a:srgbClr val="273044"/>
                </a:solidFill>
                <a:latin typeface="Open Sans"/>
              </a:rPr>
              <a:t>NumPy</a:t>
            </a:r>
            <a:r>
              <a:rPr lang="es-ES" dirty="0">
                <a:solidFill>
                  <a:srgbClr val="273044"/>
                </a:solidFill>
                <a:latin typeface="Open Sans"/>
              </a:rPr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73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02" y="371389"/>
            <a:ext cx="4212625" cy="300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6" y="3439042"/>
            <a:ext cx="4269831" cy="27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02" y="3429835"/>
            <a:ext cx="4288351" cy="27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877892" y="1476081"/>
            <a:ext cx="4428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1. Graficando distribuciones estadísticas</a:t>
            </a:r>
          </a:p>
        </p:txBody>
      </p:sp>
    </p:spTree>
    <p:extLst>
      <p:ext uri="{BB962C8B-B14F-4D97-AF65-F5344CB8AC3E}">
        <p14:creationId xmlns:p14="http://schemas.microsoft.com/office/powerpoint/2010/main" val="276515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28292"/>
            <a:ext cx="4533900" cy="180141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29B0CFA-C361-472D-8B4E-7B7D6140B493}"/>
              </a:ext>
            </a:extLst>
          </p:cNvPr>
          <p:cNvSpPr/>
          <p:nvPr/>
        </p:nvSpPr>
        <p:spPr>
          <a:xfrm>
            <a:off x="5486400" y="244706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>
                <a:solidFill>
                  <a:srgbClr val="273044"/>
                </a:solidFill>
                <a:latin typeface="Open Sans"/>
              </a:rPr>
              <a:t>El módulo </a:t>
            </a:r>
            <a:r>
              <a:rPr lang="es-ES" dirty="0" err="1">
                <a:solidFill>
                  <a:srgbClr val="273044"/>
                </a:solidFill>
                <a:latin typeface="Open Sans"/>
              </a:rPr>
              <a:t>scipy</a:t>
            </a:r>
            <a:r>
              <a:rPr lang="es-ES" dirty="0">
                <a:solidFill>
                  <a:srgbClr val="273044"/>
                </a:solidFill>
                <a:latin typeface="Open Sans"/>
              </a:rPr>
              <a:t> confiere al lenguaje general Python capacidades de cálculo numérico de gran capacidad. </a:t>
            </a:r>
            <a:r>
              <a:rPr lang="es-ES" dirty="0" err="1">
                <a:solidFill>
                  <a:srgbClr val="273044"/>
                </a:solidFill>
                <a:latin typeface="Open Sans"/>
              </a:rPr>
              <a:t>Scipy</a:t>
            </a:r>
            <a:r>
              <a:rPr lang="es-ES" dirty="0">
                <a:solidFill>
                  <a:srgbClr val="273044"/>
                </a:solidFill>
                <a:latin typeface="Open Sans"/>
              </a:rPr>
              <a:t> además de poseer en su núcleo a </a:t>
            </a:r>
            <a:r>
              <a:rPr lang="es-ES" dirty="0" err="1">
                <a:solidFill>
                  <a:srgbClr val="273044"/>
                </a:solidFill>
                <a:latin typeface="Open Sans"/>
              </a:rPr>
              <a:t>Numpy</a:t>
            </a:r>
            <a:r>
              <a:rPr lang="es-ES" dirty="0">
                <a:solidFill>
                  <a:srgbClr val="273044"/>
                </a:solidFill>
                <a:latin typeface="Open Sans"/>
              </a:rPr>
              <a:t>, posee módulos para optimización de funciones, integración, funciones especiales, resolución de ecuaciones diferenciales ordinarias y otros muchos aspectos.</a:t>
            </a:r>
            <a:endParaRPr lang="es-PE" dirty="0">
              <a:solidFill>
                <a:srgbClr val="273044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3980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9" y="952629"/>
            <a:ext cx="5420403" cy="214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74" y="3429835"/>
            <a:ext cx="5388049" cy="134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13" y="1549226"/>
            <a:ext cx="4173054" cy="27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2F25F2-E6F8-476C-B04F-14D86DFE4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49" y="990905"/>
            <a:ext cx="7987301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5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3F96DC2-09A6-4F8A-9481-84EC967D4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723900"/>
            <a:ext cx="4391025" cy="21955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748481-BF04-48E1-8DEC-4D1C31BD69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80" y="3552824"/>
            <a:ext cx="3246263" cy="246697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D93E18AC-9AF1-430A-A645-FE57F121AC27}"/>
              </a:ext>
            </a:extLst>
          </p:cNvPr>
          <p:cNvGrpSpPr/>
          <p:nvPr/>
        </p:nvGrpSpPr>
        <p:grpSpPr>
          <a:xfrm>
            <a:off x="6343209" y="670807"/>
            <a:ext cx="4391025" cy="2413487"/>
            <a:chOff x="6343209" y="737482"/>
            <a:chExt cx="4391025" cy="241348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A732D41-DBA9-44BC-841A-76E4B017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209" y="836423"/>
              <a:ext cx="4391025" cy="2314546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0AC874A-67B3-4BD5-B53B-44CE648C49EA}"/>
                </a:ext>
              </a:extLst>
            </p:cNvPr>
            <p:cNvSpPr txBox="1"/>
            <p:nvPr/>
          </p:nvSpPr>
          <p:spPr>
            <a:xfrm>
              <a:off x="7077075" y="737482"/>
              <a:ext cx="3171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600" dirty="0"/>
                <a:t>Clustering</a:t>
              </a:r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19608B07-D0F6-4309-8C1D-9EDD41D5E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09" y="3351841"/>
            <a:ext cx="2323834" cy="244888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53C3EF5-3B5A-4F87-BA7F-F0398CE16830}"/>
              </a:ext>
            </a:extLst>
          </p:cNvPr>
          <p:cNvSpPr txBox="1"/>
          <p:nvPr/>
        </p:nvSpPr>
        <p:spPr>
          <a:xfrm>
            <a:off x="2033718" y="3244334"/>
            <a:ext cx="260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92751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50" y="1841500"/>
            <a:ext cx="2654300" cy="3175000"/>
          </a:xfrm>
          <a:prstGeom prst="rect">
            <a:avLst/>
          </a:prstGeom>
        </p:spPr>
      </p:pic>
      <p:sp>
        <p:nvSpPr>
          <p:cNvPr id="5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>
                <a:solidFill>
                  <a:srgbClr val="4C6AA3"/>
                </a:solidFill>
                <a:latin typeface="Keep Calm Med" pitchFamily="2" charset="0"/>
              </a:rPr>
              <a:t>Beautiful</a:t>
            </a:r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s-ES" sz="4000" b="1" dirty="0" err="1">
                <a:solidFill>
                  <a:srgbClr val="4C6AA3"/>
                </a:solidFill>
                <a:latin typeface="Keep Calm Med" pitchFamily="2" charset="0"/>
              </a:rPr>
              <a:t>Soup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28" y="2038864"/>
            <a:ext cx="11045511" cy="126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957520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1. Obteniendo el contenido de una página HTML básica</a:t>
            </a:r>
          </a:p>
        </p:txBody>
      </p:sp>
    </p:spTree>
    <p:extLst>
      <p:ext uri="{BB962C8B-B14F-4D97-AF65-F5344CB8AC3E}">
        <p14:creationId xmlns:p14="http://schemas.microsoft.com/office/powerpoint/2010/main" val="10777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7"/>
          <a:stretch/>
        </p:blipFill>
        <p:spPr bwMode="auto">
          <a:xfrm>
            <a:off x="389354" y="1295977"/>
            <a:ext cx="11102430" cy="44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957519" y="641412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2. Obteniendo las etiquetas de titulo y cuerpo de la pagina HTML</a:t>
            </a:r>
          </a:p>
        </p:txBody>
      </p:sp>
    </p:spTree>
    <p:extLst>
      <p:ext uri="{BB962C8B-B14F-4D97-AF65-F5344CB8AC3E}">
        <p14:creationId xmlns:p14="http://schemas.microsoft.com/office/powerpoint/2010/main" val="150278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59796"/>
            <a:ext cx="106489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957519" y="641412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2. Obteniendo las etiquetas de párrafos del HTML</a:t>
            </a:r>
          </a:p>
        </p:txBody>
      </p:sp>
    </p:spTree>
    <p:extLst>
      <p:ext uri="{BB962C8B-B14F-4D97-AF65-F5344CB8AC3E}">
        <p14:creationId xmlns:p14="http://schemas.microsoft.com/office/powerpoint/2010/main" val="5703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729946" y="2236574"/>
            <a:ext cx="41642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i="1" dirty="0" err="1">
                <a:solidFill>
                  <a:srgbClr val="284C91"/>
                </a:solidFill>
              </a:rPr>
              <a:t>PyODBC</a:t>
            </a:r>
            <a:endParaRPr lang="es-ES" sz="8800" i="1" dirty="0">
              <a:solidFill>
                <a:srgbClr val="284C9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69" y="2026945"/>
            <a:ext cx="1223318" cy="122331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69" y="3531301"/>
            <a:ext cx="1284464" cy="128446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58" y="3429835"/>
            <a:ext cx="1385929" cy="1385929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9" b="32645"/>
          <a:stretch/>
        </p:blipFill>
        <p:spPr>
          <a:xfrm>
            <a:off x="7697744" y="4936931"/>
            <a:ext cx="1714500" cy="559712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86" y="702593"/>
            <a:ext cx="3406387" cy="120077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86" y="1655668"/>
            <a:ext cx="2892674" cy="17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75" y="1654839"/>
            <a:ext cx="9395153" cy="223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186075" y="65732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1. Llamamos a la librería </a:t>
            </a:r>
            <a:r>
              <a:rPr lang="es-ES" sz="2000" b="1" dirty="0" err="1"/>
              <a:t>pyodbc</a:t>
            </a:r>
            <a:r>
              <a:rPr lang="es-ES" sz="2000" b="1" dirty="0"/>
              <a:t>, y establecemos la conexión a un servidor SQL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455452" y="4232544"/>
            <a:ext cx="8856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s-ES" sz="2000" dirty="0"/>
              <a:t>Establecemos el Driver para la conexión</a:t>
            </a:r>
          </a:p>
          <a:p>
            <a:pPr marL="457200" indent="-457200">
              <a:buAutoNum type="alphaLcPeriod"/>
            </a:pPr>
            <a:r>
              <a:rPr lang="es-ES" sz="2000" dirty="0"/>
              <a:t>Ingresamos el nombre del servidor</a:t>
            </a:r>
          </a:p>
          <a:p>
            <a:pPr marL="457200" indent="-457200">
              <a:buAutoNum type="alphaLcPeriod"/>
            </a:pPr>
            <a:r>
              <a:rPr lang="es-ES" sz="2000" dirty="0"/>
              <a:t>Ingresamos el nombre de la tabla en SQL</a:t>
            </a:r>
          </a:p>
        </p:txBody>
      </p:sp>
    </p:spTree>
    <p:extLst>
      <p:ext uri="{BB962C8B-B14F-4D97-AF65-F5344CB8AC3E}">
        <p14:creationId xmlns:p14="http://schemas.microsoft.com/office/powerpoint/2010/main" val="42887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84" y="2785073"/>
            <a:ext cx="10143737" cy="174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84" y="1558837"/>
            <a:ext cx="10331553" cy="98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331885" y="4740375"/>
            <a:ext cx="8856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d. Guardamos el </a:t>
            </a:r>
            <a:r>
              <a:rPr lang="es-ES" sz="2000" dirty="0" err="1"/>
              <a:t>query</a:t>
            </a:r>
            <a:r>
              <a:rPr lang="es-ES" sz="2000" dirty="0"/>
              <a:t> de consulta en una variable</a:t>
            </a:r>
          </a:p>
          <a:p>
            <a:r>
              <a:rPr lang="es-ES" sz="2000" dirty="0"/>
              <a:t>e. Invocamos a panda para convertir el resultado en un </a:t>
            </a:r>
            <a:r>
              <a:rPr lang="es-ES" sz="2000" dirty="0" err="1"/>
              <a:t>dataframe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656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4"/>
            <a:ext cx="12194975" cy="6856326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2744215" y="5171988"/>
            <a:ext cx="4807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Estamos listos para poder explotar la información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4344339" y="772297"/>
            <a:ext cx="3316840" cy="4039239"/>
            <a:chOff x="2180796" y="770876"/>
            <a:chExt cx="3316840" cy="403923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983"/>
            <a:stretch/>
          </p:blipFill>
          <p:spPr bwMode="auto">
            <a:xfrm>
              <a:off x="2180796" y="772297"/>
              <a:ext cx="3219107" cy="403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89"/>
            <a:stretch/>
          </p:blipFill>
          <p:spPr bwMode="auto">
            <a:xfrm>
              <a:off x="4344339" y="770876"/>
              <a:ext cx="1153297" cy="403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09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Identificar el tipo de mercado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9" y="1514720"/>
            <a:ext cx="3613708" cy="243104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39" y="3620529"/>
            <a:ext cx="3415098" cy="239566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827" y="100836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8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Identificar el tipo de mercado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9" y="2214315"/>
            <a:ext cx="3613708" cy="243104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5086865" y="26681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/>
              <a:t>La sigla B2B se refiere a “</a:t>
            </a:r>
            <a:r>
              <a:rPr lang="es-ES" b="1" dirty="0"/>
              <a:t>Business to Business</a:t>
            </a:r>
            <a:r>
              <a:rPr lang="es-ES" dirty="0"/>
              <a:t>” (empresa a empresa), es decir el mercado corporativo o industrial que son aquellas empresas que comercializan sus productos o servicios a otras empresa</a:t>
            </a:r>
          </a:p>
        </p:txBody>
      </p:sp>
    </p:spTree>
    <p:extLst>
      <p:ext uri="{BB962C8B-B14F-4D97-AF65-F5344CB8AC3E}">
        <p14:creationId xmlns:p14="http://schemas.microsoft.com/office/powerpoint/2010/main" val="29246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Identificar el tipo de mercado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938584" y="24133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/>
              <a:t>La sigla B2C se refiere a “</a:t>
            </a:r>
            <a:r>
              <a:rPr lang="es-ES" b="1" dirty="0"/>
              <a:t>Business to </a:t>
            </a:r>
            <a:r>
              <a:rPr lang="es-ES" b="1" dirty="0" err="1"/>
              <a:t>Consumer</a:t>
            </a:r>
            <a:r>
              <a:rPr lang="es-ES" dirty="0"/>
              <a:t>”, (de la empresa al consumidor) esto es el mercado de consumo masivo o de consumidores finales, que son aquellas empresas que ofrecen productos o servicios a personas. A modo de ejemplo podemos citar a empresas que comercializan productos y marcas que en mayor o menor medida forman parte de nuestra vida cotidiana, ya que los consumimos o vemos sus publicidades.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9" y="152483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Identificar el tipo de mercado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198076" y="213717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/>
              <a:t>La sigla de </a:t>
            </a:r>
            <a:r>
              <a:rPr lang="es-ES" b="1" dirty="0"/>
              <a:t>Business to </a:t>
            </a:r>
            <a:r>
              <a:rPr lang="es-ES" b="1" dirty="0" err="1"/>
              <a:t>Government</a:t>
            </a:r>
            <a:r>
              <a:rPr lang="es-ES" b="1" dirty="0"/>
              <a:t> </a:t>
            </a:r>
            <a:r>
              <a:rPr lang="es-ES" dirty="0"/>
              <a:t>y consiste en optimizar los procesos de negociación entre empresas y el gobierno a través del uso de Internet, a partir de transacciones electrónicas para realizar contratación o compras; y realizar las licitaciones de compras del gobierno a través de medios electrónicos. Este tipo de comercio electrónico también facilita la comunicación entre las empresas y el gobierno en aspectos como los impuestos, registros comerciales, licencias, información legal, programas, políticas, procesos para negociación y productos, entre otros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41" y="2232002"/>
            <a:ext cx="3415098" cy="23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Entendiendo la industria financiera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29" y="1264149"/>
            <a:ext cx="9689515" cy="43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Modelos analíticos aplicados a la industria bancaria </a:t>
            </a:r>
            <a:r>
              <a:rPr lang="es-ES" sz="4000" b="1" dirty="0" err="1">
                <a:solidFill>
                  <a:srgbClr val="4C6AA3"/>
                </a:solidFill>
                <a:latin typeface="Keep Calm Med" pitchFamily="2" charset="0"/>
              </a:rPr>
              <a:t>retail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980000" y="1944000"/>
            <a:ext cx="756233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RIESGO DE CRÉDITO: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Score de Buro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admisión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comportamentales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predicción de ingresos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fraude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 de castigo</a:t>
            </a:r>
          </a:p>
        </p:txBody>
      </p:sp>
    </p:spTree>
    <p:extLst>
      <p:ext uri="{BB962C8B-B14F-4D97-AF65-F5344CB8AC3E}">
        <p14:creationId xmlns:p14="http://schemas.microsoft.com/office/powerpoint/2010/main" val="13983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Modelos analíticos aplicados a la industria bancaria </a:t>
            </a:r>
            <a:r>
              <a:rPr lang="es-ES" sz="4000" b="1" dirty="0" err="1">
                <a:solidFill>
                  <a:srgbClr val="4C6AA3"/>
                </a:solidFill>
                <a:latin typeface="Keep Calm Med" pitchFamily="2" charset="0"/>
              </a:rPr>
              <a:t>retail</a:t>
            </a:r>
            <a:endParaRPr lang="es-ES" sz="4000" b="1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80000" y="1944000"/>
            <a:ext cx="756233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COMERCIAL: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propensión a la toma de productos activos y pasivos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fuga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</a:t>
            </a:r>
            <a:r>
              <a:rPr lang="es-ES" dirty="0" err="1"/>
              <a:t>cross-selling</a:t>
            </a:r>
            <a:endParaRPr lang="es-E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 de </a:t>
            </a:r>
            <a:r>
              <a:rPr lang="es-ES" dirty="0" err="1"/>
              <a:t>contactabilidad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b="1" dirty="0"/>
              <a:t>FINANCIEROS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rentabilidad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supervivencia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Modelos de elasticidad de tasas de interés</a:t>
            </a:r>
          </a:p>
        </p:txBody>
      </p:sp>
    </p:spTree>
    <p:extLst>
      <p:ext uri="{BB962C8B-B14F-4D97-AF65-F5344CB8AC3E}">
        <p14:creationId xmlns:p14="http://schemas.microsoft.com/office/powerpoint/2010/main" val="78866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3"/>
          <p:cNvSpPr txBox="1"/>
          <p:nvPr/>
        </p:nvSpPr>
        <p:spPr>
          <a:xfrm>
            <a:off x="370704" y="451996"/>
            <a:ext cx="1128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4C6AA3"/>
                </a:solidFill>
                <a:latin typeface="Keep Calm Med" pitchFamily="2" charset="0"/>
              </a:rPr>
              <a:t>¿Cómo puedo mejor el desempeño predictivo?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7013870" y="1539522"/>
            <a:ext cx="3249827" cy="1909954"/>
            <a:chOff x="7071410" y="1519881"/>
            <a:chExt cx="3249827" cy="1909954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777" y="1519881"/>
              <a:ext cx="2337094" cy="1168547"/>
            </a:xfrm>
            <a:prstGeom prst="rect">
              <a:avLst/>
            </a:prstGeom>
          </p:spPr>
        </p:pic>
        <p:sp>
          <p:nvSpPr>
            <p:cNvPr id="8" name="7 CuadroTexto"/>
            <p:cNvSpPr txBox="1"/>
            <p:nvPr/>
          </p:nvSpPr>
          <p:spPr>
            <a:xfrm>
              <a:off x="7071410" y="2783504"/>
              <a:ext cx="3249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Investigar e incorporar nuevas fuentes de información</a:t>
              </a: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597444" y="3535872"/>
            <a:ext cx="5059297" cy="2427030"/>
            <a:chOff x="597444" y="3659442"/>
            <a:chExt cx="5059297" cy="2427030"/>
          </a:xfrm>
        </p:grpSpPr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6966" y="3659442"/>
              <a:ext cx="2699775" cy="1687360"/>
            </a:xfrm>
            <a:prstGeom prst="rect">
              <a:avLst/>
            </a:prstGeom>
          </p:spPr>
        </p:pic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44" y="3738840"/>
              <a:ext cx="1991380" cy="1528564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976184" y="5440141"/>
              <a:ext cx="3941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Poniendo a prueba nuevos esquemas de trabajo y nuevos algoritmos</a:t>
              </a:r>
            </a:p>
          </p:txBody>
        </p:sp>
        <p:sp>
          <p:nvSpPr>
            <p:cNvPr id="10" name="9 Más"/>
            <p:cNvSpPr/>
            <p:nvPr/>
          </p:nvSpPr>
          <p:spPr>
            <a:xfrm>
              <a:off x="2700034" y="4223206"/>
              <a:ext cx="513864" cy="559833"/>
            </a:xfrm>
            <a:prstGeom prst="mathPlus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6097488" y="3780421"/>
            <a:ext cx="4751743" cy="2182481"/>
            <a:chOff x="5912137" y="3804887"/>
            <a:chExt cx="4751743" cy="2182481"/>
          </a:xfrm>
        </p:grpSpPr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703" y="3804887"/>
              <a:ext cx="2279179" cy="1536150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5912137" y="5341037"/>
              <a:ext cx="4751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Retroalimentando al sistema con los resultados</a:t>
              </a:r>
            </a:p>
            <a:p>
              <a:pPr algn="ctr"/>
              <a:r>
                <a:rPr lang="es-ES" dirty="0"/>
                <a:t>de cada mejora o implementación realizada</a:t>
              </a: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1075120" y="1424532"/>
            <a:ext cx="3249827" cy="2024944"/>
            <a:chOff x="1075120" y="1424532"/>
            <a:chExt cx="3249827" cy="2024944"/>
          </a:xfrm>
        </p:grpSpPr>
        <p:pic>
          <p:nvPicPr>
            <p:cNvPr id="17" name="16 Imagen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1" t="12967" r="6149" b="12481"/>
            <a:stretch/>
          </p:blipFill>
          <p:spPr>
            <a:xfrm>
              <a:off x="1983342" y="1424532"/>
              <a:ext cx="1433384" cy="1359243"/>
            </a:xfrm>
            <a:prstGeom prst="rect">
              <a:avLst/>
            </a:prstGeom>
          </p:spPr>
        </p:pic>
        <p:sp>
          <p:nvSpPr>
            <p:cNvPr id="18" name="17 CuadroTexto"/>
            <p:cNvSpPr txBox="1"/>
            <p:nvPr/>
          </p:nvSpPr>
          <p:spPr>
            <a:xfrm>
              <a:off x="1075120" y="2803145"/>
              <a:ext cx="3249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Investigar en profundidad la data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6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5" y="289895"/>
            <a:ext cx="11676631" cy="656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5" y="289895"/>
            <a:ext cx="11676631" cy="6568105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06130" y="4670856"/>
            <a:ext cx="66480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Economista de la UNMSM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MSc</a:t>
            </a:r>
            <a:r>
              <a:rPr lang="es-ES" sz="1600" dirty="0"/>
              <a:t> Finanzas Corporativas Universidad del Pacífico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MSc</a:t>
            </a:r>
            <a:r>
              <a:rPr lang="es-ES" sz="1600" dirty="0"/>
              <a:t>© Estadística Aplicada UNALM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Especialista en temas de </a:t>
            </a:r>
            <a:r>
              <a:rPr lang="es-ES" sz="1600" dirty="0" err="1"/>
              <a:t>Modeling</a:t>
            </a:r>
            <a:r>
              <a:rPr lang="es-ES" sz="1600" dirty="0"/>
              <a:t> &amp; </a:t>
            </a:r>
            <a:r>
              <a:rPr lang="es-ES" sz="1600" dirty="0" err="1"/>
              <a:t>Scoring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Experiencia laboral en el sector de telecomunicaciones, </a:t>
            </a:r>
            <a:r>
              <a:rPr lang="es-ES" sz="1600" dirty="0" err="1"/>
              <a:t>retail</a:t>
            </a:r>
            <a:r>
              <a:rPr lang="es-ES" sz="1600" dirty="0"/>
              <a:t> y bancario.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Actualmente me desempeño en la compañía de pagos líder en Perú</a:t>
            </a:r>
          </a:p>
        </p:txBody>
      </p:sp>
    </p:spTree>
    <p:extLst>
      <p:ext uri="{BB962C8B-B14F-4D97-AF65-F5344CB8AC3E}">
        <p14:creationId xmlns:p14="http://schemas.microsoft.com/office/powerpoint/2010/main" val="360100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2640062"/>
            <a:ext cx="10998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CB3F"/>
                </a:solidFill>
                <a:latin typeface="Keep Calm Med" pitchFamily="2" charset="0"/>
              </a:rPr>
              <a:t>DATA SCIENCE CON PYTHON</a:t>
            </a:r>
          </a:p>
          <a:p>
            <a:pPr algn="ctr"/>
            <a:r>
              <a:rPr lang="es-ES" sz="4000" b="1" dirty="0">
                <a:solidFill>
                  <a:srgbClr val="FFCB3F"/>
                </a:solidFill>
                <a:latin typeface="Keep Calm Med" pitchFamily="2" charset="0"/>
              </a:rPr>
              <a:t>Y</a:t>
            </a:r>
          </a:p>
          <a:p>
            <a:pPr algn="ctr"/>
            <a:r>
              <a:rPr lang="es-ES" sz="4000" b="1" dirty="0">
                <a:solidFill>
                  <a:srgbClr val="FFCB3F"/>
                </a:solidFill>
                <a:latin typeface="Keep Calm Med" pitchFamily="2" charset="0"/>
              </a:rPr>
              <a:t>CONOCIMIENTO DEL NEGOCIO</a:t>
            </a:r>
          </a:p>
        </p:txBody>
      </p:sp>
    </p:spTree>
    <p:extLst>
      <p:ext uri="{BB962C8B-B14F-4D97-AF65-F5344CB8AC3E}">
        <p14:creationId xmlns:p14="http://schemas.microsoft.com/office/powerpoint/2010/main" val="7799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39" y="1436341"/>
            <a:ext cx="6394522" cy="398531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663326A-5187-4252-9F04-75774926F078}"/>
              </a:ext>
            </a:extLst>
          </p:cNvPr>
          <p:cNvSpPr/>
          <p:nvPr/>
        </p:nvSpPr>
        <p:spPr>
          <a:xfrm>
            <a:off x="876300" y="1609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>
                <a:solidFill>
                  <a:srgbClr val="757575"/>
                </a:solidFill>
                <a:latin typeface="helvetica neue"/>
              </a:rPr>
              <a:t>Pandas es una librería para el análisis de datos que cuenta con las estructuras de datos que necesitamos para limpiar los datos en bruto y que sean aptos para el análisis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34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86" y="1432931"/>
            <a:ext cx="8856397" cy="399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521040" y="778532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1. Crear un </a:t>
            </a:r>
            <a:r>
              <a:rPr lang="es-ES" sz="2000" b="1" dirty="0" err="1"/>
              <a:t>dataframe</a:t>
            </a:r>
            <a:r>
              <a:rPr lang="es-ES" sz="2000" b="1" dirty="0"/>
              <a:t> a partir de una lista o diccionario de </a:t>
            </a:r>
            <a:r>
              <a:rPr lang="es-ES" sz="2000" b="1" dirty="0" err="1"/>
              <a:t>numpy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18436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4" y="1726081"/>
            <a:ext cx="10605971" cy="294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70964" y="1008853"/>
            <a:ext cx="8856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2. Establece el orden de las columnas usando el atributo de columnas</a:t>
            </a:r>
          </a:p>
        </p:txBody>
      </p:sp>
    </p:spTree>
    <p:extLst>
      <p:ext uri="{BB962C8B-B14F-4D97-AF65-F5344CB8AC3E}">
        <p14:creationId xmlns:p14="http://schemas.microsoft.com/office/powerpoint/2010/main" val="37149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658</Words>
  <Application>Microsoft Office PowerPoint</Application>
  <PresentationFormat>Panorámica</PresentationFormat>
  <Paragraphs>67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helvetica neue</vt:lpstr>
      <vt:lpstr>Keep Calm Med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Aldo Lezama</cp:lastModifiedBy>
  <cp:revision>83</cp:revision>
  <dcterms:created xsi:type="dcterms:W3CDTF">2019-02-22T02:13:14Z</dcterms:created>
  <dcterms:modified xsi:type="dcterms:W3CDTF">2019-03-02T18:02:31Z</dcterms:modified>
</cp:coreProperties>
</file>