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57" r:id="rId5"/>
    <p:sldId id="262" r:id="rId6"/>
    <p:sldId id="259" r:id="rId7"/>
    <p:sldId id="261" r:id="rId8"/>
    <p:sldId id="263" r:id="rId9"/>
    <p:sldId id="264" r:id="rId10"/>
    <p:sldId id="265" r:id="rId11"/>
    <p:sldId id="266" r:id="rId12"/>
    <p:sldId id="268" r:id="rId13"/>
    <p:sldId id="267" r:id="rId14"/>
    <p:sldId id="269" r:id="rId15"/>
    <p:sldId id="270" r:id="rId16"/>
    <p:sldId id="271" r:id="rId17"/>
    <p:sldId id="272" r:id="rId18"/>
    <p:sldId id="273" r:id="rId19"/>
    <p:sldId id="276" r:id="rId20"/>
    <p:sldId id="277" r:id="rId21"/>
    <p:sldId id="279" r:id="rId22"/>
    <p:sldId id="280" r:id="rId23"/>
    <p:sldId id="281" r:id="rId24"/>
    <p:sldId id="282" r:id="rId25"/>
    <p:sldId id="283" r:id="rId26"/>
    <p:sldId id="285" r:id="rId27"/>
    <p:sldId id="286" r:id="rId28"/>
    <p:sldId id="288" r:id="rId29"/>
  </p:sldIdLst>
  <p:sldSz cx="12192000" cy="6858000"/>
  <p:notesSz cx="6858000" cy="9144000"/>
  <p:defaultTextStyle>
    <a:defPPr>
      <a:defRPr lang="es-419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015739C-B67A-4C7E-A61E-C39336FECD5C}" type="doc">
      <dgm:prSet loTypeId="urn:microsoft.com/office/officeart/2008/layout/LinedList" loCatId="list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C09E6F25-21D9-4AA2-9231-AFCFBAFA4C58}">
      <dgm:prSet/>
      <dgm:spPr/>
      <dgm:t>
        <a:bodyPr/>
        <a:lstStyle/>
        <a:p>
          <a:r>
            <a:rPr lang="es-419"/>
            <a:t>Buscar tesis de administración de empresas enfocadas a la empresa que deseamos analizar.</a:t>
          </a:r>
          <a:endParaRPr lang="en-US"/>
        </a:p>
      </dgm:t>
    </dgm:pt>
    <dgm:pt modelId="{2F4D2F6C-092A-414D-A5D6-675E9E5385D7}" type="parTrans" cxnId="{8676B36F-4294-47F6-88B5-26D26A0939B9}">
      <dgm:prSet/>
      <dgm:spPr/>
      <dgm:t>
        <a:bodyPr/>
        <a:lstStyle/>
        <a:p>
          <a:endParaRPr lang="en-US"/>
        </a:p>
      </dgm:t>
    </dgm:pt>
    <dgm:pt modelId="{11694709-E74B-4331-ADA9-E037165F6A43}" type="sibTrans" cxnId="{8676B36F-4294-47F6-88B5-26D26A0939B9}">
      <dgm:prSet/>
      <dgm:spPr/>
      <dgm:t>
        <a:bodyPr/>
        <a:lstStyle/>
        <a:p>
          <a:endParaRPr lang="en-US"/>
        </a:p>
      </dgm:t>
    </dgm:pt>
    <dgm:pt modelId="{C818B4A5-7D77-4D3C-867C-C382040BE8F9}">
      <dgm:prSet/>
      <dgm:spPr/>
      <dgm:t>
        <a:bodyPr/>
        <a:lstStyle/>
        <a:p>
          <a:r>
            <a:rPr lang="es-419" dirty="0"/>
            <a:t>Estas ofrecen un fuerte fuente de información sobre los problemas presentes que tienen un tipo de empresa y la posible solución.</a:t>
          </a:r>
          <a:endParaRPr lang="en-US" dirty="0"/>
        </a:p>
      </dgm:t>
    </dgm:pt>
    <dgm:pt modelId="{5DF8CBE5-E27F-4968-B4F7-46668176DDCE}" type="parTrans" cxnId="{A4ABEDF6-7198-4F4A-8F06-C413C446FC6C}">
      <dgm:prSet/>
      <dgm:spPr/>
      <dgm:t>
        <a:bodyPr/>
        <a:lstStyle/>
        <a:p>
          <a:endParaRPr lang="en-US"/>
        </a:p>
      </dgm:t>
    </dgm:pt>
    <dgm:pt modelId="{6464F156-3B2F-4AEF-8E80-93C3DBE34853}" type="sibTrans" cxnId="{A4ABEDF6-7198-4F4A-8F06-C413C446FC6C}">
      <dgm:prSet/>
      <dgm:spPr/>
      <dgm:t>
        <a:bodyPr/>
        <a:lstStyle/>
        <a:p>
          <a:endParaRPr lang="en-US"/>
        </a:p>
      </dgm:t>
    </dgm:pt>
    <dgm:pt modelId="{7657F988-A734-4F0F-9647-7E24F042BBEF}" type="pres">
      <dgm:prSet presAssocID="{8015739C-B67A-4C7E-A61E-C39336FECD5C}" presName="vert0" presStyleCnt="0">
        <dgm:presLayoutVars>
          <dgm:dir/>
          <dgm:animOne val="branch"/>
          <dgm:animLvl val="lvl"/>
        </dgm:presLayoutVars>
      </dgm:prSet>
      <dgm:spPr/>
    </dgm:pt>
    <dgm:pt modelId="{022514EF-FE92-49A3-9B14-475D49A9F2D1}" type="pres">
      <dgm:prSet presAssocID="{C09E6F25-21D9-4AA2-9231-AFCFBAFA4C58}" presName="thickLine" presStyleLbl="alignNode1" presStyleIdx="0" presStyleCnt="2"/>
      <dgm:spPr/>
    </dgm:pt>
    <dgm:pt modelId="{9F420B85-34AE-474B-B211-92169D5A5C65}" type="pres">
      <dgm:prSet presAssocID="{C09E6F25-21D9-4AA2-9231-AFCFBAFA4C58}" presName="horz1" presStyleCnt="0"/>
      <dgm:spPr/>
    </dgm:pt>
    <dgm:pt modelId="{AA889593-35A1-4F59-872F-2D0F93DEDE56}" type="pres">
      <dgm:prSet presAssocID="{C09E6F25-21D9-4AA2-9231-AFCFBAFA4C58}" presName="tx1" presStyleLbl="revTx" presStyleIdx="0" presStyleCnt="2"/>
      <dgm:spPr/>
    </dgm:pt>
    <dgm:pt modelId="{313B342C-C515-4841-A3D8-A7081C0E10BB}" type="pres">
      <dgm:prSet presAssocID="{C09E6F25-21D9-4AA2-9231-AFCFBAFA4C58}" presName="vert1" presStyleCnt="0"/>
      <dgm:spPr/>
    </dgm:pt>
    <dgm:pt modelId="{F1B601D0-3927-48E3-81AE-1CEB2A83F3D8}" type="pres">
      <dgm:prSet presAssocID="{C818B4A5-7D77-4D3C-867C-C382040BE8F9}" presName="thickLine" presStyleLbl="alignNode1" presStyleIdx="1" presStyleCnt="2"/>
      <dgm:spPr/>
    </dgm:pt>
    <dgm:pt modelId="{E7462144-0946-453C-AD53-894188234F8D}" type="pres">
      <dgm:prSet presAssocID="{C818B4A5-7D77-4D3C-867C-C382040BE8F9}" presName="horz1" presStyleCnt="0"/>
      <dgm:spPr/>
    </dgm:pt>
    <dgm:pt modelId="{EA0E7E8A-19BB-4127-87DF-5093545988A8}" type="pres">
      <dgm:prSet presAssocID="{C818B4A5-7D77-4D3C-867C-C382040BE8F9}" presName="tx1" presStyleLbl="revTx" presStyleIdx="1" presStyleCnt="2"/>
      <dgm:spPr/>
    </dgm:pt>
    <dgm:pt modelId="{7EB16675-A57D-441B-808B-FB30D909FB86}" type="pres">
      <dgm:prSet presAssocID="{C818B4A5-7D77-4D3C-867C-C382040BE8F9}" presName="vert1" presStyleCnt="0"/>
      <dgm:spPr/>
    </dgm:pt>
  </dgm:ptLst>
  <dgm:cxnLst>
    <dgm:cxn modelId="{E9A3E739-113E-4FB6-AA85-D8118FC5F3C8}" type="presOf" srcId="{C09E6F25-21D9-4AA2-9231-AFCFBAFA4C58}" destId="{AA889593-35A1-4F59-872F-2D0F93DEDE56}" srcOrd="0" destOrd="0" presId="urn:microsoft.com/office/officeart/2008/layout/LinedList"/>
    <dgm:cxn modelId="{D75F515B-D2BD-4E50-B6B6-A70BD9EB2312}" type="presOf" srcId="{8015739C-B67A-4C7E-A61E-C39336FECD5C}" destId="{7657F988-A734-4F0F-9647-7E24F042BBEF}" srcOrd="0" destOrd="0" presId="urn:microsoft.com/office/officeart/2008/layout/LinedList"/>
    <dgm:cxn modelId="{8676B36F-4294-47F6-88B5-26D26A0939B9}" srcId="{8015739C-B67A-4C7E-A61E-C39336FECD5C}" destId="{C09E6F25-21D9-4AA2-9231-AFCFBAFA4C58}" srcOrd="0" destOrd="0" parTransId="{2F4D2F6C-092A-414D-A5D6-675E9E5385D7}" sibTransId="{11694709-E74B-4331-ADA9-E037165F6A43}"/>
    <dgm:cxn modelId="{0F887C54-D228-4B92-819E-3BA9C4BD9075}" type="presOf" srcId="{C818B4A5-7D77-4D3C-867C-C382040BE8F9}" destId="{EA0E7E8A-19BB-4127-87DF-5093545988A8}" srcOrd="0" destOrd="0" presId="urn:microsoft.com/office/officeart/2008/layout/LinedList"/>
    <dgm:cxn modelId="{A4ABEDF6-7198-4F4A-8F06-C413C446FC6C}" srcId="{8015739C-B67A-4C7E-A61E-C39336FECD5C}" destId="{C818B4A5-7D77-4D3C-867C-C382040BE8F9}" srcOrd="1" destOrd="0" parTransId="{5DF8CBE5-E27F-4968-B4F7-46668176DDCE}" sibTransId="{6464F156-3B2F-4AEF-8E80-93C3DBE34853}"/>
    <dgm:cxn modelId="{E740E8E3-54AA-44F8-8B47-5E8A4803F8EC}" type="presParOf" srcId="{7657F988-A734-4F0F-9647-7E24F042BBEF}" destId="{022514EF-FE92-49A3-9B14-475D49A9F2D1}" srcOrd="0" destOrd="0" presId="urn:microsoft.com/office/officeart/2008/layout/LinedList"/>
    <dgm:cxn modelId="{A1EF47F6-4A64-402A-831E-4075F96E8637}" type="presParOf" srcId="{7657F988-A734-4F0F-9647-7E24F042BBEF}" destId="{9F420B85-34AE-474B-B211-92169D5A5C65}" srcOrd="1" destOrd="0" presId="urn:microsoft.com/office/officeart/2008/layout/LinedList"/>
    <dgm:cxn modelId="{43ED523B-7A5A-45F8-97F5-33C1C2E83564}" type="presParOf" srcId="{9F420B85-34AE-474B-B211-92169D5A5C65}" destId="{AA889593-35A1-4F59-872F-2D0F93DEDE56}" srcOrd="0" destOrd="0" presId="urn:microsoft.com/office/officeart/2008/layout/LinedList"/>
    <dgm:cxn modelId="{1ADE9353-6554-4BE3-B92C-1E85960CF7CA}" type="presParOf" srcId="{9F420B85-34AE-474B-B211-92169D5A5C65}" destId="{313B342C-C515-4841-A3D8-A7081C0E10BB}" srcOrd="1" destOrd="0" presId="urn:microsoft.com/office/officeart/2008/layout/LinedList"/>
    <dgm:cxn modelId="{1F85F1E4-CE45-4478-A541-E490DC190537}" type="presParOf" srcId="{7657F988-A734-4F0F-9647-7E24F042BBEF}" destId="{F1B601D0-3927-48E3-81AE-1CEB2A83F3D8}" srcOrd="2" destOrd="0" presId="urn:microsoft.com/office/officeart/2008/layout/LinedList"/>
    <dgm:cxn modelId="{3D0957D9-86BD-4615-BA00-5E34CEC4C13F}" type="presParOf" srcId="{7657F988-A734-4F0F-9647-7E24F042BBEF}" destId="{E7462144-0946-453C-AD53-894188234F8D}" srcOrd="3" destOrd="0" presId="urn:microsoft.com/office/officeart/2008/layout/LinedList"/>
    <dgm:cxn modelId="{FD56AAE8-EA65-4A72-AD95-682FD16760F9}" type="presParOf" srcId="{E7462144-0946-453C-AD53-894188234F8D}" destId="{EA0E7E8A-19BB-4127-87DF-5093545988A8}" srcOrd="0" destOrd="0" presId="urn:microsoft.com/office/officeart/2008/layout/LinedList"/>
    <dgm:cxn modelId="{C5262F0A-145F-40B2-8C13-0F6884119623}" type="presParOf" srcId="{E7462144-0946-453C-AD53-894188234F8D}" destId="{7EB16675-A57D-441B-808B-FB30D909FB86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1471546-CEF0-4CD5-913C-B099D22B4870}" type="doc">
      <dgm:prSet loTypeId="urn:microsoft.com/office/officeart/2008/layout/LinedList" loCatId="list" qsTypeId="urn:microsoft.com/office/officeart/2005/8/quickstyle/simple2" qsCatId="simple" csTypeId="urn:microsoft.com/office/officeart/2005/8/colors/accent6_2" csCatId="accent6"/>
      <dgm:spPr/>
      <dgm:t>
        <a:bodyPr/>
        <a:lstStyle/>
        <a:p>
          <a:endParaRPr lang="en-US"/>
        </a:p>
      </dgm:t>
    </dgm:pt>
    <dgm:pt modelId="{985C5358-1FE1-43BC-B60B-EB31E18AA303}">
      <dgm:prSet/>
      <dgm:spPr/>
      <dgm:t>
        <a:bodyPr/>
        <a:lstStyle/>
        <a:p>
          <a:r>
            <a:rPr lang="es-419"/>
            <a:t>Uno de los principales problemas que tiene la empresa es la rotación de personal.</a:t>
          </a:r>
          <a:endParaRPr lang="en-US"/>
        </a:p>
      </dgm:t>
    </dgm:pt>
    <dgm:pt modelId="{4339C894-E67C-4ADE-ADDD-B557D1A93A0B}" type="parTrans" cxnId="{9B9AB6F5-E548-49D8-B4F2-25F32F33221B}">
      <dgm:prSet/>
      <dgm:spPr/>
      <dgm:t>
        <a:bodyPr/>
        <a:lstStyle/>
        <a:p>
          <a:endParaRPr lang="en-US"/>
        </a:p>
      </dgm:t>
    </dgm:pt>
    <dgm:pt modelId="{036AD4DD-41CE-4755-B7F4-76372765F797}" type="sibTrans" cxnId="{9B9AB6F5-E548-49D8-B4F2-25F32F33221B}">
      <dgm:prSet/>
      <dgm:spPr/>
      <dgm:t>
        <a:bodyPr/>
        <a:lstStyle/>
        <a:p>
          <a:endParaRPr lang="en-US"/>
        </a:p>
      </dgm:t>
    </dgm:pt>
    <dgm:pt modelId="{6CF0E721-BA1E-43D6-B282-757BC0566B6F}">
      <dgm:prSet/>
      <dgm:spPr/>
      <dgm:t>
        <a:bodyPr/>
        <a:lstStyle/>
        <a:p>
          <a:r>
            <a:rPr lang="es-419"/>
            <a:t>Cada abogado es capacitado y entrenado en la empresa por lo que su salida representa la pérdida de todo ese entrenamiento.</a:t>
          </a:r>
          <a:endParaRPr lang="en-US"/>
        </a:p>
      </dgm:t>
    </dgm:pt>
    <dgm:pt modelId="{A2BE295F-ACB4-42CF-B041-B1D338492DE8}" type="parTrans" cxnId="{514E2685-3645-4356-A46C-057F72F03BF5}">
      <dgm:prSet/>
      <dgm:spPr/>
      <dgm:t>
        <a:bodyPr/>
        <a:lstStyle/>
        <a:p>
          <a:endParaRPr lang="en-US"/>
        </a:p>
      </dgm:t>
    </dgm:pt>
    <dgm:pt modelId="{EB1CD3DB-F2EB-4B89-8DD3-A2C867C46299}" type="sibTrans" cxnId="{514E2685-3645-4356-A46C-057F72F03BF5}">
      <dgm:prSet/>
      <dgm:spPr/>
      <dgm:t>
        <a:bodyPr/>
        <a:lstStyle/>
        <a:p>
          <a:endParaRPr lang="en-US"/>
        </a:p>
      </dgm:t>
    </dgm:pt>
    <dgm:pt modelId="{E2270295-8073-44BD-9609-2ACCFD4CD2F6}">
      <dgm:prSet/>
      <dgm:spPr/>
      <dgm:t>
        <a:bodyPr/>
        <a:lstStyle/>
        <a:p>
          <a:r>
            <a:rPr lang="es-419"/>
            <a:t>Cada nuevo abogado representa tiempo y dinero en capacitaciones.</a:t>
          </a:r>
          <a:endParaRPr lang="en-US"/>
        </a:p>
      </dgm:t>
    </dgm:pt>
    <dgm:pt modelId="{3686790E-A34B-49B1-9B57-171EE0B2133F}" type="parTrans" cxnId="{D3657409-E933-406C-8112-2F37D7D70F38}">
      <dgm:prSet/>
      <dgm:spPr/>
      <dgm:t>
        <a:bodyPr/>
        <a:lstStyle/>
        <a:p>
          <a:endParaRPr lang="en-US"/>
        </a:p>
      </dgm:t>
    </dgm:pt>
    <dgm:pt modelId="{D3AC76C0-261F-4262-A2BB-DAA86095C8B9}" type="sibTrans" cxnId="{D3657409-E933-406C-8112-2F37D7D70F38}">
      <dgm:prSet/>
      <dgm:spPr/>
      <dgm:t>
        <a:bodyPr/>
        <a:lstStyle/>
        <a:p>
          <a:endParaRPr lang="en-US"/>
        </a:p>
      </dgm:t>
    </dgm:pt>
    <dgm:pt modelId="{6C98A1EC-B898-4F59-A0AA-B72B16B6A53B}" type="pres">
      <dgm:prSet presAssocID="{31471546-CEF0-4CD5-913C-B099D22B4870}" presName="vert0" presStyleCnt="0">
        <dgm:presLayoutVars>
          <dgm:dir/>
          <dgm:animOne val="branch"/>
          <dgm:animLvl val="lvl"/>
        </dgm:presLayoutVars>
      </dgm:prSet>
      <dgm:spPr/>
    </dgm:pt>
    <dgm:pt modelId="{8E012FA2-3C44-4260-8803-9B16AFFB5393}" type="pres">
      <dgm:prSet presAssocID="{985C5358-1FE1-43BC-B60B-EB31E18AA303}" presName="thickLine" presStyleLbl="alignNode1" presStyleIdx="0" presStyleCnt="3"/>
      <dgm:spPr/>
    </dgm:pt>
    <dgm:pt modelId="{2FB6F88D-1DCB-4A84-B803-A06B1CF55CF3}" type="pres">
      <dgm:prSet presAssocID="{985C5358-1FE1-43BC-B60B-EB31E18AA303}" presName="horz1" presStyleCnt="0"/>
      <dgm:spPr/>
    </dgm:pt>
    <dgm:pt modelId="{623D7C91-310F-4AD3-9F3B-8AD18B76CAA3}" type="pres">
      <dgm:prSet presAssocID="{985C5358-1FE1-43BC-B60B-EB31E18AA303}" presName="tx1" presStyleLbl="revTx" presStyleIdx="0" presStyleCnt="3"/>
      <dgm:spPr/>
    </dgm:pt>
    <dgm:pt modelId="{7CAC8C0D-261C-4BA4-A99C-EF50AA9F80CD}" type="pres">
      <dgm:prSet presAssocID="{985C5358-1FE1-43BC-B60B-EB31E18AA303}" presName="vert1" presStyleCnt="0"/>
      <dgm:spPr/>
    </dgm:pt>
    <dgm:pt modelId="{50862A26-D418-4611-A560-DD8AC154E45C}" type="pres">
      <dgm:prSet presAssocID="{6CF0E721-BA1E-43D6-B282-757BC0566B6F}" presName="thickLine" presStyleLbl="alignNode1" presStyleIdx="1" presStyleCnt="3"/>
      <dgm:spPr/>
    </dgm:pt>
    <dgm:pt modelId="{7E4B17D2-29E8-40F9-B850-F0FFC2F1BC5D}" type="pres">
      <dgm:prSet presAssocID="{6CF0E721-BA1E-43D6-B282-757BC0566B6F}" presName="horz1" presStyleCnt="0"/>
      <dgm:spPr/>
    </dgm:pt>
    <dgm:pt modelId="{F7F7E70B-366F-4CAA-97EE-367F69DF6163}" type="pres">
      <dgm:prSet presAssocID="{6CF0E721-BA1E-43D6-B282-757BC0566B6F}" presName="tx1" presStyleLbl="revTx" presStyleIdx="1" presStyleCnt="3"/>
      <dgm:spPr/>
    </dgm:pt>
    <dgm:pt modelId="{6FD665C1-AF54-4446-9566-D19DE5A1B248}" type="pres">
      <dgm:prSet presAssocID="{6CF0E721-BA1E-43D6-B282-757BC0566B6F}" presName="vert1" presStyleCnt="0"/>
      <dgm:spPr/>
    </dgm:pt>
    <dgm:pt modelId="{0EDD999A-2EB6-433C-A2AD-0C937AE902C6}" type="pres">
      <dgm:prSet presAssocID="{E2270295-8073-44BD-9609-2ACCFD4CD2F6}" presName="thickLine" presStyleLbl="alignNode1" presStyleIdx="2" presStyleCnt="3"/>
      <dgm:spPr/>
    </dgm:pt>
    <dgm:pt modelId="{681E735E-C3BB-46FB-B00A-15D0D86F93C9}" type="pres">
      <dgm:prSet presAssocID="{E2270295-8073-44BD-9609-2ACCFD4CD2F6}" presName="horz1" presStyleCnt="0"/>
      <dgm:spPr/>
    </dgm:pt>
    <dgm:pt modelId="{EB1DDC30-3B71-4A39-8B17-D012A0588E52}" type="pres">
      <dgm:prSet presAssocID="{E2270295-8073-44BD-9609-2ACCFD4CD2F6}" presName="tx1" presStyleLbl="revTx" presStyleIdx="2" presStyleCnt="3"/>
      <dgm:spPr/>
    </dgm:pt>
    <dgm:pt modelId="{E05BCEB1-ADFD-43E8-8BD9-C60D726D7265}" type="pres">
      <dgm:prSet presAssocID="{E2270295-8073-44BD-9609-2ACCFD4CD2F6}" presName="vert1" presStyleCnt="0"/>
      <dgm:spPr/>
    </dgm:pt>
  </dgm:ptLst>
  <dgm:cxnLst>
    <dgm:cxn modelId="{D3657409-E933-406C-8112-2F37D7D70F38}" srcId="{31471546-CEF0-4CD5-913C-B099D22B4870}" destId="{E2270295-8073-44BD-9609-2ACCFD4CD2F6}" srcOrd="2" destOrd="0" parTransId="{3686790E-A34B-49B1-9B57-171EE0B2133F}" sibTransId="{D3AC76C0-261F-4262-A2BB-DAA86095C8B9}"/>
    <dgm:cxn modelId="{514E2685-3645-4356-A46C-057F72F03BF5}" srcId="{31471546-CEF0-4CD5-913C-B099D22B4870}" destId="{6CF0E721-BA1E-43D6-B282-757BC0566B6F}" srcOrd="1" destOrd="0" parTransId="{A2BE295F-ACB4-42CF-B041-B1D338492DE8}" sibTransId="{EB1CD3DB-F2EB-4B89-8DD3-A2C867C46299}"/>
    <dgm:cxn modelId="{28A7C2CB-45BE-4062-B3CB-62928333CE03}" type="presOf" srcId="{6CF0E721-BA1E-43D6-B282-757BC0566B6F}" destId="{F7F7E70B-366F-4CAA-97EE-367F69DF6163}" srcOrd="0" destOrd="0" presId="urn:microsoft.com/office/officeart/2008/layout/LinedList"/>
    <dgm:cxn modelId="{F93495DB-CA40-442E-8294-68F86B9D0FF7}" type="presOf" srcId="{E2270295-8073-44BD-9609-2ACCFD4CD2F6}" destId="{EB1DDC30-3B71-4A39-8B17-D012A0588E52}" srcOrd="0" destOrd="0" presId="urn:microsoft.com/office/officeart/2008/layout/LinedList"/>
    <dgm:cxn modelId="{674F2DDC-E59B-4A41-B528-A3608D0EBF7D}" type="presOf" srcId="{985C5358-1FE1-43BC-B60B-EB31E18AA303}" destId="{623D7C91-310F-4AD3-9F3B-8AD18B76CAA3}" srcOrd="0" destOrd="0" presId="urn:microsoft.com/office/officeart/2008/layout/LinedList"/>
    <dgm:cxn modelId="{9B9AB6F5-E548-49D8-B4F2-25F32F33221B}" srcId="{31471546-CEF0-4CD5-913C-B099D22B4870}" destId="{985C5358-1FE1-43BC-B60B-EB31E18AA303}" srcOrd="0" destOrd="0" parTransId="{4339C894-E67C-4ADE-ADDD-B557D1A93A0B}" sibTransId="{036AD4DD-41CE-4755-B7F4-76372765F797}"/>
    <dgm:cxn modelId="{C752CAF5-2EBA-4A8A-83F4-11A1A9593D58}" type="presOf" srcId="{31471546-CEF0-4CD5-913C-B099D22B4870}" destId="{6C98A1EC-B898-4F59-A0AA-B72B16B6A53B}" srcOrd="0" destOrd="0" presId="urn:microsoft.com/office/officeart/2008/layout/LinedList"/>
    <dgm:cxn modelId="{B230868F-4554-4FC3-8077-7A1519E7464B}" type="presParOf" srcId="{6C98A1EC-B898-4F59-A0AA-B72B16B6A53B}" destId="{8E012FA2-3C44-4260-8803-9B16AFFB5393}" srcOrd="0" destOrd="0" presId="urn:microsoft.com/office/officeart/2008/layout/LinedList"/>
    <dgm:cxn modelId="{71CDE182-015E-4B99-A19F-FC53DB396965}" type="presParOf" srcId="{6C98A1EC-B898-4F59-A0AA-B72B16B6A53B}" destId="{2FB6F88D-1DCB-4A84-B803-A06B1CF55CF3}" srcOrd="1" destOrd="0" presId="urn:microsoft.com/office/officeart/2008/layout/LinedList"/>
    <dgm:cxn modelId="{24FC56BA-C14E-4F41-846D-F60AA268BE42}" type="presParOf" srcId="{2FB6F88D-1DCB-4A84-B803-A06B1CF55CF3}" destId="{623D7C91-310F-4AD3-9F3B-8AD18B76CAA3}" srcOrd="0" destOrd="0" presId="urn:microsoft.com/office/officeart/2008/layout/LinedList"/>
    <dgm:cxn modelId="{051AF9B5-0BAF-4687-99FE-B9D50FD554F1}" type="presParOf" srcId="{2FB6F88D-1DCB-4A84-B803-A06B1CF55CF3}" destId="{7CAC8C0D-261C-4BA4-A99C-EF50AA9F80CD}" srcOrd="1" destOrd="0" presId="urn:microsoft.com/office/officeart/2008/layout/LinedList"/>
    <dgm:cxn modelId="{E3D9EB07-D838-4889-A463-A1392CC03097}" type="presParOf" srcId="{6C98A1EC-B898-4F59-A0AA-B72B16B6A53B}" destId="{50862A26-D418-4611-A560-DD8AC154E45C}" srcOrd="2" destOrd="0" presId="urn:microsoft.com/office/officeart/2008/layout/LinedList"/>
    <dgm:cxn modelId="{08C2CEDE-5964-4766-9120-1A08AC7E7D26}" type="presParOf" srcId="{6C98A1EC-B898-4F59-A0AA-B72B16B6A53B}" destId="{7E4B17D2-29E8-40F9-B850-F0FFC2F1BC5D}" srcOrd="3" destOrd="0" presId="urn:microsoft.com/office/officeart/2008/layout/LinedList"/>
    <dgm:cxn modelId="{662A3F44-E86C-446F-9158-5AC9014E3B05}" type="presParOf" srcId="{7E4B17D2-29E8-40F9-B850-F0FFC2F1BC5D}" destId="{F7F7E70B-366F-4CAA-97EE-367F69DF6163}" srcOrd="0" destOrd="0" presId="urn:microsoft.com/office/officeart/2008/layout/LinedList"/>
    <dgm:cxn modelId="{5A390855-33CF-424E-B630-A509F163E69C}" type="presParOf" srcId="{7E4B17D2-29E8-40F9-B850-F0FFC2F1BC5D}" destId="{6FD665C1-AF54-4446-9566-D19DE5A1B248}" srcOrd="1" destOrd="0" presId="urn:microsoft.com/office/officeart/2008/layout/LinedList"/>
    <dgm:cxn modelId="{CB7DA205-9E3E-4018-8747-A1E8578BCB14}" type="presParOf" srcId="{6C98A1EC-B898-4F59-A0AA-B72B16B6A53B}" destId="{0EDD999A-2EB6-433C-A2AD-0C937AE902C6}" srcOrd="4" destOrd="0" presId="urn:microsoft.com/office/officeart/2008/layout/LinedList"/>
    <dgm:cxn modelId="{789C5AC5-74AA-4251-BB41-410D5F3350D2}" type="presParOf" srcId="{6C98A1EC-B898-4F59-A0AA-B72B16B6A53B}" destId="{681E735E-C3BB-46FB-B00A-15D0D86F93C9}" srcOrd="5" destOrd="0" presId="urn:microsoft.com/office/officeart/2008/layout/LinedList"/>
    <dgm:cxn modelId="{33008B31-0145-41DE-9ED5-A188AE8D29BD}" type="presParOf" srcId="{681E735E-C3BB-46FB-B00A-15D0D86F93C9}" destId="{EB1DDC30-3B71-4A39-8B17-D012A0588E52}" srcOrd="0" destOrd="0" presId="urn:microsoft.com/office/officeart/2008/layout/LinedList"/>
    <dgm:cxn modelId="{4245487B-885F-40FC-BB5E-9116216FC761}" type="presParOf" srcId="{681E735E-C3BB-46FB-B00A-15D0D86F93C9}" destId="{E05BCEB1-ADFD-43E8-8BD9-C60D726D726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2514EF-FE92-49A3-9B14-475D49A9F2D1}">
      <dsp:nvSpPr>
        <dsp:cNvPr id="0" name=""/>
        <dsp:cNvSpPr/>
      </dsp:nvSpPr>
      <dsp:spPr>
        <a:xfrm>
          <a:off x="0" y="0"/>
          <a:ext cx="7315200" cy="0"/>
        </a:xfrm>
        <a:prstGeom prst="lin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AA889593-35A1-4F59-872F-2D0F93DEDE56}">
      <dsp:nvSpPr>
        <dsp:cNvPr id="0" name=""/>
        <dsp:cNvSpPr/>
      </dsp:nvSpPr>
      <dsp:spPr>
        <a:xfrm>
          <a:off x="0" y="0"/>
          <a:ext cx="7315200" cy="22623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3500" kern="1200"/>
            <a:t>Buscar tesis de administración de empresas enfocadas a la empresa que deseamos analizar.</a:t>
          </a:r>
          <a:endParaRPr lang="en-US" sz="3500" kern="1200"/>
        </a:p>
      </dsp:txBody>
      <dsp:txXfrm>
        <a:off x="0" y="0"/>
        <a:ext cx="7315200" cy="2262353"/>
      </dsp:txXfrm>
    </dsp:sp>
    <dsp:sp modelId="{F1B601D0-3927-48E3-81AE-1CEB2A83F3D8}">
      <dsp:nvSpPr>
        <dsp:cNvPr id="0" name=""/>
        <dsp:cNvSpPr/>
      </dsp:nvSpPr>
      <dsp:spPr>
        <a:xfrm>
          <a:off x="0" y="2262353"/>
          <a:ext cx="7315200" cy="0"/>
        </a:xfrm>
        <a:prstGeom prst="line">
          <a:avLst/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A0E7E8A-19BB-4127-87DF-5093545988A8}">
      <dsp:nvSpPr>
        <dsp:cNvPr id="0" name=""/>
        <dsp:cNvSpPr/>
      </dsp:nvSpPr>
      <dsp:spPr>
        <a:xfrm>
          <a:off x="0" y="2262353"/>
          <a:ext cx="7315200" cy="22623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3500" kern="1200" dirty="0"/>
            <a:t>Estas ofrecen un fuerte fuente de información sobre los problemas presentes que tienen un tipo de empresa y la posible solución.</a:t>
          </a:r>
          <a:endParaRPr lang="en-US" sz="3500" kern="1200" dirty="0"/>
        </a:p>
      </dsp:txBody>
      <dsp:txXfrm>
        <a:off x="0" y="2262353"/>
        <a:ext cx="7315200" cy="226235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012FA2-3C44-4260-8803-9B16AFFB5393}">
      <dsp:nvSpPr>
        <dsp:cNvPr id="0" name=""/>
        <dsp:cNvSpPr/>
      </dsp:nvSpPr>
      <dsp:spPr>
        <a:xfrm>
          <a:off x="0" y="2209"/>
          <a:ext cx="7315200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623D7C91-310F-4AD3-9F3B-8AD18B76CAA3}">
      <dsp:nvSpPr>
        <dsp:cNvPr id="0" name=""/>
        <dsp:cNvSpPr/>
      </dsp:nvSpPr>
      <dsp:spPr>
        <a:xfrm>
          <a:off x="0" y="2209"/>
          <a:ext cx="7315200" cy="15067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3000" kern="1200"/>
            <a:t>Uno de los principales problemas que tiene la empresa es la rotación de personal.</a:t>
          </a:r>
          <a:endParaRPr lang="en-US" sz="3000" kern="1200"/>
        </a:p>
      </dsp:txBody>
      <dsp:txXfrm>
        <a:off x="0" y="2209"/>
        <a:ext cx="7315200" cy="1506762"/>
      </dsp:txXfrm>
    </dsp:sp>
    <dsp:sp modelId="{50862A26-D418-4611-A560-DD8AC154E45C}">
      <dsp:nvSpPr>
        <dsp:cNvPr id="0" name=""/>
        <dsp:cNvSpPr/>
      </dsp:nvSpPr>
      <dsp:spPr>
        <a:xfrm>
          <a:off x="0" y="1508971"/>
          <a:ext cx="7315200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F7F7E70B-366F-4CAA-97EE-367F69DF6163}">
      <dsp:nvSpPr>
        <dsp:cNvPr id="0" name=""/>
        <dsp:cNvSpPr/>
      </dsp:nvSpPr>
      <dsp:spPr>
        <a:xfrm>
          <a:off x="0" y="1508971"/>
          <a:ext cx="7315200" cy="15067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3000" kern="1200"/>
            <a:t>Cada abogado es capacitado y entrenado en la empresa por lo que su salida representa la pérdida de todo ese entrenamiento.</a:t>
          </a:r>
          <a:endParaRPr lang="en-US" sz="3000" kern="1200"/>
        </a:p>
      </dsp:txBody>
      <dsp:txXfrm>
        <a:off x="0" y="1508971"/>
        <a:ext cx="7315200" cy="1506762"/>
      </dsp:txXfrm>
    </dsp:sp>
    <dsp:sp modelId="{0EDD999A-2EB6-433C-A2AD-0C937AE902C6}">
      <dsp:nvSpPr>
        <dsp:cNvPr id="0" name=""/>
        <dsp:cNvSpPr/>
      </dsp:nvSpPr>
      <dsp:spPr>
        <a:xfrm>
          <a:off x="0" y="3015734"/>
          <a:ext cx="7315200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B1DDC30-3B71-4A39-8B17-D012A0588E52}">
      <dsp:nvSpPr>
        <dsp:cNvPr id="0" name=""/>
        <dsp:cNvSpPr/>
      </dsp:nvSpPr>
      <dsp:spPr>
        <a:xfrm>
          <a:off x="0" y="3015734"/>
          <a:ext cx="7315200" cy="15067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3000" kern="1200"/>
            <a:t>Cada nuevo abogado representa tiempo y dinero en capacitaciones.</a:t>
          </a:r>
          <a:endParaRPr lang="en-US" sz="3000" kern="1200"/>
        </a:p>
      </dsp:txBody>
      <dsp:txXfrm>
        <a:off x="0" y="3015734"/>
        <a:ext cx="7315200" cy="15067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366B7F-0956-42C2-98A5-DEF4B35FB1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1663300-6DF4-482D-8B32-DEF8F2B19F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4845CCB-9278-42C8-95FC-FDF6B8691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307F0-7674-4E1E-AA09-D8241C0419ED}" type="datetimeFigureOut">
              <a:rPr lang="es-419" smtClean="0"/>
              <a:t>29/8/2018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1A82FA0-2BDE-47FB-992C-E1E564CC7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E1586B8-2B53-471C-9BB8-B885112A0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F68C0-C1C1-4416-9E3C-341E95E03E20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867682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EAFA2E-31C0-4E9F-A3F7-B38175FC1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5E96ABD-6BBC-4059-9472-4AFB6DCA6F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77682D3-4A07-46E2-B244-4A8650434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307F0-7674-4E1E-AA09-D8241C0419ED}" type="datetimeFigureOut">
              <a:rPr lang="es-419" smtClean="0"/>
              <a:t>29/8/2018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82DC0B3-801A-4093-BD66-FD8D2EB0F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6CF9A2F-6AE7-4044-B471-F16B06598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F68C0-C1C1-4416-9E3C-341E95E03E20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946705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376A57E-686D-4B1F-B01E-CF809C8D4E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A4095C9-EB13-46BB-BFCE-813A82D30A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8A2C65E-6709-4C10-871D-67FF53D31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307F0-7674-4E1E-AA09-D8241C0419ED}" type="datetimeFigureOut">
              <a:rPr lang="es-419" smtClean="0"/>
              <a:t>29/8/2018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10B07F7-547C-4564-9016-29CFFAB3C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5AF2C7D-4F10-4016-9280-35199C3ED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F68C0-C1C1-4416-9E3C-341E95E03E20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665484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36B874-34E0-46E1-B3AE-847D6763B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E822918-7C42-4425-ABF0-6C8AD36234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E385E7D-25B1-4366-B10C-B3BE34931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307F0-7674-4E1E-AA09-D8241C0419ED}" type="datetimeFigureOut">
              <a:rPr lang="es-419" smtClean="0"/>
              <a:t>29/8/2018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C96C000-C173-40E1-B0E7-6F84779F1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FE0881D-5E31-42FF-8105-043188317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F68C0-C1C1-4416-9E3C-341E95E03E20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258906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756D8D-11F6-48CD-BAB7-611AEE584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1EB465E-9F36-48C2-AA68-18E2BEA286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972CE5B-B2F5-41DF-BDB9-18F3DFC83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307F0-7674-4E1E-AA09-D8241C0419ED}" type="datetimeFigureOut">
              <a:rPr lang="es-419" smtClean="0"/>
              <a:t>29/8/2018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5586211-560C-4759-8F99-15A29D39C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F9DF924-167D-4D5A-B995-1AF5454ED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F68C0-C1C1-4416-9E3C-341E95E03E20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40568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E2981A-049C-4F40-B009-1E54B137A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F4BB144-C315-40EF-9B7B-D2A81D66DA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3F9CB7E-D724-4C0C-8FB4-ECB4406A09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3979ED6-50C2-4DA7-9F63-05CEAB759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307F0-7674-4E1E-AA09-D8241C0419ED}" type="datetimeFigureOut">
              <a:rPr lang="es-419" smtClean="0"/>
              <a:t>29/8/2018</a:t>
            </a:fld>
            <a:endParaRPr lang="es-419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5F4C9BD-D9B7-4472-B90E-75F94DC3B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4F5BA09-83C7-4677-A7CE-A1F7808D0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F68C0-C1C1-4416-9E3C-341E95E03E20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922479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BDEA20-D9B3-4B87-9C06-084AD1693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0DE00B8-AE1D-445D-BB00-78DFBA787D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FF0B1BB-B318-4F21-B36C-0B492BA24E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5B94C60-ACC0-426C-A935-021FF20CEF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31A895F-29C0-42D2-8B05-B0447754B1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7585FB9-966F-4BF2-BDAF-AF24000EE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307F0-7674-4E1E-AA09-D8241C0419ED}" type="datetimeFigureOut">
              <a:rPr lang="es-419" smtClean="0"/>
              <a:t>29/8/2018</a:t>
            </a:fld>
            <a:endParaRPr lang="es-419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A92A438-6DB4-45DF-AEC2-3FE4E349B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82ECE6B4-18C7-4391-A394-6FCD79352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F68C0-C1C1-4416-9E3C-341E95E03E20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140408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9F000C-6D0C-4F0E-838B-281A78143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6351424-9D03-46EB-B245-626E1313D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307F0-7674-4E1E-AA09-D8241C0419ED}" type="datetimeFigureOut">
              <a:rPr lang="es-419" smtClean="0"/>
              <a:t>29/8/2018</a:t>
            </a:fld>
            <a:endParaRPr lang="es-419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CCD3321-C189-4AAD-A6EE-2F9EE74D8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AA9B415-C977-4A77-8C8F-4C673E80C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F68C0-C1C1-4416-9E3C-341E95E03E20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323817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48EE6A8-FAB5-4DAC-8097-6FE95E563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307F0-7674-4E1E-AA09-D8241C0419ED}" type="datetimeFigureOut">
              <a:rPr lang="es-419" smtClean="0"/>
              <a:t>29/8/2018</a:t>
            </a:fld>
            <a:endParaRPr lang="es-419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B2BE8F7-8B58-4077-A9E6-1B9CB21E7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AE6BA97-6DB2-4CEF-A0A0-CF0F3779B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F68C0-C1C1-4416-9E3C-341E95E03E20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303173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556C46-B654-4DAE-B181-6C8EF85F4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D7B33DC-5830-49D5-B18C-40AB689E39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BEFCF33-BA30-47FF-A091-C884C26E82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764923F-72FE-4C9C-BD61-4263D3C0C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307F0-7674-4E1E-AA09-D8241C0419ED}" type="datetimeFigureOut">
              <a:rPr lang="es-419" smtClean="0"/>
              <a:t>29/8/2018</a:t>
            </a:fld>
            <a:endParaRPr lang="es-419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6AC270C-DCD9-4AE3-A0C3-E4184F97C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9D57195-23DB-4405-A5BC-F995900CE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F68C0-C1C1-4416-9E3C-341E95E03E20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915232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D776B1-997A-4B52-955F-752D7DD66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0C2F78B-EFD8-4BD2-BA4E-E290B602AA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419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97A8595-43F2-4EC4-9FC9-EA595DD86A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3C56E69-2613-4152-908B-32310CF2E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307F0-7674-4E1E-AA09-D8241C0419ED}" type="datetimeFigureOut">
              <a:rPr lang="es-419" smtClean="0"/>
              <a:t>29/8/2018</a:t>
            </a:fld>
            <a:endParaRPr lang="es-419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0032FCF-7D8B-46F8-9760-2BB0BA1A3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40D2E76-F38D-4B31-AA0D-BA8ABA0F9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F68C0-C1C1-4416-9E3C-341E95E03E20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752676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387568A4-9185-44AC-BC7E-D978F6E3C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1F3D37C-BA51-4EA3-B4DF-7F8A260987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E948A6E-BABA-4BB7-B1E1-7C90D26E72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0307F0-7674-4E1E-AA09-D8241C0419ED}" type="datetimeFigureOut">
              <a:rPr lang="es-419" smtClean="0"/>
              <a:t>29/8/2018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731C21C-F228-4528-9353-64D4E9D8E9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B2BFA68-6F30-4D64-8E48-39198C83C0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9F68C0-C1C1-4416-9E3C-341E95E03E20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01717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419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user/l8lel8l" TargetMode="External"/><Relationship Id="rId3" Type="http://schemas.openxmlformats.org/officeDocument/2006/relationships/image" Target="../media/image20.png"/><Relationship Id="rId7" Type="http://schemas.openxmlformats.org/officeDocument/2006/relationships/hyperlink" Target="https://www.facebook.com/groups/1817330048574306/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kdnuggets.com/" TargetMode="External"/><Relationship Id="rId5" Type="http://schemas.openxmlformats.org/officeDocument/2006/relationships/hyperlink" Target="https://www.kaggle.com/datasets" TargetMode="External"/><Relationship Id="rId4" Type="http://schemas.openxmlformats.org/officeDocument/2006/relationships/hyperlink" Target="https://www.datasciencecentral.com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D456EB-124F-475F-8324-F42D794397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45809"/>
            <a:ext cx="9144000" cy="1564716"/>
          </a:xfrm>
        </p:spPr>
        <p:txBody>
          <a:bodyPr>
            <a:normAutofit/>
          </a:bodyPr>
          <a:lstStyle/>
          <a:p>
            <a:pPr algn="l"/>
            <a:r>
              <a:rPr lang="es-419" sz="4800"/>
              <a:t>Arboles de decisión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869F04A-506B-4CCF-A41A-DA39E1EC51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47050"/>
            <a:ext cx="9144000" cy="572583"/>
          </a:xfrm>
        </p:spPr>
        <p:txBody>
          <a:bodyPr>
            <a:normAutofit/>
          </a:bodyPr>
          <a:lstStyle/>
          <a:p>
            <a:pPr algn="l"/>
            <a:r>
              <a:rPr lang="es-419" sz="2000"/>
              <a:t>Tres historias de un problema</a:t>
            </a:r>
          </a:p>
        </p:txBody>
      </p:sp>
      <p:sp>
        <p:nvSpPr>
          <p:cNvPr id="8" name="Freeform 14">
            <a:extLst>
              <a:ext uri="{FF2B5EF4-FFF2-40B4-BE49-F238E27FC236}">
                <a16:creationId xmlns:a16="http://schemas.microsoft.com/office/drawing/2014/main" id="{C66F2F30-5DC0-44A0-BFA6-E12F46ED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920619" cy="2130951"/>
          </a:xfrm>
          <a:custGeom>
            <a:avLst/>
            <a:gdLst>
              <a:gd name="connsiteX0" fmla="*/ 0 w 5920619"/>
              <a:gd name="connsiteY0" fmla="*/ 0 h 2130951"/>
              <a:gd name="connsiteX1" fmla="*/ 3191370 w 5920619"/>
              <a:gd name="connsiteY1" fmla="*/ 0 h 2130951"/>
              <a:gd name="connsiteX2" fmla="*/ 3346315 w 5920619"/>
              <a:gd name="connsiteY2" fmla="*/ 0 h 2130951"/>
              <a:gd name="connsiteX3" fmla="*/ 5920619 w 5920619"/>
              <a:gd name="connsiteY3" fmla="*/ 0 h 2130951"/>
              <a:gd name="connsiteX4" fmla="*/ 4936971 w 5920619"/>
              <a:gd name="connsiteY4" fmla="*/ 2130951 h 2130951"/>
              <a:gd name="connsiteX5" fmla="*/ 0 w 5920619"/>
              <a:gd name="connsiteY5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20619" h="2130951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9" y="0"/>
                </a:lnTo>
                <a:lnTo>
                  <a:pt x="4936971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 21">
            <a:extLst>
              <a:ext uri="{FF2B5EF4-FFF2-40B4-BE49-F238E27FC236}">
                <a16:creationId xmlns:a16="http://schemas.microsoft.com/office/drawing/2014/main" id="{85872F57-7F42-4F97-8391-DDC8D0054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7839" y="0"/>
            <a:ext cx="7094160" cy="2130952"/>
          </a:xfrm>
          <a:custGeom>
            <a:avLst/>
            <a:gdLst>
              <a:gd name="connsiteX0" fmla="*/ 4417853 w 7094160"/>
              <a:gd name="connsiteY0" fmla="*/ 0 h 2130952"/>
              <a:gd name="connsiteX1" fmla="*/ 7094160 w 7094160"/>
              <a:gd name="connsiteY1" fmla="*/ 0 h 2130952"/>
              <a:gd name="connsiteX2" fmla="*/ 7094160 w 7094160"/>
              <a:gd name="connsiteY2" fmla="*/ 2130552 h 2130952"/>
              <a:gd name="connsiteX3" fmla="*/ 5920619 w 7094160"/>
              <a:gd name="connsiteY3" fmla="*/ 2130552 h 2130952"/>
              <a:gd name="connsiteX4" fmla="*/ 5920619 w 7094160"/>
              <a:gd name="connsiteY4" fmla="*/ 2130952 h 2130952"/>
              <a:gd name="connsiteX5" fmla="*/ 2729249 w 7094160"/>
              <a:gd name="connsiteY5" fmla="*/ 2130952 h 2130952"/>
              <a:gd name="connsiteX6" fmla="*/ 2574304 w 7094160"/>
              <a:gd name="connsiteY6" fmla="*/ 2130952 h 2130952"/>
              <a:gd name="connsiteX7" fmla="*/ 0 w 7094160"/>
              <a:gd name="connsiteY7" fmla="*/ 2130952 h 2130952"/>
              <a:gd name="connsiteX8" fmla="*/ 983648 w 7094160"/>
              <a:gd name="connsiteY8" fmla="*/ 1 h 2130952"/>
              <a:gd name="connsiteX9" fmla="*/ 4417853 w 7094160"/>
              <a:gd name="connsiteY9" fmla="*/ 1 h 2130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94160" h="2130952">
                <a:moveTo>
                  <a:pt x="4417853" y="0"/>
                </a:moveTo>
                <a:lnTo>
                  <a:pt x="7094160" y="0"/>
                </a:lnTo>
                <a:lnTo>
                  <a:pt x="7094160" y="2130552"/>
                </a:lnTo>
                <a:lnTo>
                  <a:pt x="5920619" y="2130552"/>
                </a:lnTo>
                <a:lnTo>
                  <a:pt x="5920619" y="2130952"/>
                </a:lnTo>
                <a:lnTo>
                  <a:pt x="2729249" y="2130952"/>
                </a:lnTo>
                <a:lnTo>
                  <a:pt x="2574304" y="2130952"/>
                </a:lnTo>
                <a:lnTo>
                  <a:pt x="0" y="2130952"/>
                </a:lnTo>
                <a:lnTo>
                  <a:pt x="983648" y="1"/>
                </a:lnTo>
                <a:lnTo>
                  <a:pt x="4417853" y="1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04DC2037-48A0-4F22-B9D4-8EAEBC780A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49721" y="4682920"/>
            <a:ext cx="4522796" cy="2175080"/>
          </a:xfrm>
          <a:custGeom>
            <a:avLst/>
            <a:gdLst>
              <a:gd name="connsiteX0" fmla="*/ 3515449 w 4522796"/>
              <a:gd name="connsiteY0" fmla="*/ 0 h 2175080"/>
              <a:gd name="connsiteX1" fmla="*/ 0 w 4522796"/>
              <a:gd name="connsiteY1" fmla="*/ 0 h 2175080"/>
              <a:gd name="connsiteX2" fmla="*/ 0 w 4522796"/>
              <a:gd name="connsiteY2" fmla="*/ 2175080 h 2175080"/>
              <a:gd name="connsiteX3" fmla="*/ 4522796 w 4522796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2796" h="2175080">
                <a:moveTo>
                  <a:pt x="3515449" y="0"/>
                </a:moveTo>
                <a:lnTo>
                  <a:pt x="0" y="0"/>
                </a:lnTo>
                <a:lnTo>
                  <a:pt x="0" y="2175080"/>
                </a:lnTo>
                <a:lnTo>
                  <a:pt x="4522796" y="217508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/>
          </a:p>
        </p:txBody>
      </p:sp>
      <p:sp>
        <p:nvSpPr>
          <p:cNvPr id="14" name="Freeform 22">
            <a:extLst>
              <a:ext uri="{FF2B5EF4-FFF2-40B4-BE49-F238E27FC236}">
                <a16:creationId xmlns:a16="http://schemas.microsoft.com/office/drawing/2014/main" id="{0006CBFD-ADA0-43D1-9332-9C34CA1C76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0" y="4682920"/>
            <a:ext cx="5925190" cy="2175080"/>
          </a:xfrm>
          <a:custGeom>
            <a:avLst/>
            <a:gdLst>
              <a:gd name="connsiteX0" fmla="*/ 1007347 w 5925190"/>
              <a:gd name="connsiteY0" fmla="*/ 0 h 2175080"/>
              <a:gd name="connsiteX1" fmla="*/ 5925190 w 5925190"/>
              <a:gd name="connsiteY1" fmla="*/ 0 h 2175080"/>
              <a:gd name="connsiteX2" fmla="*/ 5925190 w 5925190"/>
              <a:gd name="connsiteY2" fmla="*/ 2175080 h 2175080"/>
              <a:gd name="connsiteX3" fmla="*/ 0 w 5925190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2175080">
                <a:moveTo>
                  <a:pt x="1007347" y="0"/>
                </a:moveTo>
                <a:lnTo>
                  <a:pt x="5925190" y="0"/>
                </a:lnTo>
                <a:lnTo>
                  <a:pt x="5925190" y="2175080"/>
                </a:lnTo>
                <a:lnTo>
                  <a:pt x="0" y="217508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 25">
            <a:extLst>
              <a:ext uri="{FF2B5EF4-FFF2-40B4-BE49-F238E27FC236}">
                <a16:creationId xmlns:a16="http://schemas.microsoft.com/office/drawing/2014/main" id="{2B931666-F28F-45F3-A074-66D2272D58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2920"/>
            <a:ext cx="7114535" cy="2175080"/>
          </a:xfrm>
          <a:custGeom>
            <a:avLst/>
            <a:gdLst>
              <a:gd name="connsiteX0" fmla="*/ 0 w 7114535"/>
              <a:gd name="connsiteY0" fmla="*/ 0 h 2175080"/>
              <a:gd name="connsiteX1" fmla="*/ 1189345 w 7114535"/>
              <a:gd name="connsiteY1" fmla="*/ 0 h 2175080"/>
              <a:gd name="connsiteX2" fmla="*/ 7114535 w 7114535"/>
              <a:gd name="connsiteY2" fmla="*/ 0 h 2175080"/>
              <a:gd name="connsiteX3" fmla="*/ 6107188 w 7114535"/>
              <a:gd name="connsiteY3" fmla="*/ 2175080 h 2175080"/>
              <a:gd name="connsiteX4" fmla="*/ 1189345 w 7114535"/>
              <a:gd name="connsiteY4" fmla="*/ 2175080 h 2175080"/>
              <a:gd name="connsiteX5" fmla="*/ 0 w 7114535"/>
              <a:gd name="connsiteY5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4535" h="2175080">
                <a:moveTo>
                  <a:pt x="0" y="0"/>
                </a:moveTo>
                <a:lnTo>
                  <a:pt x="1189345" y="0"/>
                </a:lnTo>
                <a:lnTo>
                  <a:pt x="7114535" y="0"/>
                </a:lnTo>
                <a:lnTo>
                  <a:pt x="6107188" y="2175080"/>
                </a:lnTo>
                <a:lnTo>
                  <a:pt x="1189345" y="2175080"/>
                </a:lnTo>
                <a:lnTo>
                  <a:pt x="0" y="2175080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592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0B995F1-4D44-4D4A-A9C6-8F5B69EC7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Creando el modelo predictivo…</a:t>
            </a:r>
          </a:p>
        </p:txBody>
      </p:sp>
      <p:pic>
        <p:nvPicPr>
          <p:cNvPr id="4" name="Marcador de contenido 3" descr="Imagen que contiene texto, pared, interior&#10;&#10;Descripción generada con confianza muy alta">
            <a:extLst>
              <a:ext uri="{FF2B5EF4-FFF2-40B4-BE49-F238E27FC236}">
                <a16:creationId xmlns:a16="http://schemas.microsoft.com/office/drawing/2014/main" id="{F0EAD28D-88E7-4D4A-87A1-01CC7AAA6A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0040" y="538913"/>
            <a:ext cx="11496821" cy="3535273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85185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23FD910-3B68-4C8C-B0B4-DA3C96459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Resultados…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Marcador de contenido 3" descr="Imagen que contiene captura de pantalla&#10;&#10;Descripción generada con confianza muy alta">
            <a:extLst>
              <a:ext uri="{FF2B5EF4-FFF2-40B4-BE49-F238E27FC236}">
                <a16:creationId xmlns:a16="http://schemas.microsoft.com/office/drawing/2014/main" id="{61BC490E-3698-49D3-947D-3EFECB3679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53822" y="964889"/>
            <a:ext cx="6553545" cy="4936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3009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Marcador de contenido 5">
            <a:extLst>
              <a:ext uri="{FF2B5EF4-FFF2-40B4-BE49-F238E27FC236}">
                <a16:creationId xmlns:a16="http://schemas.microsoft.com/office/drawing/2014/main" id="{FC28A686-DA94-44DB-AE74-AE6918A2A7D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419" b="17921"/>
          <a:stretch/>
        </p:blipFill>
        <p:spPr>
          <a:xfrm>
            <a:off x="2023442" y="643467"/>
            <a:ext cx="8145116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9260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6984AD6-C1AB-4E7A-8CB3-458FC0678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742951"/>
            <a:ext cx="3476625" cy="49625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s-419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Un jefe encantado y toma de medidas para evitar la rotación de personal</a:t>
            </a:r>
          </a:p>
        </p:txBody>
      </p:sp>
      <p:pic>
        <p:nvPicPr>
          <p:cNvPr id="15" name="Picture 2" descr="attorney, boss, business people, businessman, lawyer, owner, person icon">
            <a:extLst>
              <a:ext uri="{FF2B5EF4-FFF2-40B4-BE49-F238E27FC236}">
                <a16:creationId xmlns:a16="http://schemas.microsoft.com/office/drawing/2014/main" id="{59CABB66-A775-4519-942A-32459616D9A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68" r="2" b="2"/>
          <a:stretch/>
        </p:blipFill>
        <p:spPr bwMode="auto">
          <a:xfrm>
            <a:off x="5600992" y="492573"/>
            <a:ext cx="5659204" cy="5880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16721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DE43F8D-3084-44E3-9FCD-B0214D929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742951"/>
            <a:ext cx="3476625" cy="4962524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s-419" sz="41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Tras el éxito del primer modelo, se le dio un aumento a Juan y se le pidió mejorar sus predicciones. Y trabajar a la par con recursos Humanos.</a:t>
            </a:r>
          </a:p>
        </p:txBody>
      </p:sp>
      <p:pic>
        <p:nvPicPr>
          <p:cNvPr id="4" name="Picture 2" descr="avatar, male, man, person, profile, user icon">
            <a:extLst>
              <a:ext uri="{FF2B5EF4-FFF2-40B4-BE49-F238E27FC236}">
                <a16:creationId xmlns:a16="http://schemas.microsoft.com/office/drawing/2014/main" id="{37A0BBA0-7DF7-432F-BA68-E7C7A2E8EB1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0196" y="492573"/>
            <a:ext cx="5880796" cy="5880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15450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AD7A742-4C2E-4AA6-BA70-564FA0151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742951"/>
            <a:ext cx="3476625" cy="49625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Juan a logrado obtener mayor cantidad de información. La predicción a mejorado.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3880179A-3436-4F8E-8A26-69538586C5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9718" y="492573"/>
            <a:ext cx="6481753" cy="588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6090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ítulo 8">
            <a:extLst>
              <a:ext uri="{FF2B5EF4-FFF2-40B4-BE49-F238E27FC236}">
                <a16:creationId xmlns:a16="http://schemas.microsoft.com/office/drawing/2014/main" id="{AEB4AC31-ACE6-4F47-BD78-B4E488F22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66578"/>
            <a:ext cx="11139854" cy="14288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s-419" sz="3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Sin embargo el nuevo árbol a cambiado bruscamente con respecto al anterior.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Marcador de contenido 7" descr="Imagen que contiene cielo&#10;&#10;Descripción generada con confianza muy alta">
            <a:extLst>
              <a:ext uri="{FF2B5EF4-FFF2-40B4-BE49-F238E27FC236}">
                <a16:creationId xmlns:a16="http://schemas.microsoft.com/office/drawing/2014/main" id="{AA6CCDC9-C482-4833-B951-78A84AB59D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316"/>
          <a:stretch/>
        </p:blipFill>
        <p:spPr>
          <a:xfrm>
            <a:off x="250965" y="2624798"/>
            <a:ext cx="11690070" cy="3889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1126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3BAFD176-D4C4-45B9-8D6E-C25F94C5C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2285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C57B6FC-450D-4492-BFDB-EFED04E78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434101"/>
            <a:ext cx="9552448" cy="1232750"/>
          </a:xfrm>
        </p:spPr>
        <p:txBody>
          <a:bodyPr anchor="b">
            <a:normAutofit/>
          </a:bodyPr>
          <a:lstStyle/>
          <a:p>
            <a:r>
              <a:rPr lang="es-PE" dirty="0">
                <a:solidFill>
                  <a:schemeClr val="bg1"/>
                </a:solidFill>
              </a:rPr>
              <a:t>Problema</a:t>
            </a:r>
            <a:endParaRPr lang="es-419" dirty="0">
              <a:solidFill>
                <a:schemeClr val="bg1"/>
              </a:solidFill>
            </a:endParaRP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E85B2D6B-877E-4599-A643-756FB86013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1" y="1676579"/>
            <a:ext cx="1062763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Freeform 6">
            <a:extLst>
              <a:ext uri="{FF2B5EF4-FFF2-40B4-BE49-F238E27FC236}">
                <a16:creationId xmlns:a16="http://schemas.microsoft.com/office/drawing/2014/main" id="{9514E575-433A-4266-8C2D-C2BD62D81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938535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71C6359-DEC6-463A-BF46-77B16A435B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119" y="2919937"/>
            <a:ext cx="5943191" cy="33411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PE" sz="2400" dirty="0"/>
              <a:t>Si agregando unos cuantos datos, el árbol cambio de manera abrupta. No podemos generalizarlo para predicciones futuras.</a:t>
            </a:r>
            <a:endParaRPr lang="es-419" sz="2400" dirty="0"/>
          </a:p>
        </p:txBody>
      </p:sp>
      <p:pic>
        <p:nvPicPr>
          <p:cNvPr id="6146" name="Picture 2" descr="attention, caution, exclamation, problem, warning icon">
            <a:extLst>
              <a:ext uri="{FF2B5EF4-FFF2-40B4-BE49-F238E27FC236}">
                <a16:creationId xmlns:a16="http://schemas.microsoft.com/office/drawing/2014/main" id="{C97F70E7-F039-4900-BAAC-BE86D7BADB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2457" y="3013658"/>
            <a:ext cx="2762517" cy="2762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78768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C7FF834-B204-4967-8D47-8BB36EAF0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780A22D-61EA-43E3-BD94-3E39CF9021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18509"/>
            <a:ext cx="12192000" cy="193949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10B5A21-A7D2-44A5-AF93-A955F852C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1633" y="4380912"/>
            <a:ext cx="8148734" cy="1069270"/>
          </a:xfrm>
          <a:solidFill>
            <a:srgbClr val="FFFFFF"/>
          </a:solidFill>
          <a:ln w="31750" cap="sq">
            <a:solidFill>
              <a:srgbClr val="5E5E52"/>
            </a:solidFill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es-PE" sz="3600">
                <a:solidFill>
                  <a:srgbClr val="262626"/>
                </a:solidFill>
              </a:rPr>
              <a:t>Random Forest</a:t>
            </a:r>
            <a:endParaRPr lang="es-419" sz="3600">
              <a:solidFill>
                <a:srgbClr val="262626"/>
              </a:solidFill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7CD7065-AA9B-4C5D-AF48-B09A25D1CF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5038" y="971268"/>
            <a:ext cx="8661921" cy="2956560"/>
          </a:xfrm>
          <a:prstGeom prst="rect">
            <a:avLst/>
          </a:pr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042572F-6CBF-44C4-9CA2-B7A831F5B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5542925"/>
            <a:ext cx="7729728" cy="76897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PE" sz="1800">
                <a:solidFill>
                  <a:schemeClr val="bg1"/>
                </a:solidFill>
              </a:rPr>
              <a:t>Este nuevo algoritmo permite dar una estabilidad a las predicciones futuras usando una combinación de múltiples arboles de decisión.</a:t>
            </a:r>
            <a:endParaRPr lang="es-419" sz="18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19687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3BAFD176-D4C4-45B9-8D6E-C25F94C5C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2285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C57B6FC-450D-4492-BFDB-EFED04E78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434101"/>
            <a:ext cx="9552448" cy="1232750"/>
          </a:xfrm>
        </p:spPr>
        <p:txBody>
          <a:bodyPr anchor="b">
            <a:normAutofit/>
          </a:bodyPr>
          <a:lstStyle/>
          <a:p>
            <a:r>
              <a:rPr lang="es-PE" dirty="0">
                <a:solidFill>
                  <a:schemeClr val="bg1"/>
                </a:solidFill>
              </a:rPr>
              <a:t>Problema</a:t>
            </a:r>
            <a:endParaRPr lang="es-419" dirty="0">
              <a:solidFill>
                <a:schemeClr val="bg1"/>
              </a:solidFill>
            </a:endParaRP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E85B2D6B-877E-4599-A643-756FB86013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1" y="1676579"/>
            <a:ext cx="1062763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Freeform 6">
            <a:extLst>
              <a:ext uri="{FF2B5EF4-FFF2-40B4-BE49-F238E27FC236}">
                <a16:creationId xmlns:a16="http://schemas.microsoft.com/office/drawing/2014/main" id="{9514E575-433A-4266-8C2D-C2BD62D81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938535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71C6359-DEC6-463A-BF46-77B16A435B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119" y="2919937"/>
            <a:ext cx="5943191" cy="33411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PE" sz="2400" dirty="0" err="1"/>
              <a:t>Random</a:t>
            </a:r>
            <a:r>
              <a:rPr lang="es-PE" sz="2400" dirty="0"/>
              <a:t> Forest crea una gran cantidad de arboles para mejorar y estabilizar la predicción, pero esto también lo convierte en una caja negra.</a:t>
            </a:r>
            <a:endParaRPr lang="es-419" sz="2400" dirty="0"/>
          </a:p>
        </p:txBody>
      </p:sp>
      <p:pic>
        <p:nvPicPr>
          <p:cNvPr id="6146" name="Picture 2" descr="attention, caution, exclamation, problem, warning icon">
            <a:extLst>
              <a:ext uri="{FF2B5EF4-FFF2-40B4-BE49-F238E27FC236}">
                <a16:creationId xmlns:a16="http://schemas.microsoft.com/office/drawing/2014/main" id="{C97F70E7-F039-4900-BAAC-BE86D7BADB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2457" y="3013658"/>
            <a:ext cx="2762517" cy="2762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0426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70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CBDBA99-C9E8-4C4B-B1D6-EA06BEDCA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742951"/>
            <a:ext cx="3476625" cy="49625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Juan es un </a:t>
            </a:r>
            <a:r>
              <a:rPr lang="es-419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analista</a:t>
            </a:r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de software. </a:t>
            </a:r>
            <a:r>
              <a:rPr lang="es-419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Trabaja en </a:t>
            </a:r>
            <a:r>
              <a:rPr lang="es-419" sz="4800" dirty="0">
                <a:solidFill>
                  <a:srgbClr val="FFFFFF"/>
                </a:solidFill>
              </a:rPr>
              <a:t>una firma de abogados</a:t>
            </a:r>
            <a:r>
              <a:rPr lang="en-US" sz="4800" dirty="0">
                <a:solidFill>
                  <a:srgbClr val="FFFFFF"/>
                </a:solidFill>
              </a:rPr>
              <a:t>.</a:t>
            </a:r>
            <a:endParaRPr lang="es-419" sz="4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2050" name="Picture 2" descr="avatar, male, man, person, profile, user icon">
            <a:extLst>
              <a:ext uri="{FF2B5EF4-FFF2-40B4-BE49-F238E27FC236}">
                <a16:creationId xmlns:a16="http://schemas.microsoft.com/office/drawing/2014/main" id="{1BB272C8-F8CC-4F93-B28F-3F6D2F0D3E8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0196" y="492573"/>
            <a:ext cx="5880796" cy="5880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71364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BFA2A1A-8C16-4917-A319-0B565BEE8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Resultados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2661AAAC-7107-4A6C-BE09-CD0B3B5F8C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9769" y="961812"/>
            <a:ext cx="7185860" cy="4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3002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6984AD6-C1AB-4E7A-8CB3-458FC0678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742951"/>
            <a:ext cx="3476625" cy="49625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s-419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Sin embargo, las predicciones son muy certeras. Y ver la importancia de las variables.</a:t>
            </a:r>
          </a:p>
        </p:txBody>
      </p:sp>
      <p:pic>
        <p:nvPicPr>
          <p:cNvPr id="7" name="Picture 2" descr="avatar, male, man, person, profile, user icon">
            <a:extLst>
              <a:ext uri="{FF2B5EF4-FFF2-40B4-BE49-F238E27FC236}">
                <a16:creationId xmlns:a16="http://schemas.microsoft.com/office/drawing/2014/main" id="{FA5F3A58-E5DF-4C9F-8631-232B025E4BF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0196" y="492573"/>
            <a:ext cx="5880796" cy="5880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39320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8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856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CD21AAF-C42B-4B84-B52E-D2EE86C74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7202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s-PE" sz="2800" dirty="0">
                <a:solidFill>
                  <a:schemeClr val="bg1"/>
                </a:solidFill>
              </a:rPr>
              <a:t>BIAS</a:t>
            </a:r>
            <a:endParaRPr lang="es-419" sz="2800" dirty="0">
              <a:solidFill>
                <a:schemeClr val="bg1"/>
              </a:solidFill>
            </a:endParaRPr>
          </a:p>
        </p:txBody>
      </p:sp>
      <p:pic>
        <p:nvPicPr>
          <p:cNvPr id="4" name="Picture 2" descr="attention, caution, exclamation, problem, warning icon">
            <a:extLst>
              <a:ext uri="{FF2B5EF4-FFF2-40B4-BE49-F238E27FC236}">
                <a16:creationId xmlns:a16="http://schemas.microsoft.com/office/drawing/2014/main" id="{85B01286-344A-4F14-BACB-FD6CFD5F57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848" y="643467"/>
            <a:ext cx="5410199" cy="5410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2C94759-344F-4E69-9242-D11B5A81F8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72028" y="2638044"/>
            <a:ext cx="3363974" cy="3415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PE" sz="2000" dirty="0">
                <a:solidFill>
                  <a:schemeClr val="bg1"/>
                </a:solidFill>
              </a:rPr>
              <a:t>Con el tiempo se agregaron una gran cantidad de datos. Y las personas que se quedaban aumentaron y se creo un desbalanceo de data. </a:t>
            </a:r>
            <a:r>
              <a:rPr lang="es-PE" sz="2000" dirty="0" err="1">
                <a:solidFill>
                  <a:schemeClr val="bg1"/>
                </a:solidFill>
              </a:rPr>
              <a:t>Random</a:t>
            </a:r>
            <a:r>
              <a:rPr lang="es-PE" sz="2000" dirty="0">
                <a:solidFill>
                  <a:schemeClr val="bg1"/>
                </a:solidFill>
              </a:rPr>
              <a:t> Forest posee algunos problemas con respecto a este problema.</a:t>
            </a:r>
            <a:endParaRPr lang="es-419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46281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5A28A5F-CA52-4C83-9DA2-558E3941C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Accuracy que cambia </a:t>
            </a:r>
            <a:r>
              <a:rPr lang="en-US" sz="24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abruptamente</a:t>
            </a:r>
            <a:endParaRPr lang="en-US" sz="24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Marcador de contenido 3" descr="Imagen que contiene captura de pantalla&#10;&#10;Descripción generada con confianza muy alta">
            <a:extLst>
              <a:ext uri="{FF2B5EF4-FFF2-40B4-BE49-F238E27FC236}">
                <a16:creationId xmlns:a16="http://schemas.microsoft.com/office/drawing/2014/main" id="{A4B5E0A2-649E-42A5-8F5B-8062A7DDF5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14051" y="961812"/>
            <a:ext cx="6837296" cy="4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3881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EF5851B-3147-419D-9E65-F1506B3F8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s-PE" sz="2800">
                <a:solidFill>
                  <a:schemeClr val="bg1"/>
                </a:solidFill>
              </a:rPr>
              <a:t>Gradient Boosted Trees</a:t>
            </a:r>
            <a:endParaRPr lang="es-419" sz="2800">
              <a:solidFill>
                <a:schemeClr val="bg1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BD77F8C-C9CA-4C36-84F2-9F10438099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PE" sz="2000">
                <a:solidFill>
                  <a:schemeClr val="bg1"/>
                </a:solidFill>
              </a:rPr>
              <a:t>Este tipo de algoritmo usa un conjunto de arboles de decisión y los combina usando una nueva técnica. Boosting, la idea básica es la de entrenar las predictores secuencialmente cada uno tratando de corregir a su predecesor.</a:t>
            </a:r>
            <a:endParaRPr lang="es-419" sz="2000">
              <a:solidFill>
                <a:schemeClr val="bg1"/>
              </a:solidFill>
            </a:endParaRPr>
          </a:p>
        </p:txBody>
      </p:sp>
      <p:pic>
        <p:nvPicPr>
          <p:cNvPr id="10242" name="Picture 2" descr="https://www.kdnuggets.com/wp-content/uploads/algorithm-iterations.jpg">
            <a:extLst>
              <a:ext uri="{FF2B5EF4-FFF2-40B4-BE49-F238E27FC236}">
                <a16:creationId xmlns:a16="http://schemas.microsoft.com/office/drawing/2014/main" id="{614BB788-DE53-4DEF-BD05-E66DEA6A75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7763" y="1136916"/>
            <a:ext cx="6250769" cy="4423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F542BC90-978A-40E5-BF1E-7E61FA7C3A18}"/>
              </a:ext>
            </a:extLst>
          </p:cNvPr>
          <p:cNvSpPr txBox="1"/>
          <p:nvPr/>
        </p:nvSpPr>
        <p:spPr>
          <a:xfrm>
            <a:off x="5686425" y="5734050"/>
            <a:ext cx="56864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/>
              <a:t>Fuente: https://www.kdnuggets.com/2017/10/understanding-machine-learning-algorithms.html</a:t>
            </a:r>
          </a:p>
        </p:txBody>
      </p:sp>
    </p:spTree>
    <p:extLst>
      <p:ext uri="{BB962C8B-B14F-4D97-AF65-F5344CB8AC3E}">
        <p14:creationId xmlns:p14="http://schemas.microsoft.com/office/powerpoint/2010/main" val="9133592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BF7A459-A77B-4E0B-AEBC-B0E1BB229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Resultados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626A2FF0-12B0-4AC7-9232-F95CC98101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0040" y="876419"/>
            <a:ext cx="5455917" cy="2860261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E4A8EF05-4964-4E86-B7FA-D421B974DE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6043" y="1272644"/>
            <a:ext cx="5455917" cy="2067811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43401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6984AD6-C1AB-4E7A-8CB3-458FC0678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742951"/>
            <a:ext cx="3476625" cy="49625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s-PE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Si bien se redujo el </a:t>
            </a:r>
            <a:r>
              <a:rPr lang="es-PE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accuracy</a:t>
            </a:r>
            <a:r>
              <a:rPr lang="es-PE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. El algoritmo se volvió mucho mas estable. </a:t>
            </a:r>
            <a:endParaRPr lang="es-419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Picture 2" descr="avatar, male, man, person, profile, user icon">
            <a:extLst>
              <a:ext uri="{FF2B5EF4-FFF2-40B4-BE49-F238E27FC236}">
                <a16:creationId xmlns:a16="http://schemas.microsoft.com/office/drawing/2014/main" id="{FA5F3A58-E5DF-4C9F-8631-232B025E4BF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0196" y="492573"/>
            <a:ext cx="5880796" cy="5880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19493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8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856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CD21AAF-C42B-4B84-B52E-D2EE86C74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7202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 fontScale="90000"/>
          </a:bodyPr>
          <a:lstStyle/>
          <a:p>
            <a:pPr algn="ctr"/>
            <a:r>
              <a:rPr lang="es-PE" sz="2800" dirty="0">
                <a:solidFill>
                  <a:schemeClr val="bg1"/>
                </a:solidFill>
              </a:rPr>
              <a:t>En este ejemplo no se considero el preprocesamiento de datos</a:t>
            </a:r>
            <a:endParaRPr lang="es-419" sz="2800" dirty="0">
              <a:solidFill>
                <a:schemeClr val="bg1"/>
              </a:solidFill>
            </a:endParaRPr>
          </a:p>
        </p:txBody>
      </p:sp>
      <p:pic>
        <p:nvPicPr>
          <p:cNvPr id="4" name="Picture 2" descr="attention, caution, exclamation, problem, warning icon">
            <a:extLst>
              <a:ext uri="{FF2B5EF4-FFF2-40B4-BE49-F238E27FC236}">
                <a16:creationId xmlns:a16="http://schemas.microsoft.com/office/drawing/2014/main" id="{85B01286-344A-4F14-BACB-FD6CFD5F57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848" y="643467"/>
            <a:ext cx="5410199" cy="5410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2C94759-344F-4E69-9242-D11B5A81F8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72028" y="2638044"/>
            <a:ext cx="3363974" cy="3415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PE" sz="2000" dirty="0">
                <a:solidFill>
                  <a:schemeClr val="bg1"/>
                </a:solidFill>
              </a:rPr>
              <a:t>Lidiar con data sesgada no necesariamente debe ser enfrentada con el algoritmo. Sin embargo, este fue un ejemplo para poder ver los diferentes escenarios de los arboles de decisión.</a:t>
            </a:r>
            <a:endParaRPr lang="es-419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01790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8004ACD6-88BB-4CF8-82D0-0800C77D5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es-PE">
                <a:solidFill>
                  <a:srgbClr val="000000"/>
                </a:solidFill>
              </a:rPr>
              <a:t>Recomendaciones y Gracias</a:t>
            </a:r>
          </a:p>
        </p:txBody>
      </p:sp>
      <p:sp>
        <p:nvSpPr>
          <p:cNvPr id="75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4338" name="Picture 2" descr="Generador de CÃ³digos QR Codes">
            <a:extLst>
              <a:ext uri="{FF2B5EF4-FFF2-40B4-BE49-F238E27FC236}">
                <a16:creationId xmlns:a16="http://schemas.microsoft.com/office/drawing/2014/main" id="{B36CD622-2951-4EEF-984D-E7347CE2E0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254" y="1629089"/>
            <a:ext cx="3620021" cy="3620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C5167E2-A9B1-47F9-9BB7-2893ECFF41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anchor="ctr">
            <a:normAutofit lnSpcReduction="10000"/>
          </a:bodyPr>
          <a:lstStyle/>
          <a:p>
            <a:r>
              <a:rPr lang="es-PE" sz="1600" dirty="0" err="1">
                <a:solidFill>
                  <a:srgbClr val="000000"/>
                </a:solidFill>
              </a:rPr>
              <a:t>RapidMiner</a:t>
            </a:r>
            <a:r>
              <a:rPr lang="es-PE" sz="1600" dirty="0">
                <a:solidFill>
                  <a:srgbClr val="000000"/>
                </a:solidFill>
              </a:rPr>
              <a:t>(Software)</a:t>
            </a:r>
          </a:p>
          <a:p>
            <a:r>
              <a:rPr lang="es-PE" sz="1600" dirty="0">
                <a:solidFill>
                  <a:srgbClr val="000000"/>
                </a:solidFill>
                <a:highlight>
                  <a:srgbClr val="FFFF00"/>
                </a:highlight>
              </a:rPr>
              <a:t>Knime(Software)</a:t>
            </a:r>
          </a:p>
          <a:p>
            <a:r>
              <a:rPr lang="es-PE" sz="1600" dirty="0" err="1">
                <a:solidFill>
                  <a:srgbClr val="000000"/>
                </a:solidFill>
              </a:rPr>
              <a:t>Weka</a:t>
            </a:r>
            <a:r>
              <a:rPr lang="es-PE" sz="1600" dirty="0">
                <a:solidFill>
                  <a:srgbClr val="000000"/>
                </a:solidFill>
              </a:rPr>
              <a:t>(Software)</a:t>
            </a:r>
          </a:p>
          <a:p>
            <a:r>
              <a:rPr lang="es-PE" sz="1600" dirty="0" err="1">
                <a:solidFill>
                  <a:srgbClr val="000000"/>
                </a:solidFill>
              </a:rPr>
              <a:t>Statistical</a:t>
            </a:r>
            <a:r>
              <a:rPr lang="es-PE" sz="1600" dirty="0">
                <a:solidFill>
                  <a:srgbClr val="000000"/>
                </a:solidFill>
              </a:rPr>
              <a:t> </a:t>
            </a:r>
            <a:r>
              <a:rPr lang="es-PE" sz="1600" dirty="0" err="1">
                <a:solidFill>
                  <a:srgbClr val="000000"/>
                </a:solidFill>
              </a:rPr>
              <a:t>Analysis</a:t>
            </a:r>
            <a:r>
              <a:rPr lang="es-PE" sz="1600" dirty="0">
                <a:solidFill>
                  <a:srgbClr val="000000"/>
                </a:solidFill>
              </a:rPr>
              <a:t> and Data Ming </a:t>
            </a:r>
            <a:r>
              <a:rPr lang="es-PE" sz="1600" dirty="0" err="1">
                <a:solidFill>
                  <a:srgbClr val="000000"/>
                </a:solidFill>
              </a:rPr>
              <a:t>Applications</a:t>
            </a:r>
            <a:r>
              <a:rPr lang="es-PE" sz="1600" dirty="0">
                <a:solidFill>
                  <a:srgbClr val="000000"/>
                </a:solidFill>
              </a:rPr>
              <a:t> Robert Nisbet (Book)</a:t>
            </a:r>
          </a:p>
          <a:p>
            <a:r>
              <a:rPr lang="es-PE" sz="1600" dirty="0">
                <a:solidFill>
                  <a:srgbClr val="000000"/>
                </a:solidFill>
                <a:hlinkClick r:id="rId4"/>
              </a:rPr>
              <a:t>https://www.datasciencecentral.com/</a:t>
            </a:r>
            <a:endParaRPr lang="es-PE" sz="1600" dirty="0">
              <a:solidFill>
                <a:srgbClr val="000000"/>
              </a:solidFill>
            </a:endParaRPr>
          </a:p>
          <a:p>
            <a:r>
              <a:rPr lang="es-PE" sz="1600" dirty="0">
                <a:solidFill>
                  <a:srgbClr val="000000"/>
                </a:solidFill>
                <a:hlinkClick r:id="rId5"/>
              </a:rPr>
              <a:t>https://www.kaggle.com/datasets</a:t>
            </a:r>
            <a:endParaRPr lang="es-PE" sz="1600" dirty="0">
              <a:solidFill>
                <a:srgbClr val="000000"/>
              </a:solidFill>
            </a:endParaRPr>
          </a:p>
          <a:p>
            <a:r>
              <a:rPr lang="es-PE" sz="1600" dirty="0">
                <a:solidFill>
                  <a:srgbClr val="000000"/>
                </a:solidFill>
                <a:hlinkClick r:id="rId6"/>
              </a:rPr>
              <a:t>https://www.kdnuggets.com/</a:t>
            </a:r>
            <a:endParaRPr lang="es-PE" sz="1600" dirty="0">
              <a:solidFill>
                <a:srgbClr val="000000"/>
              </a:solidFill>
            </a:endParaRPr>
          </a:p>
          <a:p>
            <a:r>
              <a:rPr lang="es-PE" sz="1600" dirty="0">
                <a:solidFill>
                  <a:srgbClr val="000000"/>
                </a:solidFill>
                <a:hlinkClick r:id="rId7"/>
              </a:rPr>
              <a:t>https://www.facebook.com/groups/1817330048574306/</a:t>
            </a:r>
            <a:endParaRPr lang="es-PE" sz="1600" dirty="0">
              <a:solidFill>
                <a:srgbClr val="000000"/>
              </a:solidFill>
            </a:endParaRPr>
          </a:p>
          <a:p>
            <a:r>
              <a:rPr lang="es-PE" sz="1600" dirty="0">
                <a:solidFill>
                  <a:srgbClr val="000000"/>
                </a:solidFill>
                <a:highlight>
                  <a:srgbClr val="FFFF00"/>
                </a:highlight>
                <a:hlinkClick r:id="rId8"/>
              </a:rPr>
              <a:t>https://www.youtube.com/user/l8lel8l</a:t>
            </a:r>
            <a:endParaRPr lang="es-PE" sz="1600" dirty="0">
              <a:solidFill>
                <a:srgbClr val="000000"/>
              </a:solidFill>
              <a:highlight>
                <a:srgbClr val="FFFF00"/>
              </a:highlight>
            </a:endParaRPr>
          </a:p>
          <a:p>
            <a:r>
              <a:rPr lang="es-PE" sz="1600" dirty="0">
                <a:solidFill>
                  <a:srgbClr val="000000"/>
                </a:solidFill>
              </a:rPr>
              <a:t>Correo: esteban.wilfredo@outlook.com</a:t>
            </a:r>
          </a:p>
          <a:p>
            <a:pPr marL="0" indent="0">
              <a:buNone/>
            </a:pPr>
            <a:endParaRPr lang="es-PE" sz="1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5384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38CBEA7F-4BD3-415E-A663-EC5ED28920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419" dirty="0"/>
              <a:t>Un día en una conferencia se intereso por Data </a:t>
            </a:r>
            <a:r>
              <a:rPr lang="es-419" dirty="0" err="1"/>
              <a:t>Science</a:t>
            </a:r>
            <a:endParaRPr lang="es-419" dirty="0"/>
          </a:p>
        </p:txBody>
      </p:sp>
      <p:sp>
        <p:nvSpPr>
          <p:cNvPr id="6" name="Subtítulo 5">
            <a:extLst>
              <a:ext uri="{FF2B5EF4-FFF2-40B4-BE49-F238E27FC236}">
                <a16:creationId xmlns:a16="http://schemas.microsoft.com/office/drawing/2014/main" id="{D6A9244B-5878-4908-A51B-231A5C514B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PE" dirty="0"/>
              <a:t>Y comenzó una nueva aventura</a:t>
            </a:r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956114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FADAEB9-62F4-49C3-A255-130CA9104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rgbClr val="FFFFFF"/>
                </a:solidFill>
              </a:rPr>
              <a:t>KDD y CRISP-DM</a:t>
            </a:r>
          </a:p>
        </p:txBody>
      </p:sp>
      <p:pic>
        <p:nvPicPr>
          <p:cNvPr id="1028" name="Picture 4" descr="http://fcojlanda.me/wp-content/uploads/2016/02/Captura-de-pantalla-2017-05-22-a-las-21.28.48.png">
            <a:extLst>
              <a:ext uri="{FF2B5EF4-FFF2-40B4-BE49-F238E27FC236}">
                <a16:creationId xmlns:a16="http://schemas.microsoft.com/office/drawing/2014/main" id="{4D31D9B4-850B-4024-8580-298B4C45686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98" t="3861" r="6136" b="3986"/>
          <a:stretch/>
        </p:blipFill>
        <p:spPr bwMode="auto">
          <a:xfrm>
            <a:off x="200025" y="714375"/>
            <a:ext cx="5768828" cy="3420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2" descr="https://upload.wikimedia.org/wikipedia/commons/thumb/b/b9/CRISP-DM_Process_Diagram.png/1024px-CRISP-DM_Process_Diagram.png">
            <a:extLst>
              <a:ext uri="{FF2B5EF4-FFF2-40B4-BE49-F238E27FC236}">
                <a16:creationId xmlns:a16="http://schemas.microsoft.com/office/drawing/2014/main" id="{A080C5C6-AFFB-48EF-9F90-B25BE78B4C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7494" y="98251"/>
            <a:ext cx="4405552" cy="4416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3095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0C00731-4325-420E-B360-4952F329A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57400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anchor="ctr">
            <a:normAutofit/>
          </a:bodyPr>
          <a:lstStyle/>
          <a:p>
            <a:pPr algn="ctr"/>
            <a:r>
              <a:rPr lang="es-419" sz="2600" b="1">
                <a:solidFill>
                  <a:srgbClr val="FFFFFF"/>
                </a:solidFill>
              </a:rPr>
              <a:t>Primer paso investigar sobre la empresa…</a:t>
            </a: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B155F82A-1ACC-4045-B6E5-F98FC908F2B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86154659"/>
              </p:ext>
            </p:extLst>
          </p:nvPr>
        </p:nvGraphicFramePr>
        <p:xfrm>
          <a:off x="4038600" y="1166648"/>
          <a:ext cx="7315200" cy="45247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772911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E57244A-B5A4-49A7-A016-862FF8AA4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57400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anchor="ctr">
            <a:normAutofit/>
          </a:bodyPr>
          <a:lstStyle/>
          <a:p>
            <a:pPr algn="ctr"/>
            <a:r>
              <a:rPr lang="es-PE" sz="2600">
                <a:solidFill>
                  <a:srgbClr val="FFFFFF"/>
                </a:solidFill>
              </a:rPr>
              <a:t>Business Intelligence</a:t>
            </a:r>
          </a:p>
        </p:txBody>
      </p:sp>
      <p:graphicFrame>
        <p:nvGraphicFramePr>
          <p:cNvPr id="12" name="Marcador de contenido 2">
            <a:extLst>
              <a:ext uri="{FF2B5EF4-FFF2-40B4-BE49-F238E27FC236}">
                <a16:creationId xmlns:a16="http://schemas.microsoft.com/office/drawing/2014/main" id="{B0EE1584-EFDA-448A-84B6-07849F19E4B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5974319"/>
              </p:ext>
            </p:extLst>
          </p:nvPr>
        </p:nvGraphicFramePr>
        <p:xfrm>
          <a:off x="4038600" y="1166648"/>
          <a:ext cx="7315200" cy="45247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403800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C7872BC-5896-4FAD-B114-B3C5B2F88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742951"/>
            <a:ext cx="3476625" cy="49625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Tras este análisis Juan uso sus conocimientos en software para poder recopilar información y presentar un modelo a la empresa.</a:t>
            </a:r>
          </a:p>
        </p:txBody>
      </p:sp>
      <p:pic>
        <p:nvPicPr>
          <p:cNvPr id="4" name="Picture 2" descr="avatar, male, man, person, profile, user icon">
            <a:extLst>
              <a:ext uri="{FF2B5EF4-FFF2-40B4-BE49-F238E27FC236}">
                <a16:creationId xmlns:a16="http://schemas.microsoft.com/office/drawing/2014/main" id="{6336909C-2498-42BE-B333-47CFD9E0D73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0196" y="492573"/>
            <a:ext cx="5880796" cy="5880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10368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C3D31D-83D1-490F-A23B-38E12521A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307" y="640081"/>
            <a:ext cx="3377183" cy="3681976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Un jefe que quería seguridad frente a todo</a:t>
            </a:r>
          </a:p>
        </p:txBody>
      </p:sp>
      <p:sp>
        <p:nvSpPr>
          <p:cNvPr id="3079" name="Content Placeholder 3078">
            <a:extLst>
              <a:ext uri="{FF2B5EF4-FFF2-40B4-BE49-F238E27FC236}">
                <a16:creationId xmlns:a16="http://schemas.microsoft.com/office/drawing/2014/main" id="{26F77F44-6532-4B44-9022-258F292CBC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307" y="4460487"/>
            <a:ext cx="3377184" cy="1757433"/>
          </a:xfrm>
          <a:noFill/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200"/>
              <a:t>La mayoria de empresas no van a dar dinero ni a apoyar un projecto si no logran comprenderlo.</a:t>
            </a:r>
          </a:p>
        </p:txBody>
      </p:sp>
      <p:pic>
        <p:nvPicPr>
          <p:cNvPr id="3077" name="Picture 2" descr="attorney, boss, business people, businessman, lawyer, owner, person icon">
            <a:extLst>
              <a:ext uri="{FF2B5EF4-FFF2-40B4-BE49-F238E27FC236}">
                <a16:creationId xmlns:a16="http://schemas.microsoft.com/office/drawing/2014/main" id="{7FA58D8B-9399-4F21-B8ED-BFAFE70062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-1" b="9017"/>
          <a:stretch/>
        </p:blipFill>
        <p:spPr bwMode="auto">
          <a:xfrm>
            <a:off x="4654297" y="10"/>
            <a:ext cx="7537704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63782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5" name="Picture 2" descr="https://upload.wikimedia.org/wikipedia/commons/f/fb/Arbol_decision.jpg">
            <a:extLst>
              <a:ext uri="{FF2B5EF4-FFF2-40B4-BE49-F238E27FC236}">
                <a16:creationId xmlns:a16="http://schemas.microsoft.com/office/drawing/2014/main" id="{6FA1A341-D9FD-4E67-9868-17BA715575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6486" y="1403486"/>
            <a:ext cx="8979027" cy="4938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51C53F1-1446-4D06-B0EF-DFE210CD6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>
            <a:normAutofit/>
          </a:bodyPr>
          <a:lstStyle/>
          <a:p>
            <a:r>
              <a:rPr lang="es-419" sz="2200">
                <a:solidFill>
                  <a:srgbClr val="FFFFFF"/>
                </a:solidFill>
              </a:rPr>
              <a:t>Necesitamos un algoritmo que nos permita explicar de manera clara su lógica.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DA821DEA-4867-4D56-8DEC-A278D1F581C6}"/>
              </a:ext>
            </a:extLst>
          </p:cNvPr>
          <p:cNvSpPr txBox="1"/>
          <p:nvPr/>
        </p:nvSpPr>
        <p:spPr>
          <a:xfrm>
            <a:off x="1276350" y="6105525"/>
            <a:ext cx="9309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/>
              <a:t>Fuente: https://es.wikipedia.org/wiki/</a:t>
            </a:r>
            <a:r>
              <a:rPr lang="es-419" dirty="0" err="1"/>
              <a:t>Árboles_de_decisión</a:t>
            </a:r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146780167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616</Words>
  <Application>Microsoft Office PowerPoint</Application>
  <PresentationFormat>Panorámica</PresentationFormat>
  <Paragraphs>53</Paragraphs>
  <Slides>28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28</vt:i4>
      </vt:variant>
    </vt:vector>
  </HeadingPairs>
  <TitlesOfParts>
    <vt:vector size="33" baseType="lpstr">
      <vt:lpstr>Arial</vt:lpstr>
      <vt:lpstr>Calibri</vt:lpstr>
      <vt:lpstr>Calibri Light</vt:lpstr>
      <vt:lpstr>Gill Sans MT</vt:lpstr>
      <vt:lpstr>Tema de Office</vt:lpstr>
      <vt:lpstr>Arboles de decisión</vt:lpstr>
      <vt:lpstr>Juan es un analista de software. Trabaja en una firma de abogados.</vt:lpstr>
      <vt:lpstr>Un día en una conferencia se intereso por Data Science</vt:lpstr>
      <vt:lpstr>KDD y CRISP-DM</vt:lpstr>
      <vt:lpstr>Primer paso investigar sobre la empresa…</vt:lpstr>
      <vt:lpstr>Business Intelligence</vt:lpstr>
      <vt:lpstr>Tras este análisis Juan uso sus conocimientos en software para poder recopilar información y presentar un modelo a la empresa.</vt:lpstr>
      <vt:lpstr>Un jefe que quería seguridad frente a todo</vt:lpstr>
      <vt:lpstr>Necesitamos un algoritmo que nos permita explicar de manera clara su lógica.</vt:lpstr>
      <vt:lpstr>Creando el modelo predictivo…</vt:lpstr>
      <vt:lpstr>Resultados…</vt:lpstr>
      <vt:lpstr>Presentación de PowerPoint</vt:lpstr>
      <vt:lpstr>Un jefe encantado y toma de medidas para evitar la rotación de personal</vt:lpstr>
      <vt:lpstr>Tras el éxito del primer modelo, se le dio un aumento a Juan y se le pidió mejorar sus predicciones. Y trabajar a la par con recursos Humanos.</vt:lpstr>
      <vt:lpstr>Juan a logrado obtener mayor cantidad de información. La predicción a mejorado.</vt:lpstr>
      <vt:lpstr>Sin embargo el nuevo árbol a cambiado bruscamente con respecto al anterior.</vt:lpstr>
      <vt:lpstr>Problema</vt:lpstr>
      <vt:lpstr>Random Forest</vt:lpstr>
      <vt:lpstr>Problema</vt:lpstr>
      <vt:lpstr>Resultados</vt:lpstr>
      <vt:lpstr>Sin embargo, las predicciones son muy certeras. Y ver la importancia de las variables.</vt:lpstr>
      <vt:lpstr>BIAS</vt:lpstr>
      <vt:lpstr>Accuracy que cambia abruptamente</vt:lpstr>
      <vt:lpstr>Gradient Boosted Trees</vt:lpstr>
      <vt:lpstr>Resultados</vt:lpstr>
      <vt:lpstr>Si bien se redujo el accuracy. El algoritmo se volvió mucho mas estable. </vt:lpstr>
      <vt:lpstr>En este ejemplo no se considero el preprocesamiento de datos</vt:lpstr>
      <vt:lpstr>Recomendaciones y Gracias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Arboles de decisión</dc:title>
  <dc:creator>esteban wilfredo vilca zuñiga</dc:creator>
  <cp:lastModifiedBy>esteban wilfredo vilca zuñiga</cp:lastModifiedBy>
  <cp:revision>1</cp:revision>
  <dcterms:created xsi:type="dcterms:W3CDTF">2018-08-29T22:47:50Z</dcterms:created>
  <dcterms:modified xsi:type="dcterms:W3CDTF">2018-08-29T22:48:45Z</dcterms:modified>
</cp:coreProperties>
</file>