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2" r:id="rId4"/>
    <p:sldId id="257" r:id="rId5"/>
    <p:sldId id="259" r:id="rId6"/>
    <p:sldId id="260" r:id="rId7"/>
    <p:sldId id="265" r:id="rId8"/>
    <p:sldId id="269" r:id="rId9"/>
    <p:sldId id="270" r:id="rId10"/>
    <p:sldId id="263" r:id="rId11"/>
    <p:sldId id="272" r:id="rId12"/>
    <p:sldId id="273" r:id="rId13"/>
    <p:sldId id="275" r:id="rId14"/>
    <p:sldId id="276" r:id="rId15"/>
    <p:sldId id="278" r:id="rId16"/>
    <p:sldId id="279" r:id="rId17"/>
    <p:sldId id="26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93F"/>
    <a:srgbClr val="FFCB3F"/>
    <a:srgbClr val="4C6AA3"/>
    <a:srgbClr val="284C91"/>
    <a:srgbClr val="335597"/>
    <a:srgbClr val="506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08571-E98E-D440-B64E-B6429813AA47}" type="datetimeFigureOut">
              <a:rPr lang="es-ES_tradnl" smtClean="0"/>
              <a:t>8/10/19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A4E9-4EF3-3642-B564-004493B42D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54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8/10/19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-madesimple.com/the-difference-between-data-scientists-data-engineers-statisticians-and-software-engineer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Entonces, qué perfiles existen?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1984" y="2276712"/>
            <a:ext cx="77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Notar que : La intersección sería el “unicornio”</a:t>
            </a:r>
            <a:endParaRPr lang="es-ES_tradnl" sz="2400" dirty="0"/>
          </a:p>
        </p:txBody>
      </p:sp>
      <p:sp>
        <p:nvSpPr>
          <p:cNvPr id="5" name="Oval 4"/>
          <p:cNvSpPr/>
          <p:nvPr/>
        </p:nvSpPr>
        <p:spPr>
          <a:xfrm>
            <a:off x="776376" y="2276712"/>
            <a:ext cx="517585" cy="461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6" name="Oval 5"/>
          <p:cNvSpPr/>
          <p:nvPr/>
        </p:nvSpPr>
        <p:spPr>
          <a:xfrm>
            <a:off x="776376" y="3429837"/>
            <a:ext cx="517585" cy="461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1431984" y="3429837"/>
            <a:ext cx="772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Surgen también varios ”roles”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7919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3220830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Perfiles en Data </a:t>
            </a:r>
            <a:r>
              <a:rPr lang="es-ES" sz="4000" dirty="0" err="1" smtClean="0">
                <a:solidFill>
                  <a:srgbClr val="FFCB3F"/>
                </a:solidFill>
                <a:latin typeface="Keep Calm Med" pitchFamily="2" charset="0"/>
              </a:rPr>
              <a:t>Science</a:t>
            </a:r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 </a:t>
            </a:r>
            <a:endParaRPr lang="es-ES" sz="4000" dirty="0">
              <a:solidFill>
                <a:srgbClr val="FFCB3F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pic>
        <p:nvPicPr>
          <p:cNvPr id="3074" name="Picture 2" descr="ata Science Skills - Udacity -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487" y="1621766"/>
            <a:ext cx="6096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Según </a:t>
            </a:r>
            <a:r>
              <a:rPr lang="es-ES" sz="4000" dirty="0" err="1" smtClean="0">
                <a:solidFill>
                  <a:srgbClr val="4C6AA3"/>
                </a:solidFill>
                <a:latin typeface="Keep Calm Med" pitchFamily="2" charset="0"/>
              </a:rPr>
              <a:t>Udacity</a:t>
            </a:r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 existen varios </a:t>
            </a:r>
            <a:r>
              <a:rPr lang="mr-IN" sz="4000" dirty="0" smtClean="0">
                <a:solidFill>
                  <a:srgbClr val="4C6AA3"/>
                </a:solidFill>
                <a:latin typeface="Keep Calm Med" pitchFamily="2" charset="0"/>
              </a:rPr>
              <a:t>…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Veamos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otra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s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definiciones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mr-IN" sz="4000" dirty="0" smtClean="0">
                <a:solidFill>
                  <a:srgbClr val="4C6AA3"/>
                </a:solidFill>
                <a:latin typeface="Keep Calm Med" pitchFamily="2" charset="0"/>
              </a:rPr>
              <a:t>…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4098" name="Picture 2" descr="https://elu.nl/wp-content/uploads/2019/03/Data-Engineer-vs-Data-Scientist-vs-Data-Analy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38" y="1692994"/>
            <a:ext cx="8143336" cy="424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En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el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diagrama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, se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vería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algo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 </a:t>
            </a:r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así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: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5122" name="Picture 2" descr="ata scientist vs data engineer vs data analy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39" y="1690778"/>
            <a:ext cx="7639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4C6AA3"/>
                </a:solidFill>
                <a:latin typeface="Keep Calm Med" pitchFamily="2" charset="0"/>
              </a:rPr>
              <a:t>Entonces</a:t>
            </a:r>
            <a:r>
              <a:rPr lang="en-US" sz="4000" dirty="0" smtClean="0">
                <a:solidFill>
                  <a:srgbClr val="4C6AA3"/>
                </a:solidFill>
                <a:latin typeface="Keep Calm Med" pitchFamily="2" charset="0"/>
              </a:rPr>
              <a:t>? 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7698" y="1790255"/>
            <a:ext cx="105759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s-ES_tradnl" sz="3200" dirty="0" smtClean="0"/>
              <a:t>Prueba </a:t>
            </a:r>
            <a:r>
              <a:rPr lang="es-ES_tradnl" sz="3200" dirty="0"/>
              <a:t>un poco de todo antes de decidir que camino seguir        </a:t>
            </a:r>
            <a:endParaRPr lang="es-ES_tradnl" sz="320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s-ES_tradnl" sz="3200" dirty="0" smtClean="0"/>
              <a:t>No </a:t>
            </a:r>
            <a:r>
              <a:rPr lang="es-ES_tradnl" sz="3200" dirty="0"/>
              <a:t>hay un único camino, cada uno hace el </a:t>
            </a:r>
            <a:r>
              <a:rPr lang="es-ES_tradnl" sz="3200" dirty="0" smtClean="0"/>
              <a:t>propio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s-ES_tradnl" sz="3200" dirty="0" smtClean="0"/>
              <a:t>Se </a:t>
            </a:r>
            <a:r>
              <a:rPr lang="es-ES_tradnl" sz="3200" dirty="0"/>
              <a:t>curioso y trata de mantenerte </a:t>
            </a:r>
            <a:r>
              <a:rPr lang="es-ES_tradnl" sz="3200" dirty="0" smtClean="0"/>
              <a:t>‘al día’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lang="es-ES_tradnl" sz="3200" dirty="0" smtClean="0"/>
              <a:t>No </a:t>
            </a:r>
            <a:r>
              <a:rPr lang="es-ES_tradnl" sz="3200" dirty="0"/>
              <a:t>busques saber todos los temas a profundidad, concéntrate en tu tópico fuerte</a:t>
            </a:r>
          </a:p>
        </p:txBody>
      </p:sp>
    </p:spTree>
    <p:extLst>
      <p:ext uri="{BB962C8B-B14F-4D97-AF65-F5344CB8AC3E}">
        <p14:creationId xmlns:p14="http://schemas.microsoft.com/office/powerpoint/2010/main" val="5422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" y="1674"/>
            <a:ext cx="12194977" cy="6856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2323" y="2915729"/>
            <a:ext cx="5210355" cy="646331"/>
          </a:xfrm>
          <a:prstGeom prst="rect">
            <a:avLst/>
          </a:prstGeom>
          <a:solidFill>
            <a:srgbClr val="FBC93F"/>
          </a:solidFill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rgbClr val="4C6AA3"/>
                </a:solidFill>
              </a:rPr>
              <a:t>GRACIAS!!!!</a:t>
            </a:r>
            <a:endParaRPr lang="es-ES_tradnl" sz="3600" b="1" dirty="0">
              <a:solidFill>
                <a:srgbClr val="4C6A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" y="1674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"/>
            <a:ext cx="12194973" cy="6856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8790" y="3390062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335597"/>
                </a:solidFill>
                <a:latin typeface="Keep Calm Med" pitchFamily="2" charset="0"/>
              </a:rPr>
              <a:t>ROLES RELACIONADOS A DATA SCIENCE</a:t>
            </a:r>
            <a:endParaRPr lang="es-ES" sz="4000" dirty="0">
              <a:solidFill>
                <a:srgbClr val="335597"/>
              </a:solidFill>
              <a:latin typeface="Keep Calm Med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72194" y="2689394"/>
            <a:ext cx="86214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900" spc="600" dirty="0" smtClean="0">
                <a:solidFill>
                  <a:srgbClr val="335597"/>
                </a:solidFill>
                <a:latin typeface="Keep Calm Med" pitchFamily="2" charset="0"/>
              </a:rPr>
              <a:t>CONVERSATORIO</a:t>
            </a:r>
            <a:endParaRPr lang="es-ES" sz="2900" spc="600" dirty="0">
              <a:solidFill>
                <a:srgbClr val="335597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977" y="1674"/>
            <a:ext cx="12194977" cy="6856326"/>
            <a:chOff x="-2977" y="1674"/>
            <a:chExt cx="12194977" cy="685632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77" y="1674"/>
              <a:ext cx="12194977" cy="685632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5070" y="1104181"/>
              <a:ext cx="2518911" cy="2555345"/>
            </a:xfrm>
            <a:prstGeom prst="ellipse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137038" y="4977433"/>
              <a:ext cx="588321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000" b="1" dirty="0" smtClean="0">
                  <a:solidFill>
                    <a:srgbClr val="284C91"/>
                  </a:solidFill>
                  <a:latin typeface="Arial" charset="0"/>
                  <a:ea typeface="Arial" charset="0"/>
                  <a:cs typeface="Arial" charset="0"/>
                </a:rPr>
                <a:t>LUISA QUISPE ORTIZ</a:t>
              </a:r>
              <a:endParaRPr lang="es-ES_tradnl" sz="4000" b="1" dirty="0">
                <a:solidFill>
                  <a:srgbClr val="284C9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3220830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Data </a:t>
            </a:r>
            <a:r>
              <a:rPr lang="es-ES" sz="4000" dirty="0" err="1" smtClean="0">
                <a:solidFill>
                  <a:srgbClr val="FFCB3F"/>
                </a:solidFill>
                <a:latin typeface="Keep Calm Med" pitchFamily="2" charset="0"/>
              </a:rPr>
              <a:t>Science</a:t>
            </a:r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 </a:t>
            </a:r>
            <a:endParaRPr lang="es-ES" sz="4000" dirty="0">
              <a:solidFill>
                <a:srgbClr val="FFCB3F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03850" y="741871"/>
            <a:ext cx="4865297" cy="6901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>
                <a:solidFill>
                  <a:schemeClr val="accent4"/>
                </a:solidFill>
              </a:rPr>
              <a:t>Algunas definiciones </a:t>
            </a:r>
            <a:r>
              <a:rPr lang="mr-IN" sz="2800" dirty="0" smtClean="0">
                <a:solidFill>
                  <a:schemeClr val="accent4"/>
                </a:solidFill>
              </a:rPr>
              <a:t>…</a:t>
            </a:r>
            <a:r>
              <a:rPr lang="en-US" sz="2800" dirty="0" smtClean="0">
                <a:solidFill>
                  <a:schemeClr val="accent4"/>
                </a:solidFill>
              </a:rPr>
              <a:t>.</a:t>
            </a:r>
            <a:endParaRPr lang="es-ES_tradnl" sz="28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3744" y="2244073"/>
            <a:ext cx="10196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dirty="0"/>
              <a:t>Data </a:t>
            </a:r>
            <a:r>
              <a:rPr lang="es-ES_tradnl" sz="2100" dirty="0" err="1"/>
              <a:t>Science</a:t>
            </a:r>
            <a:r>
              <a:rPr lang="es-ES_tradnl" sz="2100" dirty="0"/>
              <a:t> </a:t>
            </a:r>
            <a:r>
              <a:rPr lang="es-ES_tradnl" sz="2100" dirty="0" err="1"/>
              <a:t>is</a:t>
            </a:r>
            <a:r>
              <a:rPr lang="es-ES_tradnl" sz="2100" dirty="0"/>
              <a:t> a set of fundamental </a:t>
            </a:r>
            <a:r>
              <a:rPr lang="es-ES_tradnl" sz="2100" dirty="0" err="1"/>
              <a:t>principles</a:t>
            </a:r>
            <a:r>
              <a:rPr lang="es-ES_tradnl" sz="2100" dirty="0"/>
              <a:t> </a:t>
            </a:r>
            <a:r>
              <a:rPr lang="es-ES_tradnl" sz="2100" dirty="0" err="1"/>
              <a:t>that</a:t>
            </a:r>
            <a:r>
              <a:rPr lang="es-ES_tradnl" sz="2100" dirty="0"/>
              <a:t> </a:t>
            </a:r>
            <a:r>
              <a:rPr lang="es-ES_tradnl" sz="2100" dirty="0" err="1"/>
              <a:t>guide</a:t>
            </a:r>
            <a:r>
              <a:rPr lang="es-ES_tradnl" sz="2100" dirty="0"/>
              <a:t> </a:t>
            </a:r>
            <a:r>
              <a:rPr lang="es-ES_tradnl" sz="2100" dirty="0" err="1"/>
              <a:t>the</a:t>
            </a:r>
            <a:r>
              <a:rPr lang="es-ES_tradnl" sz="2100" dirty="0"/>
              <a:t> </a:t>
            </a:r>
            <a:r>
              <a:rPr lang="es-ES_tradnl" sz="2100" dirty="0" err="1"/>
              <a:t>extraction</a:t>
            </a:r>
            <a:r>
              <a:rPr lang="es-ES_tradnl" sz="2100" dirty="0"/>
              <a:t> of </a:t>
            </a:r>
            <a:r>
              <a:rPr lang="es-ES_tradnl" sz="2100" dirty="0" err="1"/>
              <a:t>knowledge</a:t>
            </a:r>
            <a:r>
              <a:rPr lang="es-ES_tradnl" sz="2100" dirty="0"/>
              <a:t> </a:t>
            </a:r>
            <a:r>
              <a:rPr lang="es-ES_tradnl" sz="2100" dirty="0" err="1"/>
              <a:t>from</a:t>
            </a:r>
            <a:r>
              <a:rPr lang="es-ES_tradnl" sz="2100" dirty="0"/>
              <a:t> data}  - </a:t>
            </a:r>
            <a:r>
              <a:rPr lang="es-ES_tradnl" sz="2100" dirty="0" err="1"/>
              <a:t>Provost</a:t>
            </a:r>
            <a:r>
              <a:rPr lang="es-ES_tradnl" sz="2100" dirty="0"/>
              <a:t> and </a:t>
            </a:r>
            <a:r>
              <a:rPr lang="es-ES_tradnl" sz="2100" dirty="0" err="1"/>
              <a:t>Fawcett</a:t>
            </a:r>
            <a:r>
              <a:rPr lang="es-ES_tradnl" sz="2100" dirty="0"/>
              <a:t>. (2013). Data </a:t>
            </a:r>
            <a:r>
              <a:rPr lang="es-ES_tradnl" sz="2100" dirty="0" err="1"/>
              <a:t>Science</a:t>
            </a:r>
            <a:r>
              <a:rPr lang="es-ES_tradnl" sz="2100" dirty="0"/>
              <a:t> </a:t>
            </a:r>
            <a:r>
              <a:rPr lang="es-ES_tradnl" sz="2100" dirty="0" err="1"/>
              <a:t>for</a:t>
            </a:r>
            <a:r>
              <a:rPr lang="es-ES_tradnl" sz="2100" dirty="0"/>
              <a:t> Business. USA: </a:t>
            </a:r>
            <a:r>
              <a:rPr lang="es-ES_tradnl" sz="2100" dirty="0" err="1"/>
              <a:t>O'Reilly</a:t>
            </a:r>
            <a:r>
              <a:rPr lang="es-ES_tradnl" sz="2100" dirty="0"/>
              <a:t>. </a:t>
            </a:r>
            <a:r>
              <a:rPr lang="es-ES_tradnl" sz="2100" dirty="0" err="1"/>
              <a:t>Chapter</a:t>
            </a:r>
            <a:r>
              <a:rPr lang="es-ES_tradnl" sz="2100" dirty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3744" y="3272333"/>
            <a:ext cx="101839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dirty="0"/>
              <a:t>Data </a:t>
            </a:r>
            <a:r>
              <a:rPr lang="es-ES_tradnl" sz="2100" dirty="0" err="1"/>
              <a:t>science</a:t>
            </a:r>
            <a:r>
              <a:rPr lang="es-ES_tradnl" sz="2100" dirty="0"/>
              <a:t> </a:t>
            </a:r>
            <a:r>
              <a:rPr lang="es-ES_tradnl" sz="2100" dirty="0" err="1"/>
              <a:t>is</a:t>
            </a:r>
            <a:r>
              <a:rPr lang="es-ES_tradnl" sz="2100" dirty="0"/>
              <a:t> </a:t>
            </a:r>
            <a:r>
              <a:rPr lang="es-ES_tradnl" sz="2100" dirty="0" err="1"/>
              <a:t>the</a:t>
            </a:r>
            <a:r>
              <a:rPr lang="es-ES_tradnl" sz="2100" dirty="0"/>
              <a:t> </a:t>
            </a:r>
            <a:r>
              <a:rPr lang="es-ES_tradnl" sz="2100" dirty="0" err="1"/>
              <a:t>collection</a:t>
            </a:r>
            <a:r>
              <a:rPr lang="es-ES_tradnl" sz="2100" dirty="0"/>
              <a:t> of </a:t>
            </a:r>
            <a:r>
              <a:rPr lang="es-ES_tradnl" sz="2100" dirty="0" err="1"/>
              <a:t>mathematical</a:t>
            </a:r>
            <a:r>
              <a:rPr lang="es-ES_tradnl" sz="2100" dirty="0"/>
              <a:t>, </a:t>
            </a:r>
            <a:r>
              <a:rPr lang="es-ES_tradnl" sz="2100" dirty="0" err="1"/>
              <a:t>computational</a:t>
            </a:r>
            <a:r>
              <a:rPr lang="es-ES_tradnl" sz="2100" dirty="0"/>
              <a:t>, </a:t>
            </a:r>
            <a:r>
              <a:rPr lang="es-ES_tradnl" sz="2100" dirty="0" err="1"/>
              <a:t>scientific</a:t>
            </a:r>
            <a:r>
              <a:rPr lang="es-ES_tradnl" sz="2100" dirty="0"/>
              <a:t> and </a:t>
            </a:r>
            <a:r>
              <a:rPr lang="es-ES_tradnl" sz="2100" dirty="0" err="1"/>
              <a:t>domain-specific</a:t>
            </a:r>
            <a:r>
              <a:rPr lang="es-ES_tradnl" sz="2100" dirty="0"/>
              <a:t> </a:t>
            </a:r>
            <a:r>
              <a:rPr lang="es-ES_tradnl" sz="2100" dirty="0" err="1"/>
              <a:t>methods,tools</a:t>
            </a:r>
            <a:r>
              <a:rPr lang="es-ES_tradnl" sz="2100" dirty="0"/>
              <a:t> and </a:t>
            </a:r>
            <a:r>
              <a:rPr lang="es-ES_tradnl" sz="2100" dirty="0" err="1"/>
              <a:t>algorithms</a:t>
            </a:r>
            <a:r>
              <a:rPr lang="es-ES_tradnl" sz="2100" dirty="0"/>
              <a:t> </a:t>
            </a:r>
            <a:r>
              <a:rPr lang="es-ES_tradnl" sz="2100" dirty="0" err="1"/>
              <a:t>that</a:t>
            </a:r>
            <a:r>
              <a:rPr lang="es-ES_tradnl" sz="2100" dirty="0"/>
              <a:t> </a:t>
            </a:r>
            <a:r>
              <a:rPr lang="es-ES_tradnl" sz="2100" dirty="0" err="1"/>
              <a:t>trascend</a:t>
            </a:r>
            <a:r>
              <a:rPr lang="es-ES_tradnl" sz="2100" dirty="0"/>
              <a:t> </a:t>
            </a:r>
            <a:r>
              <a:rPr lang="es-ES_tradnl" sz="2100" dirty="0" err="1"/>
              <a:t>discipine</a:t>
            </a:r>
            <a:r>
              <a:rPr lang="es-ES_tradnl" sz="2100" dirty="0"/>
              <a:t> </a:t>
            </a:r>
            <a:r>
              <a:rPr lang="es-ES_tradnl" sz="2100" dirty="0" err="1" smtClean="0"/>
              <a:t>boundaries</a:t>
            </a:r>
            <a:r>
              <a:rPr lang="es-ES_tradnl" sz="2100" dirty="0"/>
              <a:t> </a:t>
            </a:r>
            <a:r>
              <a:rPr lang="mr-IN" sz="2100" dirty="0" smtClean="0"/>
              <a:t>–</a:t>
            </a:r>
            <a:r>
              <a:rPr lang="es-ES_tradnl" sz="2100" dirty="0" smtClean="0"/>
              <a:t> Cuenta Twitter Prof</a:t>
            </a:r>
            <a:r>
              <a:rPr lang="es-ES_tradnl" sz="2100" dirty="0"/>
              <a:t>. Kirk </a:t>
            </a:r>
            <a:r>
              <a:rPr lang="es-ES_tradnl" sz="2100" dirty="0" err="1" smtClean="0"/>
              <a:t>Borne's</a:t>
            </a:r>
            <a:endParaRPr lang="es-ES_tradnl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1483744" y="4623758"/>
            <a:ext cx="9961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 </a:t>
            </a:r>
            <a:r>
              <a:rPr lang="en-US" sz="2100" dirty="0">
                <a:hlinkClick r:id="rId3"/>
              </a:rPr>
              <a:t>data scientist</a:t>
            </a:r>
            <a:r>
              <a:rPr lang="en-US" sz="2100" dirty="0"/>
              <a:t> is that unique blend of skills that can both unlock the insights of data and tell a fantastic story via the </a:t>
            </a:r>
            <a:r>
              <a:rPr lang="en-US" sz="2100" dirty="0" smtClean="0"/>
              <a:t>data</a:t>
            </a:r>
            <a:r>
              <a:rPr lang="en-US" sz="2100" dirty="0"/>
              <a:t> </a:t>
            </a:r>
            <a:r>
              <a:rPr lang="mr-IN" sz="2100" dirty="0" smtClean="0"/>
              <a:t>–</a:t>
            </a:r>
            <a:r>
              <a:rPr lang="en-US" sz="2100" dirty="0" smtClean="0"/>
              <a:t> DJ </a:t>
            </a:r>
            <a:r>
              <a:rPr lang="en-US" sz="2100" dirty="0" err="1" smtClean="0"/>
              <a:t>Patil</a:t>
            </a:r>
            <a:endParaRPr lang="es-ES_tradnl" sz="2100" dirty="0"/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06" b="82158"/>
          <a:stretch/>
        </p:blipFill>
        <p:spPr>
          <a:xfrm>
            <a:off x="603852" y="2279785"/>
            <a:ext cx="724617" cy="667241"/>
          </a:xfrm>
          <a:prstGeom prst="ellipse">
            <a:avLst/>
          </a:prstGeom>
        </p:spPr>
      </p:pic>
      <p:pic>
        <p:nvPicPr>
          <p:cNvPr id="9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06" b="82158"/>
          <a:stretch/>
        </p:blipFill>
        <p:spPr>
          <a:xfrm>
            <a:off x="603851" y="3292906"/>
            <a:ext cx="724617" cy="667241"/>
          </a:xfrm>
          <a:prstGeom prst="ellipse">
            <a:avLst/>
          </a:prstGeom>
        </p:spPr>
      </p:pic>
      <p:pic>
        <p:nvPicPr>
          <p:cNvPr id="10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06" b="82158"/>
          <a:stretch/>
        </p:blipFill>
        <p:spPr>
          <a:xfrm>
            <a:off x="603850" y="4623758"/>
            <a:ext cx="724617" cy="6672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206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Diagramas de </a:t>
            </a:r>
            <a:r>
              <a:rPr lang="es-ES" sz="4000" dirty="0" err="1" smtClean="0">
                <a:solidFill>
                  <a:srgbClr val="4C6AA3"/>
                </a:solidFill>
                <a:latin typeface="Keep Calm Med" pitchFamily="2" charset="0"/>
              </a:rPr>
              <a:t>Venn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1026" name="Picture 2" descr="ata_Science_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77" y="1915064"/>
            <a:ext cx="3639795" cy="34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2120" y="2053087"/>
            <a:ext cx="38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smtClean="0"/>
              <a:t> Fuente: </a:t>
            </a:r>
            <a:r>
              <a:rPr lang="es-ES_tradnl" sz="2400" dirty="0" err="1" smtClean="0"/>
              <a:t>Drew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Conway</a:t>
            </a:r>
            <a:r>
              <a:rPr lang="es-ES_tradnl" sz="2400" dirty="0" smtClean="0"/>
              <a:t>, 2013 </a:t>
            </a:r>
            <a:endParaRPr lang="es-ES_tradn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63109" y="3081878"/>
            <a:ext cx="4692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>
                <a:solidFill>
                  <a:srgbClr val="284C91"/>
                </a:solidFill>
              </a:rPr>
              <a:t>Desde entonces ha habido variaciones del diagrama. </a:t>
            </a:r>
          </a:p>
          <a:p>
            <a:r>
              <a:rPr lang="es-ES_tradnl" sz="3200" dirty="0" smtClean="0">
                <a:solidFill>
                  <a:srgbClr val="284C91"/>
                </a:solidFill>
              </a:rPr>
              <a:t>Veamos algunas </a:t>
            </a:r>
            <a:r>
              <a:rPr lang="mr-IN" sz="3200" dirty="0" smtClean="0">
                <a:solidFill>
                  <a:srgbClr val="284C91"/>
                </a:solidFill>
              </a:rPr>
              <a:t>…</a:t>
            </a:r>
            <a:endParaRPr lang="es-ES_tradnl" sz="3200" dirty="0">
              <a:solidFill>
                <a:srgbClr val="284C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5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778075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4C6AA3"/>
                </a:solidFill>
                <a:latin typeface="Keep Calm Med" pitchFamily="2" charset="0"/>
              </a:rPr>
              <a:t>Variaciones</a:t>
            </a:r>
            <a:endParaRPr lang="es-ES" sz="4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2050" name="Picture 2" descr="esultado de imagen para data science venn diagram and j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3" y="1485960"/>
            <a:ext cx="4416725" cy="45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197</Words>
  <Application>Microsoft Macintosh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Keep Calm Med</vt:lpstr>
      <vt:lpstr>Mangal</vt:lpstr>
      <vt:lpstr>Wingdings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Microsoft Office User</cp:lastModifiedBy>
  <cp:revision>58</cp:revision>
  <dcterms:created xsi:type="dcterms:W3CDTF">2019-02-22T02:13:14Z</dcterms:created>
  <dcterms:modified xsi:type="dcterms:W3CDTF">2019-10-08T22:34:10Z</dcterms:modified>
</cp:coreProperties>
</file>