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087-236F-BE4B-6404-8599DB82F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Navigating the South China Sea Crisis: </a:t>
            </a:r>
            <a:br>
              <a:rPr lang="en-US" sz="3600" dirty="0"/>
            </a:br>
            <a:r>
              <a:rPr lang="en-US" sz="3600" dirty="0"/>
              <a:t>Strategic Solutions for Regional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32A5-DE47-67C0-490A-515B538A5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Wei ”Sway” Cui</a:t>
            </a:r>
          </a:p>
        </p:txBody>
      </p:sp>
    </p:spTree>
    <p:extLst>
      <p:ext uri="{BB962C8B-B14F-4D97-AF65-F5344CB8AC3E}">
        <p14:creationId xmlns:p14="http://schemas.microsoft.com/office/powerpoint/2010/main" val="22685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45E3-F2EE-14A2-E22E-8158AC6E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2C59-4D6F-289A-CD0B-D6BB89E2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Regional Challenges to Countering Aggression</a:t>
            </a:r>
          </a:p>
          <a:p>
            <a:r>
              <a:rPr lang="en-US" b="1" dirty="0"/>
              <a:t>Complicating Factors in the Operational Environment</a:t>
            </a:r>
          </a:p>
          <a:p>
            <a:r>
              <a:rPr lang="en-US" b="1" dirty="0"/>
              <a:t>Challenges for U.S. INDOPACOM</a:t>
            </a:r>
          </a:p>
          <a:p>
            <a:r>
              <a:rPr lang="en-US" b="1" dirty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0AA3-5E3E-0F5F-7726-725F884C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Escalating Tensions in the South China Sea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605B-89A2-6389-3FE2-19F02237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2030 Crisis Overview</a:t>
            </a:r>
          </a:p>
          <a:p>
            <a:pPr lvl="1"/>
            <a:r>
              <a:rPr lang="en-US" dirty="0"/>
              <a:t>Rising tensions threaten regional stability and U.S. interests.</a:t>
            </a:r>
          </a:p>
          <a:p>
            <a:r>
              <a:rPr lang="en-US" b="1" dirty="0"/>
              <a:t>China’s Aggressive Actions</a:t>
            </a:r>
          </a:p>
          <a:p>
            <a:pPr lvl="1"/>
            <a:r>
              <a:rPr lang="en-US" dirty="0"/>
              <a:t>Coercive strategies to assert Spratly Islands claims.</a:t>
            </a:r>
          </a:p>
          <a:p>
            <a:pPr lvl="1"/>
            <a:r>
              <a:rPr lang="en-US" dirty="0"/>
              <a:t>Military posturing, economic influence, and information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Impacts</a:t>
            </a:r>
          </a:p>
          <a:p>
            <a:pPr lvl="1"/>
            <a:r>
              <a:rPr lang="en-US" dirty="0"/>
              <a:t>Disruption of global trade routes.</a:t>
            </a:r>
          </a:p>
          <a:p>
            <a:pPr lvl="1"/>
            <a:r>
              <a:rPr lang="en-US" dirty="0"/>
              <a:t>Erosion of U.S. security commitments and international norms.</a:t>
            </a:r>
          </a:p>
        </p:txBody>
      </p:sp>
    </p:spTree>
    <p:extLst>
      <p:ext uri="{BB962C8B-B14F-4D97-AF65-F5344CB8AC3E}">
        <p14:creationId xmlns:p14="http://schemas.microsoft.com/office/powerpoint/2010/main" val="278217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D9B-94DA-285A-8BA2-5692CD39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Regional Challenges to Countering Aggression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024A-0BA8-6712-3ECE-B5039795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Fragmented Regional Response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ASEAN struggles with unity due to divergent national priorities.</a:t>
            </a:r>
          </a:p>
          <a:p>
            <a:pPr lvl="1"/>
            <a:r>
              <a:rPr lang="en-US" dirty="0"/>
              <a:t>Economic dependencies on China deepen divisions.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China’s Exploitation Tactics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Militarization of disputed territories and artificial island construction.</a:t>
            </a:r>
          </a:p>
          <a:p>
            <a:pPr lvl="1"/>
            <a:r>
              <a:rPr lang="en-US" dirty="0"/>
              <a:t>Enforcement of self-declared maritime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625-6709-035D-9B10-BD8DC9BB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Complicating Factors in the Operational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338D-F0A4-5139-745C-CF65E2DC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Non-State Actor Influence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Maritime militias and transnational criminal organizations.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Illicit activities exploiting regional instability.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Misinformation &amp; Cyberattacks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Campaigns to undermine trust in U.S. security commitments.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Narratives promoting Beijing’s strategic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8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197B-B39B-E192-6D54-46092156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U.S. INDOPACOM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A58A-49A5-C5C8-0B86-4A0322CE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Alignment with Joint Strategic Campaign Plan Objectives</a:t>
            </a:r>
          </a:p>
          <a:p>
            <a:pPr lvl="1"/>
            <a:r>
              <a:rPr lang="en-US" dirty="0"/>
              <a:t>Deter aggression while avoiding escalation to armed conflict.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Obstacles to Achieving Desired End State</a:t>
            </a:r>
          </a:p>
          <a:p>
            <a:pPr lvl="1"/>
            <a:r>
              <a:rPr lang="en-US" dirty="0"/>
              <a:t>Lack of a comprehensive multinational strategy.</a:t>
            </a:r>
          </a:p>
          <a:p>
            <a:pPr lvl="1"/>
            <a:r>
              <a:rPr lang="en-US" dirty="0"/>
              <a:t>Limited access to critical bases and logistics nodes.</a:t>
            </a:r>
          </a:p>
          <a:p>
            <a:pPr lvl="1"/>
            <a:r>
              <a:rPr lang="en-US" dirty="0"/>
              <a:t>Political and economic constraints on coalition mobilization.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B7C2-8065-9BD0-E1BB-A6C85309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BA8-063E-B3EB-C429-A035020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Problem</a:t>
            </a:r>
          </a:p>
          <a:p>
            <a:pPr lvl="1"/>
            <a:r>
              <a:rPr lang="en-US" dirty="0"/>
              <a:t>How to synchronize U.S. and allied capabilities to:</a:t>
            </a:r>
          </a:p>
          <a:p>
            <a:pPr lvl="2"/>
            <a:r>
              <a:rPr lang="en-US" b="1" dirty="0"/>
              <a:t>Deter Chinese aggression.</a:t>
            </a:r>
            <a:endParaRPr lang="en-US" dirty="0"/>
          </a:p>
          <a:p>
            <a:pPr lvl="2"/>
            <a:r>
              <a:rPr lang="en-US" b="1" dirty="0"/>
              <a:t>Strengthen partner capacity.</a:t>
            </a:r>
            <a:endParaRPr lang="en-US" dirty="0"/>
          </a:p>
          <a:p>
            <a:pPr lvl="2"/>
            <a:r>
              <a:rPr lang="en-US" b="1" dirty="0"/>
              <a:t>Restore regional stability.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</a:p>
          <a:p>
            <a:pPr lvl="1"/>
            <a:r>
              <a:rPr lang="en-US" dirty="0"/>
              <a:t>Prevent further escalation.</a:t>
            </a:r>
          </a:p>
          <a:p>
            <a:pPr lvl="1"/>
            <a:r>
              <a:rPr lang="en-US" dirty="0"/>
              <a:t>Preserve international norms and freedom of navigation.</a:t>
            </a:r>
          </a:p>
          <a:p>
            <a:pPr lvl="1"/>
            <a:r>
              <a:rPr lang="en-US" dirty="0"/>
              <a:t>Ensure sovereignty and security for Indo-Pacific 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88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298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Navigating the South China Sea Crisis:  Strategic Solutions for Regional Stability</vt:lpstr>
      <vt:lpstr>Outline</vt:lpstr>
      <vt:lpstr>Introduction – Escalating Tensions in the South China Sea</vt:lpstr>
      <vt:lpstr>Regional Challenges to Countering Aggression</vt:lpstr>
      <vt:lpstr>Complicating Factors in the Operational Environment</vt:lpstr>
      <vt:lpstr>Challenges for U.S. INDOPACOM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Cui</dc:creator>
  <cp:lastModifiedBy>Wei Cui</cp:lastModifiedBy>
  <cp:revision>5</cp:revision>
  <dcterms:created xsi:type="dcterms:W3CDTF">2025-01-09T22:57:59Z</dcterms:created>
  <dcterms:modified xsi:type="dcterms:W3CDTF">2025-01-09T23:08:25Z</dcterms:modified>
</cp:coreProperties>
</file>