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8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2266"/>
  </p:normalViewPr>
  <p:slideViewPr>
    <p:cSldViewPr snapToGrid="0">
      <p:cViewPr varScale="1">
        <p:scale>
          <a:sx n="78" d="100"/>
          <a:sy n="78" d="100"/>
        </p:scale>
        <p:origin x="1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E294D-C82B-E74D-8B1D-DC69D4833BA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BB53E-67B3-774F-AF90-0060A549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morning. Today, we talk about a pressing issue at the South China Sea and the U.S. Strategic solutions for regional stability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F0E9E-FB37-2911-1BF1-BB56DE6FF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8B94C-E584-D569-B570-1E3E655C7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EFD8E-8F9B-9DB5-654B-245382482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i="1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the outline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7E04-E4A3-228F-1DF9-276F2777D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5047B-04E4-EE1F-9429-58E54C9F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EAA26-8A83-2DCD-04EA-88BA5ACDC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2C328-42AB-FA8F-35FE-5AB26C027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China's increasingly aggressive actions are at the heart of this crisis. Its coercive strategies to assert territorial claims in the Spratly Islands have disrupted regional peace and stability. Using a combination of military posturing, economic influence, and information warfare, China is undermining the sovereignty of neighboring nations.</a:t>
            </a:r>
            <a:endParaRPr lang="en-US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challenge is clear: how can we deter China's aggressive actions, restore stability, and strengthen regional partnerships without escalating to conflict?</a:t>
            </a:r>
          </a:p>
          <a:p>
            <a:endParaRPr lang="en-US" dirty="0"/>
          </a:p>
          <a:p>
            <a:r>
              <a:rPr lang="en-US" dirty="0"/>
              <a:t>The United States Indo-Pacific Command (INDOPACOM) must synchronize efforts across diplomatic, informational, military, and economic domains. Our operational approach is designed to counter China's coercive strategies, strengthen allied capacity, and restore a stable, rules-based regional order. This approach balances deterrence, coalition building, and operational readiness.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FD44-D61C-D932-2CA6-97461EB12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27A9C-D3C9-9FDC-F347-D552C7F6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B125E-3652-09DB-8C4C-4ADB45256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806BA-40F1-8426-8B20-13C3395AC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approach is built on three main elements: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Deterrence: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Deploying a credible, forward-deployed presence to deter aggression and maintain freedom of navigation. This includes joint exercises, enhanced surveillance, and rotational force deployments.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Strengthening Regional Partnerships: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Deepening alliances through security cooperation agreements, capacity-building initiatives, and joint training to empower regional partners.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Operations and Cybersecurity: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Countering misinformation and bolstering regional resilience against cyber threats through coordinated campaigns and technology-sharing programs.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FE1C2-C8F6-C6D1-0B97-37B66E74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7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approach addresses the problem by targeting China's three key advantages: military posturing, economic coercion, and information dominance. Integrated deterrence neutralizes China's ability to project power. Strengthening partnerships creates a unified front to resist coercion. Information operations expose China's narratives and bolster regional trust in the United States.  Our approach targets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China’a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ability to operate unilaterally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far as the linkages to operational elements.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State and Objectives: our approach restores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stable, rules-based order, freedom of navigation, and empowered regional partners.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 of Effort (LOEs):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Each element of the approach—deterrence, partnerships, and information operations—aligns to LOEs that contribute to achieving the desired end state.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Centers of Gravity: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China's coercive strategies, including military dominance and economic influence, are targeted directly through our efforts.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Anticipation: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Our approach anticipates China's counter-moves, ensuring adaptability in a complex and evolving environment.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stakes in the South China Sea could not be higher. But with unity, preparation, and strategic foresight, we can deter aggression, strengthen our partnerships, and secure a prosperous future for the Indo-Pacific region.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you. The way forward is challenging, but together, we can navigate these complexities and ensure peace and stability in the Indo-Pacific.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United States Indo-Pacific Command (INDOPACOM) must synchronize efforts across diplomatic, informational, military, and economic domains. Our operational approach is designed to counter China's coercive strategies, strengthen allied capacity, and restore a stable, rules-based regional order. This approach balances deterrence, coalition building, and operational readiness.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B53E-67B3-774F-AF90-0060A54960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087-236F-BE4B-6404-8599DB82F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Navigating the South China Sea Crisis: </a:t>
            </a:r>
            <a:br>
              <a:rPr lang="en-US" sz="3600" dirty="0"/>
            </a:br>
            <a:r>
              <a:rPr lang="en-US" sz="3600" dirty="0"/>
              <a:t>Strategic Solutions for Regional 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732A5-DE47-67C0-490A-515B538A5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Wei ”Sway” Cui</a:t>
            </a:r>
          </a:p>
        </p:txBody>
      </p:sp>
    </p:spTree>
    <p:extLst>
      <p:ext uri="{BB962C8B-B14F-4D97-AF65-F5344CB8AC3E}">
        <p14:creationId xmlns:p14="http://schemas.microsoft.com/office/powerpoint/2010/main" val="226859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625-6709-035D-9B10-BD8DC9BB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Complicating Factors in the Operational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338D-F0A4-5139-745C-CF65E2DC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Non-State Actor Influence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Maritime militias and transnational criminal organizations.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Illicit activities exploiting regional instability.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Misinformation &amp; Cyberattacks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Campaigns to undermine trust in U.S. security commitments.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Narratives promoting Beijing’s strategic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8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197B-B39B-E192-6D54-46092156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U.S. INDOPACOM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A58A-49A5-C5C8-0B86-4A0322CE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Alignment with Joint Strategic Campaign Plan Objectives</a:t>
            </a:r>
          </a:p>
          <a:p>
            <a:pPr lvl="1"/>
            <a:r>
              <a:rPr lang="en-US" dirty="0"/>
              <a:t>Deter aggression while avoiding escalation to armed conflict.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Obstacles to Achieving Desired End State</a:t>
            </a:r>
          </a:p>
          <a:p>
            <a:pPr lvl="1"/>
            <a:r>
              <a:rPr lang="en-US" dirty="0"/>
              <a:t>Lack of a comprehensive multinational strategy.</a:t>
            </a:r>
          </a:p>
          <a:p>
            <a:pPr lvl="1"/>
            <a:r>
              <a:rPr lang="en-US" dirty="0"/>
              <a:t>Limited access to critical bases and logistics nodes.</a:t>
            </a:r>
          </a:p>
          <a:p>
            <a:pPr lvl="1"/>
            <a:r>
              <a:rPr lang="en-US" dirty="0"/>
              <a:t>Political and economic constraints on coalition mobilization.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B7C2-8065-9BD0-E1BB-A6C85309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BA8-063E-B3EB-C429-A035020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Problem</a:t>
            </a:r>
          </a:p>
          <a:p>
            <a:pPr lvl="1"/>
            <a:r>
              <a:rPr lang="en-US" dirty="0"/>
              <a:t>How to synchronize U.S. and allied capabilities to:</a:t>
            </a:r>
          </a:p>
          <a:p>
            <a:pPr lvl="2"/>
            <a:r>
              <a:rPr lang="en-US" b="1" dirty="0"/>
              <a:t>Deter Chinese aggression.</a:t>
            </a:r>
            <a:endParaRPr lang="en-US" dirty="0"/>
          </a:p>
          <a:p>
            <a:pPr lvl="2"/>
            <a:r>
              <a:rPr lang="en-US" b="1" dirty="0"/>
              <a:t>Strengthen partner capacity.</a:t>
            </a:r>
            <a:endParaRPr lang="en-US" dirty="0"/>
          </a:p>
          <a:p>
            <a:pPr lvl="2"/>
            <a:r>
              <a:rPr lang="en-US" b="1" dirty="0"/>
              <a:t>Restore regional stability.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Objectives</a:t>
            </a:r>
          </a:p>
          <a:p>
            <a:pPr lvl="1"/>
            <a:r>
              <a:rPr lang="en-US" dirty="0"/>
              <a:t>Prevent further escalation.</a:t>
            </a:r>
          </a:p>
          <a:p>
            <a:pPr lvl="1"/>
            <a:r>
              <a:rPr lang="en-US" dirty="0"/>
              <a:t>Preserve international norms and freedom of navigation.</a:t>
            </a:r>
          </a:p>
          <a:p>
            <a:pPr lvl="1"/>
            <a:r>
              <a:rPr lang="en-US" dirty="0"/>
              <a:t>Ensure sovereignty and security for Indo-Pacific 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822FF-AC2A-B7D1-C1B0-248987C2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FB32-1DDF-B83F-B9A6-22E3B75F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978-3524-FE8C-69CE-9E44049B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Summary and Approach Overview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Approach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Addressing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Linkages to Operational Design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92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AD16-675A-B66E-3F32-07C5FD08D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27F6-6C6C-2045-B326-8FE6B22E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Summary and Approach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9237-BA1F-0BD7-CCD2-C450E77B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Summary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Escalating tensions in the South China Sea threatens regional stability and U.S. interests.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Deter China's aggression, restore stability, and strengthen partnerships without escalating conflict.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approach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Balance deterrence, coalition-building, and operational readiness to counter China's actions.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16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5A6E-536E-F7EC-BAD0-ED7E7D76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D7C7-4AA4-66A7-3CE0-ABF01205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A355-C488-27F3-9115-09EFFCB3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Integrated Deterrence</a:t>
            </a:r>
          </a:p>
          <a:p>
            <a:pPr lvl="1"/>
            <a:r>
              <a:rPr lang="en-US" dirty="0"/>
              <a:t>Forward-deployed U.S. presence to maintain freedom of navigation.</a:t>
            </a:r>
          </a:p>
          <a:p>
            <a:pPr lvl="1"/>
            <a:r>
              <a:rPr lang="en-US" dirty="0"/>
              <a:t>Joint exercises, enhanced surveillance, and rotational force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Strengthening Regional Partnerships</a:t>
            </a:r>
          </a:p>
          <a:p>
            <a:pPr lvl="1"/>
            <a:r>
              <a:rPr lang="en-US" dirty="0"/>
              <a:t>Deepened alliances through security cooperation and capacity-building.</a:t>
            </a:r>
          </a:p>
          <a:p>
            <a:pPr lvl="1"/>
            <a:r>
              <a:rPr lang="en-US" dirty="0"/>
              <a:t>Joint training to empower Indo-Pacific 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Information Operations and Cybersecurity</a:t>
            </a:r>
          </a:p>
          <a:p>
            <a:pPr lvl="1"/>
            <a:r>
              <a:rPr lang="en-US" dirty="0"/>
              <a:t>Counter misinformation and cyber threats.</a:t>
            </a:r>
          </a:p>
          <a:p>
            <a:pPr lvl="1"/>
            <a:r>
              <a:rPr lang="en-US" dirty="0"/>
              <a:t>Technology sharing to bolster regional resilience.</a:t>
            </a:r>
          </a:p>
        </p:txBody>
      </p:sp>
    </p:spTree>
    <p:extLst>
      <p:ext uri="{BB962C8B-B14F-4D97-AF65-F5344CB8AC3E}">
        <p14:creationId xmlns:p14="http://schemas.microsoft.com/office/powerpoint/2010/main" val="317053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EA38A-B72F-2629-9520-E60C247F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7E4D-A9BA-175F-FEFB-206140D6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Addressing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E061-BEDD-47E6-F90A-F80B79F9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Neutralize China's military posturing with credible deterrence.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Counter economic coercion through unified regional partnerships.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Expose and counter China's misinformation to build regional trust in the U.S.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 targets China's ability to operate unilaterally.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2DA6A-530B-0E08-B79B-911E40B6B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DC52-E05D-EE33-752B-B2DDBDD0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Linkages to Operational Design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EBC4-B5AE-4ACD-C885-80B6388B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End State and Objectives: </a:t>
            </a:r>
          </a:p>
          <a:p>
            <a:pPr lvl="1"/>
            <a:r>
              <a:rPr lang="en-US" dirty="0"/>
              <a:t>Stability, freedom of navigation, and empowered partners.</a:t>
            </a:r>
          </a:p>
          <a:p>
            <a:r>
              <a:rPr lang="en-US" b="1" dirty="0"/>
              <a:t>Lines of Effort (LOEs): </a:t>
            </a:r>
          </a:p>
          <a:p>
            <a:pPr lvl="1"/>
            <a:r>
              <a:rPr lang="en-US" dirty="0"/>
              <a:t>Deterrence, partnerships, and information operations align with strategic objectives.</a:t>
            </a:r>
          </a:p>
          <a:p>
            <a:r>
              <a:rPr lang="en-US" b="1" dirty="0"/>
              <a:t>Centers of Gravity: </a:t>
            </a:r>
          </a:p>
          <a:p>
            <a:pPr lvl="1"/>
            <a:r>
              <a:rPr lang="en-US" dirty="0"/>
              <a:t>Focus on China's military dominance and economic influence.</a:t>
            </a:r>
          </a:p>
          <a:p>
            <a:r>
              <a:rPr lang="en-US" b="1" dirty="0"/>
              <a:t>Anticipation: </a:t>
            </a:r>
          </a:p>
          <a:p>
            <a:pPr lvl="1"/>
            <a:r>
              <a:rPr lang="en-US" dirty="0"/>
              <a:t>Prepare for and adapt to China's counteractions.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6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C9E55-9D64-22A0-667A-90F85B6C8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0489-A5C1-29F9-8508-9D6F8EAA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1971-D934-5DEF-B367-16F51641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stakes in the South China Sea are high; decisive action is required.</a:t>
            </a:r>
          </a:p>
          <a:p>
            <a:r>
              <a:rPr lang="en-US" b="1" dirty="0"/>
              <a:t>The U.S. and its allies must act together to ensure a prosperous Indo-Pacific future.</a:t>
            </a:r>
          </a:p>
        </p:txBody>
      </p:sp>
    </p:spTree>
    <p:extLst>
      <p:ext uri="{BB962C8B-B14F-4D97-AF65-F5344CB8AC3E}">
        <p14:creationId xmlns:p14="http://schemas.microsoft.com/office/powerpoint/2010/main" val="175764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0AA3-5E3E-0F5F-7726-725F884C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605B-89A2-6389-3FE2-19F02237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2030 Crisis Overview</a:t>
            </a:r>
          </a:p>
          <a:p>
            <a:pPr lvl="1"/>
            <a:r>
              <a:rPr lang="en-US" dirty="0"/>
              <a:t>Rising tensions threaten regional stability and U.S. interests.</a:t>
            </a:r>
          </a:p>
          <a:p>
            <a:r>
              <a:rPr lang="en-US" b="1" dirty="0"/>
              <a:t>China’s Aggressive Actions</a:t>
            </a:r>
          </a:p>
          <a:p>
            <a:pPr lvl="1"/>
            <a:r>
              <a:rPr lang="en-US" dirty="0"/>
              <a:t>Coercive strategies to assert Spratly Islands claims.</a:t>
            </a:r>
          </a:p>
          <a:p>
            <a:pPr lvl="1"/>
            <a:r>
              <a:rPr lang="en-US" dirty="0"/>
              <a:t>Military posturing, economic influence, and information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Impacts</a:t>
            </a:r>
          </a:p>
          <a:p>
            <a:pPr lvl="1"/>
            <a:r>
              <a:rPr lang="en-US" dirty="0"/>
              <a:t>Disruption of global trade routes.</a:t>
            </a:r>
          </a:p>
          <a:p>
            <a:pPr lvl="1"/>
            <a:r>
              <a:rPr lang="en-US" dirty="0"/>
              <a:t>Erosion of U.S. security commitments and international norms.</a:t>
            </a:r>
          </a:p>
        </p:txBody>
      </p:sp>
    </p:spTree>
    <p:extLst>
      <p:ext uri="{BB962C8B-B14F-4D97-AF65-F5344CB8AC3E}">
        <p14:creationId xmlns:p14="http://schemas.microsoft.com/office/powerpoint/2010/main" val="278217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4D9B-94DA-285A-8BA2-5692CD39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Regional Challenges to Countering Aggression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024A-0BA8-6712-3ECE-B5039795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Fragmented Regional Response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ASEAN struggles with unity due to divergent national priorities.</a:t>
            </a:r>
          </a:p>
          <a:p>
            <a:pPr lvl="1"/>
            <a:r>
              <a:rPr lang="en-US" dirty="0"/>
              <a:t>Economic dependencies on China deepen divisions.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China’s Exploitation Tactics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Militarization of disputed territories and artificial island construction.</a:t>
            </a:r>
          </a:p>
          <a:p>
            <a:pPr lvl="1"/>
            <a:r>
              <a:rPr lang="en-US" dirty="0"/>
              <a:t>Enforcement of self-declared maritime boundaries.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5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1091</Words>
  <Application>Microsoft Macintosh PowerPoint</Application>
  <PresentationFormat>Widescreen</PresentationFormat>
  <Paragraphs>116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Gill Sans MT</vt:lpstr>
      <vt:lpstr>Symbol</vt:lpstr>
      <vt:lpstr>Times New Roman</vt:lpstr>
      <vt:lpstr>Gallery</vt:lpstr>
      <vt:lpstr>Navigating the South China Sea Crisis:  Strategic Solutions for Regional Stability</vt:lpstr>
      <vt:lpstr>Outline</vt:lpstr>
      <vt:lpstr>Problem Summary and Approach Overview</vt:lpstr>
      <vt:lpstr>Operational Approach</vt:lpstr>
      <vt:lpstr>Addressing the Problem</vt:lpstr>
      <vt:lpstr>Linkages to Operational Design Elements</vt:lpstr>
      <vt:lpstr>Summary</vt:lpstr>
      <vt:lpstr>Introduction</vt:lpstr>
      <vt:lpstr>Regional Challenges to Countering Aggression</vt:lpstr>
      <vt:lpstr>Complicating Factors in the Operational Environment</vt:lpstr>
      <vt:lpstr>Challenges for U.S. INDOPACOM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Cui</dc:creator>
  <cp:lastModifiedBy>Wei Cui</cp:lastModifiedBy>
  <cp:revision>16</cp:revision>
  <dcterms:created xsi:type="dcterms:W3CDTF">2025-01-09T22:57:59Z</dcterms:created>
  <dcterms:modified xsi:type="dcterms:W3CDTF">2025-01-12T15:52:16Z</dcterms:modified>
</cp:coreProperties>
</file>