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DE7-ADFB-44E7-B19B-415BEE4D0B04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85BE-DF74-4930-9D3B-E2A86D848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17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DE7-ADFB-44E7-B19B-415BEE4D0B04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85BE-DF74-4930-9D3B-E2A86D848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35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DE7-ADFB-44E7-B19B-415BEE4D0B04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85BE-DF74-4930-9D3B-E2A86D848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5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DE7-ADFB-44E7-B19B-415BEE4D0B04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85BE-DF74-4930-9D3B-E2A86D848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8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DE7-ADFB-44E7-B19B-415BEE4D0B04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85BE-DF74-4930-9D3B-E2A86D848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67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DE7-ADFB-44E7-B19B-415BEE4D0B04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85BE-DF74-4930-9D3B-E2A86D848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65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DE7-ADFB-44E7-B19B-415BEE4D0B04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85BE-DF74-4930-9D3B-E2A86D848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7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DE7-ADFB-44E7-B19B-415BEE4D0B04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85BE-DF74-4930-9D3B-E2A86D848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99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DE7-ADFB-44E7-B19B-415BEE4D0B04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85BE-DF74-4930-9D3B-E2A86D848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00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DE7-ADFB-44E7-B19B-415BEE4D0B04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85BE-DF74-4930-9D3B-E2A86D848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37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DE7-ADFB-44E7-B19B-415BEE4D0B04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85BE-DF74-4930-9D3B-E2A86D848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82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5DE7-ADFB-44E7-B19B-415BEE4D0B04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85BE-DF74-4930-9D3B-E2A86D848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87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CVAE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606410461 </a:t>
            </a:r>
            <a:r>
              <a:rPr lang="zh-TW" altLang="en-US" dirty="0" smtClean="0"/>
              <a:t>呂品慧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56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800" dirty="0" smtClean="0"/>
              <a:t>架構</a:t>
            </a:r>
            <a:endParaRPr lang="zh-TW" altLang="en-US" sz="3800" dirty="0"/>
          </a:p>
        </p:txBody>
      </p:sp>
      <p:sp>
        <p:nvSpPr>
          <p:cNvPr id="4" name="圓角矩形 3"/>
          <p:cNvSpPr/>
          <p:nvPr/>
        </p:nvSpPr>
        <p:spPr>
          <a:xfrm>
            <a:off x="2025734" y="2305816"/>
            <a:ext cx="259492" cy="1847336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5" name="向右箭號 4"/>
          <p:cNvSpPr/>
          <p:nvPr/>
        </p:nvSpPr>
        <p:spPr>
          <a:xfrm>
            <a:off x="1488987" y="3061643"/>
            <a:ext cx="370706" cy="1729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6" name="文字方塊 5"/>
          <p:cNvSpPr txBox="1"/>
          <p:nvPr/>
        </p:nvSpPr>
        <p:spPr>
          <a:xfrm>
            <a:off x="24515" y="2779763"/>
            <a:ext cx="133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Input: </a:t>
            </a:r>
          </a:p>
          <a:p>
            <a:r>
              <a:rPr lang="en-US" altLang="zh-TW" sz="1200" dirty="0"/>
              <a:t>  </a:t>
            </a:r>
            <a:r>
              <a:rPr lang="en-US" altLang="zh-TW" sz="1200" dirty="0" err="1"/>
              <a:t>X_train</a:t>
            </a:r>
            <a:r>
              <a:rPr lang="en-US" altLang="zh-TW" sz="1200" dirty="0"/>
              <a:t>: 78*3000</a:t>
            </a:r>
          </a:p>
          <a:p>
            <a:r>
              <a:rPr lang="en-US" altLang="zh-TW" sz="1200" dirty="0"/>
              <a:t>  </a:t>
            </a:r>
            <a:r>
              <a:rPr lang="en-US" altLang="zh-TW" sz="1200" dirty="0" err="1"/>
              <a:t>y_train</a:t>
            </a:r>
            <a:r>
              <a:rPr lang="en-US" altLang="zh-TW" sz="1200" dirty="0"/>
              <a:t>: 78*2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959316" y="4175037"/>
            <a:ext cx="87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1500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95673" y="2698971"/>
            <a:ext cx="13649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Concatenate, </a:t>
            </a:r>
          </a:p>
          <a:p>
            <a:r>
              <a:rPr lang="en-US" altLang="zh-TW" sz="1050" dirty="0"/>
              <a:t>       dense</a:t>
            </a:r>
            <a:endParaRPr lang="zh-TW" altLang="en-US" sz="1050" dirty="0"/>
          </a:p>
        </p:txBody>
      </p:sp>
      <p:sp>
        <p:nvSpPr>
          <p:cNvPr id="10" name="向右箭號 9"/>
          <p:cNvSpPr/>
          <p:nvPr/>
        </p:nvSpPr>
        <p:spPr>
          <a:xfrm>
            <a:off x="2403385" y="3079092"/>
            <a:ext cx="393879" cy="1729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1" name="文字方塊 10"/>
          <p:cNvSpPr txBox="1"/>
          <p:nvPr/>
        </p:nvSpPr>
        <p:spPr>
          <a:xfrm>
            <a:off x="2334656" y="2857143"/>
            <a:ext cx="736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dense</a:t>
            </a:r>
            <a:endParaRPr lang="zh-TW" altLang="en-US" sz="1050" dirty="0"/>
          </a:p>
        </p:txBody>
      </p:sp>
      <p:sp>
        <p:nvSpPr>
          <p:cNvPr id="12" name="圓角矩形 11"/>
          <p:cNvSpPr/>
          <p:nvPr/>
        </p:nvSpPr>
        <p:spPr>
          <a:xfrm>
            <a:off x="2907976" y="2449983"/>
            <a:ext cx="259492" cy="1396317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3" name="文字方塊 12"/>
          <p:cNvSpPr txBox="1"/>
          <p:nvPr/>
        </p:nvSpPr>
        <p:spPr>
          <a:xfrm>
            <a:off x="2854676" y="3846301"/>
            <a:ext cx="87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750</a:t>
            </a:r>
            <a:endParaRPr lang="zh-TW" altLang="en-US" sz="1200" dirty="0"/>
          </a:p>
        </p:txBody>
      </p:sp>
      <p:sp>
        <p:nvSpPr>
          <p:cNvPr id="14" name="圓角矩形 13"/>
          <p:cNvSpPr/>
          <p:nvPr/>
        </p:nvSpPr>
        <p:spPr>
          <a:xfrm>
            <a:off x="3814362" y="2683613"/>
            <a:ext cx="259492" cy="963953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6" name="文字方塊 15"/>
          <p:cNvSpPr txBox="1"/>
          <p:nvPr/>
        </p:nvSpPr>
        <p:spPr>
          <a:xfrm>
            <a:off x="3254068" y="2856935"/>
            <a:ext cx="736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dense</a:t>
            </a:r>
            <a:endParaRPr lang="zh-TW" altLang="en-US" sz="1050" dirty="0"/>
          </a:p>
        </p:txBody>
      </p:sp>
      <p:sp>
        <p:nvSpPr>
          <p:cNvPr id="17" name="向右箭號 16"/>
          <p:cNvSpPr/>
          <p:nvPr/>
        </p:nvSpPr>
        <p:spPr>
          <a:xfrm>
            <a:off x="3297699" y="3087768"/>
            <a:ext cx="393879" cy="1729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8" name="文字方塊 17"/>
          <p:cNvSpPr txBox="1"/>
          <p:nvPr/>
        </p:nvSpPr>
        <p:spPr>
          <a:xfrm>
            <a:off x="3747814" y="3634162"/>
            <a:ext cx="87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300</a:t>
            </a:r>
            <a:endParaRPr lang="zh-TW" altLang="en-US" sz="1200" dirty="0"/>
          </a:p>
        </p:txBody>
      </p:sp>
      <p:sp>
        <p:nvSpPr>
          <p:cNvPr id="19" name="向右箭號 18"/>
          <p:cNvSpPr/>
          <p:nvPr/>
        </p:nvSpPr>
        <p:spPr>
          <a:xfrm rot="19823282">
            <a:off x="4193511" y="2915255"/>
            <a:ext cx="393879" cy="1729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" name="向右箭號 19"/>
          <p:cNvSpPr/>
          <p:nvPr/>
        </p:nvSpPr>
        <p:spPr>
          <a:xfrm rot="1078422">
            <a:off x="4208007" y="3252180"/>
            <a:ext cx="393879" cy="1729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1" name="圓角矩形 20"/>
          <p:cNvSpPr/>
          <p:nvPr/>
        </p:nvSpPr>
        <p:spPr>
          <a:xfrm>
            <a:off x="4618967" y="2494316"/>
            <a:ext cx="259492" cy="507715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2" name="圓角矩形 21"/>
          <p:cNvSpPr/>
          <p:nvPr/>
        </p:nvSpPr>
        <p:spPr>
          <a:xfrm>
            <a:off x="4618966" y="3302011"/>
            <a:ext cx="259492" cy="507715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3" name="文字方塊 22"/>
          <p:cNvSpPr txBox="1"/>
          <p:nvPr/>
        </p:nvSpPr>
        <p:spPr>
          <a:xfrm>
            <a:off x="4572001" y="2263843"/>
            <a:ext cx="87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mu: 5</a:t>
            </a:r>
            <a:endParaRPr lang="zh-TW" altLang="en-US" sz="1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473147" y="3781707"/>
            <a:ext cx="9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log_sigma</a:t>
            </a:r>
            <a:r>
              <a:rPr lang="en-US" altLang="zh-TW" sz="1200" dirty="0"/>
              <a:t>: 5</a:t>
            </a:r>
            <a:endParaRPr lang="zh-TW" altLang="en-US" sz="1200" dirty="0"/>
          </a:p>
        </p:txBody>
      </p:sp>
      <p:sp>
        <p:nvSpPr>
          <p:cNvPr id="25" name="圓角矩形 24"/>
          <p:cNvSpPr/>
          <p:nvPr/>
        </p:nvSpPr>
        <p:spPr>
          <a:xfrm>
            <a:off x="5388159" y="2765043"/>
            <a:ext cx="259492" cy="776816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6" name="向右箭號 25"/>
          <p:cNvSpPr/>
          <p:nvPr/>
        </p:nvSpPr>
        <p:spPr>
          <a:xfrm rot="1585334">
            <a:off x="4926479" y="2896547"/>
            <a:ext cx="393879" cy="1729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7" name="向右箭號 26"/>
          <p:cNvSpPr/>
          <p:nvPr/>
        </p:nvSpPr>
        <p:spPr>
          <a:xfrm rot="20032981">
            <a:off x="4926478" y="3252128"/>
            <a:ext cx="393879" cy="1729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8" name="文字方塊 27"/>
          <p:cNvSpPr txBox="1"/>
          <p:nvPr/>
        </p:nvSpPr>
        <p:spPr>
          <a:xfrm>
            <a:off x="4878458" y="3045787"/>
            <a:ext cx="871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取樣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177033" y="3520609"/>
            <a:ext cx="87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sample_z</a:t>
            </a:r>
            <a:r>
              <a:rPr lang="en-US" altLang="zh-TW" sz="1200" dirty="0"/>
              <a:t>: 5</a:t>
            </a:r>
            <a:endParaRPr lang="zh-TW" altLang="en-US" sz="1200" dirty="0"/>
          </a:p>
        </p:txBody>
      </p:sp>
      <p:sp>
        <p:nvSpPr>
          <p:cNvPr id="30" name="圓角矩形 29"/>
          <p:cNvSpPr/>
          <p:nvPr/>
        </p:nvSpPr>
        <p:spPr>
          <a:xfrm>
            <a:off x="6224572" y="2664506"/>
            <a:ext cx="259492" cy="963953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31" name="文字方塊 30"/>
          <p:cNvSpPr txBox="1"/>
          <p:nvPr/>
        </p:nvSpPr>
        <p:spPr>
          <a:xfrm>
            <a:off x="6165719" y="3619525"/>
            <a:ext cx="87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300</a:t>
            </a:r>
            <a:endParaRPr lang="zh-TW" altLang="en-US" sz="1200" dirty="0"/>
          </a:p>
        </p:txBody>
      </p:sp>
      <p:sp>
        <p:nvSpPr>
          <p:cNvPr id="32" name="向右箭號 31"/>
          <p:cNvSpPr/>
          <p:nvPr/>
        </p:nvSpPr>
        <p:spPr>
          <a:xfrm>
            <a:off x="5775698" y="3055932"/>
            <a:ext cx="393879" cy="1729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34" name="向右箭號 33"/>
          <p:cNvSpPr/>
          <p:nvPr/>
        </p:nvSpPr>
        <p:spPr>
          <a:xfrm>
            <a:off x="6564458" y="3052442"/>
            <a:ext cx="393879" cy="1729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35" name="文字方塊 34"/>
          <p:cNvSpPr txBox="1"/>
          <p:nvPr/>
        </p:nvSpPr>
        <p:spPr>
          <a:xfrm>
            <a:off x="6514783" y="2853954"/>
            <a:ext cx="736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dense</a:t>
            </a:r>
            <a:endParaRPr lang="zh-TW" altLang="en-US" sz="1050" dirty="0"/>
          </a:p>
        </p:txBody>
      </p:sp>
      <p:sp>
        <p:nvSpPr>
          <p:cNvPr id="36" name="圓角矩形 35"/>
          <p:cNvSpPr/>
          <p:nvPr/>
        </p:nvSpPr>
        <p:spPr>
          <a:xfrm>
            <a:off x="7078595" y="2449983"/>
            <a:ext cx="259492" cy="1396317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37" name="文字方塊 36"/>
          <p:cNvSpPr txBox="1"/>
          <p:nvPr/>
        </p:nvSpPr>
        <p:spPr>
          <a:xfrm>
            <a:off x="7025295" y="3846301"/>
            <a:ext cx="87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750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7886957" y="2188286"/>
            <a:ext cx="259492" cy="1847336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39" name="文字方塊 38"/>
          <p:cNvSpPr txBox="1"/>
          <p:nvPr/>
        </p:nvSpPr>
        <p:spPr>
          <a:xfrm>
            <a:off x="7820539" y="4057507"/>
            <a:ext cx="87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1500</a:t>
            </a:r>
            <a:endParaRPr lang="zh-TW" altLang="en-US" sz="1200" dirty="0"/>
          </a:p>
        </p:txBody>
      </p:sp>
      <p:sp>
        <p:nvSpPr>
          <p:cNvPr id="40" name="向右箭號 39"/>
          <p:cNvSpPr/>
          <p:nvPr/>
        </p:nvSpPr>
        <p:spPr>
          <a:xfrm>
            <a:off x="7421485" y="3052442"/>
            <a:ext cx="393879" cy="1729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41" name="文字方塊 40"/>
          <p:cNvSpPr txBox="1"/>
          <p:nvPr/>
        </p:nvSpPr>
        <p:spPr>
          <a:xfrm>
            <a:off x="7371810" y="2853954"/>
            <a:ext cx="736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dense</a:t>
            </a:r>
            <a:endParaRPr lang="zh-TW" altLang="en-US" sz="1050" dirty="0"/>
          </a:p>
        </p:txBody>
      </p:sp>
      <p:sp>
        <p:nvSpPr>
          <p:cNvPr id="42" name="向右箭號 41"/>
          <p:cNvSpPr/>
          <p:nvPr/>
        </p:nvSpPr>
        <p:spPr>
          <a:xfrm>
            <a:off x="8218041" y="3061644"/>
            <a:ext cx="393879" cy="1729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43" name="文字方塊 42"/>
          <p:cNvSpPr txBox="1"/>
          <p:nvPr/>
        </p:nvSpPr>
        <p:spPr>
          <a:xfrm>
            <a:off x="8168366" y="2863157"/>
            <a:ext cx="736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dense</a:t>
            </a:r>
            <a:endParaRPr lang="zh-TW" altLang="en-US" sz="1050" dirty="0"/>
          </a:p>
        </p:txBody>
      </p:sp>
      <p:sp>
        <p:nvSpPr>
          <p:cNvPr id="44" name="圓角矩形 43"/>
          <p:cNvSpPr/>
          <p:nvPr/>
        </p:nvSpPr>
        <p:spPr>
          <a:xfrm>
            <a:off x="8672313" y="1919932"/>
            <a:ext cx="259492" cy="2391491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45" name="文字方塊 44"/>
          <p:cNvSpPr txBox="1"/>
          <p:nvPr/>
        </p:nvSpPr>
        <p:spPr>
          <a:xfrm>
            <a:off x="8579740" y="4318330"/>
            <a:ext cx="87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3000</a:t>
            </a:r>
            <a:endParaRPr lang="zh-TW" altLang="en-US" sz="12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728545" y="2900122"/>
            <a:ext cx="13649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dense</a:t>
            </a:r>
            <a:endParaRPr lang="zh-TW" altLang="en-US" sz="1050" dirty="0"/>
          </a:p>
        </p:txBody>
      </p:sp>
      <p:sp>
        <p:nvSpPr>
          <p:cNvPr id="48" name="向右箭號 47"/>
          <p:cNvSpPr/>
          <p:nvPr/>
        </p:nvSpPr>
        <p:spPr>
          <a:xfrm rot="5400000">
            <a:off x="5315706" y="2649527"/>
            <a:ext cx="838007" cy="15058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49" name="文字方塊 48"/>
          <p:cNvSpPr txBox="1"/>
          <p:nvPr/>
        </p:nvSpPr>
        <p:spPr>
          <a:xfrm>
            <a:off x="5333844" y="2458247"/>
            <a:ext cx="990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Concatenate</a:t>
            </a:r>
          </a:p>
        </p:txBody>
      </p:sp>
      <p:sp>
        <p:nvSpPr>
          <p:cNvPr id="50" name="圓角矩形 49"/>
          <p:cNvSpPr/>
          <p:nvPr/>
        </p:nvSpPr>
        <p:spPr>
          <a:xfrm rot="10800000">
            <a:off x="5604963" y="1865996"/>
            <a:ext cx="259492" cy="40330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5410477" y="1621009"/>
            <a:ext cx="776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/>
              <a:t>y_train</a:t>
            </a:r>
            <a:r>
              <a:rPr lang="en-US" altLang="zh-TW" sz="1200" dirty="0"/>
              <a:t>: 2</a:t>
            </a:r>
            <a:endParaRPr lang="zh-TW" altLang="en-US" sz="12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065252" y="2653979"/>
            <a:ext cx="736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dense</a:t>
            </a:r>
            <a:endParaRPr lang="zh-TW" altLang="en-US" sz="105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072658" y="3387591"/>
            <a:ext cx="736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dense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315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08" y="840260"/>
            <a:ext cx="6589275" cy="5356107"/>
          </a:xfrm>
        </p:spPr>
      </p:pic>
    </p:spTree>
    <p:extLst>
      <p:ext uri="{BB962C8B-B14F-4D97-AF65-F5344CB8AC3E}">
        <p14:creationId xmlns:p14="http://schemas.microsoft.com/office/powerpoint/2010/main" val="4063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800" dirty="0" smtClean="0"/>
              <a:t>理</a:t>
            </a:r>
            <a:r>
              <a:rPr lang="zh-TW" altLang="en-US" sz="3800" dirty="0"/>
              <a:t>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08669"/>
            <a:ext cx="7886700" cy="4768293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輸入圖片 </a:t>
            </a:r>
            <a:r>
              <a:rPr lang="en-US" altLang="zh-TW" sz="2000" dirty="0" smtClean="0"/>
              <a:t>+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label, </a:t>
            </a:r>
            <a:r>
              <a:rPr lang="zh-TW" altLang="en-US" sz="2000" dirty="0" smtClean="0"/>
              <a:t>做降維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因為維度太大會造成取樣不足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希望藉由</a:t>
            </a:r>
            <a:r>
              <a:rPr lang="en-US" altLang="zh-TW" sz="2000" dirty="0" smtClean="0"/>
              <a:t>latent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z</a:t>
            </a:r>
            <a:r>
              <a:rPr lang="zh-TW" altLang="en-US" sz="2000" dirty="0" smtClean="0"/>
              <a:t>的分布預估影像的分布</a:t>
            </a:r>
            <a:r>
              <a:rPr lang="en-US" altLang="zh-TW" sz="2000" dirty="0"/>
              <a:t>P(z)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但很難做到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因此藉由</a:t>
            </a:r>
            <a:r>
              <a:rPr lang="en-US" altLang="zh-TW" sz="2000" dirty="0" smtClean="0"/>
              <a:t>input</a:t>
            </a:r>
            <a:r>
              <a:rPr lang="zh-TW" altLang="en-US" sz="2000" dirty="0" smtClean="0"/>
              <a:t>來幫助找到</a:t>
            </a:r>
            <a:r>
              <a:rPr lang="en-US" altLang="zh-TW" sz="2000" dirty="0" smtClean="0"/>
              <a:t>z</a:t>
            </a:r>
            <a:r>
              <a:rPr lang="zh-TW" altLang="en-US" sz="2000" dirty="0" smtClean="0"/>
              <a:t>的分布</a:t>
            </a:r>
            <a:r>
              <a:rPr lang="en-US" altLang="zh-TW" sz="2000" dirty="0" smtClean="0"/>
              <a:t>P(</a:t>
            </a:r>
            <a:r>
              <a:rPr lang="en-US" altLang="zh-TW" sz="2000" dirty="0" err="1" smtClean="0"/>
              <a:t>z|X</a:t>
            </a:r>
            <a:r>
              <a:rPr lang="en-US" altLang="zh-TW" sz="2000" dirty="0" smtClean="0"/>
              <a:t>),</a:t>
            </a:r>
            <a:r>
              <a:rPr lang="zh-TW" altLang="en-US" sz="2000" dirty="0" smtClean="0"/>
              <a:t> 但不知道</a:t>
            </a:r>
            <a:r>
              <a:rPr lang="en-US" altLang="zh-TW" sz="2000" dirty="0" smtClean="0"/>
              <a:t>x</a:t>
            </a:r>
            <a:r>
              <a:rPr lang="zh-TW" altLang="en-US" sz="2000" dirty="0" smtClean="0"/>
              <a:t>的分布所以依然很難做到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 所以訂一個分布</a:t>
            </a:r>
            <a:r>
              <a:rPr lang="en-US" altLang="zh-TW" sz="2000" dirty="0" smtClean="0"/>
              <a:t>Q(</a:t>
            </a:r>
            <a:r>
              <a:rPr lang="en-US" altLang="zh-TW" sz="2000" dirty="0" err="1" smtClean="0"/>
              <a:t>z|X</a:t>
            </a:r>
            <a:r>
              <a:rPr lang="en-US" altLang="zh-TW" sz="2000" dirty="0" smtClean="0"/>
              <a:t>)(e.g. mean=0, </a:t>
            </a:r>
            <a:r>
              <a:rPr lang="en-US" altLang="zh-TW" sz="2000" dirty="0"/>
              <a:t>standard deviation = 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 的分布</a:t>
            </a:r>
            <a:r>
              <a:rPr lang="en-US" altLang="zh-TW" sz="2000" dirty="0" smtClean="0"/>
              <a:t>),</a:t>
            </a:r>
            <a:r>
              <a:rPr lang="zh-TW" altLang="en-US" sz="2000" dirty="0" smtClean="0"/>
              <a:t> 希望</a:t>
            </a:r>
            <a:r>
              <a:rPr lang="en-US" altLang="zh-TW" sz="2000" dirty="0" smtClean="0"/>
              <a:t>P(</a:t>
            </a:r>
            <a:r>
              <a:rPr lang="en-US" altLang="zh-TW" sz="2000" dirty="0" err="1" smtClean="0"/>
              <a:t>z|X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的分布可以盡量和</a:t>
            </a:r>
            <a:r>
              <a:rPr lang="en-US" altLang="zh-TW" sz="2000" dirty="0" smtClean="0"/>
              <a:t>Q(</a:t>
            </a:r>
            <a:r>
              <a:rPr lang="en-US" altLang="zh-TW" sz="2000" dirty="0" err="1" smtClean="0"/>
              <a:t>z|X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一樣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來找出</a:t>
            </a:r>
            <a:r>
              <a:rPr lang="en-US" altLang="zh-TW" sz="2000" dirty="0" smtClean="0"/>
              <a:t>P(z)</a:t>
            </a:r>
          </a:p>
          <a:p>
            <a:r>
              <a:rPr lang="zh-TW" altLang="en-US" sz="2000" dirty="0" smtClean="0"/>
              <a:t>最後</a:t>
            </a:r>
            <a:r>
              <a:rPr lang="en-US" altLang="zh-TW" sz="2000" dirty="0" smtClean="0"/>
              <a:t>predict</a:t>
            </a:r>
            <a:r>
              <a:rPr lang="zh-TW" altLang="en-US" sz="2000" dirty="0" smtClean="0"/>
              <a:t>可以利用</a:t>
            </a:r>
            <a:r>
              <a:rPr lang="en-US" altLang="zh-TW" sz="2000" dirty="0" smtClean="0"/>
              <a:t>label</a:t>
            </a:r>
            <a:r>
              <a:rPr lang="zh-TW" altLang="en-US" sz="2000" dirty="0" smtClean="0"/>
              <a:t> 控制產生的結果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y=[0,1]</a:t>
            </a:r>
            <a:r>
              <a:rPr lang="zh-TW" altLang="en-US" sz="2000" dirty="0" smtClean="0"/>
              <a:t>生成男生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y</a:t>
            </a:r>
            <a:r>
              <a:rPr lang="en-US" altLang="zh-TW" sz="2000" dirty="0" smtClean="0"/>
              <a:t>=[1,0]</a:t>
            </a:r>
            <a:r>
              <a:rPr lang="zh-TW" altLang="en-US" sz="2000" dirty="0" smtClean="0"/>
              <a:t>生成女生</a:t>
            </a:r>
            <a:r>
              <a:rPr lang="en-US" altLang="zh-TW" sz="2000" dirty="0" smtClean="0"/>
              <a:t>)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374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800" dirty="0" smtClean="0"/>
              <a:t>重要</a:t>
            </a:r>
            <a:r>
              <a:rPr lang="en-US" altLang="zh-TW" sz="3800" dirty="0" smtClean="0"/>
              <a:t>code</a:t>
            </a:r>
            <a:r>
              <a:rPr lang="zh-TW" altLang="en-US" sz="3800" dirty="0"/>
              <a:t>註</a:t>
            </a:r>
            <a:r>
              <a:rPr lang="zh-TW" altLang="en-US" sz="3800" dirty="0" smtClean="0"/>
              <a:t>解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039761"/>
            <a:ext cx="7886700" cy="3624649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讀圖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resize</a:t>
            </a:r>
            <a:r>
              <a:rPr lang="zh-TW" altLang="en-US" sz="2000" dirty="0" smtClean="0"/>
              <a:t>到</a:t>
            </a:r>
            <a:r>
              <a:rPr lang="en-US" altLang="zh-TW" sz="2000" dirty="0" smtClean="0"/>
              <a:t>60</a:t>
            </a:r>
            <a:r>
              <a:rPr lang="zh-TW" altLang="en-US" sz="2000" dirty="0" smtClean="0"/>
              <a:t>*</a:t>
            </a:r>
            <a:r>
              <a:rPr lang="en-US" altLang="zh-TW" sz="2000" dirty="0" smtClean="0"/>
              <a:t>50, </a:t>
            </a:r>
            <a:r>
              <a:rPr lang="zh-TW" altLang="en-US" sz="2000" dirty="0" smtClean="0"/>
              <a:t>每張</a:t>
            </a:r>
            <a:r>
              <a:rPr lang="en-US" altLang="zh-TW" sz="2000" dirty="0" smtClean="0"/>
              <a:t>reshape</a:t>
            </a:r>
            <a:r>
              <a:rPr lang="zh-TW" altLang="en-US" sz="2000" dirty="0" smtClean="0"/>
              <a:t>到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*</a:t>
            </a:r>
            <a:r>
              <a:rPr lang="en-US" altLang="zh-TW" sz="2000" dirty="0" smtClean="0"/>
              <a:t>3000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zh-TW" sz="2000" dirty="0"/>
              <a:t>將</a:t>
            </a:r>
            <a:r>
              <a:rPr lang="en-US" altLang="zh-TW" sz="2000" dirty="0"/>
              <a:t>y</a:t>
            </a:r>
            <a:r>
              <a:rPr lang="zh-TW" altLang="zh-TW" sz="2000" dirty="0"/>
              <a:t>轉換成</a:t>
            </a:r>
            <a:r>
              <a:rPr lang="en-US" altLang="zh-TW" sz="2000" dirty="0"/>
              <a:t>one-hot </a:t>
            </a:r>
            <a:r>
              <a:rPr lang="en-US" altLang="zh-TW" sz="2000" dirty="0" smtClean="0"/>
              <a:t>encoding(e.g. y=1</a:t>
            </a:r>
            <a:r>
              <a:rPr lang="zh-TW" altLang="zh-TW" sz="2000" dirty="0" smtClean="0"/>
              <a:t>，</a:t>
            </a:r>
            <a:r>
              <a:rPr lang="zh-TW" altLang="zh-TW" sz="2000" dirty="0"/>
              <a:t>經過</a:t>
            </a:r>
            <a:r>
              <a:rPr lang="en-US" altLang="zh-TW" sz="2000" dirty="0" err="1"/>
              <a:t>to_categorical</a:t>
            </a:r>
            <a:r>
              <a:rPr lang="zh-TW" altLang="zh-TW" sz="2000" dirty="0"/>
              <a:t>，會轉換為</a:t>
            </a:r>
            <a:r>
              <a:rPr lang="en-US" altLang="zh-TW" sz="2000" dirty="0"/>
              <a:t>y</a:t>
            </a:r>
            <a:r>
              <a:rPr lang="en-US" altLang="zh-TW" sz="2000" dirty="0" smtClean="0"/>
              <a:t>=[0,1])</a:t>
            </a:r>
          </a:p>
          <a:p>
            <a:r>
              <a:rPr lang="en-US" altLang="zh-TW" sz="2000" dirty="0" smtClean="0"/>
              <a:t>normalize </a:t>
            </a:r>
            <a:r>
              <a:rPr lang="en-US" altLang="zh-TW" sz="2000" dirty="0" err="1"/>
              <a:t>X_train</a:t>
            </a:r>
            <a:r>
              <a:rPr lang="zh-TW" altLang="zh-TW" sz="2000" dirty="0"/>
              <a:t>和</a:t>
            </a:r>
            <a:r>
              <a:rPr lang="en-US" altLang="zh-TW" sz="2000" dirty="0" err="1"/>
              <a:t>X_test</a:t>
            </a:r>
            <a:r>
              <a:rPr lang="zh-TW" altLang="zh-TW" sz="2000" dirty="0"/>
              <a:t>的數值</a:t>
            </a:r>
            <a:r>
              <a:rPr lang="en-US" altLang="zh-TW" sz="2000" dirty="0"/>
              <a:t>(0~1</a:t>
            </a:r>
            <a:r>
              <a:rPr lang="zh-TW" altLang="zh-TW" sz="2000" dirty="0"/>
              <a:t>之間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resize </a:t>
            </a:r>
            <a:r>
              <a:rPr lang="en-US" altLang="zh-TW" sz="2000" dirty="0" err="1"/>
              <a:t>X_train</a:t>
            </a:r>
            <a:r>
              <a:rPr lang="zh-TW" altLang="zh-TW" sz="2000" dirty="0"/>
              <a:t>和</a:t>
            </a:r>
            <a:r>
              <a:rPr lang="en-US" altLang="zh-TW" sz="2000" dirty="0" err="1"/>
              <a:t>X_test</a:t>
            </a:r>
            <a:endParaRPr lang="zh-TW" altLang="zh-TW" sz="2000" dirty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3" y="1402064"/>
            <a:ext cx="8936639" cy="15366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3" y="3437533"/>
            <a:ext cx="5394368" cy="12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74292" y="197707"/>
            <a:ext cx="4662616" cy="6244281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設 </a:t>
            </a:r>
            <a:r>
              <a:rPr lang="en-US" altLang="zh-TW" sz="2000" dirty="0" smtClean="0"/>
              <a:t>input shape, </a:t>
            </a:r>
            <a:r>
              <a:rPr lang="zh-TW" altLang="en-US" sz="2000" dirty="0" smtClean="0"/>
              <a:t>把影像和</a:t>
            </a:r>
            <a:r>
              <a:rPr lang="en-US" altLang="zh-TW" sz="2000" dirty="0" smtClean="0"/>
              <a:t>label</a:t>
            </a:r>
            <a:r>
              <a:rPr lang="zh-TW" altLang="en-US" sz="2000" dirty="0" smtClean="0"/>
              <a:t> 串在一起</a:t>
            </a:r>
            <a:endParaRPr lang="en-US" altLang="zh-TW" sz="2000" dirty="0" smtClean="0"/>
          </a:p>
          <a:p>
            <a:r>
              <a:rPr lang="zh-TW" altLang="en-US" sz="2000" dirty="0" smtClean="0"/>
              <a:t>建 </a:t>
            </a:r>
            <a:r>
              <a:rPr lang="en-US" altLang="zh-TW" sz="2000" dirty="0" smtClean="0"/>
              <a:t>encoder</a:t>
            </a:r>
            <a:r>
              <a:rPr lang="zh-TW" altLang="en-US" sz="2000" dirty="0" smtClean="0"/>
              <a:t>的網路架構</a:t>
            </a:r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從</a:t>
            </a:r>
            <a:r>
              <a:rPr lang="en-US" altLang="zh-TW" sz="2000" dirty="0" smtClean="0"/>
              <a:t>mean= 0</a:t>
            </a:r>
            <a:r>
              <a:rPr lang="en-US" altLang="zh-TW" sz="2000" dirty="0"/>
              <a:t>, standard </a:t>
            </a:r>
            <a:r>
              <a:rPr lang="en-US" altLang="zh-TW" sz="2000" dirty="0" smtClean="0"/>
              <a:t>deviation = 1</a:t>
            </a:r>
            <a:r>
              <a:rPr lang="zh-TW" altLang="en-US" sz="2000" dirty="0" smtClean="0"/>
              <a:t>的範圍中取樣</a:t>
            </a:r>
            <a:r>
              <a:rPr lang="en-US" altLang="zh-TW" sz="2000" dirty="0" smtClean="0"/>
              <a:t>( </a:t>
            </a:r>
            <a:r>
              <a:rPr lang="en-US" altLang="zh-TW" sz="2000" dirty="0" err="1" smtClean="0"/>
              <a:t>sample_z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把取樣的</a:t>
            </a:r>
            <a:r>
              <a:rPr lang="en-US" altLang="zh-TW" sz="2000" dirty="0" err="1" smtClean="0"/>
              <a:t>sample_z</a:t>
            </a:r>
            <a:r>
              <a:rPr lang="zh-TW" altLang="en-US" sz="2000" dirty="0" smtClean="0"/>
              <a:t>跟</a:t>
            </a:r>
            <a:r>
              <a:rPr lang="en-US" altLang="zh-TW" sz="2000" dirty="0" smtClean="0"/>
              <a:t>label</a:t>
            </a:r>
            <a:r>
              <a:rPr lang="zh-TW" altLang="en-US" sz="2000" dirty="0" smtClean="0"/>
              <a:t>連結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建 </a:t>
            </a:r>
            <a:r>
              <a:rPr lang="en-US" altLang="zh-TW" sz="2000" dirty="0" smtClean="0"/>
              <a:t>decoder</a:t>
            </a:r>
            <a:r>
              <a:rPr lang="zh-TW" altLang="en-US" sz="2000" dirty="0" smtClean="0"/>
              <a:t>的網路架構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0" y="197707"/>
            <a:ext cx="3514982" cy="21411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0" y="2438400"/>
            <a:ext cx="4189539" cy="14277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10" y="4103368"/>
            <a:ext cx="3951587" cy="16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6105" y="354227"/>
            <a:ext cx="3123495" cy="5822736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define loss(</a:t>
            </a:r>
            <a:r>
              <a:rPr lang="en-US" altLang="zh-TW" sz="2000" dirty="0" err="1" smtClean="0"/>
              <a:t>KL_loss</a:t>
            </a:r>
            <a:r>
              <a:rPr lang="en-US" altLang="zh-TW" sz="2000" dirty="0" smtClean="0"/>
              <a:t> + reconstruction loss)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compile + fit</a:t>
            </a:r>
          </a:p>
          <a:p>
            <a:endParaRPr lang="en-US" altLang="zh-TW" sz="2000" dirty="0"/>
          </a:p>
          <a:p>
            <a:r>
              <a:rPr lang="zh-TW" altLang="en-US" sz="2000" dirty="0"/>
              <a:t>讀</a:t>
            </a:r>
            <a:r>
              <a:rPr lang="zh-TW" altLang="en-US" sz="2000" dirty="0" smtClean="0"/>
              <a:t>入要</a:t>
            </a:r>
            <a:r>
              <a:rPr lang="en-US" altLang="zh-TW" sz="2000" dirty="0" smtClean="0"/>
              <a:t>predict</a:t>
            </a:r>
            <a:r>
              <a:rPr lang="zh-TW" altLang="en-US" sz="2000" dirty="0" smtClean="0"/>
              <a:t>的照片</a:t>
            </a:r>
            <a:r>
              <a:rPr lang="en-US" altLang="zh-TW" sz="2000" dirty="0" smtClean="0"/>
              <a:t>+label( </a:t>
            </a:r>
            <a:r>
              <a:rPr lang="zh-TW" altLang="en-US" sz="2000" dirty="0" smtClean="0"/>
              <a:t>男生和女生兩種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/>
              <a:t>p</a:t>
            </a:r>
            <a:r>
              <a:rPr lang="en-US" altLang="zh-TW" sz="2000" dirty="0" smtClean="0"/>
              <a:t>redict</a:t>
            </a:r>
            <a:endParaRPr lang="en-US" altLang="zh-TW" sz="2000" dirty="0"/>
          </a:p>
          <a:p>
            <a:r>
              <a:rPr lang="en-US" altLang="zh-TW" sz="2000" dirty="0"/>
              <a:t>s</a:t>
            </a:r>
            <a:r>
              <a:rPr lang="en-US" altLang="zh-TW" sz="2000" dirty="0" smtClean="0"/>
              <a:t>how</a:t>
            </a:r>
            <a:r>
              <a:rPr lang="zh-TW" altLang="en-US" sz="2000" dirty="0" smtClean="0"/>
              <a:t>結果</a:t>
            </a:r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2" y="354227"/>
            <a:ext cx="4832583" cy="19729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12" y="2924267"/>
            <a:ext cx="4942893" cy="6458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12" y="3544147"/>
            <a:ext cx="3486150" cy="33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0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800" dirty="0" smtClean="0"/>
              <a:t>實驗結果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96111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Training data </a:t>
            </a:r>
            <a:r>
              <a:rPr lang="zh-TW" altLang="en-US" sz="2000" dirty="0" smtClean="0"/>
              <a:t>還原結果</a:t>
            </a:r>
            <a:r>
              <a:rPr lang="en-US" altLang="zh-TW" sz="2000" dirty="0" smtClean="0"/>
              <a:t>:</a:t>
            </a:r>
          </a:p>
          <a:p>
            <a:pPr lvl="1"/>
            <a:r>
              <a:rPr lang="en-US" altLang="zh-TW" sz="2000" dirty="0" err="1" smtClean="0"/>
              <a:t>cvae_man</a:t>
            </a:r>
            <a:r>
              <a:rPr lang="zh-TW" altLang="en-US" sz="2000" dirty="0" smtClean="0"/>
              <a:t>表示</a:t>
            </a:r>
            <a:r>
              <a:rPr lang="zh-TW" altLang="en-US" sz="2000" dirty="0"/>
              <a:t>丟入男生</a:t>
            </a:r>
            <a:r>
              <a:rPr lang="zh-TW" altLang="en-US" sz="2000" dirty="0" smtClean="0"/>
              <a:t>標籤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cvae_woman</a:t>
            </a:r>
            <a:r>
              <a:rPr lang="zh-TW" altLang="en-US" sz="2000" dirty="0" smtClean="0"/>
              <a:t>表示</a:t>
            </a:r>
            <a:r>
              <a:rPr lang="zh-TW" altLang="en-US" sz="2000" dirty="0"/>
              <a:t>丟入男生</a:t>
            </a:r>
            <a:r>
              <a:rPr lang="zh-TW" altLang="en-US" sz="2000" dirty="0" smtClean="0"/>
              <a:t>標籤</a:t>
            </a:r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自己照片還原結果</a:t>
            </a:r>
            <a:r>
              <a:rPr lang="en-US" altLang="zh-TW" sz="2000" dirty="0" smtClean="0"/>
              <a:t>: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11"/>
          <a:stretch/>
        </p:blipFill>
        <p:spPr>
          <a:xfrm>
            <a:off x="987011" y="2620453"/>
            <a:ext cx="4048406" cy="16230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6" b="8108"/>
          <a:stretch/>
        </p:blipFill>
        <p:spPr>
          <a:xfrm>
            <a:off x="849589" y="4936946"/>
            <a:ext cx="4185828" cy="16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0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312</Words>
  <Application>Microsoft Office PowerPoint</Application>
  <PresentationFormat>如螢幕大小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CVAE</vt:lpstr>
      <vt:lpstr>架構</vt:lpstr>
      <vt:lpstr>PowerPoint 簡報</vt:lpstr>
      <vt:lpstr>理論</vt:lpstr>
      <vt:lpstr>重要code註解</vt:lpstr>
      <vt:lpstr>PowerPoint 簡報</vt:lpstr>
      <vt:lpstr>PowerPoint 簡報</vt:lpstr>
      <vt:lpstr>實驗結果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Haku</dc:creator>
  <cp:lastModifiedBy>Haku</cp:lastModifiedBy>
  <cp:revision>56</cp:revision>
  <dcterms:created xsi:type="dcterms:W3CDTF">2018-01-12T08:13:10Z</dcterms:created>
  <dcterms:modified xsi:type="dcterms:W3CDTF">2018-01-12T10:19:21Z</dcterms:modified>
</cp:coreProperties>
</file>