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62" r:id="rId4"/>
    <p:sldId id="264" r:id="rId5"/>
    <p:sldId id="265" r:id="rId6"/>
    <p:sldId id="266" r:id="rId7"/>
    <p:sldId id="267" r:id="rId8"/>
    <p:sldId id="269" r:id="rId9"/>
    <p:sldId id="270" r:id="rId10"/>
    <p:sldId id="324" r:id="rId11"/>
    <p:sldId id="325" r:id="rId12"/>
    <p:sldId id="326" r:id="rId13"/>
    <p:sldId id="273" r:id="rId14"/>
    <p:sldId id="274" r:id="rId15"/>
    <p:sldId id="278" r:id="rId16"/>
    <p:sldId id="275" r:id="rId17"/>
    <p:sldId id="276" r:id="rId18"/>
    <p:sldId id="279" r:id="rId19"/>
    <p:sldId id="280" r:id="rId20"/>
    <p:sldId id="297" r:id="rId21"/>
    <p:sldId id="298" r:id="rId22"/>
    <p:sldId id="299" r:id="rId23"/>
    <p:sldId id="300" r:id="rId24"/>
    <p:sldId id="301" r:id="rId25"/>
    <p:sldId id="302" r:id="rId26"/>
    <p:sldId id="303" r:id="rId27"/>
    <p:sldId id="314" r:id="rId28"/>
    <p:sldId id="315" r:id="rId29"/>
    <p:sldId id="313" r:id="rId30"/>
    <p:sldId id="316" r:id="rId31"/>
    <p:sldId id="320" r:id="rId32"/>
    <p:sldId id="311" r:id="rId33"/>
    <p:sldId id="312" r:id="rId34"/>
    <p:sldId id="306" r:id="rId35"/>
    <p:sldId id="307" r:id="rId36"/>
    <p:sldId id="308" r:id="rId37"/>
    <p:sldId id="309" r:id="rId38"/>
    <p:sldId id="318" r:id="rId39"/>
    <p:sldId id="32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0A641-9483-46B8-B5B2-375AAD4E44D5}" v="126" dt="2023-02-08T06:23:04.300"/>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7" d="100"/>
          <a:sy n="137" d="100"/>
        </p:scale>
        <p:origin x="2480" y="6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qiu SONG" userId="7663364d-1002-410d-9c05-5263f526c5cf" providerId="ADAL" clId="{AEA0A641-9483-46B8-B5B2-375AAD4E44D5}"/>
    <pc:docChg chg="undo custSel addSld delSld modSld sldOrd">
      <pc:chgData name="Yangqiu SONG" userId="7663364d-1002-410d-9c05-5263f526c5cf" providerId="ADAL" clId="{AEA0A641-9483-46B8-B5B2-375AAD4E44D5}" dt="2023-02-08T06:23:08.790" v="510" actId="27636"/>
      <pc:docMkLst>
        <pc:docMk/>
      </pc:docMkLst>
      <pc:sldChg chg="modSp mod ord">
        <pc:chgData name="Yangqiu SONG" userId="7663364d-1002-410d-9c05-5263f526c5cf" providerId="ADAL" clId="{AEA0A641-9483-46B8-B5B2-375AAD4E44D5}" dt="2023-02-07T08:51:12.706" v="2"/>
        <pc:sldMkLst>
          <pc:docMk/>
          <pc:sldMk cId="99992513" sldId="257"/>
        </pc:sldMkLst>
        <pc:spChg chg="mod">
          <ac:chgData name="Yangqiu SONG" userId="7663364d-1002-410d-9c05-5263f526c5cf" providerId="ADAL" clId="{AEA0A641-9483-46B8-B5B2-375AAD4E44D5}" dt="2023-02-07T08:51:07.823" v="0" actId="21"/>
          <ac:spMkLst>
            <pc:docMk/>
            <pc:sldMk cId="99992513" sldId="257"/>
            <ac:spMk id="3" creationId="{00000000-0000-0000-0000-000000000000}"/>
          </ac:spMkLst>
        </pc:spChg>
      </pc:sldChg>
      <pc:sldChg chg="modSp mod">
        <pc:chgData name="Yangqiu SONG" userId="7663364d-1002-410d-9c05-5263f526c5cf" providerId="ADAL" clId="{AEA0A641-9483-46B8-B5B2-375AAD4E44D5}" dt="2023-02-07T14:50:31.838" v="3" actId="6549"/>
        <pc:sldMkLst>
          <pc:docMk/>
          <pc:sldMk cId="1538695659" sldId="258"/>
        </pc:sldMkLst>
        <pc:spChg chg="mod">
          <ac:chgData name="Yangqiu SONG" userId="7663364d-1002-410d-9c05-5263f526c5cf" providerId="ADAL" clId="{AEA0A641-9483-46B8-B5B2-375AAD4E44D5}" dt="2023-02-07T14:50:31.838" v="3" actId="6549"/>
          <ac:spMkLst>
            <pc:docMk/>
            <pc:sldMk cId="1538695659" sldId="258"/>
            <ac:spMk id="3" creationId="{00000000-0000-0000-0000-000000000000}"/>
          </ac:spMkLst>
        </pc:spChg>
      </pc:sldChg>
      <pc:sldChg chg="del">
        <pc:chgData name="Yangqiu SONG" userId="7663364d-1002-410d-9c05-5263f526c5cf" providerId="ADAL" clId="{AEA0A641-9483-46B8-B5B2-375AAD4E44D5}" dt="2023-02-07T14:51:02.568" v="4" actId="47"/>
        <pc:sldMkLst>
          <pc:docMk/>
          <pc:sldMk cId="2545705141" sldId="271"/>
        </pc:sldMkLst>
      </pc:sldChg>
      <pc:sldChg chg="modSp mod">
        <pc:chgData name="Yangqiu SONG" userId="7663364d-1002-410d-9c05-5263f526c5cf" providerId="ADAL" clId="{AEA0A641-9483-46B8-B5B2-375AAD4E44D5}" dt="2023-02-08T06:22:37.420" v="503"/>
        <pc:sldMkLst>
          <pc:docMk/>
          <pc:sldMk cId="1794769958" sldId="309"/>
        </pc:sldMkLst>
        <pc:spChg chg="mod">
          <ac:chgData name="Yangqiu SONG" userId="7663364d-1002-410d-9c05-5263f526c5cf" providerId="ADAL" clId="{AEA0A641-9483-46B8-B5B2-375AAD4E44D5}" dt="2023-02-08T06:22:37.420" v="503"/>
          <ac:spMkLst>
            <pc:docMk/>
            <pc:sldMk cId="1794769958" sldId="309"/>
            <ac:spMk id="805891" creationId="{00000000-0000-0000-0000-000000000000}"/>
          </ac:spMkLst>
        </pc:spChg>
      </pc:sldChg>
      <pc:sldChg chg="modSp mod modAnim">
        <pc:chgData name="Yangqiu SONG" userId="7663364d-1002-410d-9c05-5263f526c5cf" providerId="ADAL" clId="{AEA0A641-9483-46B8-B5B2-375AAD4E44D5}" dt="2023-02-08T06:21:35.634" v="499" actId="13822"/>
        <pc:sldMkLst>
          <pc:docMk/>
          <pc:sldMk cId="1782191514" sldId="311"/>
        </pc:sldMkLst>
        <pc:spChg chg="mod">
          <ac:chgData name="Yangqiu SONG" userId="7663364d-1002-410d-9c05-5263f526c5cf" providerId="ADAL" clId="{AEA0A641-9483-46B8-B5B2-375AAD4E44D5}" dt="2023-02-08T06:21:30.965" v="498" actId="1076"/>
          <ac:spMkLst>
            <pc:docMk/>
            <pc:sldMk cId="1782191514" sldId="311"/>
            <ac:spMk id="3" creationId="{00000000-0000-0000-0000-000000000000}"/>
          </ac:spMkLst>
        </pc:spChg>
        <pc:spChg chg="mod">
          <ac:chgData name="Yangqiu SONG" userId="7663364d-1002-410d-9c05-5263f526c5cf" providerId="ADAL" clId="{AEA0A641-9483-46B8-B5B2-375AAD4E44D5}" dt="2023-02-08T06:21:35.634" v="499" actId="13822"/>
          <ac:spMkLst>
            <pc:docMk/>
            <pc:sldMk cId="1782191514" sldId="311"/>
            <ac:spMk id="5" creationId="{00000000-0000-0000-0000-000000000000}"/>
          </ac:spMkLst>
        </pc:spChg>
      </pc:sldChg>
      <pc:sldChg chg="modSp mod modAnim">
        <pc:chgData name="Yangqiu SONG" userId="7663364d-1002-410d-9c05-5263f526c5cf" providerId="ADAL" clId="{AEA0A641-9483-46B8-B5B2-375AAD4E44D5}" dt="2023-02-08T06:23:08.790" v="510" actId="27636"/>
        <pc:sldMkLst>
          <pc:docMk/>
          <pc:sldMk cId="712683389" sldId="318"/>
        </pc:sldMkLst>
        <pc:spChg chg="mod">
          <ac:chgData name="Yangqiu SONG" userId="7663364d-1002-410d-9c05-5263f526c5cf" providerId="ADAL" clId="{AEA0A641-9483-46B8-B5B2-375AAD4E44D5}" dt="2023-02-08T06:23:08.790" v="510" actId="27636"/>
          <ac:spMkLst>
            <pc:docMk/>
            <pc:sldMk cId="712683389" sldId="318"/>
            <ac:spMk id="3" creationId="{00000000-0000-0000-0000-000000000000}"/>
          </ac:spMkLst>
        </pc:spChg>
      </pc:sldChg>
      <pc:sldChg chg="modSp del mod">
        <pc:chgData name="Yangqiu SONG" userId="7663364d-1002-410d-9c05-5263f526c5cf" providerId="ADAL" clId="{AEA0A641-9483-46B8-B5B2-375AAD4E44D5}" dt="2023-02-08T06:22:38.832" v="504" actId="2696"/>
        <pc:sldMkLst>
          <pc:docMk/>
          <pc:sldMk cId="440003281" sldId="321"/>
        </pc:sldMkLst>
        <pc:spChg chg="mod">
          <ac:chgData name="Yangqiu SONG" userId="7663364d-1002-410d-9c05-5263f526c5cf" providerId="ADAL" clId="{AEA0A641-9483-46B8-B5B2-375AAD4E44D5}" dt="2023-02-08T06:22:33.602" v="500" actId="21"/>
          <ac:spMkLst>
            <pc:docMk/>
            <pc:sldMk cId="440003281" sldId="321"/>
            <ac:spMk id="3" creationId="{00000000-0000-0000-0000-000000000000}"/>
          </ac:spMkLst>
        </pc:spChg>
      </pc:sldChg>
      <pc:sldChg chg="del">
        <pc:chgData name="Yangqiu SONG" userId="7663364d-1002-410d-9c05-5263f526c5cf" providerId="ADAL" clId="{AEA0A641-9483-46B8-B5B2-375AAD4E44D5}" dt="2023-02-07T14:51:03.581" v="5" actId="47"/>
        <pc:sldMkLst>
          <pc:docMk/>
          <pc:sldMk cId="509253395" sldId="322"/>
        </pc:sldMkLst>
      </pc:sldChg>
      <pc:sldChg chg="addSp delSp modSp new mod">
        <pc:chgData name="Yangqiu SONG" userId="7663364d-1002-410d-9c05-5263f526c5cf" providerId="ADAL" clId="{AEA0A641-9483-46B8-B5B2-375AAD4E44D5}" dt="2023-02-08T05:46:18.583" v="450" actId="1076"/>
        <pc:sldMkLst>
          <pc:docMk/>
          <pc:sldMk cId="1498306260" sldId="324"/>
        </pc:sldMkLst>
        <pc:spChg chg="mod">
          <ac:chgData name="Yangqiu SONG" userId="7663364d-1002-410d-9c05-5263f526c5cf" providerId="ADAL" clId="{AEA0A641-9483-46B8-B5B2-375AAD4E44D5}" dt="2023-02-08T04:43:16.985" v="224" actId="20577"/>
          <ac:spMkLst>
            <pc:docMk/>
            <pc:sldMk cId="1498306260" sldId="324"/>
            <ac:spMk id="2" creationId="{889A28FB-2390-3EF9-4774-8D9307597CFD}"/>
          </ac:spMkLst>
        </pc:spChg>
        <pc:spChg chg="del">
          <ac:chgData name="Yangqiu SONG" userId="7663364d-1002-410d-9c05-5263f526c5cf" providerId="ADAL" clId="{AEA0A641-9483-46B8-B5B2-375AAD4E44D5}" dt="2023-02-08T04:48:40.086" v="269" actId="21"/>
          <ac:spMkLst>
            <pc:docMk/>
            <pc:sldMk cId="1498306260" sldId="324"/>
            <ac:spMk id="3" creationId="{9B72F413-E19D-8206-DB89-356AF7B19DEF}"/>
          </ac:spMkLst>
        </pc:spChg>
        <pc:spChg chg="add del">
          <ac:chgData name="Yangqiu SONG" userId="7663364d-1002-410d-9c05-5263f526c5cf" providerId="ADAL" clId="{AEA0A641-9483-46B8-B5B2-375AAD4E44D5}" dt="2023-02-08T04:45:33.459" v="226"/>
          <ac:spMkLst>
            <pc:docMk/>
            <pc:sldMk cId="1498306260" sldId="324"/>
            <ac:spMk id="5" creationId="{21921C9B-84FB-22F7-06D2-B1332BC7811F}"/>
          </ac:spMkLst>
        </pc:spChg>
        <pc:picChg chg="add del mod">
          <ac:chgData name="Yangqiu SONG" userId="7663364d-1002-410d-9c05-5263f526c5cf" providerId="ADAL" clId="{AEA0A641-9483-46B8-B5B2-375AAD4E44D5}" dt="2023-02-08T04:45:57.472" v="229" actId="478"/>
          <ac:picMkLst>
            <pc:docMk/>
            <pc:sldMk cId="1498306260" sldId="324"/>
            <ac:picMk id="7" creationId="{23B8B792-9A40-DEA9-16A6-6926D833A87E}"/>
          </ac:picMkLst>
        </pc:picChg>
        <pc:picChg chg="add mod">
          <ac:chgData name="Yangqiu SONG" userId="7663364d-1002-410d-9c05-5263f526c5cf" providerId="ADAL" clId="{AEA0A641-9483-46B8-B5B2-375AAD4E44D5}" dt="2023-02-08T05:46:18.583" v="450" actId="1076"/>
          <ac:picMkLst>
            <pc:docMk/>
            <pc:sldMk cId="1498306260" sldId="324"/>
            <ac:picMk id="9" creationId="{EC1BA1B8-A98C-D81E-958D-147CD8B91351}"/>
          </ac:picMkLst>
        </pc:picChg>
        <pc:picChg chg="add mod ord">
          <ac:chgData name="Yangqiu SONG" userId="7663364d-1002-410d-9c05-5263f526c5cf" providerId="ADAL" clId="{AEA0A641-9483-46B8-B5B2-375AAD4E44D5}" dt="2023-02-08T05:46:13.348" v="448" actId="14100"/>
          <ac:picMkLst>
            <pc:docMk/>
            <pc:sldMk cId="1498306260" sldId="324"/>
            <ac:picMk id="11" creationId="{A6454620-459A-C695-4BFE-393B5A163D69}"/>
          </ac:picMkLst>
        </pc:picChg>
        <pc:picChg chg="add del mod ord">
          <ac:chgData name="Yangqiu SONG" userId="7663364d-1002-410d-9c05-5263f526c5cf" providerId="ADAL" clId="{AEA0A641-9483-46B8-B5B2-375AAD4E44D5}" dt="2023-02-08T04:54:05.465" v="406" actId="478"/>
          <ac:picMkLst>
            <pc:docMk/>
            <pc:sldMk cId="1498306260" sldId="324"/>
            <ac:picMk id="13" creationId="{AD35CCC8-7979-570B-08E7-E1069CCA3880}"/>
          </ac:picMkLst>
        </pc:picChg>
        <pc:picChg chg="add del mod">
          <ac:chgData name="Yangqiu SONG" userId="7663364d-1002-410d-9c05-5263f526c5cf" providerId="ADAL" clId="{AEA0A641-9483-46B8-B5B2-375AAD4E44D5}" dt="2023-02-08T05:45:50.413" v="415" actId="21"/>
          <ac:picMkLst>
            <pc:docMk/>
            <pc:sldMk cId="1498306260" sldId="324"/>
            <ac:picMk id="15" creationId="{0865C912-A3BB-844C-B7BF-06180D285079}"/>
          </ac:picMkLst>
        </pc:picChg>
      </pc:sldChg>
      <pc:sldChg chg="modSp add mod">
        <pc:chgData name="Yangqiu SONG" userId="7663364d-1002-410d-9c05-5263f526c5cf" providerId="ADAL" clId="{AEA0A641-9483-46B8-B5B2-375AAD4E44D5}" dt="2023-02-08T04:47:04.719" v="261" actId="20577"/>
        <pc:sldMkLst>
          <pc:docMk/>
          <pc:sldMk cId="479636100" sldId="325"/>
        </pc:sldMkLst>
        <pc:spChg chg="mod">
          <ac:chgData name="Yangqiu SONG" userId="7663364d-1002-410d-9c05-5263f526c5cf" providerId="ADAL" clId="{AEA0A641-9483-46B8-B5B2-375AAD4E44D5}" dt="2023-02-08T04:47:04.719" v="261" actId="20577"/>
          <ac:spMkLst>
            <pc:docMk/>
            <pc:sldMk cId="479636100" sldId="325"/>
            <ac:spMk id="2" creationId="{00000000-0000-0000-0000-000000000000}"/>
          </ac:spMkLst>
        </pc:spChg>
        <pc:spChg chg="mod">
          <ac:chgData name="Yangqiu SONG" userId="7663364d-1002-410d-9c05-5263f526c5cf" providerId="ADAL" clId="{AEA0A641-9483-46B8-B5B2-375AAD4E44D5}" dt="2023-02-08T04:46:54.378" v="244" actId="27636"/>
          <ac:spMkLst>
            <pc:docMk/>
            <pc:sldMk cId="479636100" sldId="325"/>
            <ac:spMk id="3" creationId="{00000000-0000-0000-0000-000000000000}"/>
          </ac:spMkLst>
        </pc:spChg>
        <pc:picChg chg="mod">
          <ac:chgData name="Yangqiu SONG" userId="7663364d-1002-410d-9c05-5263f526c5cf" providerId="ADAL" clId="{AEA0A641-9483-46B8-B5B2-375AAD4E44D5}" dt="2023-02-08T04:46:56.895" v="245" actId="1076"/>
          <ac:picMkLst>
            <pc:docMk/>
            <pc:sldMk cId="479636100" sldId="325"/>
            <ac:picMk id="8" creationId="{2BF45987-003E-0986-3329-D1551040CD87}"/>
          </ac:picMkLst>
        </pc:picChg>
      </pc:sldChg>
      <pc:sldChg chg="addSp delSp modSp new mod">
        <pc:chgData name="Yangqiu SONG" userId="7663364d-1002-410d-9c05-5263f526c5cf" providerId="ADAL" clId="{AEA0A641-9483-46B8-B5B2-375AAD4E44D5}" dt="2023-02-08T05:46:02.686" v="443" actId="20577"/>
        <pc:sldMkLst>
          <pc:docMk/>
          <pc:sldMk cId="3437097533" sldId="326"/>
        </pc:sldMkLst>
        <pc:spChg chg="mod">
          <ac:chgData name="Yangqiu SONG" userId="7663364d-1002-410d-9c05-5263f526c5cf" providerId="ADAL" clId="{AEA0A641-9483-46B8-B5B2-375AAD4E44D5}" dt="2023-02-08T05:46:02.686" v="443" actId="20577"/>
          <ac:spMkLst>
            <pc:docMk/>
            <pc:sldMk cId="3437097533" sldId="326"/>
            <ac:spMk id="2" creationId="{DEA29862-50FA-7E69-522D-E67661FFF5D2}"/>
          </ac:spMkLst>
        </pc:spChg>
        <pc:spChg chg="del">
          <ac:chgData name="Yangqiu SONG" userId="7663364d-1002-410d-9c05-5263f526c5cf" providerId="ADAL" clId="{AEA0A641-9483-46B8-B5B2-375AAD4E44D5}" dt="2023-02-08T05:45:51.973" v="416"/>
          <ac:spMkLst>
            <pc:docMk/>
            <pc:sldMk cId="3437097533" sldId="326"/>
            <ac:spMk id="3" creationId="{46B28E1D-B148-786B-DD4E-EC2D0DFDFB57}"/>
          </ac:spMkLst>
        </pc:spChg>
        <pc:picChg chg="add mod">
          <ac:chgData name="Yangqiu SONG" userId="7663364d-1002-410d-9c05-5263f526c5cf" providerId="ADAL" clId="{AEA0A641-9483-46B8-B5B2-375AAD4E44D5}" dt="2023-02-08T05:45:51.973" v="416"/>
          <ac:picMkLst>
            <pc:docMk/>
            <pc:sldMk cId="3437097533" sldId="326"/>
            <ac:picMk id="5" creationId="{53378FBE-1CE6-FA1E-DF57-C357EC962D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Turing_test" TargetMode="External"/><Relationship Id="rId3" Type="http://schemas.openxmlformats.org/officeDocument/2006/relationships/hyperlink" Target="https://en.wikipedia.org/wiki/Artificial_intelligence" TargetMode="External"/><Relationship Id="rId7" Type="http://schemas.openxmlformats.org/officeDocument/2006/relationships/hyperlink" Target="https://en.wikipedia.org/wiki/Visual_display_uni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Keyboard_(computing)" TargetMode="External"/><Relationship Id="rId11" Type="http://schemas.openxmlformats.org/officeDocument/2006/relationships/hyperlink" Target="https://en.wikipedia.org/wiki/Philosophy_of_artificial_intelligence" TargetMode="External"/><Relationship Id="rId5" Type="http://schemas.openxmlformats.org/officeDocument/2006/relationships/hyperlink" Target="https://en.wikipedia.org/wiki/Natural_language_understanding" TargetMode="External"/><Relationship Id="rId10" Type="http://schemas.openxmlformats.org/officeDocument/2006/relationships/hyperlink" Target="https://en.wikipedia.org/wiki/The_University_of_Manchester" TargetMode="External"/><Relationship Id="rId4" Type="http://schemas.openxmlformats.org/officeDocument/2006/relationships/hyperlink" Target="https://en.wikipedia.org/wiki/Alan_Turing" TargetMode="External"/><Relationship Id="rId9" Type="http://schemas.openxmlformats.org/officeDocument/2006/relationships/hyperlink" Target="https://en.wikipedia.org/wiki/Computing_Machinery_and_Intelligen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247031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03DB8-E7EA-43CE-BDE7-5E66C60BC602}" type="slidenum">
              <a:rPr lang="en-US" altLang="en-US"/>
              <a:pPr/>
              <a:t>4</a:t>
            </a:fld>
            <a:endParaRPr lang="en-US" altLang="en-US"/>
          </a:p>
        </p:txBody>
      </p:sp>
      <p:sp>
        <p:nvSpPr>
          <p:cNvPr id="811010" name="Rectangle 1026"/>
          <p:cNvSpPr>
            <a:spLocks noGrp="1" noRot="1" noChangeAspect="1" noChangeArrowheads="1" noTextEdit="1"/>
          </p:cNvSpPr>
          <p:nvPr>
            <p:ph type="sldImg"/>
          </p:nvPr>
        </p:nvSpPr>
        <p:spPr>
          <a:ln/>
        </p:spPr>
      </p:sp>
      <p:sp>
        <p:nvSpPr>
          <p:cNvPr id="811011"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442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latin typeface="+mn-lt"/>
                <a:ea typeface="+mn-ea"/>
                <a:cs typeface="+mn-cs"/>
              </a:rPr>
              <a:t>The </a:t>
            </a:r>
            <a:r>
              <a:rPr lang="en-US" sz="1200" b="1" i="0" kern="1200" dirty="0">
                <a:solidFill>
                  <a:schemeClr val="tx1"/>
                </a:solidFill>
                <a:latin typeface="+mn-lt"/>
                <a:ea typeface="+mn-ea"/>
                <a:cs typeface="+mn-cs"/>
              </a:rPr>
              <a:t>Turing test</a:t>
            </a:r>
            <a:r>
              <a:rPr lang="en-US" sz="1200" b="0" i="0" kern="1200" dirty="0">
                <a:solidFill>
                  <a:schemeClr val="tx1"/>
                </a:solidFill>
                <a:latin typeface="+mn-lt"/>
                <a:ea typeface="+mn-ea"/>
                <a:cs typeface="+mn-cs"/>
              </a:rPr>
              <a:t> is a test of a machine's ability to </a:t>
            </a:r>
            <a:r>
              <a:rPr lang="en-US" sz="1200" b="0" i="0" u="none" strike="noStrike" kern="1200" dirty="0">
                <a:solidFill>
                  <a:schemeClr val="tx1"/>
                </a:solidFill>
                <a:latin typeface="+mn-lt"/>
                <a:ea typeface="+mn-ea"/>
                <a:cs typeface="+mn-cs"/>
                <a:hlinkClick r:id="rId3" tooltip="Artificial intelligence"/>
              </a:rPr>
              <a:t>exhibit intelligent behavior equivalent to, or indistinguishable from, that of a human</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4" tooltip="Alan Turing"/>
              </a:rPr>
              <a:t>Alan Turing</a:t>
            </a:r>
            <a:r>
              <a:rPr lang="en-US" sz="1200" b="0" i="0" kern="1200" dirty="0">
                <a:solidFill>
                  <a:schemeClr val="tx1"/>
                </a:solidFill>
                <a:latin typeface="+mn-lt"/>
                <a:ea typeface="+mn-ea"/>
                <a:cs typeface="+mn-cs"/>
              </a:rPr>
              <a:t> proposed that a human evaluator would </a:t>
            </a:r>
            <a:r>
              <a:rPr lang="en-US" sz="1200" b="0" i="0" u="none" strike="noStrike" kern="1200" dirty="0">
                <a:solidFill>
                  <a:schemeClr val="tx1"/>
                </a:solidFill>
                <a:latin typeface="+mn-lt"/>
                <a:ea typeface="+mn-ea"/>
                <a:cs typeface="+mn-cs"/>
                <a:hlinkClick r:id="rId5" tooltip="Natural language understanding"/>
              </a:rPr>
              <a:t>judge natural language conversations</a:t>
            </a:r>
            <a:r>
              <a:rPr lang="en-US" sz="1200" b="0" i="0" kern="1200" dirty="0">
                <a:solidFill>
                  <a:schemeClr val="tx1"/>
                </a:solidFill>
                <a:latin typeface="+mn-lt"/>
                <a:ea typeface="+mn-ea"/>
                <a:cs typeface="+mn-cs"/>
              </a:rPr>
              <a:t> between a human and a machine that is designed to generate human-like responses. The evaluator would be aware that one of the two partners in conversation is a machine, and all participants would be separated from one another. The conversation would be limited to a text-only channel such as a </a:t>
            </a:r>
            <a:r>
              <a:rPr lang="en-US" sz="1200" b="0" i="0" u="none" strike="noStrike" kern="1200" dirty="0">
                <a:solidFill>
                  <a:schemeClr val="tx1"/>
                </a:solidFill>
                <a:latin typeface="+mn-lt"/>
                <a:ea typeface="+mn-ea"/>
                <a:cs typeface="+mn-cs"/>
                <a:hlinkClick r:id="rId6" tooltip="Keyboard (computing)"/>
              </a:rPr>
              <a:t>computer keyboard</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hlinkClick r:id="rId7" tooltip="Visual display unit"/>
              </a:rPr>
              <a:t>screen</a:t>
            </a:r>
            <a:r>
              <a:rPr lang="en-US" sz="1200" b="0" i="0" kern="1200" dirty="0">
                <a:solidFill>
                  <a:schemeClr val="tx1"/>
                </a:solidFill>
                <a:latin typeface="+mn-lt"/>
                <a:ea typeface="+mn-ea"/>
                <a:cs typeface="+mn-cs"/>
              </a:rPr>
              <a:t> so that the result would not be dependent on the machine's ability to render words as speech.</a:t>
            </a:r>
            <a:r>
              <a:rPr lang="en-US" sz="1200" b="0" i="0" u="none" strike="noStrike" kern="1200" baseline="30000" dirty="0">
                <a:solidFill>
                  <a:schemeClr val="tx1"/>
                </a:solidFill>
                <a:latin typeface="+mn-lt"/>
                <a:ea typeface="+mn-ea"/>
                <a:cs typeface="+mn-cs"/>
                <a:hlinkClick r:id="rId8"/>
              </a:rPr>
              <a:t>[2]</a:t>
            </a:r>
            <a:r>
              <a:rPr lang="en-US" sz="1200" b="0" i="0" kern="1200" dirty="0">
                <a:solidFill>
                  <a:schemeClr val="tx1"/>
                </a:solidFill>
                <a:latin typeface="+mn-lt"/>
                <a:ea typeface="+mn-ea"/>
                <a:cs typeface="+mn-cs"/>
              </a:rPr>
              <a:t> If the evaluator cannot reliably tell the machine from the human (Turing originally suggested that the machine would convince a human 70% of the time after five minutes of conversation), the machine is said to have passed the test. The test does not check the ability to give correct answers to questions, only how closely answers resemble those a human would give.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test was introduced by Alan Turing in his 1950 paper "</a:t>
            </a:r>
            <a:r>
              <a:rPr lang="en-US" sz="1200" b="0" i="0" u="none" strike="noStrike" kern="1200" dirty="0">
                <a:solidFill>
                  <a:schemeClr val="tx1"/>
                </a:solidFill>
                <a:latin typeface="+mn-lt"/>
                <a:ea typeface="+mn-ea"/>
                <a:cs typeface="+mn-cs"/>
                <a:hlinkClick r:id="rId9" tooltip="Computing Machinery and Intelligence"/>
              </a:rPr>
              <a:t>Computing Machinery and Intelligence</a:t>
            </a:r>
            <a:r>
              <a:rPr lang="en-US" sz="1200" b="0" i="0" kern="1200" dirty="0">
                <a:solidFill>
                  <a:schemeClr val="tx1"/>
                </a:solidFill>
                <a:latin typeface="+mn-lt"/>
                <a:ea typeface="+mn-ea"/>
                <a:cs typeface="+mn-cs"/>
              </a:rPr>
              <a:t>," while working at </a:t>
            </a:r>
            <a:r>
              <a:rPr lang="en-US" sz="1200" b="0" i="0" u="none" strike="noStrike" kern="1200" dirty="0">
                <a:solidFill>
                  <a:schemeClr val="tx1"/>
                </a:solidFill>
                <a:latin typeface="+mn-lt"/>
                <a:ea typeface="+mn-ea"/>
                <a:cs typeface="+mn-cs"/>
                <a:hlinkClick r:id="rId10" tooltip="The University of Manchester"/>
              </a:rPr>
              <a:t>The University of Manchester</a:t>
            </a:r>
            <a:r>
              <a:rPr lang="en-US" sz="1200" b="0" i="0" kern="1200" dirty="0">
                <a:solidFill>
                  <a:schemeClr val="tx1"/>
                </a:solidFill>
                <a:latin typeface="+mn-lt"/>
                <a:ea typeface="+mn-ea"/>
                <a:cs typeface="+mn-cs"/>
              </a:rPr>
              <a:t> (Turing, 1950; p. 460).</a:t>
            </a:r>
            <a:r>
              <a:rPr lang="en-US" sz="1200" b="0" i="0" u="none" strike="noStrike" kern="1200" baseline="30000" dirty="0">
                <a:solidFill>
                  <a:schemeClr val="tx1"/>
                </a:solidFill>
                <a:latin typeface="+mn-lt"/>
                <a:ea typeface="+mn-ea"/>
                <a:cs typeface="+mn-cs"/>
                <a:hlinkClick r:id="rId8"/>
              </a:rPr>
              <a:t>[3]</a:t>
            </a:r>
            <a:r>
              <a:rPr lang="en-US" sz="1200" b="0" i="0" kern="1200" dirty="0">
                <a:solidFill>
                  <a:schemeClr val="tx1"/>
                </a:solidFill>
                <a:latin typeface="+mn-lt"/>
                <a:ea typeface="+mn-ea"/>
                <a:cs typeface="+mn-cs"/>
              </a:rPr>
              <a:t> It opens with the words: "I propose to consider the question, 'Can machines think?'" Because "thinking" is difficult to define, Turing chooses to "replace the question by another, which is closely related to it and is expressed in relatively unambiguous words."</a:t>
            </a:r>
            <a:r>
              <a:rPr lang="en-US" sz="1200" b="0" i="0" u="none" strike="noStrike" kern="1200" baseline="30000" dirty="0">
                <a:solidFill>
                  <a:schemeClr val="tx1"/>
                </a:solidFill>
                <a:latin typeface="+mn-lt"/>
                <a:ea typeface="+mn-ea"/>
                <a:cs typeface="+mn-cs"/>
                <a:hlinkClick r:id="rId8"/>
              </a:rPr>
              <a:t>[4]</a:t>
            </a:r>
            <a:r>
              <a:rPr lang="en-US" sz="1200" b="0" i="0" kern="1200" dirty="0">
                <a:solidFill>
                  <a:schemeClr val="tx1"/>
                </a:solidFill>
                <a:latin typeface="+mn-lt"/>
                <a:ea typeface="+mn-ea"/>
                <a:cs typeface="+mn-cs"/>
              </a:rPr>
              <a:t> Turing's new question is: "Are there imaginable digital computers which would do well in the </a:t>
            </a:r>
            <a:r>
              <a:rPr lang="en-US" sz="1200" b="0" i="1" kern="1200" dirty="0">
                <a:solidFill>
                  <a:schemeClr val="tx1"/>
                </a:solidFill>
                <a:latin typeface="+mn-lt"/>
                <a:ea typeface="+mn-ea"/>
                <a:cs typeface="+mn-cs"/>
              </a:rPr>
              <a:t>imitation game</a:t>
            </a:r>
            <a:r>
              <a:rPr lang="en-US" sz="1200" b="0" i="0" kern="1200" dirty="0">
                <a:solidFill>
                  <a:schemeClr val="tx1"/>
                </a:solidFill>
                <a:latin typeface="+mn-lt"/>
                <a:ea typeface="+mn-ea"/>
                <a:cs typeface="+mn-cs"/>
              </a:rPr>
              <a:t>?"</a:t>
            </a:r>
            <a:r>
              <a:rPr lang="en-US" sz="1200" b="0" i="0" u="none" strike="noStrike" kern="1200" baseline="30000" dirty="0">
                <a:solidFill>
                  <a:schemeClr val="tx1"/>
                </a:solidFill>
                <a:latin typeface="+mn-lt"/>
                <a:ea typeface="+mn-ea"/>
                <a:cs typeface="+mn-cs"/>
                <a:hlinkClick r:id="rId8"/>
              </a:rPr>
              <a:t>[5]</a:t>
            </a:r>
            <a:r>
              <a:rPr lang="en-US" sz="1200" b="0" i="0" kern="1200" dirty="0">
                <a:solidFill>
                  <a:schemeClr val="tx1"/>
                </a:solidFill>
                <a:latin typeface="+mn-lt"/>
                <a:ea typeface="+mn-ea"/>
                <a:cs typeface="+mn-cs"/>
              </a:rPr>
              <a:t> This question, Turing believed, is one that can actually be answered. In the remainder of the paper, he argued against all the major objections to the proposition that "machines can think".</a:t>
            </a:r>
            <a:r>
              <a:rPr lang="en-US" sz="1200" b="0" i="0" u="none" strike="noStrike" kern="1200" baseline="30000" dirty="0">
                <a:solidFill>
                  <a:schemeClr val="tx1"/>
                </a:solidFill>
                <a:latin typeface="+mn-lt"/>
                <a:ea typeface="+mn-ea"/>
                <a:cs typeface="+mn-cs"/>
                <a:hlinkClick r:id="rId8"/>
              </a:rPr>
              <a:t>[6]</a:t>
            </a:r>
            <a:endParaRPr lang="en-US" sz="1200" b="0" i="0" kern="1200" dirty="0">
              <a:solidFill>
                <a:schemeClr val="tx1"/>
              </a:solidFill>
              <a:latin typeface="+mn-lt"/>
              <a:ea typeface="+mn-ea"/>
              <a:cs typeface="+mn-cs"/>
            </a:endParaRPr>
          </a:p>
          <a:p>
            <a:endParaRPr lang="en-US" dirty="0"/>
          </a:p>
          <a:p>
            <a:r>
              <a:rPr lang="en-US" sz="1200" b="0" i="0" kern="1200" dirty="0">
                <a:solidFill>
                  <a:schemeClr val="tx1"/>
                </a:solidFill>
                <a:latin typeface="+mn-lt"/>
                <a:ea typeface="+mn-ea"/>
                <a:cs typeface="+mn-cs"/>
              </a:rPr>
              <a:t>Since Turing first introduced his test, it has proven to be both highly influential and widely </a:t>
            </a:r>
            <a:r>
              <a:rPr lang="en-US" sz="1200" b="0" i="0" kern="1200" dirty="0" err="1">
                <a:solidFill>
                  <a:schemeClr val="tx1"/>
                </a:solidFill>
                <a:latin typeface="+mn-lt"/>
                <a:ea typeface="+mn-ea"/>
                <a:cs typeface="+mn-cs"/>
              </a:rPr>
              <a:t>criticised</a:t>
            </a:r>
            <a:r>
              <a:rPr lang="en-US" sz="1200" b="0" i="0" kern="1200" dirty="0">
                <a:solidFill>
                  <a:schemeClr val="tx1"/>
                </a:solidFill>
                <a:latin typeface="+mn-lt"/>
                <a:ea typeface="+mn-ea"/>
                <a:cs typeface="+mn-cs"/>
              </a:rPr>
              <a:t>, and it has become an important concept in the </a:t>
            </a:r>
            <a:r>
              <a:rPr lang="en-US" sz="1200" b="0" i="0" u="none" strike="noStrike" kern="1200" dirty="0">
                <a:solidFill>
                  <a:schemeClr val="tx1"/>
                </a:solidFill>
                <a:latin typeface="+mn-lt"/>
                <a:ea typeface="+mn-ea"/>
                <a:cs typeface="+mn-cs"/>
                <a:hlinkClick r:id="rId11" tooltip="Philosophy of artificial intelligence"/>
              </a:rPr>
              <a:t>philosophy of artificial intelligence</a:t>
            </a:r>
            <a:r>
              <a:rPr lang="en-US" sz="1200" b="0" i="0" kern="1200" dirty="0">
                <a:solidFill>
                  <a:schemeClr val="tx1"/>
                </a:solidFill>
                <a:latin typeface="+mn-lt"/>
                <a:ea typeface="+mn-ea"/>
                <a:cs typeface="+mn-cs"/>
              </a:rPr>
              <a:t>.</a:t>
            </a:r>
            <a:r>
              <a:rPr lang="en-US" sz="1200" b="0" i="0" u="none" strike="noStrike" kern="1200" baseline="30000" dirty="0">
                <a:solidFill>
                  <a:schemeClr val="tx1"/>
                </a:solidFill>
                <a:latin typeface="+mn-lt"/>
                <a:ea typeface="+mn-ea"/>
                <a:cs typeface="+mn-cs"/>
                <a:hlinkClick r:id="rId8"/>
              </a:rPr>
              <a:t>[1][7]</a:t>
            </a:r>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6</a:t>
            </a:fld>
            <a:endParaRPr lang="en-US"/>
          </a:p>
        </p:txBody>
      </p:sp>
    </p:spTree>
    <p:extLst>
      <p:ext uri="{BB962C8B-B14F-4D97-AF65-F5344CB8AC3E}">
        <p14:creationId xmlns:p14="http://schemas.microsoft.com/office/powerpoint/2010/main" val="4111258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38</a:t>
            </a:fld>
            <a:endParaRPr lang="en-US"/>
          </a:p>
        </p:txBody>
      </p:sp>
    </p:spTree>
    <p:extLst>
      <p:ext uri="{BB962C8B-B14F-4D97-AF65-F5344CB8AC3E}">
        <p14:creationId xmlns:p14="http://schemas.microsoft.com/office/powerpoint/2010/main" val="60541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201862-AAC2-4C07-BF1F-E1D794682140}" type="datetime1">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C0D94-7AC6-411A-9F9B-F973B7B26CFC}" type="datetime1">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178ABE-5CC8-496A-B93D-8D48ABE8D9A7}" type="datetime1">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339B79-D391-458D-8D03-CBC61AB30EBD}" type="datetime1">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AFA82-BE84-4FE3-8116-84C7B0508FF5}" type="datetime1">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3D6901A-F9E9-40B6-A6C9-04CE67390186}" type="datetime1">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0439FF4-4B25-4DF7-814C-30CBDAB717EC}" type="datetime1">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C32ACC77-27DC-48AB-ADFD-C55FCB2197D2}" type="datetime1">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2AA17-05D7-490C-9BF8-F897C9641B9F}" type="datetime1">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FBDF47-E103-4267-B31C-D7AB8902592D}" type="datetime1">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633382-55CB-462F-9082-81538582818A}" type="datetime1">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CD137CDE-B62F-4283-A1B8-2A8D3E335AFE}" type="datetime1">
              <a:rPr lang="en-US" smtClean="0"/>
              <a:t>2/8/2023</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www.aclweb.org/anthology/D07-1090.pdf"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openai.com/blog/chatgp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anvas.ust.hk/" TargetMode="External"/><Relationship Id="rId2" Type="http://schemas.openxmlformats.org/officeDocument/2006/relationships/hyperlink" Target="mailto:yqsong@cse.ust.h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en.wikipedia.org/wiki/Rico_(do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kaggle.com/dansbecker/running-kaggle-kernels-with-a-gpu" TargetMode="External"/><Relationship Id="rId2" Type="http://schemas.openxmlformats.org/officeDocument/2006/relationships/hyperlink" Target="https://www.kaggle.com/docs/notebook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tanford-cs324.github.io/winter2022/projects/CS324_P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pt-BR" sz="3600"/>
              <a:t>MSBD 5018 </a:t>
            </a:r>
            <a:r>
              <a:rPr lang="pt-BR" sz="3600" dirty="0"/>
              <a:t>- Natural Language Processing</a:t>
            </a:r>
          </a:p>
        </p:txBody>
      </p:sp>
      <p:sp>
        <p:nvSpPr>
          <p:cNvPr id="3" name="Subtitle 2"/>
          <p:cNvSpPr>
            <a:spLocks noGrp="1"/>
          </p:cNvSpPr>
          <p:nvPr>
            <p:ph type="subTitle" idx="1"/>
          </p:nvPr>
        </p:nvSpPr>
        <p:spPr/>
        <p:txBody>
          <a:bodyPr>
            <a:normAutofit/>
          </a:bodyPr>
          <a:lstStyle/>
          <a:p>
            <a:r>
              <a:rPr lang="en-US" dirty="0"/>
              <a:t>Introduction </a:t>
            </a:r>
          </a:p>
          <a:p>
            <a:r>
              <a:rPr lang="en-US" dirty="0"/>
              <a:t>Instructor: </a:t>
            </a:r>
            <a:r>
              <a:rPr lang="en-US" dirty="0" err="1"/>
              <a:t>Yangqiu</a:t>
            </a:r>
            <a:r>
              <a:rPr lang="en-US" dirty="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4" name="TextBox 3"/>
          <p:cNvSpPr txBox="1"/>
          <p:nvPr/>
        </p:nvSpPr>
        <p:spPr>
          <a:xfrm>
            <a:off x="0" y="6519446"/>
            <a:ext cx="5884111" cy="338554"/>
          </a:xfrm>
          <a:prstGeom prst="rect">
            <a:avLst/>
          </a:prstGeom>
          <a:noFill/>
        </p:spPr>
        <p:txBody>
          <a:bodyPr wrap="none" rtlCol="0">
            <a:spAutoFit/>
          </a:bodyPr>
          <a:lstStyle/>
          <a:p>
            <a:r>
              <a:rPr lang="en-US" sz="1600" dirty="0">
                <a:solidFill>
                  <a:schemeClr val="bg1">
                    <a:lumMod val="65000"/>
                  </a:schemeClr>
                </a:solidFill>
              </a:rPr>
              <a:t>Slides credits: </a:t>
            </a:r>
            <a:r>
              <a:rPr lang="en-US" sz="1600" dirty="0" err="1">
                <a:solidFill>
                  <a:schemeClr val="bg1">
                    <a:lumMod val="65000"/>
                  </a:schemeClr>
                </a:solidFill>
              </a:rPr>
              <a:t>Hongning</a:t>
            </a:r>
            <a:r>
              <a:rPr lang="en-US" sz="1600" dirty="0">
                <a:solidFill>
                  <a:schemeClr val="bg1">
                    <a:lumMod val="65000"/>
                  </a:schemeClr>
                </a:solidFill>
              </a:rPr>
              <a:t> Wang, Marti Hearst, Percy Liang, Noah Smith</a:t>
            </a:r>
          </a:p>
        </p:txBody>
      </p:sp>
    </p:spTree>
    <p:extLst>
      <p:ext uri="{BB962C8B-B14F-4D97-AF65-F5344CB8AC3E}">
        <p14:creationId xmlns:p14="http://schemas.microsoft.com/office/powerpoint/2010/main" val="99992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6454620-459A-C695-4BFE-393B5A163D69}"/>
              </a:ext>
            </a:extLst>
          </p:cNvPr>
          <p:cNvPicPr>
            <a:picLocks noChangeAspect="1"/>
          </p:cNvPicPr>
          <p:nvPr/>
        </p:nvPicPr>
        <p:blipFill>
          <a:blip r:embed="rId2"/>
          <a:stretch>
            <a:fillRect/>
          </a:stretch>
        </p:blipFill>
        <p:spPr>
          <a:xfrm>
            <a:off x="2467831" y="2362200"/>
            <a:ext cx="6652188" cy="4495800"/>
          </a:xfrm>
          <a:prstGeom prst="rect">
            <a:avLst/>
          </a:prstGeom>
        </p:spPr>
      </p:pic>
      <p:sp>
        <p:nvSpPr>
          <p:cNvPr id="2" name="Title 1">
            <a:extLst>
              <a:ext uri="{FF2B5EF4-FFF2-40B4-BE49-F238E27FC236}">
                <a16:creationId xmlns:a16="http://schemas.microsoft.com/office/drawing/2014/main" id="{889A28FB-2390-3EF9-4774-8D9307597CFD}"/>
              </a:ext>
            </a:extLst>
          </p:cNvPr>
          <p:cNvSpPr>
            <a:spLocks noGrp="1"/>
          </p:cNvSpPr>
          <p:nvPr>
            <p:ph type="title"/>
          </p:nvPr>
        </p:nvSpPr>
        <p:spPr/>
        <p:txBody>
          <a:bodyPr>
            <a:normAutofit fontScale="90000"/>
          </a:bodyPr>
          <a:lstStyle/>
          <a:p>
            <a:r>
              <a:rPr lang="en-US" altLang="zh-CN" dirty="0"/>
              <a:t>Enabled by Big Data and Powerful Machines and Algorithms </a:t>
            </a:r>
            <a:endParaRPr lang="en-HK" dirty="0"/>
          </a:p>
        </p:txBody>
      </p:sp>
      <p:sp>
        <p:nvSpPr>
          <p:cNvPr id="4" name="Slide Number Placeholder 3">
            <a:extLst>
              <a:ext uri="{FF2B5EF4-FFF2-40B4-BE49-F238E27FC236}">
                <a16:creationId xmlns:a16="http://schemas.microsoft.com/office/drawing/2014/main" id="{DA68FE7B-D22E-C516-612F-4319ACB10F8C}"/>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9" name="Picture 8">
            <a:extLst>
              <a:ext uri="{FF2B5EF4-FFF2-40B4-BE49-F238E27FC236}">
                <a16:creationId xmlns:a16="http://schemas.microsoft.com/office/drawing/2014/main" id="{EC1BA1B8-A98C-D81E-958D-147CD8B91351}"/>
              </a:ext>
            </a:extLst>
          </p:cNvPr>
          <p:cNvPicPr>
            <a:picLocks noChangeAspect="1"/>
          </p:cNvPicPr>
          <p:nvPr/>
        </p:nvPicPr>
        <p:blipFill>
          <a:blip r:embed="rId3"/>
          <a:stretch>
            <a:fillRect/>
          </a:stretch>
        </p:blipFill>
        <p:spPr>
          <a:xfrm>
            <a:off x="152400" y="914400"/>
            <a:ext cx="2916222" cy="1550188"/>
          </a:xfrm>
          <a:prstGeom prst="rect">
            <a:avLst/>
          </a:prstGeom>
        </p:spPr>
      </p:pic>
    </p:spTree>
    <p:extLst>
      <p:ext uri="{BB962C8B-B14F-4D97-AF65-F5344CB8AC3E}">
        <p14:creationId xmlns:p14="http://schemas.microsoft.com/office/powerpoint/2010/main" val="149830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632"/>
            <a:ext cx="7886700" cy="737981"/>
          </a:xfrm>
        </p:spPr>
        <p:txBody>
          <a:bodyPr/>
          <a:lstStyle/>
          <a:p>
            <a:r>
              <a:rPr lang="en-US" altLang="zh-CN" dirty="0"/>
              <a:t>How Big Data Are</a:t>
            </a:r>
            <a:endParaRPr lang="en-US" dirty="0"/>
          </a:p>
        </p:txBody>
      </p:sp>
      <p:sp>
        <p:nvSpPr>
          <p:cNvPr id="3" name="Content Placeholder 2"/>
          <p:cNvSpPr>
            <a:spLocks noGrp="1"/>
          </p:cNvSpPr>
          <p:nvPr>
            <p:ph idx="1"/>
          </p:nvPr>
        </p:nvSpPr>
        <p:spPr>
          <a:xfrm>
            <a:off x="86340" y="990600"/>
            <a:ext cx="6085860" cy="5791199"/>
          </a:xfrm>
        </p:spPr>
        <p:txBody>
          <a:bodyPr>
            <a:normAutofit fontScale="77500" lnSpcReduction="20000"/>
          </a:bodyPr>
          <a:lstStyle/>
          <a:p>
            <a:r>
              <a:rPr lang="en-US" dirty="0"/>
              <a:t>Thorsten </a:t>
            </a:r>
            <a:r>
              <a:rPr lang="en-US" dirty="0" err="1"/>
              <a:t>Brants</a:t>
            </a:r>
            <a:r>
              <a:rPr lang="en-US" dirty="0"/>
              <a:t>, Ashok C. </a:t>
            </a:r>
            <a:r>
              <a:rPr lang="en-US" dirty="0" err="1"/>
              <a:t>Popat</a:t>
            </a:r>
            <a:r>
              <a:rPr lang="en-US" dirty="0"/>
              <a:t>, Peng Xu, Franz J. </a:t>
            </a:r>
            <a:r>
              <a:rPr lang="en-US" dirty="0" err="1"/>
              <a:t>Och</a:t>
            </a:r>
            <a:r>
              <a:rPr lang="en-US" dirty="0"/>
              <a:t>, Jeffrey Dean. </a:t>
            </a:r>
            <a:r>
              <a:rPr lang="en-US" dirty="0">
                <a:solidFill>
                  <a:srgbClr val="00B050"/>
                </a:solidFill>
              </a:rPr>
              <a:t>Large Language Models in Machine Translation</a:t>
            </a:r>
            <a:r>
              <a:rPr lang="en-US" dirty="0"/>
              <a:t>. ACL, </a:t>
            </a:r>
            <a:r>
              <a:rPr lang="en-US" dirty="0">
                <a:solidFill>
                  <a:srgbClr val="FF0000"/>
                </a:solidFill>
              </a:rPr>
              <a:t>2007</a:t>
            </a:r>
            <a:r>
              <a:rPr lang="en-US" dirty="0"/>
              <a:t> </a:t>
            </a:r>
          </a:p>
          <a:p>
            <a:pPr lvl="1"/>
            <a:r>
              <a:rPr lang="en-US" dirty="0">
                <a:hlinkClick r:id="rId2"/>
              </a:rPr>
              <a:t>http://www.aclweb.org/anthology/D07-1090.pdf</a:t>
            </a:r>
            <a:endParaRPr lang="en-US" dirty="0"/>
          </a:p>
          <a:p>
            <a:pPr lvl="1"/>
            <a:r>
              <a:rPr lang="en-US" dirty="0">
                <a:solidFill>
                  <a:srgbClr val="FF0000"/>
                </a:solidFill>
              </a:rPr>
              <a:t>2 Trillion Tokens </a:t>
            </a:r>
            <a:r>
              <a:rPr lang="en-HK" dirty="0">
                <a:solidFill>
                  <a:srgbClr val="FF0000"/>
                </a:solidFill>
              </a:rPr>
              <a:t>by Google</a:t>
            </a:r>
            <a:endParaRPr lang="en-US" dirty="0">
              <a:solidFill>
                <a:srgbClr val="FF0000"/>
              </a:solidFill>
            </a:endParaRPr>
          </a:p>
          <a:p>
            <a:pPr lvl="1"/>
            <a:r>
              <a:rPr lang="en-US" dirty="0"/>
              <a:t>Using 1,500 CPUs, 1 </a:t>
            </a:r>
            <a:r>
              <a:rPr lang="en-US" altLang="zh-CN" dirty="0"/>
              <a:t>day</a:t>
            </a:r>
            <a:endParaRPr lang="en-US" dirty="0"/>
          </a:p>
          <a:p>
            <a:endParaRPr lang="en-US" dirty="0"/>
          </a:p>
          <a:p>
            <a:r>
              <a:rPr lang="en-US" dirty="0"/>
              <a:t>Jacob Devlin, Ming-Wei Chang, Kenton Lee, Kristina Toutanova. </a:t>
            </a:r>
            <a:r>
              <a:rPr lang="en-US" dirty="0">
                <a:solidFill>
                  <a:srgbClr val="00B050"/>
                </a:solidFill>
              </a:rPr>
              <a:t>BERT: Pre-training of Deep Bidirectional Transformers for Language  Understanding</a:t>
            </a:r>
            <a:r>
              <a:rPr lang="en-US" dirty="0"/>
              <a:t>. </a:t>
            </a:r>
            <a:r>
              <a:rPr lang="en-US" dirty="0">
                <a:solidFill>
                  <a:srgbClr val="FF0000"/>
                </a:solidFill>
              </a:rPr>
              <a:t>2018</a:t>
            </a:r>
          </a:p>
          <a:p>
            <a:pPr lvl="1"/>
            <a:r>
              <a:rPr lang="en-US" dirty="0">
                <a:hlinkClick r:id="rId3"/>
              </a:rPr>
              <a:t>https://arxiv.org/abs/1810.04805</a:t>
            </a:r>
            <a:endParaRPr lang="en-US" dirty="0"/>
          </a:p>
          <a:p>
            <a:pPr lvl="1"/>
            <a:r>
              <a:rPr lang="en-US" dirty="0">
                <a:solidFill>
                  <a:srgbClr val="FF0000"/>
                </a:solidFill>
              </a:rPr>
              <a:t>3.3 Billion Tokens by Google: 1,000 times less than 2007 but more powerful</a:t>
            </a:r>
          </a:p>
          <a:p>
            <a:pPr lvl="1"/>
            <a:r>
              <a:rPr lang="en-US" dirty="0"/>
              <a:t>Using 16 TPUs (64 Chips), 4 days</a:t>
            </a:r>
          </a:p>
          <a:p>
            <a:endParaRPr lang="en-US" dirty="0">
              <a:solidFill>
                <a:srgbClr val="00B050"/>
              </a:solidFill>
            </a:endParaRPr>
          </a:p>
          <a:p>
            <a:r>
              <a:rPr lang="en-US" dirty="0" err="1">
                <a:solidFill>
                  <a:srgbClr val="00B050"/>
                </a:solidFill>
              </a:rPr>
              <a:t>ChatGPT</a:t>
            </a:r>
            <a:r>
              <a:rPr lang="en-US" dirty="0">
                <a:solidFill>
                  <a:srgbClr val="00B050"/>
                </a:solidFill>
              </a:rPr>
              <a:t>: Optimizing Language Models for Dialogue. </a:t>
            </a:r>
            <a:r>
              <a:rPr lang="en-US" dirty="0">
                <a:solidFill>
                  <a:srgbClr val="FF0000"/>
                </a:solidFill>
              </a:rPr>
              <a:t>2023</a:t>
            </a:r>
          </a:p>
          <a:p>
            <a:pPr lvl="1"/>
            <a:r>
              <a:rPr lang="en-US" dirty="0">
                <a:hlinkClick r:id="rId4"/>
              </a:rPr>
              <a:t>https://openai.com/blog/chatgpt/</a:t>
            </a:r>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7CE44870-C676-4BEB-87FE-400687C57DB4}" type="slidenum">
              <a:rPr lang="en-US" smtClean="0"/>
              <a:t>11</a:t>
            </a:fld>
            <a:endParaRPr lang="en-US"/>
          </a:p>
        </p:txBody>
      </p:sp>
      <p:pic>
        <p:nvPicPr>
          <p:cNvPr id="8" name="Picture 7">
            <a:extLst>
              <a:ext uri="{FF2B5EF4-FFF2-40B4-BE49-F238E27FC236}">
                <a16:creationId xmlns:a16="http://schemas.microsoft.com/office/drawing/2014/main" id="{2BF45987-003E-0986-3329-D1551040CD87}"/>
              </a:ext>
            </a:extLst>
          </p:cNvPr>
          <p:cNvPicPr>
            <a:picLocks noChangeAspect="1"/>
          </p:cNvPicPr>
          <p:nvPr/>
        </p:nvPicPr>
        <p:blipFill>
          <a:blip r:embed="rId5"/>
          <a:stretch>
            <a:fillRect/>
          </a:stretch>
        </p:blipFill>
        <p:spPr>
          <a:xfrm>
            <a:off x="5768186" y="4722585"/>
            <a:ext cx="3289474" cy="2092479"/>
          </a:xfrm>
          <a:prstGeom prst="rect">
            <a:avLst/>
          </a:prstGeom>
        </p:spPr>
      </p:pic>
    </p:spTree>
    <p:extLst>
      <p:ext uri="{BB962C8B-B14F-4D97-AF65-F5344CB8AC3E}">
        <p14:creationId xmlns:p14="http://schemas.microsoft.com/office/powerpoint/2010/main" val="4796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9862-50FA-7E69-522D-E67661FFF5D2}"/>
              </a:ext>
            </a:extLst>
          </p:cNvPr>
          <p:cNvSpPr>
            <a:spLocks noGrp="1"/>
          </p:cNvSpPr>
          <p:nvPr>
            <p:ph type="title"/>
          </p:nvPr>
        </p:nvSpPr>
        <p:spPr/>
        <p:txBody>
          <a:bodyPr/>
          <a:lstStyle/>
          <a:p>
            <a:r>
              <a:rPr lang="en-US" altLang="zh-CN" dirty="0"/>
              <a:t>Large Language Models</a:t>
            </a:r>
            <a:r>
              <a:rPr lang="zh-CN" altLang="en-US" dirty="0"/>
              <a:t>！</a:t>
            </a:r>
            <a:endParaRPr lang="en-HK" dirty="0"/>
          </a:p>
        </p:txBody>
      </p:sp>
      <p:sp>
        <p:nvSpPr>
          <p:cNvPr id="4" name="Slide Number Placeholder 3">
            <a:extLst>
              <a:ext uri="{FF2B5EF4-FFF2-40B4-BE49-F238E27FC236}">
                <a16:creationId xmlns:a16="http://schemas.microsoft.com/office/drawing/2014/main" id="{50C6D1FA-E6B4-29D5-44E8-FE4C4081F630}"/>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Content Placeholder 4">
            <a:extLst>
              <a:ext uri="{FF2B5EF4-FFF2-40B4-BE49-F238E27FC236}">
                <a16:creationId xmlns:a16="http://schemas.microsoft.com/office/drawing/2014/main" id="{53378FBE-1CE6-FA1E-DF57-C357EC962D26}"/>
              </a:ext>
            </a:extLst>
          </p:cNvPr>
          <p:cNvPicPr>
            <a:picLocks noGrp="1" noChangeAspect="1"/>
          </p:cNvPicPr>
          <p:nvPr>
            <p:ph idx="1"/>
          </p:nvPr>
        </p:nvPicPr>
        <p:blipFill>
          <a:blip r:embed="rId2"/>
          <a:stretch>
            <a:fillRect/>
          </a:stretch>
        </p:blipFill>
        <p:spPr>
          <a:xfrm>
            <a:off x="228600" y="1654442"/>
            <a:ext cx="8686800" cy="4539716"/>
          </a:xfrm>
          <a:prstGeom prst="rect">
            <a:avLst/>
          </a:prstGeom>
        </p:spPr>
      </p:pic>
    </p:spTree>
    <p:extLst>
      <p:ext uri="{BB962C8B-B14F-4D97-AF65-F5344CB8AC3E}">
        <p14:creationId xmlns:p14="http://schemas.microsoft.com/office/powerpoint/2010/main" val="343709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Special about Human Language?</a:t>
            </a:r>
          </a:p>
        </p:txBody>
      </p:sp>
      <p:sp>
        <p:nvSpPr>
          <p:cNvPr id="3" name="Content Placeholder 2"/>
          <p:cNvSpPr>
            <a:spLocks noGrp="1"/>
          </p:cNvSpPr>
          <p:nvPr>
            <p:ph idx="1"/>
          </p:nvPr>
        </p:nvSpPr>
        <p:spPr/>
        <p:txBody>
          <a:bodyPr>
            <a:normAutofit/>
          </a:bodyPr>
          <a:lstStyle/>
          <a:p>
            <a:r>
              <a:rPr lang="en-US" sz="2400" dirty="0"/>
              <a:t>A human language is a discrete/symbolic/categorical signaling system</a:t>
            </a:r>
          </a:p>
          <a:p>
            <a:pPr lvl="1"/>
            <a:r>
              <a:rPr lang="en-US" sz="2000" dirty="0"/>
              <a:t>With very minor exceptions for expressive signaling </a:t>
            </a:r>
          </a:p>
          <a:p>
            <a:pPr lvl="1">
              <a:buNone/>
            </a:pPr>
            <a:r>
              <a:rPr lang="en-US" sz="2000" dirty="0"/>
              <a:t>     (“I </a:t>
            </a:r>
            <a:r>
              <a:rPr lang="en-US" sz="2000" dirty="0" err="1"/>
              <a:t>loooove</a:t>
            </a:r>
            <a:r>
              <a:rPr lang="en-US" sz="2000" dirty="0"/>
              <a:t> it.” “</a:t>
            </a:r>
            <a:r>
              <a:rPr lang="en-US" sz="2000" dirty="0" err="1"/>
              <a:t>Whoomppaaa</a:t>
            </a:r>
            <a:r>
              <a:rPr lang="en-US" sz="2000" dirty="0"/>
              <a:t>”)</a:t>
            </a:r>
          </a:p>
          <a:p>
            <a:r>
              <a:rPr lang="en-US" sz="2400" dirty="0"/>
              <a:t>Large vocabulary, symbolic encoding of words creates a problem for machine learning – sparsity!</a:t>
            </a:r>
          </a:p>
        </p:txBody>
      </p:sp>
      <p:pic>
        <p:nvPicPr>
          <p:cNvPr id="5" name="Picture 4" descr="face.png"/>
          <p:cNvPicPr>
            <a:picLocks noChangeAspect="1"/>
          </p:cNvPicPr>
          <p:nvPr/>
        </p:nvPicPr>
        <p:blipFill>
          <a:blip r:embed="rId2" cstate="email"/>
          <a:stretch>
            <a:fillRect/>
          </a:stretch>
        </p:blipFill>
        <p:spPr>
          <a:xfrm>
            <a:off x="838200" y="4290417"/>
            <a:ext cx="2758232" cy="2307810"/>
          </a:xfrm>
          <a:prstGeom prst="rect">
            <a:avLst/>
          </a:prstGeom>
        </p:spPr>
      </p:pic>
      <p:pic>
        <p:nvPicPr>
          <p:cNvPr id="6" name="Picture 5" descr="toy.png"/>
          <p:cNvPicPr>
            <a:picLocks noChangeAspect="1"/>
          </p:cNvPicPr>
          <p:nvPr/>
        </p:nvPicPr>
        <p:blipFill>
          <a:blip r:embed="rId3" cstate="email"/>
          <a:stretch>
            <a:fillRect/>
          </a:stretch>
        </p:blipFill>
        <p:spPr>
          <a:xfrm>
            <a:off x="4191000" y="4724400"/>
            <a:ext cx="4572000" cy="1016952"/>
          </a:xfrm>
          <a:prstGeom prst="rect">
            <a:avLst/>
          </a:prstGeom>
        </p:spPr>
      </p:pic>
      <p:sp>
        <p:nvSpPr>
          <p:cNvPr id="7" name="TextBox 6"/>
          <p:cNvSpPr txBox="1"/>
          <p:nvPr/>
        </p:nvSpPr>
        <p:spPr>
          <a:xfrm>
            <a:off x="1905000" y="3657600"/>
            <a:ext cx="914400" cy="400110"/>
          </a:xfrm>
          <a:prstGeom prst="rect">
            <a:avLst/>
          </a:prstGeom>
          <a:noFill/>
        </p:spPr>
        <p:txBody>
          <a:bodyPr wrap="square" rtlCol="0">
            <a:spAutoFit/>
          </a:bodyPr>
          <a:lstStyle/>
          <a:p>
            <a:r>
              <a:rPr lang="en-US" sz="2000" dirty="0"/>
              <a:t>Face</a:t>
            </a:r>
          </a:p>
        </p:txBody>
      </p:sp>
      <p:sp>
        <p:nvSpPr>
          <p:cNvPr id="8" name="TextBox 7"/>
          <p:cNvSpPr txBox="1"/>
          <p:nvPr/>
        </p:nvSpPr>
        <p:spPr>
          <a:xfrm>
            <a:off x="6019800" y="3645932"/>
            <a:ext cx="749996" cy="400110"/>
          </a:xfrm>
          <a:prstGeom prst="rect">
            <a:avLst/>
          </a:prstGeom>
          <a:noFill/>
        </p:spPr>
        <p:txBody>
          <a:bodyPr wrap="square" rtlCol="0">
            <a:spAutoFit/>
          </a:bodyPr>
          <a:lstStyle/>
          <a:p>
            <a:r>
              <a:rPr lang="en-US" sz="2000" dirty="0"/>
              <a:t>Toy</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05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Why is NLP Difficult?</a:t>
            </a:r>
            <a:endParaRPr lang="en-US" dirty="0"/>
          </a:p>
        </p:txBody>
      </p:sp>
      <p:sp>
        <p:nvSpPr>
          <p:cNvPr id="3" name="Content Placeholder 2"/>
          <p:cNvSpPr>
            <a:spLocks noGrp="1"/>
          </p:cNvSpPr>
          <p:nvPr>
            <p:ph idx="1"/>
          </p:nvPr>
        </p:nvSpPr>
        <p:spPr>
          <a:xfrm>
            <a:off x="164432" y="851475"/>
            <a:ext cx="8686800" cy="5257800"/>
          </a:xfrm>
        </p:spPr>
        <p:txBody>
          <a:bodyPr/>
          <a:lstStyle/>
          <a:p>
            <a:r>
              <a:rPr lang="en-US" dirty="0"/>
              <a:t>Variability and ambiguity everywhere</a:t>
            </a:r>
          </a:p>
        </p:txBody>
      </p:sp>
      <p:grpSp>
        <p:nvGrpSpPr>
          <p:cNvPr id="4" name="Group 3"/>
          <p:cNvGrpSpPr/>
          <p:nvPr/>
        </p:nvGrpSpPr>
        <p:grpSpPr>
          <a:xfrm>
            <a:off x="152400" y="1752600"/>
            <a:ext cx="8327727" cy="3752910"/>
            <a:chOff x="152400" y="1752600"/>
            <a:chExt cx="8327727" cy="3752910"/>
          </a:xfrm>
        </p:grpSpPr>
        <p:sp>
          <p:nvSpPr>
            <p:cNvPr id="5" name="Oval 4"/>
            <p:cNvSpPr/>
            <p:nvPr/>
          </p:nvSpPr>
          <p:spPr>
            <a:xfrm>
              <a:off x="2514600" y="2590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Oval 5"/>
            <p:cNvSpPr/>
            <p:nvPr/>
          </p:nvSpPr>
          <p:spPr>
            <a:xfrm>
              <a:off x="4038600" y="2590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Oval 6"/>
            <p:cNvSpPr/>
            <p:nvPr/>
          </p:nvSpPr>
          <p:spPr>
            <a:xfrm>
              <a:off x="5638800" y="2590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Oval 7"/>
            <p:cNvSpPr/>
            <p:nvPr/>
          </p:nvSpPr>
          <p:spPr>
            <a:xfrm>
              <a:off x="7315200" y="2590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Oval 8"/>
            <p:cNvSpPr/>
            <p:nvPr/>
          </p:nvSpPr>
          <p:spPr>
            <a:xfrm>
              <a:off x="20574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p:cNvSpPr/>
            <p:nvPr/>
          </p:nvSpPr>
          <p:spPr>
            <a:xfrm>
              <a:off x="34290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49530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64770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Oval 12"/>
            <p:cNvSpPr/>
            <p:nvPr/>
          </p:nvSpPr>
          <p:spPr>
            <a:xfrm>
              <a:off x="79248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TextBox 13"/>
            <p:cNvSpPr txBox="1"/>
            <p:nvPr/>
          </p:nvSpPr>
          <p:spPr>
            <a:xfrm>
              <a:off x="152400" y="4343400"/>
              <a:ext cx="1163845" cy="400110"/>
            </a:xfrm>
            <a:prstGeom prst="rect">
              <a:avLst/>
            </a:prstGeom>
            <a:noFill/>
          </p:spPr>
          <p:txBody>
            <a:bodyPr wrap="none" rtlCol="0">
              <a:spAutoFit/>
            </a:bodyPr>
            <a:lstStyle/>
            <a:p>
              <a:r>
                <a:rPr lang="en-US" altLang="zh-CN" sz="2000" dirty="0"/>
                <a:t>Language</a:t>
              </a:r>
              <a:endParaRPr lang="en-US" sz="2000" dirty="0"/>
            </a:p>
          </p:txBody>
        </p:sp>
        <p:sp>
          <p:nvSpPr>
            <p:cNvPr id="15" name="TextBox 14"/>
            <p:cNvSpPr txBox="1"/>
            <p:nvPr/>
          </p:nvSpPr>
          <p:spPr>
            <a:xfrm>
              <a:off x="228600" y="2438400"/>
              <a:ext cx="1090363" cy="400110"/>
            </a:xfrm>
            <a:prstGeom prst="rect">
              <a:avLst/>
            </a:prstGeom>
            <a:noFill/>
          </p:spPr>
          <p:txBody>
            <a:bodyPr wrap="none" rtlCol="0">
              <a:spAutoFit/>
            </a:bodyPr>
            <a:lstStyle/>
            <a:p>
              <a:r>
                <a:rPr lang="en-US" sz="2000" dirty="0"/>
                <a:t>Meaning</a:t>
              </a:r>
            </a:p>
          </p:txBody>
        </p:sp>
        <p:cxnSp>
          <p:nvCxnSpPr>
            <p:cNvPr id="16" name="Straight Arrow Connector 15"/>
            <p:cNvCxnSpPr>
              <a:stCxn id="13" idx="0"/>
              <a:endCxn id="6" idx="4"/>
            </p:cNvCxnSpPr>
            <p:nvPr/>
          </p:nvCxnSpPr>
          <p:spPr>
            <a:xfrm flipH="1" flipV="1">
              <a:off x="4229100" y="2971800"/>
              <a:ext cx="38862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a:stCxn id="13" idx="0"/>
              <a:endCxn id="7" idx="4"/>
            </p:cNvCxnSpPr>
            <p:nvPr/>
          </p:nvCxnSpPr>
          <p:spPr>
            <a:xfrm flipH="1" flipV="1">
              <a:off x="5829300" y="2971800"/>
              <a:ext cx="22860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a:stCxn id="13" idx="0"/>
              <a:endCxn id="8" idx="4"/>
            </p:cNvCxnSpPr>
            <p:nvPr/>
          </p:nvCxnSpPr>
          <p:spPr>
            <a:xfrm flipH="1" flipV="1">
              <a:off x="7505700" y="2971800"/>
              <a:ext cx="6096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9" name="Straight Arrow Connector 18"/>
            <p:cNvCxnSpPr>
              <a:stCxn id="5" idx="4"/>
              <a:endCxn id="9" idx="0"/>
            </p:cNvCxnSpPr>
            <p:nvPr/>
          </p:nvCxnSpPr>
          <p:spPr>
            <a:xfrm flipH="1">
              <a:off x="2247900" y="2971800"/>
              <a:ext cx="4572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0" name="Straight Arrow Connector 19"/>
            <p:cNvCxnSpPr>
              <a:stCxn id="5" idx="4"/>
              <a:endCxn id="10" idx="0"/>
            </p:cNvCxnSpPr>
            <p:nvPr/>
          </p:nvCxnSpPr>
          <p:spPr>
            <a:xfrm>
              <a:off x="2705100" y="2971800"/>
              <a:ext cx="914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1" name="Straight Arrow Connector 20"/>
            <p:cNvCxnSpPr>
              <a:stCxn id="5" idx="4"/>
              <a:endCxn id="11" idx="0"/>
            </p:cNvCxnSpPr>
            <p:nvPr/>
          </p:nvCxnSpPr>
          <p:spPr>
            <a:xfrm>
              <a:off x="2705100" y="2971800"/>
              <a:ext cx="2438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2" name="Straight Arrow Connector 21"/>
            <p:cNvCxnSpPr>
              <a:stCxn id="5" idx="4"/>
              <a:endCxn id="12" idx="0"/>
            </p:cNvCxnSpPr>
            <p:nvPr/>
          </p:nvCxnSpPr>
          <p:spPr>
            <a:xfrm>
              <a:off x="2705100" y="2971800"/>
              <a:ext cx="3962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6248400" y="3480375"/>
              <a:ext cx="1229824" cy="4001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000" dirty="0"/>
                <a:t>Ambiguity</a:t>
              </a:r>
            </a:p>
          </p:txBody>
        </p:sp>
        <p:sp>
          <p:nvSpPr>
            <p:cNvPr id="24" name="TextBox 23"/>
            <p:cNvSpPr txBox="1"/>
            <p:nvPr/>
          </p:nvSpPr>
          <p:spPr>
            <a:xfrm>
              <a:off x="2514600" y="3480375"/>
              <a:ext cx="1197764" cy="40011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dirty="0"/>
                <a:t>Variability</a:t>
              </a:r>
            </a:p>
          </p:txBody>
        </p:sp>
        <p:sp>
          <p:nvSpPr>
            <p:cNvPr id="27" name="TextBox 26"/>
            <p:cNvSpPr txBox="1"/>
            <p:nvPr/>
          </p:nvSpPr>
          <p:spPr>
            <a:xfrm>
              <a:off x="7726395" y="5054025"/>
              <a:ext cx="753732" cy="400110"/>
            </a:xfrm>
            <a:prstGeom prst="rect">
              <a:avLst/>
            </a:prstGeom>
            <a:noFill/>
          </p:spPr>
          <p:txBody>
            <a:bodyPr wrap="none" rtlCol="0">
              <a:spAutoFit/>
            </a:bodyPr>
            <a:lstStyle/>
            <a:p>
              <a:r>
                <a:rPr lang="en-US" altLang="zh-CN" sz="2000" dirty="0">
                  <a:solidFill>
                    <a:srgbClr val="FF0000"/>
                  </a:solidFill>
                </a:rPr>
                <a:t>apple</a:t>
              </a:r>
              <a:endParaRPr lang="en-US" sz="2000" dirty="0">
                <a:solidFill>
                  <a:srgbClr val="FF0000"/>
                </a:solidFill>
              </a:endParaRPr>
            </a:p>
          </p:txBody>
        </p:sp>
        <p:sp>
          <p:nvSpPr>
            <p:cNvPr id="28" name="TextBox 27"/>
            <p:cNvSpPr txBox="1"/>
            <p:nvPr/>
          </p:nvSpPr>
          <p:spPr>
            <a:xfrm>
              <a:off x="3352800" y="1752600"/>
              <a:ext cx="1122936" cy="400110"/>
            </a:xfrm>
            <a:prstGeom prst="rect">
              <a:avLst/>
            </a:prstGeom>
            <a:noFill/>
          </p:spPr>
          <p:txBody>
            <a:bodyPr wrap="none" rtlCol="0">
              <a:spAutoFit/>
            </a:bodyPr>
            <a:lstStyle/>
            <a:p>
              <a:r>
                <a:rPr lang="en-US" altLang="zh-CN" sz="2000" dirty="0">
                  <a:solidFill>
                    <a:srgbClr val="FF0000"/>
                  </a:solidFill>
                </a:rPr>
                <a:t>company</a:t>
              </a:r>
              <a:endParaRPr lang="en-US" sz="2000" dirty="0">
                <a:solidFill>
                  <a:srgbClr val="FF0000"/>
                </a:solidFill>
              </a:endParaRPr>
            </a:p>
          </p:txBody>
        </p:sp>
        <p:sp>
          <p:nvSpPr>
            <p:cNvPr id="29" name="TextBox 28"/>
            <p:cNvSpPr txBox="1"/>
            <p:nvPr/>
          </p:nvSpPr>
          <p:spPr>
            <a:xfrm>
              <a:off x="5410200" y="1752600"/>
              <a:ext cx="623889" cy="400110"/>
            </a:xfrm>
            <a:prstGeom prst="rect">
              <a:avLst/>
            </a:prstGeom>
            <a:noFill/>
          </p:spPr>
          <p:txBody>
            <a:bodyPr wrap="none" rtlCol="0">
              <a:spAutoFit/>
            </a:bodyPr>
            <a:lstStyle/>
            <a:p>
              <a:r>
                <a:rPr lang="en-US" altLang="zh-CN" sz="2000" dirty="0">
                  <a:solidFill>
                    <a:srgbClr val="FF0000"/>
                  </a:solidFill>
                </a:rPr>
                <a:t>fruit</a:t>
              </a:r>
              <a:endParaRPr lang="en-US" sz="2000" dirty="0">
                <a:solidFill>
                  <a:srgbClr val="FF0000"/>
                </a:solidFill>
              </a:endParaRPr>
            </a:p>
          </p:txBody>
        </p:sp>
        <p:sp>
          <p:nvSpPr>
            <p:cNvPr id="30" name="TextBox 29"/>
            <p:cNvSpPr txBox="1"/>
            <p:nvPr/>
          </p:nvSpPr>
          <p:spPr>
            <a:xfrm>
              <a:off x="7010400" y="1752600"/>
              <a:ext cx="607282" cy="400110"/>
            </a:xfrm>
            <a:prstGeom prst="rect">
              <a:avLst/>
            </a:prstGeom>
            <a:noFill/>
          </p:spPr>
          <p:txBody>
            <a:bodyPr wrap="none" rtlCol="0">
              <a:spAutoFit/>
            </a:bodyPr>
            <a:lstStyle/>
            <a:p>
              <a:r>
                <a:rPr lang="en-US" altLang="zh-CN" sz="2000" dirty="0">
                  <a:solidFill>
                    <a:srgbClr val="FF0000"/>
                  </a:solidFill>
                </a:rPr>
                <a:t>tree</a:t>
              </a:r>
              <a:endParaRPr lang="en-US" sz="2000" dirty="0">
                <a:solidFill>
                  <a:srgbClr val="FF0000"/>
                </a:solidFill>
              </a:endParaRPr>
            </a:p>
          </p:txBody>
        </p:sp>
        <p:sp>
          <p:nvSpPr>
            <p:cNvPr id="31" name="TextBox 30"/>
            <p:cNvSpPr txBox="1"/>
            <p:nvPr/>
          </p:nvSpPr>
          <p:spPr>
            <a:xfrm>
              <a:off x="2286000" y="1752600"/>
              <a:ext cx="493853" cy="400110"/>
            </a:xfrm>
            <a:prstGeom prst="rect">
              <a:avLst/>
            </a:prstGeom>
            <a:noFill/>
          </p:spPr>
          <p:txBody>
            <a:bodyPr wrap="none" rtlCol="0">
              <a:spAutoFit/>
            </a:bodyPr>
            <a:lstStyle/>
            <a:p>
              <a:r>
                <a:rPr lang="en-US" altLang="zh-CN" sz="2000" dirty="0">
                  <a:solidFill>
                    <a:srgbClr val="002060"/>
                  </a:solidFill>
                </a:rPr>
                <a:t>cat</a:t>
              </a:r>
              <a:endParaRPr lang="en-US" sz="2000" dirty="0">
                <a:solidFill>
                  <a:srgbClr val="002060"/>
                </a:solidFill>
              </a:endParaRPr>
            </a:p>
          </p:txBody>
        </p:sp>
        <p:sp>
          <p:nvSpPr>
            <p:cNvPr id="32" name="TextBox 31"/>
            <p:cNvSpPr txBox="1"/>
            <p:nvPr/>
          </p:nvSpPr>
          <p:spPr>
            <a:xfrm>
              <a:off x="1828800" y="5105400"/>
              <a:ext cx="493853" cy="400110"/>
            </a:xfrm>
            <a:prstGeom prst="rect">
              <a:avLst/>
            </a:prstGeom>
            <a:noFill/>
          </p:spPr>
          <p:txBody>
            <a:bodyPr wrap="none" rtlCol="0">
              <a:spAutoFit/>
            </a:bodyPr>
            <a:lstStyle/>
            <a:p>
              <a:r>
                <a:rPr lang="en-US" altLang="zh-CN" sz="2000" dirty="0">
                  <a:solidFill>
                    <a:srgbClr val="002060"/>
                  </a:solidFill>
                </a:rPr>
                <a:t>cat</a:t>
              </a:r>
              <a:endParaRPr lang="en-US" sz="2000" dirty="0">
                <a:solidFill>
                  <a:srgbClr val="002060"/>
                </a:solidFill>
              </a:endParaRPr>
            </a:p>
          </p:txBody>
        </p:sp>
        <p:sp>
          <p:nvSpPr>
            <p:cNvPr id="33" name="TextBox 32"/>
            <p:cNvSpPr txBox="1"/>
            <p:nvPr/>
          </p:nvSpPr>
          <p:spPr>
            <a:xfrm>
              <a:off x="3048000" y="5105400"/>
              <a:ext cx="752642" cy="400110"/>
            </a:xfrm>
            <a:prstGeom prst="rect">
              <a:avLst/>
            </a:prstGeom>
            <a:noFill/>
          </p:spPr>
          <p:txBody>
            <a:bodyPr wrap="none" rtlCol="0">
              <a:spAutoFit/>
            </a:bodyPr>
            <a:lstStyle/>
            <a:p>
              <a:r>
                <a:rPr lang="en-US" altLang="zh-CN" sz="2000" dirty="0">
                  <a:solidFill>
                    <a:srgbClr val="002060"/>
                  </a:solidFill>
                </a:rPr>
                <a:t>feline</a:t>
              </a:r>
              <a:endParaRPr lang="en-US" sz="2000" dirty="0">
                <a:solidFill>
                  <a:srgbClr val="002060"/>
                </a:solidFill>
              </a:endParaRPr>
            </a:p>
          </p:txBody>
        </p:sp>
        <p:sp>
          <p:nvSpPr>
            <p:cNvPr id="34" name="TextBox 33"/>
            <p:cNvSpPr txBox="1"/>
            <p:nvPr/>
          </p:nvSpPr>
          <p:spPr>
            <a:xfrm>
              <a:off x="4724400" y="5105400"/>
              <a:ext cx="634533" cy="400110"/>
            </a:xfrm>
            <a:prstGeom prst="rect">
              <a:avLst/>
            </a:prstGeom>
            <a:noFill/>
          </p:spPr>
          <p:txBody>
            <a:bodyPr wrap="none" rtlCol="0">
              <a:spAutoFit/>
            </a:bodyPr>
            <a:lstStyle/>
            <a:p>
              <a:r>
                <a:rPr lang="en-US" altLang="zh-CN" sz="2000" dirty="0">
                  <a:solidFill>
                    <a:srgbClr val="002060"/>
                  </a:solidFill>
                </a:rPr>
                <a:t>kitty</a:t>
              </a:r>
              <a:endParaRPr lang="en-US" sz="2000" dirty="0">
                <a:solidFill>
                  <a:srgbClr val="002060"/>
                </a:solidFill>
              </a:endParaRPr>
            </a:p>
          </p:txBody>
        </p:sp>
        <p:sp>
          <p:nvSpPr>
            <p:cNvPr id="35" name="TextBox 34"/>
            <p:cNvSpPr txBox="1"/>
            <p:nvPr/>
          </p:nvSpPr>
          <p:spPr>
            <a:xfrm>
              <a:off x="6160254" y="5054025"/>
              <a:ext cx="878061" cy="400110"/>
            </a:xfrm>
            <a:prstGeom prst="rect">
              <a:avLst/>
            </a:prstGeom>
            <a:noFill/>
          </p:spPr>
          <p:txBody>
            <a:bodyPr wrap="none" rtlCol="0">
              <a:spAutoFit/>
            </a:bodyPr>
            <a:lstStyle/>
            <a:p>
              <a:r>
                <a:rPr lang="en-US" altLang="zh-CN" sz="2000" dirty="0" err="1">
                  <a:solidFill>
                    <a:srgbClr val="002060"/>
                  </a:solidFill>
                </a:rPr>
                <a:t>moggy</a:t>
              </a:r>
              <a:endParaRPr lang="en-US" sz="2000" dirty="0">
                <a:solidFill>
                  <a:srgbClr val="002060"/>
                </a:solidFill>
              </a:endParaRPr>
            </a:p>
          </p:txBody>
        </p:sp>
      </p:grpSp>
      <p:sp>
        <p:nvSpPr>
          <p:cNvPr id="37" name="Slide Number Placeholder 36"/>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01687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0" y="0"/>
            <a:ext cx="9144000" cy="1371600"/>
          </a:xfrm>
        </p:spPr>
        <p:txBody>
          <a:bodyPr>
            <a:normAutofit/>
          </a:bodyPr>
          <a:lstStyle/>
          <a:p>
            <a:r>
              <a:rPr lang="en-US" altLang="en-US" dirty="0"/>
              <a:t>Words are Ambiguous</a:t>
            </a:r>
            <a:br>
              <a:rPr lang="en-US" altLang="en-US" dirty="0"/>
            </a:br>
            <a:r>
              <a:rPr lang="en-US" altLang="en-US" dirty="0"/>
              <a:t>(have multiple meanings)</a:t>
            </a:r>
          </a:p>
        </p:txBody>
      </p:sp>
      <p:sp>
        <p:nvSpPr>
          <p:cNvPr id="789507" name="Rectangle 3"/>
          <p:cNvSpPr>
            <a:spLocks noGrp="1" noChangeArrowheads="1"/>
          </p:cNvSpPr>
          <p:nvPr>
            <p:ph type="body" idx="1"/>
          </p:nvPr>
        </p:nvSpPr>
        <p:spPr>
          <a:xfrm>
            <a:off x="609600" y="1905000"/>
            <a:ext cx="7772400" cy="4114800"/>
          </a:xfrm>
        </p:spPr>
        <p:txBody>
          <a:bodyPr/>
          <a:lstStyle/>
          <a:p>
            <a:r>
              <a:rPr lang="en-US" altLang="en-US" dirty="0"/>
              <a:t>I know that.</a:t>
            </a:r>
          </a:p>
          <a:p>
            <a:endParaRPr lang="en-US" altLang="en-US" dirty="0"/>
          </a:p>
          <a:p>
            <a:r>
              <a:rPr lang="en-US" altLang="en-US" dirty="0"/>
              <a:t>I know that block.</a:t>
            </a:r>
          </a:p>
          <a:p>
            <a:endParaRPr lang="en-US" altLang="en-US" dirty="0"/>
          </a:p>
          <a:p>
            <a:r>
              <a:rPr lang="en-US" altLang="en-US" dirty="0"/>
              <a:t>I know that blocks the sun.</a:t>
            </a:r>
          </a:p>
          <a:p>
            <a:endParaRPr lang="en-US" altLang="en-US" dirty="0"/>
          </a:p>
          <a:p>
            <a:r>
              <a:rPr lang="en-US" altLang="en-US" dirty="0"/>
              <a:t>I know that block blocks the sun.</a:t>
            </a:r>
          </a:p>
          <a:p>
            <a:pPr>
              <a:buFont typeface="Wingdings" panose="05000000000000000000" pitchFamily="2" charset="2"/>
              <a:buNone/>
            </a:pPr>
            <a:endParaRPr lang="en-US"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61270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Examples of Ambiguity</a:t>
            </a:r>
          </a:p>
        </p:txBody>
      </p:sp>
      <p:sp>
        <p:nvSpPr>
          <p:cNvPr id="3" name="Content Placeholder 2"/>
          <p:cNvSpPr>
            <a:spLocks noGrp="1"/>
          </p:cNvSpPr>
          <p:nvPr>
            <p:ph idx="1"/>
          </p:nvPr>
        </p:nvSpPr>
        <p:spPr/>
        <p:txBody>
          <a:bodyPr/>
          <a:lstStyle/>
          <a:p>
            <a:r>
              <a:rPr lang="en-US" dirty="0"/>
              <a:t>Get the cat with the gloves.</a:t>
            </a:r>
          </a:p>
        </p:txBody>
      </p:sp>
      <p:pic>
        <p:nvPicPr>
          <p:cNvPr id="4" name="Picture 4" descr="catglove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5352" y="2014537"/>
            <a:ext cx="3360421" cy="252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atglove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92149" y="3154364"/>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atglove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81600" y="4114800"/>
            <a:ext cx="3657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4479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0" y="0"/>
            <a:ext cx="9144000" cy="762000"/>
          </a:xfrm>
        </p:spPr>
        <p:txBody>
          <a:bodyPr/>
          <a:lstStyle/>
          <a:p>
            <a:r>
              <a:rPr lang="en-US" altLang="en-US" dirty="0"/>
              <a:t>Language Subtleties </a:t>
            </a:r>
          </a:p>
        </p:txBody>
      </p:sp>
      <p:sp>
        <p:nvSpPr>
          <p:cNvPr id="783363" name="Rectangle 3"/>
          <p:cNvSpPr>
            <a:spLocks noGrp="1" noChangeArrowheads="1"/>
          </p:cNvSpPr>
          <p:nvPr>
            <p:ph type="body" idx="1"/>
          </p:nvPr>
        </p:nvSpPr>
        <p:spPr>
          <a:xfrm>
            <a:off x="304800" y="1127760"/>
            <a:ext cx="8534400" cy="5425440"/>
          </a:xfrm>
        </p:spPr>
        <p:txBody>
          <a:bodyPr>
            <a:normAutofit lnSpcReduction="10000"/>
          </a:bodyPr>
          <a:lstStyle/>
          <a:p>
            <a:r>
              <a:rPr lang="en-US" altLang="en-US" dirty="0"/>
              <a:t>Adjective order and placement</a:t>
            </a:r>
          </a:p>
          <a:p>
            <a:pPr lvl="1"/>
            <a:r>
              <a:rPr lang="en-US" altLang="en-US" dirty="0"/>
              <a:t>A big black dog</a:t>
            </a:r>
          </a:p>
          <a:p>
            <a:pPr lvl="1"/>
            <a:r>
              <a:rPr lang="en-US" altLang="en-US" dirty="0"/>
              <a:t>A big black scary dog</a:t>
            </a:r>
          </a:p>
          <a:p>
            <a:pPr lvl="1"/>
            <a:r>
              <a:rPr lang="en-US" altLang="en-US" dirty="0"/>
              <a:t>A big scary dog</a:t>
            </a:r>
          </a:p>
          <a:p>
            <a:pPr lvl="1"/>
            <a:r>
              <a:rPr lang="en-US" altLang="en-US" dirty="0"/>
              <a:t>A scary big dog</a:t>
            </a:r>
          </a:p>
          <a:p>
            <a:pPr lvl="1">
              <a:buFontTx/>
              <a:buBlip>
                <a:blip r:embed="rId2"/>
              </a:buBlip>
            </a:pPr>
            <a:r>
              <a:rPr lang="en-US" altLang="en-US" dirty="0"/>
              <a:t>A black big dog</a:t>
            </a:r>
          </a:p>
          <a:p>
            <a:pPr lvl="1"/>
            <a:endParaRPr lang="en-US" altLang="en-US" dirty="0"/>
          </a:p>
          <a:p>
            <a:r>
              <a:rPr lang="en-US" altLang="en-US" dirty="0"/>
              <a:t>Antonyms</a:t>
            </a:r>
          </a:p>
          <a:p>
            <a:pPr lvl="1"/>
            <a:r>
              <a:rPr lang="en-US" altLang="en-US" dirty="0"/>
              <a:t>Which sizes go together?</a:t>
            </a:r>
          </a:p>
          <a:p>
            <a:pPr lvl="2"/>
            <a:r>
              <a:rPr lang="en-US" altLang="en-US" dirty="0"/>
              <a:t>Big and little</a:t>
            </a:r>
          </a:p>
          <a:p>
            <a:pPr lvl="2"/>
            <a:r>
              <a:rPr lang="en-US" altLang="en-US" dirty="0"/>
              <a:t>Big and small</a:t>
            </a:r>
          </a:p>
          <a:p>
            <a:pPr lvl="2"/>
            <a:r>
              <a:rPr lang="en-US" altLang="en-US" dirty="0"/>
              <a:t>Large and small</a:t>
            </a:r>
          </a:p>
          <a:p>
            <a:pPr lvl="2">
              <a:buFontTx/>
              <a:buBlip>
                <a:blip r:embed="rId2"/>
              </a:buBlip>
            </a:pPr>
            <a:r>
              <a:rPr lang="en-US" altLang="en-US" dirty="0"/>
              <a:t>Large and little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183722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3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3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33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33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33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336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3363">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3363">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83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build="p" bldLvl="3"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74672"/>
          </a:xfrm>
        </p:spPr>
        <p:txBody>
          <a:bodyPr>
            <a:normAutofit/>
          </a:bodyPr>
          <a:lstStyle/>
          <a:p>
            <a:r>
              <a:rPr lang="en-US" dirty="0"/>
              <a:t>Levels of </a:t>
            </a:r>
            <a:r>
              <a:rPr lang="en-US" altLang="zh-CN" dirty="0"/>
              <a:t>L</a:t>
            </a:r>
            <a:r>
              <a:rPr lang="en-US" dirty="0"/>
              <a:t>inguistic Analysis: Analogy with </a:t>
            </a:r>
            <a:r>
              <a:rPr lang="en-US" altLang="zh-CN" dirty="0"/>
              <a:t>P</a:t>
            </a:r>
            <a:r>
              <a:rPr lang="en-US" dirty="0"/>
              <a:t>rogramming Languages</a:t>
            </a:r>
          </a:p>
        </p:txBody>
      </p:sp>
      <p:sp>
        <p:nvSpPr>
          <p:cNvPr id="5" name="Rectangle 4"/>
          <p:cNvSpPr/>
          <p:nvPr/>
        </p:nvSpPr>
        <p:spPr>
          <a:xfrm>
            <a:off x="127696" y="1576121"/>
            <a:ext cx="4800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Pragmatics</a:t>
            </a:r>
            <a:r>
              <a:rPr lang="en-US" sz="2800" dirty="0"/>
              <a:t>: what does it do?</a:t>
            </a:r>
          </a:p>
        </p:txBody>
      </p:sp>
      <p:sp>
        <p:nvSpPr>
          <p:cNvPr id="6" name="Rectangle 5"/>
          <p:cNvSpPr/>
          <p:nvPr/>
        </p:nvSpPr>
        <p:spPr>
          <a:xfrm>
            <a:off x="148069" y="2889878"/>
            <a:ext cx="4800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Semantics</a:t>
            </a:r>
            <a:r>
              <a:rPr lang="en-US" sz="2800" dirty="0"/>
              <a:t>: what does it mean?</a:t>
            </a:r>
          </a:p>
        </p:txBody>
      </p:sp>
      <p:sp>
        <p:nvSpPr>
          <p:cNvPr id="7" name="Rectangle 6"/>
          <p:cNvSpPr/>
          <p:nvPr/>
        </p:nvSpPr>
        <p:spPr>
          <a:xfrm>
            <a:off x="189519" y="4269808"/>
            <a:ext cx="4800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t>Syntax</a:t>
            </a:r>
            <a:r>
              <a:rPr lang="en-US" sz="2800" dirty="0"/>
              <a:t>: what is grammatical?</a:t>
            </a:r>
          </a:p>
        </p:txBody>
      </p:sp>
      <p:grpSp>
        <p:nvGrpSpPr>
          <p:cNvPr id="17" name="Group 16"/>
          <p:cNvGrpSpPr/>
          <p:nvPr/>
        </p:nvGrpSpPr>
        <p:grpSpPr>
          <a:xfrm>
            <a:off x="5181600" y="4456924"/>
            <a:ext cx="3886200" cy="484632"/>
            <a:chOff x="4953000" y="4876800"/>
            <a:chExt cx="3886200" cy="484632"/>
          </a:xfrm>
        </p:grpSpPr>
        <p:sp>
          <p:nvSpPr>
            <p:cNvPr id="8" name="Rectangle 7"/>
            <p:cNvSpPr/>
            <p:nvPr/>
          </p:nvSpPr>
          <p:spPr>
            <a:xfrm>
              <a:off x="5641786" y="4876800"/>
              <a:ext cx="319741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dirty="0"/>
                <a:t>no compiler errors</a:t>
              </a:r>
            </a:p>
          </p:txBody>
        </p:sp>
        <p:sp>
          <p:nvSpPr>
            <p:cNvPr id="11" name="Up Arrow 10"/>
            <p:cNvSpPr/>
            <p:nvPr/>
          </p:nvSpPr>
          <p:spPr>
            <a:xfrm rot="16200000">
              <a:off x="4977384" y="4852416"/>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 name="Group 17"/>
          <p:cNvGrpSpPr/>
          <p:nvPr/>
        </p:nvGrpSpPr>
        <p:grpSpPr>
          <a:xfrm>
            <a:off x="5201653" y="3104762"/>
            <a:ext cx="3886200" cy="484632"/>
            <a:chOff x="5105400" y="3200400"/>
            <a:chExt cx="3886200" cy="484632"/>
          </a:xfrm>
        </p:grpSpPr>
        <p:sp>
          <p:nvSpPr>
            <p:cNvPr id="13" name="Up Arrow 12"/>
            <p:cNvSpPr/>
            <p:nvPr/>
          </p:nvSpPr>
          <p:spPr>
            <a:xfrm rot="16200000">
              <a:off x="5129784" y="3176016"/>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5794186" y="3200400"/>
              <a:ext cx="3197414"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dirty="0"/>
                <a:t>no implementation bugs</a:t>
              </a:r>
            </a:p>
          </p:txBody>
        </p:sp>
      </p:grpSp>
      <p:grpSp>
        <p:nvGrpSpPr>
          <p:cNvPr id="19" name="Group 18"/>
          <p:cNvGrpSpPr/>
          <p:nvPr/>
        </p:nvGrpSpPr>
        <p:grpSpPr>
          <a:xfrm>
            <a:off x="5181600" y="1617822"/>
            <a:ext cx="3886200" cy="830997"/>
            <a:chOff x="4953000" y="1371600"/>
            <a:chExt cx="3886200" cy="830997"/>
          </a:xfrm>
        </p:grpSpPr>
        <p:sp>
          <p:nvSpPr>
            <p:cNvPr id="14" name="Up Arrow 13"/>
            <p:cNvSpPr/>
            <p:nvPr/>
          </p:nvSpPr>
          <p:spPr>
            <a:xfrm rot="16200000">
              <a:off x="4977384" y="1499616"/>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5641786" y="1371600"/>
              <a:ext cx="3197414"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dirty="0"/>
                <a:t>implemented the </a:t>
              </a:r>
            </a:p>
            <a:p>
              <a:r>
                <a:rPr lang="en-US" sz="2400" dirty="0"/>
                <a:t>right algorithm</a:t>
              </a:r>
            </a:p>
          </p:txBody>
        </p:sp>
      </p:grpSp>
      <p:sp>
        <p:nvSpPr>
          <p:cNvPr id="21" name="Rectangle 20"/>
          <p:cNvSpPr/>
          <p:nvPr/>
        </p:nvSpPr>
        <p:spPr>
          <a:xfrm>
            <a:off x="148069" y="5652516"/>
            <a:ext cx="4800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en-US" sz="2800" b="1" dirty="0"/>
              <a:t>Morphology</a:t>
            </a:r>
            <a:r>
              <a:rPr lang="en-US" sz="2800" dirty="0"/>
              <a:t>: </a:t>
            </a:r>
            <a:r>
              <a:rPr lang="en-US" altLang="zh-CN" sz="2800" dirty="0"/>
              <a:t>basic unit of words</a:t>
            </a:r>
            <a:endParaRPr lang="en-US" sz="2800" dirty="0"/>
          </a:p>
        </p:txBody>
      </p:sp>
      <p:sp>
        <p:nvSpPr>
          <p:cNvPr id="22" name="Up Arrow 21"/>
          <p:cNvSpPr/>
          <p:nvPr/>
        </p:nvSpPr>
        <p:spPr>
          <a:xfrm>
            <a:off x="2306053" y="5327358"/>
            <a:ext cx="484632" cy="2286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3" name="Group 22"/>
          <p:cNvGrpSpPr/>
          <p:nvPr/>
        </p:nvGrpSpPr>
        <p:grpSpPr>
          <a:xfrm>
            <a:off x="5181600" y="5867400"/>
            <a:ext cx="3886200" cy="484632"/>
            <a:chOff x="4959927" y="4896987"/>
            <a:chExt cx="3886200" cy="484632"/>
          </a:xfrm>
        </p:grpSpPr>
        <p:sp>
          <p:nvSpPr>
            <p:cNvPr id="24" name="Rectangle 23"/>
            <p:cNvSpPr/>
            <p:nvPr/>
          </p:nvSpPr>
          <p:spPr>
            <a:xfrm>
              <a:off x="5648713" y="4904507"/>
              <a:ext cx="319741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2400" dirty="0"/>
                <a:t>naming your world</a:t>
              </a:r>
              <a:endParaRPr lang="en-US" sz="2400" dirty="0"/>
            </a:p>
          </p:txBody>
        </p:sp>
        <p:sp>
          <p:nvSpPr>
            <p:cNvPr id="25" name="Up Arrow 24"/>
            <p:cNvSpPr/>
            <p:nvPr/>
          </p:nvSpPr>
          <p:spPr>
            <a:xfrm rot="16200000">
              <a:off x="4984311" y="4872603"/>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7" name="Slide Number Placeholder 26"/>
          <p:cNvSpPr>
            <a:spLocks noGrp="1"/>
          </p:cNvSpPr>
          <p:nvPr>
            <p:ph type="sldNum" sz="quarter" idx="12"/>
          </p:nvPr>
        </p:nvSpPr>
        <p:spPr/>
        <p:txBody>
          <a:bodyPr/>
          <a:lstStyle/>
          <a:p>
            <a:fld id="{B6F15528-21DE-4FAA-801E-634DDDAF4B2B}" type="slidenum">
              <a:rPr lang="en-US" smtClean="0"/>
              <a:pPr/>
              <a:t>18</a:t>
            </a:fld>
            <a:endParaRPr lang="en-US"/>
          </a:p>
        </p:txBody>
      </p:sp>
      <p:sp>
        <p:nvSpPr>
          <p:cNvPr id="26" name="Up Arrow 25"/>
          <p:cNvSpPr/>
          <p:nvPr/>
        </p:nvSpPr>
        <p:spPr>
          <a:xfrm>
            <a:off x="2285680" y="3918882"/>
            <a:ext cx="484632" cy="2286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Up Arrow 27"/>
          <p:cNvSpPr/>
          <p:nvPr/>
        </p:nvSpPr>
        <p:spPr>
          <a:xfrm>
            <a:off x="2285680" y="2566721"/>
            <a:ext cx="484632" cy="2286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2929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Analogy with </a:t>
            </a:r>
            <a:r>
              <a:rPr lang="en-US" altLang="zh-CN" dirty="0"/>
              <a:t>P</a:t>
            </a:r>
            <a:r>
              <a:rPr lang="en-US" dirty="0"/>
              <a:t>rogramming Languages</a:t>
            </a:r>
          </a:p>
        </p:txBody>
      </p:sp>
      <p:sp>
        <p:nvSpPr>
          <p:cNvPr id="3" name="Content Placeholder 2"/>
          <p:cNvSpPr>
            <a:spLocks noGrp="1"/>
          </p:cNvSpPr>
          <p:nvPr>
            <p:ph idx="1"/>
          </p:nvPr>
        </p:nvSpPr>
        <p:spPr/>
        <p:txBody>
          <a:bodyPr/>
          <a:lstStyle/>
          <a:p>
            <a:r>
              <a:rPr lang="en-US" b="1" dirty="0">
                <a:solidFill>
                  <a:srgbClr val="FF0000"/>
                </a:solidFill>
              </a:rPr>
              <a:t>Syntax</a:t>
            </a:r>
            <a:r>
              <a:rPr lang="en-US" dirty="0"/>
              <a:t>: no compiler errors</a:t>
            </a:r>
          </a:p>
          <a:p>
            <a:r>
              <a:rPr lang="en-US" b="1" dirty="0">
                <a:solidFill>
                  <a:srgbClr val="FF0000"/>
                </a:solidFill>
              </a:rPr>
              <a:t>Semantics</a:t>
            </a:r>
            <a:r>
              <a:rPr lang="en-US" dirty="0"/>
              <a:t>: no implementation bugs</a:t>
            </a:r>
          </a:p>
          <a:p>
            <a:r>
              <a:rPr lang="en-US" b="1" dirty="0">
                <a:solidFill>
                  <a:srgbClr val="FF0000"/>
                </a:solidFill>
              </a:rPr>
              <a:t>Pragmatics</a:t>
            </a:r>
            <a:r>
              <a:rPr lang="en-US" dirty="0"/>
              <a:t>: implemented the right algorithm</a:t>
            </a:r>
          </a:p>
          <a:p>
            <a:endParaRPr lang="en-US" dirty="0"/>
          </a:p>
          <a:p>
            <a:r>
              <a:rPr lang="en-US" dirty="0"/>
              <a:t>Different </a:t>
            </a:r>
            <a:r>
              <a:rPr lang="en-US" dirty="0">
                <a:solidFill>
                  <a:srgbClr val="FF0000"/>
                </a:solidFill>
              </a:rPr>
              <a:t>syntax</a:t>
            </a:r>
            <a:r>
              <a:rPr lang="en-US" dirty="0"/>
              <a:t>, same </a:t>
            </a:r>
            <a:r>
              <a:rPr lang="en-US" dirty="0">
                <a:solidFill>
                  <a:srgbClr val="00B0F0"/>
                </a:solidFill>
              </a:rPr>
              <a:t>semantics</a:t>
            </a:r>
            <a:r>
              <a:rPr lang="en-US" dirty="0"/>
              <a:t> (5):</a:t>
            </a:r>
          </a:p>
          <a:p>
            <a:pPr lvl="1"/>
            <a:r>
              <a:rPr lang="en-US" dirty="0"/>
              <a:t>2 + 3 &lt;-&gt; 3 + 2</a:t>
            </a:r>
          </a:p>
          <a:p>
            <a:pPr lvl="1"/>
            <a:endParaRPr lang="en-US" dirty="0"/>
          </a:p>
          <a:p>
            <a:r>
              <a:rPr lang="en-US" dirty="0"/>
              <a:t>Good </a:t>
            </a:r>
            <a:r>
              <a:rPr lang="en-US" dirty="0">
                <a:solidFill>
                  <a:srgbClr val="00B0F0"/>
                </a:solidFill>
              </a:rPr>
              <a:t>semantics</a:t>
            </a:r>
            <a:r>
              <a:rPr lang="en-US" dirty="0"/>
              <a:t>, bad </a:t>
            </a:r>
            <a:r>
              <a:rPr lang="en-US" dirty="0">
                <a:solidFill>
                  <a:srgbClr val="FF0000"/>
                </a:solidFill>
              </a:rPr>
              <a:t>pragmatics</a:t>
            </a:r>
            <a:r>
              <a:rPr lang="en-US" dirty="0"/>
              <a:t>:</a:t>
            </a:r>
          </a:p>
          <a:p>
            <a:pPr lvl="1"/>
            <a:r>
              <a:rPr lang="en-US" dirty="0"/>
              <a:t>correct implementation of deep neural network</a:t>
            </a:r>
          </a:p>
          <a:p>
            <a:pPr lvl="1"/>
            <a:r>
              <a:rPr lang="en-US" dirty="0"/>
              <a:t>for estimating coin flip prob.</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4056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Light" pitchFamily="34" charset="0"/>
                <a:cs typeface="Calibri"/>
              </a:rPr>
              <a:t>Logistics</a:t>
            </a:r>
            <a:endParaRPr lang="en-US" dirty="0"/>
          </a:p>
        </p:txBody>
      </p:sp>
      <p:sp>
        <p:nvSpPr>
          <p:cNvPr id="3" name="Content Placeholder 2"/>
          <p:cNvSpPr>
            <a:spLocks noGrp="1"/>
          </p:cNvSpPr>
          <p:nvPr>
            <p:ph idx="1"/>
          </p:nvPr>
        </p:nvSpPr>
        <p:spPr/>
        <p:txBody>
          <a:bodyPr>
            <a:normAutofit/>
          </a:bodyPr>
          <a:lstStyle/>
          <a:p>
            <a:r>
              <a:rPr lang="en-US" dirty="0">
                <a:latin typeface="Calibri Light" pitchFamily="34" charset="0"/>
              </a:rPr>
              <a:t>Instructor: </a:t>
            </a:r>
            <a:r>
              <a:rPr lang="en-US" dirty="0" err="1">
                <a:latin typeface="Calibri Light" pitchFamily="34" charset="0"/>
              </a:rPr>
              <a:t>Yangqiu</a:t>
            </a:r>
            <a:r>
              <a:rPr lang="en-US" dirty="0">
                <a:latin typeface="Calibri Light" pitchFamily="34" charset="0"/>
              </a:rPr>
              <a:t> Song</a:t>
            </a:r>
          </a:p>
          <a:p>
            <a:endParaRPr lang="en-US" dirty="0">
              <a:latin typeface="Calibri Light" pitchFamily="34" charset="0"/>
            </a:endParaRPr>
          </a:p>
          <a:p>
            <a:r>
              <a:rPr lang="en-US" dirty="0">
                <a:latin typeface="Calibri Light" pitchFamily="34" charset="0"/>
              </a:rPr>
              <a:t>Email: </a:t>
            </a:r>
            <a:r>
              <a:rPr lang="en-US" dirty="0">
                <a:latin typeface="Calibri Light" pitchFamily="34" charset="0"/>
                <a:hlinkClick r:id="rId2"/>
              </a:rPr>
              <a:t>yqsong@cse.ust.hk</a:t>
            </a:r>
            <a:endParaRPr lang="en-US" dirty="0">
              <a:latin typeface="Calibri Light" pitchFamily="34" charset="0"/>
            </a:endParaRPr>
          </a:p>
          <a:p>
            <a:endParaRPr lang="en-US" dirty="0">
              <a:latin typeface="Calibri Light" pitchFamily="34" charset="0"/>
            </a:endParaRPr>
          </a:p>
          <a:p>
            <a:r>
              <a:rPr lang="en-US" altLang="zh-CN" dirty="0">
                <a:latin typeface="Calibri Light" pitchFamily="34" charset="0"/>
              </a:rPr>
              <a:t>Canvas (</a:t>
            </a:r>
            <a:r>
              <a:rPr lang="en-US" altLang="zh-CN" dirty="0">
                <a:latin typeface="Calibri Light" pitchFamily="34" charset="0"/>
                <a:hlinkClick r:id="rId3"/>
              </a:rPr>
              <a:t>https://canvas.ust.hk</a:t>
            </a:r>
            <a:r>
              <a:rPr lang="en-US" altLang="zh-CN" dirty="0">
                <a:latin typeface="Calibri Light" pitchFamily="34" charset="0"/>
              </a:rPr>
              <a:t>)</a:t>
            </a:r>
            <a:endParaRPr lang="en-US" dirty="0">
              <a:latin typeface="Calibri Light" pitchFamily="34" charset="0"/>
            </a:endParaRPr>
          </a:p>
          <a:p>
            <a:pPr marL="557197" lvl="2" indent="-257168"/>
            <a:r>
              <a:rPr lang="en-US" dirty="0">
                <a:latin typeface="Calibri Light" pitchFamily="34" charset="0"/>
              </a:rPr>
              <a:t>Lecture </a:t>
            </a:r>
            <a:r>
              <a:rPr lang="en-US" altLang="zh-CN" dirty="0">
                <a:latin typeface="Calibri Light" pitchFamily="34" charset="0"/>
              </a:rPr>
              <a:t>notes</a:t>
            </a:r>
            <a:endParaRPr lang="en-US" dirty="0">
              <a:latin typeface="Calibri Light" pitchFamily="34" charset="0"/>
            </a:endParaRPr>
          </a:p>
          <a:p>
            <a:pPr marL="557197" lvl="2" indent="-257168"/>
            <a:r>
              <a:rPr lang="en-US" dirty="0">
                <a:latin typeface="Calibri Light" pitchFamily="34" charset="0"/>
              </a:rPr>
              <a:t>Assignments</a:t>
            </a:r>
          </a:p>
          <a:p>
            <a:pPr marL="557197" lvl="2" indent="-257168"/>
            <a:r>
              <a:rPr lang="en-US" dirty="0">
                <a:latin typeface="Calibri Light" pitchFamily="34" charset="0"/>
              </a:rPr>
              <a:t>Projects</a:t>
            </a:r>
          </a:p>
          <a:p>
            <a:pPr marL="557197" lvl="2" indent="-257168"/>
            <a:endParaRPr lang="en-US" dirty="0">
              <a:latin typeface="Calibri Light" pitchFamily="34" charset="0"/>
            </a:endParaRPr>
          </a:p>
          <a:p>
            <a:pPr marL="557197" lvl="2" indent="-257168"/>
            <a:endParaRPr lang="en-US" dirty="0">
              <a:latin typeface="Calibri Light" pitchFamily="34" charset="0"/>
            </a:endParaRPr>
          </a:p>
          <a:p>
            <a:pPr marL="0" indent="-500071"/>
            <a:endParaRPr lang="en-US" dirty="0">
              <a:latin typeface="Calibri Light" pitchFamily="34" charset="0"/>
            </a:endParaRPr>
          </a:p>
          <a:p>
            <a:pPr marL="0" lvl="1" indent="0">
              <a:buNone/>
            </a:pPr>
            <a:endParaRPr lang="en-US" dirty="0">
              <a:latin typeface="Calibri Light" pitchFamily="34"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38695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a:bodyPr>
          <a:lstStyle/>
          <a:p>
            <a:r>
              <a:rPr lang="en-US" sz="3600" dirty="0"/>
              <a:t>How to do natural language processing?</a:t>
            </a:r>
          </a:p>
        </p:txBody>
      </p:sp>
      <p:sp>
        <p:nvSpPr>
          <p:cNvPr id="5" name="Slide Number Placeholder 4"/>
          <p:cNvSpPr>
            <a:spLocks noGrp="1"/>
          </p:cNvSpPr>
          <p:nvPr>
            <p:ph type="sldNum" sz="quarter" idx="12"/>
          </p:nvPr>
        </p:nvSpPr>
        <p:spPr/>
        <p:txBody>
          <a:bodyPr/>
          <a:lstStyle/>
          <a:p>
            <a:pPr>
              <a:defRPr/>
            </a:pPr>
            <a:fld id="{1399D9D2-3F3B-4AAC-AA3D-F292025307AB}" type="slidenum">
              <a:rPr lang="en-US" smtClean="0"/>
              <a:pPr>
                <a:defRPr/>
              </a:pPr>
              <a:t>20</a:t>
            </a:fld>
            <a:endParaRPr lang="en-US"/>
          </a:p>
        </p:txBody>
      </p:sp>
      <p:sp>
        <p:nvSpPr>
          <p:cNvPr id="11" name="Subtitle 10"/>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5971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normAutofit/>
          </a:bodyPr>
          <a:lstStyle/>
          <a:p>
            <a:r>
              <a:rPr lang="en-US" altLang="en-US"/>
              <a:t>The Role of Memorization</a:t>
            </a:r>
          </a:p>
        </p:txBody>
      </p:sp>
      <p:sp>
        <p:nvSpPr>
          <p:cNvPr id="787459" name="Rectangle 3"/>
          <p:cNvSpPr>
            <a:spLocks noGrp="1" noChangeArrowheads="1"/>
          </p:cNvSpPr>
          <p:nvPr>
            <p:ph type="body" idx="1"/>
          </p:nvPr>
        </p:nvSpPr>
        <p:spPr/>
        <p:txBody>
          <a:bodyPr/>
          <a:lstStyle/>
          <a:p>
            <a:r>
              <a:rPr lang="en-US" altLang="en-US" dirty="0"/>
              <a:t>Children learn words quickly</a:t>
            </a:r>
          </a:p>
          <a:p>
            <a:pPr lvl="1"/>
            <a:r>
              <a:rPr lang="en-US" altLang="en-US" dirty="0"/>
              <a:t>As many as 9 words/day</a:t>
            </a:r>
          </a:p>
          <a:p>
            <a:pPr lvl="1"/>
            <a:r>
              <a:rPr lang="en-US" altLang="en-US" dirty="0"/>
              <a:t>Often only need one exposure to associate meaning with word</a:t>
            </a:r>
          </a:p>
          <a:p>
            <a:pPr lvl="2"/>
            <a:r>
              <a:rPr lang="en-US" altLang="en-US" sz="2400" dirty="0"/>
              <a:t>Can make mistakes, e.g., overgeneralization</a:t>
            </a:r>
          </a:p>
          <a:p>
            <a:pPr lvl="3">
              <a:buFont typeface="Wingdings" panose="05000000000000000000" pitchFamily="2" charset="2"/>
              <a:buNone/>
            </a:pPr>
            <a:r>
              <a:rPr lang="en-US" altLang="en-US" sz="2000" dirty="0"/>
              <a:t>“I </a:t>
            </a:r>
            <a:r>
              <a:rPr lang="en-US" altLang="en-US" sz="2000" dirty="0" err="1"/>
              <a:t>goed</a:t>
            </a:r>
            <a:r>
              <a:rPr lang="en-US" altLang="en-US" sz="2000" dirty="0"/>
              <a:t> to the store.”</a:t>
            </a:r>
          </a:p>
          <a:p>
            <a:pPr lvl="1"/>
            <a:r>
              <a:rPr lang="en-US" altLang="en-US" dirty="0"/>
              <a:t>Exactly how they do this is still under study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70548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9344" y="0"/>
            <a:ext cx="7839256" cy="655637"/>
          </a:xfrm>
        </p:spPr>
        <p:txBody>
          <a:bodyPr>
            <a:normAutofit fontScale="90000"/>
          </a:bodyPr>
          <a:lstStyle/>
          <a:p>
            <a:r>
              <a:rPr lang="en-US" altLang="en-US" dirty="0"/>
              <a:t>The Role of Memorization</a:t>
            </a:r>
          </a:p>
        </p:txBody>
      </p:sp>
      <p:sp>
        <p:nvSpPr>
          <p:cNvPr id="788483" name="Rectangle 3"/>
          <p:cNvSpPr>
            <a:spLocks noGrp="1" noChangeArrowheads="1"/>
          </p:cNvSpPr>
          <p:nvPr>
            <p:ph type="body" idx="1"/>
          </p:nvPr>
        </p:nvSpPr>
        <p:spPr>
          <a:xfrm>
            <a:off x="87313" y="838200"/>
            <a:ext cx="7196140" cy="4114800"/>
          </a:xfrm>
        </p:spPr>
        <p:txBody>
          <a:bodyPr>
            <a:normAutofit/>
          </a:bodyPr>
          <a:lstStyle/>
          <a:p>
            <a:r>
              <a:rPr lang="en-US" altLang="en-US" dirty="0"/>
              <a:t>Dogs can do word association too!</a:t>
            </a:r>
          </a:p>
          <a:p>
            <a:pPr lvl="1"/>
            <a:r>
              <a:rPr lang="en-US" altLang="en-US" dirty="0"/>
              <a:t>Rico, a border collie in Germany</a:t>
            </a:r>
          </a:p>
          <a:p>
            <a:pPr lvl="1"/>
            <a:r>
              <a:rPr lang="en-US" altLang="en-US" dirty="0"/>
              <a:t>Knows the names of each of 100 toys </a:t>
            </a:r>
          </a:p>
          <a:p>
            <a:pPr lvl="1"/>
            <a:r>
              <a:rPr lang="en-US" altLang="en-US" dirty="0"/>
              <a:t>Can retrieve items called out to him with over 90% accuracy. </a:t>
            </a:r>
          </a:p>
          <a:p>
            <a:pPr lvl="1"/>
            <a:r>
              <a:rPr lang="en-US" altLang="en-US" dirty="0"/>
              <a:t>Can also learn and remember the names of unfamiliar toys after just one encounter, putting him on a par with a three-year-old child. </a:t>
            </a:r>
          </a:p>
        </p:txBody>
      </p:sp>
      <p:pic>
        <p:nvPicPr>
          <p:cNvPr id="788484" name="Picture 4" descr="H:\anlp\www\lectures\rico-border-coll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607" y="533400"/>
            <a:ext cx="1646238" cy="2465388"/>
          </a:xfrm>
          <a:prstGeom prst="rect">
            <a:avLst/>
          </a:prstGeom>
          <a:noFill/>
          <a:extLst>
            <a:ext uri="{909E8E84-426E-40DD-AFC4-6F175D3DCCD1}">
              <a14:hiddenFill xmlns:a14="http://schemas.microsoft.com/office/drawing/2010/main">
                <a:solidFill>
                  <a:srgbClr val="FFFFFF"/>
                </a:solidFill>
              </a14:hiddenFill>
            </a:ext>
          </a:extLst>
        </p:spPr>
      </p:pic>
      <p:pic>
        <p:nvPicPr>
          <p:cNvPr id="788485" name="Picture 5" descr="H:\anlp\www\lectures\ricos-toy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810125"/>
            <a:ext cx="2590800" cy="1943100"/>
          </a:xfrm>
          <a:prstGeom prst="rect">
            <a:avLst/>
          </a:prstGeom>
          <a:noFill/>
          <a:extLst>
            <a:ext uri="{909E8E84-426E-40DD-AFC4-6F175D3DCCD1}">
              <a14:hiddenFill xmlns:a14="http://schemas.microsoft.com/office/drawing/2010/main">
                <a:solidFill>
                  <a:srgbClr val="FFFFFF"/>
                </a:solidFill>
              </a14:hiddenFill>
            </a:ext>
          </a:extLst>
        </p:spPr>
      </p:pic>
      <p:sp>
        <p:nvSpPr>
          <p:cNvPr id="788486" name="Rectangle 6"/>
          <p:cNvSpPr>
            <a:spLocks noChangeArrowheads="1"/>
          </p:cNvSpPr>
          <p:nvPr/>
        </p:nvSpPr>
        <p:spPr bwMode="auto">
          <a:xfrm>
            <a:off x="3902075" y="5883275"/>
            <a:ext cx="31035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hlinkClick r:id="rId4"/>
              </a:rPr>
              <a:t>https://en.wikipedia.org/wiki/Rico_(dog)</a:t>
            </a:r>
            <a:endParaRPr lang="en-US" sz="1400" dirty="0"/>
          </a:p>
          <a:p>
            <a:endParaRPr lang="en-US" altLang="en-US" sz="1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180128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normAutofit/>
          </a:bodyPr>
          <a:lstStyle/>
          <a:p>
            <a:r>
              <a:rPr lang="en-US" altLang="en-US" sz="3600" dirty="0"/>
              <a:t>But there is too much to memorize!</a:t>
            </a:r>
          </a:p>
        </p:txBody>
      </p:sp>
      <p:sp>
        <p:nvSpPr>
          <p:cNvPr id="785411" name="Rectangle 3"/>
          <p:cNvSpPr>
            <a:spLocks noGrp="1" noChangeArrowheads="1"/>
          </p:cNvSpPr>
          <p:nvPr>
            <p:ph type="body" idx="1"/>
          </p:nvPr>
        </p:nvSpPr>
        <p:spPr/>
        <p:txBody>
          <a:bodyPr/>
          <a:lstStyle/>
          <a:p>
            <a:pPr>
              <a:buFont typeface="Wingdings" panose="05000000000000000000" pitchFamily="2" charset="2"/>
              <a:buNone/>
            </a:pPr>
            <a:r>
              <a:rPr lang="en-US" altLang="en-US" dirty="0"/>
              <a:t>establish</a:t>
            </a:r>
          </a:p>
          <a:p>
            <a:pPr>
              <a:buFont typeface="Wingdings" panose="05000000000000000000" pitchFamily="2" charset="2"/>
              <a:buNone/>
            </a:pPr>
            <a:r>
              <a:rPr lang="en-US" altLang="en-US" dirty="0"/>
              <a:t>establishment</a:t>
            </a:r>
          </a:p>
          <a:p>
            <a:pPr lvl="1">
              <a:buFontTx/>
              <a:buNone/>
            </a:pPr>
            <a:r>
              <a:rPr lang="en-US" altLang="en-US" dirty="0"/>
              <a:t>	the church of England as the official state church.</a:t>
            </a:r>
          </a:p>
          <a:p>
            <a:pPr>
              <a:buFont typeface="Wingdings" panose="05000000000000000000" pitchFamily="2" charset="2"/>
              <a:buNone/>
            </a:pPr>
            <a:r>
              <a:rPr lang="en-US" altLang="en-US" dirty="0"/>
              <a:t>disestablishment</a:t>
            </a:r>
          </a:p>
          <a:p>
            <a:pPr>
              <a:buFont typeface="Wingdings" panose="05000000000000000000" pitchFamily="2" charset="2"/>
              <a:buNone/>
            </a:pPr>
            <a:r>
              <a:rPr lang="en-US" altLang="en-US" dirty="0" err="1"/>
              <a:t>antidisestablishment</a:t>
            </a:r>
            <a:endParaRPr lang="en-US" altLang="en-US" dirty="0"/>
          </a:p>
          <a:p>
            <a:pPr>
              <a:buFont typeface="Wingdings" panose="05000000000000000000" pitchFamily="2" charset="2"/>
              <a:buNone/>
            </a:pPr>
            <a:r>
              <a:rPr lang="en-US" altLang="en-US" dirty="0"/>
              <a:t>antidisestablishmentarian</a:t>
            </a:r>
          </a:p>
          <a:p>
            <a:pPr>
              <a:buFont typeface="Wingdings" panose="05000000000000000000" pitchFamily="2" charset="2"/>
              <a:buNone/>
            </a:pPr>
            <a:r>
              <a:rPr lang="en-US" altLang="en-US" dirty="0"/>
              <a:t>antidisestablishmentarianism</a:t>
            </a:r>
          </a:p>
          <a:p>
            <a:pPr lvl="1">
              <a:buFontTx/>
              <a:buNone/>
            </a:pPr>
            <a:r>
              <a:rPr lang="en-US" altLang="en-US" dirty="0"/>
              <a:t>	is a political philosophy that is opposed to the separation of church and state.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305424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0" y="0"/>
            <a:ext cx="9144000" cy="762000"/>
          </a:xfrm>
        </p:spPr>
        <p:txBody>
          <a:bodyPr>
            <a:normAutofit/>
          </a:bodyPr>
          <a:lstStyle/>
          <a:p>
            <a:r>
              <a:rPr lang="en-US" altLang="en-US" dirty="0"/>
              <a:t>Rules and Memorization</a:t>
            </a:r>
          </a:p>
        </p:txBody>
      </p:sp>
      <p:sp>
        <p:nvSpPr>
          <p:cNvPr id="786435" name="Rectangle 3"/>
          <p:cNvSpPr>
            <a:spLocks noGrp="1" noChangeArrowheads="1"/>
          </p:cNvSpPr>
          <p:nvPr>
            <p:ph type="body" idx="1"/>
          </p:nvPr>
        </p:nvSpPr>
        <p:spPr>
          <a:xfrm>
            <a:off x="76200" y="838200"/>
            <a:ext cx="8991600" cy="5791200"/>
          </a:xfrm>
        </p:spPr>
        <p:txBody>
          <a:bodyPr>
            <a:normAutofit/>
          </a:bodyPr>
          <a:lstStyle/>
          <a:p>
            <a:pPr>
              <a:lnSpc>
                <a:spcPct val="90000"/>
              </a:lnSpc>
            </a:pPr>
            <a:r>
              <a:rPr lang="en-US" altLang="en-US" sz="2800" dirty="0"/>
              <a:t>Current thinking in psycholinguistics is that we use a combination of rules and memorization</a:t>
            </a:r>
          </a:p>
          <a:p>
            <a:pPr lvl="1">
              <a:lnSpc>
                <a:spcPct val="90000"/>
              </a:lnSpc>
            </a:pPr>
            <a:r>
              <a:rPr lang="en-US" altLang="en-US" sz="2400" dirty="0"/>
              <a:t>However, this is very controversial</a:t>
            </a:r>
          </a:p>
          <a:p>
            <a:pPr>
              <a:lnSpc>
                <a:spcPct val="90000"/>
              </a:lnSpc>
            </a:pPr>
            <a:endParaRPr lang="en-US" altLang="en-US" sz="2800" dirty="0"/>
          </a:p>
          <a:p>
            <a:pPr>
              <a:lnSpc>
                <a:spcPct val="90000"/>
              </a:lnSpc>
            </a:pPr>
            <a:r>
              <a:rPr lang="en-US" altLang="en-US" sz="2800" dirty="0"/>
              <a:t>Mechanism:</a:t>
            </a:r>
          </a:p>
          <a:p>
            <a:pPr lvl="1">
              <a:lnSpc>
                <a:spcPct val="90000"/>
              </a:lnSpc>
            </a:pPr>
            <a:r>
              <a:rPr lang="en-US" altLang="en-US" sz="2400" dirty="0"/>
              <a:t>If there is an applicable rule, apply it</a:t>
            </a:r>
          </a:p>
          <a:p>
            <a:pPr lvl="1">
              <a:lnSpc>
                <a:spcPct val="90000"/>
              </a:lnSpc>
            </a:pPr>
            <a:r>
              <a:rPr lang="en-US" altLang="en-US" sz="2400" dirty="0"/>
              <a:t>However, if there is a memorized version, that takes precedence.  (Important for irregular words.)</a:t>
            </a:r>
          </a:p>
          <a:p>
            <a:pPr lvl="2">
              <a:lnSpc>
                <a:spcPct val="90000"/>
              </a:lnSpc>
            </a:pPr>
            <a:r>
              <a:rPr lang="en-US" altLang="en-US" sz="1800" dirty="0"/>
              <a:t>Artists paint “still </a:t>
            </a:r>
            <a:r>
              <a:rPr lang="en-US" altLang="en-US" sz="1800" dirty="0" err="1"/>
              <a:t>lifes</a:t>
            </a:r>
            <a:r>
              <a:rPr lang="en-US" altLang="en-US" sz="1800" dirty="0"/>
              <a:t>”</a:t>
            </a:r>
          </a:p>
          <a:p>
            <a:pPr lvl="3">
              <a:lnSpc>
                <a:spcPct val="90000"/>
              </a:lnSpc>
            </a:pPr>
            <a:r>
              <a:rPr lang="en-US" altLang="en-US" sz="1800" dirty="0"/>
              <a:t>Not “still lives”</a:t>
            </a:r>
          </a:p>
          <a:p>
            <a:pPr lvl="2">
              <a:lnSpc>
                <a:spcPct val="90000"/>
              </a:lnSpc>
            </a:pPr>
            <a:r>
              <a:rPr lang="en-US" altLang="en-US" sz="1800" dirty="0"/>
              <a:t>Past tense of </a:t>
            </a:r>
          </a:p>
          <a:p>
            <a:pPr lvl="3">
              <a:lnSpc>
                <a:spcPct val="90000"/>
              </a:lnSpc>
            </a:pPr>
            <a:r>
              <a:rPr lang="en-US" altLang="en-US" sz="1800" dirty="0"/>
              <a:t>think </a:t>
            </a:r>
            <a:r>
              <a:rPr lang="en-US" altLang="en-US" sz="1800" dirty="0">
                <a:sym typeface="Symbol" panose="05050102010706020507" pitchFamily="18" charset="2"/>
              </a:rPr>
              <a:t> thought</a:t>
            </a:r>
          </a:p>
          <a:p>
            <a:pPr lvl="3">
              <a:lnSpc>
                <a:spcPct val="90000"/>
              </a:lnSpc>
            </a:pPr>
            <a:r>
              <a:rPr lang="en-US" altLang="en-US" sz="1800" dirty="0">
                <a:sym typeface="Symbol" panose="05050102010706020507" pitchFamily="18" charset="2"/>
              </a:rPr>
              <a:t>blink </a:t>
            </a:r>
            <a:r>
              <a:rPr lang="en-US" altLang="en-US" sz="1800" dirty="0"/>
              <a:t> </a:t>
            </a:r>
            <a:r>
              <a:rPr lang="en-US" altLang="en-US" sz="1800" dirty="0">
                <a:sym typeface="Symbol" panose="05050102010706020507" pitchFamily="18" charset="2"/>
              </a:rPr>
              <a:t> blinked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72643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6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6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6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6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6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643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64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64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6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normAutofit/>
          </a:bodyPr>
          <a:lstStyle/>
          <a:p>
            <a:r>
              <a:rPr lang="en-US" altLang="en-US" dirty="0"/>
              <a:t>Representation of Meaning</a:t>
            </a:r>
          </a:p>
        </p:txBody>
      </p:sp>
      <p:sp>
        <p:nvSpPr>
          <p:cNvPr id="791555" name="Rectangle 3"/>
          <p:cNvSpPr>
            <a:spLocks noGrp="1" noChangeArrowheads="1"/>
          </p:cNvSpPr>
          <p:nvPr>
            <p:ph type="body" idx="1"/>
          </p:nvPr>
        </p:nvSpPr>
        <p:spPr>
          <a:xfrm>
            <a:off x="76200" y="914400"/>
            <a:ext cx="8915400" cy="5715000"/>
          </a:xfrm>
        </p:spPr>
        <p:txBody>
          <a:bodyPr>
            <a:normAutofit/>
          </a:bodyPr>
          <a:lstStyle/>
          <a:p>
            <a:r>
              <a:rPr lang="en-US" altLang="en-US" dirty="0"/>
              <a:t>I know that block blocks the sun.</a:t>
            </a:r>
          </a:p>
          <a:p>
            <a:pPr lvl="1"/>
            <a:r>
              <a:rPr lang="en-US" altLang="en-US" dirty="0"/>
              <a:t>How do we represent the meanings of “block”?</a:t>
            </a:r>
          </a:p>
          <a:p>
            <a:pPr lvl="1"/>
            <a:r>
              <a:rPr lang="en-US" altLang="en-US" dirty="0"/>
              <a:t>How do we represent “I know”? </a:t>
            </a:r>
          </a:p>
          <a:p>
            <a:pPr lvl="1"/>
            <a:r>
              <a:rPr lang="en-US" altLang="en-US" dirty="0"/>
              <a:t>How does that differ from “I know that.”? </a:t>
            </a:r>
          </a:p>
          <a:p>
            <a:pPr lvl="1"/>
            <a:r>
              <a:rPr lang="en-US" altLang="en-US" dirty="0"/>
              <a:t>Who is “I”?</a:t>
            </a:r>
          </a:p>
          <a:p>
            <a:pPr lvl="1"/>
            <a:r>
              <a:rPr lang="en-US" altLang="en-US" dirty="0"/>
              <a:t>How do we indicate that we are talking about earth’s sun vs. some other planet’s sun?</a:t>
            </a:r>
          </a:p>
          <a:p>
            <a:pPr lvl="1"/>
            <a:r>
              <a:rPr lang="en-US" altLang="en-US" dirty="0"/>
              <a:t>When did this take place?  What if I move the block?  What if I move my viewpoint? How do we represent this?</a:t>
            </a:r>
          </a:p>
          <a:p>
            <a:pPr lvl="1"/>
            <a:endParaRPr lang="en-US" altLang="en-US" dirty="0"/>
          </a:p>
          <a:p>
            <a:pPr lvl="1"/>
            <a:endParaRPr lang="en-US" altLang="en-US" dirty="0"/>
          </a:p>
          <a:p>
            <a:endParaRPr lang="en-US"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407797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1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1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1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1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1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15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normAutofit/>
          </a:bodyPr>
          <a:lstStyle/>
          <a:p>
            <a:r>
              <a:rPr lang="en-US" altLang="en-US"/>
              <a:t>How to tackle these problems?</a:t>
            </a:r>
          </a:p>
        </p:txBody>
      </p:sp>
      <p:sp>
        <p:nvSpPr>
          <p:cNvPr id="792579" name="Rectangle 3"/>
          <p:cNvSpPr>
            <a:spLocks noGrp="1" noChangeArrowheads="1"/>
          </p:cNvSpPr>
          <p:nvPr>
            <p:ph type="body" idx="1"/>
          </p:nvPr>
        </p:nvSpPr>
        <p:spPr/>
        <p:txBody>
          <a:bodyPr/>
          <a:lstStyle/>
          <a:p>
            <a:pPr>
              <a:lnSpc>
                <a:spcPct val="90000"/>
              </a:lnSpc>
            </a:pPr>
            <a:r>
              <a:rPr lang="en-US" altLang="en-US" dirty="0"/>
              <a:t>The field was stuck for quite some time.</a:t>
            </a:r>
          </a:p>
          <a:p>
            <a:pPr>
              <a:lnSpc>
                <a:spcPct val="90000"/>
              </a:lnSpc>
            </a:pPr>
            <a:r>
              <a:rPr lang="en-US" altLang="en-US" dirty="0"/>
              <a:t>A new approach started around 1990</a:t>
            </a:r>
          </a:p>
          <a:p>
            <a:pPr lvl="1">
              <a:lnSpc>
                <a:spcPct val="90000"/>
              </a:lnSpc>
            </a:pPr>
            <a:r>
              <a:rPr lang="en-US" altLang="en-US" dirty="0"/>
              <a:t>Well, not really new, but the first time around, in the 50’s, they didn’t have the text, disk space, or GHz</a:t>
            </a:r>
          </a:p>
          <a:p>
            <a:pPr>
              <a:lnSpc>
                <a:spcPct val="90000"/>
              </a:lnSpc>
            </a:pPr>
            <a:r>
              <a:rPr lang="en-US" altLang="en-US" dirty="0"/>
              <a:t>Main idea: combine memorizing and rules</a:t>
            </a:r>
          </a:p>
          <a:p>
            <a:pPr>
              <a:lnSpc>
                <a:spcPct val="90000"/>
              </a:lnSpc>
            </a:pPr>
            <a:r>
              <a:rPr lang="en-US" altLang="en-US" dirty="0"/>
              <a:t>How to do it:</a:t>
            </a:r>
          </a:p>
          <a:p>
            <a:pPr lvl="1">
              <a:lnSpc>
                <a:spcPct val="90000"/>
              </a:lnSpc>
            </a:pPr>
            <a:r>
              <a:rPr lang="en-US" altLang="en-US" dirty="0"/>
              <a:t>Get large text collections (corpora)</a:t>
            </a:r>
          </a:p>
          <a:p>
            <a:pPr lvl="1">
              <a:lnSpc>
                <a:spcPct val="90000"/>
              </a:lnSpc>
            </a:pPr>
            <a:r>
              <a:rPr lang="en-US" altLang="en-US" dirty="0"/>
              <a:t>Compute statistics over the words in those collections</a:t>
            </a:r>
          </a:p>
          <a:p>
            <a:pPr>
              <a:lnSpc>
                <a:spcPct val="90000"/>
              </a:lnSpc>
            </a:pPr>
            <a:r>
              <a:rPr lang="en-US" altLang="en-US" dirty="0"/>
              <a:t>Surprisingly effective</a:t>
            </a:r>
          </a:p>
          <a:p>
            <a:pPr lvl="1">
              <a:lnSpc>
                <a:spcPct val="90000"/>
              </a:lnSpc>
            </a:pPr>
            <a:r>
              <a:rPr lang="en-US" altLang="en-US" dirty="0"/>
              <a:t>Even better now with the Web</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5792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2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25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257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25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25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25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2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NLP ?= Machine Learning</a:t>
            </a:r>
          </a:p>
        </p:txBody>
      </p:sp>
      <p:sp>
        <p:nvSpPr>
          <p:cNvPr id="3" name="Content Placeholder 2"/>
          <p:cNvSpPr>
            <a:spLocks noGrp="1"/>
          </p:cNvSpPr>
          <p:nvPr>
            <p:ph idx="1"/>
          </p:nvPr>
        </p:nvSpPr>
        <p:spPr/>
        <p:txBody>
          <a:bodyPr/>
          <a:lstStyle/>
          <a:p>
            <a:r>
              <a:rPr lang="en-US" dirty="0"/>
              <a:t>To be successful, a machine learner needs bias/assumptions; for NLP, that might be linguistic theory/representations.</a:t>
            </a:r>
          </a:p>
          <a:p>
            <a:r>
              <a:rPr lang="en-US" dirty="0"/>
              <a:t>Computer representation of language is not directly observable.</a:t>
            </a:r>
          </a:p>
          <a:p>
            <a:r>
              <a:rPr lang="en-US" dirty="0"/>
              <a:t>Early connections to information theory (1940s)</a:t>
            </a:r>
          </a:p>
          <a:p>
            <a:r>
              <a:rPr lang="en-US" dirty="0"/>
              <a:t>Symbolic, probabilistic, and connectionist ML have all seen NLP as a source of inspiring applications.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54997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NLP ?= Linguistics</a:t>
            </a:r>
          </a:p>
        </p:txBody>
      </p:sp>
      <p:sp>
        <p:nvSpPr>
          <p:cNvPr id="3" name="Content Placeholder 2"/>
          <p:cNvSpPr>
            <a:spLocks noGrp="1"/>
          </p:cNvSpPr>
          <p:nvPr>
            <p:ph idx="1"/>
          </p:nvPr>
        </p:nvSpPr>
        <p:spPr/>
        <p:txBody>
          <a:bodyPr/>
          <a:lstStyle/>
          <a:p>
            <a:r>
              <a:rPr lang="en-US" dirty="0"/>
              <a:t>NLP must contend with NL data as found in the world</a:t>
            </a:r>
          </a:p>
          <a:p>
            <a:r>
              <a:rPr lang="en-US" dirty="0"/>
              <a:t>NLP </a:t>
            </a:r>
            <a:r>
              <a:rPr lang="en-US" dirty="0">
                <a:latin typeface="Calibri" panose="020F0502020204030204" pitchFamily="34" charset="0"/>
                <a:cs typeface="Calibri" panose="020F0502020204030204" pitchFamily="34" charset="0"/>
              </a:rPr>
              <a:t>≈</a:t>
            </a:r>
            <a:r>
              <a:rPr lang="en-US" dirty="0"/>
              <a:t> computational linguistics</a:t>
            </a:r>
          </a:p>
          <a:p>
            <a:r>
              <a:rPr lang="en-US" dirty="0"/>
              <a:t>Linguistics has begun to use tools originating in NLP!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Text Box 4"/>
          <p:cNvSpPr txBox="1">
            <a:spLocks noChangeArrowheads="1"/>
          </p:cNvSpPr>
          <p:nvPr/>
        </p:nvSpPr>
        <p:spPr bwMode="auto">
          <a:xfrm>
            <a:off x="0" y="6491288"/>
            <a:ext cx="27977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t>Noah </a:t>
            </a:r>
            <a:r>
              <a:rPr lang="en-US" altLang="en-US" sz="1800" dirty="0" err="1"/>
              <a:t>Smith@UW</a:t>
            </a:r>
            <a:r>
              <a:rPr lang="en-US" altLang="en-US" sz="1800" dirty="0"/>
              <a:t>, CSE490U </a:t>
            </a:r>
          </a:p>
        </p:txBody>
      </p:sp>
    </p:spTree>
    <p:extLst>
      <p:ext uri="{BB962C8B-B14F-4D97-AF65-F5344CB8AC3E}">
        <p14:creationId xmlns:p14="http://schemas.microsoft.com/office/powerpoint/2010/main" val="114665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Desiderata for NLP Methods </a:t>
            </a:r>
            <a:br>
              <a:rPr lang="en-US" dirty="0"/>
            </a:br>
            <a:r>
              <a:rPr lang="en-US" sz="2200" dirty="0"/>
              <a:t>(ordered arbitrarily)</a:t>
            </a:r>
            <a:endParaRPr lang="en-US" dirty="0"/>
          </a:p>
        </p:txBody>
      </p:sp>
      <p:sp>
        <p:nvSpPr>
          <p:cNvPr id="3" name="Content Placeholder 2"/>
          <p:cNvSpPr>
            <a:spLocks noGrp="1"/>
          </p:cNvSpPr>
          <p:nvPr>
            <p:ph idx="1"/>
          </p:nvPr>
        </p:nvSpPr>
        <p:spPr/>
        <p:txBody>
          <a:bodyPr/>
          <a:lstStyle/>
          <a:p>
            <a:r>
              <a:rPr lang="en-US" dirty="0"/>
              <a:t>Sensitivity to a wide range of the phenomena and constraints in human language</a:t>
            </a:r>
          </a:p>
          <a:p>
            <a:r>
              <a:rPr lang="en-US" dirty="0"/>
              <a:t>Generality across different languages, genres, styles, and modalities</a:t>
            </a:r>
          </a:p>
          <a:p>
            <a:r>
              <a:rPr lang="en-US" dirty="0"/>
              <a:t>Computational efficiency at construction time and runtime</a:t>
            </a:r>
          </a:p>
          <a:p>
            <a:r>
              <a:rPr lang="en-US" dirty="0"/>
              <a:t>Strong formal guarantees (e.g., convergence, statistical efficiency, consistency, robustness, etc.)</a:t>
            </a:r>
          </a:p>
          <a:p>
            <a:r>
              <a:rPr lang="en-US" dirty="0"/>
              <a:t>High accuracy when judged against expert annotations and/or task-specific performance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Text Box 4"/>
          <p:cNvSpPr txBox="1">
            <a:spLocks noChangeArrowheads="1"/>
          </p:cNvSpPr>
          <p:nvPr/>
        </p:nvSpPr>
        <p:spPr bwMode="auto">
          <a:xfrm>
            <a:off x="0" y="6491288"/>
            <a:ext cx="27977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t>Noah </a:t>
            </a:r>
            <a:r>
              <a:rPr lang="en-US" altLang="en-US" sz="1800" dirty="0" err="1"/>
              <a:t>Smith@UW</a:t>
            </a:r>
            <a:r>
              <a:rPr lang="en-US" altLang="en-US" sz="1800" dirty="0"/>
              <a:t>, CSE490U </a:t>
            </a:r>
          </a:p>
        </p:txBody>
      </p:sp>
    </p:spTree>
    <p:extLst>
      <p:ext uri="{BB962C8B-B14F-4D97-AF65-F5344CB8AC3E}">
        <p14:creationId xmlns:p14="http://schemas.microsoft.com/office/powerpoint/2010/main" val="352178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Goals of this Course</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dirty="0"/>
              <a:t>Learn about the problems and possibilities of natural language analysis:</a:t>
            </a:r>
          </a:p>
          <a:p>
            <a:pPr lvl="1">
              <a:lnSpc>
                <a:spcPct val="90000"/>
              </a:lnSpc>
            </a:pPr>
            <a:r>
              <a:rPr lang="en-US" altLang="en-US" dirty="0"/>
              <a:t>What are the major issues?</a:t>
            </a:r>
          </a:p>
          <a:p>
            <a:pPr lvl="1">
              <a:lnSpc>
                <a:spcPct val="90000"/>
              </a:lnSpc>
            </a:pPr>
            <a:r>
              <a:rPr lang="en-US" altLang="en-US" dirty="0"/>
              <a:t>What are the major solutions?</a:t>
            </a:r>
          </a:p>
          <a:p>
            <a:pPr lvl="2">
              <a:lnSpc>
                <a:spcPct val="90000"/>
              </a:lnSpc>
            </a:pPr>
            <a:r>
              <a:rPr lang="en-US" altLang="en-US" dirty="0"/>
              <a:t>How well do they work?</a:t>
            </a:r>
          </a:p>
          <a:p>
            <a:pPr lvl="2">
              <a:lnSpc>
                <a:spcPct val="90000"/>
              </a:lnSpc>
            </a:pPr>
            <a:r>
              <a:rPr lang="en-US" altLang="en-US" dirty="0"/>
              <a:t>How do they work?</a:t>
            </a:r>
          </a:p>
          <a:p>
            <a:pPr>
              <a:lnSpc>
                <a:spcPct val="90000"/>
              </a:lnSpc>
            </a:pPr>
            <a:r>
              <a:rPr lang="en-US" altLang="en-US" dirty="0"/>
              <a:t>At the end you should:</a:t>
            </a:r>
          </a:p>
          <a:p>
            <a:pPr lvl="1">
              <a:lnSpc>
                <a:spcPct val="90000"/>
              </a:lnSpc>
            </a:pPr>
            <a:r>
              <a:rPr lang="en-US" altLang="en-US" dirty="0"/>
              <a:t>Agree that language is subtle and interesting!</a:t>
            </a:r>
          </a:p>
          <a:p>
            <a:pPr lvl="1">
              <a:lnSpc>
                <a:spcPct val="90000"/>
              </a:lnSpc>
            </a:pPr>
            <a:r>
              <a:rPr lang="en-US" altLang="en-US" dirty="0"/>
              <a:t>Feel some ownership over the algorithms</a:t>
            </a:r>
          </a:p>
          <a:p>
            <a:pPr lvl="1">
              <a:lnSpc>
                <a:spcPct val="90000"/>
              </a:lnSpc>
            </a:pPr>
            <a:r>
              <a:rPr lang="en-US" altLang="en-US" dirty="0"/>
              <a:t>Be able to assess NLP problems</a:t>
            </a:r>
          </a:p>
          <a:p>
            <a:pPr lvl="2">
              <a:lnSpc>
                <a:spcPct val="90000"/>
              </a:lnSpc>
            </a:pPr>
            <a:r>
              <a:rPr lang="en-US" altLang="en-US" dirty="0"/>
              <a:t>Know which solutions to apply when, and how</a:t>
            </a:r>
          </a:p>
          <a:p>
            <a:pPr lvl="1">
              <a:lnSpc>
                <a:spcPct val="90000"/>
              </a:lnSpc>
            </a:pPr>
            <a:r>
              <a:rPr lang="en-US" altLang="en-US" dirty="0"/>
              <a:t>Be able to read papers in the field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8242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 with Connections to NLP</a:t>
            </a:r>
          </a:p>
        </p:txBody>
      </p:sp>
      <p:sp>
        <p:nvSpPr>
          <p:cNvPr id="3" name="Content Placeholder 2"/>
          <p:cNvSpPr>
            <a:spLocks noGrp="1"/>
          </p:cNvSpPr>
          <p:nvPr>
            <p:ph idx="1"/>
          </p:nvPr>
        </p:nvSpPr>
        <p:spPr/>
        <p:txBody>
          <a:bodyPr>
            <a:normAutofit fontScale="92500" lnSpcReduction="10000"/>
          </a:bodyPr>
          <a:lstStyle/>
          <a:p>
            <a:r>
              <a:rPr lang="en-US" dirty="0"/>
              <a:t>Machine learning</a:t>
            </a:r>
          </a:p>
          <a:p>
            <a:r>
              <a:rPr lang="en-US" dirty="0"/>
              <a:t>Linguistics (including psycho-, socio-, descriptive, and theoretical)</a:t>
            </a:r>
          </a:p>
          <a:p>
            <a:r>
              <a:rPr lang="en-US" dirty="0"/>
              <a:t>Cognitive science</a:t>
            </a:r>
          </a:p>
          <a:p>
            <a:r>
              <a:rPr lang="en-US" dirty="0"/>
              <a:t>Information theory</a:t>
            </a:r>
          </a:p>
          <a:p>
            <a:r>
              <a:rPr lang="en-US" dirty="0"/>
              <a:t>Logic</a:t>
            </a:r>
          </a:p>
          <a:p>
            <a:r>
              <a:rPr lang="en-US" dirty="0"/>
              <a:t>Theory of computation</a:t>
            </a:r>
          </a:p>
          <a:p>
            <a:r>
              <a:rPr lang="en-US" dirty="0"/>
              <a:t>Data science</a:t>
            </a:r>
          </a:p>
          <a:p>
            <a:r>
              <a:rPr lang="en-US" dirty="0"/>
              <a:t>Social and political science</a:t>
            </a:r>
          </a:p>
          <a:p>
            <a:r>
              <a:rPr lang="en-US" dirty="0"/>
              <a:t>Psychology</a:t>
            </a:r>
          </a:p>
          <a:p>
            <a:r>
              <a:rPr lang="en-US" dirty="0"/>
              <a:t>Economics</a:t>
            </a:r>
          </a:p>
          <a:p>
            <a:r>
              <a:rPr lang="en-US" dirty="0"/>
              <a:t>Education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35217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Fields with Connections to Machine Learning</a:t>
            </a:r>
          </a:p>
        </p:txBody>
      </p:sp>
      <p:sp>
        <p:nvSpPr>
          <p:cNvPr id="3" name="Content Placeholder 2"/>
          <p:cNvSpPr>
            <a:spLocks noGrp="1"/>
          </p:cNvSpPr>
          <p:nvPr>
            <p:ph idx="1"/>
          </p:nvPr>
        </p:nvSpPr>
        <p:spPr/>
        <p:txBody>
          <a:bodyPr>
            <a:normAutofit/>
          </a:bodyPr>
          <a:lstStyle/>
          <a:p>
            <a:r>
              <a:rPr lang="en-US" dirty="0"/>
              <a:t>NLP</a:t>
            </a:r>
          </a:p>
          <a:p>
            <a:r>
              <a:rPr lang="en-US" dirty="0"/>
              <a:t>Data mining/Data science</a:t>
            </a:r>
          </a:p>
          <a:p>
            <a:r>
              <a:rPr lang="en-US" dirty="0"/>
              <a:t>Bioinformatics</a:t>
            </a:r>
          </a:p>
          <a:p>
            <a:r>
              <a:rPr lang="en-US" dirty="0"/>
              <a:t>Fintech</a:t>
            </a:r>
          </a:p>
          <a:p>
            <a:r>
              <a:rPr lang="en-US" dirty="0"/>
              <a:t>Computer vision</a:t>
            </a:r>
          </a:p>
          <a:p>
            <a:r>
              <a:rPr lang="en-US" dirty="0"/>
              <a:t>Multimedia analysis</a:t>
            </a:r>
          </a:p>
          <a:p>
            <a:r>
              <a:rPr lang="en-US" dirty="0"/>
              <a:t>Social and political science</a:t>
            </a:r>
          </a:p>
          <a:p>
            <a:r>
              <a:rPr lang="en-US" dirty="0"/>
              <a:t>Psychology</a:t>
            </a:r>
          </a:p>
          <a:p>
            <a:r>
              <a:rPr lang="en-US" dirty="0"/>
              <a:t>Economics</a:t>
            </a:r>
          </a:p>
          <a:p>
            <a:r>
              <a:rPr lang="en-US" dirty="0"/>
              <a:t>Education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868284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Machine learning for NLP</a:t>
            </a:r>
            <a:endParaRPr lang="en-US" dirty="0"/>
          </a:p>
        </p:txBody>
      </p:sp>
      <p:sp>
        <p:nvSpPr>
          <p:cNvPr id="3" name="Content Placeholder 2"/>
          <p:cNvSpPr>
            <a:spLocks noGrp="1"/>
          </p:cNvSpPr>
          <p:nvPr>
            <p:ph idx="1"/>
          </p:nvPr>
        </p:nvSpPr>
        <p:spPr>
          <a:xfrm>
            <a:off x="228600" y="1018837"/>
            <a:ext cx="8686800" cy="5257800"/>
          </a:xfrm>
        </p:spPr>
        <p:txBody>
          <a:bodyPr/>
          <a:lstStyle/>
          <a:p>
            <a:r>
              <a:rPr lang="en-US" dirty="0"/>
              <a:t>mid-1970s: </a:t>
            </a:r>
            <a:r>
              <a:rPr lang="en-US" dirty="0">
                <a:solidFill>
                  <a:srgbClr val="FF0000"/>
                </a:solidFill>
              </a:rPr>
              <a:t>HMMs </a:t>
            </a:r>
            <a:r>
              <a:rPr lang="en-US" dirty="0"/>
              <a:t>for speech recognition </a:t>
            </a:r>
            <a:r>
              <a:rPr lang="en-US" dirty="0">
                <a:sym typeface="Wingdings" panose="05000000000000000000" pitchFamily="2" charset="2"/>
              </a:rPr>
              <a:t></a:t>
            </a:r>
            <a:r>
              <a:rPr lang="en-US" dirty="0"/>
              <a:t> probabilistic models</a:t>
            </a:r>
          </a:p>
          <a:p>
            <a:r>
              <a:rPr lang="en-US" dirty="0"/>
              <a:t>early 2000s: </a:t>
            </a:r>
            <a:r>
              <a:rPr lang="en-US" dirty="0">
                <a:solidFill>
                  <a:srgbClr val="FF0000"/>
                </a:solidFill>
              </a:rPr>
              <a:t>conditional random fields </a:t>
            </a:r>
            <a:r>
              <a:rPr lang="en-US" dirty="0"/>
              <a:t>for part-of-speech tagging </a:t>
            </a:r>
            <a:r>
              <a:rPr lang="en-US" dirty="0">
                <a:sym typeface="Wingdings" panose="05000000000000000000" pitchFamily="2" charset="2"/>
              </a:rPr>
              <a:t></a:t>
            </a:r>
            <a:r>
              <a:rPr lang="en-US" dirty="0"/>
              <a:t> structured prediction</a:t>
            </a:r>
          </a:p>
          <a:p>
            <a:r>
              <a:rPr lang="en-US" dirty="0"/>
              <a:t>early 2000s: </a:t>
            </a:r>
            <a:r>
              <a:rPr lang="en-US" dirty="0">
                <a:solidFill>
                  <a:srgbClr val="FF0000"/>
                </a:solidFill>
              </a:rPr>
              <a:t>latent </a:t>
            </a:r>
            <a:r>
              <a:rPr lang="en-US" dirty="0" err="1">
                <a:solidFill>
                  <a:srgbClr val="FF0000"/>
                </a:solidFill>
              </a:rPr>
              <a:t>Dirichlet</a:t>
            </a:r>
            <a:r>
              <a:rPr lang="en-US" dirty="0">
                <a:solidFill>
                  <a:srgbClr val="FF0000"/>
                </a:solidFill>
              </a:rPr>
              <a:t> allocation </a:t>
            </a:r>
            <a:r>
              <a:rPr lang="en-US" dirty="0"/>
              <a:t>for modeling text documents </a:t>
            </a:r>
            <a:r>
              <a:rPr lang="en-US" dirty="0">
                <a:sym typeface="Wingdings" panose="05000000000000000000" pitchFamily="2" charset="2"/>
              </a:rPr>
              <a:t></a:t>
            </a:r>
            <a:r>
              <a:rPr lang="en-US" dirty="0"/>
              <a:t> topic modeling</a:t>
            </a:r>
          </a:p>
          <a:p>
            <a:r>
              <a:rPr lang="en-US" dirty="0"/>
              <a:t>mid 2010s: </a:t>
            </a:r>
            <a:r>
              <a:rPr lang="en-US" dirty="0">
                <a:solidFill>
                  <a:srgbClr val="FF0000"/>
                </a:solidFill>
              </a:rPr>
              <a:t>sequence-to-sequence</a:t>
            </a:r>
            <a:r>
              <a:rPr lang="en-US" dirty="0"/>
              <a:t> models for machine translation </a:t>
            </a:r>
            <a:r>
              <a:rPr lang="en-US" dirty="0">
                <a:sym typeface="Wingdings" panose="05000000000000000000" pitchFamily="2" charset="2"/>
              </a:rPr>
              <a:t></a:t>
            </a:r>
            <a:r>
              <a:rPr lang="en-US" dirty="0"/>
              <a:t> neural networks with memory/state</a:t>
            </a:r>
          </a:p>
          <a:p>
            <a:r>
              <a:rPr lang="en-US" dirty="0"/>
              <a:t>2020: </a:t>
            </a:r>
            <a:r>
              <a:rPr lang="en-US" altLang="zh-CN" dirty="0">
                <a:solidFill>
                  <a:srgbClr val="FF0000"/>
                </a:solidFill>
              </a:rPr>
              <a:t>large language</a:t>
            </a:r>
            <a:r>
              <a:rPr lang="en-US" dirty="0"/>
              <a:t> </a:t>
            </a:r>
            <a:r>
              <a:rPr lang="en-US" dirty="0">
                <a:solidFill>
                  <a:srgbClr val="FF0000"/>
                </a:solidFill>
              </a:rPr>
              <a:t>models</a:t>
            </a:r>
            <a:r>
              <a:rPr lang="en-US" dirty="0"/>
              <a:t> </a:t>
            </a:r>
            <a:r>
              <a:rPr lang="en-US" dirty="0">
                <a:sym typeface="Wingdings" panose="05000000000000000000" pitchFamily="2" charset="2"/>
              </a:rPr>
              <a:t></a:t>
            </a:r>
            <a:r>
              <a:rPr lang="en-US" dirty="0"/>
              <a:t> in-context learning</a:t>
            </a:r>
            <a:r>
              <a:rPr lang="en-HK" dirty="0"/>
              <a:t>; instruction tuning; generation-based AI</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p:cNvSpPr txBox="1"/>
          <p:nvPr/>
        </p:nvSpPr>
        <p:spPr>
          <a:xfrm>
            <a:off x="381000" y="6019800"/>
            <a:ext cx="8324138" cy="646331"/>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3600" dirty="0"/>
              <a:t>We will select some of the important topics </a:t>
            </a:r>
          </a:p>
        </p:txBody>
      </p:sp>
    </p:spTree>
    <p:extLst>
      <p:ext uri="{BB962C8B-B14F-4D97-AF65-F5344CB8AC3E}">
        <p14:creationId xmlns:p14="http://schemas.microsoft.com/office/powerpoint/2010/main" val="178219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Nowadays: Deep learning for NLP</a:t>
            </a:r>
            <a:endParaRPr lang="en-US" dirty="0"/>
          </a:p>
        </p:txBody>
      </p:sp>
      <p:sp>
        <p:nvSpPr>
          <p:cNvPr id="3" name="Content Placeholder 2"/>
          <p:cNvSpPr>
            <a:spLocks noGrp="1"/>
          </p:cNvSpPr>
          <p:nvPr>
            <p:ph idx="1"/>
          </p:nvPr>
        </p:nvSpPr>
        <p:spPr/>
        <p:txBody>
          <a:bodyPr/>
          <a:lstStyle/>
          <a:p>
            <a:r>
              <a:rPr lang="en-US" dirty="0"/>
              <a:t>Sequence models</a:t>
            </a:r>
          </a:p>
          <a:p>
            <a:endParaRPr lang="en-US" dirty="0"/>
          </a:p>
          <a:p>
            <a:endParaRPr lang="en-US" dirty="0"/>
          </a:p>
          <a:p>
            <a:endParaRPr lang="en-US" dirty="0"/>
          </a:p>
          <a:p>
            <a:r>
              <a:rPr lang="en-US" dirty="0"/>
              <a:t>Memory models</a:t>
            </a:r>
          </a:p>
          <a:p>
            <a:endParaRPr lang="en-US" dirty="0"/>
          </a:p>
          <a:p>
            <a:endParaRPr lang="en-US" dirty="0"/>
          </a:p>
          <a:p>
            <a:endParaRPr lang="en-US" dirty="0"/>
          </a:p>
          <a:p>
            <a:r>
              <a:rPr lang="en-US" dirty="0"/>
              <a:t>Attention models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1028" name="Picture 4" descr="Image result for lst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6661" y="1130366"/>
            <a:ext cx="4821055" cy="12667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emory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2696064"/>
            <a:ext cx="4506778" cy="20216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ttention  deep learn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4870137"/>
            <a:ext cx="4724400" cy="195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02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0886" y="0"/>
            <a:ext cx="9133114" cy="685800"/>
          </a:xfrm>
        </p:spPr>
        <p:txBody>
          <a:bodyPr>
            <a:normAutofit fontScale="90000"/>
          </a:bodyPr>
          <a:lstStyle/>
          <a:p>
            <a:r>
              <a:rPr lang="en-US" altLang="en-US" dirty="0"/>
              <a:t>Real-World Applications of NLP</a:t>
            </a:r>
          </a:p>
        </p:txBody>
      </p:sp>
      <p:sp>
        <p:nvSpPr>
          <p:cNvPr id="794627" name="Rectangle 3"/>
          <p:cNvSpPr>
            <a:spLocks noGrp="1" noChangeArrowheads="1"/>
          </p:cNvSpPr>
          <p:nvPr>
            <p:ph type="body" idx="1"/>
          </p:nvPr>
        </p:nvSpPr>
        <p:spPr>
          <a:xfrm>
            <a:off x="228600" y="990600"/>
            <a:ext cx="8763000" cy="5562599"/>
          </a:xfrm>
        </p:spPr>
        <p:txBody>
          <a:bodyPr>
            <a:noAutofit/>
          </a:bodyPr>
          <a:lstStyle/>
          <a:p>
            <a:pPr>
              <a:lnSpc>
                <a:spcPct val="90000"/>
              </a:lnSpc>
            </a:pPr>
            <a:r>
              <a:rPr lang="en-US" altLang="en-US" sz="2400" dirty="0"/>
              <a:t>Spelling suggestions/corrections</a:t>
            </a:r>
          </a:p>
          <a:p>
            <a:pPr>
              <a:lnSpc>
                <a:spcPct val="90000"/>
              </a:lnSpc>
            </a:pPr>
            <a:r>
              <a:rPr lang="en-US" altLang="en-US" sz="2400" dirty="0"/>
              <a:t>Grammar checking</a:t>
            </a:r>
          </a:p>
          <a:p>
            <a:pPr>
              <a:lnSpc>
                <a:spcPct val="90000"/>
              </a:lnSpc>
            </a:pPr>
            <a:r>
              <a:rPr lang="en-US" altLang="en-US" sz="2400" dirty="0"/>
              <a:t>Information extraction</a:t>
            </a:r>
          </a:p>
          <a:p>
            <a:pPr>
              <a:lnSpc>
                <a:spcPct val="90000"/>
              </a:lnSpc>
            </a:pPr>
            <a:r>
              <a:rPr lang="en-US" altLang="en-US" sz="2400" dirty="0"/>
              <a:t>Text categorization</a:t>
            </a:r>
          </a:p>
          <a:p>
            <a:pPr>
              <a:lnSpc>
                <a:spcPct val="90000"/>
              </a:lnSpc>
            </a:pPr>
            <a:r>
              <a:rPr lang="en-US" altLang="en-US" sz="2400" dirty="0"/>
              <a:t>Automated customer service</a:t>
            </a:r>
          </a:p>
          <a:p>
            <a:pPr lvl="1">
              <a:lnSpc>
                <a:spcPct val="90000"/>
              </a:lnSpc>
            </a:pPr>
            <a:r>
              <a:rPr lang="en-US" sz="2000" dirty="0"/>
              <a:t>Conversational agents</a:t>
            </a:r>
          </a:p>
          <a:p>
            <a:pPr lvl="1">
              <a:lnSpc>
                <a:spcPct val="90000"/>
              </a:lnSpc>
            </a:pPr>
            <a:r>
              <a:rPr lang="en-US" altLang="en-US" sz="2000" dirty="0"/>
              <a:t>Question answering</a:t>
            </a:r>
          </a:p>
          <a:p>
            <a:pPr>
              <a:lnSpc>
                <a:spcPct val="90000"/>
              </a:lnSpc>
            </a:pPr>
            <a:r>
              <a:rPr lang="en-US" altLang="en-US" sz="2400" dirty="0"/>
              <a:t>Speech recognition (limited)</a:t>
            </a:r>
          </a:p>
          <a:p>
            <a:pPr>
              <a:lnSpc>
                <a:spcPct val="90000"/>
              </a:lnSpc>
            </a:pPr>
            <a:r>
              <a:rPr lang="en-US" altLang="en-US" sz="2400" dirty="0"/>
              <a:t>Machine translation</a:t>
            </a:r>
          </a:p>
          <a:p>
            <a:pPr>
              <a:lnSpc>
                <a:spcPct val="90000"/>
              </a:lnSpc>
            </a:pPr>
            <a:r>
              <a:rPr lang="en-US" sz="2400" dirty="0"/>
              <a:t>Social media analysis</a:t>
            </a:r>
          </a:p>
          <a:p>
            <a:pPr>
              <a:lnSpc>
                <a:spcPct val="90000"/>
              </a:lnSpc>
            </a:pPr>
            <a:r>
              <a:rPr lang="en-US" sz="2400" dirty="0"/>
              <a:t>Rich visual understanding</a:t>
            </a:r>
          </a:p>
          <a:p>
            <a:pPr>
              <a:lnSpc>
                <a:spcPct val="90000"/>
              </a:lnSpc>
            </a:pPr>
            <a:r>
              <a:rPr lang="en-US" sz="2400" dirty="0"/>
              <a:t>Mining legal, medical, or scholarly literature</a:t>
            </a:r>
            <a:endParaRPr lang="en-US" alt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850374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normAutofit/>
          </a:bodyPr>
          <a:lstStyle/>
          <a:p>
            <a:r>
              <a:rPr lang="en-US" altLang="en-US"/>
              <a:t>What We’ll Do in this Course</a:t>
            </a:r>
          </a:p>
        </p:txBody>
      </p:sp>
      <p:sp>
        <p:nvSpPr>
          <p:cNvPr id="795651" name="Rectangle 3"/>
          <p:cNvSpPr>
            <a:spLocks noGrp="1" noChangeArrowheads="1"/>
          </p:cNvSpPr>
          <p:nvPr>
            <p:ph type="body" idx="1"/>
          </p:nvPr>
        </p:nvSpPr>
        <p:spPr>
          <a:xfrm>
            <a:off x="152400" y="838200"/>
            <a:ext cx="8839200" cy="5943600"/>
          </a:xfrm>
        </p:spPr>
        <p:txBody>
          <a:bodyPr>
            <a:normAutofit/>
          </a:bodyPr>
          <a:lstStyle/>
          <a:p>
            <a:r>
              <a:rPr lang="en-US" altLang="en-US" dirty="0"/>
              <a:t>Learn fundamental machine learning models for NLP</a:t>
            </a:r>
          </a:p>
          <a:p>
            <a:pPr lvl="1"/>
            <a:r>
              <a:rPr lang="en-US" altLang="en-US" dirty="0"/>
              <a:t>Classification models</a:t>
            </a:r>
          </a:p>
          <a:p>
            <a:pPr lvl="1"/>
            <a:r>
              <a:rPr lang="en-US" altLang="en-US" dirty="0"/>
              <a:t>Language models</a:t>
            </a:r>
          </a:p>
          <a:p>
            <a:pPr lvl="1"/>
            <a:r>
              <a:rPr lang="en-US" altLang="en-US" dirty="0"/>
              <a:t>Sequence labeling models</a:t>
            </a:r>
          </a:p>
          <a:p>
            <a:pPr lvl="1"/>
            <a:r>
              <a:rPr lang="en-US" altLang="en-US" dirty="0"/>
              <a:t>Advance NLP tasks using deep learning</a:t>
            </a:r>
          </a:p>
          <a:p>
            <a:r>
              <a:rPr lang="en-US" altLang="en-US" dirty="0"/>
              <a:t>Use NLTK (Natural Language </a:t>
            </a:r>
            <a:r>
              <a:rPr lang="en-US" altLang="en-US" dirty="0" err="1"/>
              <a:t>ToolKit</a:t>
            </a:r>
            <a:r>
              <a:rPr lang="en-US" altLang="en-US" dirty="0"/>
              <a:t>) and </a:t>
            </a:r>
            <a:r>
              <a:rPr lang="en-US" altLang="en-US" dirty="0" err="1"/>
              <a:t>Tensorflow</a:t>
            </a:r>
            <a:r>
              <a:rPr lang="en-US" altLang="en-US" dirty="0"/>
              <a:t>/</a:t>
            </a:r>
            <a:r>
              <a:rPr lang="en-US" altLang="en-US" dirty="0" err="1"/>
              <a:t>PyTorch</a:t>
            </a:r>
            <a:r>
              <a:rPr lang="en-US" altLang="en-US" dirty="0"/>
              <a:t> to try out various algorithms </a:t>
            </a:r>
          </a:p>
          <a:p>
            <a:pPr lvl="1"/>
            <a:r>
              <a:rPr lang="en-US" altLang="en-US" dirty="0"/>
              <a:t>Some assignment will be to do some exercises</a:t>
            </a:r>
          </a:p>
          <a:p>
            <a:endParaRPr lang="en-US" altLang="en-US" dirty="0"/>
          </a:p>
          <a:p>
            <a:endParaRPr lang="en-US" altLang="en-US" dirty="0"/>
          </a:p>
          <a:p>
            <a:endParaRPr lang="en-US" altLang="en-US" dirty="0"/>
          </a:p>
          <a:p>
            <a:pPr>
              <a:buFont typeface="Wingdings" panose="05000000000000000000" pitchFamily="2" charset="2"/>
              <a:buNone/>
            </a:pPr>
            <a:endParaRPr lang="en-US"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3893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5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56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5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normAutofit/>
          </a:bodyPr>
          <a:lstStyle/>
          <a:p>
            <a:r>
              <a:rPr lang="en-US" altLang="en-US"/>
              <a:t>What We’ll Do in this Course</a:t>
            </a:r>
          </a:p>
        </p:txBody>
      </p:sp>
      <p:sp>
        <p:nvSpPr>
          <p:cNvPr id="804867" name="Rectangle 3"/>
          <p:cNvSpPr>
            <a:spLocks noGrp="1" noChangeArrowheads="1"/>
          </p:cNvSpPr>
          <p:nvPr>
            <p:ph type="body" idx="1"/>
          </p:nvPr>
        </p:nvSpPr>
        <p:spPr/>
        <p:txBody>
          <a:bodyPr/>
          <a:lstStyle/>
          <a:p>
            <a:r>
              <a:rPr lang="en-US" altLang="en-US" dirty="0"/>
              <a:t>Adopt a large text collection</a:t>
            </a:r>
          </a:p>
          <a:p>
            <a:r>
              <a:rPr lang="en-US" altLang="en-US" dirty="0"/>
              <a:t>Use a wide range of NLP techniques to process it</a:t>
            </a:r>
          </a:p>
          <a:p>
            <a:r>
              <a:rPr lang="en-US" altLang="en-US" dirty="0"/>
              <a:t>Release the results for others to use</a:t>
            </a:r>
          </a:p>
          <a:p>
            <a:endParaRPr lang="en-US" altLang="en-US" dirty="0"/>
          </a:p>
          <a:p>
            <a:pPr>
              <a:buFont typeface="Wingdings" panose="05000000000000000000" pitchFamily="2" charset="2"/>
              <a:buNone/>
            </a:pPr>
            <a:endParaRPr lang="en-US"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112779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normAutofit/>
          </a:bodyPr>
          <a:lstStyle/>
          <a:p>
            <a:r>
              <a:rPr lang="en-US" altLang="en-US"/>
              <a:t>How to analyze a big collection?</a:t>
            </a:r>
          </a:p>
        </p:txBody>
      </p:sp>
      <p:sp>
        <p:nvSpPr>
          <p:cNvPr id="805891" name="Rectangle 3"/>
          <p:cNvSpPr>
            <a:spLocks noGrp="1" noChangeArrowheads="1"/>
          </p:cNvSpPr>
          <p:nvPr>
            <p:ph type="body" idx="1"/>
          </p:nvPr>
        </p:nvSpPr>
        <p:spPr/>
        <p:txBody>
          <a:bodyPr/>
          <a:lstStyle/>
          <a:p>
            <a:r>
              <a:rPr lang="en-US" altLang="en-US" dirty="0"/>
              <a:t>Your ideas go here with a project</a:t>
            </a:r>
          </a:p>
          <a:p>
            <a:endParaRPr lang="en-US" altLang="en-US" dirty="0"/>
          </a:p>
          <a:p>
            <a:r>
              <a:rPr lang="en-US" dirty="0"/>
              <a:t>Some free computational resources to use</a:t>
            </a:r>
          </a:p>
          <a:p>
            <a:pPr lvl="1"/>
            <a:r>
              <a:rPr lang="en-US" dirty="0">
                <a:hlinkClick r:id="rId2"/>
              </a:rPr>
              <a:t>https://www.kaggle.com/docs/notebooks</a:t>
            </a:r>
            <a:endParaRPr lang="en-US" dirty="0"/>
          </a:p>
          <a:p>
            <a:pPr lvl="1"/>
            <a:r>
              <a:rPr lang="en-US" dirty="0">
                <a:hlinkClick r:id="rId3"/>
              </a:rPr>
              <a:t>https://www.kaggle.com/dansbecker/running-kaggle-kernels-with-a-gpu</a:t>
            </a:r>
            <a:endParaRPr lang="en-US" dirty="0"/>
          </a:p>
          <a:p>
            <a:endParaRPr lang="en-US"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794769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Light" pitchFamily="34" charset="0"/>
              </a:rPr>
              <a:t>Course Information</a:t>
            </a:r>
            <a:endParaRPr lang="en-US" dirty="0"/>
          </a:p>
        </p:txBody>
      </p:sp>
      <p:sp>
        <p:nvSpPr>
          <p:cNvPr id="3" name="Content Placeholder 2"/>
          <p:cNvSpPr>
            <a:spLocks noGrp="1"/>
          </p:cNvSpPr>
          <p:nvPr>
            <p:ph idx="1"/>
          </p:nvPr>
        </p:nvSpPr>
        <p:spPr>
          <a:xfrm>
            <a:off x="152400" y="1143000"/>
            <a:ext cx="8839200" cy="5715000"/>
          </a:xfrm>
        </p:spPr>
        <p:txBody>
          <a:bodyPr>
            <a:normAutofit fontScale="92500" lnSpcReduction="10000"/>
          </a:bodyPr>
          <a:lstStyle/>
          <a:p>
            <a:pPr>
              <a:lnSpc>
                <a:spcPct val="80000"/>
              </a:lnSpc>
            </a:pPr>
            <a:r>
              <a:rPr lang="en-US" sz="3200" dirty="0">
                <a:latin typeface="Calibri Light" pitchFamily="34" charset="0"/>
              </a:rPr>
              <a:t>Work load and grading:</a:t>
            </a:r>
          </a:p>
          <a:p>
            <a:pPr lvl="1">
              <a:lnSpc>
                <a:spcPct val="80000"/>
              </a:lnSpc>
            </a:pPr>
            <a:r>
              <a:rPr lang="en-US" sz="2800" dirty="0">
                <a:latin typeface="Calibri Light" pitchFamily="34" charset="0"/>
              </a:rPr>
              <a:t>Assignments (10%)</a:t>
            </a:r>
          </a:p>
          <a:p>
            <a:pPr lvl="2">
              <a:lnSpc>
                <a:spcPct val="80000"/>
              </a:lnSpc>
            </a:pPr>
            <a:r>
              <a:rPr lang="en-US" sz="2400" dirty="0">
                <a:latin typeface="Calibri Light" pitchFamily="34" charset="0"/>
              </a:rPr>
              <a:t>Reading notes</a:t>
            </a:r>
          </a:p>
          <a:p>
            <a:pPr lvl="1">
              <a:lnSpc>
                <a:spcPct val="80000"/>
              </a:lnSpc>
            </a:pPr>
            <a:r>
              <a:rPr lang="en-US" sz="2800" dirty="0">
                <a:latin typeface="Calibri Light" pitchFamily="34" charset="0"/>
              </a:rPr>
              <a:t>Group Projects and Presentation (50%)</a:t>
            </a:r>
          </a:p>
          <a:p>
            <a:pPr lvl="2"/>
            <a:r>
              <a:rPr lang="en-US" altLang="en-US" sz="2400" dirty="0"/>
              <a:t>Project (</a:t>
            </a:r>
            <a:r>
              <a:rPr lang="en-US" altLang="en-US" sz="2400" dirty="0">
                <a:latin typeface="Calibri Light" pitchFamily="34" charset="0"/>
              </a:rPr>
              <a:t>4</a:t>
            </a:r>
            <a:r>
              <a:rPr lang="en-US" sz="2400" dirty="0">
                <a:latin typeface="Calibri Light" pitchFamily="34" charset="0"/>
              </a:rPr>
              <a:t>0%)</a:t>
            </a:r>
            <a:r>
              <a:rPr lang="en-US" altLang="en-US" sz="2400" dirty="0"/>
              <a:t>: a team-based project </a:t>
            </a:r>
          </a:p>
          <a:p>
            <a:pPr lvl="3"/>
            <a:r>
              <a:rPr lang="en-US" altLang="en-US" sz="2000" dirty="0"/>
              <a:t>Up to </a:t>
            </a:r>
            <a:r>
              <a:rPr lang="en-US" altLang="en-US" sz="2000" dirty="0">
                <a:solidFill>
                  <a:srgbClr val="FF0000"/>
                </a:solidFill>
              </a:rPr>
              <a:t>3 students </a:t>
            </a:r>
            <a:r>
              <a:rPr lang="en-US" altLang="en-US" sz="2000" dirty="0"/>
              <a:t>in each group</a:t>
            </a:r>
          </a:p>
          <a:p>
            <a:pPr lvl="3"/>
            <a:r>
              <a:rPr lang="en-US" altLang="en-US" sz="2000" dirty="0"/>
              <a:t>Due: in the 12</a:t>
            </a:r>
            <a:r>
              <a:rPr lang="en-US" altLang="en-US" sz="2000" baseline="30000" dirty="0"/>
              <a:t>th</a:t>
            </a:r>
            <a:r>
              <a:rPr lang="en-US" altLang="en-US" sz="2000" dirty="0"/>
              <a:t> week</a:t>
            </a:r>
          </a:p>
          <a:p>
            <a:pPr lvl="2"/>
            <a:r>
              <a:rPr lang="en-US" altLang="en-US" sz="2400" dirty="0"/>
              <a:t>In-class Presentation (10%): present what you have done in the project/survey</a:t>
            </a:r>
          </a:p>
          <a:p>
            <a:pPr lvl="1">
              <a:lnSpc>
                <a:spcPct val="80000"/>
              </a:lnSpc>
            </a:pPr>
            <a:r>
              <a:rPr lang="en-US" sz="2800" dirty="0">
                <a:latin typeface="Calibri Light" pitchFamily="34" charset="0"/>
              </a:rPr>
              <a:t>Individual Project (40%)</a:t>
            </a:r>
          </a:p>
          <a:p>
            <a:pPr lvl="2">
              <a:lnSpc>
                <a:spcPct val="80000"/>
              </a:lnSpc>
            </a:pPr>
            <a:r>
              <a:rPr lang="en-US" sz="2400" dirty="0">
                <a:latin typeface="Calibri Light" pitchFamily="34" charset="0"/>
              </a:rPr>
              <a:t>Similar to this project, with some modifications</a:t>
            </a:r>
          </a:p>
          <a:p>
            <a:pPr lvl="2">
              <a:lnSpc>
                <a:spcPct val="80000"/>
              </a:lnSpc>
            </a:pPr>
            <a:r>
              <a:rPr lang="en-US" sz="2400" dirty="0">
                <a:latin typeface="Calibri Light" pitchFamily="34" charset="0"/>
              </a:rPr>
              <a:t>Evaluating Large Language Models</a:t>
            </a:r>
          </a:p>
          <a:p>
            <a:pPr lvl="3">
              <a:lnSpc>
                <a:spcPct val="80000"/>
              </a:lnSpc>
            </a:pPr>
            <a:r>
              <a:rPr lang="en-US" dirty="0">
                <a:latin typeface="Calibri Light" pitchFamily="34" charset="0"/>
                <a:hlinkClick r:id="rId3"/>
              </a:rPr>
              <a:t>https://stanford-cs324.github.io/winter2022/projects/CS324_P1.pdf</a:t>
            </a:r>
            <a:endParaRPr lang="en-US" dirty="0">
              <a:latin typeface="Calibri Light" pitchFamily="34" charset="0"/>
            </a:endParaRPr>
          </a:p>
          <a:p>
            <a:pPr lvl="2">
              <a:lnSpc>
                <a:spcPct val="80000"/>
              </a:lnSpc>
            </a:pPr>
            <a:r>
              <a:rPr lang="en-US" sz="2400" dirty="0">
                <a:latin typeface="Calibri Light" pitchFamily="34" charset="0"/>
              </a:rPr>
              <a:t>Due: in the 14</a:t>
            </a:r>
            <a:r>
              <a:rPr lang="en-US" sz="2400" baseline="30000" dirty="0">
                <a:latin typeface="Calibri Light" pitchFamily="34" charset="0"/>
              </a:rPr>
              <a:t>th</a:t>
            </a:r>
            <a:r>
              <a:rPr lang="en-US" sz="2400" dirty="0">
                <a:latin typeface="Calibri Light" pitchFamily="34" charset="0"/>
              </a:rPr>
              <a:t> week</a:t>
            </a:r>
          </a:p>
          <a:p>
            <a:pPr lvl="1">
              <a:lnSpc>
                <a:spcPct val="80000"/>
              </a:lnSpc>
            </a:pPr>
            <a:r>
              <a:rPr lang="en-US" sz="2800" dirty="0">
                <a:latin typeface="Calibri Light" pitchFamily="34" charset="0"/>
              </a:rPr>
              <a:t>Academic integrity policy</a:t>
            </a:r>
            <a:endParaRPr lang="en-US" sz="3200" dirty="0">
              <a:latin typeface="Calibri Light" pitchFamily="34" charset="0"/>
            </a:endParaRPr>
          </a:p>
          <a:p>
            <a:pPr lvl="2">
              <a:lnSpc>
                <a:spcPct val="80000"/>
              </a:lnSpc>
            </a:pPr>
            <a:r>
              <a:rPr lang="en-US" sz="2400" dirty="0">
                <a:latin typeface="Calibri Light" pitchFamily="34" charset="0"/>
              </a:rPr>
              <a:t>Late submission: score got reduced (time based)</a:t>
            </a:r>
          </a:p>
          <a:p>
            <a:pPr lvl="2">
              <a:lnSpc>
                <a:spcPct val="80000"/>
              </a:lnSpc>
            </a:pPr>
            <a:r>
              <a:rPr lang="en-US" sz="2400" dirty="0">
                <a:latin typeface="Calibri Light" pitchFamily="34" charset="0"/>
              </a:rPr>
              <a:t>Plagiarism: all involved parties will get zero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71268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15 </a:t>
            </a:r>
            <a:r>
              <a:rPr lang="en-US" altLang="zh-CN" dirty="0"/>
              <a:t>minutes break</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074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normAutofit/>
          </a:bodyPr>
          <a:lstStyle/>
          <a:p>
            <a:r>
              <a:rPr lang="en-US" altLang="en-US" dirty="0"/>
              <a:t>Today</a:t>
            </a:r>
          </a:p>
        </p:txBody>
      </p:sp>
      <p:sp>
        <p:nvSpPr>
          <p:cNvPr id="809987" name="Rectangle 3"/>
          <p:cNvSpPr>
            <a:spLocks noGrp="1" noChangeArrowheads="1"/>
          </p:cNvSpPr>
          <p:nvPr>
            <p:ph type="body" idx="1"/>
          </p:nvPr>
        </p:nvSpPr>
        <p:spPr/>
        <p:txBody>
          <a:bodyPr/>
          <a:lstStyle/>
          <a:p>
            <a:r>
              <a:rPr lang="en-US" altLang="en-US" dirty="0"/>
              <a:t>Why NLP is difficult</a:t>
            </a:r>
          </a:p>
          <a:p>
            <a:r>
              <a:rPr lang="en-US" altLang="en-US" dirty="0"/>
              <a:t>How to solve it (in general)? </a:t>
            </a:r>
          </a:p>
          <a:p>
            <a:r>
              <a:rPr lang="en-US" altLang="en-US" dirty="0"/>
              <a:t>What we’ll do in this course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00012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Natural Language </a:t>
            </a:r>
          </a:p>
        </p:txBody>
      </p:sp>
      <p:sp>
        <p:nvSpPr>
          <p:cNvPr id="3" name="Content Placeholder 2"/>
          <p:cNvSpPr>
            <a:spLocks noGrp="1"/>
          </p:cNvSpPr>
          <p:nvPr>
            <p:ph idx="1"/>
          </p:nvPr>
        </p:nvSpPr>
        <p:spPr/>
        <p:txBody>
          <a:bodyPr/>
          <a:lstStyle/>
          <a:p>
            <a:r>
              <a:rPr lang="en-US" dirty="0"/>
              <a:t>Understanding language is a very complex thing </a:t>
            </a:r>
          </a:p>
          <a:p>
            <a:r>
              <a:rPr lang="en-US" altLang="zh-CN" dirty="0"/>
              <a:t>B</a:t>
            </a:r>
            <a:r>
              <a:rPr lang="en-US" dirty="0"/>
              <a:t>ut something that humans are amazingly good at</a:t>
            </a:r>
          </a:p>
        </p:txBody>
      </p:sp>
      <p:pic>
        <p:nvPicPr>
          <p:cNvPr id="1026" name="Picture 2"/>
          <p:cNvPicPr>
            <a:picLocks noChangeAspect="1" noChangeArrowheads="1"/>
          </p:cNvPicPr>
          <p:nvPr/>
        </p:nvPicPr>
        <p:blipFill>
          <a:blip r:embed="rId2" cstate="email"/>
          <a:srcRect/>
          <a:stretch>
            <a:fillRect/>
          </a:stretch>
        </p:blipFill>
        <p:spPr bwMode="auto">
          <a:xfrm>
            <a:off x="1524000" y="2667000"/>
            <a:ext cx="6229350" cy="30765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1579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Artificial Intelligence: </a:t>
            </a:r>
            <a:r>
              <a:rPr lang="en-US" dirty="0"/>
              <a:t>Turing Test</a:t>
            </a:r>
          </a:p>
        </p:txBody>
      </p:sp>
      <p:sp>
        <p:nvSpPr>
          <p:cNvPr id="3" name="Content Placeholder 2"/>
          <p:cNvSpPr>
            <a:spLocks noGrp="1"/>
          </p:cNvSpPr>
          <p:nvPr>
            <p:ph idx="1"/>
          </p:nvPr>
        </p:nvSpPr>
        <p:spPr/>
        <p:txBody>
          <a:bodyPr/>
          <a:lstStyle/>
          <a:p>
            <a:r>
              <a:rPr lang="en-US" dirty="0"/>
              <a:t>Replacement of “Can machines think?”</a:t>
            </a:r>
          </a:p>
          <a:p>
            <a:pPr lvl="1"/>
            <a:r>
              <a:rPr lang="en-US" dirty="0"/>
              <a:t>Behavioral test</a:t>
            </a:r>
          </a:p>
          <a:p>
            <a:pPr lvl="1"/>
            <a:r>
              <a:rPr lang="en-US" dirty="0"/>
              <a:t>not just natural language understanding</a:t>
            </a:r>
          </a:p>
          <a:p>
            <a:r>
              <a:rPr lang="en-US" dirty="0"/>
              <a:t>Natural language conversation</a:t>
            </a:r>
          </a:p>
          <a:p>
            <a:pPr lvl="1"/>
            <a:r>
              <a:rPr lang="en-US" b="1" i="1" dirty="0"/>
              <a:t>Imitation game (1950)</a:t>
            </a:r>
          </a:p>
          <a:p>
            <a:pPr lvl="2"/>
            <a:r>
              <a:rPr lang="en-US" dirty="0"/>
              <a:t>Human?</a:t>
            </a:r>
          </a:p>
          <a:p>
            <a:pPr lvl="2"/>
            <a:r>
              <a:rPr lang="en-US" dirty="0"/>
              <a:t>Computer?</a:t>
            </a:r>
          </a:p>
        </p:txBody>
      </p:sp>
      <p:pic>
        <p:nvPicPr>
          <p:cNvPr id="7" name="Picture 6" descr="turingtest.png"/>
          <p:cNvPicPr>
            <a:picLocks noChangeAspect="1"/>
          </p:cNvPicPr>
          <p:nvPr/>
        </p:nvPicPr>
        <p:blipFill>
          <a:blip r:embed="rId3" cstate="email"/>
          <a:stretch>
            <a:fillRect/>
          </a:stretch>
        </p:blipFill>
        <p:spPr>
          <a:xfrm>
            <a:off x="5105400" y="3041999"/>
            <a:ext cx="3048000" cy="3816001"/>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a:p>
        </p:txBody>
      </p:sp>
      <p:sp>
        <p:nvSpPr>
          <p:cNvPr id="54274" name="AutoShape 2" descr="Image result for imitation ga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626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AI Winter</a:t>
            </a:r>
          </a:p>
        </p:txBody>
      </p:sp>
      <p:sp>
        <p:nvSpPr>
          <p:cNvPr id="3" name="Content Placeholder 2"/>
          <p:cNvSpPr>
            <a:spLocks noGrp="1"/>
          </p:cNvSpPr>
          <p:nvPr>
            <p:ph idx="1"/>
          </p:nvPr>
        </p:nvSpPr>
        <p:spPr>
          <a:xfrm>
            <a:off x="152400" y="838200"/>
            <a:ext cx="8991600" cy="6019800"/>
          </a:xfrm>
        </p:spPr>
        <p:txBody>
          <a:bodyPr>
            <a:normAutofit/>
          </a:bodyPr>
          <a:lstStyle/>
          <a:p>
            <a:r>
              <a:rPr lang="en-US" dirty="0"/>
              <a:t>AI winter: 1974–80 and 1987–93</a:t>
            </a:r>
          </a:p>
          <a:p>
            <a:pPr lvl="1"/>
            <a:r>
              <a:rPr lang="en-US" dirty="0"/>
              <a:t>1966: the failure of </a:t>
            </a:r>
            <a:r>
              <a:rPr lang="en-US" b="1" dirty="0">
                <a:solidFill>
                  <a:srgbClr val="FF0000"/>
                </a:solidFill>
              </a:rPr>
              <a:t>machine translation</a:t>
            </a:r>
            <a:r>
              <a:rPr lang="en-US" dirty="0"/>
              <a:t>,</a:t>
            </a:r>
          </a:p>
          <a:p>
            <a:pPr lvl="1"/>
            <a:r>
              <a:rPr lang="en-US" dirty="0"/>
              <a:t>1970: the abandonment of </a:t>
            </a:r>
            <a:r>
              <a:rPr lang="en-US" b="1" dirty="0">
                <a:solidFill>
                  <a:srgbClr val="FF0000"/>
                </a:solidFill>
              </a:rPr>
              <a:t>connectionism</a:t>
            </a:r>
            <a:r>
              <a:rPr lang="en-US" dirty="0"/>
              <a:t>,</a:t>
            </a:r>
          </a:p>
          <a:p>
            <a:pPr lvl="1"/>
            <a:r>
              <a:rPr lang="en-US" dirty="0"/>
              <a:t>1971–75: DARPA's frustration with the </a:t>
            </a:r>
            <a:r>
              <a:rPr lang="en-US" b="1" dirty="0">
                <a:solidFill>
                  <a:srgbClr val="FF0000"/>
                </a:solidFill>
              </a:rPr>
              <a:t>Speech Understanding </a:t>
            </a:r>
            <a:r>
              <a:rPr lang="en-US" dirty="0"/>
              <a:t>Research program at Carnegie Mellon University,</a:t>
            </a:r>
          </a:p>
          <a:p>
            <a:pPr lvl="1"/>
            <a:r>
              <a:rPr lang="en-US" dirty="0">
                <a:solidFill>
                  <a:schemeClr val="bg1">
                    <a:lumMod val="65000"/>
                  </a:schemeClr>
                </a:solidFill>
              </a:rPr>
              <a:t>1973: the large decrease in AI research in the United Kingdom in response to the Lighthill report,</a:t>
            </a:r>
          </a:p>
          <a:p>
            <a:pPr lvl="1"/>
            <a:r>
              <a:rPr lang="en-US" dirty="0">
                <a:solidFill>
                  <a:schemeClr val="bg1">
                    <a:lumMod val="65000"/>
                  </a:schemeClr>
                </a:solidFill>
              </a:rPr>
              <a:t>1973–74: DARPA's cutbacks to academic AI research in general,</a:t>
            </a:r>
          </a:p>
          <a:p>
            <a:pPr lvl="1"/>
            <a:r>
              <a:rPr lang="en-US" dirty="0">
                <a:solidFill>
                  <a:schemeClr val="bg1">
                    <a:lumMod val="65000"/>
                  </a:schemeClr>
                </a:solidFill>
              </a:rPr>
              <a:t>1987: the collapse of the Lisp machine market,</a:t>
            </a:r>
          </a:p>
          <a:p>
            <a:pPr lvl="1"/>
            <a:r>
              <a:rPr lang="en-US" dirty="0">
                <a:solidFill>
                  <a:schemeClr val="bg1">
                    <a:lumMod val="65000"/>
                  </a:schemeClr>
                </a:solidFill>
              </a:rPr>
              <a:t>1988: the cancellation of new spending on AI by the Strategic Computing Initiative,</a:t>
            </a:r>
          </a:p>
          <a:p>
            <a:pPr lvl="1"/>
            <a:r>
              <a:rPr lang="en-US" dirty="0">
                <a:solidFill>
                  <a:schemeClr val="bg1">
                    <a:lumMod val="65000"/>
                  </a:schemeClr>
                </a:solidFill>
              </a:rPr>
              <a:t>1993: expert systems slowly reaching the bottom, and</a:t>
            </a:r>
          </a:p>
          <a:p>
            <a:pPr lvl="1"/>
            <a:r>
              <a:rPr lang="en-US" dirty="0">
                <a:solidFill>
                  <a:schemeClr val="bg1">
                    <a:lumMod val="65000"/>
                  </a:schemeClr>
                </a:solidFill>
              </a:rPr>
              <a:t>1990s: the quiet disappearance of the fifth-generation computer project's original goals.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4253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dirty="0"/>
              <a:t>Enabled by Big Data</a:t>
            </a:r>
          </a:p>
        </p:txBody>
      </p:sp>
      <p:sp>
        <p:nvSpPr>
          <p:cNvPr id="3" name="Content Placeholder 2"/>
          <p:cNvSpPr>
            <a:spLocks noGrp="1"/>
          </p:cNvSpPr>
          <p:nvPr>
            <p:ph idx="1"/>
          </p:nvPr>
        </p:nvSpPr>
        <p:spPr>
          <a:xfrm>
            <a:off x="152400" y="685800"/>
            <a:ext cx="8991600" cy="3733800"/>
          </a:xfrm>
        </p:spPr>
        <p:txBody>
          <a:bodyPr>
            <a:normAutofit fontScale="92500" lnSpcReduction="10000"/>
          </a:bodyPr>
          <a:lstStyle/>
          <a:p>
            <a:r>
              <a:rPr lang="en-US" sz="2800" dirty="0"/>
              <a:t>1971–75: DARPA's frustration with the </a:t>
            </a:r>
            <a:r>
              <a:rPr lang="en-US" sz="2800" b="1" dirty="0">
                <a:solidFill>
                  <a:srgbClr val="FF0000"/>
                </a:solidFill>
              </a:rPr>
              <a:t>Speech Understanding</a:t>
            </a:r>
            <a:endParaRPr lang="en-US" sz="2800" dirty="0"/>
          </a:p>
          <a:p>
            <a:r>
              <a:rPr lang="en-US" sz="2800" dirty="0"/>
              <a:t>“Watson is a </a:t>
            </a:r>
            <a:r>
              <a:rPr lang="en-US" sz="2800" b="1" dirty="0">
                <a:solidFill>
                  <a:srgbClr val="0070C0"/>
                </a:solidFill>
              </a:rPr>
              <a:t>question answering</a:t>
            </a:r>
            <a:r>
              <a:rPr lang="en-US" sz="2800" dirty="0"/>
              <a:t> (QA) computing system that IBM built to apply advanced </a:t>
            </a:r>
          </a:p>
          <a:p>
            <a:pPr lvl="1"/>
            <a:r>
              <a:rPr lang="en-US" sz="2400" dirty="0"/>
              <a:t>natural language processing, </a:t>
            </a:r>
          </a:p>
          <a:p>
            <a:pPr lvl="1"/>
            <a:r>
              <a:rPr lang="en-US" sz="2400" dirty="0"/>
              <a:t>information retrieval, </a:t>
            </a:r>
          </a:p>
          <a:p>
            <a:pPr lvl="1"/>
            <a:r>
              <a:rPr lang="en-US" sz="2400" dirty="0"/>
              <a:t>knowledge representation, </a:t>
            </a:r>
          </a:p>
          <a:p>
            <a:pPr lvl="1"/>
            <a:r>
              <a:rPr lang="en-US" sz="2400" dirty="0"/>
              <a:t>automated reasoning, and </a:t>
            </a:r>
          </a:p>
          <a:p>
            <a:pPr lvl="1"/>
            <a:r>
              <a:rPr lang="en-US" sz="2400" dirty="0"/>
              <a:t>machine learning technologies </a:t>
            </a:r>
          </a:p>
          <a:p>
            <a:r>
              <a:rPr lang="en-US" sz="2800" dirty="0"/>
              <a:t>to the field of </a:t>
            </a:r>
            <a:r>
              <a:rPr lang="en-US" sz="2800" b="1" dirty="0">
                <a:solidFill>
                  <a:srgbClr val="0070C0"/>
                </a:solidFill>
              </a:rPr>
              <a:t>open domain question answering</a:t>
            </a:r>
            <a:r>
              <a:rPr lang="en-US" sz="2800" dirty="0"/>
              <a:t>.”</a:t>
            </a:r>
          </a:p>
        </p:txBody>
      </p:sp>
      <p:sp>
        <p:nvSpPr>
          <p:cNvPr id="5" name="Rectangle 4"/>
          <p:cNvSpPr/>
          <p:nvPr/>
        </p:nvSpPr>
        <p:spPr>
          <a:xfrm>
            <a:off x="0" y="6488668"/>
            <a:ext cx="5257800" cy="369332"/>
          </a:xfrm>
          <a:prstGeom prst="rect">
            <a:avLst/>
          </a:prstGeom>
        </p:spPr>
        <p:txBody>
          <a:bodyPr wrap="square">
            <a:spAutoFit/>
          </a:bodyPr>
          <a:lstStyle/>
          <a:p>
            <a:r>
              <a:rPr lang="en-US" dirty="0"/>
              <a:t>https://en.wikipedia.org/wiki/Watson_(computer)</a:t>
            </a:r>
          </a:p>
        </p:txBody>
      </p:sp>
      <p:pic>
        <p:nvPicPr>
          <p:cNvPr id="7" name="Picture 6" descr="waston.png"/>
          <p:cNvPicPr>
            <a:picLocks noChangeAspect="1"/>
          </p:cNvPicPr>
          <p:nvPr/>
        </p:nvPicPr>
        <p:blipFill>
          <a:blip r:embed="rId2" cstate="email"/>
          <a:stretch>
            <a:fillRect/>
          </a:stretch>
        </p:blipFill>
        <p:spPr>
          <a:xfrm>
            <a:off x="5943600" y="1752600"/>
            <a:ext cx="2844799" cy="1905000"/>
          </a:xfrm>
          <a:prstGeom prst="rect">
            <a:avLst/>
          </a:prstGeom>
        </p:spPr>
      </p:pic>
      <p:pic>
        <p:nvPicPr>
          <p:cNvPr id="8" name="Picture 7" descr="waston1.png"/>
          <p:cNvPicPr>
            <a:picLocks noChangeAspect="1"/>
          </p:cNvPicPr>
          <p:nvPr/>
        </p:nvPicPr>
        <p:blipFill>
          <a:blip r:embed="rId3" cstate="email"/>
          <a:stretch>
            <a:fillRect/>
          </a:stretch>
        </p:blipFill>
        <p:spPr>
          <a:xfrm>
            <a:off x="4114800" y="4267200"/>
            <a:ext cx="4419600" cy="2209801"/>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sp>
        <p:nvSpPr>
          <p:cNvPr id="9" name="Rectangle 8"/>
          <p:cNvSpPr/>
          <p:nvPr/>
        </p:nvSpPr>
        <p:spPr>
          <a:xfrm>
            <a:off x="533400" y="4495800"/>
            <a:ext cx="2895600" cy="1754326"/>
          </a:xfrm>
          <a:prstGeom prst="rect">
            <a:avLst/>
          </a:prstGeom>
        </p:spPr>
        <p:txBody>
          <a:bodyPr wrap="square">
            <a:spAutoFit/>
          </a:bodyPr>
          <a:lstStyle/>
          <a:p>
            <a:r>
              <a:rPr lang="en-US" dirty="0"/>
              <a:t>In 2011, Watson competed on Jeopardy! against former winners Brad </a:t>
            </a:r>
            <a:r>
              <a:rPr lang="en-US" dirty="0" err="1"/>
              <a:t>Rutter</a:t>
            </a:r>
            <a:r>
              <a:rPr lang="en-US" dirty="0"/>
              <a:t> and Ken Jennings. Watson received the first place prize of $1 million.</a:t>
            </a:r>
          </a:p>
        </p:txBody>
      </p:sp>
    </p:spTree>
    <p:extLst>
      <p:ext uri="{BB962C8B-B14F-4D97-AF65-F5344CB8AC3E}">
        <p14:creationId xmlns:p14="http://schemas.microsoft.com/office/powerpoint/2010/main" val="99327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dirty="0"/>
              <a:t>Enabled by Big Data</a:t>
            </a:r>
          </a:p>
        </p:txBody>
      </p:sp>
      <p:pic>
        <p:nvPicPr>
          <p:cNvPr id="5" name="Content Placeholder 4" descr="siri.png"/>
          <p:cNvPicPr>
            <a:picLocks noGrp="1" noChangeAspect="1"/>
          </p:cNvPicPr>
          <p:nvPr>
            <p:ph idx="1"/>
          </p:nvPr>
        </p:nvPicPr>
        <p:blipFill>
          <a:blip r:embed="rId2" cstate="email"/>
          <a:stretch>
            <a:fillRect/>
          </a:stretch>
        </p:blipFill>
        <p:spPr>
          <a:xfrm>
            <a:off x="533400" y="771481"/>
            <a:ext cx="8153400" cy="6086519"/>
          </a:xfrm>
        </p:spPr>
      </p:pic>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04643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5295</TotalTime>
  <Words>2262</Words>
  <Application>Microsoft Office PowerPoint</Application>
  <PresentationFormat>On-screen Show (4:3)</PresentationFormat>
  <Paragraphs>359</Paragraphs>
  <Slides>39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MSBD 5018 - Natural Language Processing</vt:lpstr>
      <vt:lpstr>Logistics</vt:lpstr>
      <vt:lpstr>Goals of this Course</vt:lpstr>
      <vt:lpstr>Today</vt:lpstr>
      <vt:lpstr>Natural Language </vt:lpstr>
      <vt:lpstr>Artificial Intelligence: Turing Test</vt:lpstr>
      <vt:lpstr>The AI Winter</vt:lpstr>
      <vt:lpstr>Enabled by Big Data</vt:lpstr>
      <vt:lpstr>Enabled by Big Data</vt:lpstr>
      <vt:lpstr>Enabled by Big Data and Powerful Machines and Algorithms </vt:lpstr>
      <vt:lpstr>How Big Data Are</vt:lpstr>
      <vt:lpstr>Large Language Models！</vt:lpstr>
      <vt:lpstr>What’s Special about Human Language?</vt:lpstr>
      <vt:lpstr>Why is NLP Difficult?</vt:lpstr>
      <vt:lpstr>Words are Ambiguous (have multiple meanings)</vt:lpstr>
      <vt:lpstr>More Examples of Ambiguity</vt:lpstr>
      <vt:lpstr>Language Subtleties </vt:lpstr>
      <vt:lpstr>Levels of Linguistic Analysis: Analogy with Programming Languages</vt:lpstr>
      <vt:lpstr>Analogy with Programming Languages</vt:lpstr>
      <vt:lpstr>How to do natural language processing?</vt:lpstr>
      <vt:lpstr>The Role of Memorization</vt:lpstr>
      <vt:lpstr>The Role of Memorization</vt:lpstr>
      <vt:lpstr>But there is too much to memorize!</vt:lpstr>
      <vt:lpstr>Rules and Memorization</vt:lpstr>
      <vt:lpstr>Representation of Meaning</vt:lpstr>
      <vt:lpstr>How to tackle these problems?</vt:lpstr>
      <vt:lpstr>NLP ?= Machine Learning</vt:lpstr>
      <vt:lpstr>NLP ?= Linguistics</vt:lpstr>
      <vt:lpstr>Desiderata for NLP Methods  (ordered arbitrarily)</vt:lpstr>
      <vt:lpstr>Fields with Connections to NLP</vt:lpstr>
      <vt:lpstr>Fields with Connections to Machine Learning</vt:lpstr>
      <vt:lpstr>Machine learning for NLP</vt:lpstr>
      <vt:lpstr>Nowadays: Deep learning for NLP</vt:lpstr>
      <vt:lpstr>Real-World Applications of NLP</vt:lpstr>
      <vt:lpstr>What We’ll Do in this Course</vt:lpstr>
      <vt:lpstr>What We’ll Do in this Course</vt:lpstr>
      <vt:lpstr>How to analyze a big collection?</vt:lpstr>
      <vt:lpstr>Course Information</vt:lpstr>
      <vt:lpstr>15 minutes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Yangqiu SONG</cp:lastModifiedBy>
  <cp:revision>162</cp:revision>
  <dcterms:created xsi:type="dcterms:W3CDTF">2006-08-16T00:00:00Z</dcterms:created>
  <dcterms:modified xsi:type="dcterms:W3CDTF">2023-02-08T06:23:09Z</dcterms:modified>
</cp:coreProperties>
</file>