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4"/>
  </p:notesMasterIdLst>
  <p:sldIdLst>
    <p:sldId id="257" r:id="rId3"/>
    <p:sldId id="344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1" r:id="rId16"/>
    <p:sldId id="345" r:id="rId17"/>
    <p:sldId id="298" r:id="rId18"/>
    <p:sldId id="303" r:id="rId19"/>
    <p:sldId id="346" r:id="rId20"/>
    <p:sldId id="347" r:id="rId21"/>
    <p:sldId id="293" r:id="rId22"/>
    <p:sldId id="294" r:id="rId23"/>
    <p:sldId id="295" r:id="rId24"/>
    <p:sldId id="296" r:id="rId25"/>
    <p:sldId id="309" r:id="rId26"/>
    <p:sldId id="311" r:id="rId27"/>
    <p:sldId id="312" r:id="rId28"/>
    <p:sldId id="328" r:id="rId29"/>
    <p:sldId id="340" r:id="rId30"/>
    <p:sldId id="341" r:id="rId31"/>
    <p:sldId id="348" r:id="rId32"/>
    <p:sldId id="32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24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qiu SONG" userId="7663364d-1002-410d-9c05-5263f526c5cf" providerId="ADAL" clId="{05882262-5AD3-4DE6-B0CF-8B9E80F4B056}"/>
    <pc:docChg chg="modSld">
      <pc:chgData name="Yangqiu SONG" userId="7663364d-1002-410d-9c05-5263f526c5cf" providerId="ADAL" clId="{05882262-5AD3-4DE6-B0CF-8B9E80F4B056}" dt="2023-02-07T08:50:55.970" v="0" actId="21"/>
      <pc:docMkLst>
        <pc:docMk/>
      </pc:docMkLst>
      <pc:sldChg chg="modSp mod">
        <pc:chgData name="Yangqiu SONG" userId="7663364d-1002-410d-9c05-5263f526c5cf" providerId="ADAL" clId="{05882262-5AD3-4DE6-B0CF-8B9E80F4B056}" dt="2023-02-07T08:50:55.970" v="0" actId="21"/>
        <pc:sldMkLst>
          <pc:docMk/>
          <pc:sldMk cId="99992513" sldId="257"/>
        </pc:sldMkLst>
        <pc:spChg chg="mod">
          <ac:chgData name="Yangqiu SONG" userId="7663364d-1002-410d-9c05-5263f526c5cf" providerId="ADAL" clId="{05882262-5AD3-4DE6-B0CF-8B9E80F4B056}" dt="2023-02-07T08:50:55.970" v="0" actId="21"/>
          <ac:spMkLst>
            <pc:docMk/>
            <pc:sldMk cId="99992513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18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POS: possessive ending</a:t>
            </a:r>
          </a:p>
          <a:p>
            <a:r>
              <a:rPr lang="en-US" dirty="0"/>
              <a:t>PRP: personal pronoun</a:t>
            </a:r>
          </a:p>
          <a:p>
            <a:r>
              <a:rPr lang="en-US" dirty="0"/>
              <a:t>MD: modal</a:t>
            </a:r>
            <a:r>
              <a:rPr lang="en-US" baseline="0" dirty="0"/>
              <a:t>, can, should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2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0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AA957A-C565-4E03-AFB3-3FF178DD804C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06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67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9E9FD2-2D44-4117-B8DE-42EE192911F3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5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93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5FE6-750C-4732-8770-3764C3886B79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26E3-24CA-473D-94AE-BEF5424C6745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3CEE-FB3B-438F-9EBB-73B9AC10250C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9D9D2-3F3B-4AAC-AA3D-F29202530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9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B7C6F-75F0-4A95-BC3B-4932707455C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64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0952E4-6ECB-440A-92F1-BEA629C5B75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403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11EB11-05DC-4354-B8AC-5749DE54CF4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57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52C2E-E94C-4701-970A-EC73EED817D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961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6CFEAE-9541-4EC1-AD36-31792D23285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454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CA7F0D-A1AB-467E-8A27-BCE4E4A02B9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208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81C6CA-D755-4E5F-8799-70FDE400D11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7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A034-9655-43B8-B3BD-88402095BDE4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D81941-7451-4048-8914-A3F42BD682F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368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679ADB-3BB6-4547-85D4-4408F8B89DB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974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FC7D3C-B6C6-4632-8A7B-F0B025CCD94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872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3305A5-744D-42E5-9859-701C6CCAA71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60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8B27-60EC-44D9-BAB5-30CBA8DEF1DF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438-2669-4C13-BC32-057F4D8A6A64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8CF2-C308-4240-827B-DA5E5EF10773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29BF-A21A-4829-82BB-D4F1052F34BD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305-5630-46F6-B0A9-82A3FB37D1B9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31D5-19F5-4FF9-AAAF-C9E151ED526F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8D69-AA0B-497A-9110-118DC585578D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B4C8-4A74-4DEC-ACCB-294E44CF7D2F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CSCI 5582 Fall 2006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4270C7-C4AA-4068-8A4C-88B12DF7D81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21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anose="030F0702030302020204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pt-BR" sz="3600" dirty="0"/>
              <a:t>MSBD 5018 - Natural Language Processing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Introduction </a:t>
            </a:r>
            <a:r>
              <a:rPr lang="en-US" dirty="0"/>
              <a:t>to NLP </a:t>
            </a:r>
          </a:p>
          <a:p>
            <a:r>
              <a:rPr lang="en-US" dirty="0"/>
              <a:t>Instructor: </a:t>
            </a:r>
            <a:r>
              <a:rPr lang="en-US" dirty="0" err="1"/>
              <a:t>Yangqiu</a:t>
            </a:r>
            <a:r>
              <a:rPr lang="en-US" dirty="0"/>
              <a:t>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3692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Slides credits: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Hongning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Wang,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Percy Liang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2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8568"/>
            <a:ext cx="8686800" cy="5257800"/>
          </a:xfrm>
        </p:spPr>
        <p:txBody>
          <a:bodyPr/>
          <a:lstStyle/>
          <a:p>
            <a:r>
              <a:rPr lang="en-US" dirty="0"/>
              <a:t>Frame based semantics </a:t>
            </a:r>
          </a:p>
          <a:p>
            <a:pPr>
              <a:buNone/>
            </a:pPr>
            <a:r>
              <a:rPr lang="en-US" dirty="0"/>
              <a:t>   Cynthia        sold       the bike  to   Bob  for   $200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SELLER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PREDICATE</a:t>
            </a: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GOODS</a:t>
            </a: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BUYER</a:t>
            </a:r>
            <a:r>
              <a:rPr lang="en-US" dirty="0"/>
              <a:t>       </a:t>
            </a:r>
            <a:r>
              <a:rPr lang="en-US" dirty="0">
                <a:solidFill>
                  <a:srgbClr val="7030A0"/>
                </a:solidFill>
              </a:rPr>
              <a:t>PRICE</a:t>
            </a:r>
          </a:p>
          <a:p>
            <a:r>
              <a:rPr lang="en-US" dirty="0"/>
              <a:t>Semantic role labeling (SRL)</a:t>
            </a:r>
          </a:p>
        </p:txBody>
      </p:sp>
      <p:pic>
        <p:nvPicPr>
          <p:cNvPr id="6" name="Picture 5" descr="srl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3200400"/>
            <a:ext cx="9144000" cy="336610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8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8568"/>
            <a:ext cx="8686800" cy="5257800"/>
          </a:xfrm>
        </p:spPr>
        <p:txBody>
          <a:bodyPr/>
          <a:lstStyle/>
          <a:p>
            <a:r>
              <a:rPr lang="en-US" dirty="0"/>
              <a:t>Topics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Categorization/</a:t>
            </a:r>
            <a:r>
              <a:rPr lang="en-US" altLang="zh-CN" dirty="0"/>
              <a:t>classification</a:t>
            </a:r>
            <a:endParaRPr lang="en-US" dirty="0"/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Topic modeling</a:t>
            </a:r>
          </a:p>
          <a:p>
            <a:endParaRPr lang="en-US" dirty="0"/>
          </a:p>
        </p:txBody>
      </p:sp>
      <p:pic>
        <p:nvPicPr>
          <p:cNvPr id="5" name="Picture 4" descr="topics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1600200"/>
            <a:ext cx="9144000" cy="24298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Semantics (4) Lexical/Compositional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>
            <a:normAutofit/>
          </a:bodyPr>
          <a:lstStyle/>
          <a:p>
            <a:r>
              <a:rPr lang="en-US" sz="2400" dirty="0"/>
              <a:t>Word</a:t>
            </a:r>
          </a:p>
          <a:p>
            <a:r>
              <a:rPr lang="en-US" sz="2400" dirty="0"/>
              <a:t>Multi-word expressions: meaning unit beyond a word</a:t>
            </a:r>
          </a:p>
          <a:p>
            <a:endParaRPr lang="en-US" sz="2400" dirty="0"/>
          </a:p>
          <a:p>
            <a:r>
              <a:rPr lang="en-US" sz="2400" dirty="0"/>
              <a:t>Morphology: meaning unit within a word</a:t>
            </a:r>
          </a:p>
          <a:p>
            <a:endParaRPr lang="en-US" sz="2400" dirty="0"/>
          </a:p>
          <a:p>
            <a:r>
              <a:rPr lang="en-US" sz="2400" dirty="0" err="1"/>
              <a:t>Polysemy</a:t>
            </a:r>
            <a:r>
              <a:rPr lang="en-US" sz="2400" dirty="0"/>
              <a:t>: one word has multiple meanings (word senses)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Synonymy/paraphrasing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989677" y="713464"/>
            <a:ext cx="63260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light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9947" y="1574603"/>
            <a:ext cx="114557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light bulb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4316" y="2511595"/>
            <a:ext cx="3876831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light     lighten     lightening     relight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3467606"/>
            <a:ext cx="739140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light was </a:t>
            </a:r>
            <a:r>
              <a:rPr lang="en-US" altLang="zh-CN" sz="2000" dirty="0"/>
              <a:t>fi</a:t>
            </a:r>
            <a:r>
              <a:rPr lang="en-US" sz="2000" dirty="0"/>
              <a:t>ltered through a soft glass window. ((physics) electromagnetic radiation that can produce a visual sensation)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 stepped into the light. (an illuminated area)</a:t>
            </a:r>
          </a:p>
        </p:txBody>
      </p:sp>
      <p:sp>
        <p:nvSpPr>
          <p:cNvPr id="9" name="Rectangle 8"/>
          <p:cNvSpPr/>
          <p:nvPr/>
        </p:nvSpPr>
        <p:spPr>
          <a:xfrm>
            <a:off x="3141371" y="5076906"/>
            <a:ext cx="244272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/>
              <a:t>c</a:t>
            </a:r>
            <a:r>
              <a:rPr lang="en-US" sz="2000" dirty="0"/>
              <a:t>onfusing and unclear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5657671"/>
            <a:ext cx="632460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have fond memories of my childhood.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reflect on my childhood with a certain fondness.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enjoy thinking back to when I was a kid.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7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Pragmatics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what does it mean literally?</a:t>
            </a:r>
          </a:p>
          <a:p>
            <a:endParaRPr lang="en-US" dirty="0"/>
          </a:p>
          <a:p>
            <a:r>
              <a:rPr lang="en-US" dirty="0"/>
              <a:t>Pragmatics: what is the speaker really conveying?</a:t>
            </a:r>
          </a:p>
          <a:p>
            <a:pPr lvl="1"/>
            <a:r>
              <a:rPr lang="en-US" dirty="0"/>
              <a:t>Conversational </a:t>
            </a:r>
            <a:r>
              <a:rPr lang="en-US" dirty="0" err="1"/>
              <a:t>implicature</a:t>
            </a:r>
            <a:endParaRPr lang="en-US" dirty="0"/>
          </a:p>
          <a:p>
            <a:pPr lvl="2"/>
            <a:r>
              <a:rPr lang="en-US" b="1" dirty="0"/>
              <a:t>A: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What on earth has happened to the roast beef?</a:t>
            </a:r>
          </a:p>
          <a:p>
            <a:pPr lvl="2"/>
            <a:r>
              <a:rPr lang="en-US" b="1" dirty="0"/>
              <a:t>B: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The dog is looking very happy.</a:t>
            </a:r>
          </a:p>
          <a:p>
            <a:pPr lvl="2"/>
            <a:r>
              <a:rPr lang="en-US" dirty="0" err="1"/>
              <a:t>Implicature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The dog at the roast beef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Presupposition: background assumption independent of truth of sentence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 have stopped eating meat.</a:t>
            </a:r>
          </a:p>
          <a:p>
            <a:pPr lvl="2"/>
            <a:r>
              <a:rPr lang="en-US" dirty="0"/>
              <a:t>Presupposition: </a:t>
            </a:r>
            <a:r>
              <a:rPr lang="en-US" dirty="0">
                <a:solidFill>
                  <a:srgbClr val="0070C0"/>
                </a:solidFill>
              </a:rPr>
              <a:t>I once was eating meat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Coreference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2000" dirty="0"/>
              <a:t>The dog chased the </a:t>
            </a:r>
            <a:r>
              <a:rPr lang="en-US" sz="2000" dirty="0">
                <a:solidFill>
                  <a:srgbClr val="FF0000"/>
                </a:solidFill>
              </a:rPr>
              <a:t>cat</a:t>
            </a:r>
            <a:r>
              <a:rPr lang="en-US" sz="2000" dirty="0"/>
              <a:t>, which ran up a tree. </a:t>
            </a:r>
            <a:r>
              <a:rPr lang="en-US" sz="2000" b="1" dirty="0">
                <a:solidFill>
                  <a:srgbClr val="00B0F0"/>
                </a:solidFill>
              </a:rPr>
              <a:t>It</a:t>
            </a:r>
            <a:r>
              <a:rPr lang="en-US" sz="2000" dirty="0"/>
              <a:t> waited at the </a:t>
            </a:r>
            <a:r>
              <a:rPr lang="en-US" sz="2000" dirty="0">
                <a:solidFill>
                  <a:srgbClr val="C00000"/>
                </a:solidFill>
              </a:rPr>
              <a:t>top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dog</a:t>
            </a:r>
            <a:r>
              <a:rPr lang="en-US" sz="2000" dirty="0"/>
              <a:t> chased the cat, which ran up a tree. </a:t>
            </a:r>
            <a:r>
              <a:rPr lang="en-US" sz="2000" b="1" dirty="0">
                <a:solidFill>
                  <a:srgbClr val="00B0F0"/>
                </a:solidFill>
              </a:rPr>
              <a:t>It</a:t>
            </a:r>
            <a:r>
              <a:rPr lang="en-US" sz="2000" dirty="0"/>
              <a:t> waited at the </a:t>
            </a:r>
            <a:r>
              <a:rPr lang="en-US" sz="2000" dirty="0">
                <a:solidFill>
                  <a:srgbClr val="C00000"/>
                </a:solidFill>
              </a:rPr>
              <a:t>bottom</a:t>
            </a:r>
            <a:r>
              <a:rPr lang="en-US" sz="2000" dirty="0"/>
              <a:t>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Paul</a:t>
            </a:r>
            <a:r>
              <a:rPr lang="en-US" sz="2000" dirty="0"/>
              <a:t> tried to call George on the phone, but </a:t>
            </a:r>
            <a:r>
              <a:rPr lang="en-US" sz="2000" b="1" dirty="0">
                <a:solidFill>
                  <a:srgbClr val="00B0F0"/>
                </a:solidFill>
              </a:rPr>
              <a:t>he</a:t>
            </a:r>
            <a:r>
              <a:rPr lang="en-US" sz="2000" dirty="0"/>
              <a:t> wasn’t </a:t>
            </a:r>
            <a:r>
              <a:rPr lang="en-US" sz="2000" dirty="0">
                <a:solidFill>
                  <a:srgbClr val="C00000"/>
                </a:solidFill>
              </a:rPr>
              <a:t>successful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Paul tried to call </a:t>
            </a:r>
            <a:r>
              <a:rPr lang="en-US" sz="2000" dirty="0">
                <a:solidFill>
                  <a:srgbClr val="FF0000"/>
                </a:solidFill>
              </a:rPr>
              <a:t>George</a:t>
            </a:r>
            <a:r>
              <a:rPr lang="en-US" sz="2000" dirty="0"/>
              <a:t> on the phone, but </a:t>
            </a:r>
            <a:r>
              <a:rPr lang="en-US" sz="2000" b="1" dirty="0">
                <a:solidFill>
                  <a:srgbClr val="00B0F0"/>
                </a:solidFill>
              </a:rPr>
              <a:t>he</a:t>
            </a:r>
            <a:r>
              <a:rPr lang="en-US" sz="2000" dirty="0"/>
              <a:t> wasn’t </a:t>
            </a:r>
            <a:r>
              <a:rPr lang="en-US" sz="2000" dirty="0">
                <a:solidFill>
                  <a:srgbClr val="C00000"/>
                </a:solidFill>
              </a:rPr>
              <a:t>available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r>
              <a:rPr lang="en-US" dirty="0"/>
              <a:t>Discourse: sentence relation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S1: Senator calls this “the first gift of democracy”. 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S2: The Poles might do better to view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this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 a Trojan Horse.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oref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156709" y="1707496"/>
            <a:ext cx="6830581" cy="1226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0" y="5441603"/>
            <a:ext cx="61587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But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320135"/>
            <a:ext cx="2792431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/>
              <a:t>Contrast </a:t>
            </a:r>
            <a:r>
              <a:rPr lang="en-US" altLang="zh-CN" sz="2400" dirty="0"/>
              <a:t>relationship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 Summarize: The Big Picture of NLP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2487386" y="1420526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ar-AE" altLang="en-US" sz="3200" dirty="0"/>
              <a:t>كلب هو مطاردة صبي في الملعب.</a:t>
            </a:r>
            <a:endParaRPr lang="en-US" altLang="en-US" sz="3200" i="0" dirty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66738" y="2188029"/>
            <a:ext cx="8120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>
                <a:latin typeface="Arial" panose="020B0604020202020204" pitchFamily="34" charset="0"/>
              </a:rPr>
              <a:t>How can a computer make </a:t>
            </a:r>
            <a:r>
              <a:rPr lang="en-US" altLang="en-US" sz="3600" b="1" i="0" dirty="0">
                <a:latin typeface="Arial" panose="020B0604020202020204" pitchFamily="34" charset="0"/>
              </a:rPr>
              <a:t>sense</a:t>
            </a:r>
            <a:r>
              <a:rPr lang="en-US" altLang="en-US" sz="2400" i="0" dirty="0">
                <a:latin typeface="Arial" panose="020B0604020202020204" pitchFamily="34" charset="0"/>
              </a:rPr>
              <a:t> out of this </a:t>
            </a:r>
            <a:r>
              <a:rPr lang="en-US" altLang="en-US" sz="2800" b="1" i="0" dirty="0">
                <a:latin typeface="Arial" panose="020B0604020202020204" pitchFamily="34" charset="0"/>
              </a:rPr>
              <a:t>string</a:t>
            </a:r>
            <a:r>
              <a:rPr lang="en-US" altLang="en-US" sz="4000" b="1" i="0" dirty="0">
                <a:latin typeface="Arial" panose="020B0604020202020204" pitchFamily="34" charset="0"/>
              </a:rPr>
              <a:t>? </a:t>
            </a:r>
            <a:endParaRPr lang="en-US" altLang="en-US" sz="2400" i="0" dirty="0">
              <a:latin typeface="Arial" panose="020B0604020202020204" pitchFamily="34" charset="0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>
                <a:latin typeface="Arial" panose="020B0604020202020204" pitchFamily="34" charset="0"/>
              </a:rPr>
              <a:t>Arabic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8950" y="3325936"/>
            <a:ext cx="7131050" cy="707886"/>
            <a:chOff x="488950" y="3325936"/>
            <a:chExt cx="7131050" cy="707886"/>
          </a:xfrm>
        </p:grpSpPr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2126188" y="3325936"/>
              <a:ext cx="549381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are the basic units of meaning (words)?</a:t>
              </a:r>
            </a:p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is the meaning of each word? </a:t>
              </a:r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488950" y="3483429"/>
              <a:ext cx="163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Morphology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2133600" cy="228600"/>
          </a:xfrm>
        </p:spPr>
        <p:txBody>
          <a:bodyPr/>
          <a:lstStyle/>
          <a:p>
            <a:r>
              <a:rPr lang="en-US" altLang="zh-CN" dirty="0" err="1"/>
              <a:t>Hongning</a:t>
            </a:r>
            <a:r>
              <a:rPr lang="en-US" altLang="zh-CN" dirty="0"/>
              <a:t> Wang, </a:t>
            </a:r>
            <a:r>
              <a:rPr lang="en-US" dirty="0" err="1"/>
              <a:t>CS@UVa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22350" y="3999529"/>
            <a:ext cx="6030187" cy="400110"/>
            <a:chOff x="1022350" y="3999529"/>
            <a:chExt cx="6030187" cy="400110"/>
          </a:xfrm>
        </p:grpSpPr>
        <p:sp>
          <p:nvSpPr>
            <p:cNvPr id="432135" name="Text Box 7"/>
            <p:cNvSpPr txBox="1">
              <a:spLocks noChangeArrowheads="1"/>
            </p:cNvSpPr>
            <p:nvPr/>
          </p:nvSpPr>
          <p:spPr bwMode="auto">
            <a:xfrm>
              <a:off x="1022350" y="4000954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Syntax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26188" y="3999529"/>
              <a:ext cx="49263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How are words related with each other?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8800" y="4376541"/>
            <a:ext cx="7563909" cy="402288"/>
            <a:chOff x="558800" y="4376541"/>
            <a:chExt cx="7563909" cy="402288"/>
          </a:xfrm>
        </p:grpSpPr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558800" y="4381954"/>
              <a:ext cx="145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Semantics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9842" y="4376541"/>
              <a:ext cx="60028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“combined meaning” of words?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375" y="4762954"/>
            <a:ext cx="6940021" cy="408612"/>
            <a:chOff x="460375" y="4762954"/>
            <a:chExt cx="6940021" cy="408612"/>
          </a:xfrm>
        </p:grpSpPr>
        <p:sp>
          <p:nvSpPr>
            <p:cNvPr id="432137" name="Text Box 9"/>
            <p:cNvSpPr txBox="1">
              <a:spLocks noChangeArrowheads="1"/>
            </p:cNvSpPr>
            <p:nvPr/>
          </p:nvSpPr>
          <p:spPr bwMode="auto">
            <a:xfrm>
              <a:off x="460375" y="4762954"/>
              <a:ext cx="1552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Pragmatics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9523" y="4771456"/>
              <a:ext cx="52908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“meta-meaning”? (speech act)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075" y="5132543"/>
            <a:ext cx="5239956" cy="408286"/>
            <a:chOff x="600075" y="5132543"/>
            <a:chExt cx="5239956" cy="408286"/>
          </a:xfrm>
        </p:grpSpPr>
        <p:sp>
          <p:nvSpPr>
            <p:cNvPr id="432139" name="Text Box 11"/>
            <p:cNvSpPr txBox="1">
              <a:spLocks noChangeArrowheads="1"/>
            </p:cNvSpPr>
            <p:nvPr/>
          </p:nvSpPr>
          <p:spPr bwMode="auto">
            <a:xfrm>
              <a:off x="600075" y="5143954"/>
              <a:ext cx="1412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Discourse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09523" y="5132543"/>
              <a:ext cx="37305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Handling a large chunk of text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7550" y="5481563"/>
            <a:ext cx="4838661" cy="404976"/>
            <a:chOff x="717550" y="5464629"/>
            <a:chExt cx="4838661" cy="404976"/>
          </a:xfrm>
        </p:grpSpPr>
        <p:sp>
          <p:nvSpPr>
            <p:cNvPr id="432140" name="Text Box 12"/>
            <p:cNvSpPr txBox="1">
              <a:spLocks noChangeArrowheads="1"/>
            </p:cNvSpPr>
            <p:nvPr/>
          </p:nvSpPr>
          <p:spPr bwMode="auto">
            <a:xfrm>
              <a:off x="717550" y="5464629"/>
              <a:ext cx="1312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Inference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6610" y="5469495"/>
              <a:ext cx="34596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Making sense of everything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357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Running Example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1480460" y="1458686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playground.</a:t>
            </a:r>
          </a:p>
        </p:txBody>
      </p:sp>
      <p:grpSp>
        <p:nvGrpSpPr>
          <p:cNvPr id="433252" name="Group 100"/>
          <p:cNvGrpSpPr>
            <a:grpSpLocks/>
          </p:cNvGrpSpPr>
          <p:nvPr/>
        </p:nvGrpSpPr>
        <p:grpSpPr bwMode="auto">
          <a:xfrm>
            <a:off x="1295400" y="1905000"/>
            <a:ext cx="6553200" cy="336550"/>
            <a:chOff x="816" y="1200"/>
            <a:chExt cx="4128" cy="212"/>
          </a:xfrm>
        </p:grpSpPr>
        <p:sp>
          <p:nvSpPr>
            <p:cNvPr id="433156" name="Line 4"/>
            <p:cNvSpPr>
              <a:spLocks noChangeShapeType="1"/>
            </p:cNvSpPr>
            <p:nvPr/>
          </p:nvSpPr>
          <p:spPr bwMode="auto">
            <a:xfrm>
              <a:off x="8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816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>
              <a:off x="12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115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0" name="Line 8"/>
            <p:cNvSpPr>
              <a:spLocks noChangeShapeType="1"/>
            </p:cNvSpPr>
            <p:nvPr/>
          </p:nvSpPr>
          <p:spPr bwMode="auto">
            <a:xfrm>
              <a:off x="158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1536" y="120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>
              <a:off x="1920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1979" y="1200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Verb</a:t>
              </a:r>
            </a:p>
          </p:txBody>
        </p:sp>
        <p:sp>
          <p:nvSpPr>
            <p:cNvPr id="433164" name="Line 12"/>
            <p:cNvSpPr>
              <a:spLocks noChangeShapeType="1"/>
            </p:cNvSpPr>
            <p:nvPr/>
          </p:nvSpPr>
          <p:spPr bwMode="auto">
            <a:xfrm>
              <a:off x="2592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2544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66" name="Line 14"/>
            <p:cNvSpPr>
              <a:spLocks noChangeShapeType="1"/>
            </p:cNvSpPr>
            <p:nvPr/>
          </p:nvSpPr>
          <p:spPr bwMode="auto">
            <a:xfrm>
              <a:off x="288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283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8" name="Line 16"/>
            <p:cNvSpPr>
              <a:spLocks noChangeShapeType="1"/>
            </p:cNvSpPr>
            <p:nvPr/>
          </p:nvSpPr>
          <p:spPr bwMode="auto">
            <a:xfrm>
              <a:off x="32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221" y="1200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433170" name="Line 18"/>
            <p:cNvSpPr>
              <a:spLocks noChangeShapeType="1"/>
            </p:cNvSpPr>
            <p:nvPr/>
          </p:nvSpPr>
          <p:spPr bwMode="auto">
            <a:xfrm>
              <a:off x="36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1" name="Text Box 19"/>
            <p:cNvSpPr txBox="1">
              <a:spLocks noChangeArrowheads="1"/>
            </p:cNvSpPr>
            <p:nvPr/>
          </p:nvSpPr>
          <p:spPr bwMode="auto">
            <a:xfrm>
              <a:off x="3600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74" name="Line 22"/>
            <p:cNvSpPr>
              <a:spLocks noChangeShapeType="1"/>
            </p:cNvSpPr>
            <p:nvPr/>
          </p:nvSpPr>
          <p:spPr bwMode="auto">
            <a:xfrm>
              <a:off x="4032" y="120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5" name="Text Box 23"/>
            <p:cNvSpPr txBox="1">
              <a:spLocks noChangeArrowheads="1"/>
            </p:cNvSpPr>
            <p:nvPr/>
          </p:nvSpPr>
          <p:spPr bwMode="auto">
            <a:xfrm>
              <a:off x="4224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</p:grpSp>
      <p:grpSp>
        <p:nvGrpSpPr>
          <p:cNvPr id="433255" name="Group 103"/>
          <p:cNvGrpSpPr>
            <a:grpSpLocks/>
          </p:cNvGrpSpPr>
          <p:nvPr/>
        </p:nvGrpSpPr>
        <p:grpSpPr bwMode="auto">
          <a:xfrm>
            <a:off x="1219200" y="2209800"/>
            <a:ext cx="6196013" cy="2667000"/>
            <a:chOff x="768" y="1392"/>
            <a:chExt cx="3903" cy="1680"/>
          </a:xfrm>
        </p:grpSpPr>
        <p:sp>
          <p:nvSpPr>
            <p:cNvPr id="433176" name="Line 24"/>
            <p:cNvSpPr>
              <a:spLocks noChangeShapeType="1"/>
            </p:cNvSpPr>
            <p:nvPr/>
          </p:nvSpPr>
          <p:spPr bwMode="auto">
            <a:xfrm>
              <a:off x="1008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7" name="Line 25"/>
            <p:cNvSpPr>
              <a:spLocks noChangeShapeType="1"/>
            </p:cNvSpPr>
            <p:nvPr/>
          </p:nvSpPr>
          <p:spPr bwMode="auto">
            <a:xfrm flipH="1">
              <a:off x="1152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8" name="Text Box 26"/>
            <p:cNvSpPr txBox="1">
              <a:spLocks noChangeArrowheads="1"/>
            </p:cNvSpPr>
            <p:nvPr/>
          </p:nvSpPr>
          <p:spPr bwMode="auto">
            <a:xfrm>
              <a:off x="768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79" name="Line 27"/>
            <p:cNvSpPr>
              <a:spLocks noChangeShapeType="1"/>
            </p:cNvSpPr>
            <p:nvPr/>
          </p:nvSpPr>
          <p:spPr bwMode="auto">
            <a:xfrm>
              <a:off x="172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0" name="Line 28"/>
            <p:cNvSpPr>
              <a:spLocks noChangeShapeType="1"/>
            </p:cNvSpPr>
            <p:nvPr/>
          </p:nvSpPr>
          <p:spPr bwMode="auto">
            <a:xfrm>
              <a:off x="2448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1" name="Line 29"/>
            <p:cNvSpPr>
              <a:spLocks noChangeShapeType="1"/>
            </p:cNvSpPr>
            <p:nvPr/>
          </p:nvSpPr>
          <p:spPr bwMode="auto">
            <a:xfrm>
              <a:off x="1152" y="1824"/>
              <a:ext cx="139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2" name="Line 30"/>
            <p:cNvSpPr>
              <a:spLocks noChangeShapeType="1"/>
            </p:cNvSpPr>
            <p:nvPr/>
          </p:nvSpPr>
          <p:spPr bwMode="auto">
            <a:xfrm>
              <a:off x="3840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3" name="Line 31"/>
            <p:cNvSpPr>
              <a:spLocks noChangeShapeType="1"/>
            </p:cNvSpPr>
            <p:nvPr/>
          </p:nvSpPr>
          <p:spPr bwMode="auto">
            <a:xfrm>
              <a:off x="1968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4" name="Line 32"/>
            <p:cNvSpPr>
              <a:spLocks noChangeShapeType="1"/>
            </p:cNvSpPr>
            <p:nvPr/>
          </p:nvSpPr>
          <p:spPr bwMode="auto">
            <a:xfrm>
              <a:off x="273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>
              <a:off x="3456" y="139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 flipH="1">
              <a:off x="196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4080" y="139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 flipH="1">
              <a:off x="2400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2880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 flipH="1">
              <a:off x="3168" y="220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4032" y="17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2" name="Text Box 40"/>
            <p:cNvSpPr txBox="1">
              <a:spLocks noChangeArrowheads="1"/>
            </p:cNvSpPr>
            <p:nvPr/>
          </p:nvSpPr>
          <p:spPr bwMode="auto">
            <a:xfrm>
              <a:off x="1538" y="164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Complex Verb</a:t>
              </a:r>
            </a:p>
          </p:txBody>
        </p:sp>
        <p:sp>
          <p:nvSpPr>
            <p:cNvPr id="433193" name="Text Box 41"/>
            <p:cNvSpPr txBox="1">
              <a:spLocks noChangeArrowheads="1"/>
            </p:cNvSpPr>
            <p:nvPr/>
          </p:nvSpPr>
          <p:spPr bwMode="auto">
            <a:xfrm>
              <a:off x="2544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3936" y="1536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5" name="Text Box 43"/>
            <p:cNvSpPr txBox="1">
              <a:spLocks noChangeArrowheads="1"/>
            </p:cNvSpPr>
            <p:nvPr/>
          </p:nvSpPr>
          <p:spPr bwMode="auto">
            <a:xfrm>
              <a:off x="3759" y="1968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Prep Phrase</a:t>
              </a:r>
            </a:p>
          </p:txBody>
        </p:sp>
        <p:sp>
          <p:nvSpPr>
            <p:cNvPr id="433196" name="Text Box 44"/>
            <p:cNvSpPr txBox="1">
              <a:spLocks noChangeArrowheads="1"/>
            </p:cNvSpPr>
            <p:nvPr/>
          </p:nvSpPr>
          <p:spPr bwMode="auto">
            <a:xfrm>
              <a:off x="2073" y="2112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41" y="2544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8" name="Line 46"/>
            <p:cNvSpPr>
              <a:spLocks noChangeShapeType="1"/>
            </p:cNvSpPr>
            <p:nvPr/>
          </p:nvSpPr>
          <p:spPr bwMode="auto">
            <a:xfrm flipH="1">
              <a:off x="2640" y="273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0" name="Text Box 48"/>
            <p:cNvSpPr txBox="1">
              <a:spLocks noChangeArrowheads="1"/>
            </p:cNvSpPr>
            <p:nvPr/>
          </p:nvSpPr>
          <p:spPr bwMode="auto">
            <a:xfrm>
              <a:off x="2297" y="2880"/>
              <a:ext cx="5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Sentence</a:t>
              </a:r>
            </a:p>
          </p:txBody>
        </p:sp>
      </p:grpSp>
      <p:grpSp>
        <p:nvGrpSpPr>
          <p:cNvPr id="433256" name="Group 104"/>
          <p:cNvGrpSpPr>
            <a:grpSpLocks/>
          </p:cNvGrpSpPr>
          <p:nvPr/>
        </p:nvGrpSpPr>
        <p:grpSpPr bwMode="auto">
          <a:xfrm>
            <a:off x="1752600" y="2895600"/>
            <a:ext cx="4927600" cy="3505200"/>
            <a:chOff x="1104" y="1824"/>
            <a:chExt cx="3104" cy="2208"/>
          </a:xfrm>
        </p:grpSpPr>
        <p:sp>
          <p:nvSpPr>
            <p:cNvPr id="433201" name="AutoShape 49"/>
            <p:cNvSpPr>
              <a:spLocks noChangeArrowheads="1"/>
            </p:cNvSpPr>
            <p:nvPr/>
          </p:nvSpPr>
          <p:spPr bwMode="auto">
            <a:xfrm>
              <a:off x="1104" y="3648"/>
              <a:ext cx="2832" cy="384"/>
            </a:xfrm>
            <a:prstGeom prst="parallelogram">
              <a:avLst>
                <a:gd name="adj" fmla="val 1843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3209" name="Object 57"/>
            <p:cNvGraphicFramePr>
              <a:graphicFrameLocks noChangeAspect="1"/>
            </p:cNvGraphicFramePr>
            <p:nvPr/>
          </p:nvGraphicFramePr>
          <p:xfrm>
            <a:off x="1776" y="3264"/>
            <a:ext cx="624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2" imgW="1457143" imgH="1428949" progId="MSPhotoEd.3">
                    <p:embed/>
                  </p:oleObj>
                </mc:Choice>
                <mc:Fallback>
                  <p:oleObj name="Photo Editor Photo" r:id="rId2" imgW="1457143" imgH="1428949" progId="MSPhotoEd.3">
                    <p:embed/>
                    <p:pic>
                      <p:nvPicPr>
                        <p:cNvPr id="433209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624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210" name="Oval 58"/>
            <p:cNvSpPr>
              <a:spLocks noChangeArrowheads="1"/>
            </p:cNvSpPr>
            <p:nvPr/>
          </p:nvSpPr>
          <p:spPr bwMode="auto">
            <a:xfrm>
              <a:off x="3216" y="3216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0" name="Line 68"/>
            <p:cNvSpPr>
              <a:spLocks noChangeShapeType="1"/>
            </p:cNvSpPr>
            <p:nvPr/>
          </p:nvSpPr>
          <p:spPr bwMode="auto">
            <a:xfrm>
              <a:off x="33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1" name="Line 69"/>
            <p:cNvSpPr>
              <a:spLocks noChangeShapeType="1"/>
            </p:cNvSpPr>
            <p:nvPr/>
          </p:nvSpPr>
          <p:spPr bwMode="auto">
            <a:xfrm flipH="1">
              <a:off x="3216" y="36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2" name="Line 70"/>
            <p:cNvSpPr>
              <a:spLocks noChangeShapeType="1"/>
            </p:cNvSpPr>
            <p:nvPr/>
          </p:nvSpPr>
          <p:spPr bwMode="auto">
            <a:xfrm>
              <a:off x="3312" y="36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3" name="Line 71"/>
            <p:cNvSpPr>
              <a:spLocks noChangeShapeType="1"/>
            </p:cNvSpPr>
            <p:nvPr/>
          </p:nvSpPr>
          <p:spPr bwMode="auto">
            <a:xfrm flipH="1">
              <a:off x="3216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4" name="Line 72"/>
            <p:cNvSpPr>
              <a:spLocks noChangeShapeType="1"/>
            </p:cNvSpPr>
            <p:nvPr/>
          </p:nvSpPr>
          <p:spPr bwMode="auto">
            <a:xfrm>
              <a:off x="33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6" name="Line 74"/>
            <p:cNvSpPr>
              <a:spLocks noChangeShapeType="1"/>
            </p:cNvSpPr>
            <p:nvPr/>
          </p:nvSpPr>
          <p:spPr bwMode="auto">
            <a:xfrm>
              <a:off x="3216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9" name="Line 77"/>
            <p:cNvSpPr>
              <a:spLocks noChangeShapeType="1"/>
            </p:cNvSpPr>
            <p:nvPr/>
          </p:nvSpPr>
          <p:spPr bwMode="auto">
            <a:xfrm>
              <a:off x="3360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1" name="Freeform 79"/>
            <p:cNvSpPr>
              <a:spLocks/>
            </p:cNvSpPr>
            <p:nvPr/>
          </p:nvSpPr>
          <p:spPr bwMode="auto">
            <a:xfrm>
              <a:off x="3408" y="3352"/>
              <a:ext cx="48" cy="56"/>
            </a:xfrm>
            <a:custGeom>
              <a:avLst/>
              <a:gdLst>
                <a:gd name="T0" fmla="*/ 0 w 48"/>
                <a:gd name="T1" fmla="*/ 0 h 56"/>
                <a:gd name="T2" fmla="*/ 48 w 48"/>
                <a:gd name="T3" fmla="*/ 48 h 56"/>
                <a:gd name="T4" fmla="*/ 0 w 48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0" y="0"/>
                  </a:moveTo>
                  <a:cubicBezTo>
                    <a:pt x="24" y="20"/>
                    <a:pt x="48" y="40"/>
                    <a:pt x="48" y="48"/>
                  </a:cubicBezTo>
                  <a:cubicBezTo>
                    <a:pt x="48" y="56"/>
                    <a:pt x="24" y="5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3" name="Line 81"/>
            <p:cNvSpPr>
              <a:spLocks noChangeShapeType="1"/>
            </p:cNvSpPr>
            <p:nvPr/>
          </p:nvSpPr>
          <p:spPr bwMode="auto">
            <a:xfrm>
              <a:off x="3312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4" name="Line 82"/>
            <p:cNvSpPr>
              <a:spLocks noChangeShapeType="1"/>
            </p:cNvSpPr>
            <p:nvPr/>
          </p:nvSpPr>
          <p:spPr bwMode="auto">
            <a:xfrm flipH="1">
              <a:off x="3312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7" name="Freeform 85"/>
            <p:cNvSpPr>
              <a:spLocks/>
            </p:cNvSpPr>
            <p:nvPr/>
          </p:nvSpPr>
          <p:spPr bwMode="auto">
            <a:xfrm>
              <a:off x="3648" y="2208"/>
              <a:ext cx="560" cy="1488"/>
            </a:xfrm>
            <a:custGeom>
              <a:avLst/>
              <a:gdLst>
                <a:gd name="T0" fmla="*/ 480 w 560"/>
                <a:gd name="T1" fmla="*/ 0 h 1488"/>
                <a:gd name="T2" fmla="*/ 480 w 560"/>
                <a:gd name="T3" fmla="*/ 768 h 1488"/>
                <a:gd name="T4" fmla="*/ 0 w 560"/>
                <a:gd name="T5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88">
                  <a:moveTo>
                    <a:pt x="480" y="0"/>
                  </a:moveTo>
                  <a:cubicBezTo>
                    <a:pt x="520" y="260"/>
                    <a:pt x="560" y="520"/>
                    <a:pt x="480" y="768"/>
                  </a:cubicBezTo>
                  <a:cubicBezTo>
                    <a:pt x="400" y="1016"/>
                    <a:pt x="200" y="1252"/>
                    <a:pt x="0" y="1488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8" name="Freeform 86"/>
            <p:cNvSpPr>
              <a:spLocks/>
            </p:cNvSpPr>
            <p:nvPr/>
          </p:nvSpPr>
          <p:spPr bwMode="auto">
            <a:xfrm>
              <a:off x="2976" y="1872"/>
              <a:ext cx="896" cy="1392"/>
            </a:xfrm>
            <a:custGeom>
              <a:avLst/>
              <a:gdLst>
                <a:gd name="T0" fmla="*/ 0 w 896"/>
                <a:gd name="T1" fmla="*/ 0 h 1392"/>
                <a:gd name="T2" fmla="*/ 816 w 896"/>
                <a:gd name="T3" fmla="*/ 720 h 1392"/>
                <a:gd name="T4" fmla="*/ 480 w 896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6" h="1392">
                  <a:moveTo>
                    <a:pt x="0" y="0"/>
                  </a:moveTo>
                  <a:cubicBezTo>
                    <a:pt x="368" y="244"/>
                    <a:pt x="736" y="488"/>
                    <a:pt x="816" y="720"/>
                  </a:cubicBezTo>
                  <a:cubicBezTo>
                    <a:pt x="896" y="952"/>
                    <a:pt x="688" y="1172"/>
                    <a:pt x="480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2" name="Freeform 90"/>
            <p:cNvSpPr>
              <a:spLocks/>
            </p:cNvSpPr>
            <p:nvPr/>
          </p:nvSpPr>
          <p:spPr bwMode="auto">
            <a:xfrm>
              <a:off x="1104" y="1824"/>
              <a:ext cx="1104" cy="1392"/>
            </a:xfrm>
            <a:custGeom>
              <a:avLst/>
              <a:gdLst>
                <a:gd name="T0" fmla="*/ 0 w 1104"/>
                <a:gd name="T1" fmla="*/ 0 h 1392"/>
                <a:gd name="T2" fmla="*/ 912 w 1104"/>
                <a:gd name="T3" fmla="*/ 1008 h 1392"/>
                <a:gd name="T4" fmla="*/ 1104 w 1104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1392">
                  <a:moveTo>
                    <a:pt x="0" y="0"/>
                  </a:moveTo>
                  <a:cubicBezTo>
                    <a:pt x="364" y="388"/>
                    <a:pt x="728" y="776"/>
                    <a:pt x="912" y="1008"/>
                  </a:cubicBezTo>
                  <a:cubicBezTo>
                    <a:pt x="1096" y="1240"/>
                    <a:pt x="1100" y="1316"/>
                    <a:pt x="1104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257" name="Group 105"/>
          <p:cNvGrpSpPr>
            <a:grpSpLocks/>
          </p:cNvGrpSpPr>
          <p:nvPr/>
        </p:nvGrpSpPr>
        <p:grpSpPr bwMode="auto">
          <a:xfrm>
            <a:off x="2721" y="3148011"/>
            <a:ext cx="2160589" cy="1526934"/>
            <a:chOff x="96" y="2064"/>
            <a:chExt cx="1361" cy="898"/>
          </a:xfrm>
        </p:grpSpPr>
        <p:sp>
          <p:nvSpPr>
            <p:cNvPr id="433240" name="Text Box 88"/>
            <p:cNvSpPr txBox="1">
              <a:spLocks noChangeArrowheads="1"/>
            </p:cNvSpPr>
            <p:nvPr/>
          </p:nvSpPr>
          <p:spPr bwMode="auto">
            <a:xfrm>
              <a:off x="192" y="2256"/>
              <a:ext cx="1265" cy="7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Dog(d1).</a:t>
              </a:r>
            </a:p>
            <a:p>
              <a:pPr algn="l"/>
              <a:r>
                <a:rPr lang="en-US" altLang="en-US" b="1" i="0" dirty="0"/>
                <a:t>Boy(b1).</a:t>
              </a:r>
            </a:p>
            <a:p>
              <a:pPr algn="l"/>
              <a:r>
                <a:rPr lang="en-US" altLang="en-US" b="1" i="0" dirty="0"/>
                <a:t>Playground(p1).</a:t>
              </a:r>
            </a:p>
            <a:p>
              <a:pPr algn="l"/>
              <a:r>
                <a:rPr lang="en-US" altLang="en-US" b="1" i="0" dirty="0"/>
                <a:t>Chasing(d1,b1,p1).</a:t>
              </a:r>
            </a:p>
          </p:txBody>
        </p:sp>
        <p:sp>
          <p:nvSpPr>
            <p:cNvPr id="433246" name="Text Box 94"/>
            <p:cNvSpPr txBox="1">
              <a:spLocks noChangeArrowheads="1"/>
            </p:cNvSpPr>
            <p:nvPr/>
          </p:nvSpPr>
          <p:spPr bwMode="auto">
            <a:xfrm>
              <a:off x="96" y="2064"/>
              <a:ext cx="1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Semantic analysis</a:t>
              </a:r>
            </a:p>
          </p:txBody>
        </p:sp>
      </p:grpSp>
      <p:sp>
        <p:nvSpPr>
          <p:cNvPr id="433247" name="Text Box 95"/>
          <p:cNvSpPr txBox="1">
            <a:spLocks noChangeArrowheads="1"/>
          </p:cNvSpPr>
          <p:nvPr/>
        </p:nvSpPr>
        <p:spPr bwMode="auto">
          <a:xfrm>
            <a:off x="7916863" y="1905000"/>
            <a:ext cx="14360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Lexical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(part-of-speech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tagging)</a:t>
            </a:r>
          </a:p>
        </p:txBody>
      </p:sp>
      <p:sp>
        <p:nvSpPr>
          <p:cNvPr id="433248" name="Text Box 96"/>
          <p:cNvSpPr txBox="1">
            <a:spLocks noChangeArrowheads="1"/>
          </p:cNvSpPr>
          <p:nvPr/>
        </p:nvSpPr>
        <p:spPr bwMode="auto">
          <a:xfrm>
            <a:off x="6705600" y="3724275"/>
            <a:ext cx="1946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Syntactic 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(Parsing)</a:t>
            </a:r>
          </a:p>
        </p:txBody>
      </p:sp>
      <p:grpSp>
        <p:nvGrpSpPr>
          <p:cNvPr id="433259" name="Group 107"/>
          <p:cNvGrpSpPr>
            <a:grpSpLocks/>
          </p:cNvGrpSpPr>
          <p:nvPr/>
        </p:nvGrpSpPr>
        <p:grpSpPr bwMode="auto">
          <a:xfrm>
            <a:off x="6515101" y="4865689"/>
            <a:ext cx="2789238" cy="1760538"/>
            <a:chOff x="4104" y="3065"/>
            <a:chExt cx="1757" cy="1109"/>
          </a:xfrm>
        </p:grpSpPr>
        <p:sp>
          <p:nvSpPr>
            <p:cNvPr id="433249" name="Text Box 97"/>
            <p:cNvSpPr txBox="1">
              <a:spLocks noChangeArrowheads="1"/>
            </p:cNvSpPr>
            <p:nvPr/>
          </p:nvSpPr>
          <p:spPr bwMode="auto">
            <a:xfrm>
              <a:off x="4104" y="3065"/>
              <a:ext cx="175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i="0" dirty="0"/>
                <a:t>A person saying this may</a:t>
              </a:r>
            </a:p>
            <a:p>
              <a:r>
                <a:rPr lang="en-US" altLang="en-US" b="1" i="0" dirty="0"/>
                <a:t>be reminding another person to get the dog back… </a:t>
              </a:r>
            </a:p>
          </p:txBody>
        </p:sp>
        <p:sp>
          <p:nvSpPr>
            <p:cNvPr id="433250" name="Text Box 98"/>
            <p:cNvSpPr txBox="1">
              <a:spLocks noChangeArrowheads="1"/>
            </p:cNvSpPr>
            <p:nvPr/>
          </p:nvSpPr>
          <p:spPr bwMode="auto">
            <a:xfrm>
              <a:off x="4148" y="3808"/>
              <a:ext cx="12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Pragmatic analysis</a:t>
              </a:r>
            </a:p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(speech act)</a:t>
              </a:r>
            </a:p>
          </p:txBody>
        </p:sp>
      </p:grpSp>
      <p:grpSp>
        <p:nvGrpSpPr>
          <p:cNvPr id="433258" name="Group 106"/>
          <p:cNvGrpSpPr>
            <a:grpSpLocks/>
          </p:cNvGrpSpPr>
          <p:nvPr/>
        </p:nvGrpSpPr>
        <p:grpSpPr bwMode="auto">
          <a:xfrm>
            <a:off x="161926" y="4539697"/>
            <a:ext cx="2562225" cy="1784350"/>
            <a:chOff x="144" y="2880"/>
            <a:chExt cx="1614" cy="1124"/>
          </a:xfrm>
        </p:grpSpPr>
        <p:sp>
          <p:nvSpPr>
            <p:cNvPr id="433241" name="Text Box 89"/>
            <p:cNvSpPr txBox="1">
              <a:spLocks noChangeArrowheads="1"/>
            </p:cNvSpPr>
            <p:nvPr/>
          </p:nvSpPr>
          <p:spPr bwMode="auto">
            <a:xfrm>
              <a:off x="144" y="3120"/>
              <a:ext cx="16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i="0"/>
                <a:t>Scared(x) if Chasing(_,x,_).</a:t>
              </a:r>
            </a:p>
          </p:txBody>
        </p:sp>
        <p:sp>
          <p:nvSpPr>
            <p:cNvPr id="433243" name="Text Box 91"/>
            <p:cNvSpPr txBox="1">
              <a:spLocks noChangeArrowheads="1"/>
            </p:cNvSpPr>
            <p:nvPr/>
          </p:nvSpPr>
          <p:spPr bwMode="auto">
            <a:xfrm>
              <a:off x="576" y="28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/>
                <a:t>+</a:t>
              </a:r>
            </a:p>
          </p:txBody>
        </p:sp>
        <p:sp>
          <p:nvSpPr>
            <p:cNvPr id="433244" name="AutoShape 92"/>
            <p:cNvSpPr>
              <a:spLocks noChangeArrowheads="1"/>
            </p:cNvSpPr>
            <p:nvPr/>
          </p:nvSpPr>
          <p:spPr bwMode="auto">
            <a:xfrm>
              <a:off x="576" y="3408"/>
              <a:ext cx="240" cy="13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5" name="Rectangle 93"/>
            <p:cNvSpPr>
              <a:spLocks noChangeArrowheads="1"/>
            </p:cNvSpPr>
            <p:nvPr/>
          </p:nvSpPr>
          <p:spPr bwMode="auto">
            <a:xfrm>
              <a:off x="288" y="3600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Scared(b1)</a:t>
              </a:r>
            </a:p>
          </p:txBody>
        </p:sp>
        <p:sp>
          <p:nvSpPr>
            <p:cNvPr id="433251" name="Text Box 99"/>
            <p:cNvSpPr txBox="1">
              <a:spLocks noChangeArrowheads="1"/>
            </p:cNvSpPr>
            <p:nvPr/>
          </p:nvSpPr>
          <p:spPr bwMode="auto">
            <a:xfrm>
              <a:off x="268" y="3792"/>
              <a:ext cx="6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>
                  <a:solidFill>
                    <a:srgbClr val="CC0000"/>
                  </a:solidFill>
                  <a:latin typeface="Arial" panose="020B0604020202020204" pitchFamily="34" charset="0"/>
                </a:rPr>
                <a:t>Inference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812" y="6615111"/>
            <a:ext cx="2133600" cy="228600"/>
          </a:xfrm>
        </p:spPr>
        <p:txBody>
          <a:bodyPr/>
          <a:lstStyle/>
          <a:p>
            <a:r>
              <a:rPr lang="en-US" altLang="zh-CN" dirty="0" err="1"/>
              <a:t>Hongning</a:t>
            </a:r>
            <a:r>
              <a:rPr lang="en-US" altLang="zh-CN" dirty="0"/>
              <a:t> </a:t>
            </a:r>
            <a:r>
              <a:rPr lang="en-US" altLang="zh-CN" dirty="0" err="1"/>
              <a:t>Wang</a:t>
            </a:r>
            <a:r>
              <a:rPr lang="en-US" dirty="0" err="1"/>
              <a:t>@UVa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47" grpId="0"/>
      <p:bldP spid="4332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The state of the art </a:t>
            </a:r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433513" y="144780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playground</a:t>
            </a:r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12954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26" name="Line 6"/>
          <p:cNvSpPr>
            <a:spLocks noChangeShapeType="1"/>
          </p:cNvSpPr>
          <p:nvPr/>
        </p:nvSpPr>
        <p:spPr bwMode="auto">
          <a:xfrm>
            <a:off x="190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828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>
            <a:off x="2514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048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3141663" y="1905000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Verb</a:t>
            </a:r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41148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40386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4572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4495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518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5113338" y="1905000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440338" name="Line 18"/>
          <p:cNvSpPr>
            <a:spLocks noChangeShapeType="1"/>
          </p:cNvSpPr>
          <p:nvPr/>
        </p:nvSpPr>
        <p:spPr bwMode="auto">
          <a:xfrm>
            <a:off x="571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9" name="Text Box 19"/>
          <p:cNvSpPr txBox="1">
            <a:spLocks noChangeArrowheads="1"/>
          </p:cNvSpPr>
          <p:nvPr/>
        </p:nvSpPr>
        <p:spPr bwMode="auto">
          <a:xfrm>
            <a:off x="57150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>
            <a:off x="64008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67056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42" name="Line 22"/>
          <p:cNvSpPr>
            <a:spLocks noChangeShapeType="1"/>
          </p:cNvSpPr>
          <p:nvPr/>
        </p:nvSpPr>
        <p:spPr bwMode="auto">
          <a:xfrm>
            <a:off x="16002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>
            <a:off x="1828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4" name="Text Box 24"/>
          <p:cNvSpPr txBox="1">
            <a:spLocks noChangeArrowheads="1"/>
          </p:cNvSpPr>
          <p:nvPr/>
        </p:nvSpPr>
        <p:spPr bwMode="auto">
          <a:xfrm>
            <a:off x="12192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743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>
            <a:off x="38862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>
            <a:off x="1828800" y="28956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8" name="Line 28"/>
          <p:cNvSpPr>
            <a:spLocks noChangeShapeType="1"/>
          </p:cNvSpPr>
          <p:nvPr/>
        </p:nvSpPr>
        <p:spPr bwMode="auto">
          <a:xfrm>
            <a:off x="60960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9" name="Line 29"/>
          <p:cNvSpPr>
            <a:spLocks noChangeShapeType="1"/>
          </p:cNvSpPr>
          <p:nvPr/>
        </p:nvSpPr>
        <p:spPr bwMode="auto">
          <a:xfrm>
            <a:off x="31242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0" name="Line 30"/>
          <p:cNvSpPr>
            <a:spLocks noChangeShapeType="1"/>
          </p:cNvSpPr>
          <p:nvPr/>
        </p:nvSpPr>
        <p:spPr bwMode="auto">
          <a:xfrm>
            <a:off x="43434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1" name="Line 31"/>
          <p:cNvSpPr>
            <a:spLocks noChangeShapeType="1"/>
          </p:cNvSpPr>
          <p:nvPr/>
        </p:nvSpPr>
        <p:spPr bwMode="auto">
          <a:xfrm>
            <a:off x="5486400" y="2209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2" name="Line 32"/>
          <p:cNvSpPr>
            <a:spLocks noChangeShapeType="1"/>
          </p:cNvSpPr>
          <p:nvPr/>
        </p:nvSpPr>
        <p:spPr bwMode="auto">
          <a:xfrm flipH="1">
            <a:off x="3124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3" name="Line 33"/>
          <p:cNvSpPr>
            <a:spLocks noChangeShapeType="1"/>
          </p:cNvSpPr>
          <p:nvPr/>
        </p:nvSpPr>
        <p:spPr bwMode="auto">
          <a:xfrm flipH="1">
            <a:off x="6477000" y="220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4" name="Line 34"/>
          <p:cNvSpPr>
            <a:spLocks noChangeShapeType="1"/>
          </p:cNvSpPr>
          <p:nvPr/>
        </p:nvSpPr>
        <p:spPr bwMode="auto">
          <a:xfrm flipH="1">
            <a:off x="38100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5" name="Line 35"/>
          <p:cNvSpPr>
            <a:spLocks noChangeShapeType="1"/>
          </p:cNvSpPr>
          <p:nvPr/>
        </p:nvSpPr>
        <p:spPr bwMode="auto">
          <a:xfrm flipH="1">
            <a:off x="45720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6" name="Line 36"/>
          <p:cNvSpPr>
            <a:spLocks noChangeShapeType="1"/>
          </p:cNvSpPr>
          <p:nvPr/>
        </p:nvSpPr>
        <p:spPr bwMode="auto">
          <a:xfrm flipH="1">
            <a:off x="5029200" y="3505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7" name="Line 37"/>
          <p:cNvSpPr>
            <a:spLocks noChangeShapeType="1"/>
          </p:cNvSpPr>
          <p:nvPr/>
        </p:nvSpPr>
        <p:spPr bwMode="auto">
          <a:xfrm flipH="1">
            <a:off x="6400800" y="2743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2441575" y="2616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Complex Verb</a:t>
            </a:r>
          </a:p>
        </p:txBody>
      </p:sp>
      <p:sp>
        <p:nvSpPr>
          <p:cNvPr id="440359" name="Text Box 39"/>
          <p:cNvSpPr txBox="1">
            <a:spLocks noChangeArrowheads="1"/>
          </p:cNvSpPr>
          <p:nvPr/>
        </p:nvSpPr>
        <p:spPr bwMode="auto">
          <a:xfrm>
            <a:off x="40386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6248400" y="24384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5967413" y="3124200"/>
            <a:ext cx="111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Prep Phrase</a:t>
            </a:r>
          </a:p>
        </p:txBody>
      </p:sp>
      <p:sp>
        <p:nvSpPr>
          <p:cNvPr id="440362" name="Text Box 42"/>
          <p:cNvSpPr txBox="1">
            <a:spLocks noChangeArrowheads="1"/>
          </p:cNvSpPr>
          <p:nvPr/>
        </p:nvSpPr>
        <p:spPr bwMode="auto">
          <a:xfrm>
            <a:off x="3290888" y="33528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3" name="Text Box 43"/>
          <p:cNvSpPr txBox="1">
            <a:spLocks noChangeArrowheads="1"/>
          </p:cNvSpPr>
          <p:nvPr/>
        </p:nvSpPr>
        <p:spPr bwMode="auto">
          <a:xfrm>
            <a:off x="4510088" y="40386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4" name="Line 44"/>
          <p:cNvSpPr>
            <a:spLocks noChangeShapeType="1"/>
          </p:cNvSpPr>
          <p:nvPr/>
        </p:nvSpPr>
        <p:spPr bwMode="auto">
          <a:xfrm flipH="1">
            <a:off x="41910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5" name="Text Box 45"/>
          <p:cNvSpPr txBox="1">
            <a:spLocks noChangeArrowheads="1"/>
          </p:cNvSpPr>
          <p:nvPr/>
        </p:nvSpPr>
        <p:spPr bwMode="auto">
          <a:xfrm>
            <a:off x="3646488" y="45720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Sentence</a:t>
            </a:r>
          </a:p>
        </p:txBody>
      </p:sp>
      <p:sp>
        <p:nvSpPr>
          <p:cNvPr id="440366" name="AutoShape 46"/>
          <p:cNvSpPr>
            <a:spLocks noChangeArrowheads="1"/>
          </p:cNvSpPr>
          <p:nvPr/>
        </p:nvSpPr>
        <p:spPr bwMode="auto">
          <a:xfrm>
            <a:off x="1752600" y="5791200"/>
            <a:ext cx="4495800" cy="609600"/>
          </a:xfrm>
          <a:prstGeom prst="parallelogram">
            <a:avLst>
              <a:gd name="adj" fmla="val 18437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367" name="Object 47"/>
          <p:cNvGraphicFramePr>
            <a:graphicFrameLocks noChangeAspect="1"/>
          </p:cNvGraphicFramePr>
          <p:nvPr/>
        </p:nvGraphicFramePr>
        <p:xfrm>
          <a:off x="2819400" y="5181600"/>
          <a:ext cx="990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457143" imgH="1428949" progId="MSPhotoEd.3">
                  <p:embed/>
                </p:oleObj>
              </mc:Choice>
              <mc:Fallback>
                <p:oleObj name="Photo Editor Photo" r:id="rId2" imgW="1457143" imgH="1428949" progId="MSPhotoEd.3">
                  <p:embed/>
                  <p:pic>
                    <p:nvPicPr>
                      <p:cNvPr id="44036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990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8" name="Oval 48"/>
          <p:cNvSpPr>
            <a:spLocks noChangeArrowheads="1"/>
          </p:cNvSpPr>
          <p:nvPr/>
        </p:nvSpPr>
        <p:spPr bwMode="auto">
          <a:xfrm>
            <a:off x="5105400" y="5105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0" name="Line 50"/>
          <p:cNvSpPr>
            <a:spLocks noChangeShapeType="1"/>
          </p:cNvSpPr>
          <p:nvPr/>
        </p:nvSpPr>
        <p:spPr bwMode="auto">
          <a:xfrm>
            <a:off x="52578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1" name="Line 51"/>
          <p:cNvSpPr>
            <a:spLocks noChangeShapeType="1"/>
          </p:cNvSpPr>
          <p:nvPr/>
        </p:nvSpPr>
        <p:spPr bwMode="auto">
          <a:xfrm flipH="1">
            <a:off x="5105400" y="586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2" name="Line 52"/>
          <p:cNvSpPr>
            <a:spLocks noChangeShapeType="1"/>
          </p:cNvSpPr>
          <p:nvPr/>
        </p:nvSpPr>
        <p:spPr bwMode="auto">
          <a:xfrm>
            <a:off x="5257800" y="5867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3" name="Line 53"/>
          <p:cNvSpPr>
            <a:spLocks noChangeShapeType="1"/>
          </p:cNvSpPr>
          <p:nvPr/>
        </p:nvSpPr>
        <p:spPr bwMode="auto">
          <a:xfrm flipH="1">
            <a:off x="5105400" y="5486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4" name="Line 54"/>
          <p:cNvSpPr>
            <a:spLocks noChangeShapeType="1"/>
          </p:cNvSpPr>
          <p:nvPr/>
        </p:nvSpPr>
        <p:spPr bwMode="auto">
          <a:xfrm>
            <a:off x="5257800" y="548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5" name="Line 55"/>
          <p:cNvSpPr>
            <a:spLocks noChangeShapeType="1"/>
          </p:cNvSpPr>
          <p:nvPr/>
        </p:nvSpPr>
        <p:spPr bwMode="auto">
          <a:xfrm>
            <a:off x="51054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6" name="Line 56"/>
          <p:cNvSpPr>
            <a:spLocks noChangeShapeType="1"/>
          </p:cNvSpPr>
          <p:nvPr/>
        </p:nvSpPr>
        <p:spPr bwMode="auto">
          <a:xfrm>
            <a:off x="5334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7" name="Freeform 57"/>
          <p:cNvSpPr>
            <a:spLocks/>
          </p:cNvSpPr>
          <p:nvPr/>
        </p:nvSpPr>
        <p:spPr bwMode="auto">
          <a:xfrm>
            <a:off x="5410200" y="5321300"/>
            <a:ext cx="76200" cy="88900"/>
          </a:xfrm>
          <a:custGeom>
            <a:avLst/>
            <a:gdLst>
              <a:gd name="T0" fmla="*/ 0 w 48"/>
              <a:gd name="T1" fmla="*/ 0 h 56"/>
              <a:gd name="T2" fmla="*/ 48 w 48"/>
              <a:gd name="T3" fmla="*/ 48 h 56"/>
              <a:gd name="T4" fmla="*/ 0 w 48"/>
              <a:gd name="T5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56">
                <a:moveTo>
                  <a:pt x="0" y="0"/>
                </a:moveTo>
                <a:cubicBezTo>
                  <a:pt x="24" y="20"/>
                  <a:pt x="48" y="40"/>
                  <a:pt x="48" y="48"/>
                </a:cubicBezTo>
                <a:cubicBezTo>
                  <a:pt x="48" y="56"/>
                  <a:pt x="24" y="5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8" name="Line 58"/>
          <p:cNvSpPr>
            <a:spLocks noChangeShapeType="1"/>
          </p:cNvSpPr>
          <p:nvPr/>
        </p:nvSpPr>
        <p:spPr bwMode="auto">
          <a:xfrm>
            <a:off x="5257800" y="5029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9" name="Line 59"/>
          <p:cNvSpPr>
            <a:spLocks noChangeShapeType="1"/>
          </p:cNvSpPr>
          <p:nvPr/>
        </p:nvSpPr>
        <p:spPr bwMode="auto">
          <a:xfrm flipH="1">
            <a:off x="52578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0" name="Freeform 60"/>
          <p:cNvSpPr>
            <a:spLocks/>
          </p:cNvSpPr>
          <p:nvPr/>
        </p:nvSpPr>
        <p:spPr bwMode="auto">
          <a:xfrm>
            <a:off x="5791200" y="3505200"/>
            <a:ext cx="889000" cy="2362200"/>
          </a:xfrm>
          <a:custGeom>
            <a:avLst/>
            <a:gdLst>
              <a:gd name="T0" fmla="*/ 480 w 560"/>
              <a:gd name="T1" fmla="*/ 0 h 1488"/>
              <a:gd name="T2" fmla="*/ 480 w 560"/>
              <a:gd name="T3" fmla="*/ 768 h 1488"/>
              <a:gd name="T4" fmla="*/ 0 w 560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0" h="1488">
                <a:moveTo>
                  <a:pt x="480" y="0"/>
                </a:moveTo>
                <a:cubicBezTo>
                  <a:pt x="520" y="260"/>
                  <a:pt x="560" y="520"/>
                  <a:pt x="480" y="768"/>
                </a:cubicBezTo>
                <a:cubicBezTo>
                  <a:pt x="400" y="1016"/>
                  <a:pt x="200" y="1252"/>
                  <a:pt x="0" y="1488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1" name="Freeform 61"/>
          <p:cNvSpPr>
            <a:spLocks/>
          </p:cNvSpPr>
          <p:nvPr/>
        </p:nvSpPr>
        <p:spPr bwMode="auto">
          <a:xfrm>
            <a:off x="4724400" y="2971800"/>
            <a:ext cx="1422400" cy="2209800"/>
          </a:xfrm>
          <a:custGeom>
            <a:avLst/>
            <a:gdLst>
              <a:gd name="T0" fmla="*/ 0 w 896"/>
              <a:gd name="T1" fmla="*/ 0 h 1392"/>
              <a:gd name="T2" fmla="*/ 816 w 896"/>
              <a:gd name="T3" fmla="*/ 720 h 1392"/>
              <a:gd name="T4" fmla="*/ 480 w 896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1392">
                <a:moveTo>
                  <a:pt x="0" y="0"/>
                </a:moveTo>
                <a:cubicBezTo>
                  <a:pt x="368" y="244"/>
                  <a:pt x="736" y="488"/>
                  <a:pt x="816" y="720"/>
                </a:cubicBezTo>
                <a:cubicBezTo>
                  <a:pt x="896" y="952"/>
                  <a:pt x="688" y="1172"/>
                  <a:pt x="480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4" name="Freeform 64"/>
          <p:cNvSpPr>
            <a:spLocks/>
          </p:cNvSpPr>
          <p:nvPr/>
        </p:nvSpPr>
        <p:spPr bwMode="auto">
          <a:xfrm>
            <a:off x="1752600" y="2895600"/>
            <a:ext cx="1752600" cy="2209800"/>
          </a:xfrm>
          <a:custGeom>
            <a:avLst/>
            <a:gdLst>
              <a:gd name="T0" fmla="*/ 0 w 1104"/>
              <a:gd name="T1" fmla="*/ 0 h 1392"/>
              <a:gd name="T2" fmla="*/ 912 w 1104"/>
              <a:gd name="T3" fmla="*/ 1008 h 1392"/>
              <a:gd name="T4" fmla="*/ 1104 w 1104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392">
                <a:moveTo>
                  <a:pt x="0" y="0"/>
                </a:moveTo>
                <a:cubicBezTo>
                  <a:pt x="364" y="388"/>
                  <a:pt x="728" y="776"/>
                  <a:pt x="912" y="1008"/>
                </a:cubicBezTo>
                <a:cubicBezTo>
                  <a:pt x="1096" y="1240"/>
                  <a:pt x="1100" y="1316"/>
                  <a:pt x="1104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8" name="Text Box 68"/>
          <p:cNvSpPr txBox="1">
            <a:spLocks noChangeArrowheads="1"/>
          </p:cNvSpPr>
          <p:nvPr/>
        </p:nvSpPr>
        <p:spPr bwMode="auto">
          <a:xfrm>
            <a:off x="55397" y="3642364"/>
            <a:ext cx="3546805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 i="0" dirty="0">
                <a:latin typeface="Arial" panose="020B0604020202020204" pitchFamily="34" charset="0"/>
              </a:rPr>
              <a:t>Semantics: some aspects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>
                <a:latin typeface="Arial" panose="020B0604020202020204" pitchFamily="34" charset="0"/>
              </a:rPr>
              <a:t>Entity/relation extraction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>
                <a:latin typeface="Arial" panose="020B0604020202020204" pitchFamily="34" charset="0"/>
              </a:rPr>
              <a:t>Word sense disambiguation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>
                <a:latin typeface="Arial" panose="020B0604020202020204" pitchFamily="34" charset="0"/>
              </a:rPr>
              <a:t>Anaphora resolution</a:t>
            </a:r>
          </a:p>
        </p:txBody>
      </p:sp>
      <p:sp>
        <p:nvSpPr>
          <p:cNvPr id="440389" name="Text Box 69"/>
          <p:cNvSpPr txBox="1">
            <a:spLocks noChangeArrowheads="1"/>
          </p:cNvSpPr>
          <p:nvPr/>
        </p:nvSpPr>
        <p:spPr bwMode="auto">
          <a:xfrm>
            <a:off x="7945438" y="1533299"/>
            <a:ext cx="1198562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POS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Tagging: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97%</a:t>
            </a:r>
          </a:p>
        </p:txBody>
      </p:sp>
      <p:sp>
        <p:nvSpPr>
          <p:cNvPr id="440390" name="Text Box 70"/>
          <p:cNvSpPr txBox="1">
            <a:spLocks noChangeArrowheads="1"/>
          </p:cNvSpPr>
          <p:nvPr/>
        </p:nvSpPr>
        <p:spPr bwMode="auto">
          <a:xfrm>
            <a:off x="6578599" y="3429000"/>
            <a:ext cx="256540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Parsing: partial &gt;90%</a:t>
            </a:r>
          </a:p>
        </p:txBody>
      </p:sp>
      <p:sp>
        <p:nvSpPr>
          <p:cNvPr id="440392" name="Text Box 72"/>
          <p:cNvSpPr txBox="1">
            <a:spLocks noChangeArrowheads="1"/>
          </p:cNvSpPr>
          <p:nvPr/>
        </p:nvSpPr>
        <p:spPr bwMode="auto">
          <a:xfrm>
            <a:off x="6276975" y="5365750"/>
            <a:ext cx="294005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Speech act analysis: ???</a:t>
            </a:r>
          </a:p>
        </p:txBody>
      </p:sp>
      <p:sp>
        <p:nvSpPr>
          <p:cNvPr id="440393" name="Text Box 73"/>
          <p:cNvSpPr txBox="1">
            <a:spLocks noChangeArrowheads="1"/>
          </p:cNvSpPr>
          <p:nvPr/>
        </p:nvSpPr>
        <p:spPr bwMode="auto">
          <a:xfrm>
            <a:off x="854075" y="5302250"/>
            <a:ext cx="17875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Inference: ???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8" grpId="0" animBg="1"/>
      <p:bldP spid="440389" grpId="0" animBg="1"/>
      <p:bldP spid="440390" grpId="0" animBg="1"/>
      <p:bldP spid="440392" grpId="0" animBg="1"/>
      <p:bldP spid="4403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8575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If we can do this for all the sentences in all languages, then …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9771" y="4213392"/>
            <a:ext cx="6400800" cy="1752600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tx1"/>
                </a:solidFill>
              </a:rPr>
              <a:t>BAD NEWS: </a:t>
            </a:r>
          </a:p>
          <a:p>
            <a:r>
              <a:rPr lang="en-US" altLang="en-US" sz="2800" b="1" dirty="0">
                <a:solidFill>
                  <a:schemeClr val="tx1"/>
                </a:solidFill>
              </a:rPr>
              <a:t>Unfortunately, we cannot right now. </a:t>
            </a:r>
          </a:p>
          <a:p>
            <a:r>
              <a:rPr lang="en-US" altLang="en-US" sz="2800" b="1" dirty="0">
                <a:solidFill>
                  <a:schemeClr val="tx1"/>
                </a:solidFill>
              </a:rPr>
              <a:t>General NLP = “Complete AI”</a:t>
            </a:r>
          </a:p>
        </p:txBody>
      </p:sp>
      <p:pic>
        <p:nvPicPr>
          <p:cNvPr id="2050" name="Picture 2" descr="http://cdn.ws.citrix.com/wp-content/uploads/2014/06/Light-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9418">
            <a:off x="602905" y="927915"/>
            <a:ext cx="1482197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forwallpaper.com/files/images/b/bf64/bf64c172/668967/bright-future-ahea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70" y="4124792"/>
            <a:ext cx="3503460" cy="218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26708" y="734884"/>
            <a:ext cx="531222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+mj-lt"/>
              </a:rPr>
              <a:t>Automatically answer our emails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+mj-lt"/>
              </a:rPr>
              <a:t>Translate languages accurately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+mj-lt"/>
              </a:rPr>
              <a:t>Help us manage, summarize, and aggregate information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+mj-lt"/>
              </a:rPr>
              <a:t>Use speech as a UI (when needed)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+mj-lt"/>
              </a:rPr>
              <a:t>Talk to us / listen to us</a:t>
            </a:r>
          </a:p>
        </p:txBody>
      </p:sp>
      <p:pic>
        <p:nvPicPr>
          <p:cNvPr id="9218" name="Picture 2" descr="http://www.cutensweet.com/wp-content/uploads/2012/02/cute-sad-baby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58" y="5481244"/>
            <a:ext cx="1472142" cy="97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NLP is difficult!!!!!!!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Natural language is designed to make human communication efficient. Therefore,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We omit a lot of “common sense” knowledge, which we assume the hearer/reader possesses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We keep a lot of ambiguities, which we assume the hearer/reader knows how to resolve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makes EVERY step in NLP hard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Ambiguity is a “killer”!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 sense reasoning is pre-required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Hongning</a:t>
            </a:r>
            <a:r>
              <a:rPr lang="en-US" altLang="zh-CN" dirty="0"/>
              <a:t> Wang, </a:t>
            </a:r>
            <a:r>
              <a:rPr lang="en-US" dirty="0" err="1"/>
              <a:t>CS@UVa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74672"/>
          </a:xfrm>
        </p:spPr>
        <p:txBody>
          <a:bodyPr>
            <a:normAutofit/>
          </a:bodyPr>
          <a:lstStyle/>
          <a:p>
            <a:r>
              <a:rPr lang="en-US" dirty="0"/>
              <a:t>Levels of </a:t>
            </a:r>
            <a:r>
              <a:rPr lang="en-US" altLang="zh-CN" dirty="0"/>
              <a:t>L</a:t>
            </a:r>
            <a:r>
              <a:rPr lang="en-US" dirty="0"/>
              <a:t>inguistic Analysis:</a:t>
            </a:r>
            <a:br>
              <a:rPr lang="en-US" dirty="0"/>
            </a:br>
            <a:r>
              <a:rPr lang="en-US" altLang="zh-CN" dirty="0"/>
              <a:t>Examples of NLP Components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7696" y="1576121"/>
            <a:ext cx="4800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Pragmatics</a:t>
            </a:r>
            <a:r>
              <a:rPr lang="en-US" sz="2800" dirty="0"/>
              <a:t>: what does it do?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069" y="2889878"/>
            <a:ext cx="4800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Semantics</a:t>
            </a:r>
            <a:r>
              <a:rPr lang="en-US" sz="2800" dirty="0"/>
              <a:t>: what does it mean?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519" y="4269808"/>
            <a:ext cx="4800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800" dirty="0"/>
              <a:t>: what is grammatical?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181600" y="4456924"/>
            <a:ext cx="3886200" cy="484632"/>
            <a:chOff x="4953000" y="4876800"/>
            <a:chExt cx="3886200" cy="484632"/>
          </a:xfrm>
        </p:grpSpPr>
        <p:sp>
          <p:nvSpPr>
            <p:cNvPr id="8" name="Rectangle 7"/>
            <p:cNvSpPr/>
            <p:nvPr/>
          </p:nvSpPr>
          <p:spPr>
            <a:xfrm>
              <a:off x="5641786" y="4876800"/>
              <a:ext cx="3197414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no compiler errors</a:t>
              </a:r>
            </a:p>
          </p:txBody>
        </p:sp>
        <p:sp>
          <p:nvSpPr>
            <p:cNvPr id="11" name="Up Arrow 10"/>
            <p:cNvSpPr/>
            <p:nvPr/>
          </p:nvSpPr>
          <p:spPr>
            <a:xfrm rot="16200000">
              <a:off x="4977384" y="4852416"/>
              <a:ext cx="484632" cy="53340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01653" y="3104762"/>
            <a:ext cx="3886200" cy="484632"/>
            <a:chOff x="5105400" y="3200400"/>
            <a:chExt cx="3886200" cy="484632"/>
          </a:xfrm>
        </p:grpSpPr>
        <p:sp>
          <p:nvSpPr>
            <p:cNvPr id="13" name="Up Arrow 12"/>
            <p:cNvSpPr/>
            <p:nvPr/>
          </p:nvSpPr>
          <p:spPr>
            <a:xfrm rot="16200000">
              <a:off x="5129784" y="3176016"/>
              <a:ext cx="484632" cy="53340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4186" y="3200400"/>
              <a:ext cx="3197414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400" dirty="0"/>
                <a:t>no implementation bugs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81600" y="1617822"/>
            <a:ext cx="3886200" cy="830997"/>
            <a:chOff x="4953000" y="1371600"/>
            <a:chExt cx="3886200" cy="830997"/>
          </a:xfrm>
        </p:grpSpPr>
        <p:sp>
          <p:nvSpPr>
            <p:cNvPr id="14" name="Up Arrow 13"/>
            <p:cNvSpPr/>
            <p:nvPr/>
          </p:nvSpPr>
          <p:spPr>
            <a:xfrm rot="16200000">
              <a:off x="4977384" y="1499616"/>
              <a:ext cx="484632" cy="53340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41786" y="1371600"/>
              <a:ext cx="3197414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implemented the </a:t>
              </a:r>
            </a:p>
            <a:p>
              <a:r>
                <a:rPr lang="en-US" sz="2400" dirty="0"/>
                <a:t>right algorithm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48069" y="5652516"/>
            <a:ext cx="4800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800" b="1" dirty="0"/>
              <a:t>Morphology</a:t>
            </a:r>
            <a:r>
              <a:rPr lang="en-US" sz="2800" dirty="0"/>
              <a:t>: </a:t>
            </a:r>
            <a:r>
              <a:rPr lang="en-US" altLang="zh-CN" sz="2800" dirty="0"/>
              <a:t>basic unit of words</a:t>
            </a:r>
            <a:endParaRPr lang="en-US" sz="2800" dirty="0"/>
          </a:p>
        </p:txBody>
      </p:sp>
      <p:sp>
        <p:nvSpPr>
          <p:cNvPr id="22" name="Up Arrow 21"/>
          <p:cNvSpPr/>
          <p:nvPr/>
        </p:nvSpPr>
        <p:spPr>
          <a:xfrm>
            <a:off x="2306053" y="5327358"/>
            <a:ext cx="484632" cy="22860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181600" y="5867400"/>
            <a:ext cx="3886200" cy="484632"/>
            <a:chOff x="4959927" y="4896987"/>
            <a:chExt cx="3886200" cy="484632"/>
          </a:xfrm>
        </p:grpSpPr>
        <p:sp>
          <p:nvSpPr>
            <p:cNvPr id="24" name="Rectangle 23"/>
            <p:cNvSpPr/>
            <p:nvPr/>
          </p:nvSpPr>
          <p:spPr>
            <a:xfrm>
              <a:off x="5648713" y="4904507"/>
              <a:ext cx="3197414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400" dirty="0"/>
                <a:t>naming your world</a:t>
              </a:r>
              <a:endParaRPr lang="en-US" sz="2400" dirty="0"/>
            </a:p>
          </p:txBody>
        </p:sp>
        <p:sp>
          <p:nvSpPr>
            <p:cNvPr id="25" name="Up Arrow 24"/>
            <p:cNvSpPr/>
            <p:nvPr/>
          </p:nvSpPr>
          <p:spPr>
            <a:xfrm rot="16200000">
              <a:off x="4984311" y="4872603"/>
              <a:ext cx="484632" cy="53340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2285680" y="3918882"/>
            <a:ext cx="484632" cy="22860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2285680" y="2566721"/>
            <a:ext cx="484632" cy="22860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6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More about </a:t>
            </a:r>
            <a:r>
              <a:rPr lang="en-US" altLang="en-US" dirty="0"/>
              <a:t>“Commonsense Knowledge”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communicate,</a:t>
            </a:r>
          </a:p>
          <a:p>
            <a:endParaRPr 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we omit a lot of “common sense” knowledge, which we assume the hearer/reader possesses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we keep a lot of ambiguities, which we assume the hearer/reader knows how to resolve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is Commonsense Knowledge?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dirty="0"/>
              <a:t>Knowledge about the everyday world that is possessed by all people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 lemon is sour. </a:t>
            </a:r>
          </a:p>
          <a:p>
            <a:pPr eaLnBrk="1" hangingPunct="1">
              <a:defRPr/>
            </a:pPr>
            <a:r>
              <a:rPr lang="en-US" dirty="0"/>
              <a:t>To open a door, you must usually first turn the doorknob. </a:t>
            </a:r>
          </a:p>
          <a:p>
            <a:pPr eaLnBrk="1" hangingPunct="1">
              <a:defRPr/>
            </a:pPr>
            <a:r>
              <a:rPr lang="en-US" dirty="0"/>
              <a:t>If you forget someone’s birthday, they may be unhappy with you.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3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 coat is used for keeping warm.</a:t>
            </a:r>
          </a:p>
          <a:p>
            <a:pPr eaLnBrk="1" hangingPunct="1"/>
            <a:r>
              <a:rPr lang="en-US" dirty="0"/>
              <a:t>People want to be respected.</a:t>
            </a:r>
          </a:p>
          <a:p>
            <a:pPr eaLnBrk="1" hangingPunct="1"/>
            <a:r>
              <a:rPr lang="en-US" dirty="0"/>
              <a:t>The sun is very hot.</a:t>
            </a:r>
          </a:p>
          <a:p>
            <a:pPr eaLnBrk="1" hangingPunct="1"/>
            <a:r>
              <a:rPr lang="en-US" dirty="0"/>
              <a:t>The last thing you do when you cook dinner is wash your dishes.</a:t>
            </a:r>
          </a:p>
          <a:p>
            <a:pPr eaLnBrk="1" hangingPunct="1"/>
            <a:r>
              <a:rPr lang="en-US" dirty="0"/>
              <a:t>People want good coffee.</a:t>
            </a:r>
          </a:p>
          <a:p>
            <a:pPr eaLnBrk="1" hangingPunct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sz="3600" dirty="0"/>
              <a:t>Detecting Moods (“affect”) in Text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40386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Approach:</a:t>
            </a:r>
          </a:p>
          <a:p>
            <a:pPr lvl="1" eaLnBrk="1" hangingPunct="1"/>
            <a:r>
              <a:rPr lang="en-US" sz="2000" dirty="0"/>
              <a:t>Mood keyword (e.g., “sad”) </a:t>
            </a:r>
            <a:r>
              <a:rPr lang="en-US" sz="2000" dirty="0">
                <a:cs typeface="Times New Roman" pitchFamily="18" charset="0"/>
              </a:rPr>
              <a:t>→ mine a “small society of linguistic models of effect” from the KB (=?)</a:t>
            </a:r>
          </a:p>
          <a:p>
            <a:pPr eaLnBrk="1" hangingPunct="1"/>
            <a:r>
              <a:rPr lang="en-US" sz="2400" dirty="0">
                <a:cs typeface="Times New Roman" pitchFamily="18" charset="0"/>
              </a:rPr>
              <a:t>Applications:</a:t>
            </a:r>
          </a:p>
          <a:p>
            <a:pPr lvl="1" eaLnBrk="1" hangingPunct="1"/>
            <a:r>
              <a:rPr lang="en-US" sz="2000" dirty="0">
                <a:cs typeface="Times New Roman" pitchFamily="18" charset="0"/>
              </a:rPr>
              <a:t>Empathy Buddy: (purpose=?)</a:t>
            </a:r>
          </a:p>
          <a:p>
            <a:pPr lvl="1" eaLnBrk="1" hangingPunct="1"/>
            <a:r>
              <a:rPr lang="en-US" sz="2000" dirty="0">
                <a:cs typeface="Times New Roman" pitchFamily="18" charset="0"/>
              </a:rPr>
              <a:t>Summarizing a collection of reviews about a topic</a:t>
            </a:r>
          </a:p>
          <a:p>
            <a:pPr lvl="1" eaLnBrk="1" hangingPunct="1"/>
            <a:endParaRPr lang="en-US" sz="2000" dirty="0">
              <a:cs typeface="Times New Roman" pitchFamily="18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70560" y="1219200"/>
            <a:ext cx="614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“My wife left me; she took the kids and the dog”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071360" y="1143000"/>
            <a:ext cx="1030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>
                <a:sym typeface="Symbol" pitchFamily="18" charset="2"/>
              </a:rPr>
              <a:t> </a:t>
            </a:r>
            <a:r>
              <a:rPr lang="en-US" sz="3200">
                <a:sym typeface="Wingdings" pitchFamily="2" charset="2"/>
              </a:rPr>
              <a:t></a:t>
            </a:r>
            <a:endParaRPr lang="en-US" sz="3200">
              <a:sym typeface="Symbol" pitchFamily="18" charset="2"/>
            </a:endParaRPr>
          </a:p>
        </p:txBody>
      </p:sp>
      <p:pic>
        <p:nvPicPr>
          <p:cNvPr id="19462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18961" r="24001" b="7645"/>
          <a:stretch>
            <a:fillRect/>
          </a:stretch>
        </p:blipFill>
        <p:spPr>
          <a:xfrm>
            <a:off x="4572000" y="2209800"/>
            <a:ext cx="4041775" cy="4148138"/>
          </a:xfrm>
          <a:noFill/>
          <a:ln w="28575">
            <a:solidFill>
              <a:srgbClr val="000099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9D9D2-3F3B-4AAC-AA3D-F292025307A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classic acid test for natural language processing.</a:t>
            </a:r>
          </a:p>
          <a:p>
            <a:r>
              <a:rPr lang="en-US" dirty="0"/>
              <a:t>Requires capabilities in both interpretation and generation.</a:t>
            </a:r>
          </a:p>
          <a:p>
            <a:r>
              <a:rPr lang="en-US" dirty="0"/>
              <a:t>About $33 billion spent annually on human translation!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10679"/>
            <a:ext cx="8608051" cy="17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Texts</a:t>
            </a:r>
          </a:p>
          <a:p>
            <a:pPr lvl="1"/>
            <a:r>
              <a:rPr lang="en-US" dirty="0"/>
              <a:t>Instruction Manuals</a:t>
            </a:r>
          </a:p>
          <a:p>
            <a:pPr lvl="1"/>
            <a:r>
              <a:rPr lang="en-US" dirty="0"/>
              <a:t>Hong Kong/Macao Legislation</a:t>
            </a:r>
          </a:p>
          <a:p>
            <a:pPr lvl="1"/>
            <a:r>
              <a:rPr lang="en-US" dirty="0"/>
              <a:t>United Nations Reports</a:t>
            </a:r>
          </a:p>
          <a:p>
            <a:pPr lvl="1"/>
            <a:r>
              <a:rPr lang="en-US" dirty="0"/>
              <a:t>Official Journal of the European Communities</a:t>
            </a:r>
          </a:p>
          <a:p>
            <a:pPr lvl="1"/>
            <a:r>
              <a:rPr lang="en-US" dirty="0"/>
              <a:t>Translated news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4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 Practice for You: </a:t>
            </a:r>
            <a:r>
              <a:rPr lang="en-US" sz="3200" dirty="0"/>
              <a:t>Translation Exercise: Learning to translate using parallel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Centauri/</a:t>
            </a:r>
            <a:r>
              <a:rPr lang="en-US" dirty="0" err="1"/>
              <a:t>Arcturan</a:t>
            </a:r>
            <a:r>
              <a:rPr lang="en-US" dirty="0"/>
              <a:t> [Knight, 1997]</a:t>
            </a:r>
          </a:p>
          <a:p>
            <a:pPr lvl="1"/>
            <a:r>
              <a:rPr lang="en-US" dirty="0"/>
              <a:t>Your assignment, translate this to </a:t>
            </a:r>
            <a:r>
              <a:rPr lang="en-US" dirty="0" err="1"/>
              <a:t>Arcturan</a:t>
            </a:r>
            <a:r>
              <a:rPr lang="en-US" dirty="0"/>
              <a:t>: 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farok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crrrok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hihok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yorok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clok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kantok</a:t>
            </a:r>
            <a:r>
              <a:rPr lang="en-US" dirty="0">
                <a:solidFill>
                  <a:srgbClr val="FF0000"/>
                </a:solidFill>
              </a:rPr>
              <a:t> ok-</a:t>
            </a:r>
            <a:r>
              <a:rPr lang="en-US" dirty="0" err="1">
                <a:solidFill>
                  <a:srgbClr val="FF0000"/>
                </a:solidFill>
              </a:rPr>
              <a:t>yurp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8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Centauri/</a:t>
            </a:r>
            <a:r>
              <a:rPr lang="en-US" altLang="en-US" sz="3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Arcturan</a:t>
            </a:r>
            <a:r>
              <a:rPr lang="en-US" altLang="en-US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[Knight, 1997]</a:t>
            </a:r>
            <a:endParaRPr lang="en-US" altLang="en-U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69667" name="Group 3"/>
          <p:cNvGrpSpPr>
            <a:grpSpLocks/>
          </p:cNvGrpSpPr>
          <p:nvPr/>
        </p:nvGrpSpPr>
        <p:grpSpPr bwMode="auto">
          <a:xfrm>
            <a:off x="381000" y="1371600"/>
            <a:ext cx="8337550" cy="4873625"/>
            <a:chOff x="-3" y="-3"/>
            <a:chExt cx="3487" cy="3344"/>
          </a:xfrm>
        </p:grpSpPr>
        <p:grpSp>
          <p:nvGrpSpPr>
            <p:cNvPr id="369668" name="Group 4"/>
            <p:cNvGrpSpPr>
              <a:grpSpLocks/>
            </p:cNvGrpSpPr>
            <p:nvPr/>
          </p:nvGrpSpPr>
          <p:grpSpPr bwMode="auto">
            <a:xfrm>
              <a:off x="0" y="0"/>
              <a:ext cx="3481" cy="3338"/>
              <a:chOff x="0" y="0"/>
              <a:chExt cx="3481" cy="3338"/>
            </a:xfrm>
          </p:grpSpPr>
          <p:grpSp>
            <p:nvGrpSpPr>
              <p:cNvPr id="369669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6967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ok-voon ororok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at-voon bichat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7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72" name="Group 8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69673" name="Rectangle 9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lalok farok ororok lalok sprok izok enemok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wat jjat bichat wat dat vat eneat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74" name="Rectangle 10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75" name="Group 11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633"/>
                <a:chOff x="0" y="633"/>
                <a:chExt cx="1599" cy="633"/>
              </a:xfrm>
            </p:grpSpPr>
            <p:sp>
              <p:nvSpPr>
                <p:cNvPr id="369676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ok-drubel ok-voon anok plok sprok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at-drubel at-voon pippat rrat dat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77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78" name="Group 14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633"/>
                <a:chOff x="1599" y="633"/>
                <a:chExt cx="1882" cy="633"/>
              </a:xfrm>
            </p:grpSpPr>
            <p:sp>
              <p:nvSpPr>
                <p:cNvPr id="3696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lalok brok anok plok 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iat lat pippat rrat nnat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81" name="Group 17"/>
              <p:cNvGrpSpPr>
                <a:grpSpLocks/>
              </p:cNvGrpSpPr>
              <p:nvPr/>
            </p:nvGrpSpPr>
            <p:grpSpPr bwMode="auto">
              <a:xfrm>
                <a:off x="0" y="1266"/>
                <a:ext cx="1599" cy="518"/>
                <a:chOff x="0" y="1266"/>
                <a:chExt cx="1599" cy="518"/>
              </a:xfrm>
            </p:grpSpPr>
            <p:sp>
              <p:nvSpPr>
                <p:cNvPr id="369682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erok sprok izok hihok ghirok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totat dat arrat vat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83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266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84" name="Group 20"/>
              <p:cNvGrpSpPr>
                <a:grpSpLocks/>
              </p:cNvGrpSpPr>
              <p:nvPr/>
            </p:nvGrpSpPr>
            <p:grpSpPr bwMode="auto">
              <a:xfrm>
                <a:off x="1599" y="1266"/>
                <a:ext cx="1882" cy="518"/>
                <a:chOff x="1599" y="1266"/>
                <a:chExt cx="1882" cy="518"/>
              </a:xfrm>
            </p:grpSpPr>
            <p:sp>
              <p:nvSpPr>
                <p:cNvPr id="3696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wiwok nok izok kantok ok-yurp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totat nnat quat oloat at-yurp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86" name="Rectangle 22"/>
                <p:cNvSpPr>
                  <a:spLocks noChangeArrowheads="1"/>
                </p:cNvSpPr>
                <p:nvPr/>
              </p:nvSpPr>
              <p:spPr bwMode="auto">
                <a:xfrm>
                  <a:off x="1599" y="1266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87" name="Group 23"/>
              <p:cNvGrpSpPr>
                <a:grpSpLocks/>
              </p:cNvGrpSpPr>
              <p:nvPr/>
            </p:nvGrpSpPr>
            <p:grpSpPr bwMode="auto">
              <a:xfrm>
                <a:off x="0" y="1784"/>
                <a:ext cx="1599" cy="518"/>
                <a:chOff x="0" y="1784"/>
                <a:chExt cx="1599" cy="518"/>
              </a:xfrm>
            </p:grpSpPr>
            <p:sp>
              <p:nvSpPr>
                <p:cNvPr id="369688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ok-voon anok drok brok jok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at-voon krat pippat sat 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89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90" name="Group 26"/>
              <p:cNvGrpSpPr>
                <a:grpSpLocks/>
              </p:cNvGrpSpPr>
              <p:nvPr/>
            </p:nvGrpSpPr>
            <p:grpSpPr bwMode="auto">
              <a:xfrm>
                <a:off x="1599" y="1784"/>
                <a:ext cx="1882" cy="518"/>
                <a:chOff x="1599" y="1784"/>
                <a:chExt cx="1882" cy="518"/>
              </a:xfrm>
            </p:grpSpPr>
            <p:sp>
              <p:nvSpPr>
                <p:cNvPr id="369691" name="Rectangle 27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lalok mok nok yorok ghirok clok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wat nnat gat mat bat hilat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92" name="Rectangle 28"/>
                <p:cNvSpPr>
                  <a:spLocks noChangeArrowheads="1"/>
                </p:cNvSpPr>
                <p:nvPr/>
              </p:nvSpPr>
              <p:spPr bwMode="auto">
                <a:xfrm>
                  <a:off x="1599" y="1784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93" name="Group 29"/>
              <p:cNvGrpSpPr>
                <a:grpSpLocks/>
              </p:cNvGrpSpPr>
              <p:nvPr/>
            </p:nvGrpSpPr>
            <p:grpSpPr bwMode="auto">
              <a:xfrm>
                <a:off x="0" y="2302"/>
                <a:ext cx="1599" cy="518"/>
                <a:chOff x="0" y="2302"/>
                <a:chExt cx="1599" cy="518"/>
              </a:xfrm>
            </p:grpSpPr>
            <p:sp>
              <p:nvSpPr>
                <p:cNvPr id="369694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wiwok farok izok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totat jjat quat cat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95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2302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96" name="Group 32"/>
              <p:cNvGrpSpPr>
                <a:grpSpLocks/>
              </p:cNvGrpSpPr>
              <p:nvPr/>
            </p:nvGrpSpPr>
            <p:grpSpPr bwMode="auto">
              <a:xfrm>
                <a:off x="1599" y="2302"/>
                <a:ext cx="1882" cy="518"/>
                <a:chOff x="1599" y="2302"/>
                <a:chExt cx="1882" cy="518"/>
              </a:xfrm>
            </p:grpSpPr>
            <p:sp>
              <p:nvSpPr>
                <p:cNvPr id="36969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lalok nok crrrok hihok yorok zanzanok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wat nnat arrat mat zanzanat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698" name="Rectangle 34"/>
                <p:cNvSpPr>
                  <a:spLocks noChangeArrowheads="1"/>
                </p:cNvSpPr>
                <p:nvPr/>
              </p:nvSpPr>
              <p:spPr bwMode="auto">
                <a:xfrm>
                  <a:off x="1599" y="2302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699" name="Group 35"/>
              <p:cNvGrpSpPr>
                <a:grpSpLocks/>
              </p:cNvGrpSpPr>
              <p:nvPr/>
            </p:nvGrpSpPr>
            <p:grpSpPr bwMode="auto">
              <a:xfrm>
                <a:off x="0" y="2820"/>
                <a:ext cx="1599" cy="518"/>
                <a:chOff x="0" y="2820"/>
                <a:chExt cx="1599" cy="518"/>
              </a:xfrm>
            </p:grpSpPr>
            <p:sp>
              <p:nvSpPr>
                <p:cNvPr id="369700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lalok sprok izok jok stok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wat dat krat quat cat .</a:t>
                  </a: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70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2820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9702" name="Group 38"/>
              <p:cNvGrpSpPr>
                <a:grpSpLocks/>
              </p:cNvGrpSpPr>
              <p:nvPr/>
            </p:nvGrpSpPr>
            <p:grpSpPr bwMode="auto">
              <a:xfrm>
                <a:off x="1599" y="2820"/>
                <a:ext cx="1882" cy="518"/>
                <a:chOff x="1599" y="2820"/>
                <a:chExt cx="1882" cy="518"/>
              </a:xfrm>
            </p:grpSpPr>
            <p:sp>
              <p:nvSpPr>
                <p:cNvPr id="369703" name="Rectangle 39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lalok rarok nok izok hihok mok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wat nnat forat arrat vat gat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9704" name="Rectangle 40"/>
                <p:cNvSpPr>
                  <a:spLocks noChangeArrowheads="1"/>
                </p:cNvSpPr>
                <p:nvPr/>
              </p:nvSpPr>
              <p:spPr bwMode="auto">
                <a:xfrm>
                  <a:off x="1599" y="2820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69705" name="Rectangle 41"/>
            <p:cNvSpPr>
              <a:spLocks noChangeArrowheads="1"/>
            </p:cNvSpPr>
            <p:nvPr/>
          </p:nvSpPr>
          <p:spPr bwMode="auto">
            <a:xfrm>
              <a:off x="-3" y="-3"/>
              <a:ext cx="3487" cy="334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0" y="838200"/>
            <a:ext cx="853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assignment, translate this to Arcturan:    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farok crrrok hihok yorok clok kantok ok-yurp</a:t>
            </a:r>
          </a:p>
        </p:txBody>
      </p:sp>
      <p:sp>
        <p:nvSpPr>
          <p:cNvPr id="369707" name="Rectangle 43"/>
          <p:cNvSpPr>
            <a:spLocks noChangeArrowheads="1"/>
          </p:cNvSpPr>
          <p:nvPr/>
        </p:nvSpPr>
        <p:spPr bwMode="auto">
          <a:xfrm>
            <a:off x="-7938" y="6402388"/>
            <a:ext cx="220980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Slide from Kevin Knight</a:t>
            </a:r>
          </a:p>
        </p:txBody>
      </p:sp>
    </p:spTree>
    <p:extLst>
      <p:ext uri="{BB962C8B-B14F-4D97-AF65-F5344CB8AC3E}">
        <p14:creationId xmlns:p14="http://schemas.microsoft.com/office/powerpoint/2010/main" val="1673537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/>
          </p:cNvSpPr>
          <p:nvPr/>
        </p:nvSpPr>
        <p:spPr bwMode="auto">
          <a:xfrm>
            <a:off x="4835525" y="768350"/>
            <a:ext cx="39624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34925" y="768350"/>
            <a:ext cx="44735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0" y="762000"/>
            <a:ext cx="890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Clients do not sell pharmaceuticals in Europe =&gt; Clientes no venden medicinas en Europa</a:t>
            </a:r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title"/>
          </p:nvPr>
        </p:nvSpPr>
        <p:spPr>
          <a:xfrm>
            <a:off x="279400" y="-17498"/>
            <a:ext cx="8458200" cy="838200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It’s Really Spanish/English</a:t>
            </a:r>
          </a:p>
        </p:txBody>
      </p:sp>
      <p:grpSp>
        <p:nvGrpSpPr>
          <p:cNvPr id="394246" name="Group 6"/>
          <p:cNvGrpSpPr>
            <a:grpSpLocks/>
          </p:cNvGrpSpPr>
          <p:nvPr/>
        </p:nvGrpSpPr>
        <p:grpSpPr bwMode="auto">
          <a:xfrm>
            <a:off x="94456" y="1468438"/>
            <a:ext cx="8955087" cy="4689475"/>
            <a:chOff x="-3" y="-3"/>
            <a:chExt cx="3487" cy="3804"/>
          </a:xfrm>
        </p:grpSpPr>
        <p:grpSp>
          <p:nvGrpSpPr>
            <p:cNvPr id="394247" name="Group 7"/>
            <p:cNvGrpSpPr>
              <a:grpSpLocks/>
            </p:cNvGrpSpPr>
            <p:nvPr/>
          </p:nvGrpSpPr>
          <p:grpSpPr bwMode="auto">
            <a:xfrm>
              <a:off x="0" y="0"/>
              <a:ext cx="3481" cy="3798"/>
              <a:chOff x="0" y="0"/>
              <a:chExt cx="3481" cy="3798"/>
            </a:xfrm>
          </p:grpSpPr>
          <p:grpSp>
            <p:nvGrpSpPr>
              <p:cNvPr id="394248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599" cy="633"/>
                <a:chOff x="0" y="0"/>
                <a:chExt cx="1599" cy="633"/>
              </a:xfrm>
            </p:grpSpPr>
            <p:sp>
              <p:nvSpPr>
                <p:cNvPr id="394249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1a. Garcia and associates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1b. Garcia y asociados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50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51" name="Group 11"/>
              <p:cNvGrpSpPr>
                <a:grpSpLocks/>
              </p:cNvGrpSpPr>
              <p:nvPr/>
            </p:nvGrpSpPr>
            <p:grpSpPr bwMode="auto">
              <a:xfrm>
                <a:off x="1599" y="0"/>
                <a:ext cx="1882" cy="633"/>
                <a:chOff x="1599" y="0"/>
                <a:chExt cx="1882" cy="633"/>
              </a:xfrm>
            </p:grpSpPr>
            <p:sp>
              <p:nvSpPr>
                <p:cNvPr id="39425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7a. the clients and the associates are enemies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7b. los clients y los asociados son enemigos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53" name="Rectangle 13"/>
                <p:cNvSpPr>
                  <a:spLocks noChangeArrowheads="1"/>
                </p:cNvSpPr>
                <p:nvPr/>
              </p:nvSpPr>
              <p:spPr bwMode="auto">
                <a:xfrm>
                  <a:off x="1599" y="0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54" name="Group 14"/>
              <p:cNvGrpSpPr>
                <a:grpSpLocks/>
              </p:cNvGrpSpPr>
              <p:nvPr/>
            </p:nvGrpSpPr>
            <p:grpSpPr bwMode="auto">
              <a:xfrm>
                <a:off x="0" y="633"/>
                <a:ext cx="1599" cy="748"/>
                <a:chOff x="0" y="633"/>
                <a:chExt cx="1599" cy="748"/>
              </a:xfrm>
            </p:grpSpPr>
            <p:sp>
              <p:nvSpPr>
                <p:cNvPr id="394255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7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2a. Carlos Garcia has three associates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2b. Carlos Garcia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tiene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tres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asociados</a:t>
                  </a:r>
                  <a:r>
                    <a:rPr kumimoji="0" lang="en-US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56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599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57" name="Group 17"/>
              <p:cNvGrpSpPr>
                <a:grpSpLocks/>
              </p:cNvGrpSpPr>
              <p:nvPr/>
            </p:nvGrpSpPr>
            <p:grpSpPr bwMode="auto">
              <a:xfrm>
                <a:off x="1599" y="633"/>
                <a:ext cx="1882" cy="748"/>
                <a:chOff x="1599" y="633"/>
                <a:chExt cx="1882" cy="748"/>
              </a:xfrm>
            </p:grpSpPr>
            <p:sp>
              <p:nvSpPr>
                <p:cNvPr id="394258" name="Rectangle 18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7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8a. the company has three groups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8b. la empresa tiene tres grupos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59" name="Rectangle 19"/>
                <p:cNvSpPr>
                  <a:spLocks noChangeArrowheads="1"/>
                </p:cNvSpPr>
                <p:nvPr/>
              </p:nvSpPr>
              <p:spPr bwMode="auto">
                <a:xfrm>
                  <a:off x="1599" y="633"/>
                  <a:ext cx="1882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60" name="Group 20"/>
              <p:cNvGrpSpPr>
                <a:grpSpLocks/>
              </p:cNvGrpSpPr>
              <p:nvPr/>
            </p:nvGrpSpPr>
            <p:grpSpPr bwMode="auto">
              <a:xfrm>
                <a:off x="0" y="1381"/>
                <a:ext cx="1599" cy="518"/>
                <a:chOff x="0" y="1381"/>
                <a:chExt cx="1599" cy="518"/>
              </a:xfrm>
            </p:grpSpPr>
            <p:sp>
              <p:nvSpPr>
                <p:cNvPr id="394261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1381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3a. his associates are not strong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3b. sus asociados no son fuertes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62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1381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63" name="Group 23"/>
              <p:cNvGrpSpPr>
                <a:grpSpLocks/>
              </p:cNvGrpSpPr>
              <p:nvPr/>
            </p:nvGrpSpPr>
            <p:grpSpPr bwMode="auto">
              <a:xfrm>
                <a:off x="1599" y="1381"/>
                <a:ext cx="1882" cy="518"/>
                <a:chOff x="1599" y="1381"/>
                <a:chExt cx="1882" cy="518"/>
              </a:xfrm>
            </p:grpSpPr>
            <p:sp>
              <p:nvSpPr>
                <p:cNvPr id="394264" name="Rectangle 24"/>
                <p:cNvSpPr>
                  <a:spLocks noChangeArrowheads="1"/>
                </p:cNvSpPr>
                <p:nvPr/>
              </p:nvSpPr>
              <p:spPr bwMode="auto">
                <a:xfrm>
                  <a:off x="1642" y="1381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9a. its groups are in Europe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9b. sus grupos estan en Europa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65" name="Rectangle 25"/>
                <p:cNvSpPr>
                  <a:spLocks noChangeArrowheads="1"/>
                </p:cNvSpPr>
                <p:nvPr/>
              </p:nvSpPr>
              <p:spPr bwMode="auto">
                <a:xfrm>
                  <a:off x="1599" y="1381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66" name="Group 26"/>
              <p:cNvGrpSpPr>
                <a:grpSpLocks/>
              </p:cNvGrpSpPr>
              <p:nvPr/>
            </p:nvGrpSpPr>
            <p:grpSpPr bwMode="auto">
              <a:xfrm>
                <a:off x="0" y="1899"/>
                <a:ext cx="1599" cy="748"/>
                <a:chOff x="0" y="1899"/>
                <a:chExt cx="1599" cy="748"/>
              </a:xfrm>
            </p:grpSpPr>
            <p:sp>
              <p:nvSpPr>
                <p:cNvPr id="394267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1899"/>
                  <a:ext cx="1513" cy="7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4a. Garcia has a company also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4b. Garcia tambien tiene una empresa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68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1899"/>
                  <a:ext cx="1599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69" name="Group 29"/>
              <p:cNvGrpSpPr>
                <a:grpSpLocks/>
              </p:cNvGrpSpPr>
              <p:nvPr/>
            </p:nvGrpSpPr>
            <p:grpSpPr bwMode="auto">
              <a:xfrm>
                <a:off x="1599" y="1899"/>
                <a:ext cx="1882" cy="748"/>
                <a:chOff x="1599" y="1899"/>
                <a:chExt cx="1882" cy="748"/>
              </a:xfrm>
            </p:grpSpPr>
            <p:sp>
              <p:nvSpPr>
                <p:cNvPr id="394270" name="Rectangle 30"/>
                <p:cNvSpPr>
                  <a:spLocks noChangeArrowheads="1"/>
                </p:cNvSpPr>
                <p:nvPr/>
              </p:nvSpPr>
              <p:spPr bwMode="auto">
                <a:xfrm>
                  <a:off x="1642" y="1899"/>
                  <a:ext cx="1796" cy="7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10a. the modern groups sell strong pharmaceuticals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10b. los grupos modernos venden medicinas fuertes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71" name="Rectangle 31"/>
                <p:cNvSpPr>
                  <a:spLocks noChangeArrowheads="1"/>
                </p:cNvSpPr>
                <p:nvPr/>
              </p:nvSpPr>
              <p:spPr bwMode="auto">
                <a:xfrm>
                  <a:off x="1599" y="1899"/>
                  <a:ext cx="1882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72" name="Group 32"/>
              <p:cNvGrpSpPr>
                <a:grpSpLocks/>
              </p:cNvGrpSpPr>
              <p:nvPr/>
            </p:nvGrpSpPr>
            <p:grpSpPr bwMode="auto">
              <a:xfrm>
                <a:off x="0" y="2647"/>
                <a:ext cx="1599" cy="518"/>
                <a:chOff x="0" y="2647"/>
                <a:chExt cx="1599" cy="518"/>
              </a:xfrm>
            </p:grpSpPr>
            <p:sp>
              <p:nvSpPr>
                <p:cNvPr id="394273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2647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5a. its clients are angry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5b. sus clientes estan enfadados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74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2647"/>
                  <a:ext cx="159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75" name="Group 35"/>
              <p:cNvGrpSpPr>
                <a:grpSpLocks/>
              </p:cNvGrpSpPr>
              <p:nvPr/>
            </p:nvGrpSpPr>
            <p:grpSpPr bwMode="auto">
              <a:xfrm>
                <a:off x="1599" y="2647"/>
                <a:ext cx="1882" cy="518"/>
                <a:chOff x="1599" y="2647"/>
                <a:chExt cx="1882" cy="518"/>
              </a:xfrm>
            </p:grpSpPr>
            <p:sp>
              <p:nvSpPr>
                <p:cNvPr id="394276" name="Rectangle 36"/>
                <p:cNvSpPr>
                  <a:spLocks noChangeArrowheads="1"/>
                </p:cNvSpPr>
                <p:nvPr/>
              </p:nvSpPr>
              <p:spPr bwMode="auto">
                <a:xfrm>
                  <a:off x="1642" y="2647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11a. the groups do not sell zenzanine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11b. los grupos no venden zanzanina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77" name="Rectangle 37"/>
                <p:cNvSpPr>
                  <a:spLocks noChangeArrowheads="1"/>
                </p:cNvSpPr>
                <p:nvPr/>
              </p:nvSpPr>
              <p:spPr bwMode="auto">
                <a:xfrm>
                  <a:off x="1599" y="2647"/>
                  <a:ext cx="188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78" name="Group 38"/>
              <p:cNvGrpSpPr>
                <a:grpSpLocks/>
              </p:cNvGrpSpPr>
              <p:nvPr/>
            </p:nvGrpSpPr>
            <p:grpSpPr bwMode="auto">
              <a:xfrm>
                <a:off x="0" y="3165"/>
                <a:ext cx="1599" cy="633"/>
                <a:chOff x="0" y="3165"/>
                <a:chExt cx="1599" cy="633"/>
              </a:xfrm>
            </p:grpSpPr>
            <p:sp>
              <p:nvSpPr>
                <p:cNvPr id="394279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3165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6a. the associates are also angry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6b. los asociados tambien estan enfadados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80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3165"/>
                  <a:ext cx="1599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281" name="Group 41"/>
              <p:cNvGrpSpPr>
                <a:grpSpLocks/>
              </p:cNvGrpSpPr>
              <p:nvPr/>
            </p:nvGrpSpPr>
            <p:grpSpPr bwMode="auto">
              <a:xfrm>
                <a:off x="1599" y="3165"/>
                <a:ext cx="1882" cy="633"/>
                <a:chOff x="1599" y="3165"/>
                <a:chExt cx="1882" cy="633"/>
              </a:xfrm>
            </p:grpSpPr>
            <p:sp>
              <p:nvSpPr>
                <p:cNvPr id="394282" name="Rectangle 42"/>
                <p:cNvSpPr>
                  <a:spLocks noChangeArrowheads="1"/>
                </p:cNvSpPr>
                <p:nvPr/>
              </p:nvSpPr>
              <p:spPr bwMode="auto">
                <a:xfrm>
                  <a:off x="1642" y="3165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12a. the small groups are not modern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12b. los grupos pequenos no son modernos 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4283" name="Rectangle 43"/>
                <p:cNvSpPr>
                  <a:spLocks noChangeArrowheads="1"/>
                </p:cNvSpPr>
                <p:nvPr/>
              </p:nvSpPr>
              <p:spPr bwMode="auto">
                <a:xfrm>
                  <a:off x="1599" y="3165"/>
                  <a:ext cx="188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94284" name="Rectangle 44"/>
            <p:cNvSpPr>
              <a:spLocks noChangeArrowheads="1"/>
            </p:cNvSpPr>
            <p:nvPr/>
          </p:nvSpPr>
          <p:spPr bwMode="auto">
            <a:xfrm>
              <a:off x="-3" y="-3"/>
              <a:ext cx="3487" cy="380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94285" name="Rectangle 45"/>
          <p:cNvSpPr>
            <a:spLocks noChangeArrowheads="1"/>
          </p:cNvSpPr>
          <p:nvPr/>
        </p:nvSpPr>
        <p:spPr bwMode="auto">
          <a:xfrm>
            <a:off x="3175" y="6083300"/>
            <a:ext cx="91440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4287" name="Rectangle 47"/>
          <p:cNvSpPr>
            <a:spLocks noChangeArrowheads="1"/>
          </p:cNvSpPr>
          <p:nvPr/>
        </p:nvSpPr>
        <p:spPr bwMode="auto">
          <a:xfrm>
            <a:off x="144463" y="6521450"/>
            <a:ext cx="220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Slide from Kevin Knight</a:t>
            </a:r>
          </a:p>
        </p:txBody>
      </p:sp>
    </p:spTree>
    <p:extLst>
      <p:ext uri="{BB962C8B-B14F-4D97-AF65-F5344CB8AC3E}">
        <p14:creationId xmlns:p14="http://schemas.microsoft.com/office/powerpoint/2010/main" val="2271217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Learning to MT?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SMT did a lot of alignment like this</a:t>
            </a:r>
          </a:p>
          <a:p>
            <a:pPr lvl="1"/>
            <a:r>
              <a:rPr lang="en-US" dirty="0"/>
              <a:t>It’s actually a </a:t>
            </a:r>
            <a:r>
              <a:rPr lang="en-US" dirty="0" err="1"/>
              <a:t>learning+inference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Learning: learning the parameters to fit the data</a:t>
            </a:r>
          </a:p>
          <a:p>
            <a:pPr lvl="2"/>
            <a:r>
              <a:rPr lang="en-US" dirty="0"/>
              <a:t>Inference: make decisions online for the alignment with large likelihood and constraints (rules </a:t>
            </a:r>
            <a:r>
              <a:rPr lang="en-US" altLang="zh-CN" dirty="0"/>
              <a:t>defined by human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Deep learning</a:t>
            </a:r>
          </a:p>
          <a:p>
            <a:pPr lvl="2"/>
            <a:r>
              <a:rPr lang="en-US" dirty="0"/>
              <a:t>Much simplified the process</a:t>
            </a:r>
          </a:p>
          <a:p>
            <a:pPr lvl="3"/>
            <a:r>
              <a:rPr lang="en-US" dirty="0"/>
              <a:t>Sequence to sequence model, which we will see</a:t>
            </a:r>
          </a:p>
          <a:p>
            <a:pPr lvl="2"/>
            <a:r>
              <a:rPr lang="en-US" dirty="0"/>
              <a:t>Can we borrow the ideas for deep learning?</a:t>
            </a:r>
          </a:p>
          <a:p>
            <a:pPr lvl="3"/>
            <a:r>
              <a:rPr lang="en-US" dirty="0"/>
              <a:t>Still an active research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Part of speech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Tags:</a:t>
            </a:r>
          </a:p>
          <a:p>
            <a:pPr lvl="1"/>
            <a:r>
              <a:rPr lang="en-US" dirty="0"/>
              <a:t>NN: common noun</a:t>
            </a:r>
          </a:p>
          <a:p>
            <a:pPr lvl="1"/>
            <a:r>
              <a:rPr lang="en-US" dirty="0"/>
              <a:t>NNP: proper noun</a:t>
            </a:r>
          </a:p>
          <a:p>
            <a:pPr lvl="1"/>
            <a:r>
              <a:rPr lang="en-US" dirty="0"/>
              <a:t>VB: verb, base form</a:t>
            </a:r>
          </a:p>
          <a:p>
            <a:pPr lvl="1"/>
            <a:r>
              <a:rPr lang="en-US" dirty="0"/>
              <a:t>VBZ: verb, 3rd person singular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10" name="Picture 9" descr="pos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1828800"/>
            <a:ext cx="9144000" cy="14169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4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brief history of NLP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499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Early enthusiasm (1950’s): Machine Translation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Too ambitious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Bar-Hillel report (1960) concluded that fully-automatic high-quality translation could not be accomplished without knowledge  (Dictionary + Encyclopedia)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Less ambitious applications (late 1960’s &amp; early 1970’s): Limited success, failed to scale up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Dialogue (Eliza)       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Inference and domain knowledge (SHRDLU=“block world”)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Real world evaluation (late 1970’s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Story understanding (late 1970’s &amp; early 1980’s) 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Large scale evaluation of speech recognition, text retrieval, information extraction (1980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Statistical approaches enjoy more success (first in speech recognition &amp; retrieval, later others)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Current trend: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Boundary between statistical and symbolic approaches is disappearing.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We need to use all the available knowledge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Application-driven NLP research (bioinformatics, Web, Question answering…)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486400" y="4542985"/>
            <a:ext cx="2834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</a:rPr>
              <a:t>Statistical language models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486400" y="4087372"/>
            <a:ext cx="27940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Robust component techniques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5486400" y="5394452"/>
            <a:ext cx="2935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</a:rPr>
              <a:t>A lot of applications nowadays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5486400" y="3571265"/>
            <a:ext cx="24733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Knowledge representation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6248400" y="2221098"/>
            <a:ext cx="221138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Deep understanding in </a:t>
            </a:r>
          </a:p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limited domain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514600" y="2752336"/>
            <a:ext cx="21891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Shallow understanding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uiExpand="1" build="p"/>
      <p:bldP spid="439300" grpId="0"/>
      <p:bldP spid="439301" grpId="0"/>
      <p:bldP spid="439302" grpId="0"/>
      <p:bldP spid="439303" grpId="0"/>
      <p:bldP spid="439304" grpId="0"/>
      <p:bldP spid="43930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this </a:t>
            </a:r>
            <a:r>
              <a:rPr lang="en-US" altLang="zh-CN" dirty="0"/>
              <a:t>L</a:t>
            </a:r>
            <a:r>
              <a:rPr lang="en-US" dirty="0"/>
              <a:t>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familiar with some of the NLP terminologies and tasks</a:t>
            </a:r>
          </a:p>
          <a:p>
            <a:pPr lvl="1"/>
            <a:r>
              <a:rPr lang="en-US" dirty="0"/>
              <a:t>We won’t be able to touch all of the tasks</a:t>
            </a:r>
          </a:p>
          <a:p>
            <a:pPr lvl="1"/>
            <a:r>
              <a:rPr lang="en-US" dirty="0"/>
              <a:t>But we will use some of the terminologies (will also re-introduce when needed)</a:t>
            </a:r>
          </a:p>
          <a:p>
            <a:r>
              <a:rPr lang="en-US" dirty="0"/>
              <a:t>Modern NLP solutions are based on large </a:t>
            </a:r>
            <a:r>
              <a:rPr lang="en-US"/>
              <a:t>scale data</a:t>
            </a:r>
            <a:endParaRPr lang="en-US" dirty="0"/>
          </a:p>
          <a:p>
            <a:pPr lvl="1"/>
            <a:r>
              <a:rPr lang="en-US" dirty="0"/>
              <a:t>Then the problem becomes machine learning </a:t>
            </a:r>
          </a:p>
          <a:p>
            <a:pPr lvl="2"/>
            <a:r>
              <a:rPr lang="en-US" dirty="0"/>
              <a:t>how to (over-)fit the data</a:t>
            </a:r>
          </a:p>
          <a:p>
            <a:pPr lvl="1"/>
            <a:r>
              <a:rPr lang="en-US" dirty="0"/>
              <a:t>A detour: there is still a lot of problem</a:t>
            </a:r>
          </a:p>
          <a:p>
            <a:r>
              <a:rPr lang="en-US" dirty="0"/>
              <a:t>We will focus on machine learning algorithms that can handle text data and work on more practical tasks</a:t>
            </a:r>
          </a:p>
          <a:p>
            <a:pPr lvl="1"/>
            <a:r>
              <a:rPr lang="en-US" dirty="0"/>
              <a:t>Not just syntax/semantics, but more pragmatics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posall.png"/>
          <p:cNvPicPr>
            <a:picLocks noGrp="1" noChangeAspect="1"/>
          </p:cNvPicPr>
          <p:nvPr>
            <p:ph idx="1"/>
          </p:nvPr>
        </p:nvPicPr>
        <p:blipFill>
          <a:blip r:embed="rId3" cstate="email"/>
          <a:stretch>
            <a:fillRect/>
          </a:stretch>
        </p:blipFill>
        <p:spPr>
          <a:xfrm>
            <a:off x="152400" y="9936"/>
            <a:ext cx="8763000" cy="684806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parse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Dependency relations:</a:t>
            </a:r>
          </a:p>
          <a:p>
            <a:pPr lvl="1"/>
            <a:r>
              <a:rPr lang="en-US" dirty="0" err="1"/>
              <a:t>nsubj</a:t>
            </a:r>
            <a:r>
              <a:rPr lang="en-US" dirty="0"/>
              <a:t>: subject (nominal)</a:t>
            </a:r>
          </a:p>
          <a:p>
            <a:pPr lvl="1"/>
            <a:r>
              <a:rPr lang="en-US" dirty="0" err="1"/>
              <a:t>advmod</a:t>
            </a:r>
            <a:r>
              <a:rPr lang="en-US" dirty="0"/>
              <a:t>: adverbial modifier</a:t>
            </a:r>
          </a:p>
        </p:txBody>
      </p:sp>
      <p:pic>
        <p:nvPicPr>
          <p:cNvPr id="9" name="Picture 8" descr="deppars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1905000"/>
            <a:ext cx="9144000" cy="13727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3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0545"/>
            <a:ext cx="8839200" cy="5715000"/>
          </a:xfrm>
        </p:spPr>
        <p:txBody>
          <a:bodyPr/>
          <a:lstStyle/>
          <a:p>
            <a:r>
              <a:rPr lang="en-US" dirty="0"/>
              <a:t>Constituency parsing</a:t>
            </a:r>
          </a:p>
        </p:txBody>
      </p:sp>
      <p:pic>
        <p:nvPicPr>
          <p:cNvPr id="52" name="Picture 51" descr="parse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828799" y="1295400"/>
            <a:ext cx="6028151" cy="5562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parse1.png"/>
          <p:cNvPicPr>
            <a:picLocks noGrp="1" noChangeAspect="1"/>
          </p:cNvPicPr>
          <p:nvPr>
            <p:ph idx="1"/>
          </p:nvPr>
        </p:nvPicPr>
        <p:blipFill>
          <a:blip r:embed="rId2" cstate="email"/>
          <a:stretch>
            <a:fillRect/>
          </a:stretch>
        </p:blipFill>
        <p:spPr>
          <a:xfrm>
            <a:off x="-1" y="0"/>
            <a:ext cx="9195541" cy="68580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5105400"/>
            <a:ext cx="23817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POS: possessive ending</a:t>
            </a:r>
          </a:p>
          <a:p>
            <a:r>
              <a:rPr lang="en-US" dirty="0"/>
              <a:t>PRP: personal pronoun</a:t>
            </a:r>
          </a:p>
          <a:p>
            <a:r>
              <a:rPr lang="en-US" dirty="0"/>
              <a:t>MD: modal; can, should</a:t>
            </a:r>
          </a:p>
        </p:txBody>
      </p:sp>
    </p:spTree>
    <p:extLst>
      <p:ext uri="{BB962C8B-B14F-4D97-AF65-F5344CB8AC3E}">
        <p14:creationId xmlns:p14="http://schemas.microsoft.com/office/powerpoint/2010/main" val="20915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posall2.png"/>
          <p:cNvPicPr>
            <a:picLocks noGrp="1" noChangeAspect="1"/>
          </p:cNvPicPr>
          <p:nvPr>
            <p:ph idx="1"/>
          </p:nvPr>
        </p:nvPicPr>
        <p:blipFill>
          <a:blip r:embed="rId3" cstate="email"/>
          <a:stretch>
            <a:fillRect/>
          </a:stretch>
        </p:blipFill>
        <p:spPr>
          <a:xfrm>
            <a:off x="1828800" y="0"/>
            <a:ext cx="5791200" cy="685237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Semantic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Named entities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Person</a:t>
            </a:r>
          </a:p>
          <a:p>
            <a:r>
              <a:rPr lang="en-US" dirty="0"/>
              <a:t>Location</a:t>
            </a:r>
          </a:p>
          <a:p>
            <a:r>
              <a:rPr lang="en-US" altLang="zh-CN" dirty="0"/>
              <a:t>Org: </a:t>
            </a:r>
            <a:r>
              <a:rPr lang="en-US" dirty="0"/>
              <a:t>Organization</a:t>
            </a:r>
          </a:p>
          <a:p>
            <a:r>
              <a:rPr lang="en-US" dirty="0"/>
              <a:t>Date/time</a:t>
            </a:r>
          </a:p>
          <a:p>
            <a:r>
              <a:rPr lang="en-US" dirty="0"/>
              <a:t>…</a:t>
            </a:r>
          </a:p>
        </p:txBody>
      </p:sp>
      <p:pic>
        <p:nvPicPr>
          <p:cNvPr id="7" name="Picture 6" descr="ner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1371600"/>
            <a:ext cx="9144000" cy="247174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0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I-5582">
  <a:themeElements>
    <a:clrScheme name="AI-558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I-558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I-558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558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558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558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558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558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558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2040</Words>
  <Application>Microsoft Office PowerPoint</Application>
  <PresentationFormat>On-screen Show (4:3)</PresentationFormat>
  <Paragraphs>427</Paragraphs>
  <Slides>31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Comic Sans MS</vt:lpstr>
      <vt:lpstr>Times New Roman</vt:lpstr>
      <vt:lpstr>Office Theme</vt:lpstr>
      <vt:lpstr>AI-5582</vt:lpstr>
      <vt:lpstr>Photo Editor Photo</vt:lpstr>
      <vt:lpstr>MSBD 5018 - Natural Language Processing</vt:lpstr>
      <vt:lpstr>Levels of Linguistic Analysis: Examples of NLP Components</vt:lpstr>
      <vt:lpstr>Syntax (1)</vt:lpstr>
      <vt:lpstr>PowerPoint Presentation</vt:lpstr>
      <vt:lpstr>Syntax (2)</vt:lpstr>
      <vt:lpstr>Syntax (3)</vt:lpstr>
      <vt:lpstr>PowerPoint Presentation</vt:lpstr>
      <vt:lpstr>PowerPoint Presentation</vt:lpstr>
      <vt:lpstr>Semantic (1)</vt:lpstr>
      <vt:lpstr>Semantics (2)</vt:lpstr>
      <vt:lpstr>Semantic (3)</vt:lpstr>
      <vt:lpstr>Semantics (4) Lexical/Compositional Semantics</vt:lpstr>
      <vt:lpstr>Pragmatics</vt:lpstr>
      <vt:lpstr>Discourse</vt:lpstr>
      <vt:lpstr>To Summarize: The Big Picture of NLP</vt:lpstr>
      <vt:lpstr>A Running Example</vt:lpstr>
      <vt:lpstr> The state of the art </vt:lpstr>
      <vt:lpstr>If we can do this for all the sentences in all languages, then …</vt:lpstr>
      <vt:lpstr>NLP is difficult!!!!!!!</vt:lpstr>
      <vt:lpstr>More about “Commonsense Knowledge”</vt:lpstr>
      <vt:lpstr>What is Commonsense Knowledge?</vt:lpstr>
      <vt:lpstr>More Examples</vt:lpstr>
      <vt:lpstr>Detecting Moods (“affect”) in Text</vt:lpstr>
      <vt:lpstr>Machine Translation</vt:lpstr>
      <vt:lpstr>Statistical Solution</vt:lpstr>
      <vt:lpstr>A Practice for You: Translation Exercise: Learning to translate using parallel text</vt:lpstr>
      <vt:lpstr>Centauri/Arcturan [Knight, 1997]</vt:lpstr>
      <vt:lpstr>It’s Really Spanish/English</vt:lpstr>
      <vt:lpstr>Statistical Learning to MT?</vt:lpstr>
      <vt:lpstr>A brief history of NLP</vt:lpstr>
      <vt:lpstr>Goal of this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Yangqiu SONG</cp:lastModifiedBy>
  <cp:revision>104</cp:revision>
  <dcterms:created xsi:type="dcterms:W3CDTF">2006-08-16T00:00:00Z</dcterms:created>
  <dcterms:modified xsi:type="dcterms:W3CDTF">2023-02-07T08:50:57Z</dcterms:modified>
</cp:coreProperties>
</file>