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42"/>
  </p:notesMasterIdLst>
  <p:sldIdLst>
    <p:sldId id="378" r:id="rId2"/>
    <p:sldId id="379" r:id="rId3"/>
    <p:sldId id="279" r:id="rId4"/>
    <p:sldId id="280" r:id="rId5"/>
    <p:sldId id="281" r:id="rId6"/>
    <p:sldId id="282" r:id="rId7"/>
    <p:sldId id="380" r:id="rId8"/>
    <p:sldId id="381" r:id="rId9"/>
    <p:sldId id="384" r:id="rId10"/>
    <p:sldId id="284" r:id="rId11"/>
    <p:sldId id="385" r:id="rId12"/>
    <p:sldId id="386" r:id="rId13"/>
    <p:sldId id="387" r:id="rId14"/>
    <p:sldId id="286" r:id="rId15"/>
    <p:sldId id="287" r:id="rId16"/>
    <p:sldId id="288" r:id="rId17"/>
    <p:sldId id="290" r:id="rId18"/>
    <p:sldId id="294" r:id="rId19"/>
    <p:sldId id="295" r:id="rId20"/>
    <p:sldId id="382" r:id="rId21"/>
    <p:sldId id="388"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83" r:id="rId40"/>
    <p:sldId id="31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19" autoAdjust="0"/>
  </p:normalViewPr>
  <p:slideViewPr>
    <p:cSldViewPr>
      <p:cViewPr varScale="1">
        <p:scale>
          <a:sx n="121" d="100"/>
          <a:sy n="121" d="100"/>
        </p:scale>
        <p:origin x="2940" y="6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67" d="100"/>
          <a:sy n="67" d="100"/>
        </p:scale>
        <p:origin x="-3154"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qiu SONG" userId="7663364d-1002-410d-9c05-5263f526c5cf" providerId="ADAL" clId="{E4689A8C-D2FD-4940-A469-6E6AE5765514}"/>
    <pc:docChg chg="undo redo custSel addSld delSld modSld">
      <pc:chgData name="Yangqiu SONG" userId="7663364d-1002-410d-9c05-5263f526c5cf" providerId="ADAL" clId="{E4689A8C-D2FD-4940-A469-6E6AE5765514}" dt="2023-02-14T08:30:33.525" v="16" actId="47"/>
      <pc:docMkLst>
        <pc:docMk/>
      </pc:docMkLst>
      <pc:sldChg chg="del">
        <pc:chgData name="Yangqiu SONG" userId="7663364d-1002-410d-9c05-5263f526c5cf" providerId="ADAL" clId="{E4689A8C-D2FD-4940-A469-6E6AE5765514}" dt="2023-02-14T08:30:07.902" v="2" actId="47"/>
        <pc:sldMkLst>
          <pc:docMk/>
          <pc:sldMk cId="3772407161" sldId="283"/>
        </pc:sldMkLst>
      </pc:sldChg>
      <pc:sldChg chg="add del">
        <pc:chgData name="Yangqiu SONG" userId="7663364d-1002-410d-9c05-5263f526c5cf" providerId="ADAL" clId="{E4689A8C-D2FD-4940-A469-6E6AE5765514}" dt="2023-02-14T08:30:32.220" v="15" actId="47"/>
        <pc:sldMkLst>
          <pc:docMk/>
          <pc:sldMk cId="3061003218" sldId="284"/>
        </pc:sldMkLst>
      </pc:sldChg>
      <pc:sldChg chg="add del">
        <pc:chgData name="Yangqiu SONG" userId="7663364d-1002-410d-9c05-5263f526c5cf" providerId="ADAL" clId="{E4689A8C-D2FD-4940-A469-6E6AE5765514}" dt="2023-02-14T08:30:25.023" v="9" actId="2696"/>
        <pc:sldMkLst>
          <pc:docMk/>
          <pc:sldMk cId="1422543483" sldId="286"/>
        </pc:sldMkLst>
      </pc:sldChg>
      <pc:sldChg chg="modSp mod">
        <pc:chgData name="Yangqiu SONG" userId="7663364d-1002-410d-9c05-5263f526c5cf" providerId="ADAL" clId="{E4689A8C-D2FD-4940-A469-6E6AE5765514}" dt="2023-02-07T08:50:43.770" v="1" actId="21"/>
        <pc:sldMkLst>
          <pc:docMk/>
          <pc:sldMk cId="3915014793" sldId="378"/>
        </pc:sldMkLst>
        <pc:spChg chg="mod">
          <ac:chgData name="Yangqiu SONG" userId="7663364d-1002-410d-9c05-5263f526c5cf" providerId="ADAL" clId="{E4689A8C-D2FD-4940-A469-6E6AE5765514}" dt="2023-02-07T08:50:42.011" v="0" actId="403"/>
          <ac:spMkLst>
            <pc:docMk/>
            <pc:sldMk cId="3915014793" sldId="378"/>
            <ac:spMk id="2" creationId="{00000000-0000-0000-0000-000000000000}"/>
          </ac:spMkLst>
        </pc:spChg>
        <pc:spChg chg="mod">
          <ac:chgData name="Yangqiu SONG" userId="7663364d-1002-410d-9c05-5263f526c5cf" providerId="ADAL" clId="{E4689A8C-D2FD-4940-A469-6E6AE5765514}" dt="2023-02-07T08:50:43.770" v="1" actId="21"/>
          <ac:spMkLst>
            <pc:docMk/>
            <pc:sldMk cId="3915014793" sldId="378"/>
            <ac:spMk id="3" creationId="{00000000-0000-0000-0000-000000000000}"/>
          </ac:spMkLst>
        </pc:spChg>
      </pc:sldChg>
      <pc:sldChg chg="add del">
        <pc:chgData name="Yangqiu SONG" userId="7663364d-1002-410d-9c05-5263f526c5cf" providerId="ADAL" clId="{E4689A8C-D2FD-4940-A469-6E6AE5765514}" dt="2023-02-14T08:30:33.525" v="16" actId="47"/>
        <pc:sldMkLst>
          <pc:docMk/>
          <pc:sldMk cId="1179861322" sldId="384"/>
        </pc:sldMkLst>
      </pc:sldChg>
      <pc:sldChg chg="add del">
        <pc:chgData name="Yangqiu SONG" userId="7663364d-1002-410d-9c05-5263f526c5cf" providerId="ADAL" clId="{E4689A8C-D2FD-4940-A469-6E6AE5765514}" dt="2023-02-14T08:30:31.448" v="14" actId="47"/>
        <pc:sldMkLst>
          <pc:docMk/>
          <pc:sldMk cId="1349246363" sldId="385"/>
        </pc:sldMkLst>
      </pc:sldChg>
      <pc:sldChg chg="add del">
        <pc:chgData name="Yangqiu SONG" userId="7663364d-1002-410d-9c05-5263f526c5cf" providerId="ADAL" clId="{E4689A8C-D2FD-4940-A469-6E6AE5765514}" dt="2023-02-14T08:30:31.231" v="13" actId="47"/>
        <pc:sldMkLst>
          <pc:docMk/>
          <pc:sldMk cId="3851625022" sldId="386"/>
        </pc:sldMkLst>
      </pc:sldChg>
      <pc:sldChg chg="add del">
        <pc:chgData name="Yangqiu SONG" userId="7663364d-1002-410d-9c05-5263f526c5cf" providerId="ADAL" clId="{E4689A8C-D2FD-4940-A469-6E6AE5765514}" dt="2023-02-14T08:30:25.576" v="10" actId="47"/>
        <pc:sldMkLst>
          <pc:docMk/>
          <pc:sldMk cId="3729695304" sldId="3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9785-B714-4355-9128-4C9AFF94E816}" type="datetimeFigureOut">
              <a:rPr lang="en-US" smtClean="0"/>
              <a:pPr/>
              <a:t>2/14/2023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CD5C7-AD7F-4FAA-B7B9-A09C6EEE6F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a:t>
            </a:fld>
            <a:endParaRPr lang="en-US"/>
          </a:p>
        </p:txBody>
      </p:sp>
    </p:spTree>
    <p:extLst>
      <p:ext uri="{BB962C8B-B14F-4D97-AF65-F5344CB8AC3E}">
        <p14:creationId xmlns:p14="http://schemas.microsoft.com/office/powerpoint/2010/main" val="3130695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3</a:t>
            </a:fld>
            <a:endParaRPr lang="en-US"/>
          </a:p>
        </p:txBody>
      </p:sp>
    </p:spTree>
    <p:extLst>
      <p:ext uri="{BB962C8B-B14F-4D97-AF65-F5344CB8AC3E}">
        <p14:creationId xmlns:p14="http://schemas.microsoft.com/office/powerpoint/2010/main" val="723800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D85FE6-750C-4732-8770-3764C3886B79}" type="datetime1">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2D26E3-24CA-473D-94AE-BEF5424C6745}" type="datetime1">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543CEE-FB3B-438F-9EBB-73B9AC10250C}" type="datetime1">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228600" y="1295400"/>
            <a:ext cx="8686800" cy="525780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E3FA034-9655-43B8-B3BD-88402095BDE4}" type="datetime1">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58B27-60EC-44D9-BAB5-30CBA8DEF1DF}" type="datetime1">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152400" y="1295400"/>
            <a:ext cx="42672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295400"/>
            <a:ext cx="44196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C80E438-2669-4C13-BC32-057F4D8A6A64}" type="datetime1">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6200" y="1371600"/>
            <a:ext cx="4421189"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 y="2174874"/>
            <a:ext cx="4421189" cy="422592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371600"/>
            <a:ext cx="4422774"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422774" cy="422592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22A8CF2-C308-4240-827B-DA5E5EF10773}" type="datetime1">
              <a:rPr lang="en-US" smtClean="0"/>
              <a:pPr/>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C27829BF-A21A-4829-82BB-D4F1052F34BD}" type="datetime1">
              <a:rPr lang="en-US" smtClean="0"/>
              <a:pPr/>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08305-5630-46F6-B0A9-82A3FB37D1B9}" type="datetime1">
              <a:rPr lang="en-US" smtClean="0"/>
              <a:pPr/>
              <a:t>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8B31D5-19F5-4FF9-AAAF-C9E151ED526F}" type="datetime1">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88D69-AA0B-497A-9110-118DC585578D}" type="datetime1">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219200"/>
            <a:ext cx="8610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fld id="{7BBBB4C8-4A74-4DEC-ACCB-294E44CF7D2F}" type="datetime1">
              <a:rPr lang="en-US" smtClean="0"/>
              <a:pPr/>
              <a:t>2/14/2023</a:t>
            </a:fld>
            <a:endParaRPr lang="en-US"/>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10400" y="6629400"/>
            <a:ext cx="21336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nlp.stanford.edu/software/lex-parser.shtml" TargetMode="External"/><Relationship Id="rId2" Type="http://schemas.openxmlformats.org/officeDocument/2006/relationships/hyperlink" Target="http://opennlp.apache.org/" TargetMode="External"/><Relationship Id="rId1" Type="http://schemas.openxmlformats.org/officeDocument/2006/relationships/slideLayout" Target="../slideLayouts/slideLayout2.xml"/><Relationship Id="rId5" Type="http://schemas.openxmlformats.org/officeDocument/2006/relationships/hyperlink" Target="http://cogcomp.org/curator/demo/index.html" TargetMode="External"/><Relationship Id="rId4" Type="http://schemas.openxmlformats.org/officeDocument/2006/relationships/hyperlink" Target="http://corenlp.ru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p:spPr>
        <p:txBody>
          <a:bodyPr>
            <a:normAutofit/>
          </a:bodyPr>
          <a:lstStyle/>
          <a:p>
            <a:r>
              <a:rPr lang="pt-BR" sz="3600" dirty="0"/>
              <a:t>MSBD 5018 - Natural Language Processing</a:t>
            </a:r>
            <a:endParaRPr lang="en-US" sz="3600" dirty="0"/>
          </a:p>
        </p:txBody>
      </p:sp>
      <p:sp>
        <p:nvSpPr>
          <p:cNvPr id="3" name="Subtitle 2"/>
          <p:cNvSpPr>
            <a:spLocks noGrp="1"/>
          </p:cNvSpPr>
          <p:nvPr>
            <p:ph type="subTitle" idx="1"/>
          </p:nvPr>
        </p:nvSpPr>
        <p:spPr/>
        <p:txBody>
          <a:bodyPr>
            <a:normAutofit/>
          </a:bodyPr>
          <a:lstStyle/>
          <a:p>
            <a:r>
              <a:rPr lang="en-US" altLang="zh-CN"/>
              <a:t>Vector </a:t>
            </a:r>
            <a:r>
              <a:rPr lang="en-US" altLang="zh-CN" dirty="0"/>
              <a:t>Space Model</a:t>
            </a:r>
            <a:endParaRPr lang="en-US" dirty="0"/>
          </a:p>
          <a:p>
            <a:r>
              <a:rPr lang="en-US" dirty="0"/>
              <a:t>Instructor: </a:t>
            </a:r>
            <a:r>
              <a:rPr lang="en-US" dirty="0" err="1"/>
              <a:t>Yangqiu</a:t>
            </a:r>
            <a:r>
              <a:rPr lang="en-US" dirty="0"/>
              <a:t> Song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0" y="6519446"/>
            <a:ext cx="3692549"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65000"/>
                  </a:schemeClr>
                </a:solidFill>
              </a:rPr>
              <a:t>Slides credits: </a:t>
            </a:r>
            <a:r>
              <a:rPr lang="en-US" sz="1600" dirty="0" err="1">
                <a:solidFill>
                  <a:schemeClr val="bg1">
                    <a:lumMod val="65000"/>
                  </a:schemeClr>
                </a:solidFill>
              </a:rPr>
              <a:t>Hongning</a:t>
            </a:r>
            <a:r>
              <a:rPr lang="en-US" sz="1600" dirty="0">
                <a:solidFill>
                  <a:schemeClr val="bg1">
                    <a:lumMod val="65000"/>
                  </a:schemeClr>
                </a:solidFill>
              </a:rPr>
              <a:t> Wang, </a:t>
            </a:r>
            <a:r>
              <a:rPr lang="en-US" altLang="zh-CN" sz="1600" dirty="0">
                <a:solidFill>
                  <a:schemeClr val="bg1">
                    <a:lumMod val="65000"/>
                  </a:schemeClr>
                </a:solidFill>
              </a:rPr>
              <a:t>Percy Liang</a:t>
            </a:r>
            <a:endParaRPr lang="en-US" sz="1600" dirty="0">
              <a:solidFill>
                <a:schemeClr val="bg1">
                  <a:lumMod val="65000"/>
                </a:schemeClr>
              </a:solidFill>
            </a:endParaRPr>
          </a:p>
        </p:txBody>
      </p:sp>
    </p:spTree>
    <p:extLst>
      <p:ext uri="{BB962C8B-B14F-4D97-AF65-F5344CB8AC3E}">
        <p14:creationId xmlns:p14="http://schemas.microsoft.com/office/powerpoint/2010/main" val="391501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Vector </a:t>
            </a:r>
            <a:r>
              <a:rPr lang="en-US" altLang="zh-CN" dirty="0"/>
              <a:t>Operations</a:t>
            </a:r>
            <a:endParaRPr lang="en-US" dirty="0"/>
          </a:p>
        </p:txBody>
      </p:sp>
      <p:sp>
        <p:nvSpPr>
          <p:cNvPr id="3" name="Content Placeholder 2"/>
          <p:cNvSpPr>
            <a:spLocks noGrp="1"/>
          </p:cNvSpPr>
          <p:nvPr>
            <p:ph idx="1"/>
          </p:nvPr>
        </p:nvSpPr>
        <p:spPr/>
        <p:txBody>
          <a:bodyPr/>
          <a:lstStyle/>
          <a:p>
            <a:r>
              <a:rPr lang="en-US" dirty="0"/>
              <a:t>Addition</a:t>
            </a:r>
          </a:p>
          <a:p>
            <a:endParaRPr lang="en-US" dirty="0"/>
          </a:p>
          <a:p>
            <a:endParaRPr lang="en-US" dirty="0"/>
          </a:p>
          <a:p>
            <a:endParaRPr lang="en-US" dirty="0"/>
          </a:p>
          <a:p>
            <a:endParaRPr lang="en-US" dirty="0"/>
          </a:p>
          <a:p>
            <a:endParaRPr lang="en-US" dirty="0"/>
          </a:p>
          <a:p>
            <a:r>
              <a:rPr lang="en-US" dirty="0"/>
              <a:t>Can vectors with different dimensionalities be added together?</a:t>
            </a:r>
          </a:p>
          <a:p>
            <a:endParaRPr lang="en-US" dirty="0"/>
          </a:p>
          <a:p>
            <a:r>
              <a:rPr lang="en-US" dirty="0"/>
              <a:t>The resultant thing is a vector or a scalar?</a:t>
            </a:r>
          </a:p>
          <a:p>
            <a:endParaRPr lang="en-US" dirty="0"/>
          </a:p>
          <a:p>
            <a:endParaRPr lang="en-US" dirty="0"/>
          </a:p>
          <a:p>
            <a:endParaRPr lang="en-US" dirty="0"/>
          </a:p>
          <a:p>
            <a:endParaRPr lang="en-US" dirty="0"/>
          </a:p>
        </p:txBody>
      </p:sp>
      <p:pic>
        <p:nvPicPr>
          <p:cNvPr id="5" name="Picture 4" descr="vecadd1.png"/>
          <p:cNvPicPr>
            <a:picLocks noChangeAspect="1"/>
          </p:cNvPicPr>
          <p:nvPr/>
        </p:nvPicPr>
        <p:blipFill>
          <a:blip r:embed="rId2" cstate="email"/>
          <a:stretch>
            <a:fillRect/>
          </a:stretch>
        </p:blipFill>
        <p:spPr>
          <a:xfrm>
            <a:off x="914400" y="1988394"/>
            <a:ext cx="4876800" cy="1662013"/>
          </a:xfrm>
          <a:prstGeom prst="rect">
            <a:avLst/>
          </a:prstGeom>
        </p:spPr>
      </p:pic>
      <p:pic>
        <p:nvPicPr>
          <p:cNvPr id="6" name="Picture 5" descr="vecadd2.png"/>
          <p:cNvPicPr>
            <a:picLocks noChangeAspect="1"/>
          </p:cNvPicPr>
          <p:nvPr/>
        </p:nvPicPr>
        <p:blipFill>
          <a:blip r:embed="rId3" cstate="email"/>
          <a:stretch>
            <a:fillRect/>
          </a:stretch>
        </p:blipFill>
        <p:spPr>
          <a:xfrm>
            <a:off x="6126782" y="1014984"/>
            <a:ext cx="2788618" cy="2853061"/>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06100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Vector </a:t>
            </a:r>
            <a:r>
              <a:rPr lang="en-US" altLang="zh-CN" dirty="0"/>
              <a:t>Operations</a:t>
            </a:r>
            <a:endParaRPr lang="en-US" dirty="0"/>
          </a:p>
        </p:txBody>
      </p:sp>
      <p:sp>
        <p:nvSpPr>
          <p:cNvPr id="3" name="Content Placeholder 2"/>
          <p:cNvSpPr>
            <a:spLocks noGrp="1"/>
          </p:cNvSpPr>
          <p:nvPr>
            <p:ph idx="1"/>
          </p:nvPr>
        </p:nvSpPr>
        <p:spPr>
          <a:xfrm>
            <a:off x="228600" y="1295400"/>
            <a:ext cx="5638800" cy="5257800"/>
          </a:xfrm>
        </p:spPr>
        <p:txBody>
          <a:bodyPr>
            <a:normAutofit lnSpcReduction="10000"/>
          </a:bodyPr>
          <a:lstStyle/>
          <a:p>
            <a:r>
              <a:rPr lang="en-US" dirty="0"/>
              <a:t>Inner product</a:t>
            </a:r>
          </a:p>
          <a:p>
            <a:endParaRPr lang="en-US" dirty="0"/>
          </a:p>
          <a:p>
            <a:endParaRPr lang="en-US" dirty="0"/>
          </a:p>
          <a:p>
            <a:endParaRPr lang="en-US" dirty="0"/>
          </a:p>
          <a:p>
            <a:endParaRPr lang="en-US" dirty="0"/>
          </a:p>
          <a:p>
            <a:r>
              <a:rPr lang="en-US" dirty="0"/>
              <a:t>Can inner product be operated on vectors with different dimensionalities?</a:t>
            </a:r>
          </a:p>
          <a:p>
            <a:endParaRPr lang="en-US" dirty="0"/>
          </a:p>
          <a:p>
            <a:r>
              <a:rPr lang="en-US" dirty="0"/>
              <a:t>The resultant thing is a vector or a scalar?</a:t>
            </a:r>
          </a:p>
          <a:p>
            <a:endParaRPr lang="en-US" dirty="0"/>
          </a:p>
          <a:p>
            <a:endParaRPr lang="en-US" dirty="0"/>
          </a:p>
        </p:txBody>
      </p:sp>
      <p:pic>
        <p:nvPicPr>
          <p:cNvPr id="7" name="Picture 6" descr="inner1.png"/>
          <p:cNvPicPr>
            <a:picLocks noChangeAspect="1"/>
          </p:cNvPicPr>
          <p:nvPr/>
        </p:nvPicPr>
        <p:blipFill>
          <a:blip r:embed="rId2" cstate="email"/>
          <a:stretch>
            <a:fillRect/>
          </a:stretch>
        </p:blipFill>
        <p:spPr>
          <a:xfrm>
            <a:off x="1143000" y="1981200"/>
            <a:ext cx="4037609" cy="1219200"/>
          </a:xfrm>
          <a:prstGeom prst="rect">
            <a:avLst/>
          </a:prstGeom>
        </p:spPr>
      </p:pic>
      <p:pic>
        <p:nvPicPr>
          <p:cNvPr id="8" name="Picture 7" descr="inner2.png"/>
          <p:cNvPicPr>
            <a:picLocks noChangeAspect="1"/>
          </p:cNvPicPr>
          <p:nvPr/>
        </p:nvPicPr>
        <p:blipFill>
          <a:blip r:embed="rId3" cstate="email"/>
          <a:stretch>
            <a:fillRect/>
          </a:stretch>
        </p:blipFill>
        <p:spPr>
          <a:xfrm>
            <a:off x="6324600" y="1237488"/>
            <a:ext cx="2412255" cy="2305308"/>
          </a:xfrm>
          <a:prstGeom prst="rect">
            <a:avLst/>
          </a:prstGeom>
        </p:spPr>
      </p:pic>
      <p:pic>
        <p:nvPicPr>
          <p:cNvPr id="9" name="Picture 8" descr="cosine.png"/>
          <p:cNvPicPr>
            <a:picLocks noChangeAspect="1"/>
          </p:cNvPicPr>
          <p:nvPr/>
        </p:nvPicPr>
        <p:blipFill>
          <a:blip r:embed="rId4" cstate="email"/>
          <a:stretch>
            <a:fillRect/>
          </a:stretch>
        </p:blipFill>
        <p:spPr>
          <a:xfrm>
            <a:off x="5995520" y="4038600"/>
            <a:ext cx="3070413" cy="7620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34924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Norm</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The resultant thing is a vector or a scalar?</a:t>
            </a:r>
          </a:p>
          <a:p>
            <a:endParaRPr lang="en-US" dirty="0"/>
          </a:p>
          <a:p>
            <a:r>
              <a:rPr lang="en-US" dirty="0"/>
              <a:t>Can vector norms be negative?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5" name="Picture 4"/>
          <p:cNvPicPr>
            <a:picLocks noChangeAspect="1"/>
          </p:cNvPicPr>
          <p:nvPr/>
        </p:nvPicPr>
        <p:blipFill>
          <a:blip r:embed="rId2"/>
          <a:stretch>
            <a:fillRect/>
          </a:stretch>
        </p:blipFill>
        <p:spPr>
          <a:xfrm>
            <a:off x="2209800" y="1447800"/>
            <a:ext cx="4545451" cy="1399680"/>
          </a:xfrm>
          <a:prstGeom prst="rect">
            <a:avLst/>
          </a:prstGeom>
        </p:spPr>
      </p:pic>
    </p:spTree>
    <p:extLst>
      <p:ext uri="{BB962C8B-B14F-4D97-AF65-F5344CB8AC3E}">
        <p14:creationId xmlns:p14="http://schemas.microsoft.com/office/powerpoint/2010/main" val="385162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Multiplication</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7" name="Picture 6"/>
          <p:cNvPicPr>
            <a:picLocks noChangeAspect="1"/>
          </p:cNvPicPr>
          <p:nvPr/>
        </p:nvPicPr>
        <p:blipFill>
          <a:blip r:embed="rId2"/>
          <a:stretch>
            <a:fillRect/>
          </a:stretch>
        </p:blipFill>
        <p:spPr>
          <a:xfrm>
            <a:off x="3962400" y="978408"/>
            <a:ext cx="5013198" cy="2590800"/>
          </a:xfrm>
          <a:prstGeom prst="rect">
            <a:avLst/>
          </a:prstGeom>
        </p:spPr>
      </p:pic>
      <p:sp>
        <p:nvSpPr>
          <p:cNvPr id="8" name="Content Placeholder 2"/>
          <p:cNvSpPr txBox="1">
            <a:spLocks/>
          </p:cNvSpPr>
          <p:nvPr/>
        </p:nvSpPr>
        <p:spPr>
          <a:xfrm>
            <a:off x="288798" y="1295400"/>
            <a:ext cx="8686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r>
              <a:rPr lang="en-US" dirty="0"/>
              <a:t>What is the dimensionality requirement for matrix multiplication?</a:t>
            </a:r>
          </a:p>
          <a:p>
            <a:endParaRPr lang="en-US" dirty="0"/>
          </a:p>
          <a:p>
            <a:r>
              <a:rPr lang="en-US" dirty="0"/>
              <a:t>What is the dimensionality of the resultant matrix?</a:t>
            </a:r>
          </a:p>
        </p:txBody>
      </p:sp>
      <p:pic>
        <p:nvPicPr>
          <p:cNvPr id="9" name="Picture 8"/>
          <p:cNvPicPr>
            <a:picLocks noChangeAspect="1"/>
          </p:cNvPicPr>
          <p:nvPr/>
        </p:nvPicPr>
        <p:blipFill>
          <a:blip r:embed="rId3"/>
          <a:stretch>
            <a:fillRect/>
          </a:stretch>
        </p:blipFill>
        <p:spPr>
          <a:xfrm>
            <a:off x="372403" y="1695444"/>
            <a:ext cx="3241978" cy="578364"/>
          </a:xfrm>
          <a:prstGeom prst="rect">
            <a:avLst/>
          </a:prstGeom>
        </p:spPr>
      </p:pic>
    </p:spTree>
    <p:extLst>
      <p:ext uri="{BB962C8B-B14F-4D97-AF65-F5344CB8AC3E}">
        <p14:creationId xmlns:p14="http://schemas.microsoft.com/office/powerpoint/2010/main" val="372969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 to Distributional Representation</a:t>
            </a:r>
          </a:p>
        </p:txBody>
      </p:sp>
      <p:sp>
        <p:nvSpPr>
          <p:cNvPr id="3" name="Content Placeholder 2"/>
          <p:cNvSpPr>
            <a:spLocks noGrp="1"/>
          </p:cNvSpPr>
          <p:nvPr>
            <p:ph idx="1"/>
          </p:nvPr>
        </p:nvSpPr>
        <p:spPr/>
        <p:txBody>
          <a:bodyPr/>
          <a:lstStyle/>
          <a:p>
            <a:r>
              <a:rPr lang="en-US" dirty="0"/>
              <a:t>Vector Space Model (VSM)</a:t>
            </a:r>
          </a:p>
          <a:p>
            <a:pPr lvl="1"/>
            <a:r>
              <a:rPr lang="en-US" dirty="0"/>
              <a:t>Represent each word with its context words</a:t>
            </a:r>
          </a:p>
        </p:txBody>
      </p:sp>
      <p:pic>
        <p:nvPicPr>
          <p:cNvPr id="5" name="Picture 4" descr="vsm.png"/>
          <p:cNvPicPr>
            <a:picLocks noChangeAspect="1"/>
          </p:cNvPicPr>
          <p:nvPr/>
        </p:nvPicPr>
        <p:blipFill>
          <a:blip r:embed="rId2" cstate="email"/>
          <a:stretch>
            <a:fillRect/>
          </a:stretch>
        </p:blipFill>
        <p:spPr>
          <a:xfrm>
            <a:off x="2057400" y="2493145"/>
            <a:ext cx="4876800" cy="4148447"/>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422543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Context Vector Construction</a:t>
            </a:r>
          </a:p>
        </p:txBody>
      </p:sp>
      <p:sp>
        <p:nvSpPr>
          <p:cNvPr id="3" name="Content Placeholder 2"/>
          <p:cNvSpPr>
            <a:spLocks noGrp="1"/>
          </p:cNvSpPr>
          <p:nvPr>
            <p:ph idx="1"/>
          </p:nvPr>
        </p:nvSpPr>
        <p:spPr/>
        <p:txBody>
          <a:bodyPr/>
          <a:lstStyle/>
          <a:p>
            <a:r>
              <a:rPr lang="en-US" dirty="0"/>
              <a:t>Form a word-context matrix of counts (data)</a:t>
            </a:r>
          </a:p>
        </p:txBody>
      </p:sp>
      <p:pic>
        <p:nvPicPr>
          <p:cNvPr id="5" name="Picture 4" descr="wordcontext.png"/>
          <p:cNvPicPr>
            <a:picLocks noChangeAspect="1"/>
          </p:cNvPicPr>
          <p:nvPr/>
        </p:nvPicPr>
        <p:blipFill>
          <a:blip r:embed="rId2" cstate="email"/>
          <a:stretch>
            <a:fillRect/>
          </a:stretch>
        </p:blipFill>
        <p:spPr>
          <a:xfrm>
            <a:off x="768882" y="2065579"/>
            <a:ext cx="7101339" cy="3352800"/>
          </a:xfrm>
          <a:prstGeom prst="rect">
            <a:avLst/>
          </a:prstGeom>
        </p:spPr>
      </p:pic>
      <p:cxnSp>
        <p:nvCxnSpPr>
          <p:cNvPr id="7" name="Straight Arrow Connector 6"/>
          <p:cNvCxnSpPr/>
          <p:nvPr/>
        </p:nvCxnSpPr>
        <p:spPr>
          <a:xfrm>
            <a:off x="1073682" y="3360979"/>
            <a:ext cx="69342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1828800" y="5791200"/>
            <a:ext cx="6010941" cy="584775"/>
          </a:xfrm>
          <a:prstGeom prst="rect">
            <a:avLst/>
          </a:prstGeom>
        </p:spPr>
        <p:txBody>
          <a:bodyPr wrap="none">
            <a:spAutoFit/>
          </a:bodyPr>
          <a:lstStyle/>
          <a:p>
            <a:r>
              <a:rPr lang="en-US" sz="3200" dirty="0"/>
              <a:t>Let's try to keep the kitchen clean.</a:t>
            </a:r>
          </a:p>
        </p:txBody>
      </p:sp>
      <p:sp>
        <p:nvSpPr>
          <p:cNvPr id="9" name="Rectangle 8"/>
          <p:cNvSpPr/>
          <p:nvPr/>
        </p:nvSpPr>
        <p:spPr>
          <a:xfrm>
            <a:off x="1215498" y="2761559"/>
            <a:ext cx="947695" cy="52322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800" dirty="0"/>
              <a:t>clean</a:t>
            </a:r>
          </a:p>
        </p:txBody>
      </p:sp>
      <p:sp>
        <p:nvSpPr>
          <p:cNvPr id="10" name="Rectangle 9"/>
          <p:cNvSpPr/>
          <p:nvPr/>
        </p:nvSpPr>
        <p:spPr>
          <a:xfrm>
            <a:off x="5112282" y="5265979"/>
            <a:ext cx="608308" cy="369332"/>
          </a:xfrm>
          <a:prstGeom prst="rect">
            <a:avLst/>
          </a:prstGeom>
        </p:spPr>
        <p:txBody>
          <a:bodyPr wrap="none">
            <a:spAutoFit/>
          </a:bodyPr>
          <a:lstStyle/>
          <a:p>
            <a:r>
              <a:rPr lang="en-US" dirty="0"/>
              <a:t>Let's</a:t>
            </a:r>
          </a:p>
        </p:txBody>
      </p:sp>
      <p:sp>
        <p:nvSpPr>
          <p:cNvPr id="11" name="Rectangle 10"/>
          <p:cNvSpPr/>
          <p:nvPr/>
        </p:nvSpPr>
        <p:spPr>
          <a:xfrm>
            <a:off x="4197882" y="5265979"/>
            <a:ext cx="442301" cy="369332"/>
          </a:xfrm>
          <a:prstGeom prst="rect">
            <a:avLst/>
          </a:prstGeom>
        </p:spPr>
        <p:txBody>
          <a:bodyPr wrap="none">
            <a:spAutoFit/>
          </a:bodyPr>
          <a:lstStyle/>
          <a:p>
            <a:r>
              <a:rPr lang="en-US" dirty="0"/>
              <a:t>try</a:t>
            </a:r>
          </a:p>
        </p:txBody>
      </p:sp>
      <p:sp>
        <p:nvSpPr>
          <p:cNvPr id="12" name="Rectangle 11"/>
          <p:cNvSpPr/>
          <p:nvPr/>
        </p:nvSpPr>
        <p:spPr>
          <a:xfrm>
            <a:off x="6179082" y="5265979"/>
            <a:ext cx="678519" cy="369332"/>
          </a:xfrm>
          <a:prstGeom prst="rect">
            <a:avLst/>
          </a:prstGeom>
        </p:spPr>
        <p:txBody>
          <a:bodyPr wrap="none">
            <a:spAutoFit/>
          </a:bodyPr>
          <a:lstStyle/>
          <a:p>
            <a:r>
              <a:rPr lang="en-US" dirty="0"/>
              <a:t>keep </a:t>
            </a:r>
          </a:p>
        </p:txBody>
      </p:sp>
      <p:sp>
        <p:nvSpPr>
          <p:cNvPr id="13" name="Rectangle 12"/>
          <p:cNvSpPr/>
          <p:nvPr/>
        </p:nvSpPr>
        <p:spPr>
          <a:xfrm>
            <a:off x="2597682" y="5265979"/>
            <a:ext cx="914417" cy="369332"/>
          </a:xfrm>
          <a:prstGeom prst="rect">
            <a:avLst/>
          </a:prstGeom>
        </p:spPr>
        <p:txBody>
          <a:bodyPr wrap="none">
            <a:spAutoFit/>
          </a:bodyPr>
          <a:lstStyle/>
          <a:p>
            <a:r>
              <a:rPr lang="en-US" dirty="0"/>
              <a:t>kitchen </a:t>
            </a:r>
          </a:p>
        </p:txBody>
      </p:sp>
      <p:sp>
        <p:nvSpPr>
          <p:cNvPr id="14" name="Rectangle 13"/>
          <p:cNvSpPr/>
          <p:nvPr/>
        </p:nvSpPr>
        <p:spPr>
          <a:xfrm>
            <a:off x="2826282" y="2903779"/>
            <a:ext cx="301686" cy="369332"/>
          </a:xfrm>
          <a:prstGeom prst="rect">
            <a:avLst/>
          </a:prstGeom>
        </p:spPr>
        <p:txBody>
          <a:bodyPr wrap="none">
            <a:spAutoFit/>
          </a:bodyPr>
          <a:lstStyle/>
          <a:p>
            <a:r>
              <a:rPr lang="en-US" dirty="0"/>
              <a:t>1</a:t>
            </a:r>
          </a:p>
        </p:txBody>
      </p:sp>
      <p:sp>
        <p:nvSpPr>
          <p:cNvPr id="16" name="Rectangle 15"/>
          <p:cNvSpPr/>
          <p:nvPr/>
        </p:nvSpPr>
        <p:spPr>
          <a:xfrm>
            <a:off x="4121682" y="2915447"/>
            <a:ext cx="301686" cy="369332"/>
          </a:xfrm>
          <a:prstGeom prst="rect">
            <a:avLst/>
          </a:prstGeom>
        </p:spPr>
        <p:txBody>
          <a:bodyPr wrap="none">
            <a:spAutoFit/>
          </a:bodyPr>
          <a:lstStyle/>
          <a:p>
            <a:r>
              <a:rPr lang="en-US" dirty="0"/>
              <a:t>1</a:t>
            </a:r>
          </a:p>
        </p:txBody>
      </p:sp>
      <p:sp>
        <p:nvSpPr>
          <p:cNvPr id="17" name="Rectangle 16"/>
          <p:cNvSpPr/>
          <p:nvPr/>
        </p:nvSpPr>
        <p:spPr>
          <a:xfrm>
            <a:off x="5340882" y="2903779"/>
            <a:ext cx="301686" cy="369332"/>
          </a:xfrm>
          <a:prstGeom prst="rect">
            <a:avLst/>
          </a:prstGeom>
        </p:spPr>
        <p:txBody>
          <a:bodyPr wrap="none">
            <a:spAutoFit/>
          </a:bodyPr>
          <a:lstStyle/>
          <a:p>
            <a:r>
              <a:rPr lang="en-US" dirty="0"/>
              <a:t>1</a:t>
            </a:r>
          </a:p>
        </p:txBody>
      </p:sp>
      <p:sp>
        <p:nvSpPr>
          <p:cNvPr id="18" name="Rectangle 17"/>
          <p:cNvSpPr/>
          <p:nvPr/>
        </p:nvSpPr>
        <p:spPr>
          <a:xfrm>
            <a:off x="6331482" y="2903779"/>
            <a:ext cx="301686" cy="369332"/>
          </a:xfrm>
          <a:prstGeom prst="rect">
            <a:avLst/>
          </a:prstGeom>
        </p:spPr>
        <p:txBody>
          <a:bodyPr wrap="none">
            <a:spAutoFit/>
          </a:bodyPr>
          <a:lstStyle/>
          <a:p>
            <a:r>
              <a:rPr lang="en-US" dirty="0"/>
              <a: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87357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P spid="12" grpId="0"/>
      <p:bldP spid="13" grpId="0"/>
      <p:bldP spid="14" grpId="0"/>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Similarity between Words</a:t>
            </a:r>
            <a:endParaRPr lang="en-US" dirty="0"/>
          </a:p>
        </p:txBody>
      </p:sp>
      <p:sp>
        <p:nvSpPr>
          <p:cNvPr id="3" name="Content Placeholder 2"/>
          <p:cNvSpPr>
            <a:spLocks noGrp="1"/>
          </p:cNvSpPr>
          <p:nvPr>
            <p:ph idx="1"/>
          </p:nvPr>
        </p:nvSpPr>
        <p:spPr/>
        <p:txBody>
          <a:bodyPr/>
          <a:lstStyle/>
          <a:p>
            <a:endParaRPr lang="en-US" dirty="0"/>
          </a:p>
        </p:txBody>
      </p:sp>
      <p:pic>
        <p:nvPicPr>
          <p:cNvPr id="6" name="Picture 5" descr="vsm.png"/>
          <p:cNvPicPr>
            <a:picLocks noChangeAspect="1"/>
          </p:cNvPicPr>
          <p:nvPr/>
        </p:nvPicPr>
        <p:blipFill>
          <a:blip r:embed="rId2" cstate="email"/>
          <a:stretch>
            <a:fillRect/>
          </a:stretch>
        </p:blipFill>
        <p:spPr>
          <a:xfrm>
            <a:off x="2286000" y="2682121"/>
            <a:ext cx="4876800" cy="4148447"/>
          </a:xfrm>
          <a:prstGeom prst="rect">
            <a:avLst/>
          </a:prstGeom>
        </p:spPr>
      </p:pic>
      <p:pic>
        <p:nvPicPr>
          <p:cNvPr id="7" name="Picture 6" descr="cosine.png"/>
          <p:cNvPicPr>
            <a:picLocks noChangeAspect="1"/>
          </p:cNvPicPr>
          <p:nvPr/>
        </p:nvPicPr>
        <p:blipFill>
          <a:blip r:embed="rId3" cstate="email"/>
          <a:stretch>
            <a:fillRect/>
          </a:stretch>
        </p:blipFill>
        <p:spPr>
          <a:xfrm>
            <a:off x="2667000" y="1310521"/>
            <a:ext cx="3991537" cy="9906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772965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Features for Part-of-speech </a:t>
            </a:r>
            <a:r>
              <a:rPr lang="en-US" dirty="0"/>
              <a:t>Induction</a:t>
            </a:r>
          </a:p>
        </p:txBody>
      </p:sp>
      <p:sp>
        <p:nvSpPr>
          <p:cNvPr id="3" name="Content Placeholder 2"/>
          <p:cNvSpPr>
            <a:spLocks noGrp="1"/>
          </p:cNvSpPr>
          <p:nvPr>
            <p:ph idx="1"/>
          </p:nvPr>
        </p:nvSpPr>
        <p:spPr/>
        <p:txBody>
          <a:bodyPr/>
          <a:lstStyle/>
          <a:p>
            <a:r>
              <a:rPr lang="en-US" dirty="0"/>
              <a:t>Matrix: </a:t>
            </a:r>
            <a:r>
              <a:rPr lang="en-US" b="1" dirty="0"/>
              <a:t>contexts (2)</a:t>
            </a:r>
            <a:r>
              <a:rPr lang="en-US" dirty="0"/>
              <a:t> = words on left, words on right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4"/>
          <p:cNvSpPr/>
          <p:nvPr/>
        </p:nvSpPr>
        <p:spPr>
          <a:xfrm>
            <a:off x="2819400" y="1828800"/>
            <a:ext cx="3326039" cy="954107"/>
          </a:xfrm>
          <a:prstGeom prst="rect">
            <a:avLst/>
          </a:prstGeom>
        </p:spPr>
        <p:txBody>
          <a:bodyPr wrap="none">
            <a:spAutoFit/>
          </a:bodyPr>
          <a:lstStyle/>
          <a:p>
            <a:r>
              <a:rPr lang="en-US" sz="2800" dirty="0"/>
              <a:t>Doc1: Cats have tails.</a:t>
            </a:r>
          </a:p>
          <a:p>
            <a:r>
              <a:rPr lang="en-US" sz="2800" dirty="0"/>
              <a:t>Doc2: Dogs have tails.</a:t>
            </a:r>
          </a:p>
        </p:txBody>
      </p:sp>
      <p:pic>
        <p:nvPicPr>
          <p:cNvPr id="6" name="Picture 5" descr="docmat2.png"/>
          <p:cNvPicPr>
            <a:picLocks noChangeAspect="1"/>
          </p:cNvPicPr>
          <p:nvPr/>
        </p:nvPicPr>
        <p:blipFill>
          <a:blip r:embed="rId2" cstate="email"/>
          <a:stretch>
            <a:fillRect/>
          </a:stretch>
        </p:blipFill>
        <p:spPr>
          <a:xfrm>
            <a:off x="1676400" y="3505200"/>
            <a:ext cx="5791200" cy="2484951"/>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45833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Document Representation</a:t>
            </a:r>
          </a:p>
        </p:txBody>
      </p:sp>
      <p:sp>
        <p:nvSpPr>
          <p:cNvPr id="3" name="Content Placeholder 2"/>
          <p:cNvSpPr>
            <a:spLocks noGrp="1"/>
          </p:cNvSpPr>
          <p:nvPr>
            <p:ph idx="1"/>
          </p:nvPr>
        </p:nvSpPr>
        <p:spPr/>
        <p:txBody>
          <a:bodyPr/>
          <a:lstStyle/>
          <a:p>
            <a:r>
              <a:rPr lang="en-US" dirty="0"/>
              <a:t>Matrix: contexts = documents that word appear in</a:t>
            </a:r>
          </a:p>
        </p:txBody>
      </p:sp>
      <p:sp>
        <p:nvSpPr>
          <p:cNvPr id="5" name="Rectangle 4"/>
          <p:cNvSpPr/>
          <p:nvPr/>
        </p:nvSpPr>
        <p:spPr>
          <a:xfrm>
            <a:off x="990600" y="3314658"/>
            <a:ext cx="3326039" cy="954107"/>
          </a:xfrm>
          <a:prstGeom prst="rect">
            <a:avLst/>
          </a:prstGeom>
        </p:spPr>
        <p:txBody>
          <a:bodyPr wrap="none">
            <a:spAutoFit/>
          </a:bodyPr>
          <a:lstStyle/>
          <a:p>
            <a:r>
              <a:rPr lang="en-US" sz="2800" dirty="0"/>
              <a:t>Doc1: Cats have tails.</a:t>
            </a:r>
          </a:p>
          <a:p>
            <a:r>
              <a:rPr lang="en-US" sz="2800" dirty="0"/>
              <a:t>Doc2: Dogs have tails.</a:t>
            </a:r>
          </a:p>
        </p:txBody>
      </p:sp>
      <p:pic>
        <p:nvPicPr>
          <p:cNvPr id="6" name="Picture 5" descr="docmat.png"/>
          <p:cNvPicPr>
            <a:picLocks noChangeAspect="1"/>
          </p:cNvPicPr>
          <p:nvPr/>
        </p:nvPicPr>
        <p:blipFill>
          <a:blip r:embed="rId2" cstate="email"/>
          <a:stretch>
            <a:fillRect/>
          </a:stretch>
        </p:blipFill>
        <p:spPr>
          <a:xfrm>
            <a:off x="4953000" y="2362200"/>
            <a:ext cx="3070578" cy="3035980"/>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24037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normAutofit/>
          </a:bodyPr>
          <a:lstStyle/>
          <a:p>
            <a:r>
              <a:rPr lang="en-US" altLang="en-US" dirty="0"/>
              <a:t>Document Vector Space Model </a:t>
            </a:r>
          </a:p>
        </p:txBody>
      </p:sp>
      <p:sp>
        <p:nvSpPr>
          <p:cNvPr id="2" name="Content Placeholder 1"/>
          <p:cNvSpPr>
            <a:spLocks noGrp="1"/>
          </p:cNvSpPr>
          <p:nvPr>
            <p:ph idx="1"/>
          </p:nvPr>
        </p:nvSpPr>
        <p:spPr/>
        <p:txBody>
          <a:bodyPr/>
          <a:lstStyle/>
          <a:p>
            <a:r>
              <a:rPr lang="en-US" dirty="0"/>
              <a:t>All documents are projected into this concept space</a:t>
            </a:r>
          </a:p>
        </p:txBody>
      </p:sp>
      <p:grpSp>
        <p:nvGrpSpPr>
          <p:cNvPr id="6" name="Group 30"/>
          <p:cNvGrpSpPr>
            <a:grpSpLocks/>
          </p:cNvGrpSpPr>
          <p:nvPr/>
        </p:nvGrpSpPr>
        <p:grpSpPr bwMode="auto">
          <a:xfrm>
            <a:off x="1395413" y="2286000"/>
            <a:ext cx="6289676" cy="4259263"/>
            <a:chOff x="879" y="1152"/>
            <a:chExt cx="3962" cy="2683"/>
          </a:xfrm>
        </p:grpSpPr>
        <p:sp>
          <p:nvSpPr>
            <p:cNvPr id="315395" name="AutoShape 3"/>
            <p:cNvSpPr>
              <a:spLocks noChangeArrowheads="1"/>
            </p:cNvSpPr>
            <p:nvPr/>
          </p:nvSpPr>
          <p:spPr bwMode="auto">
            <a:xfrm>
              <a:off x="1632" y="1488"/>
              <a:ext cx="2448" cy="1872"/>
            </a:xfrm>
            <a:prstGeom prst="cube">
              <a:avLst>
                <a:gd name="adj" fmla="val 25000"/>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 name="Group 29"/>
            <p:cNvGrpSpPr>
              <a:grpSpLocks/>
            </p:cNvGrpSpPr>
            <p:nvPr/>
          </p:nvGrpSpPr>
          <p:grpSpPr bwMode="auto">
            <a:xfrm>
              <a:off x="879" y="1152"/>
              <a:ext cx="3962" cy="2683"/>
              <a:chOff x="879" y="1152"/>
              <a:chExt cx="3962" cy="2683"/>
            </a:xfrm>
          </p:grpSpPr>
          <p:sp>
            <p:nvSpPr>
              <p:cNvPr id="315396" name="Line 4"/>
              <p:cNvSpPr>
                <a:spLocks noChangeShapeType="1"/>
              </p:cNvSpPr>
              <p:nvPr/>
            </p:nvSpPr>
            <p:spPr bwMode="auto">
              <a:xfrm flipH="1">
                <a:off x="1440" y="2880"/>
                <a:ext cx="672" cy="6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397" name="Line 5"/>
              <p:cNvSpPr>
                <a:spLocks noChangeShapeType="1"/>
              </p:cNvSpPr>
              <p:nvPr/>
            </p:nvSpPr>
            <p:spPr bwMode="auto">
              <a:xfrm>
                <a:off x="2112" y="2880"/>
                <a:ext cx="206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398" name="Line 6"/>
              <p:cNvSpPr>
                <a:spLocks noChangeShapeType="1"/>
              </p:cNvSpPr>
              <p:nvPr/>
            </p:nvSpPr>
            <p:spPr bwMode="auto">
              <a:xfrm flipV="1">
                <a:off x="2112" y="1344"/>
                <a:ext cx="0" cy="15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03" name="Text Box 11"/>
              <p:cNvSpPr txBox="1">
                <a:spLocks noChangeArrowheads="1"/>
              </p:cNvSpPr>
              <p:nvPr/>
            </p:nvSpPr>
            <p:spPr bwMode="auto">
              <a:xfrm>
                <a:off x="4224" y="2733"/>
                <a:ext cx="617" cy="291"/>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3333FF"/>
                    </a:solidFill>
                  </a:rPr>
                  <a:t>Sports</a:t>
                </a:r>
                <a:endParaRPr lang="en-US" altLang="en-US" sz="2400" dirty="0">
                  <a:solidFill>
                    <a:srgbClr val="008000"/>
                  </a:solidFill>
                </a:endParaRPr>
              </a:p>
            </p:txBody>
          </p:sp>
          <p:sp>
            <p:nvSpPr>
              <p:cNvPr id="315404" name="Text Box 12"/>
              <p:cNvSpPr txBox="1">
                <a:spLocks noChangeArrowheads="1"/>
              </p:cNvSpPr>
              <p:nvPr/>
            </p:nvSpPr>
            <p:spPr bwMode="auto">
              <a:xfrm>
                <a:off x="879" y="3544"/>
                <a:ext cx="897" cy="291"/>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00B050"/>
                    </a:solidFill>
                  </a:rPr>
                  <a:t>Education</a:t>
                </a:r>
              </a:p>
            </p:txBody>
          </p:sp>
          <p:sp>
            <p:nvSpPr>
              <p:cNvPr id="315405" name="Text Box 13"/>
              <p:cNvSpPr txBox="1">
                <a:spLocks noChangeArrowheads="1"/>
              </p:cNvSpPr>
              <p:nvPr/>
            </p:nvSpPr>
            <p:spPr bwMode="auto">
              <a:xfrm>
                <a:off x="2208" y="1152"/>
                <a:ext cx="625" cy="252"/>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0000"/>
                    </a:solidFill>
                  </a:rPr>
                  <a:t>Finance</a:t>
                </a:r>
                <a:endParaRPr lang="en-US" altLang="en-US" sz="2400" dirty="0">
                  <a:solidFill>
                    <a:srgbClr val="CC0000"/>
                  </a:solidFill>
                </a:endParaRPr>
              </a:p>
            </p:txBody>
          </p:sp>
        </p:grpSp>
      </p:grpSp>
      <p:grpSp>
        <p:nvGrpSpPr>
          <p:cNvPr id="11" name="Group 36"/>
          <p:cNvGrpSpPr>
            <a:grpSpLocks/>
          </p:cNvGrpSpPr>
          <p:nvPr/>
        </p:nvGrpSpPr>
        <p:grpSpPr bwMode="auto">
          <a:xfrm>
            <a:off x="3124201" y="3146425"/>
            <a:ext cx="2738438" cy="2873375"/>
            <a:chOff x="1968" y="1694"/>
            <a:chExt cx="1725" cy="1810"/>
          </a:xfrm>
        </p:grpSpPr>
        <p:sp>
          <p:nvSpPr>
            <p:cNvPr id="315402" name="Line 10"/>
            <p:cNvSpPr>
              <a:spLocks noChangeShapeType="1"/>
            </p:cNvSpPr>
            <p:nvPr/>
          </p:nvSpPr>
          <p:spPr bwMode="auto">
            <a:xfrm flipV="1">
              <a:off x="2112" y="1949"/>
              <a:ext cx="1440" cy="931"/>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14" name="Text Box 22"/>
            <p:cNvSpPr txBox="1">
              <a:spLocks noChangeArrowheads="1"/>
            </p:cNvSpPr>
            <p:nvPr/>
          </p:nvSpPr>
          <p:spPr bwMode="auto">
            <a:xfrm>
              <a:off x="3435" y="1694"/>
              <a:ext cx="25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4</a:t>
              </a:r>
              <a:endParaRPr lang="en-US" altLang="en-US" sz="2400" dirty="0"/>
            </a:p>
          </p:txBody>
        </p:sp>
        <p:sp>
          <p:nvSpPr>
            <p:cNvPr id="39" name="Line 10"/>
            <p:cNvSpPr>
              <a:spLocks noChangeShapeType="1"/>
            </p:cNvSpPr>
            <p:nvPr/>
          </p:nvSpPr>
          <p:spPr bwMode="auto">
            <a:xfrm flipH="1">
              <a:off x="1968" y="2880"/>
              <a:ext cx="144" cy="624"/>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31"/>
          <p:cNvGrpSpPr>
            <a:grpSpLocks/>
          </p:cNvGrpSpPr>
          <p:nvPr/>
        </p:nvGrpSpPr>
        <p:grpSpPr bwMode="auto">
          <a:xfrm>
            <a:off x="3352801" y="2433638"/>
            <a:ext cx="2036763" cy="2595563"/>
            <a:chOff x="2112" y="1245"/>
            <a:chExt cx="1283" cy="1635"/>
          </a:xfrm>
        </p:grpSpPr>
        <p:sp>
          <p:nvSpPr>
            <p:cNvPr id="315399" name="Line 7"/>
            <p:cNvSpPr>
              <a:spLocks noChangeShapeType="1"/>
            </p:cNvSpPr>
            <p:nvPr/>
          </p:nvSpPr>
          <p:spPr bwMode="auto">
            <a:xfrm flipV="1">
              <a:off x="2112" y="1488"/>
              <a:ext cx="1032" cy="1392"/>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06" name="Text Box 14"/>
            <p:cNvSpPr txBox="1">
              <a:spLocks noChangeArrowheads="1"/>
            </p:cNvSpPr>
            <p:nvPr/>
          </p:nvSpPr>
          <p:spPr bwMode="auto">
            <a:xfrm>
              <a:off x="3127" y="1245"/>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2</a:t>
              </a:r>
              <a:endParaRPr lang="en-US" altLang="en-US" sz="2400" dirty="0"/>
            </a:p>
          </p:txBody>
        </p:sp>
      </p:grpSp>
      <p:grpSp>
        <p:nvGrpSpPr>
          <p:cNvPr id="13" name="Group 35"/>
          <p:cNvGrpSpPr>
            <a:grpSpLocks/>
          </p:cNvGrpSpPr>
          <p:nvPr/>
        </p:nvGrpSpPr>
        <p:grpSpPr bwMode="auto">
          <a:xfrm>
            <a:off x="3124201" y="5029202"/>
            <a:ext cx="3182938" cy="1327151"/>
            <a:chOff x="1968" y="2880"/>
            <a:chExt cx="2005" cy="836"/>
          </a:xfrm>
        </p:grpSpPr>
        <p:sp>
          <p:nvSpPr>
            <p:cNvPr id="315401" name="Line 9"/>
            <p:cNvSpPr>
              <a:spLocks noChangeShapeType="1"/>
            </p:cNvSpPr>
            <p:nvPr/>
          </p:nvSpPr>
          <p:spPr bwMode="auto">
            <a:xfrm>
              <a:off x="2112" y="2880"/>
              <a:ext cx="1512" cy="686"/>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16" name="Text Box 24"/>
            <p:cNvSpPr txBox="1">
              <a:spLocks noChangeArrowheads="1"/>
            </p:cNvSpPr>
            <p:nvPr/>
          </p:nvSpPr>
          <p:spPr bwMode="auto">
            <a:xfrm>
              <a:off x="3705" y="3485"/>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1</a:t>
              </a:r>
              <a:endParaRPr lang="en-US" altLang="en-US" sz="2400" dirty="0"/>
            </a:p>
          </p:txBody>
        </p:sp>
        <p:sp>
          <p:nvSpPr>
            <p:cNvPr id="40" name="Text Box 24"/>
            <p:cNvSpPr txBox="1">
              <a:spLocks noChangeArrowheads="1"/>
            </p:cNvSpPr>
            <p:nvPr/>
          </p:nvSpPr>
          <p:spPr bwMode="auto">
            <a:xfrm>
              <a:off x="1968" y="3456"/>
              <a:ext cx="25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5</a:t>
              </a:r>
              <a:endParaRPr lang="en-US" altLang="en-US" sz="2400" dirty="0"/>
            </a:p>
          </p:txBody>
        </p:sp>
      </p:grpSp>
      <p:grpSp>
        <p:nvGrpSpPr>
          <p:cNvPr id="14" name="Group 33"/>
          <p:cNvGrpSpPr>
            <a:grpSpLocks/>
          </p:cNvGrpSpPr>
          <p:nvPr/>
        </p:nvGrpSpPr>
        <p:grpSpPr bwMode="auto">
          <a:xfrm>
            <a:off x="2073278" y="3741739"/>
            <a:ext cx="1279527" cy="1287463"/>
            <a:chOff x="1306" y="2069"/>
            <a:chExt cx="806" cy="811"/>
          </a:xfrm>
        </p:grpSpPr>
        <p:sp>
          <p:nvSpPr>
            <p:cNvPr id="315400" name="Line 8"/>
            <p:cNvSpPr>
              <a:spLocks noChangeShapeType="1"/>
            </p:cNvSpPr>
            <p:nvPr/>
          </p:nvSpPr>
          <p:spPr bwMode="auto">
            <a:xfrm flipH="1" flipV="1">
              <a:off x="1440" y="2300"/>
              <a:ext cx="672" cy="580"/>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09" name="Text Box 17"/>
            <p:cNvSpPr txBox="1">
              <a:spLocks noChangeArrowheads="1"/>
            </p:cNvSpPr>
            <p:nvPr/>
          </p:nvSpPr>
          <p:spPr bwMode="auto">
            <a:xfrm>
              <a:off x="1306" y="2069"/>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3</a:t>
              </a:r>
              <a:endParaRPr lang="en-US" altLang="en-US" sz="2400" dirty="0"/>
            </a:p>
          </p:txBody>
        </p:sp>
      </p:grpSp>
      <p:cxnSp>
        <p:nvCxnSpPr>
          <p:cNvPr id="7" name="Straight Arrow Connector 6"/>
          <p:cNvCxnSpPr>
            <a:endCxn id="315402" idx="1"/>
          </p:cNvCxnSpPr>
          <p:nvPr/>
        </p:nvCxnSpPr>
        <p:spPr>
          <a:xfrm>
            <a:off x="4991101" y="2819400"/>
            <a:ext cx="647700" cy="7318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5" name="Group 5"/>
          <p:cNvGrpSpPr/>
          <p:nvPr/>
        </p:nvGrpSpPr>
        <p:grpSpPr>
          <a:xfrm>
            <a:off x="5350672" y="2355850"/>
            <a:ext cx="1278730" cy="755650"/>
            <a:chOff x="5350672" y="2355850"/>
            <a:chExt cx="1278730" cy="755650"/>
          </a:xfrm>
        </p:grpSpPr>
        <p:sp>
          <p:nvSpPr>
            <p:cNvPr id="8" name="TextBox 7"/>
            <p:cNvSpPr txBox="1"/>
            <p:nvPr/>
          </p:nvSpPr>
          <p:spPr>
            <a:xfrm>
              <a:off x="5715002" y="2355850"/>
              <a:ext cx="914400" cy="366713"/>
            </a:xfrm>
            <a:prstGeom prst="rect">
              <a:avLst/>
            </a:prstGeom>
            <a:noFill/>
          </p:spPr>
          <p:txBody>
            <a:bodyPr wrap="square" rtlCol="0">
              <a:spAutoFit/>
            </a:bodyPr>
            <a:lstStyle/>
            <a:p>
              <a:r>
                <a:rPr lang="en-US" dirty="0"/>
                <a:t>|D</a:t>
              </a:r>
              <a:r>
                <a:rPr lang="en-US" baseline="-25000" dirty="0"/>
                <a:t>2</a:t>
              </a:r>
              <a:r>
                <a:rPr lang="en-US" dirty="0"/>
                <a:t>-D</a:t>
              </a:r>
              <a:r>
                <a:rPr lang="en-US" baseline="-25000" dirty="0"/>
                <a:t>4</a:t>
              </a:r>
              <a:r>
                <a:rPr lang="en-US" dirty="0"/>
                <a:t>|</a:t>
              </a:r>
            </a:p>
          </p:txBody>
        </p:sp>
        <p:cxnSp>
          <p:nvCxnSpPr>
            <p:cNvPr id="10" name="Straight Arrow Connector 9"/>
            <p:cNvCxnSpPr/>
            <p:nvPr/>
          </p:nvCxnSpPr>
          <p:spPr>
            <a:xfrm flipH="1">
              <a:off x="5350672" y="2597147"/>
              <a:ext cx="403222" cy="514353"/>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77805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761503" y="2039236"/>
            <a:ext cx="4343400" cy="5791200"/>
          </a:xfrm>
          <a:prstGeom prst="rect">
            <a:avLst/>
          </a:prstGeom>
          <a:solidFill>
            <a:schemeClr val="bg1"/>
          </a:solidFill>
        </p:spPr>
        <p:txBody>
          <a:bodyPr wrap="square">
            <a:spAutoFit/>
          </a:bodyPr>
          <a:lstStyle/>
          <a:p>
            <a:pPr algn="just"/>
            <a:r>
              <a:rPr lang="en-US" dirty="0"/>
              <a:t>7 February 2014 is going to be a great day in the history of Russia with the upcoming XXII Winter Olympics 2014 in Sochi. As the climate in Russia is subtropical, hence you would love to watch ice capped mountains from the beautiful beaches of Sochi. 2014 Winter Olympics would be an ultimate event for you to share your joys, emotions and the winning moments of your </a:t>
            </a:r>
            <a:r>
              <a:rPr lang="en-US" dirty="0" err="1"/>
              <a:t>favourite</a:t>
            </a:r>
            <a:r>
              <a:rPr lang="en-US" dirty="0"/>
              <a:t> sports champions. If you are really an obsessive fan of Winter Olympics games then you should definitely book your ticket to confirm your presence in winter Olympics 2014 which are going to be held in the provincial town, Sochi. Sochi Organizing committee (SOOC) would be responsible for the organization of this great international multi sport event from 7 to 23 February 2014.</a:t>
            </a:r>
          </a:p>
        </p:txBody>
      </p:sp>
      <p:sp>
        <p:nvSpPr>
          <p:cNvPr id="2" name="Title 1"/>
          <p:cNvSpPr>
            <a:spLocks noGrp="1"/>
          </p:cNvSpPr>
          <p:nvPr>
            <p:ph type="title"/>
          </p:nvPr>
        </p:nvSpPr>
        <p:spPr/>
        <p:txBody>
          <a:bodyPr>
            <a:normAutofit/>
          </a:bodyPr>
          <a:lstStyle/>
          <a:p>
            <a:r>
              <a:rPr lang="en-US" dirty="0"/>
              <a:t>Frequency Distributions</a:t>
            </a:r>
          </a:p>
        </p:txBody>
      </p:sp>
      <p:sp>
        <p:nvSpPr>
          <p:cNvPr id="3" name="Content Placeholder 2"/>
          <p:cNvSpPr>
            <a:spLocks noGrp="1"/>
          </p:cNvSpPr>
          <p:nvPr>
            <p:ph idx="1"/>
          </p:nvPr>
        </p:nvSpPr>
        <p:spPr>
          <a:xfrm>
            <a:off x="228600" y="755504"/>
            <a:ext cx="8686800" cy="5486400"/>
          </a:xfrm>
        </p:spPr>
        <p:txBody>
          <a:bodyPr>
            <a:normAutofit/>
          </a:bodyPr>
          <a:lstStyle/>
          <a:p>
            <a:r>
              <a:rPr lang="en-US" sz="2400" dirty="0"/>
              <a:t>How can we identify the words of a text that are most informative about the topic and genre of the text?</a:t>
            </a:r>
          </a:p>
          <a:p>
            <a:pPr lvl="1"/>
            <a:r>
              <a:rPr lang="en-US" altLang="zh-CN" sz="2000" dirty="0"/>
              <a:t>Y</a:t>
            </a:r>
            <a:r>
              <a:rPr lang="en-US" sz="2000" dirty="0"/>
              <a:t>ou might go about finding the 50 most frequent words of a book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0" y="2050904"/>
            <a:ext cx="4343400" cy="5355312"/>
          </a:xfrm>
          <a:prstGeom prst="rect">
            <a:avLst/>
          </a:prstGeom>
          <a:solidFill>
            <a:schemeClr val="bg1"/>
          </a:solidFill>
        </p:spPr>
        <p:txBody>
          <a:bodyPr wrap="square" rtlCol="0">
            <a:spAutoFit/>
          </a:bodyPr>
          <a:lstStyle/>
          <a:p>
            <a:pPr algn="just"/>
            <a:r>
              <a:rPr lang="en-US" dirty="0"/>
              <a:t>On Feb. 8, Dong Nguyen announced that he would be removing his hit game </a:t>
            </a:r>
            <a:r>
              <a:rPr lang="en-US" dirty="0" err="1"/>
              <a:t>Flappy</a:t>
            </a:r>
            <a:r>
              <a:rPr lang="en-US" dirty="0"/>
              <a:t> Bird from both the </a:t>
            </a:r>
            <a:r>
              <a:rPr lang="en-US" dirty="0" err="1"/>
              <a:t>iOS</a:t>
            </a:r>
            <a:r>
              <a:rPr lang="en-US" dirty="0"/>
              <a:t> and Android app stores, saying that the success of the game is something he never wanted. Some fans of the game took it personally, replying that they would either kill Nguyen or kill themselves if he followed through with his decision.</a:t>
            </a:r>
          </a:p>
          <a:p>
            <a:pPr algn="just"/>
            <a:endParaRPr lang="en-US" dirty="0"/>
          </a:p>
          <a:p>
            <a:pPr algn="just"/>
            <a:r>
              <a:rPr lang="en-US" dirty="0"/>
              <a:t>Frank Lantz, the director of the New York University Game Center, said that Nguyen's meltdown resembles how some actors or musicians behave. "People like that can go a little bonkers after being exposed to this kind of interest and attention," he told ABC News. "Especially when there's a healthy dose of Internet trolls."</a:t>
            </a:r>
          </a:p>
          <a:p>
            <a:pPr algn="just"/>
            <a:endParaRPr lang="en-US" dirty="0"/>
          </a:p>
        </p:txBody>
      </p:sp>
      <p:pic>
        <p:nvPicPr>
          <p:cNvPr id="6" name="Picture 5"/>
          <p:cNvPicPr>
            <a:picLocks noChangeAspect="1" noChangeArrowheads="1"/>
          </p:cNvPicPr>
          <p:nvPr/>
        </p:nvPicPr>
        <p:blipFill>
          <a:blip r:embed="rId2" cstate="email"/>
          <a:srcRect/>
          <a:stretch>
            <a:fillRect/>
          </a:stretch>
        </p:blipFill>
        <p:spPr bwMode="auto">
          <a:xfrm>
            <a:off x="0" y="2279503"/>
            <a:ext cx="4272775" cy="4504049"/>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email"/>
          <a:srcRect/>
          <a:stretch>
            <a:fillRect/>
          </a:stretch>
        </p:blipFill>
        <p:spPr bwMode="auto">
          <a:xfrm>
            <a:off x="4800600" y="2279503"/>
            <a:ext cx="4343400" cy="4578497"/>
          </a:xfrm>
          <a:prstGeom prst="rect">
            <a:avLst/>
          </a:prstGeom>
          <a:noFill/>
          <a:ln w="9525">
            <a:noFill/>
            <a:miter lim="800000"/>
            <a:headEnd/>
            <a:tailEnd/>
          </a:ln>
          <a:effectLst/>
        </p:spPr>
      </p:pic>
      <p:sp>
        <p:nvSpPr>
          <p:cNvPr id="8" name="Rectangle 7"/>
          <p:cNvSpPr/>
          <p:nvPr/>
        </p:nvSpPr>
        <p:spPr>
          <a:xfrm>
            <a:off x="1524000" y="3117704"/>
            <a:ext cx="1230337" cy="369332"/>
          </a:xfrm>
          <a:prstGeom prst="rect">
            <a:avLst/>
          </a:prstGeom>
        </p:spPr>
        <p:txBody>
          <a:bodyPr wrap="none">
            <a:spAutoFit/>
          </a:bodyPr>
          <a:lstStyle/>
          <a:p>
            <a:r>
              <a:rPr lang="en-US" dirty="0" err="1"/>
              <a:t>Flappy</a:t>
            </a:r>
            <a:r>
              <a:rPr lang="en-US" dirty="0"/>
              <a:t> Bird</a:t>
            </a:r>
          </a:p>
        </p:txBody>
      </p:sp>
      <p:sp>
        <p:nvSpPr>
          <p:cNvPr id="9" name="Rectangle 8"/>
          <p:cNvSpPr/>
          <p:nvPr/>
        </p:nvSpPr>
        <p:spPr>
          <a:xfrm>
            <a:off x="2971800" y="3270104"/>
            <a:ext cx="548548" cy="369332"/>
          </a:xfrm>
          <a:prstGeom prst="rect">
            <a:avLst/>
          </a:prstGeom>
        </p:spPr>
        <p:txBody>
          <a:bodyPr wrap="none">
            <a:spAutoFit/>
          </a:bodyPr>
          <a:lstStyle/>
          <a:p>
            <a:r>
              <a:rPr lang="en-US" dirty="0" err="1"/>
              <a:t>iOS</a:t>
            </a:r>
            <a:r>
              <a:rPr lang="en-US" dirty="0"/>
              <a:t> </a:t>
            </a:r>
          </a:p>
        </p:txBody>
      </p:sp>
      <p:sp>
        <p:nvSpPr>
          <p:cNvPr id="10" name="Rectangle 9"/>
          <p:cNvSpPr/>
          <p:nvPr/>
        </p:nvSpPr>
        <p:spPr>
          <a:xfrm>
            <a:off x="1371600" y="3803504"/>
            <a:ext cx="987258" cy="369332"/>
          </a:xfrm>
          <a:prstGeom prst="rect">
            <a:avLst/>
          </a:prstGeom>
        </p:spPr>
        <p:txBody>
          <a:bodyPr wrap="none">
            <a:spAutoFit/>
          </a:bodyPr>
          <a:lstStyle/>
          <a:p>
            <a:r>
              <a:rPr lang="en-US" dirty="0"/>
              <a:t>Android </a:t>
            </a:r>
          </a:p>
        </p:txBody>
      </p:sp>
      <p:sp>
        <p:nvSpPr>
          <p:cNvPr id="11" name="Rectangle 10"/>
          <p:cNvSpPr/>
          <p:nvPr/>
        </p:nvSpPr>
        <p:spPr>
          <a:xfrm>
            <a:off x="2743200" y="3727304"/>
            <a:ext cx="680443" cy="369332"/>
          </a:xfrm>
          <a:prstGeom prst="rect">
            <a:avLst/>
          </a:prstGeom>
        </p:spPr>
        <p:txBody>
          <a:bodyPr wrap="none">
            <a:spAutoFit/>
          </a:bodyPr>
          <a:lstStyle/>
          <a:p>
            <a:r>
              <a:rPr lang="en-US" dirty="0"/>
              <a:t>apps </a:t>
            </a:r>
          </a:p>
        </p:txBody>
      </p:sp>
      <p:sp>
        <p:nvSpPr>
          <p:cNvPr id="12" name="Rectangle 11"/>
          <p:cNvSpPr/>
          <p:nvPr/>
        </p:nvSpPr>
        <p:spPr>
          <a:xfrm>
            <a:off x="1295400" y="4260704"/>
            <a:ext cx="750718" cy="369332"/>
          </a:xfrm>
          <a:prstGeom prst="rect">
            <a:avLst/>
          </a:prstGeom>
        </p:spPr>
        <p:txBody>
          <a:bodyPr wrap="none">
            <a:spAutoFit/>
          </a:bodyPr>
          <a:lstStyle/>
          <a:p>
            <a:r>
              <a:rPr lang="en-US" dirty="0"/>
              <a:t>stores</a:t>
            </a:r>
          </a:p>
        </p:txBody>
      </p:sp>
      <p:sp>
        <p:nvSpPr>
          <p:cNvPr id="13" name="Rectangle 12"/>
          <p:cNvSpPr/>
          <p:nvPr/>
        </p:nvSpPr>
        <p:spPr>
          <a:xfrm>
            <a:off x="3048000" y="4260704"/>
            <a:ext cx="752642" cy="369332"/>
          </a:xfrm>
          <a:prstGeom prst="rect">
            <a:avLst/>
          </a:prstGeom>
        </p:spPr>
        <p:txBody>
          <a:bodyPr wrap="none">
            <a:spAutoFit/>
          </a:bodyPr>
          <a:lstStyle/>
          <a:p>
            <a:r>
              <a:rPr lang="en-US" dirty="0"/>
              <a:t>game </a:t>
            </a:r>
          </a:p>
        </p:txBody>
      </p:sp>
      <p:sp>
        <p:nvSpPr>
          <p:cNvPr id="14" name="Rectangle 13"/>
          <p:cNvSpPr/>
          <p:nvPr/>
        </p:nvSpPr>
        <p:spPr>
          <a:xfrm>
            <a:off x="2057400" y="4717904"/>
            <a:ext cx="1159292" cy="369332"/>
          </a:xfrm>
          <a:prstGeom prst="rect">
            <a:avLst/>
          </a:prstGeom>
        </p:spPr>
        <p:txBody>
          <a:bodyPr wrap="none">
            <a:spAutoFit/>
          </a:bodyPr>
          <a:lstStyle/>
          <a:p>
            <a:r>
              <a:rPr lang="en-US" dirty="0"/>
              <a:t>musicians </a:t>
            </a:r>
          </a:p>
        </p:txBody>
      </p:sp>
      <p:sp>
        <p:nvSpPr>
          <p:cNvPr id="15" name="Rectangle 14"/>
          <p:cNvSpPr/>
          <p:nvPr/>
        </p:nvSpPr>
        <p:spPr>
          <a:xfrm>
            <a:off x="6553200" y="3041504"/>
            <a:ext cx="827471" cy="369332"/>
          </a:xfrm>
          <a:prstGeom prst="rect">
            <a:avLst/>
          </a:prstGeom>
        </p:spPr>
        <p:txBody>
          <a:bodyPr wrap="none">
            <a:spAutoFit/>
          </a:bodyPr>
          <a:lstStyle/>
          <a:p>
            <a:r>
              <a:rPr lang="en-US" dirty="0"/>
              <a:t>Russia </a:t>
            </a:r>
          </a:p>
        </p:txBody>
      </p:sp>
      <p:sp>
        <p:nvSpPr>
          <p:cNvPr id="16" name="Rectangle 15"/>
          <p:cNvSpPr/>
          <p:nvPr/>
        </p:nvSpPr>
        <p:spPr>
          <a:xfrm>
            <a:off x="6019800" y="3498704"/>
            <a:ext cx="885371" cy="369332"/>
          </a:xfrm>
          <a:prstGeom prst="rect">
            <a:avLst/>
          </a:prstGeom>
        </p:spPr>
        <p:txBody>
          <a:bodyPr wrap="none">
            <a:spAutoFit/>
          </a:bodyPr>
          <a:lstStyle/>
          <a:p>
            <a:r>
              <a:rPr lang="en-US" dirty="0"/>
              <a:t>Winter </a:t>
            </a:r>
          </a:p>
        </p:txBody>
      </p:sp>
      <p:sp>
        <p:nvSpPr>
          <p:cNvPr id="17" name="Rectangle 16"/>
          <p:cNvSpPr/>
          <p:nvPr/>
        </p:nvSpPr>
        <p:spPr>
          <a:xfrm>
            <a:off x="7391400" y="3270104"/>
            <a:ext cx="1093569" cy="369332"/>
          </a:xfrm>
          <a:prstGeom prst="rect">
            <a:avLst/>
          </a:prstGeom>
        </p:spPr>
        <p:txBody>
          <a:bodyPr wrap="none">
            <a:spAutoFit/>
          </a:bodyPr>
          <a:lstStyle/>
          <a:p>
            <a:r>
              <a:rPr lang="en-US" dirty="0"/>
              <a:t>Olympics </a:t>
            </a:r>
          </a:p>
        </p:txBody>
      </p:sp>
      <p:sp>
        <p:nvSpPr>
          <p:cNvPr id="18" name="Rectangle 17"/>
          <p:cNvSpPr/>
          <p:nvPr/>
        </p:nvSpPr>
        <p:spPr>
          <a:xfrm>
            <a:off x="6248400" y="4032104"/>
            <a:ext cx="684803" cy="369332"/>
          </a:xfrm>
          <a:prstGeom prst="rect">
            <a:avLst/>
          </a:prstGeom>
        </p:spPr>
        <p:txBody>
          <a:bodyPr wrap="none">
            <a:spAutoFit/>
          </a:bodyPr>
          <a:lstStyle/>
          <a:p>
            <a:r>
              <a:rPr lang="en-US"/>
              <a:t>Sochi</a:t>
            </a:r>
            <a:endParaRPr lang="en-US" dirty="0"/>
          </a:p>
        </p:txBody>
      </p:sp>
      <p:sp>
        <p:nvSpPr>
          <p:cNvPr id="19" name="Rectangle 18"/>
          <p:cNvSpPr/>
          <p:nvPr/>
        </p:nvSpPr>
        <p:spPr>
          <a:xfrm>
            <a:off x="7162800" y="4413104"/>
            <a:ext cx="1234505" cy="369332"/>
          </a:xfrm>
          <a:prstGeom prst="rect">
            <a:avLst/>
          </a:prstGeom>
        </p:spPr>
        <p:txBody>
          <a:bodyPr wrap="none">
            <a:spAutoFit/>
          </a:bodyPr>
          <a:lstStyle/>
          <a:p>
            <a:r>
              <a:rPr lang="en-US" dirty="0"/>
              <a:t>mountains </a:t>
            </a:r>
          </a:p>
        </p:txBody>
      </p:sp>
      <p:sp>
        <p:nvSpPr>
          <p:cNvPr id="20" name="Rectangle 19"/>
          <p:cNvSpPr/>
          <p:nvPr/>
        </p:nvSpPr>
        <p:spPr>
          <a:xfrm>
            <a:off x="5867400" y="4565504"/>
            <a:ext cx="1010213" cy="369332"/>
          </a:xfrm>
          <a:prstGeom prst="rect">
            <a:avLst/>
          </a:prstGeom>
        </p:spPr>
        <p:txBody>
          <a:bodyPr wrap="none">
            <a:spAutoFit/>
          </a:bodyPr>
          <a:lstStyle/>
          <a:p>
            <a:r>
              <a:rPr lang="en-US" dirty="0"/>
              <a:t>beaches </a:t>
            </a:r>
          </a:p>
        </p:txBody>
      </p:sp>
      <p:sp>
        <p:nvSpPr>
          <p:cNvPr id="21" name="Rectangle 20"/>
          <p:cNvSpPr/>
          <p:nvPr/>
        </p:nvSpPr>
        <p:spPr>
          <a:xfrm>
            <a:off x="7086600" y="4870304"/>
            <a:ext cx="817853" cy="369332"/>
          </a:xfrm>
          <a:prstGeom prst="rect">
            <a:avLst/>
          </a:prstGeom>
        </p:spPr>
        <p:txBody>
          <a:bodyPr wrap="none">
            <a:spAutoFit/>
          </a:bodyPr>
          <a:lstStyle/>
          <a:p>
            <a:r>
              <a:rPr lang="en-US" dirty="0"/>
              <a:t>sports </a:t>
            </a:r>
          </a:p>
        </p:txBody>
      </p:sp>
      <p:sp>
        <p:nvSpPr>
          <p:cNvPr id="22" name="Rectangle 21"/>
          <p:cNvSpPr/>
          <p:nvPr/>
        </p:nvSpPr>
        <p:spPr>
          <a:xfrm>
            <a:off x="7162800" y="3803504"/>
            <a:ext cx="1207382" cy="369332"/>
          </a:xfrm>
          <a:prstGeom prst="rect">
            <a:avLst/>
          </a:prstGeom>
        </p:spPr>
        <p:txBody>
          <a:bodyPr wrap="none">
            <a:spAutoFit/>
          </a:bodyPr>
          <a:lstStyle/>
          <a:p>
            <a:r>
              <a:rPr lang="en-US" dirty="0"/>
              <a:t>champions</a:t>
            </a:r>
          </a:p>
        </p:txBody>
      </p:sp>
      <p:sp>
        <p:nvSpPr>
          <p:cNvPr id="23" name="Rounded Rectangle 22"/>
          <p:cNvSpPr/>
          <p:nvPr/>
        </p:nvSpPr>
        <p:spPr>
          <a:xfrm>
            <a:off x="1524000" y="2050904"/>
            <a:ext cx="182880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Mobile Games</a:t>
            </a:r>
            <a:endParaRPr lang="en-US" dirty="0"/>
          </a:p>
        </p:txBody>
      </p:sp>
      <p:sp>
        <p:nvSpPr>
          <p:cNvPr id="24" name="Rounded Rectangle 23"/>
          <p:cNvSpPr/>
          <p:nvPr/>
        </p:nvSpPr>
        <p:spPr>
          <a:xfrm>
            <a:off x="6248400" y="2050904"/>
            <a:ext cx="182880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Sports</a:t>
            </a:r>
            <a:endParaRPr lang="en-US" dirty="0"/>
          </a:p>
        </p:txBody>
      </p:sp>
    </p:spTree>
    <p:extLst>
      <p:ext uri="{BB962C8B-B14F-4D97-AF65-F5344CB8AC3E}">
        <p14:creationId xmlns:p14="http://schemas.microsoft.com/office/powerpoint/2010/main" val="199322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heckerboard(across)">
                                      <p:cBhvr>
                                        <p:cTn id="25" dur="500"/>
                                        <p:tgtEl>
                                          <p:spTgt spid="1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checkerboard(across)">
                                      <p:cBhvr>
                                        <p:cTn id="28" dur="500"/>
                                        <p:tgtEl>
                                          <p:spTgt spid="13"/>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heckerboard(across)">
                                      <p:cBhvr>
                                        <p:cTn id="31" dur="500"/>
                                        <p:tgtEl>
                                          <p:spTgt spid="14"/>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checkerboard(across)">
                                      <p:cBhvr>
                                        <p:cTn id="34" dur="500"/>
                                        <p:tgtEl>
                                          <p:spTgt spid="15"/>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checkerboard(across)">
                                      <p:cBhvr>
                                        <p:cTn id="37" dur="500"/>
                                        <p:tgtEl>
                                          <p:spTgt spid="16"/>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checkerboard(across)">
                                      <p:cBhvr>
                                        <p:cTn id="40" dur="500"/>
                                        <p:tgtEl>
                                          <p:spTgt spid="1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checkerboard(across)">
                                      <p:cBhvr>
                                        <p:cTn id="43" dur="500"/>
                                        <p:tgtEl>
                                          <p:spTgt spid="18"/>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checkerboard(across)">
                                      <p:cBhvr>
                                        <p:cTn id="46" dur="500"/>
                                        <p:tgtEl>
                                          <p:spTgt spid="19"/>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checkerboard(across)">
                                      <p:cBhvr>
                                        <p:cTn id="49" dur="500"/>
                                        <p:tgtEl>
                                          <p:spTgt spid="20"/>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checkerboard(across)">
                                      <p:cBhvr>
                                        <p:cTn id="52" dur="500"/>
                                        <p:tgtEl>
                                          <p:spTgt spid="21"/>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heckerboard(across)">
                                      <p:cBhvr>
                                        <p:cTn id="55" dur="500"/>
                                        <p:tgtEl>
                                          <p:spTgt spid="22"/>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checkerboard(across)">
                                      <p:cBhvr>
                                        <p:cTn id="58" dur="500"/>
                                        <p:tgtEl>
                                          <p:spTgt spid="23"/>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checkerboard(across)">
                                      <p:cBhvr>
                                        <p:cTn id="6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Is This Just as Simple as Counting?</a:t>
            </a:r>
          </a:p>
        </p:txBody>
      </p:sp>
      <p:sp>
        <p:nvSpPr>
          <p:cNvPr id="5" name="Subtitle 4"/>
          <p:cNvSpPr>
            <a:spLocks noGrp="1"/>
          </p:cNvSpPr>
          <p:nvPr>
            <p:ph type="subTitle" idx="1"/>
          </p:nvPr>
        </p:nvSpPr>
        <p:spPr/>
        <p:txBody>
          <a:bodyPr/>
          <a:lstStyle/>
          <a:p>
            <a:r>
              <a:rPr lang="en-US" dirty="0">
                <a:solidFill>
                  <a:schemeClr val="tx1"/>
                </a:solidFill>
              </a:rPr>
              <a:t>What if I give you a raw document?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18483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 at a document</a:t>
            </a:r>
          </a:p>
        </p:txBody>
      </p:sp>
      <p:sp>
        <p:nvSpPr>
          <p:cNvPr id="3" name="Content Placeholder 2"/>
          <p:cNvSpPr>
            <a:spLocks noGrp="1"/>
          </p:cNvSpPr>
          <p:nvPr>
            <p:ph idx="1"/>
          </p:nvPr>
        </p:nvSpPr>
        <p:spPr/>
        <p:txBody>
          <a:bodyPr>
            <a:normAutofit fontScale="92500" lnSpcReduction="10000"/>
          </a:bodyPr>
          <a:lstStyle/>
          <a:p>
            <a:pPr algn="just"/>
            <a:r>
              <a:rPr lang="en-US" dirty="0"/>
              <a:t>On Feb. 8, Dong Nguyen </a:t>
            </a:r>
            <a:r>
              <a:rPr lang="en-US" dirty="0">
                <a:solidFill>
                  <a:srgbClr val="FF0000"/>
                </a:solidFill>
              </a:rPr>
              <a:t>announced</a:t>
            </a:r>
            <a:r>
              <a:rPr lang="en-US" dirty="0"/>
              <a:t> that he would be </a:t>
            </a:r>
            <a:r>
              <a:rPr lang="en-US" dirty="0">
                <a:solidFill>
                  <a:srgbClr val="FF0000"/>
                </a:solidFill>
              </a:rPr>
              <a:t>removing</a:t>
            </a:r>
            <a:r>
              <a:rPr lang="en-US" dirty="0"/>
              <a:t> his hit game Flappy Bird from both the iOS and Android app </a:t>
            </a:r>
            <a:r>
              <a:rPr lang="en-US" dirty="0">
                <a:solidFill>
                  <a:srgbClr val="FF0000"/>
                </a:solidFill>
              </a:rPr>
              <a:t>stores</a:t>
            </a:r>
            <a:r>
              <a:rPr lang="en-US" dirty="0"/>
              <a:t>, saying that the success of the game is something he never </a:t>
            </a:r>
            <a:r>
              <a:rPr lang="en-US" dirty="0">
                <a:solidFill>
                  <a:srgbClr val="FF0000"/>
                </a:solidFill>
              </a:rPr>
              <a:t>wanted</a:t>
            </a:r>
            <a:r>
              <a:rPr lang="en-US" dirty="0"/>
              <a:t>. Some fans of the game took it </a:t>
            </a:r>
            <a:r>
              <a:rPr lang="en-US" dirty="0">
                <a:solidFill>
                  <a:srgbClr val="FF0000"/>
                </a:solidFill>
              </a:rPr>
              <a:t>personally</a:t>
            </a:r>
            <a:r>
              <a:rPr lang="en-US" dirty="0"/>
              <a:t>, </a:t>
            </a:r>
            <a:r>
              <a:rPr lang="en-US" dirty="0">
                <a:solidFill>
                  <a:srgbClr val="FF0000"/>
                </a:solidFill>
              </a:rPr>
              <a:t>replying</a:t>
            </a:r>
            <a:r>
              <a:rPr lang="en-US" dirty="0"/>
              <a:t> that they would either kill Nguyen or kill themselves if he followed through with his decision.</a:t>
            </a:r>
          </a:p>
          <a:p>
            <a:pPr algn="just"/>
            <a:endParaRPr lang="en-US" dirty="0"/>
          </a:p>
          <a:p>
            <a:pPr algn="just"/>
            <a:r>
              <a:rPr lang="en-US" dirty="0"/>
              <a:t>Frank Lantz, the director of the </a:t>
            </a:r>
            <a:r>
              <a:rPr lang="en-US" dirty="0">
                <a:solidFill>
                  <a:srgbClr val="FF0000"/>
                </a:solidFill>
              </a:rPr>
              <a:t>New York University </a:t>
            </a:r>
            <a:r>
              <a:rPr lang="en-US" dirty="0">
                <a:solidFill>
                  <a:srgbClr val="00B0F0"/>
                </a:solidFill>
              </a:rPr>
              <a:t>Game Center</a:t>
            </a:r>
            <a:r>
              <a:rPr lang="en-US" dirty="0"/>
              <a:t>, said that Nguyen's meltdown resembles how some actors or musicians behave. "People like that can go a little bonkers after being exposed to this kind of interest and attention," he told </a:t>
            </a:r>
            <a:r>
              <a:rPr lang="en-US" dirty="0">
                <a:solidFill>
                  <a:srgbClr val="FF0000"/>
                </a:solidFill>
              </a:rPr>
              <a:t>ABC News</a:t>
            </a:r>
            <a:r>
              <a:rPr lang="en-US" dirty="0"/>
              <a:t>. "Especially when there's a healthy dose of Internet trolls."</a:t>
            </a:r>
          </a:p>
          <a:p>
            <a:pPr algn="just"/>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679036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Document Tokenization</a:t>
            </a:r>
          </a:p>
        </p:txBody>
      </p:sp>
      <p:sp>
        <p:nvSpPr>
          <p:cNvPr id="3" name="Content Placeholder 2"/>
          <p:cNvSpPr>
            <a:spLocks noGrp="1"/>
          </p:cNvSpPr>
          <p:nvPr>
            <p:ph idx="1"/>
          </p:nvPr>
        </p:nvSpPr>
        <p:spPr>
          <a:xfrm>
            <a:off x="152400" y="1295400"/>
            <a:ext cx="8915400" cy="5257800"/>
          </a:xfrm>
        </p:spPr>
        <p:txBody>
          <a:bodyPr>
            <a:normAutofit/>
          </a:bodyPr>
          <a:lstStyle/>
          <a:p>
            <a:r>
              <a:rPr lang="en-US" dirty="0"/>
              <a:t>Regular expressions</a:t>
            </a:r>
          </a:p>
          <a:p>
            <a:pPr lvl="1"/>
            <a:r>
              <a:rPr lang="en-US" dirty="0"/>
              <a:t>\\w+: so-called -&gt; ‘so’, ‘called’</a:t>
            </a:r>
          </a:p>
          <a:p>
            <a:pPr lvl="1"/>
            <a:r>
              <a:rPr lang="en-US" dirty="0"/>
              <a:t>\\s+: It’s -&gt; ‘It’s’ instead of ‘It’, ‘’s’</a:t>
            </a:r>
          </a:p>
          <a:p>
            <a:r>
              <a:rPr lang="en-US" dirty="0"/>
              <a:t>Statistical methods</a:t>
            </a:r>
          </a:p>
          <a:p>
            <a:pPr lvl="1"/>
            <a:r>
              <a:rPr lang="en-US" dirty="0"/>
              <a:t>Explore rich features to decide where the boundary of a word is</a:t>
            </a:r>
          </a:p>
          <a:p>
            <a:pPr lvl="2"/>
            <a:r>
              <a:rPr lang="en-US" dirty="0"/>
              <a:t>Apache </a:t>
            </a:r>
            <a:r>
              <a:rPr lang="en-US" dirty="0" err="1"/>
              <a:t>OpenNLP</a:t>
            </a:r>
            <a:r>
              <a:rPr lang="en-US" dirty="0"/>
              <a:t> (</a:t>
            </a:r>
            <a:r>
              <a:rPr lang="en-US" dirty="0">
                <a:hlinkClick r:id="rId2"/>
              </a:rPr>
              <a:t>http://opennlp.apache.org/</a:t>
            </a:r>
            <a:r>
              <a:rPr lang="en-US" dirty="0"/>
              <a:t>)</a:t>
            </a:r>
          </a:p>
          <a:p>
            <a:pPr lvl="2"/>
            <a:r>
              <a:rPr lang="en-US" dirty="0"/>
              <a:t>Stanford NLP Parser (</a:t>
            </a:r>
            <a:r>
              <a:rPr lang="en-US" dirty="0">
                <a:hlinkClick r:id="rId3"/>
              </a:rPr>
              <a:t>http://nlp.stanford.edu/software/lex-parser.shtml</a:t>
            </a:r>
            <a:r>
              <a:rPr lang="en-US" dirty="0"/>
              <a:t>) </a:t>
            </a:r>
          </a:p>
          <a:p>
            <a:pPr lvl="1"/>
            <a:r>
              <a:rPr lang="en-US" dirty="0"/>
              <a:t>Online Demo</a:t>
            </a:r>
          </a:p>
          <a:p>
            <a:pPr lvl="2"/>
            <a:r>
              <a:rPr lang="en-US" dirty="0"/>
              <a:t>Stanford (</a:t>
            </a:r>
            <a:r>
              <a:rPr lang="en-US" dirty="0">
                <a:hlinkClick r:id="rId4"/>
              </a:rPr>
              <a:t>http://corenlp.run/</a:t>
            </a:r>
            <a:r>
              <a:rPr lang="en-US" dirty="0"/>
              <a:t>) </a:t>
            </a:r>
          </a:p>
          <a:p>
            <a:pPr lvl="2"/>
            <a:r>
              <a:rPr lang="en-US" dirty="0"/>
              <a:t>UIUC</a:t>
            </a:r>
            <a:r>
              <a:rPr lang="en-US" altLang="zh-CN" dirty="0"/>
              <a:t>/</a:t>
            </a:r>
            <a:r>
              <a:rPr lang="en-US" altLang="zh-CN" dirty="0" err="1"/>
              <a:t>UPenn</a:t>
            </a:r>
            <a:r>
              <a:rPr lang="en-US" dirty="0"/>
              <a:t> (</a:t>
            </a:r>
            <a:r>
              <a:rPr lang="en-US" dirty="0">
                <a:hlinkClick r:id="rId5"/>
              </a:rPr>
              <a:t>http://cogcomp.org/curator/demo/index.html</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58172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Bag-of-words Representation</a:t>
            </a:r>
          </a:p>
        </p:txBody>
      </p:sp>
      <p:sp>
        <p:nvSpPr>
          <p:cNvPr id="3" name="Content Placeholder 2"/>
          <p:cNvSpPr>
            <a:spLocks noGrp="1"/>
          </p:cNvSpPr>
          <p:nvPr>
            <p:ph idx="1"/>
          </p:nvPr>
        </p:nvSpPr>
        <p:spPr>
          <a:xfrm>
            <a:off x="152400" y="838200"/>
            <a:ext cx="8839200" cy="1752600"/>
          </a:xfrm>
        </p:spPr>
        <p:txBody>
          <a:bodyPr>
            <a:normAutofit lnSpcReduction="10000"/>
          </a:bodyPr>
          <a:lstStyle/>
          <a:p>
            <a:r>
              <a:rPr lang="en-US" dirty="0"/>
              <a:t>Term as the basis for vector space</a:t>
            </a:r>
          </a:p>
          <a:p>
            <a:pPr lvl="1"/>
            <a:r>
              <a:rPr lang="en-US" dirty="0"/>
              <a:t>Doc1: Text mining is to identify useful information.</a:t>
            </a:r>
          </a:p>
          <a:p>
            <a:pPr lvl="1"/>
            <a:r>
              <a:rPr lang="en-US" dirty="0"/>
              <a:t>Doc2: Useful information is mined from text.</a:t>
            </a:r>
          </a:p>
          <a:p>
            <a:pPr lvl="1"/>
            <a:r>
              <a:rPr lang="en-US" dirty="0"/>
              <a:t>Doc3: Apple is delicious.</a:t>
            </a:r>
          </a:p>
        </p:txBody>
      </p:sp>
      <p:graphicFrame>
        <p:nvGraphicFramePr>
          <p:cNvPr id="4" name="Table 3"/>
          <p:cNvGraphicFramePr>
            <a:graphicFrameLocks noGrp="1"/>
          </p:cNvGraphicFramePr>
          <p:nvPr/>
        </p:nvGraphicFramePr>
        <p:xfrm>
          <a:off x="304800" y="2743200"/>
          <a:ext cx="8458202" cy="1371600"/>
        </p:xfrm>
        <a:graphic>
          <a:graphicData uri="http://schemas.openxmlformats.org/drawingml/2006/table">
            <a:tbl>
              <a:tblPr firstRow="1" bandRow="1">
                <a:tableStyleId>{5940675A-B579-460E-94D1-54222C63F5DA}</a:tableStyleId>
              </a:tblPr>
              <a:tblGrid>
                <a:gridCol w="661948">
                  <a:extLst>
                    <a:ext uri="{9D8B030D-6E8A-4147-A177-3AD203B41FA5}">
                      <a16:colId xmlns:a16="http://schemas.microsoft.com/office/drawing/2014/main" val="20000"/>
                    </a:ext>
                  </a:extLst>
                </a:gridCol>
                <a:gridCol w="557252">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914402">
                  <a:extLst>
                    <a:ext uri="{9D8B030D-6E8A-4147-A177-3AD203B41FA5}">
                      <a16:colId xmlns:a16="http://schemas.microsoft.com/office/drawing/2014/main" val="20011"/>
                    </a:ext>
                  </a:extLst>
                </a:gridCol>
              </a:tblGrid>
              <a:tr h="365760">
                <a:tc>
                  <a:txBody>
                    <a:bodyPr/>
                    <a:lstStyle/>
                    <a:p>
                      <a:pPr algn="ctr"/>
                      <a:endParaRPr lang="en-US" sz="1600" dirty="0"/>
                    </a:p>
                  </a:txBody>
                  <a:tcPr/>
                </a:tc>
                <a:tc>
                  <a:txBody>
                    <a:bodyPr/>
                    <a:lstStyle/>
                    <a:p>
                      <a:pPr algn="ctr"/>
                      <a:r>
                        <a:rPr lang="en-US" sz="1600" dirty="0"/>
                        <a:t>text</a:t>
                      </a:r>
                    </a:p>
                  </a:txBody>
                  <a:tcPr/>
                </a:tc>
                <a:tc>
                  <a:txBody>
                    <a:bodyPr/>
                    <a:lstStyle/>
                    <a:p>
                      <a:pPr algn="ctr"/>
                      <a:r>
                        <a:rPr lang="en-US" sz="1600" dirty="0"/>
                        <a:t>information</a:t>
                      </a:r>
                    </a:p>
                  </a:txBody>
                  <a:tcPr/>
                </a:tc>
                <a:tc>
                  <a:txBody>
                    <a:bodyPr/>
                    <a:lstStyle/>
                    <a:p>
                      <a:pPr algn="ctr"/>
                      <a:r>
                        <a:rPr lang="en-US" sz="1600" dirty="0"/>
                        <a:t>identify</a:t>
                      </a:r>
                    </a:p>
                  </a:txBody>
                  <a:tcPr/>
                </a:tc>
                <a:tc>
                  <a:txBody>
                    <a:bodyPr/>
                    <a:lstStyle/>
                    <a:p>
                      <a:pPr algn="ctr"/>
                      <a:r>
                        <a:rPr lang="en-US" sz="1600" dirty="0"/>
                        <a:t>mining</a:t>
                      </a:r>
                    </a:p>
                  </a:txBody>
                  <a:tcPr/>
                </a:tc>
                <a:tc>
                  <a:txBody>
                    <a:bodyPr/>
                    <a:lstStyle/>
                    <a:p>
                      <a:pPr algn="ctr"/>
                      <a:r>
                        <a:rPr lang="en-US" sz="1600" dirty="0"/>
                        <a:t>mined</a:t>
                      </a:r>
                    </a:p>
                  </a:txBody>
                  <a:tcPr/>
                </a:tc>
                <a:tc>
                  <a:txBody>
                    <a:bodyPr/>
                    <a:lstStyle/>
                    <a:p>
                      <a:pPr algn="ctr"/>
                      <a:r>
                        <a:rPr lang="en-US" sz="1600" dirty="0"/>
                        <a:t>is</a:t>
                      </a:r>
                    </a:p>
                  </a:txBody>
                  <a:tcPr/>
                </a:tc>
                <a:tc>
                  <a:txBody>
                    <a:bodyPr/>
                    <a:lstStyle/>
                    <a:p>
                      <a:pPr algn="ctr"/>
                      <a:r>
                        <a:rPr lang="en-US" sz="1600" dirty="0"/>
                        <a:t>useful</a:t>
                      </a:r>
                    </a:p>
                  </a:txBody>
                  <a:tcPr/>
                </a:tc>
                <a:tc>
                  <a:txBody>
                    <a:bodyPr/>
                    <a:lstStyle/>
                    <a:p>
                      <a:pPr algn="ctr"/>
                      <a:r>
                        <a:rPr lang="en-US" sz="1600" dirty="0"/>
                        <a:t>to</a:t>
                      </a:r>
                    </a:p>
                  </a:txBody>
                  <a:tcPr/>
                </a:tc>
                <a:tc>
                  <a:txBody>
                    <a:bodyPr/>
                    <a:lstStyle/>
                    <a:p>
                      <a:pPr algn="ctr"/>
                      <a:r>
                        <a:rPr lang="en-US" sz="1600" dirty="0"/>
                        <a:t>from</a:t>
                      </a:r>
                    </a:p>
                  </a:txBody>
                  <a:tcPr/>
                </a:tc>
                <a:tc>
                  <a:txBody>
                    <a:bodyPr/>
                    <a:lstStyle/>
                    <a:p>
                      <a:pPr algn="ctr"/>
                      <a:r>
                        <a:rPr lang="en-US" sz="1600" dirty="0"/>
                        <a:t>apple</a:t>
                      </a:r>
                    </a:p>
                  </a:txBody>
                  <a:tcPr/>
                </a:tc>
                <a:tc>
                  <a:txBody>
                    <a:bodyPr/>
                    <a:lstStyle/>
                    <a:p>
                      <a:pPr algn="ctr"/>
                      <a:r>
                        <a:rPr lang="en-US" sz="1600" dirty="0"/>
                        <a:t>delicious</a:t>
                      </a:r>
                    </a:p>
                  </a:txBody>
                  <a:tcPr/>
                </a:tc>
                <a:extLst>
                  <a:ext uri="{0D108BD9-81ED-4DB2-BD59-A6C34878D82A}">
                    <a16:rowId xmlns:a16="http://schemas.microsoft.com/office/drawing/2014/main" val="10000"/>
                  </a:ext>
                </a:extLst>
              </a:tr>
              <a:tr h="119442">
                <a:tc>
                  <a:txBody>
                    <a:bodyPr/>
                    <a:lstStyle/>
                    <a:p>
                      <a:pPr algn="ctr"/>
                      <a:r>
                        <a:rPr lang="en-US" sz="1600" dirty="0"/>
                        <a:t>Doc1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1"/>
                  </a:ext>
                </a:extLst>
              </a:tr>
              <a:tr h="119442">
                <a:tc>
                  <a:txBody>
                    <a:bodyPr/>
                    <a:lstStyle/>
                    <a:p>
                      <a:pPr algn="ctr"/>
                      <a:r>
                        <a:rPr lang="en-US" sz="1600" dirty="0"/>
                        <a:t>Doc2</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2"/>
                  </a:ext>
                </a:extLst>
              </a:tr>
              <a:tr h="119442">
                <a:tc>
                  <a:txBody>
                    <a:bodyPr/>
                    <a:lstStyle/>
                    <a:p>
                      <a:pPr algn="ctr"/>
                      <a:r>
                        <a:rPr lang="en-US" sz="1600" dirty="0"/>
                        <a:t>Doc3</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extLst>
                  <a:ext uri="{0D108BD9-81ED-4DB2-BD59-A6C34878D82A}">
                    <a16:rowId xmlns:a16="http://schemas.microsoft.com/office/drawing/2014/main" val="10003"/>
                  </a:ext>
                </a:extLst>
              </a:tr>
            </a:tbl>
          </a:graphicData>
        </a:graphic>
      </p:graphicFrame>
      <p:sp>
        <p:nvSpPr>
          <p:cNvPr id="8" name="Content Placeholder 2"/>
          <p:cNvSpPr txBox="1">
            <a:spLocks/>
          </p:cNvSpPr>
          <p:nvPr/>
        </p:nvSpPr>
        <p:spPr>
          <a:xfrm>
            <a:off x="457200" y="4267201"/>
            <a:ext cx="8229600" cy="2590799"/>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Assumption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Words are independent from each other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Pros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Simple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Cons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Basis vectors are clearly not linearly independent!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Grammar and order are missing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39651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Bag-of-Words with N-grams</a:t>
            </a:r>
          </a:p>
        </p:txBody>
      </p:sp>
      <p:sp>
        <p:nvSpPr>
          <p:cNvPr id="3" name="Content Placeholder 2"/>
          <p:cNvSpPr>
            <a:spLocks noGrp="1"/>
          </p:cNvSpPr>
          <p:nvPr>
            <p:ph idx="1"/>
          </p:nvPr>
        </p:nvSpPr>
        <p:spPr/>
        <p:txBody>
          <a:bodyPr/>
          <a:lstStyle/>
          <a:p>
            <a:r>
              <a:rPr lang="en-US" dirty="0"/>
              <a:t>N-grams: a contiguous sequence of n tokens from a given text</a:t>
            </a:r>
          </a:p>
          <a:p>
            <a:pPr lvl="1"/>
            <a:r>
              <a:rPr lang="en-US" dirty="0"/>
              <a:t>“Text mining is to identify useful information.”</a:t>
            </a:r>
          </a:p>
          <a:p>
            <a:pPr lvl="1"/>
            <a:r>
              <a:rPr lang="en-US" dirty="0"/>
              <a:t>Bi-grams: “</a:t>
            </a:r>
            <a:r>
              <a:rPr lang="en-US" dirty="0" err="1"/>
              <a:t>text_mining</a:t>
            </a:r>
            <a:r>
              <a:rPr lang="en-US" dirty="0"/>
              <a:t>”, “</a:t>
            </a:r>
            <a:r>
              <a:rPr lang="en-US" dirty="0" err="1"/>
              <a:t>mining_is</a:t>
            </a:r>
            <a:r>
              <a:rPr lang="en-US" dirty="0"/>
              <a:t>”, “</a:t>
            </a:r>
            <a:r>
              <a:rPr lang="en-US" dirty="0" err="1"/>
              <a:t>is_to</a:t>
            </a:r>
            <a:r>
              <a:rPr lang="en-US" dirty="0"/>
              <a:t>”, “</a:t>
            </a:r>
            <a:r>
              <a:rPr lang="en-US" dirty="0" err="1"/>
              <a:t>to_identify</a:t>
            </a:r>
            <a:r>
              <a:rPr lang="en-US" dirty="0"/>
              <a:t>” , “</a:t>
            </a:r>
            <a:r>
              <a:rPr lang="en-US" dirty="0" err="1"/>
              <a:t>identify_useful</a:t>
            </a:r>
            <a:r>
              <a:rPr lang="en-US" dirty="0"/>
              <a:t>”, “</a:t>
            </a:r>
            <a:r>
              <a:rPr lang="en-US" dirty="0" err="1"/>
              <a:t>useful_information</a:t>
            </a:r>
            <a:r>
              <a:rPr lang="en-US" dirty="0"/>
              <a:t>”, “information_.”</a:t>
            </a:r>
          </a:p>
          <a:p>
            <a:r>
              <a:rPr lang="en-US" dirty="0"/>
              <a:t>Pros: capture local dependency and order</a:t>
            </a:r>
          </a:p>
          <a:p>
            <a:r>
              <a:rPr lang="en-US" dirty="0"/>
              <a:t>Cons: increase the vocabulary size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49667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Statistics of Words in Corpus</a:t>
            </a:r>
            <a:endParaRPr lang="en-US" dirty="0"/>
          </a:p>
        </p:txBody>
      </p:sp>
      <p:sp>
        <p:nvSpPr>
          <p:cNvPr id="3" name="Content Placeholder 2"/>
          <p:cNvSpPr>
            <a:spLocks noGrp="1"/>
          </p:cNvSpPr>
          <p:nvPr>
            <p:ph idx="1"/>
          </p:nvPr>
        </p:nvSpPr>
        <p:spPr>
          <a:xfrm>
            <a:off x="152400" y="838200"/>
            <a:ext cx="8686800" cy="5257800"/>
          </a:xfrm>
        </p:spPr>
        <p:txBody>
          <a:bodyPr/>
          <a:lstStyle/>
          <a:p>
            <a:r>
              <a:rPr lang="en-US" dirty="0" err="1"/>
              <a:t>Zipf’s</a:t>
            </a:r>
            <a:r>
              <a:rPr lang="en-US" dirty="0"/>
              <a:t> law</a:t>
            </a:r>
          </a:p>
          <a:p>
            <a:pPr lvl="1"/>
            <a:r>
              <a:rPr lang="en-US" dirty="0"/>
              <a:t>Frequency of a word is inversely proportional to its rank in the frequency table</a:t>
            </a:r>
          </a:p>
        </p:txBody>
      </p:sp>
      <p:pic>
        <p:nvPicPr>
          <p:cNvPr id="10" name="Picture 9" descr="wikistats.png"/>
          <p:cNvPicPr>
            <a:picLocks noChangeAspect="1"/>
          </p:cNvPicPr>
          <p:nvPr/>
        </p:nvPicPr>
        <p:blipFill>
          <a:blip r:embed="rId2" cstate="email"/>
          <a:stretch>
            <a:fillRect/>
          </a:stretch>
        </p:blipFill>
        <p:spPr>
          <a:xfrm>
            <a:off x="1676400" y="2207676"/>
            <a:ext cx="5791200" cy="4606128"/>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59582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Zipf’s</a:t>
            </a:r>
            <a:r>
              <a:rPr lang="en-US" dirty="0"/>
              <a:t> </a:t>
            </a:r>
            <a:r>
              <a:rPr lang="en-US" altLang="zh-CN" dirty="0"/>
              <a:t>L</a:t>
            </a:r>
            <a:r>
              <a:rPr lang="en-US" dirty="0"/>
              <a:t>aw Tells Us</a:t>
            </a:r>
          </a:p>
        </p:txBody>
      </p:sp>
      <p:sp>
        <p:nvSpPr>
          <p:cNvPr id="3" name="Content Placeholder 2"/>
          <p:cNvSpPr>
            <a:spLocks noGrp="1"/>
          </p:cNvSpPr>
          <p:nvPr>
            <p:ph idx="1"/>
          </p:nvPr>
        </p:nvSpPr>
        <p:spPr>
          <a:xfrm>
            <a:off x="228600" y="914400"/>
            <a:ext cx="8686800" cy="5257800"/>
          </a:xfrm>
        </p:spPr>
        <p:txBody>
          <a:bodyPr>
            <a:normAutofit/>
          </a:bodyPr>
          <a:lstStyle/>
          <a:p>
            <a:r>
              <a:rPr lang="en-US" sz="2800" dirty="0">
                <a:solidFill>
                  <a:srgbClr val="FF0000"/>
                </a:solidFill>
              </a:rPr>
              <a:t>Head words </a:t>
            </a:r>
            <a:r>
              <a:rPr lang="en-US" sz="2800" dirty="0"/>
              <a:t>take large portion of occurrences, but they are semantically meaningless</a:t>
            </a:r>
          </a:p>
          <a:p>
            <a:pPr lvl="1"/>
            <a:r>
              <a:rPr lang="en-US" sz="2400" dirty="0"/>
              <a:t>E.g., the, a, an, we, do, to</a:t>
            </a:r>
          </a:p>
          <a:p>
            <a:r>
              <a:rPr lang="en-US" sz="2800" dirty="0">
                <a:solidFill>
                  <a:srgbClr val="FF0000"/>
                </a:solidFill>
              </a:rPr>
              <a:t>Tail words </a:t>
            </a:r>
            <a:r>
              <a:rPr lang="en-US" sz="2800" dirty="0"/>
              <a:t>take major portion of vocabulary, but they rarely occur in documents</a:t>
            </a:r>
          </a:p>
          <a:p>
            <a:pPr lvl="1"/>
            <a:r>
              <a:rPr lang="en-US" sz="2400" dirty="0"/>
              <a:t>E.g., </a:t>
            </a:r>
            <a:r>
              <a:rPr lang="en-US" sz="2400" dirty="0" err="1"/>
              <a:t>dextrosinistral</a:t>
            </a:r>
            <a:endParaRPr lang="en-US" sz="2400" dirty="0"/>
          </a:p>
          <a:p>
            <a:r>
              <a:rPr lang="en-US" sz="2800" dirty="0"/>
              <a:t>The rest is most representative</a:t>
            </a:r>
          </a:p>
          <a:p>
            <a:pPr lvl="1"/>
            <a:r>
              <a:rPr lang="en-US" sz="2400" dirty="0"/>
              <a:t>To be included in the controlled vocabulary</a:t>
            </a:r>
          </a:p>
          <a:p>
            <a:pPr lvl="1"/>
            <a:endParaRPr lang="en-US" sz="2400" dirty="0"/>
          </a:p>
          <a:p>
            <a:endParaRPr lang="en-US" sz="2800" dirty="0"/>
          </a:p>
        </p:txBody>
      </p:sp>
      <p:sp>
        <p:nvSpPr>
          <p:cNvPr id="5" name="Rectangle 4"/>
          <p:cNvSpPr/>
          <p:nvPr/>
        </p:nvSpPr>
        <p:spPr>
          <a:xfrm>
            <a:off x="1143000" y="4724400"/>
            <a:ext cx="7010400" cy="193899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i="1" dirty="0">
                <a:solidFill>
                  <a:srgbClr val="0070C0"/>
                </a:solidFill>
              </a:rPr>
              <a:t>In the Brown Corpus of American English text, the word </a:t>
            </a:r>
            <a:r>
              <a:rPr lang="en-US" sz="2400" i="1" dirty="0">
                <a:solidFill>
                  <a:srgbClr val="FF0000"/>
                </a:solidFill>
              </a:rPr>
              <a:t>"the" </a:t>
            </a:r>
            <a:r>
              <a:rPr lang="en-US" sz="2400" i="1" dirty="0">
                <a:solidFill>
                  <a:srgbClr val="0070C0"/>
                </a:solidFill>
              </a:rPr>
              <a:t>is the most frequently occurring word, and by itself accounts for nearly </a:t>
            </a:r>
            <a:r>
              <a:rPr lang="en-US" sz="2400" b="1" i="1" dirty="0">
                <a:solidFill>
                  <a:srgbClr val="FF0000"/>
                </a:solidFill>
              </a:rPr>
              <a:t>7%</a:t>
            </a:r>
            <a:r>
              <a:rPr lang="en-US" sz="2400" i="1" dirty="0">
                <a:solidFill>
                  <a:srgbClr val="FF0000"/>
                </a:solidFill>
              </a:rPr>
              <a:t> </a:t>
            </a:r>
            <a:r>
              <a:rPr lang="en-US" sz="2400" i="1" dirty="0">
                <a:solidFill>
                  <a:srgbClr val="0070C0"/>
                </a:solidFill>
              </a:rPr>
              <a:t>of all word occurrences; the second-place word </a:t>
            </a:r>
            <a:r>
              <a:rPr lang="en-US" sz="2400" i="1" dirty="0">
                <a:solidFill>
                  <a:srgbClr val="FF0000"/>
                </a:solidFill>
              </a:rPr>
              <a:t>"of" </a:t>
            </a:r>
            <a:r>
              <a:rPr lang="en-US" sz="2400" i="1" dirty="0">
                <a:solidFill>
                  <a:srgbClr val="0070C0"/>
                </a:solidFill>
              </a:rPr>
              <a:t>accounts for slightly over </a:t>
            </a:r>
            <a:r>
              <a:rPr lang="en-US" sz="2400" b="1" i="1" dirty="0">
                <a:solidFill>
                  <a:srgbClr val="FF0000"/>
                </a:solidFill>
              </a:rPr>
              <a:t>3.5%</a:t>
            </a:r>
            <a:r>
              <a:rPr lang="en-US" sz="2400" i="1" dirty="0">
                <a:solidFill>
                  <a:srgbClr val="FF0000"/>
                </a:solidFill>
              </a:rPr>
              <a:t> </a:t>
            </a:r>
            <a:r>
              <a:rPr lang="en-US" sz="2400" i="1" dirty="0">
                <a:solidFill>
                  <a:srgbClr val="0070C0"/>
                </a:solidFill>
              </a:rPr>
              <a:t>of words.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36895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Better </a:t>
            </a:r>
            <a:r>
              <a:rPr lang="en-US" altLang="zh-CN" sz="4000" dirty="0"/>
              <a:t>D</a:t>
            </a:r>
            <a:r>
              <a:rPr lang="en-US" sz="4000" dirty="0"/>
              <a:t>ocument Representation</a:t>
            </a:r>
          </a:p>
        </p:txBody>
      </p:sp>
      <p:pic>
        <p:nvPicPr>
          <p:cNvPr id="4" name="Picture 2" descr="http://www.dcs.gla.ac.uk/Keith/Chapter.2/Fig.2.1.GI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1606296"/>
            <a:ext cx="6477000" cy="50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6"/>
          <p:cNvGrpSpPr/>
          <p:nvPr/>
        </p:nvGrpSpPr>
        <p:grpSpPr>
          <a:xfrm>
            <a:off x="838200" y="1143000"/>
            <a:ext cx="3505200" cy="838200"/>
            <a:chOff x="838200" y="1143000"/>
            <a:chExt cx="3505200" cy="838200"/>
          </a:xfrm>
        </p:grpSpPr>
        <p:sp>
          <p:nvSpPr>
            <p:cNvPr id="3" name="TextBox 2"/>
            <p:cNvSpPr txBox="1"/>
            <p:nvPr/>
          </p:nvSpPr>
          <p:spPr>
            <a:xfrm>
              <a:off x="838200" y="1143000"/>
              <a:ext cx="3505200" cy="369332"/>
            </a:xfrm>
            <a:prstGeom prst="rect">
              <a:avLst/>
            </a:prstGeom>
            <a:noFill/>
          </p:spPr>
          <p:txBody>
            <a:bodyPr wrap="square" rtlCol="0">
              <a:spAutoFit/>
            </a:bodyPr>
            <a:lstStyle/>
            <a:p>
              <a:r>
                <a:rPr lang="en-US" b="1" dirty="0">
                  <a:solidFill>
                    <a:srgbClr val="FF0000"/>
                  </a:solidFill>
                </a:rPr>
                <a:t>Remove non-informative words</a:t>
              </a:r>
            </a:p>
          </p:txBody>
        </p:sp>
        <p:cxnSp>
          <p:nvCxnSpPr>
            <p:cNvPr id="6" name="Straight Arrow Connector 5"/>
            <p:cNvCxnSpPr>
              <a:stCxn id="3" idx="2"/>
            </p:cNvCxnSpPr>
            <p:nvPr/>
          </p:nvCxnSpPr>
          <p:spPr>
            <a:xfrm flipH="1">
              <a:off x="2133600" y="1512332"/>
              <a:ext cx="457200" cy="4688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 7"/>
          <p:cNvGrpSpPr/>
          <p:nvPr/>
        </p:nvGrpSpPr>
        <p:grpSpPr>
          <a:xfrm>
            <a:off x="5943600" y="4724400"/>
            <a:ext cx="2286000" cy="609601"/>
            <a:chOff x="1219200" y="1143000"/>
            <a:chExt cx="2286000" cy="609601"/>
          </a:xfrm>
        </p:grpSpPr>
        <p:sp>
          <p:nvSpPr>
            <p:cNvPr id="9" name="TextBox 8"/>
            <p:cNvSpPr txBox="1"/>
            <p:nvPr/>
          </p:nvSpPr>
          <p:spPr>
            <a:xfrm>
              <a:off x="1219200" y="1143000"/>
              <a:ext cx="2286000" cy="369332"/>
            </a:xfrm>
            <a:prstGeom prst="rect">
              <a:avLst/>
            </a:prstGeom>
            <a:noFill/>
          </p:spPr>
          <p:txBody>
            <a:bodyPr wrap="square" rtlCol="0">
              <a:spAutoFit/>
            </a:bodyPr>
            <a:lstStyle/>
            <a:p>
              <a:r>
                <a:rPr lang="en-US" b="1" dirty="0">
                  <a:solidFill>
                    <a:srgbClr val="FF0000"/>
                  </a:solidFill>
                </a:rPr>
                <a:t>Remove rare words</a:t>
              </a:r>
            </a:p>
          </p:txBody>
        </p:sp>
        <p:cxnSp>
          <p:nvCxnSpPr>
            <p:cNvPr id="10" name="Straight Arrow Connector 9"/>
            <p:cNvCxnSpPr>
              <a:stCxn id="9" idx="2"/>
            </p:cNvCxnSpPr>
            <p:nvPr/>
          </p:nvCxnSpPr>
          <p:spPr>
            <a:xfrm flipH="1">
              <a:off x="2209800" y="1512332"/>
              <a:ext cx="152400" cy="24026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8" name="Slide Number Placeholder 7"/>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99152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Stopwords</a:t>
            </a:r>
            <a:endParaRPr lang="en-US" dirty="0"/>
          </a:p>
        </p:txBody>
      </p:sp>
      <p:sp>
        <p:nvSpPr>
          <p:cNvPr id="3" name="Content Placeholder 2"/>
          <p:cNvSpPr>
            <a:spLocks noGrp="1"/>
          </p:cNvSpPr>
          <p:nvPr>
            <p:ph idx="1"/>
          </p:nvPr>
        </p:nvSpPr>
        <p:spPr>
          <a:xfrm>
            <a:off x="152400" y="1219200"/>
            <a:ext cx="8839200" cy="5181600"/>
          </a:xfrm>
        </p:spPr>
        <p:txBody>
          <a:bodyPr/>
          <a:lstStyle/>
          <a:p>
            <a:r>
              <a:rPr lang="en-US" dirty="0"/>
              <a:t>Useless words for document analysis</a:t>
            </a:r>
          </a:p>
          <a:p>
            <a:pPr lvl="1"/>
            <a:r>
              <a:rPr lang="en-US" dirty="0"/>
              <a:t>Not all words are informative</a:t>
            </a:r>
          </a:p>
          <a:p>
            <a:pPr lvl="1"/>
            <a:r>
              <a:rPr lang="en-US" dirty="0"/>
              <a:t>Remove such words to reduce vocabulary size</a:t>
            </a:r>
          </a:p>
          <a:p>
            <a:pPr lvl="1"/>
            <a:r>
              <a:rPr lang="en-US" dirty="0"/>
              <a:t>No universal definition</a:t>
            </a:r>
          </a:p>
          <a:p>
            <a:pPr lvl="1"/>
            <a:r>
              <a:rPr lang="en-US" dirty="0"/>
              <a:t>Risk: break the original meaning and structure of text</a:t>
            </a:r>
          </a:p>
          <a:p>
            <a:pPr lvl="2"/>
            <a:r>
              <a:rPr lang="en-US" dirty="0"/>
              <a:t>E.g., this is not a good option -&gt; option</a:t>
            </a:r>
          </a:p>
          <a:p>
            <a:pPr marL="914400" lvl="2" indent="0">
              <a:buNone/>
            </a:pPr>
            <a:r>
              <a:rPr lang="en-US" dirty="0"/>
              <a:t>            to be or not to be -&gt; null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87299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5" name="Content Placeholder 4" descr="stopwords.png"/>
          <p:cNvPicPr>
            <a:picLocks noGrp="1" noChangeAspect="1"/>
          </p:cNvPicPr>
          <p:nvPr>
            <p:ph idx="1"/>
          </p:nvPr>
        </p:nvPicPr>
        <p:blipFill>
          <a:blip r:embed="rId2" cstate="email"/>
          <a:stretch>
            <a:fillRect/>
          </a:stretch>
        </p:blipFill>
        <p:spPr>
          <a:xfrm>
            <a:off x="-1" y="0"/>
            <a:ext cx="9169977" cy="6858000"/>
          </a:xfrm>
        </p:spPr>
      </p:pic>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14163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Corpus based Approach</a:t>
            </a:r>
          </a:p>
        </p:txBody>
      </p:sp>
      <p:sp>
        <p:nvSpPr>
          <p:cNvPr id="3" name="Content Placeholder 2"/>
          <p:cNvSpPr>
            <a:spLocks noGrp="1"/>
          </p:cNvSpPr>
          <p:nvPr>
            <p:ph idx="1"/>
          </p:nvPr>
        </p:nvSpPr>
        <p:spPr/>
        <p:txBody>
          <a:bodyPr/>
          <a:lstStyle/>
          <a:p>
            <a:r>
              <a:rPr lang="en-US" dirty="0"/>
              <a:t>Distributional semantics</a:t>
            </a:r>
          </a:p>
          <a:p>
            <a:pPr lvl="1"/>
            <a:r>
              <a:rPr lang="en-US" dirty="0"/>
              <a:t>The </a:t>
            </a:r>
            <a:r>
              <a:rPr lang="en-US" b="1" dirty="0">
                <a:solidFill>
                  <a:srgbClr val="FF0000"/>
                </a:solidFill>
              </a:rPr>
              <a:t>distributional hypothesis</a:t>
            </a:r>
            <a:r>
              <a:rPr lang="en-US" dirty="0"/>
              <a:t> in linguistics is derived from the semantic theory of language usage, i.e. words that are used and occur in the same contexts tend to purport similar meanings.</a:t>
            </a:r>
          </a:p>
          <a:p>
            <a:pPr lvl="1"/>
            <a:endParaRPr lang="en-US" dirty="0"/>
          </a:p>
          <a:p>
            <a:pPr lvl="1"/>
            <a:r>
              <a:rPr lang="en-US" dirty="0"/>
              <a:t>The basic idea of distributional semantics can be summed up in the so-called Distributional hypothesis: </a:t>
            </a:r>
            <a:r>
              <a:rPr lang="en-US" i="1" dirty="0">
                <a:solidFill>
                  <a:srgbClr val="FF0000"/>
                </a:solidFill>
              </a:rPr>
              <a:t>linguistic items with similar distributions have similar meanings</a:t>
            </a:r>
            <a:r>
              <a:rPr lang="en-US" i="1" dirty="0"/>
              <a: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533400" y="5410200"/>
            <a:ext cx="8077200" cy="95410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800" dirty="0"/>
              <a:t>We will mention </a:t>
            </a:r>
            <a:r>
              <a:rPr lang="en-US" sz="2800" b="1" dirty="0">
                <a:solidFill>
                  <a:srgbClr val="FF0000"/>
                </a:solidFill>
              </a:rPr>
              <a:t>distributed representation </a:t>
            </a:r>
            <a:r>
              <a:rPr lang="en-US" sz="2800" dirty="0"/>
              <a:t>based neural language models in </a:t>
            </a:r>
            <a:r>
              <a:rPr lang="en-US" altLang="zh-CN" sz="2800" dirty="0"/>
              <a:t>later</a:t>
            </a:r>
            <a:r>
              <a:rPr lang="en-US" sz="2800" dirty="0"/>
              <a:t> class</a:t>
            </a:r>
            <a:r>
              <a:rPr lang="en-US" altLang="zh-CN" sz="2800" dirty="0"/>
              <a:t>es</a:t>
            </a:r>
            <a:r>
              <a:rPr lang="en-US" sz="2800" dirty="0"/>
              <a:t> </a:t>
            </a:r>
          </a:p>
        </p:txBody>
      </p:sp>
    </p:spTree>
    <p:extLst>
      <p:ext uri="{BB962C8B-B14F-4D97-AF65-F5344CB8AC3E}">
        <p14:creationId xmlns:p14="http://schemas.microsoft.com/office/powerpoint/2010/main" val="265007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Stemming</a:t>
            </a:r>
          </a:p>
        </p:txBody>
      </p:sp>
      <p:sp>
        <p:nvSpPr>
          <p:cNvPr id="3" name="Content Placeholder 2"/>
          <p:cNvSpPr>
            <a:spLocks noGrp="1"/>
          </p:cNvSpPr>
          <p:nvPr>
            <p:ph idx="1"/>
          </p:nvPr>
        </p:nvSpPr>
        <p:spPr/>
        <p:txBody>
          <a:bodyPr>
            <a:normAutofit/>
          </a:bodyPr>
          <a:lstStyle/>
          <a:p>
            <a:r>
              <a:rPr lang="en-US" dirty="0"/>
              <a:t>Reduce inflected or derived words to their root form </a:t>
            </a:r>
          </a:p>
          <a:p>
            <a:pPr lvl="1"/>
            <a:r>
              <a:rPr lang="en-US" dirty="0"/>
              <a:t>Plurals, adverbs, inflected word forms</a:t>
            </a:r>
          </a:p>
          <a:p>
            <a:pPr lvl="2"/>
            <a:r>
              <a:rPr lang="en-US" dirty="0"/>
              <a:t>E.g., ladies -&gt; lady, referring -&gt; refer, forgotten -&gt; forget</a:t>
            </a:r>
          </a:p>
          <a:p>
            <a:pPr lvl="1"/>
            <a:r>
              <a:rPr lang="en-US" dirty="0"/>
              <a:t>Solutions (for English)</a:t>
            </a:r>
          </a:p>
          <a:p>
            <a:pPr lvl="2"/>
            <a:r>
              <a:rPr lang="en-US" b="1" dirty="0"/>
              <a:t>Porter stemmer</a:t>
            </a:r>
            <a:r>
              <a:rPr lang="en-US" dirty="0"/>
              <a:t>: patterns of vowel-consonant sequence</a:t>
            </a:r>
          </a:p>
          <a:p>
            <a:pPr lvl="2"/>
            <a:r>
              <a:rPr lang="en-US" b="1" dirty="0" err="1"/>
              <a:t>Krovetz</a:t>
            </a:r>
            <a:r>
              <a:rPr lang="en-US" b="1" dirty="0"/>
              <a:t> stemmer</a:t>
            </a:r>
            <a:r>
              <a:rPr lang="en-US" dirty="0"/>
              <a:t>: morphological rules </a:t>
            </a:r>
          </a:p>
          <a:p>
            <a:pPr lvl="1"/>
            <a:r>
              <a:rPr lang="en-US" dirty="0"/>
              <a:t>Risk: lose precise meaning of the word</a:t>
            </a:r>
          </a:p>
          <a:p>
            <a:pPr lvl="2"/>
            <a:r>
              <a:rPr lang="en-US" dirty="0"/>
              <a:t>E.g., lay -&gt; lie (a false statement? or be in a horizontal position?) </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77159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of Preprocessing</a:t>
            </a:r>
          </a:p>
        </p:txBody>
      </p:sp>
      <p:sp>
        <p:nvSpPr>
          <p:cNvPr id="3" name="Content Placeholder 2"/>
          <p:cNvSpPr>
            <a:spLocks noGrp="1"/>
          </p:cNvSpPr>
          <p:nvPr>
            <p:ph idx="1"/>
          </p:nvPr>
        </p:nvSpPr>
        <p:spPr/>
        <p:txBody>
          <a:bodyPr>
            <a:normAutofit fontScale="92500" lnSpcReduction="20000"/>
          </a:bodyPr>
          <a:lstStyle/>
          <a:p>
            <a:pPr>
              <a:buNone/>
            </a:pPr>
            <a:r>
              <a:rPr lang="en-US" dirty="0"/>
              <a:t>Example: ‘</a:t>
            </a:r>
            <a:r>
              <a:rPr lang="en-US" i="1" dirty="0"/>
              <a:t>Text mining is to identify useful information.’</a:t>
            </a:r>
          </a:p>
          <a:p>
            <a:endParaRPr lang="en-US" dirty="0"/>
          </a:p>
          <a:p>
            <a:r>
              <a:rPr lang="en-US" b="1" dirty="0"/>
              <a:t>Tokenization</a:t>
            </a:r>
            <a:r>
              <a:rPr lang="en-US" dirty="0"/>
              <a:t>:</a:t>
            </a:r>
          </a:p>
          <a:p>
            <a:pPr lvl="1"/>
            <a:r>
              <a:rPr lang="en-US" dirty="0"/>
              <a:t>D1: </a:t>
            </a:r>
            <a:r>
              <a:rPr lang="en-US" i="1" dirty="0"/>
              <a:t>‘Text’, ‘mining’, ‘is’, ‘to’, ‘identify’, ‘useful’, ‘information’, ‘.’</a:t>
            </a:r>
          </a:p>
          <a:p>
            <a:endParaRPr lang="en-US" dirty="0"/>
          </a:p>
          <a:p>
            <a:r>
              <a:rPr lang="en-US" b="1" dirty="0"/>
              <a:t>Stemming/normalization</a:t>
            </a:r>
            <a:r>
              <a:rPr lang="en-US" dirty="0"/>
              <a:t>:</a:t>
            </a:r>
          </a:p>
          <a:p>
            <a:pPr lvl="1"/>
            <a:r>
              <a:rPr lang="en-US" dirty="0"/>
              <a:t>D1: </a:t>
            </a:r>
            <a:r>
              <a:rPr lang="en-US" i="1" dirty="0"/>
              <a:t>‘text’, ‘mine’, ‘is’, ‘to’, ‘identify’, ‘use’, ‘inform’, ‘.’</a:t>
            </a:r>
          </a:p>
          <a:p>
            <a:endParaRPr lang="en-US" dirty="0"/>
          </a:p>
          <a:p>
            <a:r>
              <a:rPr lang="en-US" b="1" dirty="0"/>
              <a:t>N-gram construction</a:t>
            </a:r>
            <a:r>
              <a:rPr lang="en-US" dirty="0"/>
              <a:t>:</a:t>
            </a:r>
          </a:p>
          <a:p>
            <a:pPr lvl="1"/>
            <a:r>
              <a:rPr lang="en-US" dirty="0"/>
              <a:t>D1: </a:t>
            </a:r>
            <a:r>
              <a:rPr lang="en-US" i="1" dirty="0"/>
              <a:t>‘text-mine’, ‘mine-is’, ‘is-to’, ‘to-identify’, ‘identify-use’, ‘use-inform’, ‘inform-.’</a:t>
            </a:r>
          </a:p>
          <a:p>
            <a:endParaRPr lang="en-US" dirty="0"/>
          </a:p>
          <a:p>
            <a:r>
              <a:rPr lang="en-US" b="1" dirty="0" err="1"/>
              <a:t>Stopword</a:t>
            </a:r>
            <a:r>
              <a:rPr lang="en-US" b="1" dirty="0"/>
              <a:t>/controlled vocabulary filtering</a:t>
            </a:r>
            <a:r>
              <a:rPr lang="en-US" dirty="0"/>
              <a:t>:</a:t>
            </a:r>
          </a:p>
          <a:p>
            <a:pPr lvl="1"/>
            <a:r>
              <a:rPr lang="en-US" dirty="0"/>
              <a:t>D1: </a:t>
            </a:r>
            <a:r>
              <a:rPr lang="en-US" i="1" dirty="0"/>
              <a:t>‘text-mine’, ‘to-identify’, ‘identify-use’, ‘use-inform’</a:t>
            </a:r>
            <a:endParaRPr lang="en-US" dirty="0"/>
          </a:p>
        </p:txBody>
      </p:sp>
      <p:sp>
        <p:nvSpPr>
          <p:cNvPr id="5" name="Rectangle 4"/>
          <p:cNvSpPr/>
          <p:nvPr/>
        </p:nvSpPr>
        <p:spPr>
          <a:xfrm>
            <a:off x="76200" y="3112532"/>
            <a:ext cx="8991600" cy="22976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077200" y="2743200"/>
            <a:ext cx="98180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a:t>Optional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96918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Term Weighting</a:t>
            </a:r>
            <a:endParaRPr lang="en-US" dirty="0"/>
          </a:p>
        </p:txBody>
      </p:sp>
      <p:sp>
        <p:nvSpPr>
          <p:cNvPr id="3" name="Content Placeholder 2"/>
          <p:cNvSpPr>
            <a:spLocks noGrp="1"/>
          </p:cNvSpPr>
          <p:nvPr>
            <p:ph idx="1"/>
          </p:nvPr>
        </p:nvSpPr>
        <p:spPr/>
        <p:txBody>
          <a:bodyPr>
            <a:normAutofit lnSpcReduction="10000"/>
          </a:bodyPr>
          <a:lstStyle/>
          <a:p>
            <a:pPr lvl="0">
              <a:defRPr/>
            </a:pPr>
            <a:r>
              <a:rPr lang="en-US" sz="2800" dirty="0"/>
              <a:t>Term as the basis for vector space</a:t>
            </a:r>
          </a:p>
          <a:p>
            <a:pPr lvl="1">
              <a:defRPr/>
            </a:pPr>
            <a:r>
              <a:rPr lang="en-US" sz="2400" dirty="0"/>
              <a:t>Doc1: Text mining is to identify useful information.</a:t>
            </a:r>
          </a:p>
          <a:p>
            <a:pPr lvl="1">
              <a:defRPr/>
            </a:pPr>
            <a:r>
              <a:rPr lang="en-US" sz="2400" dirty="0"/>
              <a:t>Doc2: Useful information is mined from text.</a:t>
            </a:r>
          </a:p>
          <a:p>
            <a:pPr lvl="1">
              <a:defRPr/>
            </a:pPr>
            <a:r>
              <a:rPr lang="en-US" sz="2400" dirty="0"/>
              <a:t>Doc3: Apple is delicious.</a:t>
            </a:r>
          </a:p>
          <a:p>
            <a:pPr lvl="1">
              <a:defRPr/>
            </a:pPr>
            <a:endParaRPr lang="en-US" sz="2400" dirty="0"/>
          </a:p>
          <a:p>
            <a:pPr lvl="1">
              <a:defRPr/>
            </a:pPr>
            <a:endParaRPr lang="en-US" sz="2400" dirty="0"/>
          </a:p>
          <a:p>
            <a:pPr lvl="1">
              <a:defRPr/>
            </a:pPr>
            <a:endParaRPr lang="en-US" sz="2400" dirty="0"/>
          </a:p>
          <a:p>
            <a:pPr lvl="1">
              <a:defRPr/>
            </a:pPr>
            <a:endParaRPr lang="en-US" sz="2400" dirty="0"/>
          </a:p>
          <a:p>
            <a:r>
              <a:rPr lang="en-US" altLang="en-US" sz="2800" dirty="0"/>
              <a:t>“Repeated occurrences” are less informative than the “first occurrence”</a:t>
            </a:r>
          </a:p>
          <a:p>
            <a:r>
              <a:rPr lang="en-US" altLang="en-US" sz="2800" dirty="0"/>
              <a:t>Information about semantic does not increase proportionally with number of term occurrence</a:t>
            </a:r>
          </a:p>
          <a:p>
            <a:pPr>
              <a:defRPr/>
            </a:pPr>
            <a:endParaRPr lang="en-US" dirty="0"/>
          </a:p>
          <a:p>
            <a:endParaRPr lang="en-US" sz="2800" dirty="0"/>
          </a:p>
        </p:txBody>
      </p:sp>
      <p:sp>
        <p:nvSpPr>
          <p:cNvPr id="5" name="Content Placeholder 2"/>
          <p:cNvSpPr txBox="1">
            <a:spLocks/>
          </p:cNvSpPr>
          <p:nvPr/>
        </p:nvSpPr>
        <p:spPr>
          <a:xfrm>
            <a:off x="152400" y="838200"/>
            <a:ext cx="8839200" cy="1752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1461421196"/>
              </p:ext>
            </p:extLst>
          </p:nvPr>
        </p:nvGraphicFramePr>
        <p:xfrm>
          <a:off x="457198" y="3124200"/>
          <a:ext cx="8458202" cy="1371600"/>
        </p:xfrm>
        <a:graphic>
          <a:graphicData uri="http://schemas.openxmlformats.org/drawingml/2006/table">
            <a:tbl>
              <a:tblPr firstRow="1" bandRow="1">
                <a:tableStyleId>{5940675A-B579-460E-94D1-54222C63F5DA}</a:tableStyleId>
              </a:tblPr>
              <a:tblGrid>
                <a:gridCol w="661948">
                  <a:extLst>
                    <a:ext uri="{9D8B030D-6E8A-4147-A177-3AD203B41FA5}">
                      <a16:colId xmlns:a16="http://schemas.microsoft.com/office/drawing/2014/main" val="20000"/>
                    </a:ext>
                  </a:extLst>
                </a:gridCol>
                <a:gridCol w="557252">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914402">
                  <a:extLst>
                    <a:ext uri="{9D8B030D-6E8A-4147-A177-3AD203B41FA5}">
                      <a16:colId xmlns:a16="http://schemas.microsoft.com/office/drawing/2014/main" val="20011"/>
                    </a:ext>
                  </a:extLst>
                </a:gridCol>
              </a:tblGrid>
              <a:tr h="365760">
                <a:tc>
                  <a:txBody>
                    <a:bodyPr/>
                    <a:lstStyle/>
                    <a:p>
                      <a:pPr algn="ctr"/>
                      <a:endParaRPr lang="en-US" sz="1600" dirty="0"/>
                    </a:p>
                  </a:txBody>
                  <a:tcPr/>
                </a:tc>
                <a:tc>
                  <a:txBody>
                    <a:bodyPr/>
                    <a:lstStyle/>
                    <a:p>
                      <a:pPr algn="ctr"/>
                      <a:r>
                        <a:rPr lang="en-US" sz="1600" dirty="0"/>
                        <a:t>text</a:t>
                      </a:r>
                    </a:p>
                  </a:txBody>
                  <a:tcPr/>
                </a:tc>
                <a:tc>
                  <a:txBody>
                    <a:bodyPr/>
                    <a:lstStyle/>
                    <a:p>
                      <a:pPr algn="ctr"/>
                      <a:r>
                        <a:rPr lang="en-US" sz="1600" dirty="0"/>
                        <a:t>information</a:t>
                      </a:r>
                    </a:p>
                  </a:txBody>
                  <a:tcPr/>
                </a:tc>
                <a:tc>
                  <a:txBody>
                    <a:bodyPr/>
                    <a:lstStyle/>
                    <a:p>
                      <a:pPr algn="ctr"/>
                      <a:r>
                        <a:rPr lang="en-US" sz="1600" dirty="0"/>
                        <a:t>identify</a:t>
                      </a:r>
                    </a:p>
                  </a:txBody>
                  <a:tcPr/>
                </a:tc>
                <a:tc>
                  <a:txBody>
                    <a:bodyPr/>
                    <a:lstStyle/>
                    <a:p>
                      <a:pPr algn="ctr"/>
                      <a:r>
                        <a:rPr lang="en-US" sz="1600" dirty="0"/>
                        <a:t>mining</a:t>
                      </a:r>
                    </a:p>
                  </a:txBody>
                  <a:tcPr/>
                </a:tc>
                <a:tc>
                  <a:txBody>
                    <a:bodyPr/>
                    <a:lstStyle/>
                    <a:p>
                      <a:pPr algn="ctr"/>
                      <a:r>
                        <a:rPr lang="en-US" sz="1600" dirty="0"/>
                        <a:t>mined</a:t>
                      </a:r>
                    </a:p>
                  </a:txBody>
                  <a:tcPr/>
                </a:tc>
                <a:tc>
                  <a:txBody>
                    <a:bodyPr/>
                    <a:lstStyle/>
                    <a:p>
                      <a:pPr algn="ctr"/>
                      <a:r>
                        <a:rPr lang="en-US" sz="1600" dirty="0"/>
                        <a:t>is</a:t>
                      </a:r>
                    </a:p>
                  </a:txBody>
                  <a:tcPr/>
                </a:tc>
                <a:tc>
                  <a:txBody>
                    <a:bodyPr/>
                    <a:lstStyle/>
                    <a:p>
                      <a:pPr algn="ctr"/>
                      <a:r>
                        <a:rPr lang="en-US" sz="1600" dirty="0"/>
                        <a:t>useful</a:t>
                      </a:r>
                    </a:p>
                  </a:txBody>
                  <a:tcPr/>
                </a:tc>
                <a:tc>
                  <a:txBody>
                    <a:bodyPr/>
                    <a:lstStyle/>
                    <a:p>
                      <a:pPr algn="ctr"/>
                      <a:r>
                        <a:rPr lang="en-US" sz="1600" dirty="0"/>
                        <a:t>to</a:t>
                      </a:r>
                    </a:p>
                  </a:txBody>
                  <a:tcPr/>
                </a:tc>
                <a:tc>
                  <a:txBody>
                    <a:bodyPr/>
                    <a:lstStyle/>
                    <a:p>
                      <a:pPr algn="ctr"/>
                      <a:r>
                        <a:rPr lang="en-US" sz="1600" dirty="0"/>
                        <a:t>from</a:t>
                      </a:r>
                    </a:p>
                  </a:txBody>
                  <a:tcPr/>
                </a:tc>
                <a:tc>
                  <a:txBody>
                    <a:bodyPr/>
                    <a:lstStyle/>
                    <a:p>
                      <a:pPr algn="ctr"/>
                      <a:r>
                        <a:rPr lang="en-US" sz="1600" dirty="0"/>
                        <a:t>apple</a:t>
                      </a:r>
                    </a:p>
                  </a:txBody>
                  <a:tcPr/>
                </a:tc>
                <a:tc>
                  <a:txBody>
                    <a:bodyPr/>
                    <a:lstStyle/>
                    <a:p>
                      <a:pPr algn="ctr"/>
                      <a:r>
                        <a:rPr lang="en-US" sz="1600" dirty="0"/>
                        <a:t>delicious</a:t>
                      </a:r>
                    </a:p>
                  </a:txBody>
                  <a:tcPr/>
                </a:tc>
                <a:extLst>
                  <a:ext uri="{0D108BD9-81ED-4DB2-BD59-A6C34878D82A}">
                    <a16:rowId xmlns:a16="http://schemas.microsoft.com/office/drawing/2014/main" val="10000"/>
                  </a:ext>
                </a:extLst>
              </a:tr>
              <a:tr h="119442">
                <a:tc>
                  <a:txBody>
                    <a:bodyPr/>
                    <a:lstStyle/>
                    <a:p>
                      <a:pPr algn="ctr"/>
                      <a:r>
                        <a:rPr lang="en-US" sz="1600" dirty="0"/>
                        <a:t>Doc1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1"/>
                  </a:ext>
                </a:extLst>
              </a:tr>
              <a:tr h="119442">
                <a:tc>
                  <a:txBody>
                    <a:bodyPr/>
                    <a:lstStyle/>
                    <a:p>
                      <a:pPr algn="ctr"/>
                      <a:r>
                        <a:rPr lang="en-US" sz="1600" dirty="0"/>
                        <a:t>Doc2</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2"/>
                  </a:ext>
                </a:extLst>
              </a:tr>
              <a:tr h="119442">
                <a:tc>
                  <a:txBody>
                    <a:bodyPr/>
                    <a:lstStyle/>
                    <a:p>
                      <a:pPr algn="ctr"/>
                      <a:r>
                        <a:rPr lang="en-US" sz="1600" dirty="0"/>
                        <a:t>Doc3</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extLst>
                  <a:ext uri="{0D108BD9-81ED-4DB2-BD59-A6C34878D82A}">
                    <a16:rowId xmlns:a16="http://schemas.microsoft.com/office/drawing/2014/main" val="10003"/>
                  </a:ext>
                </a:extLst>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05731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Term Frequency Weights</a:t>
            </a:r>
            <a:endParaRPr lang="en-US" dirty="0"/>
          </a:p>
        </p:txBody>
      </p:sp>
      <p:sp>
        <p:nvSpPr>
          <p:cNvPr id="3" name="Content Placeholder 2"/>
          <p:cNvSpPr>
            <a:spLocks noGrp="1"/>
          </p:cNvSpPr>
          <p:nvPr>
            <p:ph idx="1"/>
          </p:nvPr>
        </p:nvSpPr>
        <p:spPr/>
        <p:txBody>
          <a:bodyPr/>
          <a:lstStyle/>
          <a:p>
            <a:r>
              <a:rPr lang="en-US" dirty="0"/>
              <a:t>Examples of weighting terms</a:t>
            </a:r>
          </a:p>
        </p:txBody>
      </p:sp>
      <p:pic>
        <p:nvPicPr>
          <p:cNvPr id="12" name="Picture 11" descr="tf.png"/>
          <p:cNvPicPr>
            <a:picLocks noChangeAspect="1"/>
          </p:cNvPicPr>
          <p:nvPr/>
        </p:nvPicPr>
        <p:blipFill>
          <a:blip r:embed="rId2" cstate="email"/>
          <a:stretch>
            <a:fillRect/>
          </a:stretch>
        </p:blipFill>
        <p:spPr>
          <a:xfrm>
            <a:off x="1447800" y="1981200"/>
            <a:ext cx="5953956" cy="3972480"/>
          </a:xfrm>
          <a:prstGeom prst="rect">
            <a:avLst/>
          </a:prstGeom>
        </p:spPr>
      </p:pic>
      <p:grpSp>
        <p:nvGrpSpPr>
          <p:cNvPr id="6" name="Group 16"/>
          <p:cNvGrpSpPr/>
          <p:nvPr/>
        </p:nvGrpSpPr>
        <p:grpSpPr>
          <a:xfrm>
            <a:off x="4800600" y="3124200"/>
            <a:ext cx="3352800" cy="646331"/>
            <a:chOff x="4381500" y="2819400"/>
            <a:chExt cx="3352800" cy="646331"/>
          </a:xfrm>
        </p:grpSpPr>
        <p:cxnSp>
          <p:nvCxnSpPr>
            <p:cNvPr id="7" name="Straight Arrow Connector 6"/>
            <p:cNvCxnSpPr>
              <a:stCxn id="8" idx="1"/>
            </p:cNvCxnSpPr>
            <p:nvPr/>
          </p:nvCxnSpPr>
          <p:spPr>
            <a:xfrm flipH="1">
              <a:off x="4381500" y="3142566"/>
              <a:ext cx="533400" cy="5783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14900" y="2819400"/>
              <a:ext cx="28194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Number of times term </a:t>
              </a:r>
              <a:r>
                <a:rPr lang="en-US" i="1" dirty="0"/>
                <a:t>t </a:t>
              </a:r>
              <a:r>
                <a:rPr lang="en-US" dirty="0"/>
                <a:t>appearing in document</a:t>
              </a:r>
              <a:r>
                <a:rPr lang="en-US" i="1" dirty="0"/>
                <a:t> d</a:t>
              </a:r>
            </a:p>
          </p:txBody>
        </p:sp>
      </p:gr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82291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62000" y="4191000"/>
            <a:ext cx="7918450" cy="2438400"/>
            <a:chOff x="457200" y="1676400"/>
            <a:chExt cx="7918450" cy="2438400"/>
          </a:xfrm>
        </p:grpSpPr>
        <p:sp>
          <p:nvSpPr>
            <p:cNvPr id="6" name="Line 3"/>
            <p:cNvSpPr>
              <a:spLocks noChangeShapeType="1"/>
            </p:cNvSpPr>
            <p:nvPr/>
          </p:nvSpPr>
          <p:spPr bwMode="auto">
            <a:xfrm>
              <a:off x="2057400" y="3886200"/>
              <a:ext cx="487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p:cNvSpPr>
              <a:spLocks noChangeShapeType="1"/>
            </p:cNvSpPr>
            <p:nvPr/>
          </p:nvSpPr>
          <p:spPr bwMode="auto">
            <a:xfrm flipV="1">
              <a:off x="2057400" y="1676400"/>
              <a:ext cx="0" cy="2209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5"/>
            <p:cNvSpPr txBox="1">
              <a:spLocks noChangeArrowheads="1"/>
            </p:cNvSpPr>
            <p:nvPr/>
          </p:nvSpPr>
          <p:spPr bwMode="auto">
            <a:xfrm>
              <a:off x="457200" y="16764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Norm. TF</a:t>
              </a:r>
            </a:p>
          </p:txBody>
        </p:sp>
        <p:sp>
          <p:nvSpPr>
            <p:cNvPr id="9" name="Text Box 6"/>
            <p:cNvSpPr txBox="1">
              <a:spLocks noChangeArrowheads="1"/>
            </p:cNvSpPr>
            <p:nvPr/>
          </p:nvSpPr>
          <p:spPr bwMode="auto">
            <a:xfrm>
              <a:off x="7200900" y="36576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Raw TF</a:t>
              </a:r>
            </a:p>
          </p:txBody>
        </p:sp>
        <p:sp>
          <p:nvSpPr>
            <p:cNvPr id="10" name="Freeform 7"/>
            <p:cNvSpPr>
              <a:spLocks/>
            </p:cNvSpPr>
            <p:nvPr/>
          </p:nvSpPr>
          <p:spPr bwMode="auto">
            <a:xfrm>
              <a:off x="2057400" y="1676400"/>
              <a:ext cx="3733800" cy="1981200"/>
            </a:xfrm>
            <a:custGeom>
              <a:avLst/>
              <a:gdLst>
                <a:gd name="T0" fmla="*/ 0 w 2352"/>
                <a:gd name="T1" fmla="*/ 1248 h 1248"/>
                <a:gd name="T2" fmla="*/ 288 w 2352"/>
                <a:gd name="T3" fmla="*/ 576 h 1248"/>
                <a:gd name="T4" fmla="*/ 912 w 2352"/>
                <a:gd name="T5" fmla="*/ 192 h 1248"/>
                <a:gd name="T6" fmla="*/ 2352 w 2352"/>
                <a:gd name="T7" fmla="*/ 0 h 1248"/>
              </a:gdLst>
              <a:ahLst/>
              <a:cxnLst>
                <a:cxn ang="0">
                  <a:pos x="T0" y="T1"/>
                </a:cxn>
                <a:cxn ang="0">
                  <a:pos x="T2" y="T3"/>
                </a:cxn>
                <a:cxn ang="0">
                  <a:pos x="T4" y="T5"/>
                </a:cxn>
                <a:cxn ang="0">
                  <a:pos x="T6" y="T7"/>
                </a:cxn>
              </a:cxnLst>
              <a:rect l="0" t="0" r="r" b="b"/>
              <a:pathLst>
                <a:path w="2352" h="1248">
                  <a:moveTo>
                    <a:pt x="0" y="1248"/>
                  </a:moveTo>
                  <a:cubicBezTo>
                    <a:pt x="68" y="1000"/>
                    <a:pt x="136" y="752"/>
                    <a:pt x="288" y="576"/>
                  </a:cubicBezTo>
                  <a:cubicBezTo>
                    <a:pt x="440" y="400"/>
                    <a:pt x="568" y="288"/>
                    <a:pt x="912" y="192"/>
                  </a:cubicBezTo>
                  <a:cubicBezTo>
                    <a:pt x="1256" y="96"/>
                    <a:pt x="1804" y="48"/>
                    <a:pt x="235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64866" name="Picture 2"/>
          <p:cNvPicPr>
            <a:picLocks noChangeAspect="1" noChangeArrowheads="1"/>
          </p:cNvPicPr>
          <p:nvPr/>
        </p:nvPicPr>
        <p:blipFill>
          <a:blip r:embed="rId2" cstate="email"/>
          <a:srcRect/>
          <a:stretch>
            <a:fillRect/>
          </a:stretch>
        </p:blipFill>
        <p:spPr bwMode="auto">
          <a:xfrm>
            <a:off x="6553200" y="4495800"/>
            <a:ext cx="1743075" cy="438150"/>
          </a:xfrm>
          <a:prstGeom prst="rect">
            <a:avLst/>
          </a:prstGeom>
          <a:noFill/>
          <a:ln w="9525">
            <a:noFill/>
            <a:miter lim="800000"/>
            <a:headEnd/>
            <a:tailEnd/>
          </a:ln>
        </p:spPr>
      </p:pic>
      <p:pic>
        <p:nvPicPr>
          <p:cNvPr id="164867" name="Picture 3"/>
          <p:cNvPicPr>
            <a:picLocks noChangeAspect="1" noChangeArrowheads="1"/>
          </p:cNvPicPr>
          <p:nvPr/>
        </p:nvPicPr>
        <p:blipFill>
          <a:blip r:embed="rId3" cstate="email"/>
          <a:srcRect/>
          <a:stretch>
            <a:fillRect/>
          </a:stretch>
        </p:blipFill>
        <p:spPr bwMode="auto">
          <a:xfrm>
            <a:off x="6400800" y="533400"/>
            <a:ext cx="2514600" cy="781050"/>
          </a:xfrm>
          <a:prstGeom prst="rect">
            <a:avLst/>
          </a:prstGeom>
          <a:noFill/>
          <a:ln w="9525">
            <a:noFill/>
            <a:miter lim="800000"/>
            <a:headEnd/>
            <a:tailEnd/>
          </a:ln>
        </p:spPr>
      </p:pic>
      <p:grpSp>
        <p:nvGrpSpPr>
          <p:cNvPr id="22" name="Group 21"/>
          <p:cNvGrpSpPr/>
          <p:nvPr/>
        </p:nvGrpSpPr>
        <p:grpSpPr>
          <a:xfrm>
            <a:off x="914400" y="609600"/>
            <a:ext cx="7052112" cy="2895600"/>
            <a:chOff x="990600" y="304800"/>
            <a:chExt cx="7052112" cy="2895600"/>
          </a:xfrm>
        </p:grpSpPr>
        <p:grpSp>
          <p:nvGrpSpPr>
            <p:cNvPr id="11" name="Group 10"/>
            <p:cNvGrpSpPr/>
            <p:nvPr/>
          </p:nvGrpSpPr>
          <p:grpSpPr>
            <a:xfrm>
              <a:off x="990600" y="304800"/>
              <a:ext cx="7052112" cy="2895600"/>
              <a:chOff x="980638" y="3657600"/>
              <a:chExt cx="7052112" cy="2895600"/>
            </a:xfrm>
          </p:grpSpPr>
          <p:sp>
            <p:nvSpPr>
              <p:cNvPr id="12" name="Line 3"/>
              <p:cNvSpPr>
                <a:spLocks noChangeShapeType="1"/>
              </p:cNvSpPr>
              <p:nvPr/>
            </p:nvSpPr>
            <p:spPr bwMode="auto">
              <a:xfrm>
                <a:off x="2362200" y="6096000"/>
                <a:ext cx="487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4"/>
              <p:cNvSpPr>
                <a:spLocks noChangeShapeType="1"/>
              </p:cNvSpPr>
              <p:nvPr/>
            </p:nvSpPr>
            <p:spPr bwMode="auto">
              <a:xfrm flipV="1">
                <a:off x="2362200" y="3886200"/>
                <a:ext cx="0" cy="2209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5"/>
              <p:cNvSpPr txBox="1">
                <a:spLocks noChangeArrowheads="1"/>
              </p:cNvSpPr>
              <p:nvPr/>
            </p:nvSpPr>
            <p:spPr bwMode="auto">
              <a:xfrm>
                <a:off x="980638" y="36576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Norm. TF</a:t>
                </a:r>
              </a:p>
            </p:txBody>
          </p:sp>
          <p:sp>
            <p:nvSpPr>
              <p:cNvPr id="15" name="Text Box 6"/>
              <p:cNvSpPr txBox="1">
                <a:spLocks noChangeArrowheads="1"/>
              </p:cNvSpPr>
              <p:nvPr/>
            </p:nvSpPr>
            <p:spPr bwMode="auto">
              <a:xfrm>
                <a:off x="6858000" y="60960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Raw TF</a:t>
                </a:r>
              </a:p>
            </p:txBody>
          </p:sp>
          <p:sp>
            <p:nvSpPr>
              <p:cNvPr id="16" name="Line 4"/>
              <p:cNvSpPr>
                <a:spLocks noChangeShapeType="1"/>
              </p:cNvSpPr>
              <p:nvPr/>
            </p:nvSpPr>
            <p:spPr bwMode="auto">
              <a:xfrm flipV="1">
                <a:off x="2362200" y="4419600"/>
                <a:ext cx="3876238" cy="129540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Box 17"/>
              <p:cNvSpPr txBox="1"/>
              <p:nvPr/>
            </p:nvSpPr>
            <p:spPr>
              <a:xfrm>
                <a:off x="1981200" y="4242816"/>
                <a:ext cx="602544" cy="369332"/>
              </a:xfrm>
              <a:prstGeom prst="rect">
                <a:avLst/>
              </a:prstGeom>
              <a:noFill/>
            </p:spPr>
            <p:txBody>
              <a:bodyPr wrap="square" rtlCol="0">
                <a:spAutoFit/>
              </a:bodyPr>
              <a:lstStyle/>
              <a:p>
                <a:r>
                  <a:rPr lang="en-US" dirty="0"/>
                  <a:t>1</a:t>
                </a:r>
              </a:p>
            </p:txBody>
          </p:sp>
        </p:grpSp>
        <p:sp>
          <p:nvSpPr>
            <p:cNvPr id="21" name="Line 4"/>
            <p:cNvSpPr>
              <a:spLocks noChangeShapeType="1"/>
            </p:cNvSpPr>
            <p:nvPr/>
          </p:nvSpPr>
          <p:spPr bwMode="auto">
            <a:xfrm flipV="1">
              <a:off x="2362200" y="1066800"/>
              <a:ext cx="4038600" cy="0"/>
            </a:xfrm>
            <a:prstGeom prst="line">
              <a:avLst/>
            </a:prstGeom>
            <a:noFill/>
            <a:ln w="9525">
              <a:solidFill>
                <a:schemeClr val="tx1"/>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986797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normAutofit/>
          </a:bodyPr>
          <a:lstStyle/>
          <a:p>
            <a:r>
              <a:rPr lang="en-US" altLang="en-US" dirty="0"/>
              <a:t>Document Frequency Weighting</a:t>
            </a:r>
          </a:p>
        </p:txBody>
      </p:sp>
      <p:sp>
        <p:nvSpPr>
          <p:cNvPr id="325635" name="Rectangle 3"/>
          <p:cNvSpPr>
            <a:spLocks noGrp="1" noChangeArrowheads="1"/>
          </p:cNvSpPr>
          <p:nvPr>
            <p:ph idx="1"/>
          </p:nvPr>
        </p:nvSpPr>
        <p:spPr/>
        <p:txBody>
          <a:bodyPr/>
          <a:lstStyle/>
          <a:p>
            <a:r>
              <a:rPr lang="en-US" altLang="ja-JP" dirty="0">
                <a:ea typeface="ＭＳ Ｐゴシック" charset="-128"/>
              </a:rPr>
              <a:t>Idea: a term is more discriminative if it occurs only in fewer documents</a:t>
            </a:r>
          </a:p>
          <a:p>
            <a:endParaRPr lang="en-US" altLang="en-US" dirty="0"/>
          </a:p>
        </p:txBody>
      </p:sp>
      <p:pic>
        <p:nvPicPr>
          <p:cNvPr id="4" name="Picture 2" descr="http://www.dcs.gla.ac.uk/Keith/Chapter.2/Fig.2.1.GI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52600" y="2268031"/>
            <a:ext cx="5943600" cy="458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035968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Inverse </a:t>
            </a:r>
            <a:r>
              <a:rPr lang="en-US" altLang="zh-CN" dirty="0"/>
              <a:t>D</a:t>
            </a:r>
            <a:r>
              <a:rPr lang="en-US" altLang="en-US" dirty="0"/>
              <a:t>ocument Frequency</a:t>
            </a:r>
            <a:endParaRPr lang="en-US" dirty="0"/>
          </a:p>
        </p:txBody>
      </p:sp>
      <p:sp>
        <p:nvSpPr>
          <p:cNvPr id="3" name="Content Placeholder 2"/>
          <p:cNvSpPr>
            <a:spLocks noGrp="1"/>
          </p:cNvSpPr>
          <p:nvPr>
            <p:ph idx="1"/>
          </p:nvPr>
        </p:nvSpPr>
        <p:spPr/>
        <p:txBody>
          <a:bodyPr/>
          <a:lstStyle/>
          <a:p>
            <a:r>
              <a:rPr lang="en-US" dirty="0"/>
              <a:t>Examples of IDF</a:t>
            </a:r>
          </a:p>
        </p:txBody>
      </p:sp>
      <p:pic>
        <p:nvPicPr>
          <p:cNvPr id="5" name="Picture 4" descr="idf.png"/>
          <p:cNvPicPr>
            <a:picLocks noChangeAspect="1"/>
          </p:cNvPicPr>
          <p:nvPr/>
        </p:nvPicPr>
        <p:blipFill>
          <a:blip r:embed="rId2" cstate="email"/>
          <a:stretch>
            <a:fillRect/>
          </a:stretch>
        </p:blipFill>
        <p:spPr>
          <a:xfrm>
            <a:off x="228600" y="1828800"/>
            <a:ext cx="6173062" cy="4610744"/>
          </a:xfrm>
          <a:prstGeom prst="rect">
            <a:avLst/>
          </a:prstGeom>
        </p:spPr>
      </p:pic>
      <p:grpSp>
        <p:nvGrpSpPr>
          <p:cNvPr id="6" name="Group 16"/>
          <p:cNvGrpSpPr/>
          <p:nvPr/>
        </p:nvGrpSpPr>
        <p:grpSpPr>
          <a:xfrm>
            <a:off x="4495800" y="3124200"/>
            <a:ext cx="4038600" cy="381000"/>
            <a:chOff x="4310634" y="2819400"/>
            <a:chExt cx="4038600" cy="381000"/>
          </a:xfrm>
        </p:grpSpPr>
        <p:cxnSp>
          <p:nvCxnSpPr>
            <p:cNvPr id="7" name="Straight Arrow Connector 6"/>
            <p:cNvCxnSpPr/>
            <p:nvPr/>
          </p:nvCxnSpPr>
          <p:spPr>
            <a:xfrm flipH="1">
              <a:off x="4310634" y="3048000"/>
              <a:ext cx="604266" cy="598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14900" y="2819400"/>
              <a:ext cx="3434334" cy="38100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Total number of docs in collection</a:t>
              </a:r>
            </a:p>
          </p:txBody>
        </p:sp>
      </p:grpSp>
      <p:grpSp>
        <p:nvGrpSpPr>
          <p:cNvPr id="12" name="Group 6"/>
          <p:cNvGrpSpPr/>
          <p:nvPr/>
        </p:nvGrpSpPr>
        <p:grpSpPr>
          <a:xfrm>
            <a:off x="3810000" y="2672072"/>
            <a:ext cx="3124200" cy="756928"/>
            <a:chOff x="3810000" y="2672072"/>
            <a:chExt cx="3124200" cy="756928"/>
          </a:xfrm>
        </p:grpSpPr>
        <p:cxnSp>
          <p:nvCxnSpPr>
            <p:cNvPr id="13" name="Straight Arrow Connector 12"/>
            <p:cNvCxnSpPr>
              <a:stCxn id="14" idx="1"/>
            </p:cNvCxnSpPr>
            <p:nvPr/>
          </p:nvCxnSpPr>
          <p:spPr>
            <a:xfrm flipH="1">
              <a:off x="3810000" y="2856738"/>
              <a:ext cx="1083564" cy="5722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93564" y="2672072"/>
              <a:ext cx="204063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Non-linear scaling</a:t>
              </a:r>
            </a:p>
          </p:txBody>
        </p:sp>
      </p:grpSp>
      <p:grpSp>
        <p:nvGrpSpPr>
          <p:cNvPr id="15" name="Group 16"/>
          <p:cNvGrpSpPr/>
          <p:nvPr/>
        </p:nvGrpSpPr>
        <p:grpSpPr>
          <a:xfrm>
            <a:off x="4572000" y="3657600"/>
            <a:ext cx="4191000" cy="381000"/>
            <a:chOff x="4305300" y="2819400"/>
            <a:chExt cx="4191000" cy="381000"/>
          </a:xfrm>
        </p:grpSpPr>
        <p:cxnSp>
          <p:nvCxnSpPr>
            <p:cNvPr id="16" name="Straight Arrow Connector 15"/>
            <p:cNvCxnSpPr/>
            <p:nvPr/>
          </p:nvCxnSpPr>
          <p:spPr>
            <a:xfrm flipH="1" flipV="1">
              <a:off x="4305300" y="2971800"/>
              <a:ext cx="609600" cy="76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14900" y="2819400"/>
              <a:ext cx="3581400" cy="38100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Number of docs containing term </a:t>
              </a:r>
              <a:r>
                <a:rPr lang="en-US" i="1" dirty="0"/>
                <a:t>t</a:t>
              </a:r>
            </a:p>
          </p:txBody>
        </p:sp>
      </p:grpSp>
      <p:sp>
        <p:nvSpPr>
          <p:cNvPr id="9" name="Slide Number Placeholder 8"/>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64696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TFIDF</a:t>
            </a:r>
          </a:p>
        </p:txBody>
      </p:sp>
      <p:sp>
        <p:nvSpPr>
          <p:cNvPr id="3" name="Content Placeholder 2"/>
          <p:cNvSpPr>
            <a:spLocks noGrp="1"/>
          </p:cNvSpPr>
          <p:nvPr>
            <p:ph idx="1"/>
          </p:nvPr>
        </p:nvSpPr>
        <p:spPr/>
        <p:txBody>
          <a:bodyPr/>
          <a:lstStyle/>
          <a:p>
            <a:r>
              <a:rPr lang="en-US" b="1" dirty="0"/>
              <a:t>Term frequency–Inverse document frequency</a:t>
            </a:r>
          </a:p>
          <a:p>
            <a:pPr lvl="1"/>
            <a:r>
              <a:rPr lang="en-US" dirty="0"/>
              <a:t>Higher </a:t>
            </a:r>
            <a:r>
              <a:rPr lang="en-US" dirty="0" err="1"/>
              <a:t>tf</a:t>
            </a:r>
            <a:r>
              <a:rPr lang="en-US" dirty="0"/>
              <a:t>: more frequently a word appearing in a document</a:t>
            </a:r>
          </a:p>
          <a:p>
            <a:pPr lvl="1"/>
            <a:r>
              <a:rPr lang="en-US" dirty="0"/>
              <a:t>Higher </a:t>
            </a:r>
            <a:r>
              <a:rPr lang="en-US" dirty="0" err="1"/>
              <a:t>idf</a:t>
            </a:r>
            <a:r>
              <a:rPr lang="en-US" dirty="0"/>
              <a:t>: less frequently a word appearing in a corpus</a:t>
            </a:r>
          </a:p>
        </p:txBody>
      </p:sp>
      <p:pic>
        <p:nvPicPr>
          <p:cNvPr id="5" name="Picture 4" descr="tfidf.png"/>
          <p:cNvPicPr>
            <a:picLocks noChangeAspect="1"/>
          </p:cNvPicPr>
          <p:nvPr/>
        </p:nvPicPr>
        <p:blipFill>
          <a:blip r:embed="rId2" cstate="email"/>
          <a:stretch>
            <a:fillRect/>
          </a:stretch>
        </p:blipFill>
        <p:spPr>
          <a:xfrm>
            <a:off x="0" y="3124200"/>
            <a:ext cx="9144000" cy="3196828"/>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989019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Document Similarity</a:t>
            </a:r>
            <a:endParaRPr lang="en-US" dirty="0"/>
          </a:p>
        </p:txBody>
      </p:sp>
      <p:sp>
        <p:nvSpPr>
          <p:cNvPr id="3" name="Content Placeholder 2"/>
          <p:cNvSpPr>
            <a:spLocks noGrp="1"/>
          </p:cNvSpPr>
          <p:nvPr>
            <p:ph idx="1"/>
          </p:nvPr>
        </p:nvSpPr>
        <p:spPr/>
        <p:txBody>
          <a:bodyPr>
            <a:normAutofit/>
          </a:bodyPr>
          <a:lstStyle/>
          <a:p>
            <a:r>
              <a:rPr lang="en-US" sz="2800" dirty="0"/>
              <a:t>Euclidean Distance</a:t>
            </a:r>
          </a:p>
          <a:p>
            <a:endParaRPr lang="en-US" sz="2800" dirty="0"/>
          </a:p>
          <a:p>
            <a:endParaRPr lang="en-US" sz="2800" dirty="0"/>
          </a:p>
          <a:p>
            <a:endParaRPr lang="en-US" sz="2800" dirty="0"/>
          </a:p>
          <a:p>
            <a:endParaRPr lang="en-US" sz="2800" dirty="0"/>
          </a:p>
          <a:p>
            <a:endParaRPr lang="en-US" sz="2800" dirty="0"/>
          </a:p>
          <a:p>
            <a:r>
              <a:rPr lang="en-US" sz="2800" dirty="0"/>
              <a:t>Cosine Similarity</a:t>
            </a:r>
          </a:p>
        </p:txBody>
      </p:sp>
      <p:grpSp>
        <p:nvGrpSpPr>
          <p:cNvPr id="20" name="Group 19"/>
          <p:cNvGrpSpPr/>
          <p:nvPr/>
        </p:nvGrpSpPr>
        <p:grpSpPr>
          <a:xfrm>
            <a:off x="3611562" y="762000"/>
            <a:ext cx="5532438" cy="3106699"/>
            <a:chOff x="2362200" y="3370301"/>
            <a:chExt cx="5532438" cy="3106699"/>
          </a:xfrm>
        </p:grpSpPr>
        <p:sp>
          <p:nvSpPr>
            <p:cNvPr id="5" name="Line 5"/>
            <p:cNvSpPr>
              <a:spLocks noChangeShapeType="1"/>
            </p:cNvSpPr>
            <p:nvPr/>
          </p:nvSpPr>
          <p:spPr bwMode="auto">
            <a:xfrm>
              <a:off x="2362201" y="6248399"/>
              <a:ext cx="327660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6"/>
            <p:cNvSpPr>
              <a:spLocks noChangeShapeType="1"/>
            </p:cNvSpPr>
            <p:nvPr/>
          </p:nvSpPr>
          <p:spPr bwMode="auto">
            <a:xfrm flipV="1">
              <a:off x="2362201" y="3809999"/>
              <a:ext cx="0" cy="2438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11"/>
            <p:cNvSpPr txBox="1">
              <a:spLocks noChangeArrowheads="1"/>
            </p:cNvSpPr>
            <p:nvPr/>
          </p:nvSpPr>
          <p:spPr bwMode="auto">
            <a:xfrm>
              <a:off x="5715001" y="6015037"/>
              <a:ext cx="979488" cy="461963"/>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3333FF"/>
                  </a:solidFill>
                </a:rPr>
                <a:t>Sports</a:t>
              </a:r>
              <a:endParaRPr lang="en-US" altLang="en-US" sz="2400" dirty="0">
                <a:solidFill>
                  <a:srgbClr val="008000"/>
                </a:solidFill>
              </a:endParaRPr>
            </a:p>
          </p:txBody>
        </p:sp>
        <p:sp>
          <p:nvSpPr>
            <p:cNvPr id="8" name="Text Box 13"/>
            <p:cNvSpPr txBox="1">
              <a:spLocks noChangeArrowheads="1"/>
            </p:cNvSpPr>
            <p:nvPr/>
          </p:nvSpPr>
          <p:spPr bwMode="auto">
            <a:xfrm>
              <a:off x="2514601" y="3505199"/>
              <a:ext cx="992188" cy="40005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0000"/>
                  </a:solidFill>
                </a:rPr>
                <a:t>Finance</a:t>
              </a:r>
              <a:endParaRPr lang="en-US" altLang="en-US" sz="2400" dirty="0">
                <a:solidFill>
                  <a:srgbClr val="CC0000"/>
                </a:solidFill>
              </a:endParaRPr>
            </a:p>
          </p:txBody>
        </p:sp>
        <p:sp>
          <p:nvSpPr>
            <p:cNvPr id="9" name="Line 10"/>
            <p:cNvSpPr>
              <a:spLocks noChangeShapeType="1"/>
            </p:cNvSpPr>
            <p:nvPr/>
          </p:nvSpPr>
          <p:spPr bwMode="auto">
            <a:xfrm flipV="1">
              <a:off x="2362200" y="4286250"/>
              <a:ext cx="3276601" cy="1962150"/>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22"/>
            <p:cNvSpPr txBox="1">
              <a:spLocks noChangeArrowheads="1"/>
            </p:cNvSpPr>
            <p:nvPr/>
          </p:nvSpPr>
          <p:spPr bwMode="auto">
            <a:xfrm>
              <a:off x="5153025" y="3977481"/>
              <a:ext cx="4095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1</a:t>
              </a:r>
              <a:endParaRPr lang="en-US" altLang="en-US" sz="2400" dirty="0"/>
            </a:p>
          </p:txBody>
        </p:sp>
        <p:sp>
          <p:nvSpPr>
            <p:cNvPr id="11" name="Line 7"/>
            <p:cNvSpPr>
              <a:spLocks noChangeShapeType="1"/>
            </p:cNvSpPr>
            <p:nvPr/>
          </p:nvSpPr>
          <p:spPr bwMode="auto">
            <a:xfrm flipV="1">
              <a:off x="2362201" y="5181598"/>
              <a:ext cx="152400" cy="1066801"/>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4"/>
            <p:cNvSpPr txBox="1">
              <a:spLocks noChangeArrowheads="1"/>
            </p:cNvSpPr>
            <p:nvPr/>
          </p:nvSpPr>
          <p:spPr bwMode="auto">
            <a:xfrm>
              <a:off x="2520950" y="4950618"/>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2</a:t>
              </a:r>
              <a:endParaRPr lang="en-US" altLang="en-US" sz="2400" dirty="0"/>
            </a:p>
          </p:txBody>
        </p:sp>
        <p:sp>
          <p:nvSpPr>
            <p:cNvPr id="13" name="Line 39"/>
            <p:cNvSpPr>
              <a:spLocks noChangeShapeType="1"/>
            </p:cNvSpPr>
            <p:nvPr/>
          </p:nvSpPr>
          <p:spPr bwMode="auto">
            <a:xfrm flipV="1">
              <a:off x="2362200" y="5981699"/>
              <a:ext cx="1143000" cy="266700"/>
            </a:xfrm>
            <a:prstGeom prst="line">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40"/>
            <p:cNvSpPr>
              <a:spLocks noChangeArrowheads="1"/>
            </p:cNvSpPr>
            <p:nvPr/>
          </p:nvSpPr>
          <p:spPr bwMode="auto">
            <a:xfrm>
              <a:off x="3505200" y="5815010"/>
              <a:ext cx="4090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CC0000"/>
                  </a:solidFill>
                </a:rPr>
                <a:t>D</a:t>
              </a:r>
              <a:r>
                <a:rPr lang="en-US" altLang="en-US" b="1" baseline="-25000" dirty="0">
                  <a:solidFill>
                    <a:srgbClr val="CC0000"/>
                  </a:solidFill>
                </a:rPr>
                <a:t>6</a:t>
              </a:r>
              <a:endParaRPr lang="en-US" altLang="en-US" sz="1800" b="1" baseline="-25000" dirty="0">
                <a:solidFill>
                  <a:srgbClr val="CC0000"/>
                </a:solidFill>
              </a:endParaRPr>
            </a:p>
          </p:txBody>
        </p:sp>
        <p:sp>
          <p:nvSpPr>
            <p:cNvPr id="15" name="TextBox 14"/>
            <p:cNvSpPr txBox="1"/>
            <p:nvPr/>
          </p:nvSpPr>
          <p:spPr>
            <a:xfrm>
              <a:off x="5381627" y="3370301"/>
              <a:ext cx="1981199" cy="369332"/>
            </a:xfrm>
            <a:prstGeom prst="rect">
              <a:avLst/>
            </a:prstGeom>
            <a:noFill/>
          </p:spPr>
          <p:txBody>
            <a:bodyPr wrap="square" rtlCol="0">
              <a:spAutoFit/>
            </a:bodyPr>
            <a:lstStyle/>
            <a:p>
              <a:r>
                <a:rPr lang="en-US" b="1" dirty="0">
                  <a:solidFill>
                    <a:srgbClr val="FF0000"/>
                  </a:solidFill>
                </a:rPr>
                <a:t>TF-IDF space</a:t>
              </a:r>
            </a:p>
          </p:txBody>
        </p:sp>
        <p:sp>
          <p:nvSpPr>
            <p:cNvPr id="16" name="Arc 15"/>
            <p:cNvSpPr/>
            <p:nvPr/>
          </p:nvSpPr>
          <p:spPr>
            <a:xfrm>
              <a:off x="4645026" y="3543300"/>
              <a:ext cx="1425575" cy="742950"/>
            </a:xfrm>
            <a:prstGeom prst="arc">
              <a:avLst>
                <a:gd name="adj1" fmla="val 10990793"/>
                <a:gd name="adj2" fmla="val 1684834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1304632">
              <a:off x="2869101" y="5750565"/>
              <a:ext cx="418305" cy="433389"/>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5659438" y="4192865"/>
              <a:ext cx="2235200" cy="369332"/>
            </a:xfrm>
            <a:prstGeom prst="rect">
              <a:avLst/>
            </a:prstGeom>
            <a:noFill/>
          </p:spPr>
          <p:txBody>
            <a:bodyPr wrap="square" rtlCol="0">
              <a:spAutoFit/>
            </a:bodyPr>
            <a:lstStyle/>
            <a:p>
              <a:r>
                <a:rPr lang="en-US" dirty="0">
                  <a:solidFill>
                    <a:schemeClr val="accent5">
                      <a:lumMod val="50000"/>
                    </a:schemeClr>
                  </a:solidFill>
                </a:rPr>
                <a:t>The choice of angle</a:t>
              </a:r>
            </a:p>
          </p:txBody>
        </p:sp>
        <p:sp>
          <p:nvSpPr>
            <p:cNvPr id="19" name="TextBox 18"/>
            <p:cNvSpPr txBox="1"/>
            <p:nvPr/>
          </p:nvSpPr>
          <p:spPr>
            <a:xfrm>
              <a:off x="2438401" y="4395461"/>
              <a:ext cx="2235200" cy="646331"/>
            </a:xfrm>
            <a:prstGeom prst="rect">
              <a:avLst/>
            </a:prstGeom>
            <a:noFill/>
          </p:spPr>
          <p:txBody>
            <a:bodyPr wrap="square" rtlCol="0">
              <a:spAutoFit/>
            </a:bodyPr>
            <a:lstStyle/>
            <a:p>
              <a:r>
                <a:rPr lang="en-US" dirty="0">
                  <a:solidFill>
                    <a:srgbClr val="7030A0"/>
                  </a:solidFill>
                </a:rPr>
                <a:t>The choice of Euclidean distance</a:t>
              </a:r>
            </a:p>
          </p:txBody>
        </p:sp>
      </p:grpSp>
      <p:grpSp>
        <p:nvGrpSpPr>
          <p:cNvPr id="53" name="Group 52"/>
          <p:cNvGrpSpPr/>
          <p:nvPr/>
        </p:nvGrpSpPr>
        <p:grpSpPr>
          <a:xfrm>
            <a:off x="1524000" y="3810000"/>
            <a:ext cx="6650035" cy="5222794"/>
            <a:chOff x="609600" y="3793571"/>
            <a:chExt cx="6650035" cy="5222794"/>
          </a:xfrm>
        </p:grpSpPr>
        <p:sp>
          <p:nvSpPr>
            <p:cNvPr id="32" name="Arc 31"/>
            <p:cNvSpPr/>
            <p:nvPr/>
          </p:nvSpPr>
          <p:spPr>
            <a:xfrm rot="1349298">
              <a:off x="3549389" y="6097351"/>
              <a:ext cx="418305" cy="433389"/>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3" name="Group 32"/>
            <p:cNvGrpSpPr/>
            <p:nvPr/>
          </p:nvGrpSpPr>
          <p:grpSpPr>
            <a:xfrm>
              <a:off x="2987038" y="5082579"/>
              <a:ext cx="2377442" cy="1528674"/>
              <a:chOff x="2987038" y="5082579"/>
              <a:chExt cx="2377442" cy="1528674"/>
            </a:xfrm>
          </p:grpSpPr>
          <p:sp>
            <p:nvSpPr>
              <p:cNvPr id="34" name="Text Box 22"/>
              <p:cNvSpPr txBox="1">
                <a:spLocks noChangeArrowheads="1"/>
              </p:cNvSpPr>
              <p:nvPr/>
            </p:nvSpPr>
            <p:spPr bwMode="auto">
              <a:xfrm>
                <a:off x="4954905" y="5082579"/>
                <a:ext cx="4095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1</a:t>
                </a:r>
                <a:endParaRPr lang="en-US" altLang="en-US" sz="2400" dirty="0"/>
              </a:p>
            </p:txBody>
          </p:sp>
          <p:sp>
            <p:nvSpPr>
              <p:cNvPr id="35" name="Line 10"/>
              <p:cNvSpPr>
                <a:spLocks noChangeShapeType="1"/>
              </p:cNvSpPr>
              <p:nvPr/>
            </p:nvSpPr>
            <p:spPr bwMode="auto">
              <a:xfrm flipV="1">
                <a:off x="2987038" y="5459322"/>
                <a:ext cx="2057402" cy="1151931"/>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 name="Group 35"/>
            <p:cNvGrpSpPr/>
            <p:nvPr/>
          </p:nvGrpSpPr>
          <p:grpSpPr>
            <a:xfrm>
              <a:off x="2990215" y="4180717"/>
              <a:ext cx="832985" cy="2457612"/>
              <a:chOff x="2990215" y="4180717"/>
              <a:chExt cx="832985" cy="2457612"/>
            </a:xfrm>
          </p:grpSpPr>
          <p:sp>
            <p:nvSpPr>
              <p:cNvPr id="37" name="Text Box 14"/>
              <p:cNvSpPr txBox="1">
                <a:spLocks noChangeArrowheads="1"/>
              </p:cNvSpPr>
              <p:nvPr/>
            </p:nvSpPr>
            <p:spPr bwMode="auto">
              <a:xfrm>
                <a:off x="3397750" y="4180717"/>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2</a:t>
                </a:r>
                <a:endParaRPr lang="en-US" altLang="en-US" sz="2400" dirty="0"/>
              </a:p>
            </p:txBody>
          </p:sp>
          <p:sp>
            <p:nvSpPr>
              <p:cNvPr id="38" name="Line 7"/>
              <p:cNvSpPr>
                <a:spLocks noChangeShapeType="1"/>
              </p:cNvSpPr>
              <p:nvPr/>
            </p:nvSpPr>
            <p:spPr bwMode="auto">
              <a:xfrm flipV="1">
                <a:off x="2990215" y="4285435"/>
                <a:ext cx="376194" cy="2352894"/>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 name="Group 38"/>
            <p:cNvGrpSpPr/>
            <p:nvPr/>
          </p:nvGrpSpPr>
          <p:grpSpPr>
            <a:xfrm>
              <a:off x="2987038" y="5749863"/>
              <a:ext cx="2729606" cy="881915"/>
              <a:chOff x="2987038" y="5749863"/>
              <a:chExt cx="2729606" cy="881915"/>
            </a:xfrm>
          </p:grpSpPr>
          <p:sp>
            <p:nvSpPr>
              <p:cNvPr id="40" name="Rectangle 40"/>
              <p:cNvSpPr>
                <a:spLocks noChangeArrowheads="1"/>
              </p:cNvSpPr>
              <p:nvPr/>
            </p:nvSpPr>
            <p:spPr bwMode="auto">
              <a:xfrm>
                <a:off x="5307558" y="5749863"/>
                <a:ext cx="4090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dirty="0">
                    <a:solidFill>
                      <a:srgbClr val="CC0000"/>
                    </a:solidFill>
                  </a:rPr>
                  <a:t>D</a:t>
                </a:r>
                <a:r>
                  <a:rPr lang="en-US" altLang="en-US" sz="1800" b="1" baseline="-25000" dirty="0">
                    <a:solidFill>
                      <a:srgbClr val="CC0000"/>
                    </a:solidFill>
                  </a:rPr>
                  <a:t>6</a:t>
                </a:r>
              </a:p>
            </p:txBody>
          </p:sp>
          <p:sp>
            <p:nvSpPr>
              <p:cNvPr id="41" name="Line 39"/>
              <p:cNvSpPr>
                <a:spLocks noChangeShapeType="1"/>
              </p:cNvSpPr>
              <p:nvPr/>
            </p:nvSpPr>
            <p:spPr bwMode="auto">
              <a:xfrm flipV="1">
                <a:off x="2987038" y="6019799"/>
                <a:ext cx="2289179" cy="611979"/>
              </a:xfrm>
              <a:prstGeom prst="line">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41"/>
            <p:cNvGrpSpPr/>
            <p:nvPr/>
          </p:nvGrpSpPr>
          <p:grpSpPr>
            <a:xfrm>
              <a:off x="609600" y="3793571"/>
              <a:ext cx="6650035" cy="5222794"/>
              <a:chOff x="609600" y="3793571"/>
              <a:chExt cx="6650035" cy="5222794"/>
            </a:xfrm>
          </p:grpSpPr>
          <p:sp>
            <p:nvSpPr>
              <p:cNvPr id="43" name="Line 5"/>
              <p:cNvSpPr>
                <a:spLocks noChangeShapeType="1"/>
              </p:cNvSpPr>
              <p:nvPr/>
            </p:nvSpPr>
            <p:spPr bwMode="auto">
              <a:xfrm>
                <a:off x="2990216" y="6638330"/>
                <a:ext cx="23774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 name="Group 39"/>
              <p:cNvGrpSpPr/>
              <p:nvPr/>
            </p:nvGrpSpPr>
            <p:grpSpPr>
              <a:xfrm>
                <a:off x="609600" y="3793571"/>
                <a:ext cx="6650035" cy="5222794"/>
                <a:chOff x="609600" y="3793571"/>
                <a:chExt cx="6650035" cy="5222794"/>
              </a:xfrm>
            </p:grpSpPr>
            <p:grpSp>
              <p:nvGrpSpPr>
                <p:cNvPr id="45" name="Group 28"/>
                <p:cNvGrpSpPr/>
                <p:nvPr/>
              </p:nvGrpSpPr>
              <p:grpSpPr>
                <a:xfrm>
                  <a:off x="4541835" y="4112437"/>
                  <a:ext cx="2717800" cy="915949"/>
                  <a:chOff x="4645024" y="3760232"/>
                  <a:chExt cx="2717800" cy="915949"/>
                </a:xfrm>
              </p:grpSpPr>
              <p:sp>
                <p:nvSpPr>
                  <p:cNvPr id="51" name="TextBox 21"/>
                  <p:cNvSpPr txBox="1"/>
                  <p:nvPr/>
                </p:nvSpPr>
                <p:spPr>
                  <a:xfrm>
                    <a:off x="5381625" y="3760232"/>
                    <a:ext cx="1981199" cy="369332"/>
                  </a:xfrm>
                  <a:prstGeom prst="rect">
                    <a:avLst/>
                  </a:prstGeom>
                  <a:noFill/>
                </p:spPr>
                <p:txBody>
                  <a:bodyPr wrap="square" rtlCol="0">
                    <a:spAutoFit/>
                  </a:bodyPr>
                  <a:lstStyle/>
                  <a:p>
                    <a:r>
                      <a:rPr lang="en-US" b="1" dirty="0">
                        <a:solidFill>
                          <a:srgbClr val="FF0000"/>
                        </a:solidFill>
                      </a:rPr>
                      <a:t>TF-IDF space</a:t>
                    </a:r>
                  </a:p>
                </p:txBody>
              </p:sp>
              <p:sp>
                <p:nvSpPr>
                  <p:cNvPr id="52" name="Arc 51"/>
                  <p:cNvSpPr/>
                  <p:nvPr/>
                </p:nvSpPr>
                <p:spPr>
                  <a:xfrm>
                    <a:off x="4645024" y="3933231"/>
                    <a:ext cx="1425575" cy="742950"/>
                  </a:xfrm>
                  <a:prstGeom prst="arc">
                    <a:avLst>
                      <a:gd name="adj1" fmla="val 10990793"/>
                      <a:gd name="adj2" fmla="val 1684834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6" name="Group 38"/>
                <p:cNvGrpSpPr/>
                <p:nvPr/>
              </p:nvGrpSpPr>
              <p:grpSpPr>
                <a:xfrm>
                  <a:off x="609600" y="3793571"/>
                  <a:ext cx="5860997" cy="5222794"/>
                  <a:chOff x="609600" y="3793571"/>
                  <a:chExt cx="5860997" cy="5222794"/>
                </a:xfrm>
              </p:grpSpPr>
              <p:sp>
                <p:nvSpPr>
                  <p:cNvPr id="47" name="Text Box 11"/>
                  <p:cNvSpPr txBox="1">
                    <a:spLocks noChangeArrowheads="1"/>
                  </p:cNvSpPr>
                  <p:nvPr/>
                </p:nvSpPr>
                <p:spPr bwMode="auto">
                  <a:xfrm>
                    <a:off x="5491109" y="6296480"/>
                    <a:ext cx="979488" cy="461963"/>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3333FF"/>
                        </a:solidFill>
                      </a:rPr>
                      <a:t>Sports</a:t>
                    </a:r>
                    <a:endParaRPr lang="en-US" altLang="en-US" sz="2400" dirty="0">
                      <a:solidFill>
                        <a:srgbClr val="008000"/>
                      </a:solidFill>
                    </a:endParaRPr>
                  </a:p>
                </p:txBody>
              </p:sp>
              <p:sp>
                <p:nvSpPr>
                  <p:cNvPr id="48" name="Line 6"/>
                  <p:cNvSpPr>
                    <a:spLocks noChangeShapeType="1"/>
                  </p:cNvSpPr>
                  <p:nvPr/>
                </p:nvSpPr>
                <p:spPr bwMode="auto">
                  <a:xfrm flipV="1">
                    <a:off x="2990216" y="4251960"/>
                    <a:ext cx="0" cy="23774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Text Box 13"/>
                  <p:cNvSpPr txBox="1">
                    <a:spLocks noChangeArrowheads="1"/>
                  </p:cNvSpPr>
                  <p:nvPr/>
                </p:nvSpPr>
                <p:spPr bwMode="auto">
                  <a:xfrm>
                    <a:off x="2456816" y="3793571"/>
                    <a:ext cx="972184" cy="40005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a:solidFill>
                          <a:srgbClr val="CC0000"/>
                        </a:solidFill>
                      </a:rPr>
                      <a:t>Finance</a:t>
                    </a:r>
                    <a:endParaRPr lang="en-US" altLang="en-US" sz="2400" dirty="0">
                      <a:solidFill>
                        <a:srgbClr val="CC0000"/>
                      </a:solidFill>
                    </a:endParaRPr>
                  </a:p>
                </p:txBody>
              </p:sp>
              <p:sp>
                <p:nvSpPr>
                  <p:cNvPr id="50" name="Arc 49"/>
                  <p:cNvSpPr/>
                  <p:nvPr/>
                </p:nvSpPr>
                <p:spPr>
                  <a:xfrm>
                    <a:off x="609600" y="4261485"/>
                    <a:ext cx="4754880" cy="4754880"/>
                  </a:xfrm>
                  <a:prstGeom prst="arc">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sp>
        <p:nvSpPr>
          <p:cNvPr id="21" name="Slide Number Placeholder 20"/>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380890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as a Similarity Metric</a:t>
            </a:r>
          </a:p>
        </p:txBody>
      </p:sp>
      <p:sp>
        <p:nvSpPr>
          <p:cNvPr id="3" name="Content Placeholder 2"/>
          <p:cNvSpPr>
            <a:spLocks noGrp="1"/>
          </p:cNvSpPr>
          <p:nvPr>
            <p:ph idx="1"/>
          </p:nvPr>
        </p:nvSpPr>
        <p:spPr/>
        <p:txBody>
          <a:bodyPr/>
          <a:lstStyle/>
          <a:p>
            <a:r>
              <a:rPr lang="en-US" dirty="0"/>
              <a:t>-1: vectors point in opposite directions</a:t>
            </a:r>
          </a:p>
          <a:p>
            <a:r>
              <a:rPr lang="en-US" dirty="0"/>
              <a:t>+1: vectors point in same directions</a:t>
            </a:r>
          </a:p>
          <a:p>
            <a:r>
              <a:rPr lang="en-US" dirty="0"/>
              <a:t>0: vectors are orthogonal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pic>
        <p:nvPicPr>
          <p:cNvPr id="5" name="Picture 4"/>
          <p:cNvPicPr>
            <a:picLocks noChangeAspect="1"/>
          </p:cNvPicPr>
          <p:nvPr/>
        </p:nvPicPr>
        <p:blipFill>
          <a:blip r:embed="rId2"/>
          <a:stretch>
            <a:fillRect/>
          </a:stretch>
        </p:blipFill>
        <p:spPr>
          <a:xfrm>
            <a:off x="2743200" y="2816458"/>
            <a:ext cx="3810000" cy="3812942"/>
          </a:xfrm>
          <a:prstGeom prst="rect">
            <a:avLst/>
          </a:prstGeom>
        </p:spPr>
      </p:pic>
    </p:spTree>
    <p:extLst>
      <p:ext uri="{BB962C8B-B14F-4D97-AF65-F5344CB8AC3E}">
        <p14:creationId xmlns:p14="http://schemas.microsoft.com/office/powerpoint/2010/main" val="58265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Corpus based Approach</a:t>
            </a:r>
          </a:p>
        </p:txBody>
      </p:sp>
      <p:pic>
        <p:nvPicPr>
          <p:cNvPr id="5" name="Content Placeholder 4" descr="corpusbased.png"/>
          <p:cNvPicPr>
            <a:picLocks noGrp="1" noChangeAspect="1"/>
          </p:cNvPicPr>
          <p:nvPr>
            <p:ph idx="1"/>
          </p:nvPr>
        </p:nvPicPr>
        <p:blipFill>
          <a:blip r:embed="rId2" cstate="email"/>
          <a:stretch>
            <a:fillRect/>
          </a:stretch>
        </p:blipFill>
        <p:spPr>
          <a:xfrm>
            <a:off x="0" y="1219200"/>
            <a:ext cx="9047992" cy="5181600"/>
          </a:xfrm>
        </p:spPr>
      </p:pic>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501141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of Vector Space Model</a:t>
            </a:r>
          </a:p>
        </p:txBody>
      </p:sp>
      <p:sp>
        <p:nvSpPr>
          <p:cNvPr id="3" name="Content Placeholder 2"/>
          <p:cNvSpPr>
            <a:spLocks noGrp="1"/>
          </p:cNvSpPr>
          <p:nvPr>
            <p:ph idx="1"/>
          </p:nvPr>
        </p:nvSpPr>
        <p:spPr>
          <a:xfrm>
            <a:off x="152400" y="838200"/>
            <a:ext cx="8839200" cy="5867400"/>
          </a:xfrm>
        </p:spPr>
        <p:txBody>
          <a:bodyPr>
            <a:normAutofit/>
          </a:bodyPr>
          <a:lstStyle/>
          <a:p>
            <a:r>
              <a:rPr lang="en-US" dirty="0"/>
              <a:t>Pros:</a:t>
            </a:r>
          </a:p>
          <a:p>
            <a:pPr lvl="1"/>
            <a:r>
              <a:rPr lang="en-US" altLang="en-US" dirty="0">
                <a:cs typeface="Arial" charset="0"/>
              </a:rPr>
              <a:t>Empirically effective! </a:t>
            </a:r>
          </a:p>
          <a:p>
            <a:pPr lvl="1"/>
            <a:r>
              <a:rPr lang="en-US" altLang="en-US" dirty="0">
                <a:cs typeface="Arial" charset="0"/>
              </a:rPr>
              <a:t>Intuitive</a:t>
            </a:r>
          </a:p>
          <a:p>
            <a:pPr lvl="1"/>
            <a:r>
              <a:rPr lang="en-US" altLang="en-US" dirty="0">
                <a:cs typeface="Arial" charset="0"/>
              </a:rPr>
              <a:t>Easy to implement</a:t>
            </a:r>
          </a:p>
          <a:p>
            <a:pPr lvl="1"/>
            <a:r>
              <a:rPr lang="en-US" altLang="en-US" dirty="0">
                <a:cs typeface="Arial" charset="0"/>
              </a:rPr>
              <a:t>Well-studied/mostly evaluated</a:t>
            </a:r>
          </a:p>
          <a:p>
            <a:pPr lvl="1"/>
            <a:r>
              <a:rPr lang="en-US" altLang="en-US" dirty="0">
                <a:solidFill>
                  <a:srgbClr val="CC0000"/>
                </a:solidFill>
                <a:cs typeface="Arial" charset="0"/>
              </a:rPr>
              <a:t>Warning: many variants of TF-IDF!</a:t>
            </a:r>
          </a:p>
          <a:p>
            <a:r>
              <a:rPr lang="en-US" dirty="0"/>
              <a:t>Cons</a:t>
            </a:r>
          </a:p>
          <a:p>
            <a:pPr lvl="1"/>
            <a:r>
              <a:rPr lang="en-US" altLang="en-US" dirty="0">
                <a:cs typeface="Arial" charset="0"/>
              </a:rPr>
              <a:t>Assume term independence</a:t>
            </a:r>
          </a:p>
          <a:p>
            <a:pPr lvl="1"/>
            <a:r>
              <a:rPr lang="en-US" altLang="en-US" dirty="0">
                <a:cs typeface="Arial" charset="0"/>
              </a:rPr>
              <a:t>Lack of “predictive adequacy” </a:t>
            </a:r>
          </a:p>
          <a:p>
            <a:pPr lvl="2"/>
            <a:r>
              <a:rPr lang="en-US" altLang="en-US" dirty="0">
                <a:cs typeface="Arial" charset="0"/>
              </a:rPr>
              <a:t>Arbitrary term weighting</a:t>
            </a:r>
          </a:p>
          <a:p>
            <a:pPr lvl="2"/>
            <a:r>
              <a:rPr lang="en-US" altLang="en-US" dirty="0">
                <a:cs typeface="Arial" charset="0"/>
              </a:rPr>
              <a:t>Arbitrary similarity measure</a:t>
            </a:r>
          </a:p>
          <a:p>
            <a:pPr lvl="1"/>
            <a:r>
              <a:rPr lang="en-US" altLang="en-US" dirty="0">
                <a:cs typeface="Arial" charset="0"/>
              </a:rPr>
              <a:t>Lots of parameter tuning!</a:t>
            </a:r>
          </a:p>
          <a:p>
            <a:r>
              <a:rPr lang="en-US" altLang="en-US" dirty="0">
                <a:cs typeface="Arial" charset="0"/>
              </a:rPr>
              <a:t>Any improvements?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80684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Context of Words</a:t>
            </a:r>
            <a:endParaRPr lang="en-US" dirty="0"/>
          </a:p>
        </p:txBody>
      </p:sp>
      <p:sp>
        <p:nvSpPr>
          <p:cNvPr id="3" name="Content Placeholder 2"/>
          <p:cNvSpPr>
            <a:spLocks noGrp="1"/>
          </p:cNvSpPr>
          <p:nvPr>
            <p:ph idx="1"/>
          </p:nvPr>
        </p:nvSpPr>
        <p:spPr/>
        <p:txBody>
          <a:bodyPr/>
          <a:lstStyle/>
          <a:p>
            <a:r>
              <a:rPr lang="en-US" dirty="0"/>
              <a:t>Let's try to keep the kitchen </a:t>
            </a:r>
            <a:r>
              <a:rPr lang="en-US" u="sng" dirty="0"/>
              <a:t>            </a:t>
            </a:r>
            <a:r>
              <a:rPr lang="en-US" dirty="0"/>
              <a:t> .</a:t>
            </a:r>
          </a:p>
          <a:p>
            <a:endParaRPr lang="en-US" dirty="0"/>
          </a:p>
          <a:p>
            <a:endParaRPr lang="en-US" dirty="0"/>
          </a:p>
          <a:p>
            <a:r>
              <a:rPr lang="en-US" dirty="0"/>
              <a:t>We used WordNet to </a:t>
            </a:r>
            <a:r>
              <a:rPr lang="en-US" u="sng" dirty="0"/>
              <a:t>            </a:t>
            </a:r>
            <a:r>
              <a:rPr lang="en-US" dirty="0"/>
              <a:t> the </a:t>
            </a:r>
            <a:r>
              <a:rPr lang="en-US" dirty="0" err="1"/>
              <a:t>synset</a:t>
            </a:r>
            <a:r>
              <a:rPr lang="en-US" dirty="0"/>
              <a:t> of </a:t>
            </a:r>
            <a:r>
              <a:rPr lang="en-US" i="1" dirty="0"/>
              <a:t>cat</a:t>
            </a:r>
            <a:r>
              <a:rPr lang="en-US" dirty="0"/>
              <a:t>.</a:t>
            </a:r>
          </a:p>
          <a:p>
            <a:pPr>
              <a:buNone/>
            </a:pPr>
            <a:endParaRPr lang="en-US" dirty="0"/>
          </a:p>
          <a:p>
            <a:pPr>
              <a:buNone/>
            </a:pPr>
            <a:endParaRPr lang="en-US" dirty="0"/>
          </a:p>
          <a:p>
            <a:pPr>
              <a:buNone/>
            </a:pPr>
            <a:r>
              <a:rPr lang="en-US" dirty="0"/>
              <a:t>                           What does </a:t>
            </a:r>
            <a:r>
              <a:rPr lang="en-US" u="sng" dirty="0"/>
              <a:t>        </a:t>
            </a:r>
            <a:r>
              <a:rPr lang="en-US" dirty="0"/>
              <a:t> mean?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59173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Let's try to keep the kitchen </a:t>
            </a:r>
            <a:r>
              <a:rPr lang="en-US" sz="4000" u="sng" dirty="0"/>
              <a:t>            </a:t>
            </a:r>
            <a:r>
              <a:rPr lang="en-US" sz="4000" dirty="0"/>
              <a:t> .</a:t>
            </a:r>
          </a:p>
        </p:txBody>
      </p:sp>
      <p:sp>
        <p:nvSpPr>
          <p:cNvPr id="3" name="Content Placeholder 2"/>
          <p:cNvSpPr>
            <a:spLocks noGrp="1"/>
          </p:cNvSpPr>
          <p:nvPr>
            <p:ph idx="1"/>
          </p:nvPr>
        </p:nvSpPr>
        <p:spPr>
          <a:xfrm>
            <a:off x="152400" y="1219200"/>
            <a:ext cx="8839200" cy="5638800"/>
          </a:xfrm>
        </p:spPr>
        <p:txBody>
          <a:bodyPr>
            <a:normAutofit lnSpcReduction="10000"/>
          </a:bodyPr>
          <a:lstStyle/>
          <a:p>
            <a:r>
              <a:rPr lang="en-US" dirty="0"/>
              <a:t>Observation: context can tell us a lot about word meaning</a:t>
            </a:r>
          </a:p>
          <a:p>
            <a:r>
              <a:rPr lang="en-US" b="1" dirty="0">
                <a:solidFill>
                  <a:srgbClr val="00B0F0"/>
                </a:solidFill>
              </a:rPr>
              <a:t>Context</a:t>
            </a:r>
            <a:r>
              <a:rPr lang="en-US" dirty="0"/>
              <a:t>: local window around a word occurrence (for now)</a:t>
            </a:r>
          </a:p>
          <a:p>
            <a:endParaRPr lang="en-US" dirty="0"/>
          </a:p>
          <a:p>
            <a:r>
              <a:rPr lang="en-US" dirty="0"/>
              <a:t>Roots in linguistics:</a:t>
            </a:r>
          </a:p>
          <a:p>
            <a:pPr lvl="1"/>
            <a:r>
              <a:rPr lang="en-US" b="1" dirty="0">
                <a:solidFill>
                  <a:srgbClr val="00B0F0"/>
                </a:solidFill>
              </a:rPr>
              <a:t>Distributional hypothesis </a:t>
            </a:r>
            <a:r>
              <a:rPr lang="en-US" dirty="0"/>
              <a:t>[Harris, 1954]: </a:t>
            </a:r>
          </a:p>
          <a:p>
            <a:pPr lvl="2"/>
            <a:r>
              <a:rPr lang="en-US" dirty="0"/>
              <a:t>Semantically similar words occur in similar contexts </a:t>
            </a:r>
          </a:p>
          <a:p>
            <a:pPr lvl="2"/>
            <a:r>
              <a:rPr lang="en-US" dirty="0"/>
              <a:t>“If A and B have almost identical environments we say that they are synonyms.”</a:t>
            </a:r>
          </a:p>
          <a:p>
            <a:pPr lvl="1"/>
            <a:r>
              <a:rPr lang="en-US" dirty="0"/>
              <a:t>"You shall know a word by the company it keeps." [Firth, 1957]</a:t>
            </a:r>
          </a:p>
          <a:p>
            <a:pPr lvl="1"/>
            <a:endParaRPr lang="en-US" dirty="0"/>
          </a:p>
          <a:p>
            <a:r>
              <a:rPr lang="en-US" altLang="zh-CN" dirty="0"/>
              <a:t>Pros:</a:t>
            </a:r>
            <a:r>
              <a:rPr lang="en-US" dirty="0"/>
              <a:t> data-driven, easy to implement</a:t>
            </a:r>
            <a:endParaRPr lang="en-US" altLang="zh-CN" dirty="0"/>
          </a:p>
          <a:p>
            <a:r>
              <a:rPr lang="en-US" dirty="0"/>
              <a:t>Cons: ambiguity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11517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of distributional word similarity</a:t>
            </a:r>
          </a:p>
        </p:txBody>
      </p:sp>
      <p:sp>
        <p:nvSpPr>
          <p:cNvPr id="3" name="Content Placeholder 2"/>
          <p:cNvSpPr>
            <a:spLocks noGrp="1"/>
          </p:cNvSpPr>
          <p:nvPr>
            <p:ph idx="1"/>
          </p:nvPr>
        </p:nvSpPr>
        <p:spPr/>
        <p:txBody>
          <a:bodyPr/>
          <a:lstStyle/>
          <a:p>
            <a:r>
              <a:rPr lang="en-US" dirty="0" err="1"/>
              <a:t>Nida</a:t>
            </a:r>
            <a:r>
              <a:rPr lang="en-US" dirty="0"/>
              <a:t> example:</a:t>
            </a:r>
          </a:p>
          <a:p>
            <a:endParaRPr lang="en-US" dirty="0"/>
          </a:p>
          <a:p>
            <a:endParaRPr lang="en-US" dirty="0"/>
          </a:p>
          <a:p>
            <a:endParaRPr lang="en-US" dirty="0"/>
          </a:p>
          <a:p>
            <a:endParaRPr lang="en-US" dirty="0"/>
          </a:p>
          <a:p>
            <a:r>
              <a:rPr lang="en-US" dirty="0"/>
              <a:t>From context words humans can guess </a:t>
            </a:r>
            <a:r>
              <a:rPr lang="en-US" b="1" i="1" dirty="0" err="1"/>
              <a:t>tesgüino</a:t>
            </a:r>
            <a:r>
              <a:rPr lang="en-US" b="1" i="1" dirty="0"/>
              <a:t> </a:t>
            </a:r>
            <a:r>
              <a:rPr lang="en-US" dirty="0"/>
              <a:t>means</a:t>
            </a:r>
          </a:p>
          <a:p>
            <a:pPr lvl="1"/>
            <a:r>
              <a:rPr lang="en-US" dirty="0"/>
              <a:t>an alcoholic beverage like </a:t>
            </a:r>
            <a:r>
              <a:rPr lang="en-US" b="1" dirty="0"/>
              <a:t>beer</a:t>
            </a:r>
          </a:p>
          <a:p>
            <a:pPr lvl="1"/>
            <a:endParaRPr lang="en-US" b="1" dirty="0"/>
          </a:p>
          <a:p>
            <a:r>
              <a:rPr lang="en-US" dirty="0"/>
              <a:t>Intuition for algorithm:</a:t>
            </a:r>
          </a:p>
          <a:p>
            <a:pPr lvl="1"/>
            <a:r>
              <a:rPr lang="en-US" dirty="0"/>
              <a:t>Two words are similar if they have similar word contexts.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Rectangle 4"/>
          <p:cNvSpPr/>
          <p:nvPr/>
        </p:nvSpPr>
        <p:spPr>
          <a:xfrm>
            <a:off x="0" y="6516624"/>
            <a:ext cx="1358577" cy="369332"/>
          </a:xfrm>
          <a:prstGeom prst="rect">
            <a:avLst/>
          </a:prstGeom>
        </p:spPr>
        <p:txBody>
          <a:bodyPr wrap="none">
            <a:spAutoFit/>
          </a:bodyPr>
          <a:lstStyle/>
          <a:p>
            <a:r>
              <a:rPr lang="en-US" dirty="0">
                <a:solidFill>
                  <a:schemeClr val="bg1">
                    <a:lumMod val="65000"/>
                  </a:schemeClr>
                </a:solidFill>
                <a:latin typeface="Calibri" panose="020F0502020204030204" pitchFamily="34" charset="0"/>
              </a:rPr>
              <a:t>Dan </a:t>
            </a:r>
            <a:r>
              <a:rPr lang="en-US" dirty="0" err="1">
                <a:solidFill>
                  <a:schemeClr val="bg1">
                    <a:lumMod val="65000"/>
                  </a:schemeClr>
                </a:solidFill>
                <a:latin typeface="Calibri" panose="020F0502020204030204" pitchFamily="34" charset="0"/>
              </a:rPr>
              <a:t>Jurafsky</a:t>
            </a:r>
            <a:endParaRPr lang="en-US" dirty="0">
              <a:solidFill>
                <a:schemeClr val="bg1">
                  <a:lumMod val="65000"/>
                </a:schemeClr>
              </a:solidFill>
            </a:endParaRPr>
          </a:p>
        </p:txBody>
      </p:sp>
      <p:sp>
        <p:nvSpPr>
          <p:cNvPr id="6" name="Rectangle 5"/>
          <p:cNvSpPr/>
          <p:nvPr/>
        </p:nvSpPr>
        <p:spPr>
          <a:xfrm>
            <a:off x="1334193" y="1828800"/>
            <a:ext cx="6705600" cy="1569660"/>
          </a:xfrm>
          <a:prstGeom prst="rect">
            <a:avLst/>
          </a:prstGeom>
        </p:spPr>
        <p:txBody>
          <a:bodyPr wrap="square">
            <a:spAutoFit/>
          </a:bodyPr>
          <a:lstStyle/>
          <a:p>
            <a:r>
              <a:rPr lang="en-US" sz="2400" dirty="0">
                <a:latin typeface="Courier"/>
              </a:rPr>
              <a:t>A bottle of </a:t>
            </a:r>
            <a:r>
              <a:rPr lang="en-US" sz="2400" b="1" i="1" dirty="0" err="1">
                <a:latin typeface="Courier-BoldOblique"/>
              </a:rPr>
              <a:t>tesgüino</a:t>
            </a:r>
            <a:r>
              <a:rPr lang="en-US" sz="2400" b="1" i="1" dirty="0">
                <a:latin typeface="Courier-BoldOblique"/>
              </a:rPr>
              <a:t> </a:t>
            </a:r>
            <a:r>
              <a:rPr lang="en-US" sz="2400" dirty="0">
                <a:latin typeface="Courier"/>
              </a:rPr>
              <a:t>is on the table</a:t>
            </a:r>
          </a:p>
          <a:p>
            <a:r>
              <a:rPr lang="en-US" sz="2400" dirty="0">
                <a:latin typeface="Courier"/>
              </a:rPr>
              <a:t>Everybody likes </a:t>
            </a:r>
            <a:r>
              <a:rPr lang="en-US" sz="2400" b="1" i="1" dirty="0" err="1">
                <a:latin typeface="Courier-BoldOblique"/>
              </a:rPr>
              <a:t>tesgüino</a:t>
            </a:r>
            <a:endParaRPr lang="en-US" sz="2400" b="1" i="1" dirty="0">
              <a:latin typeface="Courier-BoldOblique"/>
            </a:endParaRPr>
          </a:p>
          <a:p>
            <a:r>
              <a:rPr lang="en-US" sz="2400" b="1" i="1" dirty="0" err="1">
                <a:latin typeface="Courier-BoldOblique"/>
              </a:rPr>
              <a:t>Tesgüino</a:t>
            </a:r>
            <a:r>
              <a:rPr lang="en-US" sz="2400" b="1" i="1" dirty="0">
                <a:latin typeface="Courier-BoldOblique"/>
              </a:rPr>
              <a:t> </a:t>
            </a:r>
            <a:r>
              <a:rPr lang="en-US" sz="2400" dirty="0">
                <a:latin typeface="Courier"/>
              </a:rPr>
              <a:t>makes you drunk</a:t>
            </a:r>
          </a:p>
          <a:p>
            <a:r>
              <a:rPr lang="en-US" sz="2400" dirty="0">
                <a:latin typeface="Courier"/>
              </a:rPr>
              <a:t>We make </a:t>
            </a:r>
            <a:r>
              <a:rPr lang="en-US" sz="2400" b="1" i="1" dirty="0" err="1">
                <a:latin typeface="Courier-BoldOblique"/>
              </a:rPr>
              <a:t>tesgüino</a:t>
            </a:r>
            <a:r>
              <a:rPr lang="en-US" sz="2400" b="1" i="1" dirty="0">
                <a:latin typeface="Courier-BoldOblique"/>
              </a:rPr>
              <a:t> </a:t>
            </a:r>
            <a:r>
              <a:rPr lang="en-US" sz="2400" dirty="0">
                <a:latin typeface="Courier"/>
              </a:rPr>
              <a:t>out of corn.</a:t>
            </a:r>
            <a:endParaRPr lang="en-US" sz="2400" dirty="0"/>
          </a:p>
        </p:txBody>
      </p:sp>
    </p:spTree>
    <p:extLst>
      <p:ext uri="{BB962C8B-B14F-4D97-AF65-F5344CB8AC3E}">
        <p14:creationId xmlns:p14="http://schemas.microsoft.com/office/powerpoint/2010/main" val="218565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Kinds of Vector Models</a:t>
            </a:r>
          </a:p>
        </p:txBody>
      </p:sp>
      <p:sp>
        <p:nvSpPr>
          <p:cNvPr id="3" name="Content Placeholder 2"/>
          <p:cNvSpPr>
            <a:spLocks noGrp="1"/>
          </p:cNvSpPr>
          <p:nvPr>
            <p:ph idx="1"/>
          </p:nvPr>
        </p:nvSpPr>
        <p:spPr/>
        <p:txBody>
          <a:bodyPr/>
          <a:lstStyle/>
          <a:p>
            <a:r>
              <a:rPr lang="en-US" dirty="0"/>
              <a:t>Sparse vector representations</a:t>
            </a:r>
          </a:p>
          <a:p>
            <a:pPr lvl="1"/>
            <a:r>
              <a:rPr lang="en-US" dirty="0"/>
              <a:t>Weighted word co-occurrence matrices</a:t>
            </a:r>
          </a:p>
          <a:p>
            <a:endParaRPr lang="en-US" dirty="0"/>
          </a:p>
          <a:p>
            <a:r>
              <a:rPr lang="en-US" dirty="0">
                <a:solidFill>
                  <a:schemeClr val="bg1">
                    <a:lumMod val="65000"/>
                  </a:schemeClr>
                </a:solidFill>
              </a:rPr>
              <a:t>Dense vector representations:</a:t>
            </a:r>
          </a:p>
          <a:p>
            <a:pPr lvl="1"/>
            <a:r>
              <a:rPr lang="en-US" dirty="0">
                <a:solidFill>
                  <a:schemeClr val="bg1">
                    <a:lumMod val="65000"/>
                  </a:schemeClr>
                </a:solidFill>
              </a:rPr>
              <a:t>Singular value decomposition (and Latent Semantic Analysis)</a:t>
            </a:r>
          </a:p>
          <a:p>
            <a:pPr lvl="1"/>
            <a:r>
              <a:rPr lang="en-US" dirty="0">
                <a:solidFill>
                  <a:schemeClr val="bg1">
                    <a:lumMod val="65000"/>
                  </a:schemeClr>
                </a:solidFill>
              </a:rPr>
              <a:t>Neural-network-inspired models (word </a:t>
            </a:r>
            <a:r>
              <a:rPr lang="en-US" dirty="0" err="1">
                <a:solidFill>
                  <a:schemeClr val="bg1">
                    <a:lumMod val="65000"/>
                  </a:schemeClr>
                </a:solidFill>
              </a:rPr>
              <a:t>embeddings</a:t>
            </a:r>
            <a:r>
              <a:rPr lang="en-US" dirty="0">
                <a:solidFill>
                  <a:schemeClr val="bg1">
                    <a:lumMod val="65000"/>
                  </a:schemeClr>
                </a:solidFill>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60123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Linear Algebra</a:t>
            </a:r>
          </a:p>
        </p:txBody>
      </p:sp>
      <p:sp>
        <p:nvSpPr>
          <p:cNvPr id="3" name="Content Placeholder 2"/>
          <p:cNvSpPr>
            <a:spLocks noGrp="1"/>
          </p:cNvSpPr>
          <p:nvPr>
            <p:ph idx="1"/>
          </p:nvPr>
        </p:nvSpPr>
        <p:spPr/>
        <p:txBody>
          <a:bodyPr/>
          <a:lstStyle/>
          <a:p>
            <a:r>
              <a:rPr lang="en-US" dirty="0"/>
              <a:t>Matrix: A collection of vectors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5" name="Picture 4" descr="matrix.png"/>
          <p:cNvPicPr>
            <a:picLocks noChangeAspect="1"/>
          </p:cNvPicPr>
          <p:nvPr/>
        </p:nvPicPr>
        <p:blipFill>
          <a:blip r:embed="rId2" cstate="email"/>
          <a:stretch>
            <a:fillRect/>
          </a:stretch>
        </p:blipFill>
        <p:spPr>
          <a:xfrm>
            <a:off x="1524000" y="2057400"/>
            <a:ext cx="6539621" cy="1910971"/>
          </a:xfrm>
          <a:prstGeom prst="rect">
            <a:avLst/>
          </a:prstGeom>
        </p:spPr>
      </p:pic>
      <p:pic>
        <p:nvPicPr>
          <p:cNvPr id="6" name="Picture 5"/>
          <p:cNvPicPr>
            <a:picLocks noChangeAspect="1"/>
          </p:cNvPicPr>
          <p:nvPr/>
        </p:nvPicPr>
        <p:blipFill>
          <a:blip r:embed="rId3"/>
          <a:stretch>
            <a:fillRect/>
          </a:stretch>
        </p:blipFill>
        <p:spPr>
          <a:xfrm>
            <a:off x="2457194" y="4572000"/>
            <a:ext cx="4229611" cy="1652040"/>
          </a:xfrm>
          <a:prstGeom prst="rect">
            <a:avLst/>
          </a:prstGeom>
        </p:spPr>
      </p:pic>
    </p:spTree>
    <p:extLst>
      <p:ext uri="{BB962C8B-B14F-4D97-AF65-F5344CB8AC3E}">
        <p14:creationId xmlns:p14="http://schemas.microsoft.com/office/powerpoint/2010/main" val="117986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7885</TotalTime>
  <Words>2012</Words>
  <Application>Microsoft Office PowerPoint</Application>
  <PresentationFormat>On-screen Show (4:3)</PresentationFormat>
  <Paragraphs>450</Paragraphs>
  <Slides>40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Courier</vt:lpstr>
      <vt:lpstr>Courier-BoldOblique</vt:lpstr>
      <vt:lpstr>Arial</vt:lpstr>
      <vt:lpstr>Calibri</vt:lpstr>
      <vt:lpstr>Calibri Light</vt:lpstr>
      <vt:lpstr>Office Theme</vt:lpstr>
      <vt:lpstr>MSBD 5018 - Natural Language Processing</vt:lpstr>
      <vt:lpstr>Frequency Distributions</vt:lpstr>
      <vt:lpstr>Corpus based Approach</vt:lpstr>
      <vt:lpstr>Corpus based Approach</vt:lpstr>
      <vt:lpstr>Context of Words</vt:lpstr>
      <vt:lpstr>Let's try to keep the kitchen              .</vt:lpstr>
      <vt:lpstr>Intuition of distributional word similarity</vt:lpstr>
      <vt:lpstr>Different Kinds of Vector Models</vt:lpstr>
      <vt:lpstr>A Little Linear Algebra</vt:lpstr>
      <vt:lpstr>Vector Operations</vt:lpstr>
      <vt:lpstr>Vector Operations</vt:lpstr>
      <vt:lpstr>Vector Norm</vt:lpstr>
      <vt:lpstr>Matrix Multiplication</vt:lpstr>
      <vt:lpstr>Back to Distributional Representation</vt:lpstr>
      <vt:lpstr>Context Vector Construction</vt:lpstr>
      <vt:lpstr>Similarity between Words</vt:lpstr>
      <vt:lpstr>Features for Part-of-speech Induction</vt:lpstr>
      <vt:lpstr>Document Representation</vt:lpstr>
      <vt:lpstr>Document Vector Space Model </vt:lpstr>
      <vt:lpstr>Is This Just as Simple as Counting?</vt:lpstr>
      <vt:lpstr>Let’s take a look at a document</vt:lpstr>
      <vt:lpstr>Document Tokenization</vt:lpstr>
      <vt:lpstr>Bag-of-words Representation</vt:lpstr>
      <vt:lpstr>Bag-of-Words with N-grams</vt:lpstr>
      <vt:lpstr>Statistics of Words in Corpus</vt:lpstr>
      <vt:lpstr>Zipf’s Law Tells Us</vt:lpstr>
      <vt:lpstr>Better Document Representation</vt:lpstr>
      <vt:lpstr>Stopwords</vt:lpstr>
      <vt:lpstr>PowerPoint Presentation</vt:lpstr>
      <vt:lpstr>Stemming</vt:lpstr>
      <vt:lpstr>Summary of Preprocessing</vt:lpstr>
      <vt:lpstr>Term Weighting</vt:lpstr>
      <vt:lpstr>Term Frequency Weights</vt:lpstr>
      <vt:lpstr>PowerPoint Presentation</vt:lpstr>
      <vt:lpstr>Document Frequency Weighting</vt:lpstr>
      <vt:lpstr>Inverse Document Frequency</vt:lpstr>
      <vt:lpstr>TFIDF</vt:lpstr>
      <vt:lpstr>Document Similarity</vt:lpstr>
      <vt:lpstr>Cosine as a Similarity Metric</vt:lpstr>
      <vt:lpstr>Summary of Vector Space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Yangqiu Song</dc:title>
  <dc:creator>yqsong</dc:creator>
  <cp:lastModifiedBy>Yangqiu SONG</cp:lastModifiedBy>
  <cp:revision>195</cp:revision>
  <dcterms:created xsi:type="dcterms:W3CDTF">2006-08-16T00:00:00Z</dcterms:created>
  <dcterms:modified xsi:type="dcterms:W3CDTF">2023-02-14T08:30:35Z</dcterms:modified>
</cp:coreProperties>
</file>