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7"/>
  </p:notesMasterIdLst>
  <p:sldIdLst>
    <p:sldId id="312" r:id="rId2"/>
    <p:sldId id="257" r:id="rId3"/>
    <p:sldId id="258" r:id="rId4"/>
    <p:sldId id="259" r:id="rId5"/>
    <p:sldId id="265" r:id="rId6"/>
    <p:sldId id="267" r:id="rId7"/>
    <p:sldId id="268" r:id="rId8"/>
    <p:sldId id="269" r:id="rId9"/>
    <p:sldId id="270" r:id="rId10"/>
    <p:sldId id="271" r:id="rId11"/>
    <p:sldId id="315" r:id="rId12"/>
    <p:sldId id="316" r:id="rId13"/>
    <p:sldId id="273" r:id="rId14"/>
    <p:sldId id="274" r:id="rId15"/>
    <p:sldId id="275" r:id="rId16"/>
    <p:sldId id="276" r:id="rId17"/>
    <p:sldId id="277" r:id="rId18"/>
    <p:sldId id="278" r:id="rId19"/>
    <p:sldId id="279" r:id="rId20"/>
    <p:sldId id="280" r:id="rId21"/>
    <p:sldId id="281" r:id="rId22"/>
    <p:sldId id="282" r:id="rId23"/>
    <p:sldId id="283" r:id="rId24"/>
    <p:sldId id="285" r:id="rId25"/>
    <p:sldId id="286" r:id="rId26"/>
    <p:sldId id="287" r:id="rId27"/>
    <p:sldId id="313" r:id="rId28"/>
    <p:sldId id="345" r:id="rId29"/>
    <p:sldId id="318" r:id="rId30"/>
    <p:sldId id="346" r:id="rId31"/>
    <p:sldId id="319" r:id="rId32"/>
    <p:sldId id="347" r:id="rId33"/>
    <p:sldId id="348"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1" r:id="rId52"/>
    <p:sldId id="412" r:id="rId53"/>
    <p:sldId id="413" r:id="rId54"/>
    <p:sldId id="418" r:id="rId55"/>
    <p:sldId id="41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EB8C9-BB2D-4B4D-AF7F-35F15F3DE93C}" v="2" dt="2023-02-22T12:32:54.016"/>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p:cViewPr varScale="1">
        <p:scale>
          <a:sx n="93" d="100"/>
          <a:sy n="93" d="100"/>
        </p:scale>
        <p:origin x="735"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Haobin" userId="5b4b549d-1831-4e6d-9fa8-cab1b6f4db33" providerId="ADAL" clId="{982EB8C9-BB2D-4B4D-AF7F-35F15F3DE93C}"/>
    <pc:docChg chg="addSld modSld">
      <pc:chgData name="LIU Haobin" userId="5b4b549d-1831-4e6d-9fa8-cab1b6f4db33" providerId="ADAL" clId="{982EB8C9-BB2D-4B4D-AF7F-35F15F3DE93C}" dt="2023-02-22T12:37:01.708" v="2" actId="680"/>
      <pc:docMkLst>
        <pc:docMk/>
      </pc:docMkLst>
      <pc:sldChg chg="modSp">
        <pc:chgData name="LIU Haobin" userId="5b4b549d-1831-4e6d-9fa8-cab1b6f4db33" providerId="ADAL" clId="{982EB8C9-BB2D-4B4D-AF7F-35F15F3DE93C}" dt="2023-02-22T12:32:54.014" v="1" actId="1036"/>
        <pc:sldMkLst>
          <pc:docMk/>
          <pc:sldMk cId="4144995851" sldId="413"/>
        </pc:sldMkLst>
        <pc:picChg chg="mod">
          <ac:chgData name="LIU Haobin" userId="5b4b549d-1831-4e6d-9fa8-cab1b6f4db33" providerId="ADAL" clId="{982EB8C9-BB2D-4B4D-AF7F-35F15F3DE93C}" dt="2023-02-22T12:32:54.014" v="1" actId="1036"/>
          <ac:picMkLst>
            <pc:docMk/>
            <pc:sldMk cId="4144995851" sldId="413"/>
            <ac:picMk id="1227782" creationId="{00000000-0000-0000-0000-000000000000}"/>
          </ac:picMkLst>
        </pc:picChg>
      </pc:sldChg>
      <pc:sldChg chg="new">
        <pc:chgData name="LIU Haobin" userId="5b4b549d-1831-4e6d-9fa8-cab1b6f4db33" providerId="ADAL" clId="{982EB8C9-BB2D-4B4D-AF7F-35F15F3DE93C}" dt="2023-02-22T12:37:01.708" v="2" actId="680"/>
        <pc:sldMkLst>
          <pc:docMk/>
          <pc:sldMk cId="2045477862" sldId="419"/>
        </pc:sldMkLst>
      </pc:sldChg>
    </pc:docChg>
  </pc:docChgLst>
  <pc:docChgLst>
    <pc:chgData name="Yangqiu SONG" userId="7663364d-1002-410d-9c05-5263f526c5cf" providerId="ADAL" clId="{8BC47D21-68C4-491D-9840-281195B0B8F4}"/>
    <pc:docChg chg="undo custSel modSld">
      <pc:chgData name="Yangqiu SONG" userId="7663364d-1002-410d-9c05-5263f526c5cf" providerId="ADAL" clId="{8BC47D21-68C4-491D-9840-281195B0B8F4}" dt="2023-02-07T08:50:37.747" v="3" actId="6549"/>
      <pc:docMkLst>
        <pc:docMk/>
      </pc:docMkLst>
      <pc:sldChg chg="modSp mod">
        <pc:chgData name="Yangqiu SONG" userId="7663364d-1002-410d-9c05-5263f526c5cf" providerId="ADAL" clId="{8BC47D21-68C4-491D-9840-281195B0B8F4}" dt="2023-02-07T08:50:37.747" v="3" actId="6549"/>
        <pc:sldMkLst>
          <pc:docMk/>
          <pc:sldMk cId="1807571976" sldId="312"/>
        </pc:sldMkLst>
        <pc:spChg chg="mod">
          <ac:chgData name="Yangqiu SONG" userId="7663364d-1002-410d-9c05-5263f526c5cf" providerId="ADAL" clId="{8BC47D21-68C4-491D-9840-281195B0B8F4}" dt="2023-02-07T08:50:33.317" v="0" actId="403"/>
          <ac:spMkLst>
            <pc:docMk/>
            <pc:sldMk cId="1807571976" sldId="312"/>
            <ac:spMk id="2" creationId="{00000000-0000-0000-0000-000000000000}"/>
          </ac:spMkLst>
        </pc:spChg>
        <pc:spChg chg="mod">
          <ac:chgData name="Yangqiu SONG" userId="7663364d-1002-410d-9c05-5263f526c5cf" providerId="ADAL" clId="{8BC47D21-68C4-491D-9840-281195B0B8F4}" dt="2023-02-07T08:50:37.747" v="3" actId="6549"/>
          <ac:spMkLst>
            <pc:docMk/>
            <pc:sldMk cId="1807571976" sldId="31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3455495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359A6-A403-44A9-85A4-7249CE2F0D2C}" type="slidenum">
              <a:rPr lang="en-US" altLang="en-US"/>
              <a:pPr/>
              <a:t>24</a:t>
            </a:fld>
            <a:endParaRPr lang="en-US" alt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482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FA2F1C-1279-4FEF-B36B-CBDC3C8A9098}" type="slidenum">
              <a:rPr lang="en-US" altLang="en-US"/>
              <a:pPr/>
              <a:t>43</a:t>
            </a:fld>
            <a:endParaRPr lang="en-US" altLang="en-US"/>
          </a:p>
        </p:txBody>
      </p:sp>
      <p:sp>
        <p:nvSpPr>
          <p:cNvPr id="1216514" name="Rectangle 2"/>
          <p:cNvSpPr>
            <a:spLocks noGrp="1" noRot="1" noChangeAspec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7811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B9127-6757-4A58-828B-13734AEF9A52}" type="slidenum">
              <a:rPr lang="en-US" altLang="en-US"/>
              <a:pPr/>
              <a:t>46</a:t>
            </a:fld>
            <a:endParaRPr lang="en-US" alt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2217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BCD5C7-AD7F-4FAA-B7B9-A09C6EEE6F73}" type="slidenum">
              <a:rPr lang="en-US" smtClean="0"/>
              <a:pPr/>
              <a:t>49</a:t>
            </a:fld>
            <a:endParaRPr lang="en-US"/>
          </a:p>
        </p:txBody>
      </p:sp>
    </p:spTree>
    <p:extLst>
      <p:ext uri="{BB962C8B-B14F-4D97-AF65-F5344CB8AC3E}">
        <p14:creationId xmlns:p14="http://schemas.microsoft.com/office/powerpoint/2010/main" val="275112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A1406-D559-417D-AB3D-6AACBA2118FC}" type="slidenum">
              <a:rPr lang="en-US" altLang="en-US"/>
              <a:pPr/>
              <a:t>3</a:t>
            </a:fld>
            <a:endParaRPr lang="en-US" altLang="en-US"/>
          </a:p>
        </p:txBody>
      </p:sp>
      <p:sp>
        <p:nvSpPr>
          <p:cNvPr id="1085442" name="Rectangle 2"/>
          <p:cNvSpPr>
            <a:spLocks noGrp="1" noRot="1" noChangeAspect="1" noChangeArrowheads="1" noTextEdit="1"/>
          </p:cNvSpPr>
          <p:nvPr>
            <p:ph type="sldImg"/>
          </p:nvPr>
        </p:nvSpPr>
        <p:spPr>
          <a:xfrm>
            <a:off x="1382713" y="931863"/>
            <a:ext cx="4246562" cy="3184525"/>
          </a:xfrm>
          <a:solidFill>
            <a:srgbClr val="FFFFFF"/>
          </a:solidFill>
          <a:ln/>
        </p:spPr>
      </p:sp>
      <p:sp>
        <p:nvSpPr>
          <p:cNvPr id="1085443" name="Rectangle 3"/>
          <p:cNvSpPr txBox="1">
            <a:spLocks noGrp="1" noChangeArrowheads="1"/>
          </p:cNvSpPr>
          <p:nvPr>
            <p:ph type="body" idx="1"/>
          </p:nvPr>
        </p:nvSpPr>
        <p:spPr>
          <a:xfrm>
            <a:off x="1069975" y="4425950"/>
            <a:ext cx="4876800" cy="3533775"/>
          </a:xfrm>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p>
        </p:txBody>
      </p:sp>
    </p:spTree>
    <p:extLst>
      <p:ext uri="{BB962C8B-B14F-4D97-AF65-F5344CB8AC3E}">
        <p14:creationId xmlns:p14="http://schemas.microsoft.com/office/powerpoint/2010/main" val="313137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69BA4-A2F6-4E49-ABD8-7060D02D8202}" type="slidenum">
              <a:rPr lang="en-US" altLang="en-US"/>
              <a:pPr/>
              <a:t>4</a:t>
            </a:fld>
            <a:endParaRPr lang="en-US" alt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pPr marL="228600" indent="-228600"/>
            <a:r>
              <a:rPr lang="en-US" altLang="en-US"/>
              <a:t>Mrs. Bennet </a:t>
            </a:r>
          </a:p>
        </p:txBody>
      </p:sp>
    </p:spTree>
    <p:extLst>
      <p:ext uri="{BB962C8B-B14F-4D97-AF65-F5344CB8AC3E}">
        <p14:creationId xmlns:p14="http://schemas.microsoft.com/office/powerpoint/2010/main" val="330179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F3955-DDE6-40F8-93D5-347859B758C8}" type="slidenum">
              <a:rPr lang="en-US" altLang="en-US"/>
              <a:pPr/>
              <a:t>6</a:t>
            </a:fld>
            <a:endParaRPr lang="en-US" altLang="en-US"/>
          </a:p>
        </p:txBody>
      </p:sp>
      <p:sp>
        <p:nvSpPr>
          <p:cNvPr id="1167362" name="Rectangle 2"/>
          <p:cNvSpPr>
            <a:spLocks noGrp="1" noRot="1" noChangeAspect="1" noChangeArrowheads="1" noTextEdit="1"/>
          </p:cNvSpPr>
          <p:nvPr>
            <p:ph type="sldImg"/>
          </p:nvPr>
        </p:nvSpPr>
        <p:spPr>
          <a:xfrm>
            <a:off x="1382713" y="931863"/>
            <a:ext cx="4246562" cy="3184525"/>
          </a:xfrm>
          <a:solidFill>
            <a:srgbClr val="FFFFFF"/>
          </a:solidFill>
          <a:ln/>
        </p:spPr>
      </p:sp>
      <p:sp>
        <p:nvSpPr>
          <p:cNvPr id="1167363" name="Rectangle 3"/>
          <p:cNvSpPr txBox="1">
            <a:spLocks noGrp="1" noChangeArrowheads="1"/>
          </p:cNvSpPr>
          <p:nvPr>
            <p:ph type="body" idx="1"/>
          </p:nvPr>
        </p:nvSpPr>
        <p:spPr>
          <a:xfrm>
            <a:off x="1069975" y="4425950"/>
            <a:ext cx="4876800" cy="3533775"/>
          </a:xfrm>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p>
        </p:txBody>
      </p:sp>
    </p:spTree>
    <p:extLst>
      <p:ext uri="{BB962C8B-B14F-4D97-AF65-F5344CB8AC3E}">
        <p14:creationId xmlns:p14="http://schemas.microsoft.com/office/powerpoint/2010/main" val="304219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BFB49-8D1D-4FBC-ABEC-3F18FC8A5C0F}" type="slidenum">
              <a:rPr lang="en-US" altLang="en-US"/>
              <a:pPr/>
              <a:t>7</a:t>
            </a:fld>
            <a:endParaRPr lang="en-US" altLang="en-US"/>
          </a:p>
        </p:txBody>
      </p:sp>
      <p:sp>
        <p:nvSpPr>
          <p:cNvPr id="1188866" name="Rectangle 2"/>
          <p:cNvSpPr>
            <a:spLocks noGrp="1" noRot="1" noChangeAspect="1" noChangeArrowheads="1" noTextEdit="1"/>
          </p:cNvSpPr>
          <p:nvPr>
            <p:ph type="sldImg"/>
          </p:nvPr>
        </p:nvSpPr>
        <p:spPr>
          <a:ln/>
        </p:spPr>
      </p:sp>
      <p:sp>
        <p:nvSpPr>
          <p:cNvPr id="1188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65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50832-2EE7-4405-B7D7-D3E8D0936946}" type="slidenum">
              <a:rPr lang="en-US" altLang="en-US"/>
              <a:pPr/>
              <a:t>8</a:t>
            </a:fld>
            <a:endParaRPr lang="en-US" altLang="en-US"/>
          </a:p>
        </p:txBody>
      </p:sp>
      <p:sp>
        <p:nvSpPr>
          <p:cNvPr id="1219586" name="Rectangle 2"/>
          <p:cNvSpPr>
            <a:spLocks noGrp="1" noRot="1" noChangeAspect="1" noChangeArrowheads="1" noTextEdit="1"/>
          </p:cNvSpPr>
          <p:nvPr>
            <p:ph type="sldImg"/>
          </p:nvPr>
        </p:nvSpPr>
        <p:spPr>
          <a:ln/>
        </p:spPr>
      </p:sp>
      <p:sp>
        <p:nvSpPr>
          <p:cNvPr id="1219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372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90C76-B2F4-4022-B854-4740B6DE7E2C}" type="slidenum">
              <a:rPr lang="en-US" altLang="en-US"/>
              <a:pPr/>
              <a:t>9</a:t>
            </a:fld>
            <a:endParaRPr lang="en-US" alt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530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BCD5C7-AD7F-4FAA-B7B9-A09C6EEE6F73}" type="slidenum">
              <a:rPr lang="en-US" smtClean="0"/>
              <a:pPr/>
              <a:t>12</a:t>
            </a:fld>
            <a:endParaRPr lang="en-US"/>
          </a:p>
        </p:txBody>
      </p:sp>
    </p:spTree>
    <p:extLst>
      <p:ext uri="{BB962C8B-B14F-4D97-AF65-F5344CB8AC3E}">
        <p14:creationId xmlns:p14="http://schemas.microsoft.com/office/powerpoint/2010/main" val="425307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3D62C-62F7-4820-8395-735923B8BA49}" type="slidenum">
              <a:rPr lang="en-US" altLang="en-US"/>
              <a:pPr/>
              <a:t>23</a:t>
            </a:fld>
            <a:endParaRPr lang="en-US" alt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US" altLang="en-US"/>
          </a:p>
          <a:p>
            <a:endParaRPr lang="en-US" altLang="en-US"/>
          </a:p>
        </p:txBody>
      </p:sp>
    </p:spTree>
    <p:extLst>
      <p:ext uri="{BB962C8B-B14F-4D97-AF65-F5344CB8AC3E}">
        <p14:creationId xmlns:p14="http://schemas.microsoft.com/office/powerpoint/2010/main" val="23481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2/22/2023</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news.googl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Precision_and_recall"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en.wikipedia.org/wiki/F1_score"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hyperlink" Target="http://www.unhchr.ch/udhr/navigate/alpha.ht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0.png"/><Relationship Id="rId4" Type="http://schemas.openxmlformats.org/officeDocument/2006/relationships/tags" Target="../tags/tag4.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ews.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pt-BR" sz="3600" dirty="0"/>
              <a:t>MSBD 5018 - Natural Language Processing</a:t>
            </a:r>
            <a:endParaRPr lang="en-US" sz="36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Introduction to Classification</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TextBox 6"/>
          <p:cNvSpPr txBox="1"/>
          <p:nvPr/>
        </p:nvSpPr>
        <p:spPr>
          <a:xfrm>
            <a:off x="0" y="6519446"/>
            <a:ext cx="5201424" cy="338554"/>
          </a:xfrm>
          <a:prstGeom prst="rect">
            <a:avLst/>
          </a:prstGeom>
          <a:noFill/>
        </p:spPr>
        <p:txBody>
          <a:bodyPr wrap="none" rtlCol="0">
            <a:spAutoFit/>
          </a:bodyPr>
          <a:lstStyle/>
          <a:p>
            <a:r>
              <a:rPr lang="en-US" sz="1600" dirty="0">
                <a:solidFill>
                  <a:schemeClr val="bg1">
                    <a:lumMod val="65000"/>
                  </a:schemeClr>
                </a:solidFill>
              </a:rPr>
              <a:t>Slides credits: </a:t>
            </a:r>
            <a:r>
              <a:rPr lang="en-US" sz="1600" dirty="0" err="1">
                <a:solidFill>
                  <a:schemeClr val="bg1">
                    <a:lumMod val="65000"/>
                  </a:schemeClr>
                </a:solidFill>
              </a:rPr>
              <a:t>Hongning</a:t>
            </a:r>
            <a:r>
              <a:rPr lang="en-US" sz="1600" dirty="0">
                <a:solidFill>
                  <a:schemeClr val="bg1">
                    <a:lumMod val="65000"/>
                  </a:schemeClr>
                </a:solidFill>
              </a:rPr>
              <a:t> Wang, Marti Hearst, Barbara Rosario</a:t>
            </a:r>
          </a:p>
        </p:txBody>
      </p:sp>
    </p:spTree>
    <p:extLst>
      <p:ext uri="{BB962C8B-B14F-4D97-AF65-F5344CB8AC3E}">
        <p14:creationId xmlns:p14="http://schemas.microsoft.com/office/powerpoint/2010/main" val="180757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r>
              <a:rPr lang="en-US" altLang="en-US"/>
              <a:t>Reuters</a:t>
            </a:r>
          </a:p>
        </p:txBody>
      </p:sp>
      <p:sp>
        <p:nvSpPr>
          <p:cNvPr id="1136643" name="Rectangle 3"/>
          <p:cNvSpPr>
            <a:spLocks noChangeArrowheads="1"/>
          </p:cNvSpPr>
          <p:nvPr/>
        </p:nvSpPr>
        <p:spPr bwMode="auto">
          <a:xfrm>
            <a:off x="242888" y="1822450"/>
            <a:ext cx="84010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&lt;REUTERS TOPICS="YES" LEWISSPLIT="TRAIN" CGISPLIT="TRAINING-SET" OLDID="12981" NEWID="798"&gt;</a:t>
            </a:r>
          </a:p>
          <a:p>
            <a:pPr>
              <a:spcBef>
                <a:spcPct val="50000"/>
              </a:spcBef>
            </a:pPr>
            <a:r>
              <a:rPr lang="en-US" altLang="en-US" sz="1400"/>
              <a:t>&lt;DATE&gt; 2-MAR-1987 16:51:43.42&lt;/DATE&gt;</a:t>
            </a:r>
          </a:p>
          <a:p>
            <a:pPr>
              <a:spcBef>
                <a:spcPct val="50000"/>
              </a:spcBef>
            </a:pPr>
            <a:r>
              <a:rPr lang="en-US" altLang="en-US" sz="1400">
                <a:solidFill>
                  <a:srgbClr val="FF0000"/>
                </a:solidFill>
              </a:rPr>
              <a:t>&lt;TOPICS&gt;&lt;D&gt;livestock&lt;/D&gt;&lt;D&gt;hog&lt;/D&gt;&lt;/TOPICS&gt;</a:t>
            </a:r>
          </a:p>
          <a:p>
            <a:pPr>
              <a:spcBef>
                <a:spcPct val="50000"/>
              </a:spcBef>
            </a:pPr>
            <a:r>
              <a:rPr lang="en-US" altLang="en-US" sz="1400"/>
              <a:t>&lt;TITLE&gt;AMERICAN PORK CONGRESS KICKS OFF TOMORROW&lt;/TITLE&gt;</a:t>
            </a:r>
          </a:p>
          <a:p>
            <a:pPr>
              <a:spcBef>
                <a:spcPct val="50000"/>
              </a:spcBef>
            </a:pPr>
            <a:r>
              <a:rPr lang="en-US" altLang="en-US" sz="1400"/>
              <a:t>&lt;DATELINE&gt;    CHICAGO, March 2 - &lt;/DATELINE&gt;&lt;BODY&gt;The American Pork Congress kicks off</a:t>
            </a:r>
          </a:p>
          <a:p>
            <a:pPr>
              <a:spcBef>
                <a:spcPct val="50000"/>
              </a:spcBef>
            </a:pPr>
            <a:r>
              <a:rPr lang="en-US" altLang="en-US" sz="1400"/>
              <a:t>tomorrow, March 3, in Indianapolis with 160 of the nations pork producers from 44 member states determining industry positions on a number of issues, according to the National Pork Producers Council, NPPC.</a:t>
            </a:r>
          </a:p>
          <a:p>
            <a:pPr>
              <a:spcBef>
                <a:spcPct val="50000"/>
              </a:spcBef>
            </a:pPr>
            <a:r>
              <a:rPr lang="en-US" altLang="en-US" sz="1400"/>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(pseudorabies virus) control and eradication program, the NPPC said.</a:t>
            </a:r>
          </a:p>
          <a:p>
            <a:pPr>
              <a:spcBef>
                <a:spcPct val="50000"/>
              </a:spcBef>
            </a:pPr>
            <a:r>
              <a:rPr lang="en-US" altLang="en-US" sz="1400"/>
              <a:t>    A large trade show, in conjunction with the congress, will feature the latest in technology in all areas of the industry, the NPPC added. Reuter</a:t>
            </a:r>
          </a:p>
          <a:p>
            <a:pPr>
              <a:spcBef>
                <a:spcPct val="50000"/>
              </a:spcBef>
            </a:pPr>
            <a:r>
              <a:rPr lang="en-US" altLang="en-US" sz="1400"/>
              <a:t>&amp;#3;&lt;/BODY&gt;&lt;/TEXT&gt;&lt;/REUTERS&gt;</a:t>
            </a:r>
          </a:p>
        </p:txBody>
      </p:sp>
    </p:spTree>
    <p:extLst>
      <p:ext uri="{BB962C8B-B14F-4D97-AF65-F5344CB8AC3E}">
        <p14:creationId xmlns:p14="http://schemas.microsoft.com/office/powerpoint/2010/main" val="293739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Text Categorization</a:t>
            </a:r>
            <a:endParaRPr lang="en-US" dirty="0"/>
          </a:p>
        </p:txBody>
      </p:sp>
      <p:sp>
        <p:nvSpPr>
          <p:cNvPr id="3" name="Content Placeholder 2"/>
          <p:cNvSpPr>
            <a:spLocks noGrp="1"/>
          </p:cNvSpPr>
          <p:nvPr>
            <p:ph idx="1"/>
          </p:nvPr>
        </p:nvSpPr>
        <p:spPr>
          <a:xfrm>
            <a:off x="152400" y="914400"/>
            <a:ext cx="8686800" cy="5257800"/>
          </a:xfrm>
        </p:spPr>
        <p:txBody>
          <a:bodyPr/>
          <a:lstStyle/>
          <a:p>
            <a:r>
              <a:rPr lang="en-US" dirty="0"/>
              <a:t>Recognizing spam emails</a:t>
            </a:r>
          </a:p>
        </p:txBody>
      </p:sp>
      <p:pic>
        <p:nvPicPr>
          <p:cNvPr id="6" name="Picture 5"/>
          <p:cNvPicPr>
            <a:picLocks noChangeAspect="1"/>
          </p:cNvPicPr>
          <p:nvPr/>
        </p:nvPicPr>
        <p:blipFill>
          <a:blip r:embed="rId2" cstate="email"/>
          <a:stretch>
            <a:fillRect/>
          </a:stretch>
        </p:blipFill>
        <p:spPr>
          <a:xfrm>
            <a:off x="914400" y="1524000"/>
            <a:ext cx="7600845" cy="4906710"/>
          </a:xfrm>
          <a:prstGeom prst="rect">
            <a:avLst/>
          </a:prstGeom>
        </p:spPr>
      </p:pic>
      <p:cxnSp>
        <p:nvCxnSpPr>
          <p:cNvPr id="7" name="Straight Connector 6"/>
          <p:cNvCxnSpPr/>
          <p:nvPr/>
        </p:nvCxnSpPr>
        <p:spPr>
          <a:xfrm>
            <a:off x="2133600" y="5638800"/>
            <a:ext cx="1828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0" y="6019800"/>
            <a:ext cx="2590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14400" y="1524000"/>
            <a:ext cx="7391400" cy="26670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24818704-ACE4-4DCD-8AA0-225807798D2E}" type="slidenum">
              <a:rPr lang="en-US" smtClean="0"/>
              <a:pPr/>
              <a:t>11</a:t>
            </a:fld>
            <a:endParaRPr lang="en-US"/>
          </a:p>
        </p:txBody>
      </p:sp>
      <p:sp>
        <p:nvSpPr>
          <p:cNvPr id="11" name="TextBox 10"/>
          <p:cNvSpPr txBox="1"/>
          <p:nvPr/>
        </p:nvSpPr>
        <p:spPr>
          <a:xfrm>
            <a:off x="6334818" y="4734433"/>
            <a:ext cx="2180427" cy="400110"/>
          </a:xfrm>
          <a:prstGeom prst="rect">
            <a:avLst/>
          </a:prstGeom>
          <a:noFill/>
        </p:spPr>
        <p:txBody>
          <a:bodyPr wrap="square" rtlCol="0">
            <a:spAutoFit/>
          </a:bodyPr>
          <a:lstStyle/>
          <a:p>
            <a:r>
              <a:rPr lang="en-US" sz="2000" dirty="0">
                <a:solidFill>
                  <a:srgbClr val="FF0000"/>
                </a:solidFill>
              </a:rPr>
              <a:t>Spam=</a:t>
            </a:r>
            <a:r>
              <a:rPr lang="en-US" sz="2000" b="1" dirty="0">
                <a:solidFill>
                  <a:srgbClr val="FF0000"/>
                </a:solidFill>
              </a:rPr>
              <a:t>True</a:t>
            </a:r>
            <a:r>
              <a:rPr lang="en-US" sz="2000" dirty="0">
                <a:solidFill>
                  <a:srgbClr val="FF0000"/>
                </a:solidFill>
              </a:rPr>
              <a:t>/False</a:t>
            </a:r>
          </a:p>
        </p:txBody>
      </p:sp>
    </p:spTree>
    <p:extLst>
      <p:ext uri="{BB962C8B-B14F-4D97-AF65-F5344CB8AC3E}">
        <p14:creationId xmlns:p14="http://schemas.microsoft.com/office/powerpoint/2010/main" val="388399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Sentiment Classification</a:t>
            </a:r>
          </a:p>
        </p:txBody>
      </p:sp>
      <p:sp>
        <p:nvSpPr>
          <p:cNvPr id="3" name="Content Placeholder 2"/>
          <p:cNvSpPr>
            <a:spLocks noGrp="1"/>
          </p:cNvSpPr>
          <p:nvPr>
            <p:ph idx="1"/>
          </p:nvPr>
        </p:nvSpPr>
        <p:spPr>
          <a:xfrm>
            <a:off x="228600" y="1082040"/>
            <a:ext cx="8686800" cy="5257800"/>
          </a:xfrm>
        </p:spPr>
        <p:txBody>
          <a:bodyPr/>
          <a:lstStyle/>
          <a:p>
            <a:r>
              <a:rPr lang="en-US" dirty="0"/>
              <a:t>Sentiment analysis</a:t>
            </a:r>
          </a:p>
        </p:txBody>
      </p:sp>
      <p:pic>
        <p:nvPicPr>
          <p:cNvPr id="4" name="Picture 3"/>
          <p:cNvPicPr>
            <a:picLocks noChangeAspect="1"/>
          </p:cNvPicPr>
          <p:nvPr/>
        </p:nvPicPr>
        <p:blipFill>
          <a:blip r:embed="rId3" cstate="email"/>
          <a:stretch>
            <a:fillRect/>
          </a:stretch>
        </p:blipFill>
        <p:spPr>
          <a:xfrm>
            <a:off x="228600" y="1752600"/>
            <a:ext cx="8768914" cy="4572000"/>
          </a:xfrm>
          <a:prstGeom prst="rect">
            <a:avLst/>
          </a:prstGeom>
        </p:spPr>
      </p:pic>
      <p:sp>
        <p:nvSpPr>
          <p:cNvPr id="5" name="Rectangle 4"/>
          <p:cNvSpPr/>
          <p:nvPr/>
        </p:nvSpPr>
        <p:spPr>
          <a:xfrm>
            <a:off x="228600" y="1752600"/>
            <a:ext cx="736600" cy="263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24818704-ACE4-4DCD-8AA0-225807798D2E}" type="slidenum">
              <a:rPr lang="en-US" smtClean="0"/>
              <a:pPr/>
              <a:t>12</a:t>
            </a:fld>
            <a:endParaRPr lang="en-US"/>
          </a:p>
        </p:txBody>
      </p:sp>
      <p:cxnSp>
        <p:nvCxnSpPr>
          <p:cNvPr id="9" name="Straight Connector 8"/>
          <p:cNvCxnSpPr/>
          <p:nvPr/>
        </p:nvCxnSpPr>
        <p:spPr>
          <a:xfrm>
            <a:off x="1371600" y="19812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 y="2743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3429000"/>
            <a:ext cx="838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19200" y="4724400"/>
            <a:ext cx="16097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7800" y="48768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5486400"/>
            <a:ext cx="213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391400" y="5486400"/>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7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p:txBody>
          <a:bodyPr/>
          <a:lstStyle/>
          <a:p>
            <a:r>
              <a:rPr lang="en-US" altLang="en-US"/>
              <a:t>Classification vs. Clustering</a:t>
            </a:r>
          </a:p>
        </p:txBody>
      </p:sp>
      <p:sp>
        <p:nvSpPr>
          <p:cNvPr id="1092611" name="Rectangle 3"/>
          <p:cNvSpPr>
            <a:spLocks noGrp="1" noChangeArrowheads="1"/>
          </p:cNvSpPr>
          <p:nvPr>
            <p:ph type="body" idx="1"/>
          </p:nvPr>
        </p:nvSpPr>
        <p:spPr/>
        <p:txBody>
          <a:bodyPr/>
          <a:lstStyle/>
          <a:p>
            <a:r>
              <a:rPr lang="en-US" altLang="en-US">
                <a:solidFill>
                  <a:srgbClr val="FF0000"/>
                </a:solidFill>
              </a:rPr>
              <a:t>Classification</a:t>
            </a:r>
            <a:r>
              <a:rPr lang="en-US" altLang="en-US"/>
              <a:t> </a:t>
            </a:r>
            <a:r>
              <a:rPr lang="en-US" altLang="en-US">
                <a:solidFill>
                  <a:schemeClr val="tx1"/>
                </a:solidFill>
              </a:rPr>
              <a:t>assumes labeled data: we know how many classes there are and we have examples for each class (labeled data). </a:t>
            </a:r>
          </a:p>
          <a:p>
            <a:r>
              <a:rPr lang="en-US" altLang="en-US">
                <a:solidFill>
                  <a:schemeClr val="tx1"/>
                </a:solidFill>
              </a:rPr>
              <a:t>Classification is supervised</a:t>
            </a:r>
          </a:p>
          <a:p>
            <a:r>
              <a:rPr lang="en-US" altLang="en-US">
                <a:solidFill>
                  <a:schemeClr val="tx1"/>
                </a:solidFill>
              </a:rPr>
              <a:t>In </a:t>
            </a:r>
            <a:r>
              <a:rPr lang="en-US" altLang="en-US">
                <a:solidFill>
                  <a:srgbClr val="FF0000"/>
                </a:solidFill>
              </a:rPr>
              <a:t>Clustering</a:t>
            </a:r>
            <a:r>
              <a:rPr lang="en-US" altLang="en-US"/>
              <a:t> </a:t>
            </a:r>
            <a:r>
              <a:rPr lang="en-US" altLang="en-US">
                <a:solidFill>
                  <a:schemeClr val="tx1"/>
                </a:solidFill>
              </a:rPr>
              <a:t>we don’t have labeled data; we just assume that there is a natural division in the data and we may not know how many divisions (clusters) there are</a:t>
            </a:r>
          </a:p>
          <a:p>
            <a:r>
              <a:rPr lang="en-US" altLang="en-US">
                <a:solidFill>
                  <a:schemeClr val="tx1"/>
                </a:solidFill>
              </a:rPr>
              <a:t>Clustering is unsupervised</a:t>
            </a:r>
          </a:p>
        </p:txBody>
      </p:sp>
    </p:spTree>
    <p:extLst>
      <p:ext uri="{BB962C8B-B14F-4D97-AF65-F5344CB8AC3E}">
        <p14:creationId xmlns:p14="http://schemas.microsoft.com/office/powerpoint/2010/main" val="291595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2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ltLang="en-US"/>
              <a:t>Classification</a:t>
            </a:r>
          </a:p>
        </p:txBody>
      </p:sp>
      <p:sp>
        <p:nvSpPr>
          <p:cNvPr id="1170475" name="AutoShape 4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76" name="AutoShape 4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77" name="Text Box 4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0479" name="Text Box 47"/>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0480" name="AutoShape 48"/>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1" name="AutoShape 49"/>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2" name="AutoShape 50"/>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3" name="AutoShape 51"/>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4" name="AutoShape 52"/>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5" name="AutoShape 53"/>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6" name="AutoShape 54"/>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7" name="AutoShape 55"/>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8" name="AutoShape 56"/>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89" name="AutoShape 57"/>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0" name="AutoShape 58"/>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1" name="AutoShape 59"/>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2" name="AutoShape 60"/>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3" name="AutoShape 61"/>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4" name="AutoShape 62"/>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5" name="AutoShape 63"/>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6" name="AutoShape 64"/>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7" name="AutoShape 65"/>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8" name="AutoShape 66"/>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499" name="AutoShape 67"/>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0" name="AutoShape 68"/>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1" name="AutoShape 69"/>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2" name="AutoShape 70"/>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3" name="AutoShape 71"/>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4" name="AutoShape 72"/>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5" name="AutoShape 73"/>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6" name="AutoShape 74"/>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7" name="AutoShape 75"/>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8" name="AutoShape 76"/>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09" name="AutoShape 77"/>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0" name="AutoShape 78"/>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1" name="AutoShape 79"/>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2" name="AutoShape 80"/>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3" name="AutoShape 81"/>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4" name="AutoShape 82"/>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5" name="AutoShape 83"/>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6" name="AutoShape 84"/>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7" name="AutoShape 85"/>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8" name="AutoShape 86"/>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519" name="AutoShape 87"/>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9234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p:txBody>
          <a:bodyPr/>
          <a:lstStyle/>
          <a:p>
            <a:r>
              <a:rPr lang="en-US" altLang="en-US"/>
              <a:t>Classification</a:t>
            </a:r>
          </a:p>
        </p:txBody>
      </p:sp>
      <p:sp>
        <p:nvSpPr>
          <p:cNvPr id="1179651"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2"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3"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9654"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9655"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6"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7"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8"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59"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0"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1"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2"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3"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4"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5"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6"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7"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8"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69"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0"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1"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2"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3"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4"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5"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6"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7"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8"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79"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0"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1"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2"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3"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4"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5"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6"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7"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8"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89"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0"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1"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2"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3"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4"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695"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1872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ltLang="en-US"/>
              <a:t>Classification</a:t>
            </a:r>
          </a:p>
        </p:txBody>
      </p:sp>
      <p:sp>
        <p:nvSpPr>
          <p:cNvPr id="1178627"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28"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29"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78630"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78631"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2"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3"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4"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5"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6"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7"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8"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39"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0"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1"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2"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3"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4"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5"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6"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7"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8"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9"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0"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1"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2"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3"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4"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5"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6"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7"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8"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59"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0"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1"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2"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3"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4"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5"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6"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7"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8"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69"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70"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71"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72" name="AutoShape 48"/>
          <p:cNvSpPr>
            <a:spLocks noChangeArrowheads="1"/>
          </p:cNvSpPr>
          <p:nvPr/>
        </p:nvSpPr>
        <p:spPr bwMode="auto">
          <a:xfrm>
            <a:off x="5765800" y="4668838"/>
            <a:ext cx="179388" cy="196850"/>
          </a:xfrm>
          <a:prstGeom prst="smileyFace">
            <a:avLst>
              <a:gd name="adj" fmla="val 4653"/>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094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p:txBody>
          <a:bodyPr/>
          <a:lstStyle/>
          <a:p>
            <a:r>
              <a:rPr lang="en-US" altLang="en-US"/>
              <a:t>Classification</a:t>
            </a:r>
          </a:p>
        </p:txBody>
      </p:sp>
      <p:sp>
        <p:nvSpPr>
          <p:cNvPr id="1180675" name="AutoShape 3"/>
          <p:cNvSpPr>
            <a:spLocks noChangeArrowheads="1"/>
          </p:cNvSpPr>
          <p:nvPr/>
        </p:nvSpPr>
        <p:spPr bwMode="auto">
          <a:xfrm>
            <a:off x="7734300" y="51228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76" name="AutoShape 4"/>
          <p:cNvSpPr>
            <a:spLocks noChangeArrowheads="1"/>
          </p:cNvSpPr>
          <p:nvPr/>
        </p:nvSpPr>
        <p:spPr bwMode="auto">
          <a:xfrm>
            <a:off x="7756525" y="58277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77" name="Text Box 5"/>
          <p:cNvSpPr txBox="1">
            <a:spLocks noChangeArrowheads="1"/>
          </p:cNvSpPr>
          <p:nvPr/>
        </p:nvSpPr>
        <p:spPr bwMode="auto">
          <a:xfrm>
            <a:off x="8066088" y="500062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Class1</a:t>
            </a:r>
          </a:p>
        </p:txBody>
      </p:sp>
      <p:sp>
        <p:nvSpPr>
          <p:cNvPr id="1180678" name="Text Box 6"/>
          <p:cNvSpPr txBox="1">
            <a:spLocks noChangeArrowheads="1"/>
          </p:cNvSpPr>
          <p:nvPr/>
        </p:nvSpPr>
        <p:spPr bwMode="auto">
          <a:xfrm>
            <a:off x="8066088" y="5692775"/>
            <a:ext cx="107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Class2</a:t>
            </a:r>
          </a:p>
        </p:txBody>
      </p:sp>
      <p:sp>
        <p:nvSpPr>
          <p:cNvPr id="1180679" name="AutoShape 7"/>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0" name="AutoShape 8"/>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1" name="AutoShape 9"/>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2" name="AutoShape 10"/>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3" name="AutoShape 11"/>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4" name="AutoShape 12"/>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5" name="AutoShape 13"/>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6" name="AutoShape 14"/>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7" name="AutoShape 15"/>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8" name="AutoShape 16"/>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89" name="AutoShape 17"/>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0" name="AutoShape 18"/>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1" name="AutoShape 19"/>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2" name="AutoShape 20"/>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3" name="AutoShape 21"/>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4" name="AutoShape 22"/>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5" name="AutoShape 23"/>
          <p:cNvSpPr>
            <a:spLocks noChangeArrowheads="1"/>
          </p:cNvSpPr>
          <p:nvPr/>
        </p:nvSpPr>
        <p:spPr bwMode="auto">
          <a:xfrm>
            <a:off x="3765550" y="38750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6" name="AutoShape 24"/>
          <p:cNvSpPr>
            <a:spLocks noChangeArrowheads="1"/>
          </p:cNvSpPr>
          <p:nvPr/>
        </p:nvSpPr>
        <p:spPr bwMode="auto">
          <a:xfrm>
            <a:off x="3879850" y="21161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7" name="AutoShape 25"/>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8" name="AutoShape 26"/>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699" name="AutoShape 27"/>
          <p:cNvSpPr>
            <a:spLocks noChangeArrowheads="1"/>
          </p:cNvSpPr>
          <p:nvPr/>
        </p:nvSpPr>
        <p:spPr bwMode="auto">
          <a:xfrm>
            <a:off x="4300538" y="24860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0" name="AutoShape 28"/>
          <p:cNvSpPr>
            <a:spLocks noChangeArrowheads="1"/>
          </p:cNvSpPr>
          <p:nvPr/>
        </p:nvSpPr>
        <p:spPr bwMode="auto">
          <a:xfrm>
            <a:off x="4354513" y="20177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1" name="AutoShape 29"/>
          <p:cNvSpPr>
            <a:spLocks noChangeArrowheads="1"/>
          </p:cNvSpPr>
          <p:nvPr/>
        </p:nvSpPr>
        <p:spPr bwMode="auto">
          <a:xfrm>
            <a:off x="4819650" y="208915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2" name="AutoShape 30"/>
          <p:cNvSpPr>
            <a:spLocks noChangeArrowheads="1"/>
          </p:cNvSpPr>
          <p:nvPr/>
        </p:nvSpPr>
        <p:spPr bwMode="auto">
          <a:xfrm>
            <a:off x="4073525" y="35321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3" name="AutoShape 31"/>
          <p:cNvSpPr>
            <a:spLocks noChangeArrowheads="1"/>
          </p:cNvSpPr>
          <p:nvPr/>
        </p:nvSpPr>
        <p:spPr bwMode="auto">
          <a:xfrm>
            <a:off x="4044950" y="288448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4" name="AutoShape 32"/>
          <p:cNvSpPr>
            <a:spLocks noChangeArrowheads="1"/>
          </p:cNvSpPr>
          <p:nvPr/>
        </p:nvSpPr>
        <p:spPr bwMode="auto">
          <a:xfrm>
            <a:off x="6430963" y="239395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5" name="AutoShape 33"/>
          <p:cNvSpPr>
            <a:spLocks noChangeArrowheads="1"/>
          </p:cNvSpPr>
          <p:nvPr/>
        </p:nvSpPr>
        <p:spPr bwMode="auto">
          <a:xfrm>
            <a:off x="4540250" y="34782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6" name="AutoShape 34"/>
          <p:cNvSpPr>
            <a:spLocks noChangeArrowheads="1"/>
          </p:cNvSpPr>
          <p:nvPr/>
        </p:nvSpPr>
        <p:spPr bwMode="auto">
          <a:xfrm>
            <a:off x="5135563" y="33670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7" name="AutoShape 35"/>
          <p:cNvSpPr>
            <a:spLocks noChangeArrowheads="1"/>
          </p:cNvSpPr>
          <p:nvPr/>
        </p:nvSpPr>
        <p:spPr bwMode="auto">
          <a:xfrm>
            <a:off x="6594475" y="1790700"/>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8" name="AutoShape 36"/>
          <p:cNvSpPr>
            <a:spLocks noChangeArrowheads="1"/>
          </p:cNvSpPr>
          <p:nvPr/>
        </p:nvSpPr>
        <p:spPr bwMode="auto">
          <a:xfrm>
            <a:off x="4643438" y="2944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09" name="AutoShape 37"/>
          <p:cNvSpPr>
            <a:spLocks noChangeArrowheads="1"/>
          </p:cNvSpPr>
          <p:nvPr/>
        </p:nvSpPr>
        <p:spPr bwMode="auto">
          <a:xfrm>
            <a:off x="5254625" y="28670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0" name="AutoShape 38"/>
          <p:cNvSpPr>
            <a:spLocks noChangeArrowheads="1"/>
          </p:cNvSpPr>
          <p:nvPr/>
        </p:nvSpPr>
        <p:spPr bwMode="auto">
          <a:xfrm>
            <a:off x="4427538" y="3949700"/>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1" name="AutoShape 39"/>
          <p:cNvSpPr>
            <a:spLocks noChangeArrowheads="1"/>
          </p:cNvSpPr>
          <p:nvPr/>
        </p:nvSpPr>
        <p:spPr bwMode="auto">
          <a:xfrm>
            <a:off x="4905375" y="380841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2" name="AutoShape 40"/>
          <p:cNvSpPr>
            <a:spLocks noChangeArrowheads="1"/>
          </p:cNvSpPr>
          <p:nvPr/>
        </p:nvSpPr>
        <p:spPr bwMode="auto">
          <a:xfrm>
            <a:off x="7034213" y="314483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3" name="AutoShape 41"/>
          <p:cNvSpPr>
            <a:spLocks noChangeArrowheads="1"/>
          </p:cNvSpPr>
          <p:nvPr/>
        </p:nvSpPr>
        <p:spPr bwMode="auto">
          <a:xfrm>
            <a:off x="6305550" y="40481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4" name="AutoShape 42"/>
          <p:cNvSpPr>
            <a:spLocks noChangeArrowheads="1"/>
          </p:cNvSpPr>
          <p:nvPr/>
        </p:nvSpPr>
        <p:spPr bwMode="auto">
          <a:xfrm>
            <a:off x="7027863" y="2600325"/>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5" name="AutoShape 43"/>
          <p:cNvSpPr>
            <a:spLocks noChangeArrowheads="1"/>
          </p:cNvSpPr>
          <p:nvPr/>
        </p:nvSpPr>
        <p:spPr bwMode="auto">
          <a:xfrm>
            <a:off x="6318250" y="3357563"/>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6" name="AutoShape 44"/>
          <p:cNvSpPr>
            <a:spLocks noChangeArrowheads="1"/>
          </p:cNvSpPr>
          <p:nvPr/>
        </p:nvSpPr>
        <p:spPr bwMode="auto">
          <a:xfrm>
            <a:off x="7202488" y="2122488"/>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7" name="AutoShape 45"/>
          <p:cNvSpPr>
            <a:spLocks noChangeArrowheads="1"/>
          </p:cNvSpPr>
          <p:nvPr/>
        </p:nvSpPr>
        <p:spPr bwMode="auto">
          <a:xfrm>
            <a:off x="5100638" y="2436813"/>
            <a:ext cx="179387"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8" name="AutoShape 46"/>
          <p:cNvSpPr>
            <a:spLocks noChangeArrowheads="1"/>
          </p:cNvSpPr>
          <p:nvPr/>
        </p:nvSpPr>
        <p:spPr bwMode="auto">
          <a:xfrm>
            <a:off x="4143375" y="4352925"/>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719" name="Line 47"/>
          <p:cNvSpPr>
            <a:spLocks noChangeShapeType="1"/>
          </p:cNvSpPr>
          <p:nvPr/>
        </p:nvSpPr>
        <p:spPr bwMode="auto">
          <a:xfrm>
            <a:off x="2776538" y="1714500"/>
            <a:ext cx="1158875"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720" name="AutoShape 48"/>
          <p:cNvSpPr>
            <a:spLocks noChangeArrowheads="1"/>
          </p:cNvSpPr>
          <p:nvPr/>
        </p:nvSpPr>
        <p:spPr bwMode="auto">
          <a:xfrm>
            <a:off x="5765800" y="4668838"/>
            <a:ext cx="179388" cy="19685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0588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en-US" altLang="en-US"/>
              <a:t>Clustering</a:t>
            </a:r>
          </a:p>
        </p:txBody>
      </p:sp>
      <p:sp>
        <p:nvSpPr>
          <p:cNvPr id="1176579"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0"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1"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2"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3"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4"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5"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6"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7"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8"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89"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0"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1"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2"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3"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4"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5"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6"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7"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8"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599"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0"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1"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2"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3"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4"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5"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6"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7"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8"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09"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0"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1"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2"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3"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4"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5"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6"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7"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618"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8485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ltLang="en-US"/>
              <a:t>Clustering</a:t>
            </a:r>
          </a:p>
        </p:txBody>
      </p:sp>
      <p:sp>
        <p:nvSpPr>
          <p:cNvPr id="1182723"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4"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5"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6"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7"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8"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29"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0"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1"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2"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3"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4"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5"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6"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7"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8"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9"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0"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1"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2"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3"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4"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5"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6"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7"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8"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9"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0"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1"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2"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3"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4"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5"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6"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7"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8"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9"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0"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1"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2"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63"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9066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ltLang="en-US"/>
              <a:t>Today</a:t>
            </a:r>
          </a:p>
        </p:txBody>
      </p:sp>
      <p:sp>
        <p:nvSpPr>
          <p:cNvPr id="1083395" name="Rectangle 3"/>
          <p:cNvSpPr>
            <a:spLocks noGrp="1" noChangeArrowheads="1"/>
          </p:cNvSpPr>
          <p:nvPr>
            <p:ph type="body" idx="1"/>
          </p:nvPr>
        </p:nvSpPr>
        <p:spPr/>
        <p:txBody>
          <a:bodyPr/>
          <a:lstStyle/>
          <a:p>
            <a:pPr>
              <a:lnSpc>
                <a:spcPct val="90000"/>
              </a:lnSpc>
            </a:pPr>
            <a:endParaRPr lang="en-US" altLang="en-US" sz="2000" dirty="0"/>
          </a:p>
          <a:p>
            <a:pPr>
              <a:lnSpc>
                <a:spcPct val="90000"/>
              </a:lnSpc>
            </a:pPr>
            <a:r>
              <a:rPr lang="en-US" altLang="en-US" dirty="0">
                <a:solidFill>
                  <a:schemeClr val="tx1"/>
                </a:solidFill>
              </a:rPr>
              <a:t>Classification </a:t>
            </a:r>
          </a:p>
          <a:p>
            <a:pPr lvl="1">
              <a:lnSpc>
                <a:spcPct val="90000"/>
              </a:lnSpc>
            </a:pPr>
            <a:r>
              <a:rPr lang="en-US" altLang="en-US" dirty="0">
                <a:solidFill>
                  <a:schemeClr val="tx1"/>
                </a:solidFill>
              </a:rPr>
              <a:t>Text categorization (and other applications)</a:t>
            </a:r>
          </a:p>
          <a:p>
            <a:pPr>
              <a:lnSpc>
                <a:spcPct val="90000"/>
              </a:lnSpc>
            </a:pPr>
            <a:r>
              <a:rPr lang="en-US" altLang="en-US" dirty="0">
                <a:solidFill>
                  <a:schemeClr val="tx1"/>
                </a:solidFill>
              </a:rPr>
              <a:t>Various issues regarding classification</a:t>
            </a:r>
          </a:p>
          <a:p>
            <a:pPr lvl="1">
              <a:lnSpc>
                <a:spcPct val="90000"/>
              </a:lnSpc>
            </a:pPr>
            <a:r>
              <a:rPr lang="en-US" altLang="en-US" dirty="0">
                <a:solidFill>
                  <a:schemeClr val="tx1"/>
                </a:solidFill>
              </a:rPr>
              <a:t>Clustering vs. classification, binary vs. multi-way, flat vs. hierarchical classification…</a:t>
            </a:r>
          </a:p>
          <a:p>
            <a:pPr>
              <a:lnSpc>
                <a:spcPct val="90000"/>
              </a:lnSpc>
            </a:pPr>
            <a:r>
              <a:rPr lang="en-US" altLang="en-US" dirty="0"/>
              <a:t>Feature Selection</a:t>
            </a:r>
            <a:endParaRPr lang="en-US" altLang="en-US" dirty="0">
              <a:solidFill>
                <a:schemeClr val="tx1"/>
              </a:solidFill>
            </a:endParaRPr>
          </a:p>
          <a:p>
            <a:pPr>
              <a:lnSpc>
                <a:spcPct val="90000"/>
              </a:lnSpc>
            </a:pPr>
            <a:endParaRPr lang="en-US" altLang="en-US" sz="2000" dirty="0">
              <a:solidFill>
                <a:schemeClr val="tx1"/>
              </a:solidFill>
            </a:endParaRPr>
          </a:p>
        </p:txBody>
      </p:sp>
    </p:spTree>
    <p:extLst>
      <p:ext uri="{BB962C8B-B14F-4D97-AF65-F5344CB8AC3E}">
        <p14:creationId xmlns:p14="http://schemas.microsoft.com/office/powerpoint/2010/main" val="1845263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3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3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8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83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3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ltLang="en-US"/>
              <a:t>Clustering</a:t>
            </a:r>
          </a:p>
        </p:txBody>
      </p:sp>
      <p:sp>
        <p:nvSpPr>
          <p:cNvPr id="1202179"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0"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1"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2"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3"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4"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5"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6"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7"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8"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89"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0"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1"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2"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3"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4"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5"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6"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7"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8"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199"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0"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1"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2"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3"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4"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5"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6"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7"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8"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09"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0"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1"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2"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3"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4"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5"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6"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7"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18"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220"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654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r>
              <a:rPr lang="en-US" altLang="en-US"/>
              <a:t>Clustering</a:t>
            </a:r>
          </a:p>
        </p:txBody>
      </p:sp>
      <p:sp>
        <p:nvSpPr>
          <p:cNvPr id="1183747"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48"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49"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0"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1"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2"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3"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4"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5"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6"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7"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8"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9"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0"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1"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2"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3"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4"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5"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6"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7"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8"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9"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0"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1"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2"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3"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4"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5"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6"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7"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8"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9"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0"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1"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2"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3"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4"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5"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6"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87"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3788"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50427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altLang="en-US"/>
              <a:t>Clustering</a:t>
            </a:r>
          </a:p>
        </p:txBody>
      </p:sp>
      <p:sp>
        <p:nvSpPr>
          <p:cNvPr id="1185795" name="AutoShape 3"/>
          <p:cNvSpPr>
            <a:spLocks noChangeArrowheads="1"/>
          </p:cNvSpPr>
          <p:nvPr/>
        </p:nvSpPr>
        <p:spPr bwMode="auto">
          <a:xfrm>
            <a:off x="1519238" y="293846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6" name="AutoShape 4"/>
          <p:cNvSpPr>
            <a:spLocks noChangeArrowheads="1"/>
          </p:cNvSpPr>
          <p:nvPr/>
        </p:nvSpPr>
        <p:spPr bwMode="auto">
          <a:xfrm>
            <a:off x="2030413" y="28781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7" name="AutoShape 5"/>
          <p:cNvSpPr>
            <a:spLocks noChangeArrowheads="1"/>
          </p:cNvSpPr>
          <p:nvPr/>
        </p:nvSpPr>
        <p:spPr bwMode="auto">
          <a:xfrm>
            <a:off x="2347913" y="26384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8" name="AutoShape 6"/>
          <p:cNvSpPr>
            <a:spLocks noChangeArrowheads="1"/>
          </p:cNvSpPr>
          <p:nvPr/>
        </p:nvSpPr>
        <p:spPr bwMode="auto">
          <a:xfrm>
            <a:off x="1323975" y="4246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799" name="AutoShape 7"/>
          <p:cNvSpPr>
            <a:spLocks noChangeArrowheads="1"/>
          </p:cNvSpPr>
          <p:nvPr/>
        </p:nvSpPr>
        <p:spPr bwMode="auto">
          <a:xfrm>
            <a:off x="1279525" y="36306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0" name="AutoShape 8"/>
          <p:cNvSpPr>
            <a:spLocks noChangeArrowheads="1"/>
          </p:cNvSpPr>
          <p:nvPr/>
        </p:nvSpPr>
        <p:spPr bwMode="auto">
          <a:xfrm>
            <a:off x="2652713" y="3122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1" name="AutoShape 9"/>
          <p:cNvSpPr>
            <a:spLocks noChangeArrowheads="1"/>
          </p:cNvSpPr>
          <p:nvPr/>
        </p:nvSpPr>
        <p:spPr bwMode="auto">
          <a:xfrm>
            <a:off x="1774825" y="42243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2" name="AutoShape 10"/>
          <p:cNvSpPr>
            <a:spLocks noChangeArrowheads="1"/>
          </p:cNvSpPr>
          <p:nvPr/>
        </p:nvSpPr>
        <p:spPr bwMode="auto">
          <a:xfrm>
            <a:off x="785813" y="40640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3" name="AutoShape 11"/>
          <p:cNvSpPr>
            <a:spLocks noChangeArrowheads="1"/>
          </p:cNvSpPr>
          <p:nvPr/>
        </p:nvSpPr>
        <p:spPr bwMode="auto">
          <a:xfrm>
            <a:off x="1003300" y="31369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4" name="AutoShape 12"/>
          <p:cNvSpPr>
            <a:spLocks noChangeArrowheads="1"/>
          </p:cNvSpPr>
          <p:nvPr/>
        </p:nvSpPr>
        <p:spPr bwMode="auto">
          <a:xfrm>
            <a:off x="2025650" y="36242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5" name="AutoShape 13"/>
          <p:cNvSpPr>
            <a:spLocks noChangeArrowheads="1"/>
          </p:cNvSpPr>
          <p:nvPr/>
        </p:nvSpPr>
        <p:spPr bwMode="auto">
          <a:xfrm>
            <a:off x="2489200" y="3613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6" name="AutoShape 14"/>
          <p:cNvSpPr>
            <a:spLocks noChangeArrowheads="1"/>
          </p:cNvSpPr>
          <p:nvPr/>
        </p:nvSpPr>
        <p:spPr bwMode="auto">
          <a:xfrm>
            <a:off x="2119313" y="4303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7" name="AutoShape 15"/>
          <p:cNvSpPr>
            <a:spLocks noChangeArrowheads="1"/>
          </p:cNvSpPr>
          <p:nvPr/>
        </p:nvSpPr>
        <p:spPr bwMode="auto">
          <a:xfrm>
            <a:off x="2500313" y="401637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8" name="AutoShape 16"/>
          <p:cNvSpPr>
            <a:spLocks noChangeArrowheads="1"/>
          </p:cNvSpPr>
          <p:nvPr/>
        </p:nvSpPr>
        <p:spPr bwMode="auto">
          <a:xfrm>
            <a:off x="3582988" y="32210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09" name="AutoShape 17"/>
          <p:cNvSpPr>
            <a:spLocks noChangeArrowheads="1"/>
          </p:cNvSpPr>
          <p:nvPr/>
        </p:nvSpPr>
        <p:spPr bwMode="auto">
          <a:xfrm>
            <a:off x="2674938" y="46466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0" name="AutoShape 18"/>
          <p:cNvSpPr>
            <a:spLocks noChangeArrowheads="1"/>
          </p:cNvSpPr>
          <p:nvPr/>
        </p:nvSpPr>
        <p:spPr bwMode="auto">
          <a:xfrm>
            <a:off x="1978025" y="46529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1" name="AutoShape 19"/>
          <p:cNvSpPr>
            <a:spLocks noChangeArrowheads="1"/>
          </p:cNvSpPr>
          <p:nvPr/>
        </p:nvSpPr>
        <p:spPr bwMode="auto">
          <a:xfrm>
            <a:off x="3765550" y="38750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2" name="AutoShape 20"/>
          <p:cNvSpPr>
            <a:spLocks noChangeArrowheads="1"/>
          </p:cNvSpPr>
          <p:nvPr/>
        </p:nvSpPr>
        <p:spPr bwMode="auto">
          <a:xfrm>
            <a:off x="3879850" y="211613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3" name="AutoShape 21"/>
          <p:cNvSpPr>
            <a:spLocks noChangeArrowheads="1"/>
          </p:cNvSpPr>
          <p:nvPr/>
        </p:nvSpPr>
        <p:spPr bwMode="auto">
          <a:xfrm>
            <a:off x="2335213" y="31829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4" name="AutoShape 22"/>
          <p:cNvSpPr>
            <a:spLocks noChangeArrowheads="1"/>
          </p:cNvSpPr>
          <p:nvPr/>
        </p:nvSpPr>
        <p:spPr bwMode="auto">
          <a:xfrm>
            <a:off x="315913" y="58674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5" name="AutoShape 23"/>
          <p:cNvSpPr>
            <a:spLocks noChangeArrowheads="1"/>
          </p:cNvSpPr>
          <p:nvPr/>
        </p:nvSpPr>
        <p:spPr bwMode="auto">
          <a:xfrm>
            <a:off x="4300538" y="24860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6" name="AutoShape 24"/>
          <p:cNvSpPr>
            <a:spLocks noChangeArrowheads="1"/>
          </p:cNvSpPr>
          <p:nvPr/>
        </p:nvSpPr>
        <p:spPr bwMode="auto">
          <a:xfrm>
            <a:off x="4354513" y="20177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7" name="AutoShape 25"/>
          <p:cNvSpPr>
            <a:spLocks noChangeArrowheads="1"/>
          </p:cNvSpPr>
          <p:nvPr/>
        </p:nvSpPr>
        <p:spPr bwMode="auto">
          <a:xfrm>
            <a:off x="4819650" y="208915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8" name="AutoShape 26"/>
          <p:cNvSpPr>
            <a:spLocks noChangeArrowheads="1"/>
          </p:cNvSpPr>
          <p:nvPr/>
        </p:nvSpPr>
        <p:spPr bwMode="auto">
          <a:xfrm>
            <a:off x="4073525" y="35321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19" name="AutoShape 27"/>
          <p:cNvSpPr>
            <a:spLocks noChangeArrowheads="1"/>
          </p:cNvSpPr>
          <p:nvPr/>
        </p:nvSpPr>
        <p:spPr bwMode="auto">
          <a:xfrm>
            <a:off x="4044950" y="2884488"/>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0" name="AutoShape 28"/>
          <p:cNvSpPr>
            <a:spLocks noChangeArrowheads="1"/>
          </p:cNvSpPr>
          <p:nvPr/>
        </p:nvSpPr>
        <p:spPr bwMode="auto">
          <a:xfrm>
            <a:off x="6430963" y="239395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1" name="AutoShape 29"/>
          <p:cNvSpPr>
            <a:spLocks noChangeArrowheads="1"/>
          </p:cNvSpPr>
          <p:nvPr/>
        </p:nvSpPr>
        <p:spPr bwMode="auto">
          <a:xfrm>
            <a:off x="4540250" y="34782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2" name="AutoShape 30"/>
          <p:cNvSpPr>
            <a:spLocks noChangeArrowheads="1"/>
          </p:cNvSpPr>
          <p:nvPr/>
        </p:nvSpPr>
        <p:spPr bwMode="auto">
          <a:xfrm>
            <a:off x="5135563" y="33670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3" name="AutoShape 31"/>
          <p:cNvSpPr>
            <a:spLocks noChangeArrowheads="1"/>
          </p:cNvSpPr>
          <p:nvPr/>
        </p:nvSpPr>
        <p:spPr bwMode="auto">
          <a:xfrm>
            <a:off x="6594475" y="1790700"/>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4" name="AutoShape 32"/>
          <p:cNvSpPr>
            <a:spLocks noChangeArrowheads="1"/>
          </p:cNvSpPr>
          <p:nvPr/>
        </p:nvSpPr>
        <p:spPr bwMode="auto">
          <a:xfrm>
            <a:off x="4643438" y="2944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5" name="AutoShape 33"/>
          <p:cNvSpPr>
            <a:spLocks noChangeArrowheads="1"/>
          </p:cNvSpPr>
          <p:nvPr/>
        </p:nvSpPr>
        <p:spPr bwMode="auto">
          <a:xfrm>
            <a:off x="5254625" y="28670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6" name="AutoShape 34"/>
          <p:cNvSpPr>
            <a:spLocks noChangeArrowheads="1"/>
          </p:cNvSpPr>
          <p:nvPr/>
        </p:nvSpPr>
        <p:spPr bwMode="auto">
          <a:xfrm>
            <a:off x="4427538" y="3949700"/>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7" name="AutoShape 35"/>
          <p:cNvSpPr>
            <a:spLocks noChangeArrowheads="1"/>
          </p:cNvSpPr>
          <p:nvPr/>
        </p:nvSpPr>
        <p:spPr bwMode="auto">
          <a:xfrm>
            <a:off x="4905375" y="380841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8" name="AutoShape 36"/>
          <p:cNvSpPr>
            <a:spLocks noChangeArrowheads="1"/>
          </p:cNvSpPr>
          <p:nvPr/>
        </p:nvSpPr>
        <p:spPr bwMode="auto">
          <a:xfrm>
            <a:off x="7034213" y="314483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29" name="AutoShape 37"/>
          <p:cNvSpPr>
            <a:spLocks noChangeArrowheads="1"/>
          </p:cNvSpPr>
          <p:nvPr/>
        </p:nvSpPr>
        <p:spPr bwMode="auto">
          <a:xfrm>
            <a:off x="6305550" y="40481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0" name="AutoShape 38"/>
          <p:cNvSpPr>
            <a:spLocks noChangeArrowheads="1"/>
          </p:cNvSpPr>
          <p:nvPr/>
        </p:nvSpPr>
        <p:spPr bwMode="auto">
          <a:xfrm>
            <a:off x="7027863" y="2600325"/>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1" name="AutoShape 39"/>
          <p:cNvSpPr>
            <a:spLocks noChangeArrowheads="1"/>
          </p:cNvSpPr>
          <p:nvPr/>
        </p:nvSpPr>
        <p:spPr bwMode="auto">
          <a:xfrm>
            <a:off x="6318250" y="3357563"/>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2" name="AutoShape 40"/>
          <p:cNvSpPr>
            <a:spLocks noChangeArrowheads="1"/>
          </p:cNvSpPr>
          <p:nvPr/>
        </p:nvSpPr>
        <p:spPr bwMode="auto">
          <a:xfrm>
            <a:off x="7202488" y="2122488"/>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3" name="AutoShape 41"/>
          <p:cNvSpPr>
            <a:spLocks noChangeArrowheads="1"/>
          </p:cNvSpPr>
          <p:nvPr/>
        </p:nvSpPr>
        <p:spPr bwMode="auto">
          <a:xfrm>
            <a:off x="5100638" y="2436813"/>
            <a:ext cx="179387"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4" name="AutoShape 42"/>
          <p:cNvSpPr>
            <a:spLocks noChangeArrowheads="1"/>
          </p:cNvSpPr>
          <p:nvPr/>
        </p:nvSpPr>
        <p:spPr bwMode="auto">
          <a:xfrm>
            <a:off x="4143375" y="4352925"/>
            <a:ext cx="179388" cy="19685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835" name="Line 43"/>
          <p:cNvSpPr>
            <a:spLocks noChangeShapeType="1"/>
          </p:cNvSpPr>
          <p:nvPr/>
        </p:nvSpPr>
        <p:spPr bwMode="auto">
          <a:xfrm>
            <a:off x="2841625" y="1828800"/>
            <a:ext cx="1109663" cy="4376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5836" name="Line 44"/>
          <p:cNvSpPr>
            <a:spLocks noChangeShapeType="1"/>
          </p:cNvSpPr>
          <p:nvPr/>
        </p:nvSpPr>
        <p:spPr bwMode="auto">
          <a:xfrm flipH="1">
            <a:off x="5462588" y="838200"/>
            <a:ext cx="538162" cy="5094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5837" name="Line 45"/>
          <p:cNvSpPr>
            <a:spLocks noChangeShapeType="1"/>
          </p:cNvSpPr>
          <p:nvPr/>
        </p:nvSpPr>
        <p:spPr bwMode="auto">
          <a:xfrm>
            <a:off x="0" y="4767263"/>
            <a:ext cx="2366963" cy="1420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04863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altLang="en-US"/>
              <a:t>Categories (Labels, Classes)</a:t>
            </a:r>
          </a:p>
        </p:txBody>
      </p:sp>
      <p:sp>
        <p:nvSpPr>
          <p:cNvPr id="1126403" name="Rectangle 3"/>
          <p:cNvSpPr>
            <a:spLocks noGrp="1" noChangeArrowheads="1"/>
          </p:cNvSpPr>
          <p:nvPr>
            <p:ph type="body" idx="1"/>
          </p:nvPr>
        </p:nvSpPr>
        <p:spPr/>
        <p:txBody>
          <a:bodyPr/>
          <a:lstStyle/>
          <a:p>
            <a:r>
              <a:rPr lang="en-US" altLang="en-US" dirty="0">
                <a:solidFill>
                  <a:schemeClr val="tx1"/>
                </a:solidFill>
              </a:rPr>
              <a:t>Labeling data</a:t>
            </a:r>
          </a:p>
          <a:p>
            <a:r>
              <a:rPr lang="en-US" altLang="en-US" dirty="0">
                <a:solidFill>
                  <a:schemeClr val="tx1"/>
                </a:solidFill>
              </a:rPr>
              <a:t>2 problems: </a:t>
            </a:r>
          </a:p>
          <a:p>
            <a:r>
              <a:rPr lang="en-US" altLang="en-US" dirty="0">
                <a:solidFill>
                  <a:schemeClr val="tx1"/>
                </a:solidFill>
              </a:rPr>
              <a:t>Decide the possible classes (which ones, how many)</a:t>
            </a:r>
          </a:p>
          <a:p>
            <a:pPr lvl="1"/>
            <a:r>
              <a:rPr lang="en-US" altLang="en-US" dirty="0">
                <a:solidFill>
                  <a:schemeClr val="tx1"/>
                </a:solidFill>
              </a:rPr>
              <a:t>Domain and application dependent</a:t>
            </a:r>
          </a:p>
          <a:p>
            <a:pPr lvl="1"/>
            <a:r>
              <a:rPr lang="en-US" altLang="en-US" dirty="0">
                <a:solidFill>
                  <a:schemeClr val="tx1"/>
                </a:solidFill>
                <a:hlinkClick r:id="rId3"/>
              </a:rPr>
              <a:t>http://news.google.com</a:t>
            </a:r>
            <a:endParaRPr lang="en-US" altLang="en-US" dirty="0"/>
          </a:p>
          <a:p>
            <a:r>
              <a:rPr lang="en-US" altLang="en-US" dirty="0">
                <a:solidFill>
                  <a:schemeClr val="tx1"/>
                </a:solidFill>
              </a:rPr>
              <a:t>Label text</a:t>
            </a:r>
          </a:p>
          <a:p>
            <a:pPr lvl="1"/>
            <a:r>
              <a:rPr lang="en-US" altLang="en-US" dirty="0">
                <a:solidFill>
                  <a:schemeClr val="tx1"/>
                </a:solidFill>
              </a:rPr>
              <a:t>Difficult, time consuming, inconsistency between annotators</a:t>
            </a:r>
          </a:p>
        </p:txBody>
      </p:sp>
    </p:spTree>
    <p:extLst>
      <p:ext uri="{BB962C8B-B14F-4D97-AF65-F5344CB8AC3E}">
        <p14:creationId xmlns:p14="http://schemas.microsoft.com/office/powerpoint/2010/main" val="406269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a:xfrm>
            <a:off x="609600" y="0"/>
            <a:ext cx="8124825" cy="1143000"/>
          </a:xfrm>
        </p:spPr>
        <p:txBody>
          <a:bodyPr/>
          <a:lstStyle/>
          <a:p>
            <a:r>
              <a:rPr lang="en-US" altLang="en-US" dirty="0"/>
              <a:t>Binary vs. multi-way classification</a:t>
            </a:r>
          </a:p>
        </p:txBody>
      </p:sp>
      <p:sp>
        <p:nvSpPr>
          <p:cNvPr id="1116163" name="Rectangle 3"/>
          <p:cNvSpPr>
            <a:spLocks noGrp="1" noChangeArrowheads="1"/>
          </p:cNvSpPr>
          <p:nvPr>
            <p:ph type="body" idx="1"/>
          </p:nvPr>
        </p:nvSpPr>
        <p:spPr/>
        <p:txBody>
          <a:bodyPr/>
          <a:lstStyle/>
          <a:p>
            <a:r>
              <a:rPr lang="en-US" altLang="en-US">
                <a:solidFill>
                  <a:schemeClr val="tx1"/>
                </a:solidFill>
              </a:rPr>
              <a:t>Binary classification: two classes</a:t>
            </a:r>
          </a:p>
          <a:p>
            <a:pPr>
              <a:buFont typeface="Wingdings" panose="05000000000000000000" pitchFamily="2" charset="2"/>
              <a:buNone/>
            </a:pPr>
            <a:endParaRPr lang="en-US" altLang="en-US">
              <a:solidFill>
                <a:schemeClr val="tx1"/>
              </a:solidFill>
            </a:endParaRPr>
          </a:p>
          <a:p>
            <a:r>
              <a:rPr lang="en-US" altLang="en-US">
                <a:solidFill>
                  <a:schemeClr val="tx1"/>
                </a:solidFill>
              </a:rPr>
              <a:t>Multi-way classification: more than two classes</a:t>
            </a:r>
          </a:p>
          <a:p>
            <a:pPr>
              <a:buFont typeface="Wingdings" panose="05000000000000000000" pitchFamily="2" charset="2"/>
              <a:buNone/>
            </a:pPr>
            <a:endParaRPr lang="en-US" altLang="en-US">
              <a:solidFill>
                <a:schemeClr val="tx1"/>
              </a:solidFill>
            </a:endParaRPr>
          </a:p>
          <a:p>
            <a:r>
              <a:rPr lang="en-US" altLang="en-US">
                <a:solidFill>
                  <a:schemeClr val="tx1"/>
                </a:solidFill>
              </a:rPr>
              <a:t>Sometime it can be convenient to treat a multi-way problem like a binary one: one class versus all the others, for all classes</a:t>
            </a:r>
          </a:p>
        </p:txBody>
      </p:sp>
    </p:spTree>
    <p:extLst>
      <p:ext uri="{BB962C8B-B14F-4D97-AF65-F5344CB8AC3E}">
        <p14:creationId xmlns:p14="http://schemas.microsoft.com/office/powerpoint/2010/main" val="3858202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a:xfrm>
            <a:off x="500062" y="0"/>
            <a:ext cx="8143875" cy="1143000"/>
          </a:xfrm>
        </p:spPr>
        <p:txBody>
          <a:bodyPr/>
          <a:lstStyle/>
          <a:p>
            <a:r>
              <a:rPr lang="en-US" altLang="en-US" dirty="0"/>
              <a:t> Flat vs. Hierarchical classification</a:t>
            </a:r>
          </a:p>
        </p:txBody>
      </p:sp>
      <p:sp>
        <p:nvSpPr>
          <p:cNvPr id="1118211" name="Rectangle 3"/>
          <p:cNvSpPr>
            <a:spLocks noGrp="1" noChangeArrowheads="1"/>
          </p:cNvSpPr>
          <p:nvPr>
            <p:ph type="body" idx="1"/>
          </p:nvPr>
        </p:nvSpPr>
        <p:spPr/>
        <p:txBody>
          <a:bodyPr/>
          <a:lstStyle/>
          <a:p>
            <a:r>
              <a:rPr lang="en-US" altLang="en-US">
                <a:solidFill>
                  <a:schemeClr val="tx1"/>
                </a:solidFill>
              </a:rPr>
              <a:t>Flat classification: relations between the classes undetermined</a:t>
            </a:r>
          </a:p>
          <a:p>
            <a:pPr>
              <a:buFont typeface="Wingdings" panose="05000000000000000000" pitchFamily="2" charset="2"/>
              <a:buNone/>
            </a:pPr>
            <a:endParaRPr lang="en-US" altLang="en-US">
              <a:solidFill>
                <a:schemeClr val="tx1"/>
              </a:solidFill>
            </a:endParaRPr>
          </a:p>
          <a:p>
            <a:r>
              <a:rPr lang="en-US" altLang="en-US">
                <a:solidFill>
                  <a:schemeClr val="tx1"/>
                </a:solidFill>
              </a:rPr>
              <a:t>Hierarchical classification: hierarchy where each node is the sub-class of its parent’s node</a:t>
            </a:r>
          </a:p>
        </p:txBody>
      </p:sp>
    </p:spTree>
    <p:extLst>
      <p:ext uri="{BB962C8B-B14F-4D97-AF65-F5344CB8AC3E}">
        <p14:creationId xmlns:p14="http://schemas.microsoft.com/office/powerpoint/2010/main" val="202219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a:xfrm>
            <a:off x="442912" y="0"/>
            <a:ext cx="8258175" cy="1143000"/>
          </a:xfrm>
        </p:spPr>
        <p:txBody>
          <a:bodyPr>
            <a:normAutofit/>
          </a:bodyPr>
          <a:lstStyle/>
          <a:p>
            <a:r>
              <a:rPr lang="en-US" altLang="en-US" dirty="0"/>
              <a:t>Single- vs. multi-category classification </a:t>
            </a:r>
          </a:p>
        </p:txBody>
      </p:sp>
      <p:sp>
        <p:nvSpPr>
          <p:cNvPr id="1119235" name="Rectangle 3"/>
          <p:cNvSpPr>
            <a:spLocks noGrp="1" noChangeArrowheads="1"/>
          </p:cNvSpPr>
          <p:nvPr>
            <p:ph type="body" idx="1"/>
          </p:nvPr>
        </p:nvSpPr>
        <p:spPr/>
        <p:txBody>
          <a:bodyPr/>
          <a:lstStyle/>
          <a:p>
            <a:r>
              <a:rPr lang="en-US" altLang="en-US" dirty="0">
                <a:solidFill>
                  <a:schemeClr val="tx1"/>
                </a:solidFill>
              </a:rPr>
              <a:t>In single-category text classification each text belongs to exactly one category</a:t>
            </a:r>
            <a:r>
              <a:rPr lang="en-US" altLang="en-US" dirty="0"/>
              <a:t> (multi-</a:t>
            </a:r>
            <a:r>
              <a:rPr lang="en-US" altLang="zh-CN" dirty="0"/>
              <a:t>class</a:t>
            </a:r>
            <a:r>
              <a:rPr lang="en-US" altLang="en-US" dirty="0"/>
              <a:t> learning)</a:t>
            </a:r>
            <a:endParaRPr lang="en-US" altLang="en-US" dirty="0">
              <a:solidFill>
                <a:schemeClr val="tx1"/>
              </a:solidFill>
            </a:endParaRPr>
          </a:p>
          <a:p>
            <a:endParaRPr lang="en-US" altLang="en-US" dirty="0">
              <a:solidFill>
                <a:schemeClr val="tx1"/>
              </a:solidFill>
            </a:endParaRPr>
          </a:p>
          <a:p>
            <a:r>
              <a:rPr lang="en-US" altLang="en-US" dirty="0">
                <a:solidFill>
                  <a:schemeClr val="tx1"/>
                </a:solidFill>
              </a:rPr>
              <a:t>In multi-category text classification, each text can have zero or more categories </a:t>
            </a:r>
            <a:r>
              <a:rPr lang="en-US" altLang="en-US" dirty="0"/>
              <a:t>(multi-label learning)</a:t>
            </a:r>
            <a:endParaRPr lang="en-US" altLang="en-US" dirty="0">
              <a:solidFill>
                <a:schemeClr val="tx1"/>
              </a:solidFill>
            </a:endParaRPr>
          </a:p>
          <a:p>
            <a:endParaRPr lang="en-US" altLang="en-US" dirty="0">
              <a:solidFill>
                <a:schemeClr val="tx1"/>
              </a:solidFill>
            </a:endParaRPr>
          </a:p>
        </p:txBody>
      </p:sp>
    </p:spTree>
    <p:extLst>
      <p:ext uri="{BB962C8B-B14F-4D97-AF65-F5344CB8AC3E}">
        <p14:creationId xmlns:p14="http://schemas.microsoft.com/office/powerpoint/2010/main" val="330011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Pipeline of Classification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1026" name="Picture 2" descr="../images/supervised-classific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57912"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5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t>Feature construction and selection</a:t>
            </a:r>
          </a:p>
          <a:p>
            <a:pPr marL="514350" indent="-514350">
              <a:buFont typeface="+mj-lt"/>
              <a:buAutoNum type="arabicPeriod"/>
            </a:pPr>
            <a:r>
              <a:rPr lang="en-US" dirty="0">
                <a:solidFill>
                  <a:schemeClr val="bg1">
                    <a:lumMod val="85000"/>
                  </a:schemeClr>
                </a:solidFill>
              </a:rPr>
              <a:t>Model specification</a:t>
            </a:r>
          </a:p>
          <a:p>
            <a:pPr marL="514350" indent="-514350">
              <a:buFont typeface="+mj-lt"/>
              <a:buAutoNum type="arabicPeriod"/>
            </a:pPr>
            <a:r>
              <a:rPr lang="en-US" dirty="0">
                <a:solidFill>
                  <a:schemeClr val="bg1">
                    <a:lumMod val="85000"/>
                  </a:schemeClr>
                </a:solidFill>
              </a:rPr>
              <a:t>Model estimation and selection</a:t>
            </a:r>
          </a:p>
          <a:p>
            <a:pPr marL="514350" indent="-514350">
              <a:buFont typeface="+mj-lt"/>
              <a:buAutoNum type="arabicPeriod"/>
            </a:pPr>
            <a:r>
              <a:rPr lang="en-US" dirty="0">
                <a:solidFill>
                  <a:schemeClr val="bg1">
                    <a:lumMod val="85000"/>
                  </a:schemeClr>
                </a:solidFill>
              </a:rPr>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5" name="Group 14"/>
          <p:cNvGrpSpPr/>
          <p:nvPr/>
        </p:nvGrpSpPr>
        <p:grpSpPr>
          <a:xfrm>
            <a:off x="3715505" y="5229012"/>
            <a:ext cx="5197835" cy="923330"/>
            <a:chOff x="3715505" y="5229012"/>
            <a:chExt cx="5197835" cy="923330"/>
          </a:xfrm>
        </p:grpSpPr>
        <p:pic>
          <p:nvPicPr>
            <p:cNvPr id="1030"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05" y="5229012"/>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33415" y="5229012"/>
              <a:ext cx="4179925" cy="923330"/>
            </a:xfrm>
            <a:prstGeom prst="rect">
              <a:avLst/>
            </a:prstGeom>
            <a:noFill/>
          </p:spPr>
          <p:txBody>
            <a:bodyPr wrap="square" rtlCol="0">
              <a:spAutoFit/>
            </a:bodyPr>
            <a:lstStyle/>
            <a:p>
              <a:r>
                <a:rPr lang="en-US" dirty="0"/>
                <a:t>Consider:</a:t>
              </a:r>
            </a:p>
            <a:p>
              <a:r>
                <a:rPr lang="en-US" dirty="0"/>
                <a:t>1.1 How to represent the text documents? </a:t>
              </a:r>
            </a:p>
            <a:p>
              <a:r>
                <a:rPr lang="en-US" dirty="0"/>
                <a:t>1.2 Do we need all those features?</a:t>
              </a:r>
            </a:p>
          </p:txBody>
        </p:sp>
      </p:grpSp>
      <p:sp>
        <p:nvSpPr>
          <p:cNvPr id="16" name="Date Placeholder 15"/>
          <p:cNvSpPr>
            <a:spLocks noGrp="1"/>
          </p:cNvSpPr>
          <p:nvPr>
            <p:ph type="dt" sz="half" idx="10"/>
          </p:nvPr>
        </p:nvSpPr>
        <p:spPr/>
        <p:txBody>
          <a:bodyPr/>
          <a:lstStyle/>
          <a:p>
            <a:r>
              <a:rPr lang="en-US"/>
              <a:t>CS@UVa</a:t>
            </a:r>
          </a:p>
        </p:txBody>
      </p:sp>
      <p:sp>
        <p:nvSpPr>
          <p:cNvPr id="18" name="Slide Number Placeholder 17"/>
          <p:cNvSpPr>
            <a:spLocks noGrp="1"/>
          </p:cNvSpPr>
          <p:nvPr>
            <p:ph type="sldNum" sz="quarter" idx="12"/>
          </p:nvPr>
        </p:nvSpPr>
        <p:spPr/>
        <p:txBody>
          <a:bodyPr/>
          <a:lstStyle/>
          <a:p>
            <a:fld id="{24818704-ACE4-4DCD-8AA0-225807798D2E}" type="slidenum">
              <a:rPr lang="en-US" smtClean="0"/>
              <a:t>28</a:t>
            </a:fld>
            <a:endParaRPr lang="en-US"/>
          </a:p>
        </p:txBody>
      </p:sp>
    </p:spTree>
    <p:extLst>
      <p:ext uri="{BB962C8B-B14F-4D97-AF65-F5344CB8AC3E}">
        <p14:creationId xmlns:p14="http://schemas.microsoft.com/office/powerpoint/2010/main" val="227402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Feature construction for text categorization</a:t>
            </a:r>
          </a:p>
        </p:txBody>
      </p:sp>
      <p:sp>
        <p:nvSpPr>
          <p:cNvPr id="3" name="Content Placeholder 2"/>
          <p:cNvSpPr>
            <a:spLocks noGrp="1"/>
          </p:cNvSpPr>
          <p:nvPr>
            <p:ph idx="1"/>
          </p:nvPr>
        </p:nvSpPr>
        <p:spPr/>
        <p:txBody>
          <a:bodyPr/>
          <a:lstStyle/>
          <a:p>
            <a:r>
              <a:rPr lang="en-US" dirty="0"/>
              <a:t>Vector space representation</a:t>
            </a:r>
          </a:p>
          <a:p>
            <a:pPr lvl="1"/>
            <a:r>
              <a:rPr lang="en-US" dirty="0"/>
              <a:t>Standard procedure in document representation</a:t>
            </a:r>
          </a:p>
          <a:p>
            <a:pPr lvl="1"/>
            <a:r>
              <a:rPr lang="en-US" dirty="0"/>
              <a:t>Features</a:t>
            </a:r>
          </a:p>
          <a:p>
            <a:pPr lvl="2"/>
            <a:r>
              <a:rPr lang="en-US" dirty="0"/>
              <a:t>N-gram, POS tags, named entities, topics</a:t>
            </a:r>
          </a:p>
          <a:p>
            <a:pPr lvl="1"/>
            <a:r>
              <a:rPr lang="en-US" dirty="0"/>
              <a:t>Feature value</a:t>
            </a:r>
          </a:p>
          <a:p>
            <a:pPr lvl="2"/>
            <a:r>
              <a:rPr lang="en-US" dirty="0"/>
              <a:t>Binary (presence/absence)</a:t>
            </a:r>
          </a:p>
          <a:p>
            <a:pPr lvl="2"/>
            <a:r>
              <a:rPr lang="en-US" dirty="0"/>
              <a:t>TF-IDF (many variants)</a:t>
            </a:r>
          </a:p>
        </p:txBody>
      </p:sp>
      <p:sp>
        <p:nvSpPr>
          <p:cNvPr id="6" name="Slide Number Placeholder 5"/>
          <p:cNvSpPr>
            <a:spLocks noGrp="1"/>
          </p:cNvSpPr>
          <p:nvPr>
            <p:ph type="sldNum" sz="quarter" idx="12"/>
          </p:nvPr>
        </p:nvSpPr>
        <p:spPr/>
        <p:txBody>
          <a:bodyPr/>
          <a:lstStyle/>
          <a:p>
            <a:fld id="{24818704-ACE4-4DCD-8AA0-225807798D2E}" type="slidenum">
              <a:rPr lang="en-US" smtClean="0"/>
              <a:pPr/>
              <a:t>29</a:t>
            </a:fld>
            <a:endParaRPr lang="en-US"/>
          </a:p>
        </p:txBody>
      </p:sp>
    </p:spTree>
    <p:extLst>
      <p:ext uri="{BB962C8B-B14F-4D97-AF65-F5344CB8AC3E}">
        <p14:creationId xmlns:p14="http://schemas.microsoft.com/office/powerpoint/2010/main" val="57294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553200"/>
            <a:ext cx="5943600" cy="304800"/>
          </a:xfrm>
        </p:spPr>
        <p:txBody>
          <a:bodyPr/>
          <a:lstStyle/>
          <a:p>
            <a:r>
              <a:rPr lang="en-US" altLang="en-US" dirty="0"/>
              <a:t>From: Foundations of Statistical Natural Language Processing. Manning and </a:t>
            </a:r>
            <a:r>
              <a:rPr lang="en-US" altLang="en-US" dirty="0" err="1"/>
              <a:t>Schutze</a:t>
            </a:r>
            <a:endParaRPr lang="en-US" altLang="en-US" dirty="0"/>
          </a:p>
        </p:txBody>
      </p:sp>
      <p:sp>
        <p:nvSpPr>
          <p:cNvPr id="1084418" name="Rectangle 2"/>
          <p:cNvSpPr>
            <a:spLocks noGrp="1" noChangeArrowheads="1"/>
          </p:cNvSpPr>
          <p:nvPr>
            <p:ph type="title"/>
          </p:nvPr>
        </p:nvSpPr>
        <p:spPr>
          <a:xfrm>
            <a:off x="657225" y="0"/>
            <a:ext cx="7773988" cy="1146175"/>
          </a:xfrm>
          <a:ln/>
          <a:extLst>
            <a:ext uri="{91240B29-F687-4F45-9708-019B960494DF}">
              <a14:hiddenLine xmlns:a14="http://schemas.microsoft.com/office/drawing/2010/main" w="9525">
                <a:pattFill prst="pct60">
                  <a:fgClr>
                    <a:srgbClr val="000000"/>
                  </a:fgClr>
                  <a:bgClr>
                    <a:srgbClr val="FFFFFF"/>
                  </a:bgClr>
                </a:pattFill>
                <a:miter lim="800000"/>
                <a:headEnd/>
                <a:tailEnd/>
              </a14:hiddenLine>
            </a:ext>
          </a:extLst>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Classification</a:t>
            </a:r>
          </a:p>
        </p:txBody>
      </p:sp>
      <p:sp>
        <p:nvSpPr>
          <p:cNvPr id="1084419" name="Rectangle 3"/>
          <p:cNvSpPr>
            <a:spLocks noGrp="1" noChangeArrowheads="1"/>
          </p:cNvSpPr>
          <p:nvPr>
            <p:ph type="body" idx="1"/>
          </p:nvPr>
        </p:nvSpPr>
        <p:spPr>
          <a:xfrm>
            <a:off x="400050" y="1295400"/>
            <a:ext cx="8743950" cy="4802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rmAutofit fontScale="92500"/>
          </a:bodyPr>
          <a:lstStyle/>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solidFill>
                  <a:srgbClr val="000000"/>
                </a:solidFill>
              </a:rPr>
              <a:t>Goal: Assign ‘objects’ from a universe to two or more </a:t>
            </a:r>
            <a:r>
              <a:rPr lang="en-GB" altLang="en-US" i="1">
                <a:solidFill>
                  <a:srgbClr val="000000"/>
                </a:solidFill>
              </a:rPr>
              <a:t>classes</a:t>
            </a:r>
            <a:r>
              <a:rPr lang="en-GB" altLang="en-US">
                <a:solidFill>
                  <a:srgbClr val="000000"/>
                </a:solidFill>
              </a:rPr>
              <a:t> or </a:t>
            </a:r>
            <a:r>
              <a:rPr lang="en-GB" altLang="en-US" i="1">
                <a:solidFill>
                  <a:srgbClr val="000000"/>
                </a:solidFill>
              </a:rPr>
              <a:t>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400" i="1">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solidFill>
                  <a:srgbClr val="000000"/>
                </a:solidFill>
              </a:rPr>
              <a:t>Examples: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20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solidFill>
                  <a:srgbClr val="FF0000"/>
                </a:solidFill>
              </a:rPr>
              <a:t>Problem	                      Object	     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a:solidFill>
                  <a:schemeClr val="tx1"/>
                </a:solidFill>
              </a:rPr>
              <a:t>Tagging </a:t>
            </a:r>
            <a:r>
              <a:rPr lang="en-US" altLang="en-US">
                <a:solidFill>
                  <a:schemeClr val="tx1"/>
                </a:solidFill>
              </a:rPr>
              <a:t>                        Word 	     POS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a:solidFill>
                  <a:schemeClr val="tx1"/>
                </a:solidFill>
              </a:rPr>
              <a:t>Sense Disambiguation</a:t>
            </a:r>
            <a:r>
              <a:rPr lang="en-US" altLang="en-US">
                <a:solidFill>
                  <a:schemeClr val="tx1"/>
                </a:solidFill>
              </a:rPr>
              <a:t>     Word	             The word’s senses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u="sng">
                <a:solidFill>
                  <a:schemeClr val="tx1"/>
                </a:solidFill>
              </a:rPr>
              <a:t>Information retrieval</a:t>
            </a:r>
            <a:r>
              <a:rPr lang="en-GB" altLang="en-US">
                <a:solidFill>
                  <a:schemeClr val="tx1"/>
                </a:solidFill>
              </a:rPr>
              <a:t>       Document       Relevant/not relevant</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u="sng">
                <a:solidFill>
                  <a:schemeClr val="tx1"/>
                </a:solidFill>
              </a:rPr>
              <a:t>Sentiment classification</a:t>
            </a:r>
            <a:r>
              <a:rPr lang="en-GB" altLang="en-US">
                <a:solidFill>
                  <a:schemeClr val="tx1"/>
                </a:solidFill>
              </a:rPr>
              <a:t>   Document       Positive/negative</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a:solidFill>
                  <a:schemeClr val="tx1"/>
                </a:solidFill>
              </a:rPr>
              <a:t>Author identification</a:t>
            </a:r>
            <a:r>
              <a:rPr lang="en-US" altLang="en-US">
                <a:solidFill>
                  <a:schemeClr val="tx1"/>
                </a:solidFill>
              </a:rPr>
              <a:t>        Document	     Authors</a:t>
            </a:r>
            <a:endParaRPr lang="en-GB" altLang="en-US">
              <a:solidFill>
                <a:schemeClr val="tx1"/>
              </a:solidFill>
            </a:endParaRPr>
          </a:p>
        </p:txBody>
      </p:sp>
    </p:spTree>
    <p:extLst>
      <p:ext uri="{BB962C8B-B14F-4D97-AF65-F5344CB8AC3E}">
        <p14:creationId xmlns:p14="http://schemas.microsoft.com/office/powerpoint/2010/main" val="13229300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4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4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44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844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844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441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84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19"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A Typical Corpus</a:t>
            </a:r>
          </a:p>
        </p:txBody>
      </p:sp>
      <p:sp>
        <p:nvSpPr>
          <p:cNvPr id="3" name="Content Placeholder 2"/>
          <p:cNvSpPr>
            <a:spLocks noGrp="1"/>
          </p:cNvSpPr>
          <p:nvPr>
            <p:ph idx="1"/>
          </p:nvPr>
        </p:nvSpPr>
        <p:spPr>
          <a:xfrm>
            <a:off x="228600" y="990600"/>
            <a:ext cx="8686800" cy="5562600"/>
          </a:xfrm>
        </p:spPr>
        <p:txBody>
          <a:bodyPr/>
          <a:lstStyle/>
          <a:p>
            <a:r>
              <a:rPr lang="en-US" dirty="0"/>
              <a:t>How many </a:t>
            </a:r>
            <a:r>
              <a:rPr lang="en-US" dirty="0" err="1"/>
              <a:t>unigram+bigram</a:t>
            </a:r>
            <a:r>
              <a:rPr lang="en-US" dirty="0"/>
              <a:t> are there in our controlled vocabulary?</a:t>
            </a:r>
          </a:p>
          <a:p>
            <a:pPr lvl="1"/>
            <a:r>
              <a:rPr lang="en-US" dirty="0"/>
              <a:t>130K on </a:t>
            </a:r>
            <a:r>
              <a:rPr lang="en-US" dirty="0" err="1"/>
              <a:t>Yelp_small</a:t>
            </a:r>
            <a:endParaRPr lang="en-US" dirty="0"/>
          </a:p>
          <a:p>
            <a:r>
              <a:rPr lang="en-US" dirty="0"/>
              <a:t>How many review documents do we have there for training?</a:t>
            </a:r>
          </a:p>
          <a:p>
            <a:pPr lvl="1"/>
            <a:r>
              <a:rPr lang="en-US" dirty="0"/>
              <a:t>629K </a:t>
            </a:r>
            <a:r>
              <a:rPr lang="en-US" dirty="0" err="1"/>
              <a:t>Yelp_small</a:t>
            </a:r>
            <a:endParaRPr lang="en-US" dirty="0"/>
          </a:p>
          <a:p>
            <a:pPr lvl="1"/>
            <a:endParaRPr lang="en-US" dirty="0"/>
          </a:p>
          <a:p>
            <a:pPr lvl="1"/>
            <a:endParaRPr lang="en-US" dirty="0"/>
          </a:p>
        </p:txBody>
      </p:sp>
      <p:sp>
        <p:nvSpPr>
          <p:cNvPr id="4" name="TextBox 3"/>
          <p:cNvSpPr txBox="1"/>
          <p:nvPr/>
        </p:nvSpPr>
        <p:spPr>
          <a:xfrm>
            <a:off x="4876800" y="3256002"/>
            <a:ext cx="3733800" cy="369332"/>
          </a:xfrm>
          <a:prstGeom prst="rect">
            <a:avLst/>
          </a:prstGeom>
          <a:noFill/>
        </p:spPr>
        <p:txBody>
          <a:bodyPr wrap="square" rtlCol="0">
            <a:spAutoFit/>
          </a:bodyPr>
          <a:lstStyle/>
          <a:p>
            <a:r>
              <a:rPr lang="en-US" b="1" i="1" dirty="0">
                <a:solidFill>
                  <a:srgbClr val="FF0000"/>
                </a:solidFill>
              </a:rPr>
              <a:t>Very sparse feature representation!</a:t>
            </a:r>
          </a:p>
        </p:txBody>
      </p:sp>
      <p:sp>
        <p:nvSpPr>
          <p:cNvPr id="7" name="Slide Number Placeholder 6"/>
          <p:cNvSpPr>
            <a:spLocks noGrp="1"/>
          </p:cNvSpPr>
          <p:nvPr>
            <p:ph type="sldNum" sz="quarter" idx="12"/>
          </p:nvPr>
        </p:nvSpPr>
        <p:spPr/>
        <p:txBody>
          <a:bodyPr/>
          <a:lstStyle/>
          <a:p>
            <a:fld id="{24818704-ACE4-4DCD-8AA0-225807798D2E}" type="slidenum">
              <a:rPr lang="en-US" smtClean="0"/>
              <a:t>30</a:t>
            </a:fld>
            <a:endParaRPr lang="en-US"/>
          </a:p>
        </p:txBody>
      </p:sp>
      <p:pic>
        <p:nvPicPr>
          <p:cNvPr id="8" name="Picture 2" descr="http://www.dcs.gla.ac.uk/Keith/Chapter.2/Fig.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14" y="3764691"/>
            <a:ext cx="3470986" cy="268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82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Feature Selection</a:t>
            </a:r>
            <a:endParaRPr lang="en-US" dirty="0"/>
          </a:p>
        </p:txBody>
      </p:sp>
      <p:sp>
        <p:nvSpPr>
          <p:cNvPr id="3" name="Content Placeholder 2"/>
          <p:cNvSpPr>
            <a:spLocks noGrp="1"/>
          </p:cNvSpPr>
          <p:nvPr>
            <p:ph idx="1"/>
          </p:nvPr>
        </p:nvSpPr>
        <p:spPr/>
        <p:txBody>
          <a:bodyPr/>
          <a:lstStyle/>
          <a:p>
            <a:r>
              <a:rPr lang="en-US" altLang="zh-CN" dirty="0"/>
              <a:t>A small corpus can have millions of </a:t>
            </a:r>
            <a:r>
              <a:rPr lang="en-US" altLang="zh-CN" dirty="0" err="1"/>
              <a:t>unigram+bigram</a:t>
            </a:r>
            <a:r>
              <a:rPr lang="en-US" altLang="zh-CN" dirty="0"/>
              <a:t> features</a:t>
            </a:r>
          </a:p>
          <a:p>
            <a:r>
              <a:rPr lang="en-US" dirty="0"/>
              <a:t>Select the most informative features for model training</a:t>
            </a:r>
          </a:p>
          <a:p>
            <a:pPr lvl="1"/>
            <a:r>
              <a:rPr lang="en-US" dirty="0"/>
              <a:t>Reduce the feature space</a:t>
            </a:r>
          </a:p>
          <a:p>
            <a:pPr lvl="1"/>
            <a:r>
              <a:rPr lang="en-US" dirty="0"/>
              <a:t>Improve the final classification performance</a:t>
            </a:r>
          </a:p>
          <a:p>
            <a:pPr lvl="1"/>
            <a:r>
              <a:rPr lang="en-US" dirty="0"/>
              <a:t>Improve training/testing efficiency</a:t>
            </a:r>
          </a:p>
          <a:p>
            <a:pPr lvl="2"/>
            <a:r>
              <a:rPr lang="en-US" dirty="0"/>
              <a:t>Less tuning time</a:t>
            </a:r>
          </a:p>
          <a:p>
            <a:pPr lvl="2"/>
            <a:r>
              <a:rPr lang="en-US" dirty="0"/>
              <a:t>Fewer training data</a:t>
            </a:r>
          </a:p>
          <a:p>
            <a:pPr lvl="2"/>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57154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methods</a:t>
            </a:r>
          </a:p>
        </p:txBody>
      </p:sp>
      <p:sp>
        <p:nvSpPr>
          <p:cNvPr id="3" name="Content Placeholder 2"/>
          <p:cNvSpPr>
            <a:spLocks noGrp="1"/>
          </p:cNvSpPr>
          <p:nvPr>
            <p:ph idx="1"/>
          </p:nvPr>
        </p:nvSpPr>
        <p:spPr>
          <a:xfrm>
            <a:off x="457200" y="1283229"/>
            <a:ext cx="8229600" cy="4525963"/>
          </a:xfrm>
        </p:spPr>
        <p:txBody>
          <a:bodyPr/>
          <a:lstStyle/>
          <a:p>
            <a:r>
              <a:rPr lang="en-US" dirty="0"/>
              <a:t>Filter method</a:t>
            </a:r>
          </a:p>
          <a:p>
            <a:pPr lvl="1"/>
            <a:r>
              <a:rPr lang="en-US" dirty="0"/>
              <a:t>Evaluate the features </a:t>
            </a:r>
            <a:r>
              <a:rPr lang="en-US" u="sng" dirty="0"/>
              <a:t>independently</a:t>
            </a:r>
            <a:r>
              <a:rPr lang="en-US" dirty="0"/>
              <a:t> from the classifier and other features</a:t>
            </a:r>
          </a:p>
          <a:p>
            <a:pPr lvl="2"/>
            <a:r>
              <a:rPr lang="en-US" dirty="0"/>
              <a:t>No indication of a classifier’s performance on the selected features</a:t>
            </a:r>
          </a:p>
          <a:p>
            <a:pPr lvl="2"/>
            <a:r>
              <a:rPr lang="en-US" dirty="0"/>
              <a:t>No dependency among the features</a:t>
            </a:r>
          </a:p>
          <a:p>
            <a:pPr lvl="1"/>
            <a:r>
              <a:rPr lang="en-US" dirty="0"/>
              <a:t>Feasible for very large feature set</a:t>
            </a:r>
          </a:p>
          <a:p>
            <a:pPr lvl="2"/>
            <a:r>
              <a:rPr lang="en-US" dirty="0"/>
              <a:t>Usually used as a preprocessing step</a:t>
            </a:r>
          </a:p>
          <a:p>
            <a:pPr lvl="1"/>
            <a:endParaRPr lang="en-US" dirty="0"/>
          </a:p>
        </p:txBody>
      </p:sp>
      <p:grpSp>
        <p:nvGrpSpPr>
          <p:cNvPr id="6" name="Group 5"/>
          <p:cNvGrpSpPr/>
          <p:nvPr/>
        </p:nvGrpSpPr>
        <p:grpSpPr>
          <a:xfrm>
            <a:off x="864129" y="4699941"/>
            <a:ext cx="7415742" cy="1109251"/>
            <a:chOff x="864129" y="4857963"/>
            <a:chExt cx="7415742" cy="1109251"/>
          </a:xfrm>
        </p:grpSpPr>
        <p:pic>
          <p:nvPicPr>
            <p:cNvPr id="4" name="Picture 3"/>
            <p:cNvPicPr>
              <a:picLocks noChangeAspect="1"/>
            </p:cNvPicPr>
            <p:nvPr/>
          </p:nvPicPr>
          <p:blipFill>
            <a:blip r:embed="rId2"/>
            <a:stretch>
              <a:fillRect/>
            </a:stretch>
          </p:blipFill>
          <p:spPr>
            <a:xfrm>
              <a:off x="864129" y="4857963"/>
              <a:ext cx="7415742" cy="801474"/>
            </a:xfrm>
            <a:prstGeom prst="rect">
              <a:avLst/>
            </a:prstGeom>
          </p:spPr>
        </p:pic>
        <p:sp>
          <p:nvSpPr>
            <p:cNvPr id="5" name="Rectangle 4"/>
            <p:cNvSpPr/>
            <p:nvPr/>
          </p:nvSpPr>
          <p:spPr>
            <a:xfrm>
              <a:off x="2226733" y="5659437"/>
              <a:ext cx="4690534" cy="307777"/>
            </a:xfrm>
            <a:prstGeom prst="rect">
              <a:avLst/>
            </a:prstGeom>
          </p:spPr>
          <p:txBody>
            <a:bodyPr wrap="square">
              <a:spAutoFit/>
            </a:bodyPr>
            <a:lstStyle/>
            <a:p>
              <a:r>
                <a:rPr lang="en-US" sz="1400" i="1" dirty="0"/>
                <a:t>R. </a:t>
              </a:r>
              <a:r>
                <a:rPr lang="en-US" sz="1400" i="1" dirty="0" err="1"/>
                <a:t>Kohavi</a:t>
              </a:r>
              <a:r>
                <a:rPr lang="en-US" sz="1400" i="1" dirty="0"/>
                <a:t>, G.H. John/</a:t>
              </a:r>
              <a:r>
                <a:rPr lang="en-US" sz="1400" i="1" dirty="0" err="1"/>
                <a:t>Artijicial</a:t>
              </a:r>
              <a:r>
                <a:rPr lang="en-US" sz="1400" i="1" dirty="0"/>
                <a:t> Intelligence 97 (1997) 273-324 </a:t>
              </a:r>
            </a:p>
          </p:txBody>
        </p:sp>
      </p:grpSp>
      <p:sp>
        <p:nvSpPr>
          <p:cNvPr id="9" name="Slide Number Placeholder 8"/>
          <p:cNvSpPr>
            <a:spLocks noGrp="1"/>
          </p:cNvSpPr>
          <p:nvPr>
            <p:ph type="sldNum" sz="quarter" idx="12"/>
          </p:nvPr>
        </p:nvSpPr>
        <p:spPr/>
        <p:txBody>
          <a:bodyPr/>
          <a:lstStyle/>
          <a:p>
            <a:fld id="{24818704-ACE4-4DCD-8AA0-225807798D2E}" type="slidenum">
              <a:rPr lang="en-US" smtClean="0"/>
              <a:t>32</a:t>
            </a:fld>
            <a:endParaRPr lang="en-US"/>
          </a:p>
        </p:txBody>
      </p:sp>
    </p:spTree>
    <p:extLst>
      <p:ext uri="{BB962C8B-B14F-4D97-AF65-F5344CB8AC3E}">
        <p14:creationId xmlns:p14="http://schemas.microsoft.com/office/powerpoint/2010/main" val="37126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scoring metrics</a:t>
            </a:r>
          </a:p>
        </p:txBody>
      </p:sp>
      <p:sp>
        <p:nvSpPr>
          <p:cNvPr id="3" name="Content Placeholder 2"/>
          <p:cNvSpPr>
            <a:spLocks noGrp="1"/>
          </p:cNvSpPr>
          <p:nvPr>
            <p:ph idx="1"/>
          </p:nvPr>
        </p:nvSpPr>
        <p:spPr/>
        <p:txBody>
          <a:bodyPr/>
          <a:lstStyle/>
          <a:p>
            <a:r>
              <a:rPr lang="en-US" dirty="0"/>
              <a:t>Document frequency</a:t>
            </a:r>
          </a:p>
          <a:p>
            <a:pPr lvl="1"/>
            <a:r>
              <a:rPr lang="en-US" dirty="0">
                <a:ea typeface="ＭＳ Ｐゴシック" charset="-128"/>
              </a:rPr>
              <a:t>Rare words: non-influential for global prediction, reduce vocabulary size</a:t>
            </a:r>
            <a:endParaRPr lang="en-US" dirty="0"/>
          </a:p>
          <a:p>
            <a:pPr lvl="1"/>
            <a:endParaRPr lang="en-US" dirty="0"/>
          </a:p>
        </p:txBody>
      </p:sp>
      <p:pic>
        <p:nvPicPr>
          <p:cNvPr id="7" name="Picture 2" descr="http://www.dcs.gla.ac.uk/Keith/Chapter.2/Fig.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199" y="3222292"/>
            <a:ext cx="4199467" cy="324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986367" y="3540015"/>
            <a:ext cx="2180166" cy="717878"/>
            <a:chOff x="986367" y="3540015"/>
            <a:chExt cx="2180166" cy="717878"/>
          </a:xfrm>
        </p:grpSpPr>
        <p:sp>
          <p:nvSpPr>
            <p:cNvPr id="8" name="TextBox 7"/>
            <p:cNvSpPr txBox="1"/>
            <p:nvPr/>
          </p:nvSpPr>
          <p:spPr>
            <a:xfrm>
              <a:off x="986367" y="3540015"/>
              <a:ext cx="1845733" cy="646331"/>
            </a:xfrm>
            <a:prstGeom prst="rect">
              <a:avLst/>
            </a:prstGeom>
            <a:noFill/>
          </p:spPr>
          <p:txBody>
            <a:bodyPr wrap="square" rtlCol="0">
              <a:spAutoFit/>
            </a:bodyPr>
            <a:lstStyle/>
            <a:p>
              <a:r>
                <a:rPr lang="en-US" i="1" dirty="0">
                  <a:solidFill>
                    <a:srgbClr val="FF0000"/>
                  </a:solidFill>
                </a:rPr>
                <a:t>riskier to remove head words</a:t>
              </a:r>
            </a:p>
          </p:txBody>
        </p:sp>
        <p:cxnSp>
          <p:nvCxnSpPr>
            <p:cNvPr id="10" name="Straight Arrow Connector 9"/>
            <p:cNvCxnSpPr/>
            <p:nvPr/>
          </p:nvCxnSpPr>
          <p:spPr>
            <a:xfrm>
              <a:off x="2455333" y="3937000"/>
              <a:ext cx="711200" cy="3208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994400" y="4719218"/>
            <a:ext cx="2424740" cy="771689"/>
            <a:chOff x="5994400" y="4719218"/>
            <a:chExt cx="2424740" cy="771689"/>
          </a:xfrm>
        </p:grpSpPr>
        <p:sp>
          <p:nvSpPr>
            <p:cNvPr id="11" name="TextBox 10"/>
            <p:cNvSpPr txBox="1"/>
            <p:nvPr/>
          </p:nvSpPr>
          <p:spPr>
            <a:xfrm>
              <a:off x="6573407" y="4719218"/>
              <a:ext cx="1845733" cy="646331"/>
            </a:xfrm>
            <a:prstGeom prst="rect">
              <a:avLst/>
            </a:prstGeom>
            <a:noFill/>
          </p:spPr>
          <p:txBody>
            <a:bodyPr wrap="square" rtlCol="0">
              <a:spAutoFit/>
            </a:bodyPr>
            <a:lstStyle/>
            <a:p>
              <a:r>
                <a:rPr lang="en-US" i="1" dirty="0">
                  <a:solidFill>
                    <a:srgbClr val="FF0000"/>
                  </a:solidFill>
                </a:rPr>
                <a:t>safer to remove rare words</a:t>
              </a:r>
            </a:p>
          </p:txBody>
        </p:sp>
        <p:cxnSp>
          <p:nvCxnSpPr>
            <p:cNvPr id="12" name="Straight Arrow Connector 11"/>
            <p:cNvCxnSpPr/>
            <p:nvPr/>
          </p:nvCxnSpPr>
          <p:spPr>
            <a:xfrm flipH="1">
              <a:off x="5994400" y="5042383"/>
              <a:ext cx="579008" cy="4485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24818704-ACE4-4DCD-8AA0-225807798D2E}" type="slidenum">
              <a:rPr lang="en-US" smtClean="0"/>
              <a:t>33</a:t>
            </a:fld>
            <a:endParaRPr lang="en-US"/>
          </a:p>
        </p:txBody>
      </p:sp>
    </p:spTree>
    <p:extLst>
      <p:ext uri="{BB962C8B-B14F-4D97-AF65-F5344CB8AC3E}">
        <p14:creationId xmlns:p14="http://schemas.microsoft.com/office/powerpoint/2010/main" val="16385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solidFill>
                  <a:schemeClr val="bg1">
                    <a:lumMod val="85000"/>
                  </a:schemeClr>
                </a:solidFill>
              </a:rPr>
              <a:t>Feature construction and selection</a:t>
            </a:r>
          </a:p>
          <a:p>
            <a:pPr marL="514350" indent="-514350">
              <a:buFont typeface="+mj-lt"/>
              <a:buAutoNum type="arabicPeriod"/>
            </a:pPr>
            <a:r>
              <a:rPr lang="en-US" dirty="0"/>
              <a:t>Model specification</a:t>
            </a:r>
          </a:p>
          <a:p>
            <a:pPr marL="514350" indent="-514350">
              <a:buFont typeface="+mj-lt"/>
              <a:buAutoNum type="arabicPeriod"/>
            </a:pPr>
            <a:r>
              <a:rPr lang="en-US" dirty="0">
                <a:solidFill>
                  <a:schemeClr val="bg1">
                    <a:lumMod val="85000"/>
                  </a:schemeClr>
                </a:solidFill>
              </a:rPr>
              <a:t>Model estimation and selection</a:t>
            </a:r>
          </a:p>
          <a:p>
            <a:pPr marL="514350" indent="-514350">
              <a:buFont typeface="+mj-lt"/>
              <a:buAutoNum type="arabicPeriod"/>
            </a:pPr>
            <a:r>
              <a:rPr lang="en-US" dirty="0">
                <a:solidFill>
                  <a:schemeClr val="bg1">
                    <a:lumMod val="85000"/>
                  </a:schemeClr>
                </a:solidFill>
              </a:rPr>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6" name="Group 15"/>
          <p:cNvGrpSpPr/>
          <p:nvPr/>
        </p:nvGrpSpPr>
        <p:grpSpPr>
          <a:xfrm>
            <a:off x="3891244" y="5016847"/>
            <a:ext cx="5134223" cy="1200329"/>
            <a:chOff x="3891244" y="5016847"/>
            <a:chExt cx="5134223" cy="1200329"/>
          </a:xfrm>
        </p:grpSpPr>
        <p:pic>
          <p:nvPicPr>
            <p:cNvPr id="14"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244" y="5172231"/>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68883" y="5016847"/>
              <a:ext cx="4156584" cy="1200329"/>
            </a:xfrm>
            <a:prstGeom prst="rect">
              <a:avLst/>
            </a:prstGeom>
            <a:noFill/>
          </p:spPr>
          <p:txBody>
            <a:bodyPr wrap="square" rtlCol="0">
              <a:spAutoFit/>
            </a:bodyPr>
            <a:lstStyle/>
            <a:p>
              <a:r>
                <a:rPr lang="en-US" dirty="0"/>
                <a:t>Consider:</a:t>
              </a:r>
            </a:p>
            <a:p>
              <a:r>
                <a:rPr lang="en-US" dirty="0"/>
                <a:t>2.1 What is the unique property of this problem? </a:t>
              </a:r>
            </a:p>
            <a:p>
              <a:r>
                <a:rPr lang="en-US" dirty="0"/>
                <a:t>2.2 What type of classifier we should use?</a:t>
              </a:r>
            </a:p>
          </p:txBody>
        </p:sp>
      </p:grpSp>
      <p:sp>
        <p:nvSpPr>
          <p:cNvPr id="19" name="Slide Number Placeholder 18"/>
          <p:cNvSpPr>
            <a:spLocks noGrp="1"/>
          </p:cNvSpPr>
          <p:nvPr>
            <p:ph type="sldNum" sz="quarter" idx="12"/>
          </p:nvPr>
        </p:nvSpPr>
        <p:spPr/>
        <p:txBody>
          <a:bodyPr/>
          <a:lstStyle/>
          <a:p>
            <a:fld id="{24818704-ACE4-4DCD-8AA0-225807798D2E}" type="slidenum">
              <a:rPr lang="en-US" smtClean="0"/>
              <a:t>34</a:t>
            </a:fld>
            <a:endParaRPr lang="en-US"/>
          </a:p>
        </p:txBody>
      </p:sp>
    </p:spTree>
    <p:extLst>
      <p:ext uri="{BB962C8B-B14F-4D97-AF65-F5344CB8AC3E}">
        <p14:creationId xmlns:p14="http://schemas.microsoft.com/office/powerpoint/2010/main" val="15106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66733"/>
              </a:xfrm>
            </p:spPr>
            <p:txBody>
              <a:bodyPr>
                <a:normAutofit/>
              </a:bodyPr>
              <a:lstStyle/>
              <a:p>
                <a:r>
                  <a:rPr lang="en-US" dirty="0"/>
                  <a:t>Specify dependency assumptions </a:t>
                </a:r>
              </a:p>
              <a:p>
                <a:pPr lvl="1"/>
                <a:r>
                  <a:rPr lang="en-US" dirty="0"/>
                  <a:t>Linear relation between feature vector </a:t>
                </a:r>
                <a14:m>
                  <m:oMath xmlns:m="http://schemas.openxmlformats.org/officeDocument/2006/math">
                    <m:r>
                      <a:rPr lang="en-US" i="1" dirty="0" smtClean="0">
                        <a:latin typeface="Cambria Math" panose="02040503050406030204" pitchFamily="18" charset="0"/>
                      </a:rPr>
                      <m:t>𝑥</m:t>
                    </m:r>
                  </m:oMath>
                </a14:m>
                <a:r>
                  <a:rPr lang="en-US" dirty="0"/>
                  <a:t> and label </a:t>
                </a:r>
                <a14:m>
                  <m:oMath xmlns:m="http://schemas.openxmlformats.org/officeDocument/2006/math">
                    <m:r>
                      <a:rPr lang="en-US" i="1" dirty="0" smtClean="0">
                        <a:latin typeface="Cambria Math" panose="02040503050406030204" pitchFamily="18" charset="0"/>
                      </a:rPr>
                      <m:t>𝑦</m:t>
                    </m:r>
                  </m:oMath>
                </a14:m>
                <a:r>
                  <a:rPr lang="en-US" dirty="0"/>
                  <a:t> </a:t>
                </a:r>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lvl="2"/>
                <a:r>
                  <a:rPr lang="en-US" dirty="0"/>
                  <a:t>Features are </a:t>
                </a:r>
                <a:r>
                  <a:rPr lang="en-US" u="sng" dirty="0"/>
                  <a:t>independent</a:t>
                </a:r>
                <a:r>
                  <a:rPr lang="en-US" dirty="0"/>
                  <a:t> among each other</a:t>
                </a:r>
              </a:p>
              <a:p>
                <a:pPr lvl="3"/>
                <a:r>
                  <a:rPr lang="en-US" dirty="0"/>
                  <a:t>Naïve Bayes, perceptron</a:t>
                </a:r>
              </a:p>
              <a:p>
                <a:pPr lvl="1"/>
                <a:r>
                  <a:rPr lang="en-US" dirty="0"/>
                  <a:t>Non-linear relation between </a:t>
                </a:r>
                <a14:m>
                  <m:oMath xmlns:m="http://schemas.openxmlformats.org/officeDocument/2006/math">
                    <m:r>
                      <a:rPr lang="en-US" i="1" dirty="0">
                        <a:latin typeface="Cambria Math" panose="02040503050406030204" pitchFamily="18" charset="0"/>
                      </a:rPr>
                      <m:t>𝑥</m:t>
                    </m:r>
                  </m:oMath>
                </a14:m>
                <a:r>
                  <a:rPr lang="en-US" dirty="0"/>
                  <a:t> and </a:t>
                </a:r>
                <a14:m>
                  <m:oMath xmlns:m="http://schemas.openxmlformats.org/officeDocument/2006/math">
                    <m:r>
                      <a:rPr lang="en-US" i="1" dirty="0">
                        <a:latin typeface="Cambria Math" panose="02040503050406030204" pitchFamily="18" charset="0"/>
                      </a:rPr>
                      <m:t>𝑦</m:t>
                    </m:r>
                  </m:oMath>
                </a14:m>
                <a:r>
                  <a:rPr lang="en-US" dirty="0"/>
                  <a:t> </a:t>
                </a:r>
              </a:p>
              <a:p>
                <a:pPr lvl="2"/>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𝑦</m:t>
                    </m:r>
                  </m:oMath>
                </a14:m>
                <a:r>
                  <a:rPr lang="en-US" dirty="0"/>
                  <a:t>, 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oMath>
                </a14:m>
                <a:r>
                  <a:rPr lang="en-US" dirty="0"/>
                  <a:t> is a non-linear function of </a:t>
                </a:r>
                <a14:m>
                  <m:oMath xmlns:m="http://schemas.openxmlformats.org/officeDocument/2006/math">
                    <m:r>
                      <a:rPr lang="en-US" i="1" dirty="0" smtClean="0">
                        <a:latin typeface="Cambria Math" panose="02040503050406030204" pitchFamily="18" charset="0"/>
                      </a:rPr>
                      <m:t>𝑥</m:t>
                    </m:r>
                  </m:oMath>
                </a14:m>
                <a:endParaRPr lang="en-US" dirty="0"/>
              </a:p>
              <a:p>
                <a:pPr lvl="2"/>
                <a:r>
                  <a:rPr lang="en-US" dirty="0"/>
                  <a:t>Features are </a:t>
                </a:r>
                <a:r>
                  <a:rPr lang="en-US" u="sng" dirty="0"/>
                  <a:t>not independent</a:t>
                </a:r>
                <a:r>
                  <a:rPr lang="en-US" dirty="0"/>
                  <a:t> among each other</a:t>
                </a:r>
              </a:p>
              <a:p>
                <a:pPr lvl="3"/>
                <a:r>
                  <a:rPr lang="en-US" dirty="0"/>
                  <a:t>Decision tree, kernel SVM, mixture model, deep models</a:t>
                </a:r>
              </a:p>
              <a:p>
                <a:r>
                  <a:rPr lang="en-US" dirty="0"/>
                  <a:t>Choose based on our domain knowledge of the problem</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66733"/>
              </a:xfrm>
              <a:blipFill>
                <a:blip r:embed="rId2"/>
                <a:stretch>
                  <a:fillRect l="-1333" t="-1280"/>
                </a:stretch>
              </a:blipFill>
            </p:spPr>
            <p:txBody>
              <a:bodyPr/>
              <a:lstStyle/>
              <a:p>
                <a:r>
                  <a:rPr lang="en-US">
                    <a:noFill/>
                  </a:rPr>
                  <a:t> </a:t>
                </a:r>
              </a:p>
            </p:txBody>
          </p:sp>
        </mc:Fallback>
      </mc:AlternateContent>
      <p:grpSp>
        <p:nvGrpSpPr>
          <p:cNvPr id="11" name="Group 10"/>
          <p:cNvGrpSpPr/>
          <p:nvPr/>
        </p:nvGrpSpPr>
        <p:grpSpPr>
          <a:xfrm>
            <a:off x="5977467" y="2357966"/>
            <a:ext cx="3225800" cy="1404098"/>
            <a:chOff x="5977467" y="2357966"/>
            <a:chExt cx="3225800" cy="1404098"/>
          </a:xfrm>
        </p:grpSpPr>
        <p:sp>
          <p:nvSpPr>
            <p:cNvPr id="4" name="TextBox 3"/>
            <p:cNvSpPr txBox="1"/>
            <p:nvPr/>
          </p:nvSpPr>
          <p:spPr>
            <a:xfrm>
              <a:off x="6646334" y="2357966"/>
              <a:ext cx="2556933" cy="646331"/>
            </a:xfrm>
            <a:prstGeom prst="rect">
              <a:avLst/>
            </a:prstGeom>
            <a:noFill/>
          </p:spPr>
          <p:txBody>
            <a:bodyPr wrap="square" rtlCol="0">
              <a:spAutoFit/>
            </a:bodyPr>
            <a:lstStyle/>
            <a:p>
              <a:r>
                <a:rPr lang="en-US" dirty="0">
                  <a:solidFill>
                    <a:srgbClr val="FF0000"/>
                  </a:solidFill>
                </a:rPr>
                <a:t>We will discuss these choices later</a:t>
              </a:r>
            </a:p>
          </p:txBody>
        </p:sp>
        <p:cxnSp>
          <p:nvCxnSpPr>
            <p:cNvPr id="6" name="Straight Arrow Connector 5"/>
            <p:cNvCxnSpPr/>
            <p:nvPr/>
          </p:nvCxnSpPr>
          <p:spPr>
            <a:xfrm flipH="1" flipV="1">
              <a:off x="6070600" y="2404533"/>
              <a:ext cx="575734" cy="230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977467" y="2727698"/>
              <a:ext cx="668868" cy="10343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Slide Number Placeholder 8"/>
          <p:cNvSpPr>
            <a:spLocks noGrp="1"/>
          </p:cNvSpPr>
          <p:nvPr>
            <p:ph type="sldNum" sz="quarter" idx="12"/>
          </p:nvPr>
        </p:nvSpPr>
        <p:spPr/>
        <p:txBody>
          <a:bodyPr/>
          <a:lstStyle/>
          <a:p>
            <a:fld id="{24818704-ACE4-4DCD-8AA0-225807798D2E}" type="slidenum">
              <a:rPr lang="en-US" smtClean="0"/>
              <a:t>35</a:t>
            </a:fld>
            <a:endParaRPr lang="en-US"/>
          </a:p>
        </p:txBody>
      </p:sp>
    </p:spTree>
    <p:extLst>
      <p:ext uri="{BB962C8B-B14F-4D97-AF65-F5344CB8AC3E}">
        <p14:creationId xmlns:p14="http://schemas.microsoft.com/office/powerpoint/2010/main" val="2839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solidFill>
                  <a:schemeClr val="bg1">
                    <a:lumMod val="85000"/>
                  </a:schemeClr>
                </a:solidFill>
              </a:rPr>
              <a:t>Feature construction and selection</a:t>
            </a:r>
          </a:p>
          <a:p>
            <a:pPr marL="514350" indent="-514350">
              <a:buFont typeface="+mj-lt"/>
              <a:buAutoNum type="arabicPeriod"/>
            </a:pPr>
            <a:r>
              <a:rPr lang="en-US" dirty="0">
                <a:solidFill>
                  <a:schemeClr val="bg1">
                    <a:lumMod val="85000"/>
                  </a:schemeClr>
                </a:solidFill>
              </a:rPr>
              <a:t>Model specification</a:t>
            </a:r>
          </a:p>
          <a:p>
            <a:pPr marL="514350" indent="-514350">
              <a:buFont typeface="+mj-lt"/>
              <a:buAutoNum type="arabicPeriod"/>
            </a:pPr>
            <a:r>
              <a:rPr lang="en-US" dirty="0"/>
              <a:t>Model estimation and selection</a:t>
            </a:r>
          </a:p>
          <a:p>
            <a:pPr marL="514350" indent="-514350">
              <a:buFont typeface="+mj-lt"/>
              <a:buAutoNum type="arabicPeriod"/>
            </a:pPr>
            <a:r>
              <a:rPr lang="en-US" dirty="0">
                <a:solidFill>
                  <a:schemeClr val="bg1">
                    <a:lumMod val="85000"/>
                  </a:schemeClr>
                </a:solidFill>
              </a:rPr>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6" name="Group 15"/>
          <p:cNvGrpSpPr/>
          <p:nvPr/>
        </p:nvGrpSpPr>
        <p:grpSpPr>
          <a:xfrm>
            <a:off x="3849563" y="5016847"/>
            <a:ext cx="5175904" cy="1477328"/>
            <a:chOff x="3849563" y="5016847"/>
            <a:chExt cx="5175904" cy="1477328"/>
          </a:xfrm>
        </p:grpSpPr>
        <p:pic>
          <p:nvPicPr>
            <p:cNvPr id="14"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9563" y="5419165"/>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68883" y="5016847"/>
              <a:ext cx="4156584" cy="1477328"/>
            </a:xfrm>
            <a:prstGeom prst="rect">
              <a:avLst/>
            </a:prstGeom>
            <a:noFill/>
          </p:spPr>
          <p:txBody>
            <a:bodyPr wrap="square" rtlCol="0">
              <a:spAutoFit/>
            </a:bodyPr>
            <a:lstStyle/>
            <a:p>
              <a:r>
                <a:rPr lang="en-US" dirty="0"/>
                <a:t>Consider:</a:t>
              </a:r>
            </a:p>
            <a:p>
              <a:r>
                <a:rPr lang="en-US" dirty="0"/>
                <a:t>3.1 How to estimate the parameters in the selected model? </a:t>
              </a:r>
            </a:p>
            <a:p>
              <a:r>
                <a:rPr lang="en-US" dirty="0"/>
                <a:t>3.2 How to control the complexity of the estimated model?</a:t>
              </a:r>
            </a:p>
          </p:txBody>
        </p:sp>
      </p:grpSp>
      <p:sp>
        <p:nvSpPr>
          <p:cNvPr id="19" name="Slide Number Placeholder 18"/>
          <p:cNvSpPr>
            <a:spLocks noGrp="1"/>
          </p:cNvSpPr>
          <p:nvPr>
            <p:ph type="sldNum" sz="quarter" idx="12"/>
          </p:nvPr>
        </p:nvSpPr>
        <p:spPr/>
        <p:txBody>
          <a:bodyPr/>
          <a:lstStyle/>
          <a:p>
            <a:fld id="{24818704-ACE4-4DCD-8AA0-225807798D2E}" type="slidenum">
              <a:rPr lang="en-US" smtClean="0"/>
              <a:t>36</a:t>
            </a:fld>
            <a:endParaRPr lang="en-US"/>
          </a:p>
        </p:txBody>
      </p:sp>
    </p:spTree>
    <p:extLst>
      <p:ext uri="{BB962C8B-B14F-4D97-AF65-F5344CB8AC3E}">
        <p14:creationId xmlns:p14="http://schemas.microsoft.com/office/powerpoint/2010/main" val="3200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loss minimization</a:t>
            </a:r>
          </a:p>
        </p:txBody>
      </p:sp>
      <p:sp>
        <p:nvSpPr>
          <p:cNvPr id="3" name="Content Placeholder 2"/>
          <p:cNvSpPr>
            <a:spLocks noGrp="1"/>
          </p:cNvSpPr>
          <p:nvPr>
            <p:ph idx="1"/>
          </p:nvPr>
        </p:nvSpPr>
        <p:spPr/>
        <p:txBody>
          <a:bodyPr/>
          <a:lstStyle/>
          <a:p>
            <a:r>
              <a:rPr lang="en-US" dirty="0" err="1"/>
              <a:t>Overfitting</a:t>
            </a:r>
            <a:endParaRPr lang="en-US" dirty="0"/>
          </a:p>
          <a:p>
            <a:pPr lvl="1"/>
            <a:r>
              <a:rPr lang="en-US" dirty="0"/>
              <a:t>Good empirical loss, terrible generalization loss</a:t>
            </a:r>
          </a:p>
          <a:p>
            <a:pPr lvl="1"/>
            <a:r>
              <a:rPr lang="en-US" dirty="0"/>
              <a:t>High model complexity -&gt; prune to </a:t>
            </a:r>
            <a:r>
              <a:rPr lang="en-US" dirty="0" err="1"/>
              <a:t>overfit</a:t>
            </a:r>
            <a:r>
              <a:rPr lang="en-US" dirty="0"/>
              <a:t> noise</a:t>
            </a:r>
          </a:p>
          <a:p>
            <a:pPr lvl="1"/>
            <a:endParaRPr lang="en-US" dirty="0"/>
          </a:p>
        </p:txBody>
      </p:sp>
      <p:pic>
        <p:nvPicPr>
          <p:cNvPr id="1026" name="Picture 2" descr="http://upload.wikimedia.org/wikipedia/commons/5/5d/Overf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52800"/>
            <a:ext cx="5431490" cy="335809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944345" y="5090068"/>
            <a:ext cx="3048000" cy="762372"/>
            <a:chOff x="4953001" y="4072467"/>
            <a:chExt cx="3048000" cy="762372"/>
          </a:xfrm>
        </p:grpSpPr>
        <p:cxnSp>
          <p:nvCxnSpPr>
            <p:cNvPr id="5" name="Straight Arrow Connector 4"/>
            <p:cNvCxnSpPr/>
            <p:nvPr/>
          </p:nvCxnSpPr>
          <p:spPr>
            <a:xfrm flipH="1" flipV="1">
              <a:off x="4953001" y="4072467"/>
              <a:ext cx="567266" cy="2566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20267" y="4188508"/>
              <a:ext cx="2480734" cy="646331"/>
            </a:xfrm>
            <a:prstGeom prst="rect">
              <a:avLst/>
            </a:prstGeom>
            <a:noFill/>
          </p:spPr>
          <p:txBody>
            <a:bodyPr wrap="square" rtlCol="0">
              <a:spAutoFit/>
            </a:bodyPr>
            <a:lstStyle/>
            <a:p>
              <a:r>
                <a:rPr lang="en-US" dirty="0">
                  <a:solidFill>
                    <a:srgbClr val="00B050"/>
                  </a:solidFill>
                </a:rPr>
                <a:t>Underlying dependency: linear relation</a:t>
              </a:r>
            </a:p>
          </p:txBody>
        </p:sp>
      </p:grpSp>
      <p:grpSp>
        <p:nvGrpSpPr>
          <p:cNvPr id="10" name="Group 9"/>
          <p:cNvGrpSpPr/>
          <p:nvPr/>
        </p:nvGrpSpPr>
        <p:grpSpPr>
          <a:xfrm>
            <a:off x="1426756" y="3260284"/>
            <a:ext cx="2713567" cy="1513872"/>
            <a:chOff x="5243045" y="4470033"/>
            <a:chExt cx="2713567" cy="1513872"/>
          </a:xfrm>
        </p:grpSpPr>
        <p:cxnSp>
          <p:nvCxnSpPr>
            <p:cNvPr id="11" name="Straight Arrow Connector 10"/>
            <p:cNvCxnSpPr/>
            <p:nvPr/>
          </p:nvCxnSpPr>
          <p:spPr>
            <a:xfrm>
              <a:off x="6447367" y="5393363"/>
              <a:ext cx="313269" cy="59054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43045" y="4470033"/>
              <a:ext cx="2713567" cy="923330"/>
            </a:xfrm>
            <a:prstGeom prst="rect">
              <a:avLst/>
            </a:prstGeom>
            <a:noFill/>
          </p:spPr>
          <p:txBody>
            <a:bodyPr wrap="square" rtlCol="0">
              <a:spAutoFit/>
            </a:bodyPr>
            <a:lstStyle/>
            <a:p>
              <a:r>
                <a:rPr lang="en-US" dirty="0">
                  <a:solidFill>
                    <a:srgbClr val="FF0000"/>
                  </a:solidFill>
                </a:rPr>
                <a:t>Over-complicated dependency assumption: polynomial</a:t>
              </a:r>
            </a:p>
          </p:txBody>
        </p:sp>
      </p:grpSp>
      <p:sp>
        <p:nvSpPr>
          <p:cNvPr id="9" name="Slide Number Placeholder 8"/>
          <p:cNvSpPr>
            <a:spLocks noGrp="1"/>
          </p:cNvSpPr>
          <p:nvPr>
            <p:ph type="sldNum" sz="quarter" idx="12"/>
          </p:nvPr>
        </p:nvSpPr>
        <p:spPr/>
        <p:txBody>
          <a:bodyPr/>
          <a:lstStyle/>
          <a:p>
            <a:fld id="{24818704-ACE4-4DCD-8AA0-225807798D2E}" type="slidenum">
              <a:rPr lang="en-US" smtClean="0"/>
              <a:t>37</a:t>
            </a:fld>
            <a:endParaRPr lang="en-US"/>
          </a:p>
        </p:txBody>
      </p:sp>
      <p:pic>
        <p:nvPicPr>
          <p:cNvPr id="14" name="Picture 13" descr="220px-Overfitting.svg.png"/>
          <p:cNvPicPr>
            <a:picLocks noChangeAspect="1"/>
          </p:cNvPicPr>
          <p:nvPr/>
        </p:nvPicPr>
        <p:blipFill>
          <a:blip r:embed="rId3" cstate="email"/>
          <a:stretch>
            <a:fillRect/>
          </a:stretch>
        </p:blipFill>
        <p:spPr>
          <a:xfrm>
            <a:off x="6280334" y="3488796"/>
            <a:ext cx="2683403" cy="2683403"/>
          </a:xfrm>
          <a:prstGeom prst="rect">
            <a:avLst/>
          </a:prstGeom>
        </p:spPr>
      </p:pic>
    </p:spTree>
    <p:extLst>
      <p:ext uri="{BB962C8B-B14F-4D97-AF65-F5344CB8AC3E}">
        <p14:creationId xmlns:p14="http://schemas.microsoft.com/office/powerpoint/2010/main" val="870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loss minimization</a:t>
            </a:r>
          </a:p>
        </p:txBody>
      </p:sp>
      <p:sp>
        <p:nvSpPr>
          <p:cNvPr id="3" name="Content Placeholder 2"/>
          <p:cNvSpPr>
            <a:spLocks noGrp="1"/>
          </p:cNvSpPr>
          <p:nvPr>
            <p:ph idx="1"/>
          </p:nvPr>
        </p:nvSpPr>
        <p:spPr/>
        <p:txBody>
          <a:bodyPr/>
          <a:lstStyle/>
          <a:p>
            <a:r>
              <a:rPr lang="en-US" dirty="0"/>
              <a:t>Avoid </a:t>
            </a:r>
            <a:r>
              <a:rPr lang="en-US" dirty="0" err="1"/>
              <a:t>overfitting</a:t>
            </a:r>
            <a:endParaRPr lang="en-US" dirty="0"/>
          </a:p>
          <a:p>
            <a:pPr lvl="1"/>
            <a:r>
              <a:rPr lang="en-US" dirty="0"/>
              <a:t>Measure model complexity as well</a:t>
            </a:r>
          </a:p>
          <a:p>
            <a:pPr lvl="1"/>
            <a:r>
              <a:rPr lang="en-US" dirty="0"/>
              <a:t>Model selection and regularization</a:t>
            </a:r>
          </a:p>
        </p:txBody>
      </p:sp>
      <p:grpSp>
        <p:nvGrpSpPr>
          <p:cNvPr id="5" name="Group 4"/>
          <p:cNvGrpSpPr/>
          <p:nvPr/>
        </p:nvGrpSpPr>
        <p:grpSpPr>
          <a:xfrm>
            <a:off x="1676399" y="3181091"/>
            <a:ext cx="6917267" cy="3532860"/>
            <a:chOff x="1676399" y="3181091"/>
            <a:chExt cx="6917267" cy="3532860"/>
          </a:xfrm>
        </p:grpSpPr>
        <p:pic>
          <p:nvPicPr>
            <p:cNvPr id="2050" name="Picture 2" descr="http://upload.wikimedia.org/wikipedia/commons/thumb/1/1f/Overfitting_svg.svg/1220px-Overfitting_svg.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865" y="3181091"/>
              <a:ext cx="4562475" cy="3365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70599" y="5453593"/>
              <a:ext cx="2455334" cy="369332"/>
            </a:xfrm>
            <a:prstGeom prst="rect">
              <a:avLst/>
            </a:prstGeom>
            <a:noFill/>
          </p:spPr>
          <p:txBody>
            <a:bodyPr wrap="square" rtlCol="0">
              <a:spAutoFit/>
            </a:bodyPr>
            <a:lstStyle/>
            <a:p>
              <a:r>
                <a:rPr lang="en-US" dirty="0">
                  <a:solidFill>
                    <a:srgbClr val="0000FF"/>
                  </a:solidFill>
                </a:rPr>
                <a:t>Error on training set</a:t>
              </a:r>
            </a:p>
          </p:txBody>
        </p:sp>
        <p:sp>
          <p:nvSpPr>
            <p:cNvPr id="13" name="TextBox 12"/>
            <p:cNvSpPr txBox="1"/>
            <p:nvPr/>
          </p:nvSpPr>
          <p:spPr>
            <a:xfrm>
              <a:off x="6138332" y="4101307"/>
              <a:ext cx="2455334" cy="369332"/>
            </a:xfrm>
            <a:prstGeom prst="rect">
              <a:avLst/>
            </a:prstGeom>
            <a:noFill/>
          </p:spPr>
          <p:txBody>
            <a:bodyPr wrap="square" rtlCol="0">
              <a:spAutoFit/>
            </a:bodyPr>
            <a:lstStyle/>
            <a:p>
              <a:r>
                <a:rPr lang="en-US" dirty="0">
                  <a:solidFill>
                    <a:srgbClr val="FF0000"/>
                  </a:solidFill>
                </a:rPr>
                <a:t>Error on testing set</a:t>
              </a:r>
            </a:p>
          </p:txBody>
        </p:sp>
        <p:sp>
          <p:nvSpPr>
            <p:cNvPr id="6" name="TextBox 5"/>
            <p:cNvSpPr txBox="1"/>
            <p:nvPr/>
          </p:nvSpPr>
          <p:spPr>
            <a:xfrm>
              <a:off x="5604932" y="6375397"/>
              <a:ext cx="2108200" cy="338554"/>
            </a:xfrm>
            <a:prstGeom prst="rect">
              <a:avLst/>
            </a:prstGeom>
            <a:noFill/>
          </p:spPr>
          <p:txBody>
            <a:bodyPr wrap="square" rtlCol="0">
              <a:spAutoFit/>
            </a:bodyPr>
            <a:lstStyle/>
            <a:p>
              <a:r>
                <a:rPr lang="en-US" sz="1600" dirty="0"/>
                <a:t>Model complexity</a:t>
              </a:r>
            </a:p>
          </p:txBody>
        </p:sp>
        <p:sp>
          <p:nvSpPr>
            <p:cNvPr id="15" name="TextBox 14"/>
            <p:cNvSpPr txBox="1"/>
            <p:nvPr/>
          </p:nvSpPr>
          <p:spPr>
            <a:xfrm>
              <a:off x="1676399" y="3429000"/>
              <a:ext cx="650874" cy="338554"/>
            </a:xfrm>
            <a:prstGeom prst="rect">
              <a:avLst/>
            </a:prstGeom>
            <a:noFill/>
          </p:spPr>
          <p:txBody>
            <a:bodyPr wrap="square" rtlCol="0">
              <a:spAutoFit/>
            </a:bodyPr>
            <a:lstStyle/>
            <a:p>
              <a:r>
                <a:rPr lang="en-US" sz="1600" dirty="0"/>
                <a:t>Error</a:t>
              </a:r>
            </a:p>
          </p:txBody>
        </p:sp>
      </p:grpSp>
      <p:sp>
        <p:nvSpPr>
          <p:cNvPr id="8" name="Slide Number Placeholder 7"/>
          <p:cNvSpPr>
            <a:spLocks noGrp="1"/>
          </p:cNvSpPr>
          <p:nvPr>
            <p:ph type="sldNum" sz="quarter" idx="12"/>
          </p:nvPr>
        </p:nvSpPr>
        <p:spPr/>
        <p:txBody>
          <a:bodyPr/>
          <a:lstStyle/>
          <a:p>
            <a:fld id="{24818704-ACE4-4DCD-8AA0-225807798D2E}" type="slidenum">
              <a:rPr lang="en-US" smtClean="0"/>
              <a:t>38</a:t>
            </a:fld>
            <a:endParaRPr lang="en-US"/>
          </a:p>
        </p:txBody>
      </p:sp>
    </p:spTree>
    <p:extLst>
      <p:ext uri="{BB962C8B-B14F-4D97-AF65-F5344CB8AC3E}">
        <p14:creationId xmlns:p14="http://schemas.microsoft.com/office/powerpoint/2010/main" val="191726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loss minimization</a:t>
            </a:r>
          </a:p>
        </p:txBody>
      </p:sp>
      <p:sp>
        <p:nvSpPr>
          <p:cNvPr id="3" name="Content Placeholder 2"/>
          <p:cNvSpPr>
            <a:spLocks noGrp="1"/>
          </p:cNvSpPr>
          <p:nvPr>
            <p:ph idx="1"/>
          </p:nvPr>
        </p:nvSpPr>
        <p:spPr/>
        <p:txBody>
          <a:bodyPr>
            <a:normAutofit/>
          </a:bodyPr>
          <a:lstStyle/>
          <a:p>
            <a:r>
              <a:rPr lang="en-US" sz="3200" dirty="0"/>
              <a:t>Cross validation</a:t>
            </a:r>
          </a:p>
          <a:p>
            <a:pPr lvl="1"/>
            <a:r>
              <a:rPr lang="en-US" sz="2800" dirty="0"/>
              <a:t>Avoid noise in train/test separation</a:t>
            </a:r>
          </a:p>
          <a:p>
            <a:pPr lvl="1"/>
            <a:r>
              <a:rPr lang="en-US" sz="2800" i="1" dirty="0"/>
              <a:t>k</a:t>
            </a:r>
            <a:r>
              <a:rPr lang="en-US" sz="2800" dirty="0"/>
              <a:t>-fold cross-validation</a:t>
            </a:r>
          </a:p>
          <a:p>
            <a:pPr marL="1371600" lvl="2" indent="-457200">
              <a:buFont typeface="+mj-lt"/>
              <a:buAutoNum type="arabicPeriod"/>
            </a:pPr>
            <a:r>
              <a:rPr lang="en-US" sz="2400" dirty="0"/>
              <a:t>Partition all training data into </a:t>
            </a:r>
            <a:r>
              <a:rPr lang="en-US" sz="2400" i="1" dirty="0"/>
              <a:t>k</a:t>
            </a:r>
            <a:r>
              <a:rPr lang="en-US" sz="2400" dirty="0"/>
              <a:t> equal size disjoint subsets;</a:t>
            </a:r>
          </a:p>
          <a:p>
            <a:pPr marL="1371600" lvl="2" indent="-457200">
              <a:buFont typeface="+mj-lt"/>
              <a:buAutoNum type="arabicPeriod"/>
            </a:pPr>
            <a:r>
              <a:rPr lang="en-US" sz="2400" dirty="0"/>
              <a:t>Leave one subset for validation and the other </a:t>
            </a:r>
            <a:r>
              <a:rPr lang="en-US" sz="2400" i="1" dirty="0"/>
              <a:t>k</a:t>
            </a:r>
            <a:r>
              <a:rPr lang="en-US" sz="2400" dirty="0"/>
              <a:t>-1 for training;</a:t>
            </a:r>
          </a:p>
          <a:p>
            <a:pPr marL="1371600" lvl="2" indent="-457200">
              <a:buFont typeface="+mj-lt"/>
              <a:buAutoNum type="arabicPeriod"/>
            </a:pPr>
            <a:r>
              <a:rPr lang="en-US" sz="2400" dirty="0"/>
              <a:t>Repeat step (2) </a:t>
            </a:r>
            <a:r>
              <a:rPr lang="en-US" sz="2400" i="1" dirty="0"/>
              <a:t>k</a:t>
            </a:r>
            <a:r>
              <a:rPr lang="en-US" sz="2400" dirty="0"/>
              <a:t> times with each of the </a:t>
            </a:r>
            <a:r>
              <a:rPr lang="en-US" sz="2400" i="1" dirty="0"/>
              <a:t>k</a:t>
            </a:r>
            <a:r>
              <a:rPr lang="en-US" sz="2400" dirty="0"/>
              <a:t> subsets used exactly once as the validation data. </a:t>
            </a:r>
          </a:p>
        </p:txBody>
      </p:sp>
      <p:sp>
        <p:nvSpPr>
          <p:cNvPr id="6" name="Slide Number Placeholder 5"/>
          <p:cNvSpPr>
            <a:spLocks noGrp="1"/>
          </p:cNvSpPr>
          <p:nvPr>
            <p:ph type="sldNum" sz="quarter" idx="12"/>
          </p:nvPr>
        </p:nvSpPr>
        <p:spPr/>
        <p:txBody>
          <a:bodyPr/>
          <a:lstStyle/>
          <a:p>
            <a:fld id="{24818704-ACE4-4DCD-8AA0-225807798D2E}" type="slidenum">
              <a:rPr lang="en-US" smtClean="0"/>
              <a:t>39</a:t>
            </a:fld>
            <a:endParaRPr lang="en-US"/>
          </a:p>
        </p:txBody>
      </p:sp>
    </p:spTree>
    <p:extLst>
      <p:ext uri="{BB962C8B-B14F-4D97-AF65-F5344CB8AC3E}">
        <p14:creationId xmlns:p14="http://schemas.microsoft.com/office/powerpoint/2010/main" val="4131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a:xfrm>
            <a:off x="628650" y="0"/>
            <a:ext cx="7772400" cy="1143000"/>
          </a:xfrm>
        </p:spPr>
        <p:txBody>
          <a:bodyPr/>
          <a:lstStyle/>
          <a:p>
            <a:r>
              <a:rPr lang="en-US" altLang="en-US"/>
              <a:t>Author identification</a:t>
            </a:r>
          </a:p>
        </p:txBody>
      </p:sp>
      <p:sp>
        <p:nvSpPr>
          <p:cNvPr id="1145859" name="Rectangle 3"/>
          <p:cNvSpPr>
            <a:spLocks noGrp="1" noChangeArrowheads="1"/>
          </p:cNvSpPr>
          <p:nvPr>
            <p:ph type="body" idx="1"/>
          </p:nvPr>
        </p:nvSpPr>
        <p:spPr>
          <a:xfrm>
            <a:off x="152400" y="1143000"/>
            <a:ext cx="8901113" cy="4457700"/>
          </a:xfrm>
        </p:spPr>
        <p:txBody>
          <a:bodyPr>
            <a:normAutofit lnSpcReduction="10000"/>
          </a:bodyPr>
          <a:lstStyle/>
          <a:p>
            <a:pPr>
              <a:lnSpc>
                <a:spcPct val="90000"/>
              </a:lnSpc>
            </a:pPr>
            <a:r>
              <a:rPr lang="en-US" altLang="en-US" sz="2000" dirty="0">
                <a:solidFill>
                  <a:schemeClr val="tx1"/>
                </a:solidFill>
                <a:latin typeface="Courier New" panose="02070309020205020404" pitchFamily="49" charset="0"/>
              </a:rPr>
              <a:t>They agreed that Mrs. X should only hear of the departure of the family, without being alarmed on the score of the gentleman's conduct; but even this partial communication gave her a great deal of concern, and she bewailed it as exceedingly unlucky that the ladies should happen to go away, just as they were all getting so intimate together.</a:t>
            </a:r>
          </a:p>
          <a:p>
            <a:pPr>
              <a:lnSpc>
                <a:spcPct val="90000"/>
              </a:lnSpc>
            </a:pPr>
            <a:r>
              <a:rPr lang="en-US" altLang="en-US" sz="2000" dirty="0">
                <a:solidFill>
                  <a:schemeClr val="tx1"/>
                </a:solidFill>
                <a:latin typeface="Courier New" panose="02070309020205020404" pitchFamily="49" charset="0"/>
              </a:rPr>
              <a:t>Gas looming through the fog in divers places in the streets, much as the sun may, from the spongey fields, be seen to loom by husbandman and ploughboy. Most of the shops lighted two hours before their time--as the gas seems to know, for it has a haggard and unwilling look. The raw afternoon is rawest, and the dense fog is densest, and the muddy streets are muddiest near that leaden-headed old obstruction, appropriate ornament for the threshold of a leaden-headed old corporation, Temple Bar. </a:t>
            </a:r>
          </a:p>
        </p:txBody>
      </p:sp>
      <p:sp>
        <p:nvSpPr>
          <p:cNvPr id="4" name="Rectangle 3"/>
          <p:cNvSpPr/>
          <p:nvPr/>
        </p:nvSpPr>
        <p:spPr>
          <a:xfrm>
            <a:off x="1676400" y="5525083"/>
            <a:ext cx="6172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r>
              <a:rPr lang="en-US" altLang="en-US" sz="2400" dirty="0">
                <a:latin typeface="+mj-lt"/>
                <a:cs typeface="Arial" panose="020B0604020202020204" pitchFamily="34" charset="0"/>
              </a:rPr>
              <a:t>Jane Austen (1775-1817), Pride and Prejudice</a:t>
            </a:r>
          </a:p>
          <a:p>
            <a:pPr marL="457200" indent="-457200"/>
            <a:r>
              <a:rPr lang="en-US" altLang="zh-CN" sz="2400" dirty="0">
                <a:latin typeface="+mj-lt"/>
                <a:cs typeface="Arial" panose="020B0604020202020204" pitchFamily="34" charset="0"/>
              </a:rPr>
              <a:t>or</a:t>
            </a:r>
            <a:endParaRPr lang="en-US" altLang="en-US" sz="2400" dirty="0">
              <a:latin typeface="+mj-lt"/>
              <a:cs typeface="Arial" panose="020B0604020202020204" pitchFamily="34" charset="0"/>
            </a:endParaRPr>
          </a:p>
          <a:p>
            <a:pPr marL="457200" indent="-457200"/>
            <a:r>
              <a:rPr lang="en-US" altLang="en-US" sz="2400" dirty="0">
                <a:latin typeface="+mj-lt"/>
                <a:cs typeface="Arial" panose="020B0604020202020204" pitchFamily="34" charset="0"/>
              </a:rPr>
              <a:t>Charles Dickens (1812-70), Bleak House ?</a:t>
            </a:r>
          </a:p>
        </p:txBody>
      </p:sp>
    </p:spTree>
    <p:extLst>
      <p:ext uri="{BB962C8B-B14F-4D97-AF65-F5344CB8AC3E}">
        <p14:creationId xmlns:p14="http://schemas.microsoft.com/office/powerpoint/2010/main" val="3265389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loss minimization</a:t>
            </a:r>
          </a:p>
        </p:txBody>
      </p:sp>
      <p:sp>
        <p:nvSpPr>
          <p:cNvPr id="3" name="Content Placeholder 2"/>
          <p:cNvSpPr>
            <a:spLocks noGrp="1"/>
          </p:cNvSpPr>
          <p:nvPr>
            <p:ph idx="1"/>
          </p:nvPr>
        </p:nvSpPr>
        <p:spPr/>
        <p:txBody>
          <a:bodyPr>
            <a:normAutofit/>
          </a:bodyPr>
          <a:lstStyle/>
          <a:p>
            <a:r>
              <a:rPr lang="en-US" sz="3200" dirty="0"/>
              <a:t>Cross validation</a:t>
            </a:r>
          </a:p>
          <a:p>
            <a:pPr lvl="1"/>
            <a:r>
              <a:rPr lang="en-US" sz="2800" dirty="0"/>
              <a:t>Avoid noise in train/test separation</a:t>
            </a:r>
          </a:p>
          <a:p>
            <a:pPr lvl="1"/>
            <a:r>
              <a:rPr lang="en-US" sz="2800" i="1" dirty="0"/>
              <a:t>k</a:t>
            </a:r>
            <a:r>
              <a:rPr lang="en-US" sz="2800" dirty="0"/>
              <a:t>-fold cross-validation</a:t>
            </a:r>
          </a:p>
        </p:txBody>
      </p:sp>
      <p:pic>
        <p:nvPicPr>
          <p:cNvPr id="3074" name="Picture 2" descr="https://chrisjmccormick.files.wordpress.com/2013/07/10_fold_c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266" y="3259667"/>
            <a:ext cx="6152093" cy="329254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818704-ACE4-4DCD-8AA0-225807798D2E}" type="slidenum">
              <a:rPr lang="en-US" smtClean="0"/>
              <a:t>40</a:t>
            </a:fld>
            <a:endParaRPr lang="en-US"/>
          </a:p>
        </p:txBody>
      </p:sp>
    </p:spTree>
    <p:extLst>
      <p:ext uri="{BB962C8B-B14F-4D97-AF65-F5344CB8AC3E}">
        <p14:creationId xmlns:p14="http://schemas.microsoft.com/office/powerpoint/2010/main" val="2527626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loss minimization</a:t>
            </a:r>
          </a:p>
        </p:txBody>
      </p:sp>
      <p:sp>
        <p:nvSpPr>
          <p:cNvPr id="3" name="Content Placeholder 2"/>
          <p:cNvSpPr>
            <a:spLocks noGrp="1"/>
          </p:cNvSpPr>
          <p:nvPr>
            <p:ph idx="1"/>
          </p:nvPr>
        </p:nvSpPr>
        <p:spPr/>
        <p:txBody>
          <a:bodyPr>
            <a:normAutofit/>
          </a:bodyPr>
          <a:lstStyle/>
          <a:p>
            <a:r>
              <a:rPr lang="en-US" sz="3200" dirty="0"/>
              <a:t>Cross validation</a:t>
            </a:r>
          </a:p>
          <a:p>
            <a:pPr lvl="1"/>
            <a:r>
              <a:rPr lang="en-US" sz="2800" dirty="0"/>
              <a:t>Avoid noise in train/test separation</a:t>
            </a:r>
          </a:p>
          <a:p>
            <a:pPr lvl="1"/>
            <a:r>
              <a:rPr lang="en-US" sz="2800" i="1" dirty="0"/>
              <a:t>k</a:t>
            </a:r>
            <a:r>
              <a:rPr lang="en-US" sz="2800" dirty="0"/>
              <a:t>-fold cross-validation</a:t>
            </a:r>
          </a:p>
          <a:p>
            <a:pPr lvl="2"/>
            <a:r>
              <a:rPr lang="en-US" sz="2400" dirty="0"/>
              <a:t>Choose the model (among different models or same model with different settings) that has the best average performance on the validation sets</a:t>
            </a:r>
          </a:p>
          <a:p>
            <a:pPr lvl="2"/>
            <a:r>
              <a:rPr lang="en-US" sz="2400" dirty="0"/>
              <a:t>Some statistical test is needed to decide if one model is significantly better than another </a:t>
            </a:r>
          </a:p>
        </p:txBody>
      </p:sp>
      <p:sp>
        <p:nvSpPr>
          <p:cNvPr id="8" name="Slide Number Placeholder 7"/>
          <p:cNvSpPr>
            <a:spLocks noGrp="1"/>
          </p:cNvSpPr>
          <p:nvPr>
            <p:ph type="sldNum" sz="quarter" idx="12"/>
          </p:nvPr>
        </p:nvSpPr>
        <p:spPr/>
        <p:txBody>
          <a:bodyPr/>
          <a:lstStyle/>
          <a:p>
            <a:fld id="{24818704-ACE4-4DCD-8AA0-225807798D2E}" type="slidenum">
              <a:rPr lang="en-US" smtClean="0"/>
              <a:t>41</a:t>
            </a:fld>
            <a:endParaRPr lang="en-US"/>
          </a:p>
        </p:txBody>
      </p:sp>
    </p:spTree>
    <p:extLst>
      <p:ext uri="{BB962C8B-B14F-4D97-AF65-F5344CB8AC3E}">
        <p14:creationId xmlns:p14="http://schemas.microsoft.com/office/powerpoint/2010/main" val="101835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steps for text categorization</a:t>
            </a:r>
          </a:p>
        </p:txBody>
      </p:sp>
      <p:sp>
        <p:nvSpPr>
          <p:cNvPr id="3" name="Content Placeholder 2"/>
          <p:cNvSpPr>
            <a:spLocks noGrp="1"/>
          </p:cNvSpPr>
          <p:nvPr>
            <p:ph idx="1"/>
          </p:nvPr>
        </p:nvSpPr>
        <p:spPr>
          <a:xfrm>
            <a:off x="4572000" y="1600200"/>
            <a:ext cx="4225416" cy="4525963"/>
          </a:xfrm>
        </p:spPr>
        <p:txBody>
          <a:bodyPr/>
          <a:lstStyle/>
          <a:p>
            <a:pPr marL="514350" indent="-514350">
              <a:buFont typeface="+mj-lt"/>
              <a:buAutoNum type="arabicPeriod"/>
            </a:pPr>
            <a:r>
              <a:rPr lang="en-US" dirty="0">
                <a:solidFill>
                  <a:schemeClr val="bg1">
                    <a:lumMod val="85000"/>
                  </a:schemeClr>
                </a:solidFill>
              </a:rPr>
              <a:t>Feature construction and selection</a:t>
            </a:r>
          </a:p>
          <a:p>
            <a:pPr marL="514350" indent="-514350">
              <a:buFont typeface="+mj-lt"/>
              <a:buAutoNum type="arabicPeriod"/>
            </a:pPr>
            <a:r>
              <a:rPr lang="en-US" dirty="0">
                <a:solidFill>
                  <a:schemeClr val="bg1">
                    <a:lumMod val="85000"/>
                  </a:schemeClr>
                </a:solidFill>
              </a:rPr>
              <a:t>Model specification</a:t>
            </a:r>
          </a:p>
          <a:p>
            <a:pPr marL="514350" indent="-514350">
              <a:buFont typeface="+mj-lt"/>
              <a:buAutoNum type="arabicPeriod"/>
            </a:pPr>
            <a:r>
              <a:rPr lang="en-US" dirty="0">
                <a:solidFill>
                  <a:schemeClr val="bg1">
                    <a:lumMod val="85000"/>
                  </a:schemeClr>
                </a:solidFill>
              </a:rPr>
              <a:t>Model estimation and selection</a:t>
            </a:r>
          </a:p>
          <a:p>
            <a:pPr marL="514350" indent="-514350">
              <a:buFont typeface="+mj-lt"/>
              <a:buAutoNum type="arabicPeriod"/>
            </a:pPr>
            <a:r>
              <a:rPr lang="en-US" dirty="0"/>
              <a:t>Evaluation</a:t>
            </a:r>
          </a:p>
        </p:txBody>
      </p:sp>
      <p:pic>
        <p:nvPicPr>
          <p:cNvPr id="4" name="Picture 3"/>
          <p:cNvPicPr>
            <a:picLocks noChangeAspect="1"/>
          </p:cNvPicPr>
          <p:nvPr/>
        </p:nvPicPr>
        <p:blipFill>
          <a:blip r:embed="rId2"/>
          <a:stretch>
            <a:fillRect/>
          </a:stretch>
        </p:blipFill>
        <p:spPr>
          <a:xfrm>
            <a:off x="457200" y="1600200"/>
            <a:ext cx="3648108" cy="2529945"/>
          </a:xfrm>
          <a:prstGeom prst="rect">
            <a:avLst/>
          </a:prstGeom>
        </p:spPr>
      </p:pic>
      <p:grpSp>
        <p:nvGrpSpPr>
          <p:cNvPr id="11" name="Group 10"/>
          <p:cNvGrpSpPr/>
          <p:nvPr/>
        </p:nvGrpSpPr>
        <p:grpSpPr>
          <a:xfrm>
            <a:off x="626636" y="4312170"/>
            <a:ext cx="918457" cy="1240008"/>
            <a:chOff x="626636" y="4312170"/>
            <a:chExt cx="918457" cy="1240008"/>
          </a:xfrm>
        </p:grpSpPr>
        <p:sp>
          <p:nvSpPr>
            <p:cNvPr id="5" name="Down Arrow 4"/>
            <p:cNvSpPr/>
            <p:nvPr/>
          </p:nvSpPr>
          <p:spPr>
            <a:xfrm rot="1709119">
              <a:off x="1151550"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6636" y="4905847"/>
              <a:ext cx="918457" cy="646331"/>
            </a:xfrm>
            <a:prstGeom prst="rect">
              <a:avLst/>
            </a:prstGeom>
            <a:noFill/>
          </p:spPr>
          <p:txBody>
            <a:bodyPr wrap="square" rtlCol="0">
              <a:spAutoFit/>
            </a:bodyPr>
            <a:lstStyle/>
            <a:p>
              <a:r>
                <a:rPr lang="en-US" dirty="0"/>
                <a:t>Political News </a:t>
              </a:r>
            </a:p>
          </p:txBody>
        </p:sp>
      </p:grpSp>
      <p:grpSp>
        <p:nvGrpSpPr>
          <p:cNvPr id="12" name="Group 11"/>
          <p:cNvGrpSpPr/>
          <p:nvPr/>
        </p:nvGrpSpPr>
        <p:grpSpPr>
          <a:xfrm>
            <a:off x="1748190" y="4312170"/>
            <a:ext cx="813317" cy="1240008"/>
            <a:chOff x="1748190" y="4312170"/>
            <a:chExt cx="813317" cy="1240008"/>
          </a:xfrm>
        </p:grpSpPr>
        <p:sp>
          <p:nvSpPr>
            <p:cNvPr id="6" name="Down Arrow 5"/>
            <p:cNvSpPr/>
            <p:nvPr/>
          </p:nvSpPr>
          <p:spPr>
            <a:xfrm>
              <a:off x="1972816" y="4312170"/>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48190" y="4905847"/>
              <a:ext cx="813317" cy="646331"/>
            </a:xfrm>
            <a:prstGeom prst="rect">
              <a:avLst/>
            </a:prstGeom>
            <a:noFill/>
          </p:spPr>
          <p:txBody>
            <a:bodyPr wrap="square" rtlCol="0">
              <a:spAutoFit/>
            </a:bodyPr>
            <a:lstStyle/>
            <a:p>
              <a:r>
                <a:rPr lang="en-US" dirty="0"/>
                <a:t>Sports  News </a:t>
              </a:r>
            </a:p>
          </p:txBody>
        </p:sp>
      </p:grpSp>
      <p:grpSp>
        <p:nvGrpSpPr>
          <p:cNvPr id="13" name="Group 12"/>
          <p:cNvGrpSpPr/>
          <p:nvPr/>
        </p:nvGrpSpPr>
        <p:grpSpPr>
          <a:xfrm>
            <a:off x="2764604" y="4311903"/>
            <a:ext cx="1578796" cy="1240275"/>
            <a:chOff x="2764604" y="4311903"/>
            <a:chExt cx="1578796" cy="1240275"/>
          </a:xfrm>
        </p:grpSpPr>
        <p:sp>
          <p:nvSpPr>
            <p:cNvPr id="7" name="Down Arrow 6"/>
            <p:cNvSpPr/>
            <p:nvPr/>
          </p:nvSpPr>
          <p:spPr>
            <a:xfrm rot="19915024">
              <a:off x="2778380" y="4311903"/>
              <a:ext cx="364066"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64604" y="4905847"/>
              <a:ext cx="1578796" cy="646331"/>
            </a:xfrm>
            <a:prstGeom prst="rect">
              <a:avLst/>
            </a:prstGeom>
            <a:noFill/>
          </p:spPr>
          <p:txBody>
            <a:bodyPr wrap="square" rtlCol="0">
              <a:spAutoFit/>
            </a:bodyPr>
            <a:lstStyle/>
            <a:p>
              <a:r>
                <a:rPr lang="en-US" dirty="0"/>
                <a:t>Entertainment News </a:t>
              </a:r>
            </a:p>
          </p:txBody>
        </p:sp>
      </p:grpSp>
      <p:grpSp>
        <p:nvGrpSpPr>
          <p:cNvPr id="16" name="Group 15"/>
          <p:cNvGrpSpPr/>
          <p:nvPr/>
        </p:nvGrpSpPr>
        <p:grpSpPr>
          <a:xfrm>
            <a:off x="3849563" y="5016847"/>
            <a:ext cx="5175904" cy="1477328"/>
            <a:chOff x="3849563" y="5016847"/>
            <a:chExt cx="5175904" cy="1477328"/>
          </a:xfrm>
        </p:grpSpPr>
        <p:pic>
          <p:nvPicPr>
            <p:cNvPr id="14" name="Picture 6" descr="http://www.relationship-economy.com/wp-content/uploads/2012/08/Thinking.441218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9563" y="5419165"/>
              <a:ext cx="1581440" cy="8895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68883" y="5016847"/>
              <a:ext cx="4156584" cy="1477328"/>
            </a:xfrm>
            <a:prstGeom prst="rect">
              <a:avLst/>
            </a:prstGeom>
            <a:noFill/>
          </p:spPr>
          <p:txBody>
            <a:bodyPr wrap="square" rtlCol="0">
              <a:spAutoFit/>
            </a:bodyPr>
            <a:lstStyle/>
            <a:p>
              <a:r>
                <a:rPr lang="en-US" dirty="0"/>
                <a:t>Consider:</a:t>
              </a:r>
            </a:p>
            <a:p>
              <a:r>
                <a:rPr lang="en-US" dirty="0"/>
                <a:t>4.1 How to judge the quality of learned model? </a:t>
              </a:r>
            </a:p>
            <a:p>
              <a:r>
                <a:rPr lang="en-US" dirty="0"/>
                <a:t>4.2 How can you further improve the performance?</a:t>
              </a:r>
            </a:p>
          </p:txBody>
        </p:sp>
      </p:grpSp>
      <p:sp>
        <p:nvSpPr>
          <p:cNvPr id="19" name="Slide Number Placeholder 18"/>
          <p:cNvSpPr>
            <a:spLocks noGrp="1"/>
          </p:cNvSpPr>
          <p:nvPr>
            <p:ph type="sldNum" sz="quarter" idx="12"/>
          </p:nvPr>
        </p:nvSpPr>
        <p:spPr/>
        <p:txBody>
          <a:bodyPr/>
          <a:lstStyle/>
          <a:p>
            <a:fld id="{24818704-ACE4-4DCD-8AA0-225807798D2E}" type="slidenum">
              <a:rPr lang="en-US" smtClean="0"/>
              <a:t>42</a:t>
            </a:fld>
            <a:endParaRPr lang="en-US"/>
          </a:p>
        </p:txBody>
      </p:sp>
    </p:spTree>
    <p:extLst>
      <p:ext uri="{BB962C8B-B14F-4D97-AF65-F5344CB8AC3E}">
        <p14:creationId xmlns:p14="http://schemas.microsoft.com/office/powerpoint/2010/main" val="215338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a:xfrm>
            <a:off x="542131" y="0"/>
            <a:ext cx="8059738" cy="1143000"/>
          </a:xfrm>
        </p:spPr>
        <p:txBody>
          <a:bodyPr/>
          <a:lstStyle/>
          <a:p>
            <a:r>
              <a:rPr lang="en-US" altLang="en-US" dirty="0"/>
              <a:t>Testing, evaluation of the classifier</a:t>
            </a:r>
          </a:p>
        </p:txBody>
      </p:sp>
      <p:sp>
        <p:nvSpPr>
          <p:cNvPr id="1205251" name="Rectangle 3"/>
          <p:cNvSpPr>
            <a:spLocks noGrp="1" noChangeArrowheads="1"/>
          </p:cNvSpPr>
          <p:nvPr>
            <p:ph type="body" idx="1"/>
          </p:nvPr>
        </p:nvSpPr>
        <p:spPr/>
        <p:txBody>
          <a:bodyPr/>
          <a:lstStyle/>
          <a:p>
            <a:endParaRPr lang="en-US" altLang="en-US" dirty="0">
              <a:solidFill>
                <a:schemeClr val="tx1"/>
              </a:solidFill>
            </a:endParaRPr>
          </a:p>
          <a:p>
            <a:r>
              <a:rPr lang="en-US" altLang="en-US" dirty="0">
                <a:solidFill>
                  <a:schemeClr val="tx1"/>
                </a:solidFill>
              </a:rPr>
              <a:t>After choosing the parameters of the classifiers (i.e. after training it) we need to test how well it’s doing on a test set (not included in the training set)</a:t>
            </a:r>
          </a:p>
          <a:p>
            <a:pPr>
              <a:buFont typeface="Wingdings" panose="05000000000000000000" pitchFamily="2" charset="2"/>
              <a:buNone/>
            </a:pPr>
            <a:endParaRPr lang="en-US" altLang="en-US" dirty="0">
              <a:solidFill>
                <a:schemeClr val="tx1"/>
              </a:solidFill>
            </a:endParaRPr>
          </a:p>
          <a:p>
            <a:r>
              <a:rPr lang="en-US" altLang="en-US" dirty="0">
                <a:solidFill>
                  <a:schemeClr val="tx1"/>
                </a:solidFill>
              </a:rPr>
              <a:t>Calculate misclassification on the test set</a:t>
            </a:r>
          </a:p>
        </p:txBody>
      </p:sp>
    </p:spTree>
    <p:extLst>
      <p:ext uri="{BB962C8B-B14F-4D97-AF65-F5344CB8AC3E}">
        <p14:creationId xmlns:p14="http://schemas.microsoft.com/office/powerpoint/2010/main" val="3435698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a:t>Baselines</a:t>
            </a:r>
          </a:p>
        </p:txBody>
      </p:sp>
      <p:sp>
        <p:nvSpPr>
          <p:cNvPr id="35843" name="Rectangle 3"/>
          <p:cNvSpPr>
            <a:spLocks noGrp="1" noChangeArrowheads="1"/>
          </p:cNvSpPr>
          <p:nvPr>
            <p:ph idx="1"/>
          </p:nvPr>
        </p:nvSpPr>
        <p:spPr/>
        <p:txBody>
          <a:bodyPr>
            <a:noAutofit/>
          </a:bodyPr>
          <a:lstStyle/>
          <a:p>
            <a:pPr eaLnBrk="1" hangingPunct="1">
              <a:lnSpc>
                <a:spcPct val="80000"/>
              </a:lnSpc>
            </a:pPr>
            <a:r>
              <a:rPr lang="en-US" sz="2800" dirty="0"/>
              <a:t>First step: get a </a:t>
            </a:r>
            <a:r>
              <a:rPr lang="en-US" sz="2800" dirty="0">
                <a:solidFill>
                  <a:srgbClr val="FF0000"/>
                </a:solidFill>
              </a:rPr>
              <a:t>baseline</a:t>
            </a:r>
          </a:p>
          <a:p>
            <a:pPr lvl="1" eaLnBrk="1" hangingPunct="1">
              <a:lnSpc>
                <a:spcPct val="80000"/>
              </a:lnSpc>
            </a:pPr>
            <a:r>
              <a:rPr lang="en-US" dirty="0"/>
              <a:t>Help determine how hard the task is</a:t>
            </a:r>
          </a:p>
          <a:p>
            <a:pPr lvl="1" eaLnBrk="1" hangingPunct="1">
              <a:lnSpc>
                <a:spcPct val="80000"/>
              </a:lnSpc>
            </a:pPr>
            <a:r>
              <a:rPr lang="en-US" dirty="0"/>
              <a:t>Help know what a “good” accuracy is</a:t>
            </a:r>
          </a:p>
          <a:p>
            <a:pPr eaLnBrk="1" hangingPunct="1">
              <a:lnSpc>
                <a:spcPct val="80000"/>
              </a:lnSpc>
            </a:pPr>
            <a:endParaRPr lang="en-US" sz="2800" dirty="0"/>
          </a:p>
          <a:p>
            <a:pPr eaLnBrk="1" hangingPunct="1">
              <a:lnSpc>
                <a:spcPct val="80000"/>
              </a:lnSpc>
            </a:pPr>
            <a:r>
              <a:rPr lang="en-US" sz="2800" dirty="0"/>
              <a:t>Weak baseline: </a:t>
            </a:r>
            <a:r>
              <a:rPr lang="en-US" sz="2800" dirty="0">
                <a:solidFill>
                  <a:srgbClr val="FF0000"/>
                </a:solidFill>
              </a:rPr>
              <a:t>most frequent label classifier</a:t>
            </a:r>
          </a:p>
          <a:p>
            <a:pPr lvl="1" eaLnBrk="1" hangingPunct="1">
              <a:lnSpc>
                <a:spcPct val="80000"/>
              </a:lnSpc>
            </a:pPr>
            <a:r>
              <a:rPr lang="en-US" dirty="0"/>
              <a:t>Gives all test instances whatever label was most common in the training set</a:t>
            </a:r>
          </a:p>
          <a:p>
            <a:pPr lvl="1" eaLnBrk="1" hangingPunct="1">
              <a:lnSpc>
                <a:spcPct val="80000"/>
              </a:lnSpc>
            </a:pPr>
            <a:r>
              <a:rPr lang="en-US" dirty="0"/>
              <a:t>E.g. for spam filtering, might label everything as </a:t>
            </a:r>
            <a:r>
              <a:rPr lang="zh-CN" altLang="en-US" dirty="0"/>
              <a:t>“</a:t>
            </a:r>
            <a:r>
              <a:rPr lang="en-US" altLang="zh-CN" dirty="0"/>
              <a:t>not spam</a:t>
            </a:r>
            <a:r>
              <a:rPr lang="zh-CN" altLang="en-US" dirty="0"/>
              <a:t>”</a:t>
            </a:r>
            <a:endParaRPr lang="en-US" dirty="0"/>
          </a:p>
          <a:p>
            <a:pPr lvl="1" eaLnBrk="1" hangingPunct="1">
              <a:lnSpc>
                <a:spcPct val="80000"/>
              </a:lnSpc>
            </a:pPr>
            <a:r>
              <a:rPr lang="en-US" dirty="0"/>
              <a:t>Accuracy might be very high if the problem is skewed</a:t>
            </a:r>
          </a:p>
          <a:p>
            <a:pPr lvl="1">
              <a:lnSpc>
                <a:spcPct val="80000"/>
              </a:lnSpc>
            </a:pPr>
            <a:r>
              <a:rPr lang="en-US" dirty="0"/>
              <a:t>E.g. calling everything “</a:t>
            </a:r>
            <a:r>
              <a:rPr lang="en-US" altLang="zh-CN" dirty="0"/>
              <a:t>not spam</a:t>
            </a:r>
            <a:r>
              <a:rPr lang="en-US" dirty="0"/>
              <a:t>” gets 66%, so a classifier that gets 70% isn’t very good…</a:t>
            </a:r>
          </a:p>
          <a:p>
            <a:pPr lvl="1" eaLnBrk="1" hangingPunct="1">
              <a:lnSpc>
                <a:spcPct val="80000"/>
              </a:lnSpc>
            </a:pPr>
            <a:endParaRPr lang="en-US" sz="2000" dirty="0"/>
          </a:p>
          <a:p>
            <a:pPr eaLnBrk="1" hangingPunct="1">
              <a:lnSpc>
                <a:spcPct val="80000"/>
              </a:lnSpc>
            </a:pPr>
            <a:r>
              <a:rPr lang="en-US" sz="2800" dirty="0"/>
              <a:t>For real research, usually use previous work as a (strong) baseline</a:t>
            </a:r>
          </a:p>
          <a:p>
            <a:pPr lvl="1" eaLnBrk="1" hangingPunct="1">
              <a:lnSpc>
                <a:spcPct val="80000"/>
              </a:lnSpc>
            </a:pPr>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06013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Accuracy</a:t>
                </a:r>
              </a:p>
              <a:p>
                <a:pPr lvl="1"/>
                <a:r>
                  <a:rPr lang="en-US" dirty="0"/>
                  <a:t>Percentage of correct prediction over all predictions, i.e., </a:t>
                </a:r>
                <a14:m>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i="1" dirty="0">
                            <a:latin typeface="Cambria Math" panose="02040503050406030204" pitchFamily="18" charset="0"/>
                          </a:rPr>
                          <m:t>𝑦</m:t>
                        </m:r>
                      </m:e>
                    </m:d>
                  </m:oMath>
                </a14:m>
                <a:endParaRPr lang="en-US" dirty="0"/>
              </a:p>
              <a:p>
                <a:pPr lvl="1"/>
                <a:r>
                  <a:rPr lang="en-US" dirty="0"/>
                  <a:t>Limitation</a:t>
                </a:r>
              </a:p>
              <a:p>
                <a:pPr lvl="2"/>
                <a:r>
                  <a:rPr lang="en-US" dirty="0"/>
                  <a:t>Highly skewed class distribution</a:t>
                </a:r>
              </a:p>
              <a:p>
                <a:pPr lvl="3"/>
                <a14:m>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r>
                          <a:rPr lang="en-US" i="1" dirty="0">
                            <a:latin typeface="Cambria Math" panose="02040503050406030204" pitchFamily="18" charset="0"/>
                          </a:rPr>
                          <m:t>=</m:t>
                        </m:r>
                        <m:r>
                          <a:rPr lang="en-US" b="0" i="1" dirty="0" smtClean="0">
                            <a:latin typeface="Cambria Math" panose="02040503050406030204" pitchFamily="18" charset="0"/>
                          </a:rPr>
                          <m:t>1</m:t>
                        </m:r>
                      </m:e>
                    </m:d>
                    <m:r>
                      <a:rPr lang="en-US" b="0" i="1" dirty="0" smtClean="0">
                        <a:latin typeface="Cambria Math" panose="02040503050406030204" pitchFamily="18" charset="0"/>
                      </a:rPr>
                      <m:t>=0.99</m:t>
                    </m:r>
                  </m:oMath>
                </a14:m>
                <a:endParaRPr lang="en-US" dirty="0"/>
              </a:p>
              <a:p>
                <a:pPr lvl="4"/>
                <a:r>
                  <a:rPr lang="en-US" dirty="0"/>
                  <a:t>Trivial solution: all testing cases are positive</a:t>
                </a:r>
              </a:p>
              <a:p>
                <a:pPr lvl="3"/>
                <a:r>
                  <a:rPr lang="en-US" dirty="0"/>
                  <a:t>Classifiers’ capability is only differentiated by 1% testing cases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24818704-ACE4-4DCD-8AA0-225807798D2E}" type="slidenum">
              <a:rPr lang="en-US" smtClean="0"/>
              <a:t>45</a:t>
            </a:fld>
            <a:endParaRPr lang="en-US"/>
          </a:p>
        </p:txBody>
      </p:sp>
    </p:spTree>
    <p:extLst>
      <p:ext uri="{BB962C8B-B14F-4D97-AF65-F5344CB8AC3E}">
        <p14:creationId xmlns:p14="http://schemas.microsoft.com/office/powerpoint/2010/main" val="267336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ltLang="en-US"/>
              <a:t>Evaluating classifiers</a:t>
            </a:r>
          </a:p>
        </p:txBody>
      </p:sp>
      <p:sp>
        <p:nvSpPr>
          <p:cNvPr id="1217539" name="Rectangle 3"/>
          <p:cNvSpPr>
            <a:spLocks noGrp="1" noChangeArrowheads="1"/>
          </p:cNvSpPr>
          <p:nvPr>
            <p:ph type="body" idx="1"/>
          </p:nvPr>
        </p:nvSpPr>
        <p:spPr>
          <a:xfrm>
            <a:off x="457200" y="1290352"/>
            <a:ext cx="7772400" cy="1219200"/>
          </a:xfrm>
        </p:spPr>
        <p:txBody>
          <a:bodyPr/>
          <a:lstStyle/>
          <a:p>
            <a:r>
              <a:rPr lang="en-US" altLang="en-US" dirty="0">
                <a:solidFill>
                  <a:schemeClr val="tx1"/>
                </a:solidFill>
              </a:rPr>
              <a:t>Contingency table for the evaluation of a binary classifier</a:t>
            </a: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p:txBody>
      </p:sp>
      <p:graphicFrame>
        <p:nvGraphicFramePr>
          <p:cNvPr id="1217571" name="Group 35"/>
          <p:cNvGraphicFramePr>
            <a:graphicFrameLocks noGrp="1"/>
          </p:cNvGraphicFramePr>
          <p:nvPr/>
        </p:nvGraphicFramePr>
        <p:xfrm>
          <a:off x="1195388" y="2833688"/>
          <a:ext cx="6877050" cy="1608138"/>
        </p:xfrm>
        <a:graphic>
          <a:graphicData uri="http://schemas.openxmlformats.org/drawingml/2006/table">
            <a:tbl>
              <a:tblPr/>
              <a:tblGrid>
                <a:gridCol w="2733675">
                  <a:extLst>
                    <a:ext uri="{9D8B030D-6E8A-4147-A177-3AD203B41FA5}">
                      <a16:colId xmlns:a16="http://schemas.microsoft.com/office/drawing/2014/main" val="806770133"/>
                    </a:ext>
                  </a:extLst>
                </a:gridCol>
                <a:gridCol w="2174875">
                  <a:extLst>
                    <a:ext uri="{9D8B030D-6E8A-4147-A177-3AD203B41FA5}">
                      <a16:colId xmlns:a16="http://schemas.microsoft.com/office/drawing/2014/main" val="57844707"/>
                    </a:ext>
                  </a:extLst>
                </a:gridCol>
                <a:gridCol w="1968500">
                  <a:extLst>
                    <a:ext uri="{9D8B030D-6E8A-4147-A177-3AD203B41FA5}">
                      <a16:colId xmlns:a16="http://schemas.microsoft.com/office/drawing/2014/main" val="3167613185"/>
                    </a:ext>
                  </a:extLst>
                </a:gridCol>
              </a:tblGrid>
              <a:tr h="534988">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en-US" altLang="en-US" sz="2000" b="0" i="0" u="none" strike="noStrike" cap="none" normalizeH="0" baseline="0">
                        <a:ln>
                          <a:noFill/>
                        </a:ln>
                        <a:solidFill>
                          <a:srgbClr val="5400A8"/>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rgbClr val="008000"/>
                          </a:solidFill>
                          <a:effectLst/>
                          <a:latin typeface="Tahoma" panose="020B0604030504040204" pitchFamily="34" charset="0"/>
                        </a:rPr>
                        <a:t>GREEN</a:t>
                      </a:r>
                      <a:r>
                        <a:rPr kumimoji="0" lang="en-US" altLang="en-US" sz="2000" b="0" i="0" u="none" strike="noStrike" cap="none" normalizeH="0" baseline="0">
                          <a:ln>
                            <a:noFill/>
                          </a:ln>
                          <a:solidFill>
                            <a:schemeClr val="tx1"/>
                          </a:solidFill>
                          <a:effectLst/>
                          <a:latin typeface="Tahoma" panose="020B0604030504040204" pitchFamily="34" charset="0"/>
                        </a:rPr>
                        <a:t> is correct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rgbClr val="FF0000"/>
                          </a:solidFill>
                          <a:effectLst/>
                          <a:latin typeface="Tahoma" panose="020B0604030504040204" pitchFamily="34" charset="0"/>
                        </a:rPr>
                        <a:t>RED</a:t>
                      </a:r>
                      <a:r>
                        <a:rPr kumimoji="0" lang="en-US" altLang="en-US" sz="2000" b="0" i="0" u="none" strike="noStrike" cap="none" normalizeH="0" baseline="0">
                          <a:ln>
                            <a:noFill/>
                          </a:ln>
                          <a:solidFill>
                            <a:schemeClr val="tx1"/>
                          </a:solidFill>
                          <a:effectLst/>
                          <a:latin typeface="Tahoma" panose="020B0604030504040204" pitchFamily="34" charset="0"/>
                        </a:rPr>
                        <a:t> is correct</a:t>
                      </a:r>
                      <a:endParaRPr kumimoji="0" lang="en-US" altLang="en-US" sz="2000" b="0" i="0" u="none" strike="noStrike" cap="none" normalizeH="0" baseline="0">
                        <a:ln>
                          <a:noFill/>
                        </a:ln>
                        <a:solidFill>
                          <a:srgbClr val="5400A8"/>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9263150"/>
                  </a:ext>
                </a:extLst>
              </a:tr>
              <a:tr h="536575">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rgbClr val="008000"/>
                          </a:solidFill>
                          <a:effectLst/>
                          <a:latin typeface="Tahoma" panose="020B0604030504040204" pitchFamily="34" charset="0"/>
                        </a:rPr>
                        <a:t>GREEN</a:t>
                      </a:r>
                      <a:r>
                        <a:rPr kumimoji="0" lang="en-US" altLang="en-US" sz="2000" b="0" i="0" u="none" strike="noStrike" cap="none" normalizeH="0" baseline="0">
                          <a:ln>
                            <a:noFill/>
                          </a:ln>
                          <a:solidFill>
                            <a:schemeClr val="tx1"/>
                          </a:solidFill>
                          <a:effectLst/>
                          <a:latin typeface="Tahoma" panose="020B0604030504040204" pitchFamily="34" charset="0"/>
                        </a:rPr>
                        <a:t> was assigned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4654569"/>
                  </a:ext>
                </a:extLst>
              </a:tr>
              <a:tr h="536575">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rgbClr val="FF0000"/>
                          </a:solidFill>
                          <a:effectLst/>
                          <a:latin typeface="Tahoma" panose="020B0604030504040204" pitchFamily="34" charset="0"/>
                        </a:rPr>
                        <a:t>RED</a:t>
                      </a:r>
                      <a:r>
                        <a:rPr kumimoji="0" lang="en-US" altLang="en-US" sz="2000" b="0" i="0" u="none" strike="noStrike" cap="none" normalizeH="0" baseline="0">
                          <a:ln>
                            <a:noFill/>
                          </a:ln>
                          <a:solidFill>
                            <a:schemeClr val="tx1"/>
                          </a:solidFill>
                          <a:effectLst/>
                          <a:latin typeface="Tahoma" panose="020B0604030504040204" pitchFamily="34" charset="0"/>
                        </a:rPr>
                        <a:t> was assigned</a:t>
                      </a:r>
                      <a:endParaRPr kumimoji="0" lang="en-US" altLang="en-US" sz="2000" b="0" i="0" u="none" strike="noStrike" cap="none" normalizeH="0" baseline="0">
                        <a:ln>
                          <a:noFill/>
                        </a:ln>
                        <a:solidFill>
                          <a:srgbClr val="5400A8"/>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8563509"/>
                  </a:ext>
                </a:extLst>
              </a:tr>
            </a:tbl>
          </a:graphicData>
        </a:graphic>
      </p:graphicFrame>
      <p:sp>
        <p:nvSpPr>
          <p:cNvPr id="1217572" name="Rectangle 36"/>
          <p:cNvSpPr>
            <a:spLocks noChangeArrowheads="1"/>
          </p:cNvSpPr>
          <p:nvPr/>
        </p:nvSpPr>
        <p:spPr bwMode="auto">
          <a:xfrm>
            <a:off x="685800" y="4398963"/>
            <a:ext cx="7772400" cy="18938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Blip>
                <a:blip r:embed="rId3"/>
              </a:buBlip>
              <a:defRPr sz="2400">
                <a:solidFill>
                  <a:srgbClr val="5400A8"/>
                </a:solidFill>
                <a:latin typeface="Tahoma" panose="020B0604030504040204" pitchFamily="34" charset="0"/>
              </a:defRPr>
            </a:lvl1pPr>
            <a:lvl2pPr marL="742950" indent="-285750">
              <a:spcBef>
                <a:spcPct val="20000"/>
              </a:spcBef>
              <a:buBlip>
                <a:blip r:embed="rId4"/>
              </a:buBlip>
              <a:defRPr sz="2000">
                <a:solidFill>
                  <a:srgbClr val="3D3D3D"/>
                </a:solidFill>
                <a:latin typeface="Verdana" panose="020B0604030504040204" pitchFamily="34" charset="0"/>
              </a:defRPr>
            </a:lvl2pPr>
            <a:lvl3pPr marL="1143000" indent="-228600">
              <a:spcBef>
                <a:spcPct val="20000"/>
              </a:spcBef>
              <a:buChar char="–"/>
              <a:defRPr>
                <a:solidFill>
                  <a:srgbClr val="4D4D4D"/>
                </a:solidFill>
                <a:latin typeface="Verdana" panose="020B0604030504040204" pitchFamily="34" charset="0"/>
              </a:defRPr>
            </a:lvl3pPr>
            <a:lvl4pPr marL="1600200" indent="-228600">
              <a:spcBef>
                <a:spcPct val="20000"/>
              </a:spcBef>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a:buFont typeface="Wingdings" panose="05000000000000000000" pitchFamily="2" charset="2"/>
              <a:buNone/>
            </a:pPr>
            <a:endParaRPr lang="en-US" altLang="en-US">
              <a:solidFill>
                <a:schemeClr val="tx1"/>
              </a:solidFill>
            </a:endParaRPr>
          </a:p>
          <a:p>
            <a:r>
              <a:rPr lang="en-US" altLang="en-US">
                <a:solidFill>
                  <a:schemeClr val="tx1"/>
                </a:solidFill>
              </a:rPr>
              <a:t>Accuracy = (a+d)/(a+b+c+d)</a:t>
            </a:r>
          </a:p>
          <a:p>
            <a:r>
              <a:rPr lang="en-US" altLang="en-US">
                <a:solidFill>
                  <a:schemeClr val="tx1"/>
                </a:solidFill>
              </a:rPr>
              <a:t>Precision: P_</a:t>
            </a:r>
            <a:r>
              <a:rPr lang="en-US" altLang="en-US">
                <a:solidFill>
                  <a:srgbClr val="008000"/>
                </a:solidFill>
              </a:rPr>
              <a:t>GREEN</a:t>
            </a:r>
            <a:r>
              <a:rPr lang="en-US" altLang="en-US">
                <a:solidFill>
                  <a:schemeClr val="tx1"/>
                </a:solidFill>
              </a:rPr>
              <a:t> = a/(a+b), P_ </a:t>
            </a:r>
            <a:r>
              <a:rPr lang="en-US" altLang="en-US">
                <a:solidFill>
                  <a:srgbClr val="FF0000"/>
                </a:solidFill>
              </a:rPr>
              <a:t>RED</a:t>
            </a:r>
            <a:r>
              <a:rPr lang="en-US" altLang="en-US">
                <a:solidFill>
                  <a:srgbClr val="008000"/>
                </a:solidFill>
              </a:rPr>
              <a:t> </a:t>
            </a:r>
            <a:r>
              <a:rPr lang="en-US" altLang="en-US">
                <a:solidFill>
                  <a:schemeClr val="tx1"/>
                </a:solidFill>
              </a:rPr>
              <a:t>= d/(c+d)</a:t>
            </a:r>
          </a:p>
          <a:p>
            <a:r>
              <a:rPr lang="en-US" altLang="en-US">
                <a:solidFill>
                  <a:schemeClr val="tx1"/>
                </a:solidFill>
              </a:rPr>
              <a:t>Recall:  R_</a:t>
            </a:r>
            <a:r>
              <a:rPr lang="en-US" altLang="en-US">
                <a:solidFill>
                  <a:srgbClr val="008000"/>
                </a:solidFill>
              </a:rPr>
              <a:t>GREEN</a:t>
            </a:r>
            <a:r>
              <a:rPr lang="en-US" altLang="en-US">
                <a:solidFill>
                  <a:schemeClr val="tx1"/>
                </a:solidFill>
              </a:rPr>
              <a:t> = a/(a+c), R_ </a:t>
            </a:r>
            <a:r>
              <a:rPr lang="en-US" altLang="en-US">
                <a:solidFill>
                  <a:srgbClr val="FF0000"/>
                </a:solidFill>
              </a:rPr>
              <a:t>RED</a:t>
            </a:r>
            <a:r>
              <a:rPr lang="en-US" altLang="en-US">
                <a:solidFill>
                  <a:srgbClr val="008000"/>
                </a:solidFill>
              </a:rPr>
              <a:t> </a:t>
            </a:r>
            <a:r>
              <a:rPr lang="en-US" altLang="en-US">
                <a:solidFill>
                  <a:schemeClr val="tx1"/>
                </a:solidFill>
              </a:rPr>
              <a:t>= d/(b+d)</a:t>
            </a:r>
          </a:p>
        </p:txBody>
      </p:sp>
    </p:spTree>
    <p:extLst>
      <p:ext uri="{BB962C8B-B14F-4D97-AF65-F5344CB8AC3E}">
        <p14:creationId xmlns:p14="http://schemas.microsoft.com/office/powerpoint/2010/main" val="106141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7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757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75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7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 of </a:t>
            </a:r>
            <a:r>
              <a:rPr lang="en-US" altLang="zh-CN" dirty="0"/>
              <a:t>B</a:t>
            </a:r>
            <a:r>
              <a:rPr lang="en-US" dirty="0"/>
              <a:t>inary Classification</a:t>
            </a:r>
          </a:p>
        </p:txBody>
      </p:sp>
      <p:sp>
        <p:nvSpPr>
          <p:cNvPr id="3" name="Content Placeholder 2"/>
          <p:cNvSpPr>
            <a:spLocks noGrp="1"/>
          </p:cNvSpPr>
          <p:nvPr>
            <p:ph idx="1"/>
          </p:nvPr>
        </p:nvSpPr>
        <p:spPr>
          <a:xfrm>
            <a:off x="152400" y="838200"/>
            <a:ext cx="5029200" cy="5715000"/>
          </a:xfrm>
        </p:spPr>
        <p:txBody>
          <a:bodyPr/>
          <a:lstStyle/>
          <a:p>
            <a:r>
              <a:rPr lang="en-US" dirty="0"/>
              <a:t>Precision</a:t>
            </a:r>
          </a:p>
          <a:p>
            <a:pPr lvl="1"/>
            <a:r>
              <a:rPr lang="en-US" dirty="0"/>
              <a:t>Fraction of predicted positive documents that are indeed positive, i.e., P(gold = 1 | prediction = 1)</a:t>
            </a:r>
          </a:p>
          <a:p>
            <a:r>
              <a:rPr lang="en-US" dirty="0"/>
              <a:t>Recall</a:t>
            </a:r>
          </a:p>
          <a:p>
            <a:pPr lvl="1"/>
            <a:r>
              <a:rPr lang="en-US" dirty="0"/>
              <a:t>Fraction of positive documents that are predicted to be positive, i.e., P(prediction = 1 | gold =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11" name="Picture 10" descr="precision-recall.png"/>
          <p:cNvPicPr>
            <a:picLocks noChangeAspect="1"/>
          </p:cNvPicPr>
          <p:nvPr/>
        </p:nvPicPr>
        <p:blipFill>
          <a:blip r:embed="rId2" cstate="email"/>
          <a:stretch>
            <a:fillRect/>
          </a:stretch>
        </p:blipFill>
        <p:spPr>
          <a:xfrm>
            <a:off x="5410200" y="762000"/>
            <a:ext cx="3476625" cy="6096000"/>
          </a:xfrm>
          <a:prstGeom prst="rect">
            <a:avLst/>
          </a:prstGeom>
        </p:spPr>
      </p:pic>
      <p:sp>
        <p:nvSpPr>
          <p:cNvPr id="12" name="Rectangle 11"/>
          <p:cNvSpPr/>
          <p:nvPr/>
        </p:nvSpPr>
        <p:spPr>
          <a:xfrm>
            <a:off x="0" y="6211669"/>
            <a:ext cx="5105400" cy="646331"/>
          </a:xfrm>
          <a:prstGeom prst="rect">
            <a:avLst/>
          </a:prstGeom>
        </p:spPr>
        <p:txBody>
          <a:bodyPr wrap="square">
            <a:spAutoFit/>
          </a:bodyPr>
          <a:lstStyle/>
          <a:p>
            <a:r>
              <a:rPr lang="en-US" dirty="0">
                <a:hlinkClick r:id="rId3"/>
              </a:rPr>
              <a:t>https://en.wikipedia.org/wiki/Precision_and_recall</a:t>
            </a:r>
            <a:endParaRPr lang="en-US" dirty="0"/>
          </a:p>
          <a:p>
            <a:r>
              <a:rPr lang="en-US" dirty="0">
                <a:hlinkClick r:id="rId4"/>
              </a:rPr>
              <a:t>https://en.wikipedia.org/wiki/F1_score</a:t>
            </a:r>
            <a:endParaRPr lang="en-US" dirty="0"/>
          </a:p>
        </p:txBody>
      </p:sp>
    </p:spTree>
    <p:extLst>
      <p:ext uri="{BB962C8B-B14F-4D97-AF65-F5344CB8AC3E}">
        <p14:creationId xmlns:p14="http://schemas.microsoft.com/office/powerpoint/2010/main" val="3331662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and recall trade off</a:t>
            </a:r>
          </a:p>
        </p:txBody>
      </p:sp>
      <p:sp>
        <p:nvSpPr>
          <p:cNvPr id="3" name="Content Placeholder 2"/>
          <p:cNvSpPr>
            <a:spLocks noGrp="1"/>
          </p:cNvSpPr>
          <p:nvPr>
            <p:ph idx="1"/>
          </p:nvPr>
        </p:nvSpPr>
        <p:spPr>
          <a:xfrm>
            <a:off x="457200" y="1600200"/>
            <a:ext cx="8229600" cy="4648200"/>
          </a:xfrm>
        </p:spPr>
        <p:txBody>
          <a:bodyPr>
            <a:normAutofit/>
          </a:bodyPr>
          <a:lstStyle/>
          <a:p>
            <a:r>
              <a:rPr lang="en-US" dirty="0"/>
              <a:t>Precision decreases as the number of documents predicted to be positive increases (unless in perfect classification), while recall keeps increasing</a:t>
            </a:r>
          </a:p>
          <a:p>
            <a:r>
              <a:rPr lang="en-US" dirty="0"/>
              <a:t>These two metrics emphasize different perspectives of a classifier</a:t>
            </a:r>
          </a:p>
          <a:p>
            <a:pPr lvl="1"/>
            <a:r>
              <a:rPr lang="en-US" dirty="0"/>
              <a:t>Precision: prefers a classifier to recognize fewer documents, but highly accurate</a:t>
            </a:r>
          </a:p>
          <a:p>
            <a:pPr lvl="1"/>
            <a:r>
              <a:rPr lang="en-US" dirty="0"/>
              <a:t>Recall: prefers a classifier to recognize more documents</a:t>
            </a:r>
          </a:p>
        </p:txBody>
      </p:sp>
      <p:sp>
        <p:nvSpPr>
          <p:cNvPr id="6" name="Slide Number Placeholder 5"/>
          <p:cNvSpPr>
            <a:spLocks noGrp="1"/>
          </p:cNvSpPr>
          <p:nvPr>
            <p:ph type="sldNum" sz="quarter" idx="12"/>
          </p:nvPr>
        </p:nvSpPr>
        <p:spPr/>
        <p:txBody>
          <a:bodyPr/>
          <a:lstStyle/>
          <a:p>
            <a:fld id="{9CE97C17-00E4-4C2A-BCAF-F5B311E737FD}" type="slidenum">
              <a:rPr lang="en-US" smtClean="0"/>
              <a:t>48</a:t>
            </a:fld>
            <a:endParaRPr lang="en-US"/>
          </a:p>
        </p:txBody>
      </p:sp>
      <p:pic>
        <p:nvPicPr>
          <p:cNvPr id="7" name="Picture 6"/>
          <p:cNvPicPr>
            <a:picLocks noChangeAspect="1"/>
          </p:cNvPicPr>
          <p:nvPr/>
        </p:nvPicPr>
        <p:blipFill>
          <a:blip r:embed="rId2"/>
          <a:stretch>
            <a:fillRect/>
          </a:stretch>
        </p:blipFill>
        <p:spPr>
          <a:xfrm>
            <a:off x="1219200" y="2447925"/>
            <a:ext cx="6467475" cy="2724150"/>
          </a:xfrm>
          <a:prstGeom prst="rect">
            <a:avLst/>
          </a:prstGeom>
        </p:spPr>
      </p:pic>
    </p:spTree>
    <p:extLst>
      <p:ext uri="{BB962C8B-B14F-4D97-AF65-F5344CB8AC3E}">
        <p14:creationId xmlns:p14="http://schemas.microsoft.com/office/powerpoint/2010/main" val="40969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Summarizing precision and recall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02974"/>
                <a:ext cx="8229600" cy="4800600"/>
              </a:xfrm>
            </p:spPr>
            <p:txBody>
              <a:bodyPr>
                <a:normAutofit/>
              </a:bodyPr>
              <a:lstStyle/>
              <a:p>
                <a:r>
                  <a:rPr lang="en-US" sz="3200" dirty="0"/>
                  <a:t>With a single value</a:t>
                </a:r>
              </a:p>
              <a:p>
                <a:pPr lvl="1"/>
                <a:r>
                  <a:rPr lang="en-US" sz="2800" dirty="0"/>
                  <a:t>In order to compare different classifiers</a:t>
                </a:r>
              </a:p>
              <a:p>
                <a:pPr lvl="1"/>
                <a:r>
                  <a:rPr lang="en-US" sz="2800" dirty="0"/>
                  <a:t>F-measure: weighted harmonic mean of precision and recall, </a:t>
                </a:r>
                <a14:m>
                  <m:oMath xmlns:m="http://schemas.openxmlformats.org/officeDocument/2006/math">
                    <m:r>
                      <a:rPr lang="en-US" sz="2800" b="0" i="1" smtClean="0">
                        <a:latin typeface="Cambria Math"/>
                      </a:rPr>
                      <m:t>𝛼</m:t>
                    </m:r>
                  </m:oMath>
                </a14:m>
                <a:r>
                  <a:rPr lang="en-US" sz="2800" dirty="0"/>
                  <a:t> balances the trade-off</a:t>
                </a:r>
              </a:p>
              <a:p>
                <a:pPr lvl="1"/>
                <a:endParaRPr lang="en-US" dirty="0"/>
              </a:p>
              <a:p>
                <a:pPr lvl="1"/>
                <a:endParaRPr lang="en-US" sz="2800" dirty="0"/>
              </a:p>
              <a:p>
                <a:pPr lvl="1"/>
                <a:r>
                  <a:rPr lang="en-US" sz="2800" dirty="0"/>
                  <a:t>Why harmonic mean?</a:t>
                </a:r>
              </a:p>
              <a:p>
                <a:pPr lvl="2"/>
                <a:r>
                  <a:rPr lang="en-US" sz="2400" dirty="0"/>
                  <a:t>Classifier1: P:0.53, R:0.36</a:t>
                </a:r>
              </a:p>
              <a:p>
                <a:pPr lvl="2"/>
                <a:r>
                  <a:rPr lang="en-US" sz="2400" dirty="0"/>
                  <a:t>Classifier2: P:0.01, R:0.99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02974"/>
                <a:ext cx="8229600" cy="4800600"/>
              </a:xfrm>
              <a:blipFill>
                <a:blip r:embed="rId3"/>
                <a:stretch>
                  <a:fillRect l="-1704" t="-1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680716" y="3361775"/>
                <a:ext cx="2229456" cy="834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𝛼</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𝑃</m:t>
                              </m:r>
                            </m:den>
                          </m:f>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𝛼</m:t>
                              </m:r>
                            </m:e>
                          </m:d>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𝑅</m:t>
                              </m:r>
                            </m:den>
                          </m:f>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680716" y="3361775"/>
                <a:ext cx="2229456" cy="834459"/>
              </a:xfrm>
              <a:prstGeom prst="rect">
                <a:avLst/>
              </a:prstGeom>
              <a:blipFill>
                <a:blip r:embed="rId4"/>
                <a:stretch>
                  <a:fillRect/>
                </a:stretch>
              </a:blipFill>
            </p:spPr>
            <p:txBody>
              <a:bodyPr/>
              <a:lstStyle/>
              <a:p>
                <a:r>
                  <a:rPr lang="en-US">
                    <a:noFill/>
                  </a:rPr>
                  <a:t> </a:t>
                </a:r>
              </a:p>
            </p:txBody>
          </p:sp>
        </mc:Fallback>
      </mc:AlternateContent>
      <p:grpSp>
        <p:nvGrpSpPr>
          <p:cNvPr id="11" name="Group 10"/>
          <p:cNvGrpSpPr/>
          <p:nvPr/>
        </p:nvGrpSpPr>
        <p:grpSpPr>
          <a:xfrm>
            <a:off x="5042916" y="3365516"/>
            <a:ext cx="3934968" cy="1602632"/>
            <a:chOff x="5181600" y="4118541"/>
            <a:chExt cx="3934968" cy="1602632"/>
          </a:xfrm>
        </p:grpSpPr>
        <mc:AlternateContent xmlns:mc="http://schemas.openxmlformats.org/markup-compatibility/2006" xmlns:a14="http://schemas.microsoft.com/office/drawing/2010/main">
          <mc:Choice Requires="a14">
            <p:sp>
              <p:nvSpPr>
                <p:cNvPr id="6" name="TextBox 5"/>
                <p:cNvSpPr txBox="1"/>
                <p:nvPr/>
              </p:nvSpPr>
              <p:spPr>
                <a:xfrm>
                  <a:off x="5181600" y="4118541"/>
                  <a:ext cx="1707711" cy="834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a:rPr>
                                  <m:t>𝐹</m:t>
                                </m:r>
                              </m:e>
                              <m:sub>
                                <m:r>
                                  <a:rPr lang="en-US" b="0" i="1" smtClean="0">
                                    <a:latin typeface="Cambria Math"/>
                                  </a:rPr>
                                  <m:t>1</m:t>
                                </m:r>
                              </m:sub>
                            </m:sSub>
                            <m:r>
                              <a:rPr lang="en-US" i="1">
                                <a:latin typeface="Cambria Math"/>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f>
                                  <m:fPr>
                                    <m:ctrlPr>
                                      <a:rPr lang="en-US" i="1">
                                        <a:latin typeface="Cambria Math" panose="02040503050406030204" pitchFamily="18" charset="0"/>
                                      </a:rPr>
                                    </m:ctrlPr>
                                  </m:fPr>
                                  <m:num>
                                    <m:r>
                                      <a:rPr lang="en-US" i="1">
                                        <a:latin typeface="Cambria Math"/>
                                      </a:rPr>
                                      <m:t>1</m:t>
                                    </m:r>
                                  </m:num>
                                  <m:den>
                                    <m:r>
                                      <a:rPr lang="en-US" i="1">
                                        <a:latin typeface="Cambria Math"/>
                                      </a:rPr>
                                      <m:t>𝑃</m:t>
                                    </m:r>
                                  </m:den>
                                </m:f>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𝑅</m:t>
                                    </m:r>
                                  </m:den>
                                </m:f>
                              </m:den>
                            </m:f>
                            <m:r>
                              <m:rPr>
                                <m:nor/>
                              </m:rPr>
                              <a:rPr lang="en-US" dirty="0"/>
                              <m:t> </m:t>
                            </m:r>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181600" y="4118541"/>
                  <a:ext cx="1707711" cy="834459"/>
                </a:xfrm>
                <a:prstGeom prst="rect">
                  <a:avLst/>
                </a:prstGeom>
                <a:blipFill rotWithShape="0">
                  <a:blip r:embed="rId5"/>
                  <a:stretch>
                    <a:fillRect/>
                  </a:stretch>
                </a:blipFill>
              </p:spPr>
              <p:txBody>
                <a:bodyPr/>
                <a:lstStyle/>
                <a:p>
                  <a:r>
                    <a:rPr lang="en-US">
                      <a:noFill/>
                    </a:rPr>
                    <a:t> </a:t>
                  </a:r>
                </a:p>
              </p:txBody>
            </p:sp>
          </mc:Fallback>
        </mc:AlternateContent>
        <p:sp>
          <p:nvSpPr>
            <p:cNvPr id="7" name="TextBox 6"/>
            <p:cNvSpPr txBox="1"/>
            <p:nvPr/>
          </p:nvSpPr>
          <p:spPr>
            <a:xfrm>
              <a:off x="6525768" y="5074842"/>
              <a:ext cx="2590800" cy="646331"/>
            </a:xfrm>
            <a:prstGeom prst="rect">
              <a:avLst/>
            </a:prstGeom>
            <a:noFill/>
          </p:spPr>
          <p:txBody>
            <a:bodyPr wrap="square" rtlCol="0">
              <a:spAutoFit/>
            </a:bodyPr>
            <a:lstStyle/>
            <a:p>
              <a:r>
                <a:rPr lang="en-US" i="1" dirty="0"/>
                <a:t>Equal weight between precision and recall</a:t>
              </a:r>
            </a:p>
          </p:txBody>
        </p:sp>
        <p:cxnSp>
          <p:nvCxnSpPr>
            <p:cNvPr id="9" name="Straight Arrow Connector 8"/>
            <p:cNvCxnSpPr/>
            <p:nvPr/>
          </p:nvCxnSpPr>
          <p:spPr>
            <a:xfrm flipH="1" flipV="1">
              <a:off x="6248400" y="4876800"/>
              <a:ext cx="277368" cy="5212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Slide Number Placeholder 9"/>
          <p:cNvSpPr>
            <a:spLocks noGrp="1"/>
          </p:cNvSpPr>
          <p:nvPr>
            <p:ph type="sldNum" sz="quarter" idx="12"/>
          </p:nvPr>
        </p:nvSpPr>
        <p:spPr/>
        <p:txBody>
          <a:bodyPr/>
          <a:lstStyle/>
          <a:p>
            <a:fld id="{9CE97C17-00E4-4C2A-BCAF-F5B311E737FD}" type="slidenum">
              <a:rPr lang="en-US" smtClean="0"/>
              <a:t>49</a:t>
            </a:fld>
            <a:endParaRPr lang="en-US"/>
          </a:p>
        </p:txBody>
      </p:sp>
      <p:graphicFrame>
        <p:nvGraphicFramePr>
          <p:cNvPr id="12" name="Table 11"/>
          <p:cNvGraphicFramePr>
            <a:graphicFrameLocks noGrp="1"/>
          </p:cNvGraphicFramePr>
          <p:nvPr/>
        </p:nvGraphicFramePr>
        <p:xfrm>
          <a:off x="5638800" y="5577748"/>
          <a:ext cx="2487002" cy="1127760"/>
        </p:xfrm>
        <a:graphic>
          <a:graphicData uri="http://schemas.openxmlformats.org/drawingml/2006/table">
            <a:tbl>
              <a:tblPr firstRow="1" bandRow="1">
                <a:tableStyleId>{5940675A-B579-460E-94D1-54222C63F5DA}</a:tableStyleId>
              </a:tblPr>
              <a:tblGrid>
                <a:gridCol w="1243501">
                  <a:extLst>
                    <a:ext uri="{9D8B030D-6E8A-4147-A177-3AD203B41FA5}">
                      <a16:colId xmlns:a16="http://schemas.microsoft.com/office/drawing/2014/main" val="20000"/>
                    </a:ext>
                  </a:extLst>
                </a:gridCol>
                <a:gridCol w="1243501">
                  <a:extLst>
                    <a:ext uri="{9D8B030D-6E8A-4147-A177-3AD203B41FA5}">
                      <a16:colId xmlns:a16="http://schemas.microsoft.com/office/drawing/2014/main" val="20001"/>
                    </a:ext>
                  </a:extLst>
                </a:gridCol>
              </a:tblGrid>
              <a:tr h="280758">
                <a:tc>
                  <a:txBody>
                    <a:bodyPr/>
                    <a:lstStyle/>
                    <a:p>
                      <a:pPr algn="ctr"/>
                      <a:r>
                        <a:rPr lang="en-US" sz="2000" dirty="0"/>
                        <a:t>Harmonic </a:t>
                      </a:r>
                    </a:p>
                  </a:txBody>
                  <a:tcPr anchor="ctr"/>
                </a:tc>
                <a:tc>
                  <a:txBody>
                    <a:bodyPr/>
                    <a:lstStyle/>
                    <a:p>
                      <a:pPr algn="ctr"/>
                      <a:r>
                        <a:rPr lang="en-US" sz="2000" dirty="0"/>
                        <a:t>A</a:t>
                      </a:r>
                      <a:r>
                        <a:rPr lang="en-US" altLang="zh-CN" sz="2000" dirty="0"/>
                        <a:t>verage</a:t>
                      </a:r>
                      <a:endParaRPr lang="en-US" sz="2000" dirty="0"/>
                    </a:p>
                  </a:txBody>
                  <a:tcPr anchor="ctr"/>
                </a:tc>
                <a:extLst>
                  <a:ext uri="{0D108BD9-81ED-4DB2-BD59-A6C34878D82A}">
                    <a16:rowId xmlns:a16="http://schemas.microsoft.com/office/drawing/2014/main" val="10000"/>
                  </a:ext>
                </a:extLst>
              </a:tr>
              <a:tr h="335533">
                <a:tc>
                  <a:txBody>
                    <a:bodyPr/>
                    <a:lstStyle/>
                    <a:p>
                      <a:pPr algn="ctr"/>
                      <a:r>
                        <a:rPr lang="en-US" dirty="0"/>
                        <a:t>0.429</a:t>
                      </a:r>
                    </a:p>
                  </a:txBody>
                  <a:tcPr anchor="ctr"/>
                </a:tc>
                <a:tc>
                  <a:txBody>
                    <a:bodyPr/>
                    <a:lstStyle/>
                    <a:p>
                      <a:pPr algn="ctr"/>
                      <a:r>
                        <a:rPr lang="en-US" dirty="0"/>
                        <a:t>0.445</a:t>
                      </a:r>
                    </a:p>
                  </a:txBody>
                  <a:tcPr anchor="ctr"/>
                </a:tc>
                <a:extLst>
                  <a:ext uri="{0D108BD9-81ED-4DB2-BD59-A6C34878D82A}">
                    <a16:rowId xmlns:a16="http://schemas.microsoft.com/office/drawing/2014/main" val="10001"/>
                  </a:ext>
                </a:extLst>
              </a:tr>
              <a:tr h="280758">
                <a:tc>
                  <a:txBody>
                    <a:bodyPr/>
                    <a:lstStyle/>
                    <a:p>
                      <a:pPr algn="ctr"/>
                      <a:r>
                        <a:rPr lang="en-US" dirty="0"/>
                        <a:t>0.019</a:t>
                      </a:r>
                    </a:p>
                  </a:txBody>
                  <a:tcPr anchor="ctr"/>
                </a:tc>
                <a:tc>
                  <a:txBody>
                    <a:bodyPr/>
                    <a:lstStyle/>
                    <a:p>
                      <a:pPr algn="ctr"/>
                      <a:r>
                        <a:rPr lang="en-US" dirty="0"/>
                        <a:t>0.500</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19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altLang="en-US"/>
              <a:t>Language identification</a:t>
            </a:r>
          </a:p>
        </p:txBody>
      </p:sp>
      <p:sp>
        <p:nvSpPr>
          <p:cNvPr id="1143811" name="Rectangle 3"/>
          <p:cNvSpPr>
            <a:spLocks noGrp="1" noChangeArrowheads="1"/>
          </p:cNvSpPr>
          <p:nvPr>
            <p:ph type="body" idx="1"/>
          </p:nvPr>
        </p:nvSpPr>
        <p:spPr/>
        <p:txBody>
          <a:bodyPr/>
          <a:lstStyle/>
          <a:p>
            <a:r>
              <a:rPr lang="it-IT" altLang="en-US" sz="2000">
                <a:latin typeface="Courier New" panose="02070309020205020404" pitchFamily="49" charset="0"/>
                <a:ea typeface="Arial Unicode MS" pitchFamily="34" charset="-128"/>
              </a:rPr>
              <a:t>Tutti gli esseri umani nascono liberi ed eguali in dignità e diritti. Essi sono dotati di ragione e di coscienza e devono agire gli uni verso gli altri in spirito di fratellanza.</a:t>
            </a:r>
          </a:p>
          <a:p>
            <a:endParaRPr lang="de-DE" altLang="en-US" sz="2000">
              <a:latin typeface="Courier New" panose="02070309020205020404" pitchFamily="49" charset="0"/>
              <a:ea typeface="Arial Unicode MS" pitchFamily="34" charset="-128"/>
            </a:endParaRPr>
          </a:p>
          <a:p>
            <a:r>
              <a:rPr lang="de-DE" altLang="en-US" sz="2000">
                <a:latin typeface="Courier New" panose="02070309020205020404" pitchFamily="49" charset="0"/>
                <a:ea typeface="Arial Unicode MS" pitchFamily="34" charset="-128"/>
              </a:rPr>
              <a:t>Alle Menschen sind frei und gleich an Würde und Rechten geboren. Sie sind mit Vernunft und Gewissen begabt und sollen einander im Geist der Brüderlichkeit begegnen. </a:t>
            </a:r>
          </a:p>
          <a:p>
            <a:endParaRPr lang="en-US" altLang="en-US"/>
          </a:p>
          <a:p>
            <a:pPr>
              <a:buFont typeface="Wingdings" panose="05000000000000000000" pitchFamily="2" charset="2"/>
              <a:buNone/>
            </a:pPr>
            <a:r>
              <a:rPr lang="en-US" altLang="en-US" sz="2000">
                <a:hlinkClick r:id="rId2"/>
              </a:rPr>
              <a:t>Universal Declaration of Human Rights</a:t>
            </a:r>
            <a:r>
              <a:rPr lang="en-US" altLang="en-US" sz="2000"/>
              <a:t>, UN, in 363 languages</a:t>
            </a:r>
            <a:r>
              <a:rPr lang="en-US" altLang="en-US"/>
              <a:t> </a:t>
            </a:r>
          </a:p>
        </p:txBody>
      </p:sp>
    </p:spTree>
    <p:extLst>
      <p:ext uri="{BB962C8B-B14F-4D97-AF65-F5344CB8AC3E}">
        <p14:creationId xmlns:p14="http://schemas.microsoft.com/office/powerpoint/2010/main" val="2557437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precision and recall</a:t>
            </a:r>
          </a:p>
        </p:txBody>
      </p:sp>
      <p:sp>
        <p:nvSpPr>
          <p:cNvPr id="3" name="Content Placeholder 2"/>
          <p:cNvSpPr>
            <a:spLocks noGrp="1"/>
          </p:cNvSpPr>
          <p:nvPr>
            <p:ph idx="1"/>
          </p:nvPr>
        </p:nvSpPr>
        <p:spPr>
          <a:xfrm>
            <a:off x="228600" y="1295400"/>
            <a:ext cx="5029200" cy="5257800"/>
          </a:xfrm>
        </p:spPr>
        <p:txBody>
          <a:bodyPr>
            <a:normAutofit fontScale="92500" lnSpcReduction="10000"/>
          </a:bodyPr>
          <a:lstStyle/>
          <a:p>
            <a:r>
              <a:rPr lang="en-US" dirty="0"/>
              <a:t>With a curve</a:t>
            </a:r>
          </a:p>
          <a:p>
            <a:pPr marL="971550" lvl="1" indent="-514350">
              <a:buFont typeface="+mj-lt"/>
              <a:buAutoNum type="arabicPeriod"/>
            </a:pPr>
            <a:r>
              <a:rPr lang="en-US" dirty="0"/>
              <a:t>Order all the testing cases by the classifier’s prediction score (assuming the higher the score is, the more likely it is positive);</a:t>
            </a:r>
          </a:p>
          <a:p>
            <a:pPr marL="971550" lvl="1" indent="-514350">
              <a:buFont typeface="+mj-lt"/>
              <a:buAutoNum type="arabicPeriod"/>
            </a:pPr>
            <a:r>
              <a:rPr lang="en-US" dirty="0"/>
              <a:t>Scan through each testing case: treat all cases above it as positive (including itself), below it as negative; compute precision and recall;</a:t>
            </a:r>
          </a:p>
          <a:p>
            <a:pPr marL="971550" lvl="1" indent="-514350">
              <a:buFont typeface="+mj-lt"/>
              <a:buAutoNum type="arabicPeriod"/>
            </a:pPr>
            <a:r>
              <a:rPr lang="en-US" dirty="0"/>
              <a:t>Plot precision and recall computed for each testing case in step (2).</a:t>
            </a:r>
          </a:p>
          <a:p>
            <a:pPr marL="514350" indent="-457200"/>
            <a:r>
              <a:rPr lang="en-US" dirty="0">
                <a:solidFill>
                  <a:srgbClr val="CC0000"/>
                </a:solidFill>
              </a:rPr>
              <a:t>Break-even point:</a:t>
            </a:r>
            <a:r>
              <a:rPr lang="en-US" dirty="0"/>
              <a:t> precision value when p = r</a:t>
            </a:r>
          </a:p>
          <a:p>
            <a:pPr marL="571500" indent="-514350">
              <a:buFont typeface="+mj-lt"/>
              <a:buAutoNum type="arabicPeriod"/>
            </a:pPr>
            <a:endParaRPr lang="en-US" dirty="0"/>
          </a:p>
        </p:txBody>
      </p:sp>
      <p:sp>
        <p:nvSpPr>
          <p:cNvPr id="6" name="Slide Number Placeholder 5"/>
          <p:cNvSpPr>
            <a:spLocks noGrp="1"/>
          </p:cNvSpPr>
          <p:nvPr>
            <p:ph type="sldNum" sz="quarter" idx="12"/>
          </p:nvPr>
        </p:nvSpPr>
        <p:spPr/>
        <p:txBody>
          <a:bodyPr/>
          <a:lstStyle/>
          <a:p>
            <a:fld id="{24818704-ACE4-4DCD-8AA0-225807798D2E}" type="slidenum">
              <a:rPr lang="en-US" smtClean="0"/>
              <a:t>50</a:t>
            </a:fld>
            <a:endParaRPr lang="en-US"/>
          </a:p>
        </p:txBody>
      </p:sp>
      <p:sp>
        <p:nvSpPr>
          <p:cNvPr id="5" name="Line 4"/>
          <p:cNvSpPr>
            <a:spLocks noChangeShapeType="1"/>
          </p:cNvSpPr>
          <p:nvPr/>
        </p:nvSpPr>
        <p:spPr bwMode="auto">
          <a:xfrm>
            <a:off x="6852949" y="3152395"/>
            <a:ext cx="1624013" cy="0"/>
          </a:xfrm>
          <a:prstGeom prst="line">
            <a:avLst/>
          </a:prstGeom>
          <a:noFill/>
          <a:ln w="38100">
            <a:solidFill>
              <a:schemeClr val="tx1"/>
            </a:solidFill>
            <a:round/>
            <a:headEnd/>
            <a:tailEnd/>
          </a:ln>
        </p:spPr>
        <p:txBody>
          <a:bodyPr/>
          <a:lstStyle/>
          <a:p>
            <a:endParaRPr lang="en-US" sz="1350"/>
          </a:p>
        </p:txBody>
      </p:sp>
      <p:sp>
        <p:nvSpPr>
          <p:cNvPr id="7" name="Line 5"/>
          <p:cNvSpPr>
            <a:spLocks noChangeShapeType="1"/>
          </p:cNvSpPr>
          <p:nvPr/>
        </p:nvSpPr>
        <p:spPr bwMode="auto">
          <a:xfrm flipV="1">
            <a:off x="6852950" y="1772461"/>
            <a:ext cx="0" cy="1379935"/>
          </a:xfrm>
          <a:prstGeom prst="line">
            <a:avLst/>
          </a:prstGeom>
          <a:noFill/>
          <a:ln w="38100">
            <a:solidFill>
              <a:schemeClr val="tx1"/>
            </a:solidFill>
            <a:round/>
            <a:headEnd/>
            <a:tailEnd/>
          </a:ln>
        </p:spPr>
        <p:txBody>
          <a:bodyPr/>
          <a:lstStyle/>
          <a:p>
            <a:endParaRPr lang="en-US" sz="1350"/>
          </a:p>
        </p:txBody>
      </p:sp>
      <p:pic>
        <p:nvPicPr>
          <p:cNvPr id="8" name="Picture 6" descr="txp_fig"/>
          <p:cNvPicPr>
            <a:picLocks noChangeAspect="1" noChangeArrowheads="1"/>
          </p:cNvPicPr>
          <p:nvPr>
            <p:custDataLst>
              <p:tags r:id="rId1"/>
            </p:custDataLst>
          </p:nvPr>
        </p:nvPicPr>
        <p:blipFill>
          <a:blip r:embed="rId8" cstate="print"/>
          <a:srcRect/>
          <a:stretch>
            <a:fillRect/>
          </a:stretch>
        </p:blipFill>
        <p:spPr bwMode="auto">
          <a:xfrm>
            <a:off x="6517193" y="1949864"/>
            <a:ext cx="190500" cy="952500"/>
          </a:xfrm>
          <a:prstGeom prst="rect">
            <a:avLst/>
          </a:prstGeom>
          <a:noFill/>
          <a:ln w="9525">
            <a:noFill/>
            <a:miter lim="800000"/>
            <a:headEnd/>
            <a:tailEnd/>
          </a:ln>
        </p:spPr>
      </p:pic>
      <p:pic>
        <p:nvPicPr>
          <p:cNvPr id="9" name="Picture 7" descr="txp_fig"/>
          <p:cNvPicPr>
            <a:picLocks noChangeAspect="1" noChangeArrowheads="1"/>
          </p:cNvPicPr>
          <p:nvPr>
            <p:custDataLst>
              <p:tags r:id="rId2"/>
            </p:custDataLst>
          </p:nvPr>
        </p:nvPicPr>
        <p:blipFill>
          <a:blip r:embed="rId9" cstate="print"/>
          <a:srcRect/>
          <a:stretch>
            <a:fillRect/>
          </a:stretch>
        </p:blipFill>
        <p:spPr bwMode="auto">
          <a:xfrm>
            <a:off x="7391112" y="3284554"/>
            <a:ext cx="560785" cy="167879"/>
          </a:xfrm>
          <a:prstGeom prst="rect">
            <a:avLst/>
          </a:prstGeom>
          <a:noFill/>
          <a:ln w="9525">
            <a:noFill/>
            <a:miter lim="800000"/>
            <a:headEnd/>
            <a:tailEnd/>
          </a:ln>
        </p:spPr>
      </p:pic>
      <p:sp>
        <p:nvSpPr>
          <p:cNvPr id="10" name="Freeform 8"/>
          <p:cNvSpPr>
            <a:spLocks/>
          </p:cNvSpPr>
          <p:nvPr/>
        </p:nvSpPr>
        <p:spPr bwMode="auto">
          <a:xfrm>
            <a:off x="6999393" y="1813942"/>
            <a:ext cx="1447800" cy="1093636"/>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43" y="110"/>
                  <a:pt x="167" y="505"/>
                  <a:pt x="260" y="657"/>
                </a:cubicBezTo>
                <a:cubicBezTo>
                  <a:pt x="353" y="809"/>
                  <a:pt x="391" y="848"/>
                  <a:pt x="556" y="915"/>
                </a:cubicBezTo>
                <a:cubicBezTo>
                  <a:pt x="721" y="982"/>
                  <a:pt x="1104" y="1027"/>
                  <a:pt x="1248" y="1056"/>
                </a:cubicBezTo>
              </a:path>
            </a:pathLst>
          </a:custGeom>
          <a:noFill/>
          <a:ln w="9525">
            <a:solidFill>
              <a:schemeClr val="tx1"/>
            </a:solidFill>
            <a:round/>
            <a:headEnd/>
            <a:tailEnd/>
          </a:ln>
        </p:spPr>
        <p:txBody>
          <a:bodyPr/>
          <a:lstStyle/>
          <a:p>
            <a:endParaRPr lang="en-US" sz="1350"/>
          </a:p>
        </p:txBody>
      </p:sp>
      <p:sp>
        <p:nvSpPr>
          <p:cNvPr id="11" name="Line 10"/>
          <p:cNvSpPr>
            <a:spLocks noChangeShapeType="1"/>
          </p:cNvSpPr>
          <p:nvPr/>
        </p:nvSpPr>
        <p:spPr bwMode="auto">
          <a:xfrm flipV="1">
            <a:off x="6876762" y="1855804"/>
            <a:ext cx="1428750" cy="1314450"/>
          </a:xfrm>
          <a:prstGeom prst="line">
            <a:avLst/>
          </a:prstGeom>
          <a:noFill/>
          <a:ln w="9525">
            <a:solidFill>
              <a:schemeClr val="tx1"/>
            </a:solidFill>
            <a:prstDash val="lgDash"/>
            <a:round/>
            <a:headEnd/>
            <a:tailEnd/>
          </a:ln>
        </p:spPr>
        <p:txBody>
          <a:bodyPr/>
          <a:lstStyle/>
          <a:p>
            <a:endParaRPr lang="en-US" sz="1350"/>
          </a:p>
        </p:txBody>
      </p:sp>
      <p:pic>
        <p:nvPicPr>
          <p:cNvPr id="12" name="Picture 11" descr="txp_fig"/>
          <p:cNvPicPr>
            <a:picLocks noChangeAspect="1" noChangeArrowheads="1"/>
          </p:cNvPicPr>
          <p:nvPr>
            <p:custDataLst>
              <p:tags r:id="rId3"/>
            </p:custDataLst>
          </p:nvPr>
        </p:nvPicPr>
        <p:blipFill>
          <a:blip r:embed="rId10" cstate="print"/>
          <a:srcRect/>
          <a:stretch>
            <a:fillRect/>
          </a:stretch>
        </p:blipFill>
        <p:spPr bwMode="auto">
          <a:xfrm>
            <a:off x="8019762" y="1627204"/>
            <a:ext cx="514350" cy="138113"/>
          </a:xfrm>
          <a:prstGeom prst="rect">
            <a:avLst/>
          </a:prstGeom>
          <a:noFill/>
          <a:ln w="9525">
            <a:noFill/>
            <a:miter lim="800000"/>
            <a:headEnd/>
            <a:tailEnd/>
          </a:ln>
        </p:spPr>
      </p:pic>
      <p:sp>
        <p:nvSpPr>
          <p:cNvPr id="13" name="Oval 12"/>
          <p:cNvSpPr>
            <a:spLocks noChangeArrowheads="1"/>
          </p:cNvSpPr>
          <p:nvPr/>
        </p:nvSpPr>
        <p:spPr bwMode="auto">
          <a:xfrm>
            <a:off x="7376390" y="2620078"/>
            <a:ext cx="114300" cy="114300"/>
          </a:xfrm>
          <a:prstGeom prst="ellipse">
            <a:avLst/>
          </a:prstGeom>
          <a:solidFill>
            <a:srgbClr val="CC0000"/>
          </a:solidFill>
          <a:ln w="9525">
            <a:solidFill>
              <a:schemeClr val="tx1"/>
            </a:solidFill>
            <a:round/>
            <a:headEnd/>
            <a:tailEnd/>
          </a:ln>
        </p:spPr>
        <p:txBody>
          <a:bodyPr wrap="none" anchor="ctr"/>
          <a:lstStyle/>
          <a:p>
            <a:endParaRPr lang="en-US" sz="1350"/>
          </a:p>
        </p:txBody>
      </p:sp>
      <p:sp>
        <p:nvSpPr>
          <p:cNvPr id="14" name="Line 4"/>
          <p:cNvSpPr>
            <a:spLocks noChangeShapeType="1"/>
          </p:cNvSpPr>
          <p:nvPr/>
        </p:nvSpPr>
        <p:spPr bwMode="auto">
          <a:xfrm>
            <a:off x="6852949" y="5334262"/>
            <a:ext cx="1624013" cy="0"/>
          </a:xfrm>
          <a:prstGeom prst="line">
            <a:avLst/>
          </a:prstGeom>
          <a:noFill/>
          <a:ln w="38100">
            <a:solidFill>
              <a:schemeClr val="tx1"/>
            </a:solidFill>
            <a:round/>
            <a:headEnd/>
            <a:tailEnd/>
          </a:ln>
        </p:spPr>
        <p:txBody>
          <a:bodyPr/>
          <a:lstStyle/>
          <a:p>
            <a:endParaRPr lang="en-US" sz="1350"/>
          </a:p>
        </p:txBody>
      </p:sp>
      <p:sp>
        <p:nvSpPr>
          <p:cNvPr id="15" name="Line 5"/>
          <p:cNvSpPr>
            <a:spLocks noChangeShapeType="1"/>
          </p:cNvSpPr>
          <p:nvPr/>
        </p:nvSpPr>
        <p:spPr bwMode="auto">
          <a:xfrm flipV="1">
            <a:off x="6852950" y="3954328"/>
            <a:ext cx="0" cy="1379935"/>
          </a:xfrm>
          <a:prstGeom prst="line">
            <a:avLst/>
          </a:prstGeom>
          <a:noFill/>
          <a:ln w="38100">
            <a:solidFill>
              <a:schemeClr val="tx1"/>
            </a:solidFill>
            <a:round/>
            <a:headEnd/>
            <a:tailEnd/>
          </a:ln>
        </p:spPr>
        <p:txBody>
          <a:bodyPr/>
          <a:lstStyle/>
          <a:p>
            <a:endParaRPr lang="en-US" sz="1350"/>
          </a:p>
        </p:txBody>
      </p:sp>
      <p:pic>
        <p:nvPicPr>
          <p:cNvPr id="16" name="Picture 6" descr="txp_fig"/>
          <p:cNvPicPr>
            <a:picLocks noChangeAspect="1" noChangeArrowheads="1"/>
          </p:cNvPicPr>
          <p:nvPr>
            <p:custDataLst>
              <p:tags r:id="rId4"/>
            </p:custDataLst>
          </p:nvPr>
        </p:nvPicPr>
        <p:blipFill>
          <a:blip r:embed="rId8" cstate="print"/>
          <a:srcRect/>
          <a:stretch>
            <a:fillRect/>
          </a:stretch>
        </p:blipFill>
        <p:spPr bwMode="auto">
          <a:xfrm>
            <a:off x="6517193" y="4131731"/>
            <a:ext cx="190500" cy="952500"/>
          </a:xfrm>
          <a:prstGeom prst="rect">
            <a:avLst/>
          </a:prstGeom>
          <a:noFill/>
          <a:ln w="9525">
            <a:noFill/>
            <a:miter lim="800000"/>
            <a:headEnd/>
            <a:tailEnd/>
          </a:ln>
        </p:spPr>
      </p:pic>
      <p:pic>
        <p:nvPicPr>
          <p:cNvPr id="17" name="Picture 7" descr="txp_fig"/>
          <p:cNvPicPr>
            <a:picLocks noChangeAspect="1" noChangeArrowheads="1"/>
          </p:cNvPicPr>
          <p:nvPr>
            <p:custDataLst>
              <p:tags r:id="rId5"/>
            </p:custDataLst>
          </p:nvPr>
        </p:nvPicPr>
        <p:blipFill>
          <a:blip r:embed="rId9" cstate="print"/>
          <a:srcRect/>
          <a:stretch>
            <a:fillRect/>
          </a:stretch>
        </p:blipFill>
        <p:spPr bwMode="auto">
          <a:xfrm>
            <a:off x="7391112" y="5466421"/>
            <a:ext cx="560785" cy="167879"/>
          </a:xfrm>
          <a:prstGeom prst="rect">
            <a:avLst/>
          </a:prstGeom>
          <a:noFill/>
          <a:ln w="9525">
            <a:noFill/>
            <a:miter lim="800000"/>
            <a:headEnd/>
            <a:tailEnd/>
          </a:ln>
        </p:spPr>
      </p:pic>
      <p:sp>
        <p:nvSpPr>
          <p:cNvPr id="18" name="Freeform 8"/>
          <p:cNvSpPr>
            <a:spLocks/>
          </p:cNvSpPr>
          <p:nvPr/>
        </p:nvSpPr>
        <p:spPr bwMode="auto">
          <a:xfrm flipH="1" flipV="1">
            <a:off x="6998208" y="4001095"/>
            <a:ext cx="1478754" cy="1218867"/>
          </a:xfrm>
          <a:custGeom>
            <a:avLst/>
            <a:gdLst>
              <a:gd name="T0" fmla="*/ 0 w 1248"/>
              <a:gd name="T1" fmla="*/ 0 h 1056"/>
              <a:gd name="T2" fmla="*/ 2147483647 w 1248"/>
              <a:gd name="T3" fmla="*/ 2147483647 h 1056"/>
              <a:gd name="T4" fmla="*/ 2147483647 w 1248"/>
              <a:gd name="T5" fmla="*/ 2147483647 h 1056"/>
              <a:gd name="T6" fmla="*/ 2147483647 w 1248"/>
              <a:gd name="T7" fmla="*/ 2147483647 h 1056"/>
              <a:gd name="T8" fmla="*/ 0 60000 65536"/>
              <a:gd name="T9" fmla="*/ 0 60000 65536"/>
              <a:gd name="T10" fmla="*/ 0 60000 65536"/>
              <a:gd name="T11" fmla="*/ 0 60000 65536"/>
              <a:gd name="T12" fmla="*/ 0 w 1248"/>
              <a:gd name="T13" fmla="*/ 0 h 1056"/>
              <a:gd name="T14" fmla="*/ 1248 w 1248"/>
              <a:gd name="T15" fmla="*/ 1056 h 1056"/>
            </a:gdLst>
            <a:ahLst/>
            <a:cxnLst>
              <a:cxn ang="T8">
                <a:pos x="T0" y="T1"/>
              </a:cxn>
              <a:cxn ang="T9">
                <a:pos x="T2" y="T3"/>
              </a:cxn>
              <a:cxn ang="T10">
                <a:pos x="T4" y="T5"/>
              </a:cxn>
              <a:cxn ang="T11">
                <a:pos x="T6" y="T7"/>
              </a:cxn>
            </a:cxnLst>
            <a:rect l="T12" t="T13" r="T14" b="T15"/>
            <a:pathLst>
              <a:path w="1248" h="1056">
                <a:moveTo>
                  <a:pt x="0" y="0"/>
                </a:moveTo>
                <a:cubicBezTo>
                  <a:pt x="43" y="110"/>
                  <a:pt x="167" y="505"/>
                  <a:pt x="260" y="657"/>
                </a:cubicBezTo>
                <a:cubicBezTo>
                  <a:pt x="353" y="809"/>
                  <a:pt x="391" y="848"/>
                  <a:pt x="556" y="915"/>
                </a:cubicBezTo>
                <a:cubicBezTo>
                  <a:pt x="721" y="982"/>
                  <a:pt x="1104" y="1027"/>
                  <a:pt x="1248" y="1056"/>
                </a:cubicBezTo>
              </a:path>
            </a:pathLst>
          </a:custGeom>
          <a:noFill/>
          <a:ln w="9525">
            <a:solidFill>
              <a:schemeClr val="tx1"/>
            </a:solidFill>
            <a:round/>
            <a:headEnd/>
            <a:tailEnd/>
          </a:ln>
        </p:spPr>
        <p:txBody>
          <a:bodyPr/>
          <a:lstStyle/>
          <a:p>
            <a:endParaRPr lang="en-US" sz="1350"/>
          </a:p>
        </p:txBody>
      </p:sp>
      <p:sp>
        <p:nvSpPr>
          <p:cNvPr id="19" name="Line 10"/>
          <p:cNvSpPr>
            <a:spLocks noChangeShapeType="1"/>
          </p:cNvSpPr>
          <p:nvPr/>
        </p:nvSpPr>
        <p:spPr bwMode="auto">
          <a:xfrm flipV="1">
            <a:off x="6876762" y="4037671"/>
            <a:ext cx="1428750" cy="1314450"/>
          </a:xfrm>
          <a:prstGeom prst="line">
            <a:avLst/>
          </a:prstGeom>
          <a:noFill/>
          <a:ln w="9525">
            <a:solidFill>
              <a:schemeClr val="tx1"/>
            </a:solidFill>
            <a:prstDash val="lgDash"/>
            <a:round/>
            <a:headEnd/>
            <a:tailEnd/>
          </a:ln>
        </p:spPr>
        <p:txBody>
          <a:bodyPr/>
          <a:lstStyle/>
          <a:p>
            <a:endParaRPr lang="en-US" sz="1350"/>
          </a:p>
        </p:txBody>
      </p:sp>
      <p:pic>
        <p:nvPicPr>
          <p:cNvPr id="20" name="Picture 11" descr="txp_fig"/>
          <p:cNvPicPr>
            <a:picLocks noChangeAspect="1" noChangeArrowheads="1"/>
          </p:cNvPicPr>
          <p:nvPr>
            <p:custDataLst>
              <p:tags r:id="rId6"/>
            </p:custDataLst>
          </p:nvPr>
        </p:nvPicPr>
        <p:blipFill>
          <a:blip r:embed="rId10" cstate="print"/>
          <a:srcRect/>
          <a:stretch>
            <a:fillRect/>
          </a:stretch>
        </p:blipFill>
        <p:spPr bwMode="auto">
          <a:xfrm>
            <a:off x="8019762" y="3809071"/>
            <a:ext cx="514350" cy="138113"/>
          </a:xfrm>
          <a:prstGeom prst="rect">
            <a:avLst/>
          </a:prstGeom>
          <a:noFill/>
          <a:ln w="9525">
            <a:noFill/>
            <a:miter lim="800000"/>
            <a:headEnd/>
            <a:tailEnd/>
          </a:ln>
        </p:spPr>
      </p:pic>
      <p:sp>
        <p:nvSpPr>
          <p:cNvPr id="21" name="Oval 12"/>
          <p:cNvSpPr>
            <a:spLocks noChangeArrowheads="1"/>
          </p:cNvSpPr>
          <p:nvPr/>
        </p:nvSpPr>
        <p:spPr bwMode="auto">
          <a:xfrm>
            <a:off x="7962612" y="4237100"/>
            <a:ext cx="114300" cy="114300"/>
          </a:xfrm>
          <a:prstGeom prst="ellipse">
            <a:avLst/>
          </a:prstGeom>
          <a:solidFill>
            <a:srgbClr val="CC0000"/>
          </a:solidFill>
          <a:ln w="9525">
            <a:solidFill>
              <a:schemeClr val="tx1"/>
            </a:solidFill>
            <a:round/>
            <a:headEnd/>
            <a:tailEnd/>
          </a:ln>
        </p:spPr>
        <p:txBody>
          <a:bodyPr wrap="none" anchor="ctr"/>
          <a:lstStyle/>
          <a:p>
            <a:endParaRPr lang="en-US" sz="1350"/>
          </a:p>
        </p:txBody>
      </p:sp>
    </p:spTree>
    <p:extLst>
      <p:ext uri="{BB962C8B-B14F-4D97-AF65-F5344CB8AC3E}">
        <p14:creationId xmlns:p14="http://schemas.microsoft.com/office/powerpoint/2010/main" val="140747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vrgwww.epfl.ch/supplementary_material/RK_CVPR09/Images/prcurve_1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3020483"/>
            <a:ext cx="4868334" cy="365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Summarizing precision and recall</a:t>
            </a:r>
          </a:p>
        </p:txBody>
      </p:sp>
      <p:sp>
        <p:nvSpPr>
          <p:cNvPr id="3" name="Content Placeholder 2"/>
          <p:cNvSpPr>
            <a:spLocks noGrp="1"/>
          </p:cNvSpPr>
          <p:nvPr>
            <p:ph idx="1"/>
          </p:nvPr>
        </p:nvSpPr>
        <p:spPr/>
        <p:txBody>
          <a:bodyPr/>
          <a:lstStyle/>
          <a:p>
            <a:r>
              <a:rPr lang="en-US" dirty="0"/>
              <a:t>With a curve</a:t>
            </a:r>
          </a:p>
          <a:p>
            <a:pPr lvl="1"/>
            <a:r>
              <a:rPr lang="en-US" dirty="0"/>
              <a:t>A.k.a., precision-recall curve</a:t>
            </a:r>
          </a:p>
          <a:p>
            <a:pPr lvl="1"/>
            <a:r>
              <a:rPr lang="en-US" dirty="0"/>
              <a:t>Area Under Curve (AUC)</a:t>
            </a:r>
          </a:p>
        </p:txBody>
      </p:sp>
      <p:sp>
        <p:nvSpPr>
          <p:cNvPr id="4" name="TextBox 3"/>
          <p:cNvSpPr txBox="1"/>
          <p:nvPr/>
        </p:nvSpPr>
        <p:spPr>
          <a:xfrm>
            <a:off x="6620934" y="3530600"/>
            <a:ext cx="2243667" cy="923330"/>
          </a:xfrm>
          <a:prstGeom prst="rect">
            <a:avLst/>
          </a:prstGeom>
          <a:noFill/>
        </p:spPr>
        <p:txBody>
          <a:bodyPr wrap="square" rtlCol="0">
            <a:spAutoFit/>
          </a:bodyPr>
          <a:lstStyle/>
          <a:p>
            <a:r>
              <a:rPr lang="en-US" i="1" dirty="0"/>
              <a:t>Under each recall level, we prefer a higher precision</a:t>
            </a:r>
          </a:p>
        </p:txBody>
      </p:sp>
      <p:cxnSp>
        <p:nvCxnSpPr>
          <p:cNvPr id="6" name="Straight Connector 5"/>
          <p:cNvCxnSpPr/>
          <p:nvPr/>
        </p:nvCxnSpPr>
        <p:spPr>
          <a:xfrm flipH="1">
            <a:off x="3149600" y="3189022"/>
            <a:ext cx="0" cy="329644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24818704-ACE4-4DCD-8AA0-225807798D2E}" type="slidenum">
              <a:rPr lang="en-US" smtClean="0"/>
              <a:t>51</a:t>
            </a:fld>
            <a:endParaRPr lang="en-US"/>
          </a:p>
        </p:txBody>
      </p:sp>
    </p:spTree>
    <p:extLst>
      <p:ext uri="{BB962C8B-B14F-4D97-AF65-F5344CB8AC3E}">
        <p14:creationId xmlns:p14="http://schemas.microsoft.com/office/powerpoint/2010/main" val="36301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44444E-6 -4.07407E-6 L 0.23056 0.00093 " pathEditMode="relative" rAng="0" ptsTypes="AA">
                                      <p:cBhvr>
                                        <p:cTn id="12" dur="2000" fill="hold"/>
                                        <p:tgtEl>
                                          <p:spTgt spid="6"/>
                                        </p:tgtEl>
                                        <p:attrNameLst>
                                          <p:attrName>ppt_x</p:attrName>
                                          <p:attrName>ppt_y</p:attrName>
                                        </p:attrNameLst>
                                      </p:cBhvr>
                                      <p:rCtr x="11528" y="46"/>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Multi-class Categorization</a:t>
            </a:r>
          </a:p>
        </p:txBody>
      </p:sp>
      <p:sp>
        <p:nvSpPr>
          <p:cNvPr id="3" name="Content Placeholder 2"/>
          <p:cNvSpPr>
            <a:spLocks noGrp="1"/>
          </p:cNvSpPr>
          <p:nvPr>
            <p:ph idx="1"/>
          </p:nvPr>
        </p:nvSpPr>
        <p:spPr/>
        <p:txBody>
          <a:bodyPr/>
          <a:lstStyle/>
          <a:p>
            <a:r>
              <a:rPr lang="en-US" dirty="0"/>
              <a:t>Confusion matrix</a:t>
            </a:r>
          </a:p>
          <a:p>
            <a:pPr lvl="1"/>
            <a:r>
              <a:rPr lang="en-US" dirty="0"/>
              <a:t>A generalized contingency table for precision and recall</a:t>
            </a:r>
          </a:p>
        </p:txBody>
      </p:sp>
      <p:pic>
        <p:nvPicPr>
          <p:cNvPr id="4" name="Picture 3"/>
          <p:cNvPicPr>
            <a:picLocks noChangeAspect="1"/>
          </p:cNvPicPr>
          <p:nvPr/>
        </p:nvPicPr>
        <p:blipFill>
          <a:blip r:embed="rId2" cstate="email"/>
          <a:stretch>
            <a:fillRect/>
          </a:stretch>
        </p:blipFill>
        <p:spPr>
          <a:xfrm>
            <a:off x="304799" y="2438400"/>
            <a:ext cx="8619893" cy="3200400"/>
          </a:xfrm>
          <a:prstGeom prst="rect">
            <a:avLst/>
          </a:prstGeom>
        </p:spPr>
      </p:pic>
      <p:pic>
        <p:nvPicPr>
          <p:cNvPr id="7172" name="Picture 4" descr="http://cbcl.mit.edu/people/emeyers/pnas2011/supplementary%20material/confusion_matricies/normalized_confusion_matrix_combo_set16_resiz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0" y="2362200"/>
            <a:ext cx="4785254" cy="351856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24818704-ACE4-4DCD-8AA0-225807798D2E}" type="slidenum">
              <a:rPr lang="en-US" smtClean="0"/>
              <a:pPr/>
              <a:t>52</a:t>
            </a:fld>
            <a:endParaRPr lang="en-US"/>
          </a:p>
        </p:txBody>
      </p:sp>
    </p:spTree>
    <p:extLst>
      <p:ext uri="{BB962C8B-B14F-4D97-AF65-F5344CB8AC3E}">
        <p14:creationId xmlns:p14="http://schemas.microsoft.com/office/powerpoint/2010/main" val="32508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228600" y="6629400"/>
            <a:ext cx="5943600" cy="228600"/>
          </a:xfrm>
        </p:spPr>
        <p:txBody>
          <a:bodyPr/>
          <a:lstStyle/>
          <a:p>
            <a:r>
              <a:rPr lang="en-US" altLang="en-US" dirty="0"/>
              <a:t>*From: Improving the Performance of Naive Bayes for Text Classification, Shen and Yang</a:t>
            </a:r>
          </a:p>
        </p:txBody>
      </p:sp>
      <p:sp>
        <p:nvSpPr>
          <p:cNvPr id="1227778" name="Rectangle 2"/>
          <p:cNvSpPr>
            <a:spLocks noGrp="1" noChangeArrowheads="1"/>
          </p:cNvSpPr>
          <p:nvPr>
            <p:ph type="title"/>
          </p:nvPr>
        </p:nvSpPr>
        <p:spPr>
          <a:xfrm>
            <a:off x="577850" y="0"/>
            <a:ext cx="7772400" cy="1143000"/>
          </a:xfrm>
        </p:spPr>
        <p:txBody>
          <a:bodyPr/>
          <a:lstStyle/>
          <a:p>
            <a:r>
              <a:rPr lang="en-US" altLang="en-US" dirty="0"/>
              <a:t>Training size</a:t>
            </a:r>
          </a:p>
        </p:txBody>
      </p:sp>
      <p:sp>
        <p:nvSpPr>
          <p:cNvPr id="1227779" name="Rectangle 3"/>
          <p:cNvSpPr>
            <a:spLocks noGrp="1" noChangeArrowheads="1"/>
          </p:cNvSpPr>
          <p:nvPr>
            <p:ph type="body" idx="1"/>
          </p:nvPr>
        </p:nvSpPr>
        <p:spPr>
          <a:xfrm>
            <a:off x="534988" y="947738"/>
            <a:ext cx="7772400" cy="4114800"/>
          </a:xfrm>
        </p:spPr>
        <p:txBody>
          <a:bodyPr/>
          <a:lstStyle/>
          <a:p>
            <a:r>
              <a:rPr lang="en-US" altLang="en-US">
                <a:solidFill>
                  <a:schemeClr val="tx1"/>
                </a:solidFill>
              </a:rPr>
              <a:t>The more the better! (usually)</a:t>
            </a:r>
          </a:p>
          <a:p>
            <a:r>
              <a:rPr lang="en-US" altLang="en-US">
                <a:solidFill>
                  <a:schemeClr val="tx1"/>
                </a:solidFill>
              </a:rPr>
              <a:t>Results for text classification</a:t>
            </a:r>
            <a:r>
              <a:rPr lang="en-US" altLang="en-US" baseline="30000">
                <a:solidFill>
                  <a:schemeClr val="tx1"/>
                </a:solidFill>
              </a:rPr>
              <a:t>*</a:t>
            </a:r>
          </a:p>
        </p:txBody>
      </p:sp>
      <p:pic>
        <p:nvPicPr>
          <p:cNvPr id="1227782" name="Picture 6" descr="C:\Documents and Settings\rosario\My Documents\anlp_lectures\train_siz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2095500"/>
            <a:ext cx="442912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227783" name="Picture 7" descr="C:\Documents and Settings\rosario\My Documents\anlp_lectures\train_size1_cap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5484813"/>
            <a:ext cx="6162675"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995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you should know</a:t>
            </a:r>
          </a:p>
        </p:txBody>
      </p:sp>
      <p:sp>
        <p:nvSpPr>
          <p:cNvPr id="7" name="Content Placeholder 6"/>
          <p:cNvSpPr>
            <a:spLocks noGrp="1"/>
          </p:cNvSpPr>
          <p:nvPr>
            <p:ph idx="1"/>
          </p:nvPr>
        </p:nvSpPr>
        <p:spPr/>
        <p:txBody>
          <a:bodyPr/>
          <a:lstStyle/>
          <a:p>
            <a:r>
              <a:rPr lang="en-US" dirty="0"/>
              <a:t>General steps for text categorization</a:t>
            </a:r>
          </a:p>
          <a:p>
            <a:pPr lvl="1"/>
            <a:r>
              <a:rPr lang="en-US" dirty="0"/>
              <a:t>Text feature construction</a:t>
            </a:r>
          </a:p>
          <a:p>
            <a:pPr lvl="1"/>
            <a:r>
              <a:rPr lang="en-US" dirty="0"/>
              <a:t>Feature selection methods</a:t>
            </a:r>
          </a:p>
          <a:p>
            <a:pPr lvl="1"/>
            <a:r>
              <a:rPr lang="en-US" dirty="0"/>
              <a:t>Model specification and estimation</a:t>
            </a:r>
          </a:p>
          <a:p>
            <a:pPr lvl="1"/>
            <a:r>
              <a:rPr lang="en-US" dirty="0"/>
              <a:t>Evaluation metrics</a:t>
            </a:r>
          </a:p>
          <a:p>
            <a:endParaRPr lang="en-US" dirty="0"/>
          </a:p>
        </p:txBody>
      </p:sp>
      <p:sp>
        <p:nvSpPr>
          <p:cNvPr id="5" name="Slide Number Placeholder 4"/>
          <p:cNvSpPr>
            <a:spLocks noGrp="1"/>
          </p:cNvSpPr>
          <p:nvPr>
            <p:ph type="sldNum" sz="quarter" idx="12"/>
          </p:nvPr>
        </p:nvSpPr>
        <p:spPr/>
        <p:txBody>
          <a:bodyPr/>
          <a:lstStyle/>
          <a:p>
            <a:fld id="{24818704-ACE4-4DCD-8AA0-225807798D2E}" type="slidenum">
              <a:rPr lang="en-US" smtClean="0"/>
              <a:t>54</a:t>
            </a:fld>
            <a:endParaRPr lang="en-US"/>
          </a:p>
        </p:txBody>
      </p:sp>
    </p:spTree>
    <p:extLst>
      <p:ext uri="{BB962C8B-B14F-4D97-AF65-F5344CB8AC3E}">
        <p14:creationId xmlns:p14="http://schemas.microsoft.com/office/powerpoint/2010/main" val="115006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42E4-A61E-4C22-2F9F-C42453666C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DD37F0-7581-166D-9BE9-8660CE68C8F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CE87E2-48E2-1717-57AD-70751E19B09E}"/>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04547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629400"/>
            <a:ext cx="5638800" cy="228600"/>
          </a:xfrm>
        </p:spPr>
        <p:txBody>
          <a:bodyPr/>
          <a:lstStyle/>
          <a:p>
            <a:r>
              <a:rPr lang="en-US" altLang="en-US" dirty="0"/>
              <a:t>From: Foundations of Statistical Natural Language Processing. Manning and </a:t>
            </a:r>
            <a:r>
              <a:rPr lang="en-US" altLang="en-US" dirty="0" err="1"/>
              <a:t>Schutze</a:t>
            </a:r>
            <a:endParaRPr lang="en-US" altLang="en-US" dirty="0"/>
          </a:p>
        </p:txBody>
      </p:sp>
      <p:sp>
        <p:nvSpPr>
          <p:cNvPr id="1166338" name="Rectangle 2"/>
          <p:cNvSpPr>
            <a:spLocks noGrp="1" noChangeArrowheads="1"/>
          </p:cNvSpPr>
          <p:nvPr>
            <p:ph type="title"/>
          </p:nvPr>
        </p:nvSpPr>
        <p:spPr>
          <a:xfrm>
            <a:off x="657225" y="0"/>
            <a:ext cx="7773988" cy="1146175"/>
          </a:xfrm>
          <a:ln/>
          <a:extLst>
            <a:ext uri="{91240B29-F687-4F45-9708-019B960494DF}">
              <a14:hiddenLine xmlns:a14="http://schemas.microsoft.com/office/drawing/2010/main" w="9525">
                <a:pattFill prst="pct60">
                  <a:fgClr>
                    <a:srgbClr val="000000"/>
                  </a:fgClr>
                  <a:bgClr>
                    <a:srgbClr val="FFFFFF"/>
                  </a:bgClr>
                </a:pattFill>
                <a:miter lim="800000"/>
                <a:headEnd/>
                <a:tailEnd/>
              </a14:hiddenLine>
            </a:ext>
          </a:extLst>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a:t>Classification</a:t>
            </a:r>
          </a:p>
        </p:txBody>
      </p:sp>
      <p:sp>
        <p:nvSpPr>
          <p:cNvPr id="1166339" name="Rectangle 3"/>
          <p:cNvSpPr>
            <a:spLocks noGrp="1" noChangeArrowheads="1"/>
          </p:cNvSpPr>
          <p:nvPr>
            <p:ph type="body" idx="1"/>
          </p:nvPr>
        </p:nvSpPr>
        <p:spPr>
          <a:xfrm>
            <a:off x="685800" y="1295400"/>
            <a:ext cx="7773988" cy="4802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Goal: Assign ‘objects’ from a universe to two or more </a:t>
            </a:r>
            <a:r>
              <a:rPr lang="en-GB" altLang="en-US" i="1" dirty="0">
                <a:solidFill>
                  <a:srgbClr val="000000"/>
                </a:solidFill>
              </a:rPr>
              <a:t>classes</a:t>
            </a:r>
            <a:r>
              <a:rPr lang="en-GB" altLang="en-US" dirty="0">
                <a:solidFill>
                  <a:srgbClr val="000000"/>
                </a:solidFill>
              </a:rPr>
              <a:t> or </a:t>
            </a:r>
            <a:r>
              <a:rPr lang="en-GB" altLang="en-US" i="1" dirty="0">
                <a:solidFill>
                  <a:srgbClr val="000000"/>
                </a:solidFill>
              </a:rPr>
              <a:t>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400" i="1"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solidFill>
                  <a:srgbClr val="000000"/>
                </a:solidFill>
              </a:rPr>
              <a:t>Examples: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n-US" sz="1200" dirty="0">
              <a:solidFill>
                <a:srgbClr val="00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solidFill>
                  <a:srgbClr val="FF0000"/>
                </a:solidFill>
              </a:rPr>
              <a:t>Problem	                           Object	          Categories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dirty="0">
              <a:solidFill>
                <a:srgbClr val="FF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Author identification</a:t>
            </a:r>
            <a:r>
              <a:rPr lang="en-US" altLang="en-US" dirty="0">
                <a:solidFill>
                  <a:schemeClr val="tx1"/>
                </a:solidFill>
              </a:rPr>
              <a:t>        Document	    Authors</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chemeClr val="tx1"/>
                </a:solidFill>
              </a:rPr>
              <a:t>Language identification</a:t>
            </a:r>
            <a:r>
              <a:rPr lang="en-US" altLang="en-US" dirty="0">
                <a:solidFill>
                  <a:schemeClr val="tx1"/>
                </a:solidFill>
              </a:rPr>
              <a:t>    Document	    Language</a:t>
            </a: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u="sng" dirty="0">
                <a:solidFill>
                  <a:srgbClr val="FF0000"/>
                </a:solidFill>
              </a:rPr>
              <a:t>Text categorization</a:t>
            </a:r>
            <a:r>
              <a:rPr lang="en-US" altLang="en-US" dirty="0">
                <a:solidFill>
                  <a:srgbClr val="FF0000"/>
                </a:solidFill>
              </a:rPr>
              <a:t>	          Document	    Topics</a:t>
            </a:r>
            <a:endParaRPr lang="en-GB" altLang="en-US" dirty="0">
              <a:solidFill>
                <a:srgbClr val="FF0000"/>
              </a:solidFill>
            </a:endParaRPr>
          </a:p>
          <a:p>
            <a:pPr marL="100013" indent="0" defTabSz="4572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dirty="0">
              <a:solidFill>
                <a:schemeClr val="tx1"/>
              </a:solidFill>
            </a:endParaRPr>
          </a:p>
        </p:txBody>
      </p:sp>
    </p:spTree>
    <p:extLst>
      <p:ext uri="{BB962C8B-B14F-4D97-AF65-F5344CB8AC3E}">
        <p14:creationId xmlns:p14="http://schemas.microsoft.com/office/powerpoint/2010/main" val="13675570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a:xfrm>
            <a:off x="614363" y="0"/>
            <a:ext cx="7772400" cy="1143000"/>
          </a:xfrm>
        </p:spPr>
        <p:txBody>
          <a:bodyPr/>
          <a:lstStyle/>
          <a:p>
            <a:r>
              <a:rPr lang="en-US" altLang="en-US"/>
              <a:t>Text categorization</a:t>
            </a:r>
          </a:p>
        </p:txBody>
      </p:sp>
      <p:sp>
        <p:nvSpPr>
          <p:cNvPr id="1168387" name="Rectangle 3"/>
          <p:cNvSpPr>
            <a:spLocks noGrp="1" noChangeArrowheads="1"/>
          </p:cNvSpPr>
          <p:nvPr>
            <p:ph type="body" idx="1"/>
          </p:nvPr>
        </p:nvSpPr>
        <p:spPr>
          <a:xfrm>
            <a:off x="650875" y="1425575"/>
            <a:ext cx="7772400" cy="4114800"/>
          </a:xfrm>
        </p:spPr>
        <p:txBody>
          <a:bodyPr/>
          <a:lstStyle/>
          <a:p>
            <a:r>
              <a:rPr lang="en-US" altLang="en-US">
                <a:solidFill>
                  <a:schemeClr val="tx1"/>
                </a:solidFill>
              </a:rPr>
              <a:t>Topic categorization: classify the document into semantics topics</a:t>
            </a:r>
          </a:p>
          <a:p>
            <a:endParaRPr lang="en-US" altLang="en-US">
              <a:solidFill>
                <a:schemeClr val="tx1"/>
              </a:solidFill>
            </a:endParaRPr>
          </a:p>
          <a:p>
            <a:pPr>
              <a:buFont typeface="Wingdings" panose="05000000000000000000" pitchFamily="2" charset="2"/>
              <a:buNone/>
            </a:pPr>
            <a:endParaRPr lang="en-US" altLang="en-US">
              <a:solidFill>
                <a:schemeClr val="tx1"/>
              </a:solidFill>
            </a:endParaRPr>
          </a:p>
          <a:p>
            <a:endParaRPr lang="en-US" altLang="en-US"/>
          </a:p>
        </p:txBody>
      </p:sp>
      <p:graphicFrame>
        <p:nvGraphicFramePr>
          <p:cNvPr id="1168410" name="Group 26"/>
          <p:cNvGraphicFramePr>
            <a:graphicFrameLocks noGrp="1"/>
          </p:cNvGraphicFramePr>
          <p:nvPr/>
        </p:nvGraphicFramePr>
        <p:xfrm>
          <a:off x="381000" y="2597150"/>
          <a:ext cx="8115300" cy="3810000"/>
        </p:xfrm>
        <a:graphic>
          <a:graphicData uri="http://schemas.openxmlformats.org/drawingml/2006/table">
            <a:tbl>
              <a:tblPr/>
              <a:tblGrid>
                <a:gridCol w="4057650">
                  <a:extLst>
                    <a:ext uri="{9D8B030D-6E8A-4147-A177-3AD203B41FA5}">
                      <a16:colId xmlns:a16="http://schemas.microsoft.com/office/drawing/2014/main" val="1257114787"/>
                    </a:ext>
                  </a:extLst>
                </a:gridCol>
                <a:gridCol w="4057650">
                  <a:extLst>
                    <a:ext uri="{9D8B030D-6E8A-4147-A177-3AD203B41FA5}">
                      <a16:colId xmlns:a16="http://schemas.microsoft.com/office/drawing/2014/main" val="3450109448"/>
                    </a:ext>
                  </a:extLst>
                </a:gridCol>
              </a:tblGrid>
              <a:tr h="3435350">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U.S. swept into the Davis Cup final on Saturday when twins Bob and Mike Bryan defeated Belarus's Max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Mirnyi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Vladimir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Voltchkov</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to give the Americans an unsurmountable 3-0 lead in the best-of-five semi-final tie.</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rgbClr val="5400A8"/>
                          </a:solidFill>
                          <a:latin typeface="Tahoma" panose="020B0604030504040204" pitchFamily="34" charset="0"/>
                        </a:defRPr>
                      </a:lvl1pPr>
                      <a:lvl2pPr>
                        <a:spcBef>
                          <a:spcPct val="20000"/>
                        </a:spcBef>
                        <a:defRPr>
                          <a:solidFill>
                            <a:srgbClr val="3D3D3D"/>
                          </a:solidFill>
                          <a:latin typeface="Verdana" panose="020B0604030504040204" pitchFamily="34" charset="0"/>
                        </a:defRPr>
                      </a:lvl2pPr>
                      <a:lvl3pPr>
                        <a:spcBef>
                          <a:spcPct val="20000"/>
                        </a:spcBef>
                        <a:defRPr sz="1600">
                          <a:solidFill>
                            <a:srgbClr val="4D4D4D"/>
                          </a:solidFill>
                          <a:latin typeface="Verdana" panose="020B0604030504040204" pitchFamily="34" charset="0"/>
                        </a:defRPr>
                      </a:lvl3pPr>
                      <a:lvl4pPr>
                        <a:spcBef>
                          <a:spcPct val="20000"/>
                        </a:spcBef>
                        <a:buFont typeface="Wingdings" panose="05000000000000000000" pitchFamily="2" charset="2"/>
                        <a:defRPr sz="1600">
                          <a:solidFill>
                            <a:schemeClr val="tx1"/>
                          </a:solidFill>
                          <a:latin typeface="Verdana" panose="020B0604030504040204" pitchFamily="34" charset="0"/>
                        </a:defRPr>
                      </a:lvl4pPr>
                      <a:lvl5pPr>
                        <a:spcBef>
                          <a:spcPct val="20000"/>
                        </a:spcBef>
                        <a:defRPr sz="1600">
                          <a:solidFill>
                            <a:schemeClr val="tx1"/>
                          </a:solidFill>
                          <a:latin typeface="Verdana" panose="020B0604030504040204" pitchFamily="34" charset="0"/>
                        </a:defRPr>
                      </a:lvl5pPr>
                      <a:lvl6pPr fontAlgn="base">
                        <a:spcBef>
                          <a:spcPct val="20000"/>
                        </a:spcBef>
                        <a:spcAft>
                          <a:spcPct val="0"/>
                        </a:spcAft>
                        <a:defRPr sz="1600">
                          <a:solidFill>
                            <a:schemeClr val="tx1"/>
                          </a:solidFill>
                          <a:latin typeface="Verdana" panose="020B0604030504040204" pitchFamily="34" charset="0"/>
                        </a:defRPr>
                      </a:lvl6pPr>
                      <a:lvl7pPr fontAlgn="base">
                        <a:spcBef>
                          <a:spcPct val="20000"/>
                        </a:spcBef>
                        <a:spcAft>
                          <a:spcPct val="0"/>
                        </a:spcAft>
                        <a:defRPr sz="1600">
                          <a:solidFill>
                            <a:schemeClr val="tx1"/>
                          </a:solidFill>
                          <a:latin typeface="Verdana" panose="020B0604030504040204" pitchFamily="34" charset="0"/>
                        </a:defRPr>
                      </a:lvl7pPr>
                      <a:lvl8pPr fontAlgn="base">
                        <a:spcBef>
                          <a:spcPct val="20000"/>
                        </a:spcBef>
                        <a:spcAft>
                          <a:spcPct val="0"/>
                        </a:spcAft>
                        <a:defRPr sz="1600">
                          <a:solidFill>
                            <a:schemeClr val="tx1"/>
                          </a:solidFill>
                          <a:latin typeface="Verdana" panose="020B0604030504040204" pitchFamily="34" charset="0"/>
                        </a:defRPr>
                      </a:lvl8pPr>
                      <a:lvl9pPr fontAlgn="base">
                        <a:spcBef>
                          <a:spcPct val="20000"/>
                        </a:spcBef>
                        <a:spcAft>
                          <a:spcPct val="0"/>
                        </a:spcAft>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rPr>
                        <a:t>One of the strangest, most relentless hurricane seasons on record reached new bizarre heights yesterday as the plodding approach of Hurricane Jeanne prompted evacuation orders for hundreds of thousands of Floridians and high wind warnings that stretched 350 miles from the swamp towns south of Miami to the historic city of St. Augustine. </a:t>
                      </a: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en-US" altLang="en-US" sz="2000" b="0" i="0" u="none" strike="noStrike" cap="none" normalizeH="0" baseline="0" dirty="0">
                        <a:ln>
                          <a:noFill/>
                        </a:ln>
                        <a:solidFill>
                          <a:srgbClr val="5400A8"/>
                        </a:solidFill>
                        <a:effectLst/>
                        <a:latin typeface="Tahoma" panose="020B0604030504040204" pitchFamily="34" charset="0"/>
                      </a:endParaRPr>
                    </a:p>
                  </a:txBody>
                  <a:tcPr marL="32004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571806151"/>
                  </a:ext>
                </a:extLst>
              </a:tr>
            </a:tbl>
          </a:graphicData>
        </a:graphic>
      </p:graphicFrame>
      <p:sp>
        <p:nvSpPr>
          <p:cNvPr id="5" name="Rectangle 4"/>
          <p:cNvSpPr/>
          <p:nvPr/>
        </p:nvSpPr>
        <p:spPr>
          <a:xfrm>
            <a:off x="1062790" y="5650984"/>
            <a:ext cx="3023135" cy="523220"/>
          </a:xfrm>
          <a:prstGeom prst="rect">
            <a:avLst/>
          </a:prstGeom>
        </p:spPr>
        <p:txBody>
          <a:bodyPr wrap="none">
            <a:spAutoFit/>
          </a:bodyPr>
          <a:lstStyle/>
          <a:p>
            <a:pPr>
              <a:buFont typeface="Wingdings" panose="05000000000000000000" pitchFamily="2" charset="2"/>
              <a:buNone/>
            </a:pPr>
            <a:r>
              <a:rPr lang="en-US" altLang="zh-CN" sz="2800" dirty="0"/>
              <a:t>Sports or Weather?</a:t>
            </a:r>
            <a:endParaRPr lang="en-US" altLang="en-US" sz="2800" dirty="0"/>
          </a:p>
        </p:txBody>
      </p:sp>
    </p:spTree>
    <p:extLst>
      <p:ext uri="{BB962C8B-B14F-4D97-AF65-F5344CB8AC3E}">
        <p14:creationId xmlns:p14="http://schemas.microsoft.com/office/powerpoint/2010/main" val="202132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r>
              <a:rPr lang="en-US" altLang="en-US"/>
              <a:t>Text categorization</a:t>
            </a:r>
          </a:p>
        </p:txBody>
      </p:sp>
      <p:sp>
        <p:nvSpPr>
          <p:cNvPr id="1218563" name="Rectangle 3"/>
          <p:cNvSpPr>
            <a:spLocks noGrp="1" noChangeArrowheads="1"/>
          </p:cNvSpPr>
          <p:nvPr>
            <p:ph type="body" idx="1"/>
          </p:nvPr>
        </p:nvSpPr>
        <p:spPr/>
        <p:txBody>
          <a:bodyPr/>
          <a:lstStyle/>
          <a:p>
            <a:r>
              <a:rPr lang="en-US" altLang="en-US">
                <a:solidFill>
                  <a:schemeClr val="tx1"/>
                </a:solidFill>
                <a:hlinkClick r:id="rId3"/>
              </a:rPr>
              <a:t>http://news.google.com/</a:t>
            </a:r>
            <a:endParaRPr lang="en-US" altLang="en-US">
              <a:solidFill>
                <a:schemeClr val="tx1"/>
              </a:solidFill>
            </a:endParaRPr>
          </a:p>
          <a:p>
            <a:r>
              <a:rPr lang="en-US" altLang="en-US">
                <a:solidFill>
                  <a:schemeClr val="tx1"/>
                </a:solidFill>
              </a:rPr>
              <a:t>Reuters</a:t>
            </a:r>
          </a:p>
          <a:p>
            <a:pPr lvl="1"/>
            <a:r>
              <a:rPr lang="en-US" altLang="en-US">
                <a:solidFill>
                  <a:schemeClr val="tx1"/>
                </a:solidFill>
                <a:latin typeface="Tahoma" panose="020B0604030504040204" pitchFamily="34" charset="0"/>
              </a:rPr>
              <a:t>Collection of (21,578) newswire documents. </a:t>
            </a:r>
          </a:p>
          <a:p>
            <a:pPr lvl="1"/>
            <a:r>
              <a:rPr lang="en-US" altLang="en-US">
                <a:solidFill>
                  <a:schemeClr val="tx1"/>
                </a:solidFill>
                <a:latin typeface="Tahoma" panose="020B0604030504040204" pitchFamily="34" charset="0"/>
              </a:rPr>
              <a:t>For research purposes: a standard text collection to compare systems and algorithms</a:t>
            </a:r>
          </a:p>
          <a:p>
            <a:pPr lvl="1"/>
            <a:r>
              <a:rPr lang="en-US" altLang="en-US">
                <a:solidFill>
                  <a:schemeClr val="tx1"/>
                </a:solidFill>
                <a:latin typeface="Tahoma" panose="020B0604030504040204" pitchFamily="34" charset="0"/>
              </a:rPr>
              <a:t>135 valid topics categories</a:t>
            </a:r>
          </a:p>
          <a:p>
            <a:pPr>
              <a:buFont typeface="Wingdings" panose="05000000000000000000" pitchFamily="2" charset="2"/>
              <a:buNone/>
            </a:pPr>
            <a:endParaRPr lang="en-US" altLang="en-US">
              <a:solidFill>
                <a:schemeClr val="tx1"/>
              </a:solidFill>
            </a:endParaRPr>
          </a:p>
          <a:p>
            <a:endParaRPr lang="en-US" altLang="en-US"/>
          </a:p>
        </p:txBody>
      </p:sp>
    </p:spTree>
    <p:extLst>
      <p:ext uri="{BB962C8B-B14F-4D97-AF65-F5344CB8AC3E}">
        <p14:creationId xmlns:p14="http://schemas.microsoft.com/office/powerpoint/2010/main" val="3605518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18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18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18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a:xfrm>
            <a:off x="657225" y="0"/>
            <a:ext cx="7772400" cy="1143000"/>
          </a:xfrm>
        </p:spPr>
        <p:txBody>
          <a:bodyPr/>
          <a:lstStyle/>
          <a:p>
            <a:r>
              <a:rPr lang="en-US" altLang="en-US"/>
              <a:t>Reuters</a:t>
            </a:r>
          </a:p>
        </p:txBody>
      </p:sp>
      <p:sp>
        <p:nvSpPr>
          <p:cNvPr id="1134595" name="Rectangle 3"/>
          <p:cNvSpPr>
            <a:spLocks noGrp="1" noChangeArrowheads="1"/>
          </p:cNvSpPr>
          <p:nvPr>
            <p:ph type="body" idx="1"/>
          </p:nvPr>
        </p:nvSpPr>
        <p:spPr>
          <a:xfrm>
            <a:off x="352425" y="762000"/>
            <a:ext cx="7772400" cy="4114800"/>
          </a:xfrm>
        </p:spPr>
        <p:txBody>
          <a:bodyPr/>
          <a:lstStyle/>
          <a:p>
            <a:endParaRPr lang="en-US" altLang="en-US" dirty="0"/>
          </a:p>
          <a:p>
            <a:r>
              <a:rPr lang="en-US" altLang="en-US" dirty="0"/>
              <a:t>Top topics in Reuters</a:t>
            </a:r>
          </a:p>
          <a:p>
            <a:endParaRPr lang="en-US" altLang="en-US" dirty="0"/>
          </a:p>
        </p:txBody>
      </p:sp>
      <p:pic>
        <p:nvPicPr>
          <p:cNvPr id="1134596" name="Picture 4" descr="C:\Documents and Settings\rosario\My Documents\anlp_lectures\topic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5567"/>
            <a:ext cx="8405813" cy="49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858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precision}&#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7"/>
  <p:tag name="PICTUREFILESIZE" val="401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0}{recall}&#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0"/>
  <p:tag name="PICTUREFILESIZE" val="226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r&#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2"/>
  <p:tag name="PICTUREFILESIZE" val="169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precision}&#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7"/>
  <p:tag name="PICTUREFILESIZE" val="4017"/>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0}{recall}&#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0"/>
  <p:tag name="PICTUREFILESIZE" val="2268"/>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r&#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52"/>
  <p:tag name="PICTUREFILESIZE" val="16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8678</TotalTime>
  <Words>2416</Words>
  <Application>Microsoft Office PowerPoint</Application>
  <PresentationFormat>On-screen Show (4:3)</PresentationFormat>
  <Paragraphs>383</Paragraphs>
  <Slides>55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Courier New</vt:lpstr>
      <vt:lpstr>Tahoma</vt:lpstr>
      <vt:lpstr>Times</vt:lpstr>
      <vt:lpstr>Wingdings</vt:lpstr>
      <vt:lpstr>Office Theme</vt:lpstr>
      <vt:lpstr>MSBD 5018 - Natural Language Processing</vt:lpstr>
      <vt:lpstr>Today</vt:lpstr>
      <vt:lpstr>Classification</vt:lpstr>
      <vt:lpstr>Author identification</vt:lpstr>
      <vt:lpstr>Language identification</vt:lpstr>
      <vt:lpstr>Classification</vt:lpstr>
      <vt:lpstr>Text categorization</vt:lpstr>
      <vt:lpstr>Text categorization</vt:lpstr>
      <vt:lpstr>Reuters</vt:lpstr>
      <vt:lpstr>Reuters</vt:lpstr>
      <vt:lpstr>Text Categorization</vt:lpstr>
      <vt:lpstr>Sentiment Classification</vt:lpstr>
      <vt:lpstr>Classification vs. Clustering</vt:lpstr>
      <vt:lpstr>Classification</vt:lpstr>
      <vt:lpstr>Classification</vt:lpstr>
      <vt:lpstr>Classification</vt:lpstr>
      <vt:lpstr>Classification</vt:lpstr>
      <vt:lpstr>Clustering</vt:lpstr>
      <vt:lpstr>Clustering</vt:lpstr>
      <vt:lpstr>Clustering</vt:lpstr>
      <vt:lpstr>Clustering</vt:lpstr>
      <vt:lpstr>Clustering</vt:lpstr>
      <vt:lpstr>Categories (Labels, Classes)</vt:lpstr>
      <vt:lpstr>Binary vs. multi-way classification</vt:lpstr>
      <vt:lpstr> Flat vs. Hierarchical classification</vt:lpstr>
      <vt:lpstr>Single- vs. multi-category classification </vt:lpstr>
      <vt:lpstr>General Pipeline of Classification</vt:lpstr>
      <vt:lpstr>General steps for text categorization</vt:lpstr>
      <vt:lpstr>Feature construction for text categorization</vt:lpstr>
      <vt:lpstr>A Typical Corpus</vt:lpstr>
      <vt:lpstr>Feature Selection</vt:lpstr>
      <vt:lpstr>Feature selection methods</vt:lpstr>
      <vt:lpstr>Feature scoring metrics</vt:lpstr>
      <vt:lpstr>General steps for text categorization</vt:lpstr>
      <vt:lpstr>Model specification</vt:lpstr>
      <vt:lpstr>General steps for text categorization</vt:lpstr>
      <vt:lpstr>Empirical loss minimization</vt:lpstr>
      <vt:lpstr>Generalization loss minimization</vt:lpstr>
      <vt:lpstr>Generalization loss minimization</vt:lpstr>
      <vt:lpstr>Generalization loss minimization</vt:lpstr>
      <vt:lpstr>Generalization loss minimization</vt:lpstr>
      <vt:lpstr>General steps for text categorization</vt:lpstr>
      <vt:lpstr>Testing, evaluation of the classifier</vt:lpstr>
      <vt:lpstr>Baselines</vt:lpstr>
      <vt:lpstr>Classification evaluation</vt:lpstr>
      <vt:lpstr>Evaluating classifiers</vt:lpstr>
      <vt:lpstr>Evaluation of Binary Classification</vt:lpstr>
      <vt:lpstr>Precision and recall trade off</vt:lpstr>
      <vt:lpstr>Summarizing precision and recall</vt:lpstr>
      <vt:lpstr>Summarizing precision and recall</vt:lpstr>
      <vt:lpstr>Summarizing precision and recall</vt:lpstr>
      <vt:lpstr>Multi-class Categorization</vt:lpstr>
      <vt:lpstr>Training size</vt:lpstr>
      <vt:lpstr>What you should know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LIU Haobin</cp:lastModifiedBy>
  <cp:revision>206</cp:revision>
  <dcterms:created xsi:type="dcterms:W3CDTF">2006-08-16T00:00:00Z</dcterms:created>
  <dcterms:modified xsi:type="dcterms:W3CDTF">2023-02-22T12:51:31Z</dcterms:modified>
</cp:coreProperties>
</file>