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48"/>
  </p:notesMasterIdLst>
  <p:sldIdLst>
    <p:sldId id="257" r:id="rId2"/>
    <p:sldId id="332" r:id="rId3"/>
    <p:sldId id="286" r:id="rId4"/>
    <p:sldId id="292" r:id="rId5"/>
    <p:sldId id="293" r:id="rId6"/>
    <p:sldId id="335" r:id="rId7"/>
    <p:sldId id="336" r:id="rId8"/>
    <p:sldId id="344" r:id="rId9"/>
    <p:sldId id="259" r:id="rId10"/>
    <p:sldId id="260" r:id="rId11"/>
    <p:sldId id="261" r:id="rId12"/>
    <p:sldId id="262" r:id="rId13"/>
    <p:sldId id="263" r:id="rId14"/>
    <p:sldId id="264" r:id="rId15"/>
    <p:sldId id="306" r:id="rId16"/>
    <p:sldId id="267" r:id="rId17"/>
    <p:sldId id="268" r:id="rId18"/>
    <p:sldId id="269" r:id="rId19"/>
    <p:sldId id="270" r:id="rId20"/>
    <p:sldId id="307" r:id="rId21"/>
    <p:sldId id="308" r:id="rId22"/>
    <p:sldId id="271" r:id="rId23"/>
    <p:sldId id="272" r:id="rId24"/>
    <p:sldId id="305" r:id="rId25"/>
    <p:sldId id="273" r:id="rId26"/>
    <p:sldId id="274" r:id="rId27"/>
    <p:sldId id="275" r:id="rId28"/>
    <p:sldId id="276" r:id="rId29"/>
    <p:sldId id="277" r:id="rId30"/>
    <p:sldId id="278" r:id="rId31"/>
    <p:sldId id="279" r:id="rId32"/>
    <p:sldId id="280" r:id="rId33"/>
    <p:sldId id="281" r:id="rId34"/>
    <p:sldId id="309"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8C223-3F0C-448D-B9E7-B7FB57F19E0F}" v="1" dt="2023-02-07T08:51:49.278"/>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19" autoAdjust="0"/>
  </p:normalViewPr>
  <p:slideViewPr>
    <p:cSldViewPr>
      <p:cViewPr varScale="1">
        <p:scale>
          <a:sx n="121" d="100"/>
          <a:sy n="121" d="100"/>
        </p:scale>
        <p:origin x="2940" y="6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67" d="100"/>
          <a:sy n="67" d="100"/>
        </p:scale>
        <p:origin x="-3154"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qiu SONG" userId="7663364d-1002-410d-9c05-5263f526c5cf" providerId="ADAL" clId="{1B48C223-3F0C-448D-B9E7-B7FB57F19E0F}"/>
    <pc:docChg chg="addSld delSld modSld">
      <pc:chgData name="Yangqiu SONG" userId="7663364d-1002-410d-9c05-5263f526c5cf" providerId="ADAL" clId="{1B48C223-3F0C-448D-B9E7-B7FB57F19E0F}" dt="2023-02-07T08:53:09.295" v="30" actId="47"/>
      <pc:docMkLst>
        <pc:docMk/>
      </pc:docMkLst>
      <pc:sldChg chg="modSp mod">
        <pc:chgData name="Yangqiu SONG" userId="7663364d-1002-410d-9c05-5263f526c5cf" providerId="ADAL" clId="{1B48C223-3F0C-448D-B9E7-B7FB57F19E0F}" dt="2023-02-07T08:50:26.988" v="1" actId="21"/>
        <pc:sldMkLst>
          <pc:docMk/>
          <pc:sldMk cId="774493961" sldId="257"/>
        </pc:sldMkLst>
        <pc:spChg chg="mod">
          <ac:chgData name="Yangqiu SONG" userId="7663364d-1002-410d-9c05-5263f526c5cf" providerId="ADAL" clId="{1B48C223-3F0C-448D-B9E7-B7FB57F19E0F}" dt="2023-02-07T08:50:25.116" v="0" actId="403"/>
          <ac:spMkLst>
            <pc:docMk/>
            <pc:sldMk cId="774493961" sldId="257"/>
            <ac:spMk id="2" creationId="{00000000-0000-0000-0000-000000000000}"/>
          </ac:spMkLst>
        </pc:spChg>
        <pc:spChg chg="mod">
          <ac:chgData name="Yangqiu SONG" userId="7663364d-1002-410d-9c05-5263f526c5cf" providerId="ADAL" clId="{1B48C223-3F0C-448D-B9E7-B7FB57F19E0F}" dt="2023-02-07T08:50:26.988" v="1" actId="21"/>
          <ac:spMkLst>
            <pc:docMk/>
            <pc:sldMk cId="774493961" sldId="257"/>
            <ac:spMk id="3" creationId="{00000000-0000-0000-0000-000000000000}"/>
          </ac:spMkLst>
        </pc:spChg>
      </pc:sldChg>
      <pc:sldChg chg="add">
        <pc:chgData name="Yangqiu SONG" userId="7663364d-1002-410d-9c05-5263f526c5cf" providerId="ADAL" clId="{1B48C223-3F0C-448D-B9E7-B7FB57F19E0F}" dt="2023-02-07T08:51:49.271" v="2"/>
        <pc:sldMkLst>
          <pc:docMk/>
          <pc:sldMk cId="1337009676" sldId="286"/>
        </pc:sldMkLst>
      </pc:sldChg>
      <pc:sldChg chg="add del">
        <pc:chgData name="Yangqiu SONG" userId="7663364d-1002-410d-9c05-5263f526c5cf" providerId="ADAL" clId="{1B48C223-3F0C-448D-B9E7-B7FB57F19E0F}" dt="2023-02-07T08:52:09.405" v="6" actId="47"/>
        <pc:sldMkLst>
          <pc:docMk/>
          <pc:sldMk cId="3930725427" sldId="287"/>
        </pc:sldMkLst>
      </pc:sldChg>
      <pc:sldChg chg="add">
        <pc:chgData name="Yangqiu SONG" userId="7663364d-1002-410d-9c05-5263f526c5cf" providerId="ADAL" clId="{1B48C223-3F0C-448D-B9E7-B7FB57F19E0F}" dt="2023-02-07T08:51:49.271" v="2"/>
        <pc:sldMkLst>
          <pc:docMk/>
          <pc:sldMk cId="2704430903" sldId="292"/>
        </pc:sldMkLst>
      </pc:sldChg>
      <pc:sldChg chg="add">
        <pc:chgData name="Yangqiu SONG" userId="7663364d-1002-410d-9c05-5263f526c5cf" providerId="ADAL" clId="{1B48C223-3F0C-448D-B9E7-B7FB57F19E0F}" dt="2023-02-07T08:51:49.271" v="2"/>
        <pc:sldMkLst>
          <pc:docMk/>
          <pc:sldMk cId="294905981" sldId="293"/>
        </pc:sldMkLst>
      </pc:sldChg>
      <pc:sldChg chg="add del">
        <pc:chgData name="Yangqiu SONG" userId="7663364d-1002-410d-9c05-5263f526c5cf" providerId="ADAL" clId="{1B48C223-3F0C-448D-B9E7-B7FB57F19E0F}" dt="2023-02-07T08:52:20.866" v="7" actId="47"/>
        <pc:sldMkLst>
          <pc:docMk/>
          <pc:sldMk cId="4232729386" sldId="300"/>
        </pc:sldMkLst>
      </pc:sldChg>
      <pc:sldChg chg="add del">
        <pc:chgData name="Yangqiu SONG" userId="7663364d-1002-410d-9c05-5263f526c5cf" providerId="ADAL" clId="{1B48C223-3F0C-448D-B9E7-B7FB57F19E0F}" dt="2023-02-07T08:52:21.641" v="8" actId="47"/>
        <pc:sldMkLst>
          <pc:docMk/>
          <pc:sldMk cId="1869283088" sldId="301"/>
        </pc:sldMkLst>
      </pc:sldChg>
      <pc:sldChg chg="add del">
        <pc:chgData name="Yangqiu SONG" userId="7663364d-1002-410d-9c05-5263f526c5cf" providerId="ADAL" clId="{1B48C223-3F0C-448D-B9E7-B7FB57F19E0F}" dt="2023-02-07T08:52:29.895" v="9" actId="47"/>
        <pc:sldMkLst>
          <pc:docMk/>
          <pc:sldMk cId="4166028969" sldId="302"/>
        </pc:sldMkLst>
      </pc:sldChg>
      <pc:sldChg chg="add del">
        <pc:chgData name="Yangqiu SONG" userId="7663364d-1002-410d-9c05-5263f526c5cf" providerId="ADAL" clId="{1B48C223-3F0C-448D-B9E7-B7FB57F19E0F}" dt="2023-02-07T08:52:30.664" v="10" actId="47"/>
        <pc:sldMkLst>
          <pc:docMk/>
          <pc:sldMk cId="2567861994" sldId="303"/>
        </pc:sldMkLst>
      </pc:sldChg>
      <pc:sldChg chg="add del">
        <pc:chgData name="Yangqiu SONG" userId="7663364d-1002-410d-9c05-5263f526c5cf" providerId="ADAL" clId="{1B48C223-3F0C-448D-B9E7-B7FB57F19E0F}" dt="2023-02-07T08:52:34.097" v="11" actId="47"/>
        <pc:sldMkLst>
          <pc:docMk/>
          <pc:sldMk cId="4130340272" sldId="304"/>
        </pc:sldMkLst>
      </pc:sldChg>
      <pc:sldChg chg="add del">
        <pc:chgData name="Yangqiu SONG" userId="7663364d-1002-410d-9c05-5263f526c5cf" providerId="ADAL" clId="{1B48C223-3F0C-448D-B9E7-B7FB57F19E0F}" dt="2023-02-07T08:52:40.349" v="16" actId="47"/>
        <pc:sldMkLst>
          <pc:docMk/>
          <pc:sldMk cId="970889400" sldId="310"/>
        </pc:sldMkLst>
      </pc:sldChg>
      <pc:sldChg chg="add del">
        <pc:chgData name="Yangqiu SONG" userId="7663364d-1002-410d-9c05-5263f526c5cf" providerId="ADAL" clId="{1B48C223-3F0C-448D-B9E7-B7FB57F19E0F}" dt="2023-02-07T08:52:41.258" v="17" actId="47"/>
        <pc:sldMkLst>
          <pc:docMk/>
          <pc:sldMk cId="189096338" sldId="311"/>
        </pc:sldMkLst>
      </pc:sldChg>
      <pc:sldChg chg="add del">
        <pc:chgData name="Yangqiu SONG" userId="7663364d-1002-410d-9c05-5263f526c5cf" providerId="ADAL" clId="{1B48C223-3F0C-448D-B9E7-B7FB57F19E0F}" dt="2023-02-07T08:52:41.869" v="18" actId="47"/>
        <pc:sldMkLst>
          <pc:docMk/>
          <pc:sldMk cId="3448701592" sldId="312"/>
        </pc:sldMkLst>
      </pc:sldChg>
      <pc:sldChg chg="add del">
        <pc:chgData name="Yangqiu SONG" userId="7663364d-1002-410d-9c05-5263f526c5cf" providerId="ADAL" clId="{1B48C223-3F0C-448D-B9E7-B7FB57F19E0F}" dt="2023-02-07T08:52:43.147" v="19" actId="47"/>
        <pc:sldMkLst>
          <pc:docMk/>
          <pc:sldMk cId="3387780022" sldId="313"/>
        </pc:sldMkLst>
      </pc:sldChg>
      <pc:sldChg chg="add del">
        <pc:chgData name="Yangqiu SONG" userId="7663364d-1002-410d-9c05-5263f526c5cf" providerId="ADAL" clId="{1B48C223-3F0C-448D-B9E7-B7FB57F19E0F}" dt="2023-02-07T08:52:47.158" v="20" actId="47"/>
        <pc:sldMkLst>
          <pc:docMk/>
          <pc:sldMk cId="2210492088" sldId="314"/>
        </pc:sldMkLst>
      </pc:sldChg>
      <pc:sldChg chg="add del">
        <pc:chgData name="Yangqiu SONG" userId="7663364d-1002-410d-9c05-5263f526c5cf" providerId="ADAL" clId="{1B48C223-3F0C-448D-B9E7-B7FB57F19E0F}" dt="2023-02-07T08:52:49.155" v="22" actId="47"/>
        <pc:sldMkLst>
          <pc:docMk/>
          <pc:sldMk cId="779107129" sldId="315"/>
        </pc:sldMkLst>
      </pc:sldChg>
      <pc:sldChg chg="add del">
        <pc:chgData name="Yangqiu SONG" userId="7663364d-1002-410d-9c05-5263f526c5cf" providerId="ADAL" clId="{1B48C223-3F0C-448D-B9E7-B7FB57F19E0F}" dt="2023-02-07T08:52:50.409" v="23" actId="47"/>
        <pc:sldMkLst>
          <pc:docMk/>
          <pc:sldMk cId="1959425396" sldId="316"/>
        </pc:sldMkLst>
      </pc:sldChg>
      <pc:sldChg chg="add del">
        <pc:chgData name="Yangqiu SONG" userId="7663364d-1002-410d-9c05-5263f526c5cf" providerId="ADAL" clId="{1B48C223-3F0C-448D-B9E7-B7FB57F19E0F}" dt="2023-02-07T08:52:51.877" v="24" actId="47"/>
        <pc:sldMkLst>
          <pc:docMk/>
          <pc:sldMk cId="1852524664" sldId="317"/>
        </pc:sldMkLst>
      </pc:sldChg>
      <pc:sldChg chg="add del">
        <pc:chgData name="Yangqiu SONG" userId="7663364d-1002-410d-9c05-5263f526c5cf" providerId="ADAL" clId="{1B48C223-3F0C-448D-B9E7-B7FB57F19E0F}" dt="2023-02-07T08:52:52.627" v="25" actId="47"/>
        <pc:sldMkLst>
          <pc:docMk/>
          <pc:sldMk cId="2233539776" sldId="318"/>
        </pc:sldMkLst>
      </pc:sldChg>
      <pc:sldChg chg="add del">
        <pc:chgData name="Yangqiu SONG" userId="7663364d-1002-410d-9c05-5263f526c5cf" providerId="ADAL" clId="{1B48C223-3F0C-448D-B9E7-B7FB57F19E0F}" dt="2023-02-07T08:51:54.449" v="3" actId="47"/>
        <pc:sldMkLst>
          <pc:docMk/>
          <pc:sldMk cId="2117754143" sldId="331"/>
        </pc:sldMkLst>
      </pc:sldChg>
      <pc:sldChg chg="add">
        <pc:chgData name="Yangqiu SONG" userId="7663364d-1002-410d-9c05-5263f526c5cf" providerId="ADAL" clId="{1B48C223-3F0C-448D-B9E7-B7FB57F19E0F}" dt="2023-02-07T08:51:49.271" v="2"/>
        <pc:sldMkLst>
          <pc:docMk/>
          <pc:sldMk cId="64205471" sldId="332"/>
        </pc:sldMkLst>
      </pc:sldChg>
      <pc:sldChg chg="add del">
        <pc:chgData name="Yangqiu SONG" userId="7663364d-1002-410d-9c05-5263f526c5cf" providerId="ADAL" clId="{1B48C223-3F0C-448D-B9E7-B7FB57F19E0F}" dt="2023-02-07T08:52:01.701" v="4" actId="47"/>
        <pc:sldMkLst>
          <pc:docMk/>
          <pc:sldMk cId="2852723452" sldId="333"/>
        </pc:sldMkLst>
      </pc:sldChg>
      <pc:sldChg chg="add del">
        <pc:chgData name="Yangqiu SONG" userId="7663364d-1002-410d-9c05-5263f526c5cf" providerId="ADAL" clId="{1B48C223-3F0C-448D-B9E7-B7FB57F19E0F}" dt="2023-02-07T08:52:03.203" v="5" actId="47"/>
        <pc:sldMkLst>
          <pc:docMk/>
          <pc:sldMk cId="3292751493" sldId="334"/>
        </pc:sldMkLst>
      </pc:sldChg>
      <pc:sldChg chg="add">
        <pc:chgData name="Yangqiu SONG" userId="7663364d-1002-410d-9c05-5263f526c5cf" providerId="ADAL" clId="{1B48C223-3F0C-448D-B9E7-B7FB57F19E0F}" dt="2023-02-07T08:51:49.271" v="2"/>
        <pc:sldMkLst>
          <pc:docMk/>
          <pc:sldMk cId="839322692" sldId="335"/>
        </pc:sldMkLst>
      </pc:sldChg>
      <pc:sldChg chg="add">
        <pc:chgData name="Yangqiu SONG" userId="7663364d-1002-410d-9c05-5263f526c5cf" providerId="ADAL" clId="{1B48C223-3F0C-448D-B9E7-B7FB57F19E0F}" dt="2023-02-07T08:51:49.271" v="2"/>
        <pc:sldMkLst>
          <pc:docMk/>
          <pc:sldMk cId="1139919505" sldId="336"/>
        </pc:sldMkLst>
      </pc:sldChg>
      <pc:sldChg chg="add del">
        <pc:chgData name="Yangqiu SONG" userId="7663364d-1002-410d-9c05-5263f526c5cf" providerId="ADAL" clId="{1B48C223-3F0C-448D-B9E7-B7FB57F19E0F}" dt="2023-02-07T08:52:36.807" v="12" actId="47"/>
        <pc:sldMkLst>
          <pc:docMk/>
          <pc:sldMk cId="1854663210" sldId="337"/>
        </pc:sldMkLst>
      </pc:sldChg>
      <pc:sldChg chg="add del">
        <pc:chgData name="Yangqiu SONG" userId="7663364d-1002-410d-9c05-5263f526c5cf" providerId="ADAL" clId="{1B48C223-3F0C-448D-B9E7-B7FB57F19E0F}" dt="2023-02-07T08:52:37.999" v="13" actId="47"/>
        <pc:sldMkLst>
          <pc:docMk/>
          <pc:sldMk cId="2520168411" sldId="338"/>
        </pc:sldMkLst>
      </pc:sldChg>
      <pc:sldChg chg="add del">
        <pc:chgData name="Yangqiu SONG" userId="7663364d-1002-410d-9c05-5263f526c5cf" providerId="ADAL" clId="{1B48C223-3F0C-448D-B9E7-B7FB57F19E0F}" dt="2023-02-07T08:52:38.713" v="14" actId="47"/>
        <pc:sldMkLst>
          <pc:docMk/>
          <pc:sldMk cId="2441250866" sldId="339"/>
        </pc:sldMkLst>
      </pc:sldChg>
      <pc:sldChg chg="add del">
        <pc:chgData name="Yangqiu SONG" userId="7663364d-1002-410d-9c05-5263f526c5cf" providerId="ADAL" clId="{1B48C223-3F0C-448D-B9E7-B7FB57F19E0F}" dt="2023-02-07T08:52:39.452" v="15" actId="47"/>
        <pc:sldMkLst>
          <pc:docMk/>
          <pc:sldMk cId="2756225019" sldId="340"/>
        </pc:sldMkLst>
      </pc:sldChg>
      <pc:sldChg chg="add del">
        <pc:chgData name="Yangqiu SONG" userId="7663364d-1002-410d-9c05-5263f526c5cf" providerId="ADAL" clId="{1B48C223-3F0C-448D-B9E7-B7FB57F19E0F}" dt="2023-02-07T08:52:48.595" v="21" actId="47"/>
        <pc:sldMkLst>
          <pc:docMk/>
          <pc:sldMk cId="3340126038" sldId="341"/>
        </pc:sldMkLst>
      </pc:sldChg>
      <pc:sldChg chg="add del">
        <pc:chgData name="Yangqiu SONG" userId="7663364d-1002-410d-9c05-5263f526c5cf" providerId="ADAL" clId="{1B48C223-3F0C-448D-B9E7-B7FB57F19E0F}" dt="2023-02-07T08:52:54.278" v="26" actId="47"/>
        <pc:sldMkLst>
          <pc:docMk/>
          <pc:sldMk cId="659608919" sldId="342"/>
        </pc:sldMkLst>
      </pc:sldChg>
      <pc:sldChg chg="add del">
        <pc:chgData name="Yangqiu SONG" userId="7663364d-1002-410d-9c05-5263f526c5cf" providerId="ADAL" clId="{1B48C223-3F0C-448D-B9E7-B7FB57F19E0F}" dt="2023-02-07T08:52:55.707" v="27" actId="47"/>
        <pc:sldMkLst>
          <pc:docMk/>
          <pc:sldMk cId="1704228371" sldId="343"/>
        </pc:sldMkLst>
      </pc:sldChg>
      <pc:sldChg chg="add">
        <pc:chgData name="Yangqiu SONG" userId="7663364d-1002-410d-9c05-5263f526c5cf" providerId="ADAL" clId="{1B48C223-3F0C-448D-B9E7-B7FB57F19E0F}" dt="2023-02-07T08:51:49.271" v="2"/>
        <pc:sldMkLst>
          <pc:docMk/>
          <pc:sldMk cId="936065215" sldId="344"/>
        </pc:sldMkLst>
      </pc:sldChg>
      <pc:sldChg chg="add del">
        <pc:chgData name="Yangqiu SONG" userId="7663364d-1002-410d-9c05-5263f526c5cf" providerId="ADAL" clId="{1B48C223-3F0C-448D-B9E7-B7FB57F19E0F}" dt="2023-02-07T08:53:03.550" v="28" actId="47"/>
        <pc:sldMkLst>
          <pc:docMk/>
          <pc:sldMk cId="777904841" sldId="345"/>
        </pc:sldMkLst>
      </pc:sldChg>
      <pc:sldChg chg="add del">
        <pc:chgData name="Yangqiu SONG" userId="7663364d-1002-410d-9c05-5263f526c5cf" providerId="ADAL" clId="{1B48C223-3F0C-448D-B9E7-B7FB57F19E0F}" dt="2023-02-07T08:53:08.518" v="29" actId="47"/>
        <pc:sldMkLst>
          <pc:docMk/>
          <pc:sldMk cId="2150799466" sldId="346"/>
        </pc:sldMkLst>
      </pc:sldChg>
      <pc:sldChg chg="add del">
        <pc:chgData name="Yangqiu SONG" userId="7663364d-1002-410d-9c05-5263f526c5cf" providerId="ADAL" clId="{1B48C223-3F0C-448D-B9E7-B7FB57F19E0F}" dt="2023-02-07T08:53:09.295" v="30" actId="47"/>
        <pc:sldMkLst>
          <pc:docMk/>
          <pc:sldMk cId="2182421408"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9785-B714-4355-9128-4C9AFF94E816}" type="datetimeFigureOut">
              <a:rPr lang="en-US" smtClean="0"/>
              <a:pPr/>
              <a:t>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CD5C7-AD7F-4FAA-B7B9-A09C6EEE6F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a:t>
            </a:fld>
            <a:endParaRPr lang="en-US"/>
          </a:p>
        </p:txBody>
      </p:sp>
    </p:spTree>
    <p:extLst>
      <p:ext uri="{BB962C8B-B14F-4D97-AF65-F5344CB8AC3E}">
        <p14:creationId xmlns:p14="http://schemas.microsoft.com/office/powerpoint/2010/main" val="117062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44740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11</a:t>
            </a:fld>
            <a:endParaRPr lang="en-US"/>
          </a:p>
        </p:txBody>
      </p:sp>
    </p:spTree>
    <p:extLst>
      <p:ext uri="{BB962C8B-B14F-4D97-AF65-F5344CB8AC3E}">
        <p14:creationId xmlns:p14="http://schemas.microsoft.com/office/powerpoint/2010/main" val="3483662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19</a:t>
            </a:fld>
            <a:endParaRPr lang="en-US"/>
          </a:p>
        </p:txBody>
      </p:sp>
    </p:spTree>
    <p:extLst>
      <p:ext uri="{BB962C8B-B14F-4D97-AF65-F5344CB8AC3E}">
        <p14:creationId xmlns:p14="http://schemas.microsoft.com/office/powerpoint/2010/main" val="1160873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D85FE6-750C-4732-8770-3764C3886B79}" type="datetime1">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2D26E3-24CA-473D-94AE-BEF5424C6745}" type="datetime1">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543CEE-FB3B-438F-9EBB-73B9AC10250C}" type="datetime1">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40918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228600" y="1295400"/>
            <a:ext cx="8686800" cy="525780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E3FA034-9655-43B8-B3BD-88402095BDE4}" type="datetime1">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58B27-60EC-44D9-BAB5-30CBA8DEF1DF}" type="datetime1">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152400" y="1295400"/>
            <a:ext cx="42672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295400"/>
            <a:ext cx="44196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C80E438-2669-4C13-BC32-057F4D8A6A64}" type="datetime1">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6200" y="1371600"/>
            <a:ext cx="4421189"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 y="2174874"/>
            <a:ext cx="4421189" cy="422592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371600"/>
            <a:ext cx="4422774"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422774" cy="422592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22A8CF2-C308-4240-827B-DA5E5EF10773}" type="datetime1">
              <a:rPr lang="en-US" smtClean="0"/>
              <a:pPr/>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C27829BF-A21A-4829-82BB-D4F1052F34BD}" type="datetime1">
              <a:rPr lang="en-US" smtClean="0"/>
              <a:pPr/>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08305-5630-46F6-B0A9-82A3FB37D1B9}" type="datetime1">
              <a:rPr lang="en-US" smtClean="0"/>
              <a:pPr/>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8B31D5-19F5-4FF9-AAAF-C9E151ED526F}" type="datetime1">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88D69-AA0B-497A-9110-118DC585578D}" type="datetime1">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219200"/>
            <a:ext cx="8610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fld id="{7BBBB4C8-4A74-4DEC-ACCB-294E44CF7D2F}" type="datetime1">
              <a:rPr lang="en-US" smtClean="0"/>
              <a:pPr/>
              <a:t>2/7/2023</a:t>
            </a:fld>
            <a:endParaRPr lang="en-US"/>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10400" y="6629400"/>
            <a:ext cx="21336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b="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6.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etosa.io/ev/image-kernel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2.png"/><Relationship Id="rId1" Type="http://schemas.openxmlformats.org/officeDocument/2006/relationships/slideLayout" Target="../slideLayouts/slideLayout2.xml"/><Relationship Id="rId6" Type="http://schemas.openxmlformats.org/officeDocument/2006/relationships/image" Target="../media/image192.png"/><Relationship Id="rId5" Type="http://schemas.openxmlformats.org/officeDocument/2006/relationships/image" Target="../media/image182.png"/><Relationship Id="rId4" Type="http://schemas.openxmlformats.org/officeDocument/2006/relationships/image" Target="../media/image171.png"/></Relationships>
</file>

<file path=ppt/slides/_rels/slide22.xml.rels><?xml version="1.0" encoding="UTF-8" standalone="yes"?>
<Relationships xmlns="http://schemas.openxmlformats.org/package/2006/relationships"><Relationship Id="rId3" Type="http://schemas.openxmlformats.org/officeDocument/2006/relationships/image" Target="../media/image190.png"/><Relationship Id="rId7" Type="http://schemas.openxmlformats.org/officeDocument/2006/relationships/image" Target="../media/image232.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222.png"/><Relationship Id="rId5" Type="http://schemas.openxmlformats.org/officeDocument/2006/relationships/image" Target="../media/image212.png"/><Relationship Id="rId4" Type="http://schemas.openxmlformats.org/officeDocument/2006/relationships/image" Target="../media/image200.png"/></Relationships>
</file>

<file path=ppt/slides/_rels/slide23.xml.rels><?xml version="1.0" encoding="UTF-8" standalone="yes"?>
<Relationships xmlns="http://schemas.openxmlformats.org/package/2006/relationships"><Relationship Id="rId8" Type="http://schemas.openxmlformats.org/officeDocument/2006/relationships/image" Target="../media/image282.png"/><Relationship Id="rId13" Type="http://schemas.openxmlformats.org/officeDocument/2006/relationships/image" Target="../media/image33.png"/><Relationship Id="rId3" Type="http://schemas.openxmlformats.org/officeDocument/2006/relationships/image" Target="../media/image380.png"/><Relationship Id="rId7" Type="http://schemas.openxmlformats.org/officeDocument/2006/relationships/image" Target="../media/image272.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370.png"/><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61.png"/><Relationship Id="rId11" Type="http://schemas.openxmlformats.org/officeDocument/2006/relationships/image" Target="../media/image311.png"/><Relationship Id="rId5" Type="http://schemas.openxmlformats.org/officeDocument/2006/relationships/image" Target="../media/image251.png"/><Relationship Id="rId15" Type="http://schemas.openxmlformats.org/officeDocument/2006/relationships/image" Target="../media/image350.png"/><Relationship Id="rId10" Type="http://schemas.openxmlformats.org/officeDocument/2006/relationships/image" Target="../media/image302.png"/><Relationship Id="rId4" Type="http://schemas.openxmlformats.org/officeDocument/2006/relationships/image" Target="../media/image240.png"/><Relationship Id="rId9" Type="http://schemas.openxmlformats.org/officeDocument/2006/relationships/image" Target="../media/image292.png"/><Relationship Id="rId14" Type="http://schemas.openxmlformats.org/officeDocument/2006/relationships/image" Target="../media/image34.png"/></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900.png"/><Relationship Id="rId7"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0.png"/><Relationship Id="rId10" Type="http://schemas.openxmlformats.org/officeDocument/2006/relationships/image" Target="../media/image401.png"/><Relationship Id="rId4" Type="http://schemas.openxmlformats.org/officeDocument/2006/relationships/image" Target="../media/image2000.png"/><Relationship Id="rId9"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0.png"/><Relationship Id="rId7" Type="http://schemas.openxmlformats.org/officeDocument/2006/relationships/image" Target="../media/image49.png"/><Relationship Id="rId2" Type="http://schemas.openxmlformats.org/officeDocument/2006/relationships/image" Target="../media/image440.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21.png"/><Relationship Id="rId3" Type="http://schemas.openxmlformats.org/officeDocument/2006/relationships/image" Target="../media/image181.png"/><Relationship Id="rId7" Type="http://schemas.openxmlformats.org/officeDocument/2006/relationships/image" Target="../media/image211.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201.png"/><Relationship Id="rId5" Type="http://schemas.openxmlformats.org/officeDocument/2006/relationships/image" Target="../media/image191.png"/></Relationships>
</file>

<file path=ppt/slides/_rels/slide38.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gif"/><Relationship Id="rId7"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0.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1600.png"/><Relationship Id="rId7" Type="http://schemas.openxmlformats.org/officeDocument/2006/relationships/image" Target="../media/image281.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271.png"/><Relationship Id="rId5" Type="http://schemas.openxmlformats.org/officeDocument/2006/relationships/image" Target="../media/image260.png"/><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310.png"/><Relationship Id="rId7" Type="http://schemas.openxmlformats.org/officeDocument/2006/relationships/image" Target="../media/image77.png"/><Relationship Id="rId2" Type="http://schemas.openxmlformats.org/officeDocument/2006/relationships/image" Target="../media/image301.png"/><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57.png"/><Relationship Id="rId9" Type="http://schemas.openxmlformats.org/officeDocument/2006/relationships/image" Target="../media/image291.png"/></Relationships>
</file>

<file path=ppt/slides/_rels/slide4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0.png"/><Relationship Id="rId7" Type="http://schemas.openxmlformats.org/officeDocument/2006/relationships/image" Target="../media/image8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81.png"/><Relationship Id="rId4" Type="http://schemas.openxmlformats.org/officeDocument/2006/relationships/image" Target="../media/image59.png"/><Relationship Id="rId9" Type="http://schemas.openxmlformats.org/officeDocument/2006/relationships/image" Target="../media/image85.png"/></Relationships>
</file>

<file path=ppt/slides/_rels/slide43.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NULL"/><Relationship Id="rId7" Type="http://schemas.openxmlformats.org/officeDocument/2006/relationships/image" Target="../media/image410.png"/><Relationship Id="rId2" Type="http://schemas.openxmlformats.org/officeDocument/2006/relationships/image" Target="../media/image390.png"/><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image" Target="NULL"/><Relationship Id="rId4" Type="http://schemas.openxmlformats.org/officeDocument/2006/relationships/image" Target="NUL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image" Target="../media/image35.png"/><Relationship Id="rId3" Type="http://schemas.openxmlformats.org/officeDocument/2006/relationships/image" Target="../media/image3.png"/><Relationship Id="rId12" Type="http://schemas.openxmlformats.org/officeDocument/2006/relationships/image" Target="../media/image90.png"/><Relationship Id="rId17" Type="http://schemas.openxmlformats.org/officeDocument/2006/relationships/image" Target="../media/image40.png"/><Relationship Id="rId16" Type="http://schemas.openxmlformats.org/officeDocument/2006/relationships/image" Target="../media/image4.png"/><Relationship Id="rId1" Type="http://schemas.openxmlformats.org/officeDocument/2006/relationships/slideLayout" Target="../slideLayouts/slideLayout2.xml"/><Relationship Id="rId11" Type="http://schemas.openxmlformats.org/officeDocument/2006/relationships/image" Target="../media/image30.png"/><Relationship Id="rId5" Type="http://schemas.openxmlformats.org/officeDocument/2006/relationships/image" Target="../media/image2.wmf"/><Relationship Id="rId15" Type="http://schemas.openxmlformats.org/officeDocument/2006/relationships/image" Target="../media/image120.png"/><Relationship Id="rId10" Type="http://schemas.openxmlformats.org/officeDocument/2006/relationships/image" Target="../media/image2.wmf"/><Relationship Id="rId19" Type="http://schemas.openxmlformats.org/officeDocument/2006/relationships/image" Target="../media/image5.png"/><Relationship Id="rId4" Type="http://schemas.openxmlformats.org/officeDocument/2006/relationships/oleObject" Target="../embeddings/oleObject1.bin"/><Relationship Id="rId9" Type="http://schemas.openxmlformats.org/officeDocument/2006/relationships/oleObject" Target="../embeddings/oleObject10.bin"/><Relationship Id="rId14" Type="http://schemas.openxmlformats.org/officeDocument/2006/relationships/image" Target="../media/image11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p:spPr>
        <p:txBody>
          <a:bodyPr>
            <a:normAutofit/>
          </a:bodyPr>
          <a:lstStyle/>
          <a:p>
            <a:r>
              <a:rPr lang="pt-BR" sz="3600" dirty="0"/>
              <a:t>MSBD 5018 - Natural Language Processing</a:t>
            </a:r>
            <a:endParaRPr lang="en-US" sz="3600" dirty="0"/>
          </a:p>
        </p:txBody>
      </p:sp>
      <p:sp>
        <p:nvSpPr>
          <p:cNvPr id="3" name="Subtitle 2"/>
          <p:cNvSpPr>
            <a:spLocks noGrp="1"/>
          </p:cNvSpPr>
          <p:nvPr>
            <p:ph type="subTitle" idx="1"/>
          </p:nvPr>
        </p:nvSpPr>
        <p:spPr>
          <a:xfrm>
            <a:off x="0" y="3886200"/>
            <a:ext cx="9144000" cy="1752600"/>
          </a:xfrm>
        </p:spPr>
        <p:txBody>
          <a:bodyPr>
            <a:normAutofit/>
          </a:bodyPr>
          <a:lstStyle/>
          <a:p>
            <a:r>
              <a:rPr lang="en-US" altLang="zh-CN"/>
              <a:t>CNN </a:t>
            </a:r>
            <a:r>
              <a:rPr lang="en-US" altLang="zh-CN" dirty="0"/>
              <a:t>and RNN</a:t>
            </a:r>
          </a:p>
          <a:p>
            <a:r>
              <a:rPr lang="en-US" dirty="0"/>
              <a:t>Instructor: Yangqiu Song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0" y="6519446"/>
            <a:ext cx="4495800" cy="313932"/>
          </a:xfrm>
          <a:prstGeom prst="rect">
            <a:avLst/>
          </a:prstGeom>
          <a:noFill/>
        </p:spPr>
        <p:txBody>
          <a:bodyPr wrap="square" rtlCol="0">
            <a:spAutoFit/>
          </a:bodyPr>
          <a:lstStyle/>
          <a:p>
            <a:pPr>
              <a:lnSpc>
                <a:spcPct val="90000"/>
              </a:lnSpc>
            </a:pPr>
            <a:r>
              <a:rPr lang="en-US" sz="1600" dirty="0">
                <a:solidFill>
                  <a:schemeClr val="bg1">
                    <a:lumMod val="65000"/>
                  </a:schemeClr>
                </a:solidFill>
              </a:rPr>
              <a:t>Slides credits: </a:t>
            </a:r>
            <a:r>
              <a:rPr lang="en-US" altLang="zh-CN" sz="1600" dirty="0">
                <a:solidFill>
                  <a:schemeClr val="bg1">
                    <a:lumMod val="65000"/>
                  </a:schemeClr>
                </a:solidFill>
              </a:rPr>
              <a:t>Dan Roth</a:t>
            </a:r>
            <a:endParaRPr lang="en-US" altLang="en-US" sz="1600" dirty="0">
              <a:solidFill>
                <a:schemeClr val="bg1">
                  <a:lumMod val="65000"/>
                </a:schemeClr>
              </a:solidFill>
            </a:endParaRPr>
          </a:p>
        </p:txBody>
      </p:sp>
    </p:spTree>
    <p:extLst>
      <p:ext uri="{BB962C8B-B14F-4D97-AF65-F5344CB8AC3E}">
        <p14:creationId xmlns:p14="http://schemas.microsoft.com/office/powerpoint/2010/main" val="774493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a:t>
            </a:r>
            <a:r>
              <a:rPr lang="en-US" b="1" dirty="0"/>
              <a:t>fully connected layer</a:t>
            </a:r>
            <a:r>
              <a:rPr lang="en-US" dirty="0"/>
              <a:t>: </a:t>
            </a:r>
          </a:p>
          <a:p>
            <a:pPr lvl="1"/>
            <a:r>
              <a:rPr lang="en-US" dirty="0"/>
              <a:t>Example: </a:t>
            </a:r>
          </a:p>
          <a:p>
            <a:pPr lvl="2"/>
            <a:r>
              <a:rPr lang="en-US" dirty="0"/>
              <a:t>100x100 images </a:t>
            </a:r>
          </a:p>
          <a:p>
            <a:pPr lvl="2"/>
            <a:r>
              <a:rPr lang="en-US" dirty="0"/>
              <a:t>1000 units in the input </a:t>
            </a:r>
          </a:p>
          <a:p>
            <a:pPr lvl="1"/>
            <a:r>
              <a:rPr lang="en-US" dirty="0"/>
              <a:t>Problems: </a:t>
            </a:r>
          </a:p>
          <a:p>
            <a:pPr lvl="2"/>
            <a:r>
              <a:rPr lang="en-US" dirty="0"/>
              <a:t>10^7 edges! </a:t>
            </a:r>
          </a:p>
          <a:p>
            <a:pPr lvl="2"/>
            <a:r>
              <a:rPr lang="en-US" dirty="0"/>
              <a:t>Spatial correlations lost! </a:t>
            </a:r>
          </a:p>
          <a:p>
            <a:pPr lvl="2"/>
            <a:r>
              <a:rPr lang="en-US" dirty="0"/>
              <a:t>Variables sized inputs. </a:t>
            </a:r>
          </a:p>
          <a:p>
            <a:pPr lvl="2"/>
            <a:endParaRPr lang="en-US" dirty="0"/>
          </a:p>
          <a:p>
            <a:pPr lvl="1"/>
            <a:endParaRPr lang="en-US"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22"/>
          <a:stretch/>
        </p:blipFill>
        <p:spPr bwMode="auto">
          <a:xfrm>
            <a:off x="5562600" y="1447800"/>
            <a:ext cx="3188692" cy="3550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328873" y="6138743"/>
            <a:ext cx="2736647" cy="307777"/>
          </a:xfrm>
          <a:prstGeom prst="rect">
            <a:avLst/>
          </a:prstGeom>
        </p:spPr>
        <p:txBody>
          <a:bodyPr wrap="none">
            <a:spAutoFit/>
          </a:bodyPr>
          <a:lstStyle/>
          <a:p>
            <a:r>
              <a:rPr lang="en-US" u="none" dirty="0">
                <a:solidFill>
                  <a:schemeClr val="bg1">
                    <a:lumMod val="75000"/>
                  </a:schemeClr>
                </a:solidFill>
              </a:rPr>
              <a:t>Slide Credit: </a:t>
            </a:r>
            <a:r>
              <a:rPr lang="en-US" u="none" dirty="0" err="1">
                <a:solidFill>
                  <a:schemeClr val="bg1">
                    <a:lumMod val="75000"/>
                  </a:schemeClr>
                </a:solidFill>
              </a:rPr>
              <a:t>Marc'Aurelio</a:t>
            </a:r>
            <a:r>
              <a:rPr lang="en-US" u="none" dirty="0">
                <a:solidFill>
                  <a:schemeClr val="bg1">
                    <a:lumMod val="75000"/>
                  </a:schemeClr>
                </a:solidFill>
              </a:rPr>
              <a:t> </a:t>
            </a:r>
            <a:r>
              <a:rPr lang="en-US" u="none" dirty="0" err="1">
                <a:solidFill>
                  <a:schemeClr val="bg1">
                    <a:lumMod val="75000"/>
                  </a:schemeClr>
                </a:solidFill>
              </a:rPr>
              <a:t>Ranzato</a:t>
            </a:r>
            <a:endParaRPr lang="en-US" u="none" dirty="0">
              <a:solidFill>
                <a:schemeClr val="bg1">
                  <a:lumMod val="75000"/>
                </a:schemeClr>
              </a:solidFill>
            </a:endParaRPr>
          </a:p>
        </p:txBody>
      </p:sp>
    </p:spTree>
    <p:extLst>
      <p:ext uri="{BB962C8B-B14F-4D97-AF65-F5344CB8AC3E}">
        <p14:creationId xmlns:p14="http://schemas.microsoft.com/office/powerpoint/2010/main" val="3294914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Consider a task with image inputs: </a:t>
            </a:r>
          </a:p>
          <a:p>
            <a:r>
              <a:rPr lang="en-US" dirty="0"/>
              <a:t>A </a:t>
            </a:r>
            <a:r>
              <a:rPr lang="en-US" b="1" dirty="0"/>
              <a:t>locally connected layer</a:t>
            </a:r>
            <a:r>
              <a:rPr lang="en-US" dirty="0"/>
              <a:t>: </a:t>
            </a:r>
          </a:p>
          <a:p>
            <a:pPr lvl="1"/>
            <a:r>
              <a:rPr lang="en-US" dirty="0"/>
              <a:t>Example: </a:t>
            </a:r>
          </a:p>
          <a:p>
            <a:pPr lvl="2"/>
            <a:r>
              <a:rPr lang="en-US" dirty="0"/>
              <a:t>100x100 images </a:t>
            </a:r>
          </a:p>
          <a:p>
            <a:pPr lvl="2"/>
            <a:r>
              <a:rPr lang="en-US" dirty="0"/>
              <a:t>1000 units in the input </a:t>
            </a:r>
          </a:p>
          <a:p>
            <a:pPr lvl="2"/>
            <a:r>
              <a:rPr lang="en-US" dirty="0"/>
              <a:t>Filter size: 10x10</a:t>
            </a:r>
          </a:p>
          <a:p>
            <a:pPr lvl="1"/>
            <a:r>
              <a:rPr lang="en-US" dirty="0"/>
              <a:t>Local correlations preserved!</a:t>
            </a:r>
          </a:p>
          <a:p>
            <a:pPr lvl="1"/>
            <a:r>
              <a:rPr lang="en-US" dirty="0"/>
              <a:t>Problems: </a:t>
            </a:r>
          </a:p>
          <a:p>
            <a:pPr lvl="2"/>
            <a:r>
              <a:rPr lang="en-US" dirty="0"/>
              <a:t>10^5 edges </a:t>
            </a:r>
          </a:p>
          <a:p>
            <a:pPr lvl="2"/>
            <a:r>
              <a:rPr lang="en-US" dirty="0"/>
              <a:t>This parameterization is good </a:t>
            </a:r>
          </a:p>
          <a:p>
            <a:pPr marL="914400" lvl="2" indent="0">
              <a:buNone/>
            </a:pPr>
            <a:r>
              <a:rPr lang="en-US" dirty="0"/>
              <a:t>when input image is registered </a:t>
            </a:r>
          </a:p>
          <a:p>
            <a:pPr marL="914400" lvl="2" indent="0">
              <a:buNone/>
            </a:pPr>
            <a:r>
              <a:rPr lang="en-US" dirty="0"/>
              <a:t>(e.g., face recognition).  </a:t>
            </a:r>
          </a:p>
          <a:p>
            <a:pPr lvl="2"/>
            <a:r>
              <a:rPr lang="en-US" dirty="0"/>
              <a:t>Variable sized inputs, again. </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224472"/>
            <a:ext cx="3505200" cy="3399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276600" y="6538030"/>
            <a:ext cx="2736647" cy="307777"/>
          </a:xfrm>
          <a:prstGeom prst="rect">
            <a:avLst/>
          </a:prstGeom>
        </p:spPr>
        <p:txBody>
          <a:bodyPr wrap="none">
            <a:spAutoFit/>
          </a:bodyPr>
          <a:lstStyle/>
          <a:p>
            <a:r>
              <a:rPr lang="en-US" u="none" dirty="0">
                <a:solidFill>
                  <a:schemeClr val="bg1">
                    <a:lumMod val="75000"/>
                  </a:schemeClr>
                </a:solidFill>
              </a:rPr>
              <a:t>Slide Credit: </a:t>
            </a:r>
            <a:r>
              <a:rPr lang="en-US" u="none" dirty="0" err="1">
                <a:solidFill>
                  <a:schemeClr val="bg1">
                    <a:lumMod val="75000"/>
                  </a:schemeClr>
                </a:solidFill>
              </a:rPr>
              <a:t>Marc'Aurelio</a:t>
            </a:r>
            <a:r>
              <a:rPr lang="en-US" u="none" dirty="0">
                <a:solidFill>
                  <a:schemeClr val="bg1">
                    <a:lumMod val="75000"/>
                  </a:schemeClr>
                </a:solidFill>
              </a:rPr>
              <a:t> </a:t>
            </a:r>
            <a:r>
              <a:rPr lang="en-US" u="none" dirty="0" err="1">
                <a:solidFill>
                  <a:schemeClr val="bg1">
                    <a:lumMod val="75000"/>
                  </a:schemeClr>
                </a:solidFill>
              </a:rPr>
              <a:t>Ranzato</a:t>
            </a:r>
            <a:endParaRPr lang="en-US" u="none" dirty="0">
              <a:solidFill>
                <a:schemeClr val="bg1">
                  <a:lumMod val="75000"/>
                </a:schemeClr>
              </a:solidFill>
            </a:endParaRPr>
          </a:p>
        </p:txBody>
      </p:sp>
    </p:spTree>
    <p:extLst>
      <p:ext uri="{BB962C8B-B14F-4D97-AF65-F5344CB8AC3E}">
        <p14:creationId xmlns:p14="http://schemas.microsoft.com/office/powerpoint/2010/main" val="131113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 </a:t>
            </a:r>
          </a:p>
        </p:txBody>
      </p:sp>
      <p:sp>
        <p:nvSpPr>
          <p:cNvPr id="3" name="Content Placeholder 2"/>
          <p:cNvSpPr>
            <a:spLocks noGrp="1"/>
          </p:cNvSpPr>
          <p:nvPr>
            <p:ph idx="1"/>
          </p:nvPr>
        </p:nvSpPr>
        <p:spPr/>
        <p:txBody>
          <a:bodyPr/>
          <a:lstStyle/>
          <a:p>
            <a:r>
              <a:rPr lang="en-US" b="1" dirty="0"/>
              <a:t>A solution: </a:t>
            </a:r>
          </a:p>
          <a:p>
            <a:pPr lvl="1"/>
            <a:r>
              <a:rPr lang="en-US" b="1" dirty="0"/>
              <a:t>Filters </a:t>
            </a:r>
            <a:r>
              <a:rPr lang="en-US" dirty="0"/>
              <a:t>to capture different patterns in the input space. </a:t>
            </a:r>
          </a:p>
          <a:p>
            <a:pPr lvl="2"/>
            <a:r>
              <a:rPr lang="en-US" b="1" dirty="0"/>
              <a:t>Share </a:t>
            </a:r>
            <a:r>
              <a:rPr lang="en-US" dirty="0"/>
              <a:t>parameters across different locations (assuming input is stationary) </a:t>
            </a:r>
          </a:p>
          <a:p>
            <a:pPr lvl="2"/>
            <a:r>
              <a:rPr lang="en-US" b="1" dirty="0">
                <a:solidFill>
                  <a:srgbClr val="FF0000"/>
                </a:solidFill>
              </a:rPr>
              <a:t>Convolutions</a:t>
            </a:r>
            <a:r>
              <a:rPr lang="en-US" dirty="0"/>
              <a:t> with learned filters </a:t>
            </a:r>
          </a:p>
          <a:p>
            <a:pPr lvl="1"/>
            <a:r>
              <a:rPr lang="en-US" sz="1800" dirty="0"/>
              <a:t>Filters will be </a:t>
            </a:r>
            <a:r>
              <a:rPr lang="en-US" sz="1800" b="1" dirty="0"/>
              <a:t>learned </a:t>
            </a:r>
            <a:r>
              <a:rPr lang="en-US" sz="1800" dirty="0"/>
              <a:t>during training. </a:t>
            </a:r>
          </a:p>
          <a:p>
            <a:pPr lvl="1"/>
            <a:r>
              <a:rPr lang="en-US" sz="1800" dirty="0"/>
              <a:t>The issue of variable-sized inputs will be </a:t>
            </a:r>
          </a:p>
          <a:p>
            <a:pPr marL="457200" lvl="1" indent="0">
              <a:buNone/>
            </a:pPr>
            <a:r>
              <a:rPr lang="en-US" sz="1800" dirty="0"/>
              <a:t>resolved with a </a:t>
            </a:r>
            <a:r>
              <a:rPr lang="en-US" sz="1800" b="1" dirty="0"/>
              <a:t>pooling </a:t>
            </a:r>
            <a:r>
              <a:rPr lang="en-US" sz="1800" dirty="0"/>
              <a:t>layer.</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199" y="3272105"/>
            <a:ext cx="2895601" cy="2881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895600" y="4876800"/>
            <a:ext cx="20653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800" u="none" dirty="0"/>
              <a:t>So what is a convolution?</a:t>
            </a:r>
          </a:p>
        </p:txBody>
      </p:sp>
    </p:spTree>
    <p:extLst>
      <p:ext uri="{BB962C8B-B14F-4D97-AF65-F5344CB8AC3E}">
        <p14:creationId xmlns:p14="http://schemas.microsoft.com/office/powerpoint/2010/main" val="391601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Operator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Convolution operator: </a:t>
                </a:r>
                <a14:m>
                  <m:oMath xmlns:m="http://schemas.openxmlformats.org/officeDocument/2006/math">
                    <m:r>
                      <a:rPr lang="en-US" i="1">
                        <a:solidFill>
                          <a:srgbClr val="FF0000"/>
                        </a:solidFill>
                        <a:latin typeface="Cambria Math"/>
                      </a:rPr>
                      <m:t>∗</m:t>
                    </m:r>
                  </m:oMath>
                </a14:m>
                <a:endParaRPr lang="en-US" dirty="0"/>
              </a:p>
              <a:p>
                <a:pPr lvl="1"/>
                <a:r>
                  <a:rPr lang="en-US" dirty="0"/>
                  <a:t>takes two functions and gives another function </a:t>
                </a:r>
              </a:p>
              <a:p>
                <a:r>
                  <a:rPr lang="en-US" dirty="0"/>
                  <a:t>One dimension:  </a:t>
                </a:r>
              </a:p>
              <a:p>
                <a:pPr marL="0" indent="0" algn="ctr">
                  <a:buNone/>
                </a:pP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2743200" y="2362200"/>
                <a:ext cx="4572000" cy="1151662"/>
              </a:xfrm>
              <a:prstGeom prst="rect">
                <a:avLst/>
              </a:prstGeom>
            </p:spPr>
            <p:txBody>
              <a:bodyPr>
                <a:spAutoFit/>
              </a:bodyPr>
              <a:lstStyle/>
              <a:p>
                <a:pPr marL="0" indent="0" algn="ctr">
                  <a:buNone/>
                </a:pPr>
                <a14:m>
                  <m:oMathPara xmlns:m="http://schemas.openxmlformats.org/officeDocument/2006/math">
                    <m:oMathParaPr>
                      <m:jc m:val="centerGroup"/>
                    </m:oMathParaPr>
                    <m:oMath xmlns:m="http://schemas.openxmlformats.org/officeDocument/2006/math">
                      <m:d>
                        <m:dPr>
                          <m:ctrlPr>
                            <a:rPr lang="en-US" sz="1900" i="1" u="none" smtClean="0">
                              <a:latin typeface="Cambria Math" panose="02040503050406030204" pitchFamily="18" charset="0"/>
                            </a:rPr>
                          </m:ctrlPr>
                        </m:dPr>
                        <m:e>
                          <m:r>
                            <a:rPr lang="en-US" sz="1900" b="0" i="1" u="none" smtClean="0">
                              <a:latin typeface="Cambria Math"/>
                            </a:rPr>
                            <m:t>𝑥</m:t>
                          </m:r>
                          <m:r>
                            <a:rPr lang="en-US" sz="1900" i="1" u="none">
                              <a:latin typeface="Cambria Math"/>
                            </a:rPr>
                            <m:t>∗</m:t>
                          </m:r>
                          <m:r>
                            <a:rPr lang="en-US" sz="1900" b="0" i="1" u="none" smtClean="0">
                              <a:latin typeface="Cambria Math"/>
                            </a:rPr>
                            <m:t>h</m:t>
                          </m:r>
                        </m:e>
                      </m:d>
                      <m:d>
                        <m:dPr>
                          <m:ctrlPr>
                            <a:rPr lang="en-US" sz="1900" i="1" u="none">
                              <a:latin typeface="Cambria Math" panose="02040503050406030204" pitchFamily="18" charset="0"/>
                            </a:rPr>
                          </m:ctrlPr>
                        </m:dPr>
                        <m:e>
                          <m:r>
                            <a:rPr lang="en-US" sz="1900" i="1" u="none">
                              <a:latin typeface="Cambria Math"/>
                            </a:rPr>
                            <m:t>𝑡</m:t>
                          </m:r>
                        </m:e>
                      </m:d>
                      <m:r>
                        <a:rPr lang="en-US" sz="1900" i="1" u="none">
                          <a:latin typeface="Cambria Math"/>
                        </a:rPr>
                        <m:t>=</m:t>
                      </m:r>
                      <m:nary>
                        <m:naryPr>
                          <m:limLoc m:val="undOvr"/>
                          <m:subHide m:val="on"/>
                          <m:supHide m:val="on"/>
                          <m:ctrlPr>
                            <a:rPr lang="en-US" sz="1900" i="1" u="none">
                              <a:latin typeface="Cambria Math" panose="02040503050406030204" pitchFamily="18" charset="0"/>
                            </a:rPr>
                          </m:ctrlPr>
                        </m:naryPr>
                        <m:sub/>
                        <m:sup/>
                        <m:e>
                          <m:r>
                            <a:rPr lang="en-US" sz="1900" b="0" i="1" u="none" smtClean="0">
                              <a:latin typeface="Cambria Math"/>
                            </a:rPr>
                            <m:t>𝑥</m:t>
                          </m:r>
                          <m:d>
                            <m:dPr>
                              <m:ctrlPr>
                                <a:rPr lang="en-US" sz="1900" i="1" u="none">
                                  <a:latin typeface="Cambria Math" panose="02040503050406030204" pitchFamily="18" charset="0"/>
                                </a:rPr>
                              </m:ctrlPr>
                            </m:dPr>
                            <m:e>
                              <m:r>
                                <a:rPr lang="en-US" sz="1900" i="1" u="none">
                                  <a:latin typeface="Cambria Math"/>
                                </a:rPr>
                                <m:t>𝜏</m:t>
                              </m:r>
                            </m:e>
                          </m:d>
                          <m:r>
                            <a:rPr lang="en-US" sz="1900" b="0" i="1" u="none" smtClean="0">
                              <a:latin typeface="Cambria Math"/>
                            </a:rPr>
                            <m:t>h</m:t>
                          </m:r>
                          <m:d>
                            <m:dPr>
                              <m:ctrlPr>
                                <a:rPr lang="en-US" sz="1900" i="1" u="none">
                                  <a:latin typeface="Cambria Math" panose="02040503050406030204" pitchFamily="18" charset="0"/>
                                </a:rPr>
                              </m:ctrlPr>
                            </m:dPr>
                            <m:e>
                              <m:r>
                                <a:rPr lang="en-US" sz="1900" i="1" u="none">
                                  <a:latin typeface="Cambria Math"/>
                                </a:rPr>
                                <m:t>𝑡</m:t>
                              </m:r>
                              <m:r>
                                <a:rPr lang="en-US" sz="1900" i="1" u="none">
                                  <a:latin typeface="Cambria Math"/>
                                </a:rPr>
                                <m:t>−</m:t>
                              </m:r>
                              <m:r>
                                <a:rPr lang="en-US" sz="1900" i="1" u="none">
                                  <a:latin typeface="Cambria Math"/>
                                </a:rPr>
                                <m:t>𝜏</m:t>
                              </m:r>
                            </m:e>
                          </m:d>
                          <m:r>
                            <a:rPr lang="en-US" sz="1900" i="1" u="none">
                              <a:latin typeface="Cambria Math"/>
                            </a:rPr>
                            <m:t>𝑑</m:t>
                          </m:r>
                          <m:r>
                            <a:rPr lang="en-US" sz="1900" i="1" u="none">
                              <a:latin typeface="Cambria Math"/>
                            </a:rPr>
                            <m:t>𝜏</m:t>
                          </m:r>
                        </m:e>
                      </m:nary>
                    </m:oMath>
                  </m:oMathPara>
                </a14:m>
                <a:endParaRPr lang="en-US" sz="1900" u="none" dirty="0"/>
              </a:p>
              <a:p>
                <a:pPr marL="0" indent="0" algn="ctr">
                  <a:buNone/>
                </a:pPr>
                <a:r>
                  <a:rPr lang="en-US" sz="1900" u="none" dirty="0"/>
                  <a:t> </a:t>
                </a:r>
                <a14:m>
                  <m:oMath xmlns:m="http://schemas.openxmlformats.org/officeDocument/2006/math">
                    <m:d>
                      <m:dPr>
                        <m:ctrlPr>
                          <a:rPr lang="en-US" sz="1900" i="1" u="none">
                            <a:latin typeface="Cambria Math" panose="02040503050406030204" pitchFamily="18" charset="0"/>
                          </a:rPr>
                        </m:ctrlPr>
                      </m:dPr>
                      <m:e>
                        <m:r>
                          <a:rPr lang="en-US" sz="1900" b="0" i="1" u="none" smtClean="0">
                            <a:latin typeface="Cambria Math"/>
                          </a:rPr>
                          <m:t>𝑥</m:t>
                        </m:r>
                        <m:r>
                          <a:rPr lang="en-US" sz="1900" i="1" u="none">
                            <a:latin typeface="Cambria Math"/>
                          </a:rPr>
                          <m:t>∗</m:t>
                        </m:r>
                        <m:r>
                          <a:rPr lang="en-US" sz="1900" b="0" i="1" u="none" smtClean="0">
                            <a:latin typeface="Cambria Math"/>
                          </a:rPr>
                          <m:t>h</m:t>
                        </m:r>
                      </m:e>
                    </m:d>
                    <m:r>
                      <a:rPr lang="en-US" sz="1900" i="1" u="none">
                        <a:latin typeface="Cambria Math"/>
                      </a:rPr>
                      <m:t>[</m:t>
                    </m:r>
                    <m:r>
                      <a:rPr lang="en-US" sz="1900" i="1" u="none">
                        <a:latin typeface="Cambria Math"/>
                      </a:rPr>
                      <m:t>𝑛</m:t>
                    </m:r>
                    <m:r>
                      <a:rPr lang="en-US" sz="1900" i="1" u="none">
                        <a:latin typeface="Cambria Math"/>
                      </a:rPr>
                      <m:t>]=</m:t>
                    </m:r>
                    <m:nary>
                      <m:naryPr>
                        <m:chr m:val="∑"/>
                        <m:supHide m:val="on"/>
                        <m:ctrlPr>
                          <a:rPr lang="en-US" sz="1900" i="1" u="none">
                            <a:latin typeface="Cambria Math" panose="02040503050406030204" pitchFamily="18" charset="0"/>
                          </a:rPr>
                        </m:ctrlPr>
                      </m:naryPr>
                      <m:sub>
                        <m:r>
                          <m:rPr>
                            <m:brk m:alnAt="7"/>
                          </m:rPr>
                          <a:rPr lang="en-US" sz="1900" i="1" u="none">
                            <a:latin typeface="Cambria Math"/>
                          </a:rPr>
                          <m:t>𝑚</m:t>
                        </m:r>
                      </m:sub>
                      <m:sup/>
                      <m:e>
                        <m:r>
                          <a:rPr lang="en-US" sz="1900" b="0" i="1" u="none" smtClean="0">
                            <a:latin typeface="Cambria Math"/>
                          </a:rPr>
                          <m:t>𝑥</m:t>
                        </m:r>
                        <m:d>
                          <m:dPr>
                            <m:begChr m:val="["/>
                            <m:endChr m:val="]"/>
                            <m:ctrlPr>
                              <a:rPr lang="en-US" sz="1900" i="1" u="none">
                                <a:latin typeface="Cambria Math" panose="02040503050406030204" pitchFamily="18" charset="0"/>
                              </a:rPr>
                            </m:ctrlPr>
                          </m:dPr>
                          <m:e>
                            <m:r>
                              <a:rPr lang="en-US" sz="1900" i="1" u="none">
                                <a:latin typeface="Cambria Math"/>
                              </a:rPr>
                              <m:t>𝑚</m:t>
                            </m:r>
                          </m:e>
                        </m:d>
                        <m:r>
                          <a:rPr lang="en-US" sz="1900" b="0" i="1" u="none" smtClean="0">
                            <a:latin typeface="Cambria Math"/>
                          </a:rPr>
                          <m:t>h</m:t>
                        </m:r>
                        <m:r>
                          <a:rPr lang="en-US" sz="1900" i="1" u="none">
                            <a:latin typeface="Cambria Math"/>
                          </a:rPr>
                          <m:t>[</m:t>
                        </m:r>
                        <m:r>
                          <a:rPr lang="en-US" sz="1900" i="1" u="none">
                            <a:latin typeface="Cambria Math"/>
                          </a:rPr>
                          <m:t>𝑛</m:t>
                        </m:r>
                        <m:r>
                          <a:rPr lang="en-US" sz="1900" i="1" u="none">
                            <a:latin typeface="Cambria Math"/>
                          </a:rPr>
                          <m:t>−</m:t>
                        </m:r>
                        <m:r>
                          <a:rPr lang="en-US" sz="1900" i="1" u="none">
                            <a:latin typeface="Cambria Math"/>
                          </a:rPr>
                          <m:t>𝑚</m:t>
                        </m:r>
                        <m:r>
                          <a:rPr lang="en-US" sz="1900" i="1" u="none">
                            <a:latin typeface="Cambria Math"/>
                          </a:rPr>
                          <m:t>]</m:t>
                        </m:r>
                      </m:e>
                    </m:nary>
                  </m:oMath>
                </a14:m>
                <a:endParaRPr lang="en-US" sz="1900" u="none" dirty="0"/>
              </a:p>
            </p:txBody>
          </p:sp>
        </mc:Choice>
        <mc:Fallback xmlns="">
          <p:sp>
            <p:nvSpPr>
              <p:cNvPr id="5" name="Rectangle 4"/>
              <p:cNvSpPr>
                <a:spLocks noRot="1" noChangeAspect="1" noMove="1" noResize="1" noEditPoints="1" noAdjustHandles="1" noChangeArrowheads="1" noChangeShapeType="1" noTextEdit="1"/>
              </p:cNvSpPr>
              <p:nvPr/>
            </p:nvSpPr>
            <p:spPr>
              <a:xfrm>
                <a:off x="2743200" y="2362200"/>
                <a:ext cx="4572000" cy="1151662"/>
              </a:xfrm>
              <a:prstGeom prst="rect">
                <a:avLst/>
              </a:prstGeom>
              <a:blipFill>
                <a:blip r:embed="rId3"/>
                <a:stretch>
                  <a:fillRect b="-60638"/>
                </a:stretch>
              </a:blipFill>
            </p:spPr>
            <p:txBody>
              <a:bodyPr/>
              <a:lstStyle/>
              <a:p>
                <a:r>
                  <a:rPr lang="en-US">
                    <a:noFill/>
                  </a:rPr>
                  <a:t> </a:t>
                </a:r>
              </a:p>
            </p:txBody>
          </p:sp>
        </mc:Fallback>
      </mc:AlternateContent>
      <p:sp>
        <p:nvSpPr>
          <p:cNvPr id="6" name="Rectangle 5"/>
          <p:cNvSpPr/>
          <p:nvPr/>
        </p:nvSpPr>
        <p:spPr>
          <a:xfrm>
            <a:off x="7239000" y="2459254"/>
            <a:ext cx="1752600" cy="1066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u="none" dirty="0"/>
              <a:t>“Convolution” is very similar to “cross-correlation”, except that in convolution one of the functions is flipped. </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951009"/>
            <a:ext cx="3464560" cy="1197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5560" y="4018619"/>
            <a:ext cx="3276600" cy="111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761" y="5478157"/>
            <a:ext cx="3352800" cy="1205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1711" y="5432693"/>
            <a:ext cx="3448050" cy="1220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216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Operator (2)</a:t>
            </a:r>
          </a:p>
        </p:txBody>
      </p:sp>
      <p:sp>
        <p:nvSpPr>
          <p:cNvPr id="3" name="Content Placeholder 2"/>
          <p:cNvSpPr>
            <a:spLocks noGrp="1"/>
          </p:cNvSpPr>
          <p:nvPr>
            <p:ph idx="1"/>
          </p:nvPr>
        </p:nvSpPr>
        <p:spPr/>
        <p:txBody>
          <a:bodyPr/>
          <a:lstStyle/>
          <a:p>
            <a:r>
              <a:rPr lang="en-US" dirty="0"/>
              <a:t>Convolution in two dimension:</a:t>
            </a:r>
          </a:p>
          <a:p>
            <a:pPr lvl="1"/>
            <a:r>
              <a:rPr lang="en-US" dirty="0"/>
              <a:t>The same idea: flip one matrix and slide it on the other matrix </a:t>
            </a:r>
          </a:p>
          <a:p>
            <a:pPr lvl="1"/>
            <a:r>
              <a:rPr lang="en-US" dirty="0"/>
              <a:t>Example: edge detection kernel: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6" name="Rectangle 5"/>
          <p:cNvSpPr/>
          <p:nvPr/>
        </p:nvSpPr>
        <p:spPr>
          <a:xfrm>
            <a:off x="2795473" y="6096000"/>
            <a:ext cx="3943837" cy="307777"/>
          </a:xfrm>
          <a:prstGeom prst="rect">
            <a:avLst/>
          </a:prstGeom>
        </p:spPr>
        <p:txBody>
          <a:bodyPr wrap="none">
            <a:spAutoFit/>
          </a:bodyPr>
          <a:lstStyle/>
          <a:p>
            <a:r>
              <a:rPr lang="en-US" u="none" dirty="0">
                <a:solidFill>
                  <a:schemeClr val="bg1">
                    <a:lumMod val="75000"/>
                  </a:schemeClr>
                </a:solidFill>
              </a:rPr>
              <a:t>Try other kernels: http://setosa.io/ev/image-kernels/ </a:t>
            </a:r>
          </a:p>
        </p:txBody>
      </p:sp>
      <p:pic>
        <p:nvPicPr>
          <p:cNvPr id="1026" name="Picture 2" descr="https://developer.nvidia.com/sites/default/files/pictures/2018/convoluti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95599"/>
            <a:ext cx="7848600" cy="303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530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CNN</a:t>
            </a:r>
          </a:p>
        </p:txBody>
      </p:sp>
      <p:sp>
        <p:nvSpPr>
          <p:cNvPr id="3" name="Content Placeholder 2"/>
          <p:cNvSpPr>
            <a:spLocks noGrp="1"/>
          </p:cNvSpPr>
          <p:nvPr>
            <p:ph idx="1"/>
          </p:nvPr>
        </p:nvSpPr>
        <p:spPr/>
        <p:txBody>
          <a:bodyPr/>
          <a:lstStyle/>
          <a:p>
            <a:r>
              <a:rPr lang="en-US" dirty="0">
                <a:hlinkClick r:id="rId2"/>
              </a:rPr>
              <a:t>https://setosa.io/ev/image-kernels/</a:t>
            </a:r>
            <a:endParaRPr lang="en-US" dirty="0"/>
          </a:p>
        </p:txBody>
      </p:sp>
    </p:spTree>
    <p:extLst>
      <p:ext uri="{BB962C8B-B14F-4D97-AF65-F5344CB8AC3E}">
        <p14:creationId xmlns:p14="http://schemas.microsoft.com/office/powerpoint/2010/main" val="3812474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a:t>
            </a:r>
          </a:p>
        </p:txBody>
      </p:sp>
      <p:sp>
        <p:nvSpPr>
          <p:cNvPr id="3" name="Content Placeholder 2"/>
          <p:cNvSpPr>
            <a:spLocks noGrp="1"/>
          </p:cNvSpPr>
          <p:nvPr>
            <p:ph idx="1"/>
          </p:nvPr>
        </p:nvSpPr>
        <p:spPr/>
        <p:txBody>
          <a:bodyPr/>
          <a:lstStyle/>
          <a:p>
            <a:r>
              <a:rPr lang="en-US" dirty="0"/>
              <a:t>The convolution of the </a:t>
            </a:r>
            <a:r>
              <a:rPr lang="en-US" b="1" dirty="0"/>
              <a:t>input (vector/matrix)</a:t>
            </a:r>
            <a:r>
              <a:rPr lang="en-US" dirty="0"/>
              <a:t> with weights </a:t>
            </a:r>
            <a:r>
              <a:rPr lang="en-US" b="1" dirty="0"/>
              <a:t>(vector/matrix) </a:t>
            </a:r>
            <a:r>
              <a:rPr lang="en-US" dirty="0"/>
              <a:t>results in a </a:t>
            </a:r>
            <a:r>
              <a:rPr lang="en-US" b="1" dirty="0"/>
              <a:t>response vector/matrix</a:t>
            </a:r>
            <a:r>
              <a:rPr lang="en-US" dirty="0"/>
              <a:t>. </a:t>
            </a:r>
          </a:p>
          <a:p>
            <a:r>
              <a:rPr lang="en-US" dirty="0"/>
              <a:t>We can have </a:t>
            </a:r>
            <a:r>
              <a:rPr lang="en-US" b="1" dirty="0"/>
              <a:t>multiple filters </a:t>
            </a:r>
            <a:r>
              <a:rPr lang="en-US" dirty="0"/>
              <a:t>in each convolutional layer, each producing an output.  </a:t>
            </a:r>
          </a:p>
          <a:p>
            <a:r>
              <a:rPr lang="en-US" dirty="0"/>
              <a:t>If it is an intermediate layer, it can have </a:t>
            </a:r>
            <a:r>
              <a:rPr lang="en-US" b="1" dirty="0"/>
              <a:t>multiple inputs</a:t>
            </a:r>
            <a:r>
              <a:rPr lang="en-US" dirty="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Parallelogram 4"/>
          <p:cNvSpPr/>
          <p:nvPr/>
        </p:nvSpPr>
        <p:spPr>
          <a:xfrm>
            <a:off x="1502664" y="4168140"/>
            <a:ext cx="1524000" cy="1066800"/>
          </a:xfrm>
          <a:prstGeom prst="parallelogram">
            <a:avLst>
              <a:gd name="adj" fmla="val 16429"/>
            </a:avLst>
          </a:prstGeom>
          <a:solidFill>
            <a:srgbClr val="72A4E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5"/>
          <p:cNvSpPr/>
          <p:nvPr/>
        </p:nvSpPr>
        <p:spPr>
          <a:xfrm>
            <a:off x="1655064" y="4396740"/>
            <a:ext cx="1524000" cy="1066800"/>
          </a:xfrm>
          <a:prstGeom prst="parallelogram">
            <a:avLst>
              <a:gd name="adj" fmla="val 16429"/>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41064" y="4320540"/>
            <a:ext cx="1752600" cy="76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u="none" dirty="0"/>
              <a:t>Convolutional Layer</a:t>
            </a:r>
          </a:p>
        </p:txBody>
      </p:sp>
      <p:sp>
        <p:nvSpPr>
          <p:cNvPr id="8" name="Right Arrow 7"/>
          <p:cNvSpPr/>
          <p:nvPr/>
        </p:nvSpPr>
        <p:spPr>
          <a:xfrm>
            <a:off x="3392424" y="453898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p:cNvSpPr/>
          <p:nvPr/>
        </p:nvSpPr>
        <p:spPr>
          <a:xfrm>
            <a:off x="4169664" y="5234940"/>
            <a:ext cx="990600" cy="685800"/>
          </a:xfrm>
          <a:prstGeom prst="parallelogram">
            <a:avLst>
              <a:gd name="adj" fmla="val 16429"/>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u="none" dirty="0"/>
              <a:t>Filter</a:t>
            </a:r>
          </a:p>
        </p:txBody>
      </p:sp>
      <p:sp>
        <p:nvSpPr>
          <p:cNvPr id="10" name="Parallelogram 9"/>
          <p:cNvSpPr/>
          <p:nvPr/>
        </p:nvSpPr>
        <p:spPr>
          <a:xfrm>
            <a:off x="6303264" y="4244340"/>
            <a:ext cx="1524000" cy="1066800"/>
          </a:xfrm>
          <a:prstGeom prst="parallelogram">
            <a:avLst>
              <a:gd name="adj" fmla="val 16429"/>
            </a:avLst>
          </a:prstGeom>
          <a:solidFill>
            <a:schemeClr val="bg1"/>
          </a:solidFill>
          <a:ln w="571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846064" y="454914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p:cNvSpPr/>
          <p:nvPr/>
        </p:nvSpPr>
        <p:spPr>
          <a:xfrm>
            <a:off x="4322064" y="5387340"/>
            <a:ext cx="990600" cy="685800"/>
          </a:xfrm>
          <a:prstGeom prst="parallelogram">
            <a:avLst>
              <a:gd name="adj" fmla="val 16429"/>
            </a:avLst>
          </a:prstGeom>
          <a:solidFill>
            <a:schemeClr val="accent6">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u="none" dirty="0"/>
              <a:t>Filter</a:t>
            </a:r>
          </a:p>
        </p:txBody>
      </p:sp>
      <p:sp>
        <p:nvSpPr>
          <p:cNvPr id="13" name="Parallelogram 12"/>
          <p:cNvSpPr/>
          <p:nvPr/>
        </p:nvSpPr>
        <p:spPr>
          <a:xfrm>
            <a:off x="4474464" y="5539740"/>
            <a:ext cx="990600" cy="685800"/>
          </a:xfrm>
          <a:prstGeom prst="parallelogram">
            <a:avLst>
              <a:gd name="adj" fmla="val 16429"/>
            </a:avLst>
          </a:prstGeom>
          <a:solidFill>
            <a:schemeClr val="accent6">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u="none" dirty="0"/>
              <a:t>Filter</a:t>
            </a:r>
          </a:p>
        </p:txBody>
      </p:sp>
      <p:sp>
        <p:nvSpPr>
          <p:cNvPr id="14" name="Parallelogram 13"/>
          <p:cNvSpPr/>
          <p:nvPr/>
        </p:nvSpPr>
        <p:spPr>
          <a:xfrm>
            <a:off x="4626864" y="5692140"/>
            <a:ext cx="990600" cy="685800"/>
          </a:xfrm>
          <a:prstGeom prst="parallelogram">
            <a:avLst>
              <a:gd name="adj" fmla="val 16429"/>
            </a:avLst>
          </a:prstGeom>
          <a:solidFill>
            <a:schemeClr val="accent6">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u="none" dirty="0"/>
              <a:t>Filter</a:t>
            </a:r>
          </a:p>
        </p:txBody>
      </p:sp>
      <p:sp>
        <p:nvSpPr>
          <p:cNvPr id="15" name="Parallelogram 14"/>
          <p:cNvSpPr/>
          <p:nvPr/>
        </p:nvSpPr>
        <p:spPr>
          <a:xfrm>
            <a:off x="6455664" y="4396740"/>
            <a:ext cx="1524000" cy="1066800"/>
          </a:xfrm>
          <a:prstGeom prst="parallelogram">
            <a:avLst>
              <a:gd name="adj" fmla="val 16429"/>
            </a:avLst>
          </a:prstGeom>
          <a:solidFill>
            <a:schemeClr val="bg2"/>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p:cNvSpPr/>
          <p:nvPr/>
        </p:nvSpPr>
        <p:spPr>
          <a:xfrm>
            <a:off x="6608064" y="4549140"/>
            <a:ext cx="1524000" cy="1066800"/>
          </a:xfrm>
          <a:prstGeom prst="parallelogram">
            <a:avLst>
              <a:gd name="adj" fmla="val 16429"/>
            </a:avLst>
          </a:prstGeom>
          <a:solidFill>
            <a:schemeClr val="bg2"/>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p:cNvSpPr/>
          <p:nvPr/>
        </p:nvSpPr>
        <p:spPr>
          <a:xfrm>
            <a:off x="6760464" y="4701540"/>
            <a:ext cx="1524000" cy="1066800"/>
          </a:xfrm>
          <a:prstGeom prst="parallelogram">
            <a:avLst>
              <a:gd name="adj" fmla="val 16429"/>
            </a:avLst>
          </a:prstGeom>
          <a:solidFill>
            <a:schemeClr val="bg2"/>
          </a:solidFill>
          <a:ln w="57150">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arallelogram 17"/>
          <p:cNvSpPr/>
          <p:nvPr/>
        </p:nvSpPr>
        <p:spPr>
          <a:xfrm>
            <a:off x="6912864" y="4853940"/>
            <a:ext cx="1524000" cy="1066800"/>
          </a:xfrm>
          <a:prstGeom prst="parallelogram">
            <a:avLst>
              <a:gd name="adj" fmla="val 16429"/>
            </a:avLst>
          </a:prstGeom>
          <a:solidFill>
            <a:schemeClr val="bg1"/>
          </a:solidFill>
          <a:ln w="57150">
            <a:solidFill>
              <a:srgbClr val="BBF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arallelogram 18"/>
          <p:cNvSpPr/>
          <p:nvPr/>
        </p:nvSpPr>
        <p:spPr>
          <a:xfrm>
            <a:off x="7065264" y="5006340"/>
            <a:ext cx="1524000" cy="1066800"/>
          </a:xfrm>
          <a:prstGeom prst="parallelogram">
            <a:avLst>
              <a:gd name="adj" fmla="val 16429"/>
            </a:avLst>
          </a:prstGeom>
          <a:solidFill>
            <a:schemeClr val="bg2"/>
          </a:solidFill>
          <a:ln w="57150">
            <a:solidFill>
              <a:srgbClr val="7AF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arallelogram 19"/>
          <p:cNvSpPr/>
          <p:nvPr/>
        </p:nvSpPr>
        <p:spPr>
          <a:xfrm>
            <a:off x="7217664" y="5158740"/>
            <a:ext cx="1524000" cy="1066800"/>
          </a:xfrm>
          <a:prstGeom prst="parallelogram">
            <a:avLst>
              <a:gd name="adj" fmla="val 16429"/>
            </a:avLst>
          </a:prstGeom>
          <a:solidFill>
            <a:schemeClr val="bg2"/>
          </a:solidFill>
          <a:ln w="57150">
            <a:solidFill>
              <a:srgbClr val="3AD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p:cNvSpPr/>
          <p:nvPr/>
        </p:nvSpPr>
        <p:spPr>
          <a:xfrm>
            <a:off x="7370064" y="5311140"/>
            <a:ext cx="1524000" cy="1066800"/>
          </a:xfrm>
          <a:prstGeom prst="parallelogram">
            <a:avLst>
              <a:gd name="adj" fmla="val 16429"/>
            </a:avLst>
          </a:prstGeom>
          <a:solidFill>
            <a:schemeClr val="bg2"/>
          </a:solidFill>
          <a:ln w="57150">
            <a:solidFill>
              <a:srgbClr val="258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07264" y="5768340"/>
            <a:ext cx="3276600" cy="8001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none" dirty="0"/>
              <a:t>One can add nonlinearity at the output of convolutional layer</a:t>
            </a:r>
          </a:p>
        </p:txBody>
      </p:sp>
    </p:spTree>
    <p:extLst>
      <p:ext uri="{BB962C8B-B14F-4D97-AF65-F5344CB8AC3E}">
        <p14:creationId xmlns:p14="http://schemas.microsoft.com/office/powerpoint/2010/main" val="218416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Pooling Layer </a:t>
            </a:r>
          </a:p>
        </p:txBody>
      </p:sp>
      <p:sp>
        <p:nvSpPr>
          <p:cNvPr id="3" name="Content Placeholder 2"/>
          <p:cNvSpPr>
            <a:spLocks noGrp="1"/>
          </p:cNvSpPr>
          <p:nvPr>
            <p:ph idx="1"/>
          </p:nvPr>
        </p:nvSpPr>
        <p:spPr/>
        <p:txBody>
          <a:bodyPr/>
          <a:lstStyle/>
          <a:p>
            <a:r>
              <a:rPr lang="en-US" dirty="0"/>
              <a:t>How to handle variable sized inputs? </a:t>
            </a:r>
          </a:p>
          <a:p>
            <a:pPr lvl="1"/>
            <a:r>
              <a:rPr lang="en-US" dirty="0"/>
              <a:t>A layer which reduces inputs of different size, to a fixed size.</a:t>
            </a:r>
          </a:p>
          <a:p>
            <a:pPr lvl="1"/>
            <a:r>
              <a:rPr lang="en-US" b="1" dirty="0">
                <a:solidFill>
                  <a:srgbClr val="FF0000"/>
                </a:solidFill>
              </a:rPr>
              <a:t>Pooling  </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880" y="2951480"/>
            <a:ext cx="2547652"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328873" y="6093023"/>
            <a:ext cx="2736647" cy="307777"/>
          </a:xfrm>
          <a:prstGeom prst="rect">
            <a:avLst/>
          </a:prstGeom>
        </p:spPr>
        <p:txBody>
          <a:bodyPr wrap="none">
            <a:spAutoFit/>
          </a:bodyPr>
          <a:lstStyle/>
          <a:p>
            <a:r>
              <a:rPr lang="en-US" u="none" dirty="0">
                <a:solidFill>
                  <a:schemeClr val="bg1">
                    <a:lumMod val="75000"/>
                  </a:schemeClr>
                </a:solidFill>
              </a:rPr>
              <a:t>Slide Credit: </a:t>
            </a:r>
            <a:r>
              <a:rPr lang="en-US" u="none" dirty="0" err="1">
                <a:solidFill>
                  <a:schemeClr val="bg1">
                    <a:lumMod val="75000"/>
                  </a:schemeClr>
                </a:solidFill>
              </a:rPr>
              <a:t>Marc'Aurelio</a:t>
            </a:r>
            <a:r>
              <a:rPr lang="en-US" u="none" dirty="0">
                <a:solidFill>
                  <a:schemeClr val="bg1">
                    <a:lumMod val="75000"/>
                  </a:schemeClr>
                </a:solidFill>
              </a:rPr>
              <a:t> </a:t>
            </a:r>
            <a:r>
              <a:rPr lang="en-US" u="none" dirty="0" err="1">
                <a:solidFill>
                  <a:schemeClr val="bg1">
                    <a:lumMod val="75000"/>
                  </a:schemeClr>
                </a:solidFill>
              </a:rPr>
              <a:t>Ranzato</a:t>
            </a:r>
            <a:endParaRPr lang="en-US" u="none" dirty="0">
              <a:solidFill>
                <a:schemeClr val="bg1">
                  <a:lumMod val="75000"/>
                </a:schemeClr>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935619"/>
            <a:ext cx="4009930" cy="3084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02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Pooling Layer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How to handle variable sized inputs? </a:t>
                </a:r>
              </a:p>
              <a:p>
                <a:pPr lvl="1"/>
                <a:r>
                  <a:rPr lang="en-US" dirty="0"/>
                  <a:t>A layer which reduces inputs of different size, to a fixed size.</a:t>
                </a:r>
              </a:p>
              <a:p>
                <a:pPr lvl="1"/>
                <a:r>
                  <a:rPr lang="en-US" b="1" dirty="0">
                    <a:solidFill>
                      <a:srgbClr val="FF0000"/>
                    </a:solidFill>
                  </a:rPr>
                  <a:t>Pooling  </a:t>
                </a:r>
                <a:endParaRPr lang="en-US" dirty="0"/>
              </a:p>
              <a:p>
                <a:pPr lvl="1"/>
                <a:r>
                  <a:rPr lang="en-US" dirty="0"/>
                  <a:t>Different variations </a:t>
                </a:r>
              </a:p>
              <a:p>
                <a:pPr lvl="2"/>
                <a:r>
                  <a:rPr lang="en-US" dirty="0"/>
                  <a:t>Max pooling </a:t>
                </a:r>
              </a:p>
              <a:p>
                <a:pPr marL="914400" lvl="2"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h</m:t>
                        </m:r>
                      </m:e>
                      <m:sub>
                        <m:r>
                          <a:rPr lang="en-US" i="1">
                            <a:latin typeface="Cambria Math"/>
                          </a:rPr>
                          <m:t>𝑖</m:t>
                        </m:r>
                      </m:sub>
                    </m:sSub>
                    <m:d>
                      <m:dPr>
                        <m:begChr m:val="["/>
                        <m:endChr m:val="]"/>
                        <m:ctrlPr>
                          <a:rPr lang="en-US" i="1">
                            <a:latin typeface="Cambria Math" panose="02040503050406030204" pitchFamily="18" charset="0"/>
                          </a:rPr>
                        </m:ctrlPr>
                      </m:dPr>
                      <m:e>
                        <m:r>
                          <a:rPr lang="en-US" i="1">
                            <a:latin typeface="Cambria Math"/>
                          </a:rPr>
                          <m:t>𝑛</m:t>
                        </m:r>
                      </m:e>
                    </m:d>
                    <m:r>
                      <a:rPr lang="en-US" i="1">
                        <a:latin typeface="Cambria Math"/>
                      </a:rPr>
                      <m:t>=</m:t>
                    </m:r>
                    <m:limLow>
                      <m:limLowPr>
                        <m:ctrlPr>
                          <a:rPr lang="en-US" i="1">
                            <a:latin typeface="Cambria Math" panose="02040503050406030204" pitchFamily="18" charset="0"/>
                          </a:rPr>
                        </m:ctrlPr>
                      </m:limLowPr>
                      <m:e>
                        <m:r>
                          <m:rPr>
                            <m:sty m:val="p"/>
                          </m:rPr>
                          <a:rPr lang="en-US">
                            <a:latin typeface="Cambria Math"/>
                          </a:rPr>
                          <m:t>max</m:t>
                        </m:r>
                      </m:e>
                      <m:lim>
                        <m:r>
                          <a:rPr lang="en-US" i="1">
                            <a:latin typeface="Cambria Math"/>
                          </a:rPr>
                          <m:t>𝑖</m:t>
                        </m:r>
                        <m:r>
                          <a:rPr lang="en-US" i="1">
                            <a:latin typeface="Cambria Math"/>
                          </a:rPr>
                          <m:t>∈</m:t>
                        </m:r>
                        <m:r>
                          <a:rPr lang="en-US" i="1">
                            <a:latin typeface="Cambria Math"/>
                          </a:rPr>
                          <m:t>𝑁</m:t>
                        </m:r>
                        <m:r>
                          <a:rPr lang="en-US" i="1">
                            <a:latin typeface="Cambria Math"/>
                          </a:rPr>
                          <m:t>(</m:t>
                        </m:r>
                        <m:r>
                          <a:rPr lang="en-US" i="1">
                            <a:latin typeface="Cambria Math"/>
                          </a:rPr>
                          <m:t>𝑛</m:t>
                        </m:r>
                        <m:r>
                          <a:rPr lang="en-US" i="1">
                            <a:latin typeface="Cambria Math"/>
                          </a:rPr>
                          <m:t>)</m:t>
                        </m:r>
                      </m:lim>
                    </m:limLow>
                    <m:r>
                      <a:rPr lang="en-US" i="1">
                        <a:latin typeface="Cambria Math"/>
                      </a:rPr>
                      <m:t> </m:t>
                    </m:r>
                    <m:acc>
                      <m:accPr>
                        <m:chr m:val="̃"/>
                        <m:ctrlPr>
                          <a:rPr lang="en-US" i="1">
                            <a:latin typeface="Cambria Math" panose="02040503050406030204" pitchFamily="18" charset="0"/>
                          </a:rPr>
                        </m:ctrlPr>
                      </m:accPr>
                      <m:e>
                        <m:r>
                          <a:rPr lang="en-US" i="1">
                            <a:latin typeface="Cambria Math"/>
                          </a:rPr>
                          <m:t>h</m:t>
                        </m:r>
                      </m:e>
                    </m:acc>
                    <m:r>
                      <a:rPr lang="en-US" i="1">
                        <a:latin typeface="Cambria Math"/>
                      </a:rPr>
                      <m:t> [</m:t>
                    </m:r>
                    <m:r>
                      <a:rPr lang="en-US" i="1">
                        <a:latin typeface="Cambria Math"/>
                      </a:rPr>
                      <m:t>𝑖</m:t>
                    </m:r>
                    <m:r>
                      <a:rPr lang="en-US" i="1">
                        <a:latin typeface="Cambria Math"/>
                      </a:rPr>
                      <m:t>]</m:t>
                    </m:r>
                  </m:oMath>
                </a14:m>
                <a:endParaRPr lang="en-US" dirty="0"/>
              </a:p>
              <a:p>
                <a:pPr lvl="2"/>
                <a:r>
                  <a:rPr lang="en-US" dirty="0"/>
                  <a:t>Average pooling </a:t>
                </a:r>
              </a:p>
              <a:p>
                <a:pPr marL="914400" lvl="2"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h</m:t>
                        </m:r>
                      </m:e>
                      <m:sub>
                        <m:r>
                          <a:rPr lang="en-US" i="1">
                            <a:latin typeface="Cambria Math"/>
                          </a:rPr>
                          <m:t>𝑖</m:t>
                        </m:r>
                      </m:sub>
                    </m:sSub>
                    <m:d>
                      <m:dPr>
                        <m:begChr m:val="["/>
                        <m:endChr m:val="]"/>
                        <m:ctrlPr>
                          <a:rPr lang="en-US" i="1">
                            <a:latin typeface="Cambria Math" panose="02040503050406030204" pitchFamily="18" charset="0"/>
                          </a:rPr>
                        </m:ctrlPr>
                      </m:dPr>
                      <m:e>
                        <m:r>
                          <a:rPr lang="en-US" i="1">
                            <a:latin typeface="Cambria Math"/>
                          </a:rPr>
                          <m:t>𝑛</m:t>
                        </m:r>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𝑛</m:t>
                        </m:r>
                      </m:den>
                    </m:f>
                    <m:limLow>
                      <m:limLowPr>
                        <m:ctrlPr>
                          <a:rPr lang="en-US" i="1">
                            <a:latin typeface="Cambria Math" panose="02040503050406030204" pitchFamily="18" charset="0"/>
                          </a:rPr>
                        </m:ctrlPr>
                      </m:limLowPr>
                      <m:e>
                        <m:r>
                          <a:rPr lang="en-US" i="1">
                            <a:latin typeface="Cambria Math"/>
                          </a:rPr>
                          <m:t>∑</m:t>
                        </m:r>
                      </m:e>
                      <m:lim>
                        <m:r>
                          <a:rPr lang="en-US" i="1">
                            <a:latin typeface="Cambria Math"/>
                          </a:rPr>
                          <m:t>𝑖</m:t>
                        </m:r>
                        <m:r>
                          <a:rPr lang="en-US" i="1">
                            <a:latin typeface="Cambria Math"/>
                          </a:rPr>
                          <m:t>∈</m:t>
                        </m:r>
                        <m:r>
                          <a:rPr lang="en-US" i="1">
                            <a:latin typeface="Cambria Math"/>
                          </a:rPr>
                          <m:t>𝑁</m:t>
                        </m:r>
                        <m:r>
                          <a:rPr lang="en-US" i="1">
                            <a:latin typeface="Cambria Math"/>
                          </a:rPr>
                          <m:t>(</m:t>
                        </m:r>
                        <m:r>
                          <a:rPr lang="en-US" i="1">
                            <a:latin typeface="Cambria Math"/>
                          </a:rPr>
                          <m:t>𝑛</m:t>
                        </m:r>
                        <m:r>
                          <a:rPr lang="en-US" i="1">
                            <a:latin typeface="Cambria Math"/>
                          </a:rPr>
                          <m:t>)</m:t>
                        </m:r>
                      </m:lim>
                    </m:limLow>
                    <m:r>
                      <a:rPr lang="en-US" i="1">
                        <a:latin typeface="Cambria Math"/>
                      </a:rPr>
                      <m:t> </m:t>
                    </m:r>
                    <m:acc>
                      <m:accPr>
                        <m:chr m:val="̃"/>
                        <m:ctrlPr>
                          <a:rPr lang="en-US" i="1">
                            <a:latin typeface="Cambria Math" panose="02040503050406030204" pitchFamily="18" charset="0"/>
                          </a:rPr>
                        </m:ctrlPr>
                      </m:accPr>
                      <m:e>
                        <m:r>
                          <a:rPr lang="en-US" i="1">
                            <a:latin typeface="Cambria Math"/>
                          </a:rPr>
                          <m:t>h</m:t>
                        </m:r>
                      </m:e>
                    </m:acc>
                    <m:r>
                      <a:rPr lang="en-US" i="1">
                        <a:latin typeface="Cambria Math"/>
                      </a:rPr>
                      <m:t> [</m:t>
                    </m:r>
                    <m:r>
                      <a:rPr lang="en-US" i="1">
                        <a:latin typeface="Cambria Math"/>
                      </a:rPr>
                      <m:t>𝑖</m:t>
                    </m:r>
                    <m:r>
                      <a:rPr lang="en-US" i="1">
                        <a:latin typeface="Cambria Math"/>
                      </a:rPr>
                      <m:t>]</m:t>
                    </m:r>
                  </m:oMath>
                </a14:m>
                <a:endParaRPr lang="en-US" dirty="0"/>
              </a:p>
              <a:p>
                <a:pPr lvl="2"/>
                <a:r>
                  <a:rPr lang="en-US" dirty="0"/>
                  <a:t>L2-pooling </a:t>
                </a:r>
              </a:p>
              <a:p>
                <a:pPr marL="914400" lvl="2"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h</m:t>
                        </m:r>
                      </m:e>
                      <m:sub>
                        <m:r>
                          <a:rPr lang="en-US" i="1">
                            <a:latin typeface="Cambria Math"/>
                          </a:rPr>
                          <m:t>𝑖</m:t>
                        </m:r>
                      </m:sub>
                    </m:sSub>
                    <m:d>
                      <m:dPr>
                        <m:begChr m:val="["/>
                        <m:endChr m:val="]"/>
                        <m:ctrlPr>
                          <a:rPr lang="en-US" i="1">
                            <a:latin typeface="Cambria Math" panose="02040503050406030204" pitchFamily="18" charset="0"/>
                          </a:rPr>
                        </m:ctrlPr>
                      </m:dPr>
                      <m:e>
                        <m:r>
                          <a:rPr lang="en-US" i="1">
                            <a:latin typeface="Cambria Math"/>
                          </a:rPr>
                          <m:t>𝑛</m:t>
                        </m:r>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𝑛</m:t>
                        </m:r>
                      </m:den>
                    </m:f>
                    <m:rad>
                      <m:radPr>
                        <m:degHide m:val="on"/>
                        <m:ctrlPr>
                          <a:rPr lang="en-US" i="1">
                            <a:latin typeface="Cambria Math" panose="02040503050406030204" pitchFamily="18" charset="0"/>
                          </a:rPr>
                        </m:ctrlPr>
                      </m:radPr>
                      <m:deg/>
                      <m:e>
                        <m:limLow>
                          <m:limLowPr>
                            <m:ctrlPr>
                              <a:rPr lang="en-US" i="1">
                                <a:latin typeface="Cambria Math" panose="02040503050406030204" pitchFamily="18" charset="0"/>
                              </a:rPr>
                            </m:ctrlPr>
                          </m:limLowPr>
                          <m:e>
                            <m:r>
                              <a:rPr lang="en-US" i="1">
                                <a:latin typeface="Cambria Math"/>
                              </a:rPr>
                              <m:t>∑</m:t>
                            </m:r>
                          </m:e>
                          <m:lim>
                            <m:r>
                              <a:rPr lang="en-US" i="1">
                                <a:latin typeface="Cambria Math"/>
                              </a:rPr>
                              <m:t>𝑖</m:t>
                            </m:r>
                            <m:r>
                              <a:rPr lang="en-US" i="1">
                                <a:latin typeface="Cambria Math"/>
                              </a:rPr>
                              <m:t>∈</m:t>
                            </m:r>
                            <m:r>
                              <a:rPr lang="en-US" i="1">
                                <a:latin typeface="Cambria Math"/>
                              </a:rPr>
                              <m:t>𝑁</m:t>
                            </m:r>
                            <m:r>
                              <a:rPr lang="en-US" i="1">
                                <a:latin typeface="Cambria Math"/>
                              </a:rPr>
                              <m:t>(</m:t>
                            </m:r>
                            <m:r>
                              <a:rPr lang="en-US" i="1">
                                <a:latin typeface="Cambria Math"/>
                              </a:rPr>
                              <m:t>𝑛</m:t>
                            </m:r>
                            <m:r>
                              <a:rPr lang="en-US" i="1">
                                <a:latin typeface="Cambria Math"/>
                              </a:rPr>
                              <m:t>)</m:t>
                            </m:r>
                          </m:lim>
                        </m:limLow>
                        <m:r>
                          <a:rPr lang="en-US" i="1">
                            <a:latin typeface="Cambria Math"/>
                          </a:rPr>
                          <m:t> </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a:rPr>
                                  <m:t>h</m:t>
                                </m:r>
                              </m:e>
                            </m:acc>
                          </m:e>
                          <m:sup>
                            <m:r>
                              <a:rPr lang="en-US" i="1">
                                <a:latin typeface="Cambria Math"/>
                              </a:rPr>
                              <m:t>2</m:t>
                            </m:r>
                          </m:sup>
                        </m:sSup>
                        <m:r>
                          <a:rPr lang="en-US" i="1">
                            <a:latin typeface="Cambria Math"/>
                          </a:rPr>
                          <m:t> [</m:t>
                        </m:r>
                        <m:r>
                          <a:rPr lang="en-US" i="1">
                            <a:latin typeface="Cambria Math"/>
                          </a:rPr>
                          <m:t>𝑖</m:t>
                        </m:r>
                        <m:r>
                          <a:rPr lang="en-US" i="1">
                            <a:latin typeface="Cambria Math"/>
                          </a:rPr>
                          <m:t>]</m:t>
                        </m:r>
                      </m:e>
                    </m:rad>
                  </m:oMath>
                </a14:m>
                <a:endParaRPr lang="en-US" dirty="0"/>
              </a:p>
              <a:p>
                <a:pPr lvl="2"/>
                <a:r>
                  <a:rPr lang="en-US" dirty="0" err="1"/>
                  <a:t>etc</a:t>
                </a: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b="-19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pSp>
        <p:nvGrpSpPr>
          <p:cNvPr id="5" name="Group 4"/>
          <p:cNvGrpSpPr/>
          <p:nvPr/>
        </p:nvGrpSpPr>
        <p:grpSpPr>
          <a:xfrm>
            <a:off x="5334000" y="3048000"/>
            <a:ext cx="3066875" cy="1807801"/>
            <a:chOff x="3847571" y="4167318"/>
            <a:chExt cx="3066875" cy="1807801"/>
          </a:xfrm>
        </p:grpSpPr>
        <p:sp>
          <p:nvSpPr>
            <p:cNvPr id="6" name="Parallelogram 5"/>
            <p:cNvSpPr/>
            <p:nvPr/>
          </p:nvSpPr>
          <p:spPr>
            <a:xfrm rot="20653039">
              <a:off x="3847571" y="4189012"/>
              <a:ext cx="1524000" cy="1432086"/>
            </a:xfrm>
            <a:prstGeom prst="parallelogram">
              <a:avLst/>
            </a:prstGeom>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Parallelogram 6"/>
            <p:cNvSpPr/>
            <p:nvPr/>
          </p:nvSpPr>
          <p:spPr>
            <a:xfrm rot="20653039">
              <a:off x="5810954" y="5103592"/>
              <a:ext cx="1103492" cy="858521"/>
            </a:xfrm>
            <a:prstGeom prst="parallelogram">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8" name="Straight Connector 7"/>
            <p:cNvCxnSpPr>
              <a:stCxn id="7" idx="1"/>
              <a:endCxn id="7" idx="3"/>
            </p:cNvCxnSpPr>
            <p:nvPr/>
          </p:nvCxnSpPr>
          <p:spPr>
            <a:xfrm>
              <a:off x="6349215" y="5090586"/>
              <a:ext cx="26970" cy="8845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5"/>
              <a:endCxn id="7" idx="2"/>
            </p:cNvCxnSpPr>
            <p:nvPr/>
          </p:nvCxnSpPr>
          <p:spPr>
            <a:xfrm flipV="1">
              <a:off x="5935024" y="5411972"/>
              <a:ext cx="855352" cy="2417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5"/>
              <a:endCxn id="6" idx="2"/>
            </p:cNvCxnSpPr>
            <p:nvPr/>
          </p:nvCxnSpPr>
          <p:spPr>
            <a:xfrm flipV="1">
              <a:off x="4048561" y="4746488"/>
              <a:ext cx="1122020" cy="3171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1"/>
              <a:endCxn id="6" idx="3"/>
            </p:cNvCxnSpPr>
            <p:nvPr/>
          </p:nvCxnSpPr>
          <p:spPr>
            <a:xfrm>
              <a:off x="4587077" y="4167318"/>
              <a:ext cx="44988" cy="147547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1"/>
              <a:endCxn id="7" idx="1"/>
            </p:cNvCxnSpPr>
            <p:nvPr/>
          </p:nvCxnSpPr>
          <p:spPr>
            <a:xfrm>
              <a:off x="4587077" y="4167318"/>
              <a:ext cx="1762138" cy="92326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48561" y="4343400"/>
              <a:ext cx="1886463" cy="899586"/>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5"/>
              <a:endCxn id="7" idx="5"/>
            </p:cNvCxnSpPr>
            <p:nvPr/>
          </p:nvCxnSpPr>
          <p:spPr>
            <a:xfrm>
              <a:off x="4048561" y="5063622"/>
              <a:ext cx="1886463" cy="59011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622071" y="4909014"/>
              <a:ext cx="1312953" cy="44703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7716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Nets</a:t>
            </a:r>
          </a:p>
        </p:txBody>
      </p:sp>
      <p:sp>
        <p:nvSpPr>
          <p:cNvPr id="3" name="Content Placeholder 2"/>
          <p:cNvSpPr>
            <a:spLocks noGrp="1"/>
          </p:cNvSpPr>
          <p:nvPr>
            <p:ph idx="1"/>
          </p:nvPr>
        </p:nvSpPr>
        <p:spPr/>
        <p:txBody>
          <a:bodyPr/>
          <a:lstStyle/>
          <a:p>
            <a:r>
              <a:rPr lang="en-US" dirty="0"/>
              <a:t>One stage structure: </a:t>
            </a:r>
          </a:p>
          <a:p>
            <a:endParaRPr lang="en-US" dirty="0"/>
          </a:p>
          <a:p>
            <a:endParaRPr lang="en-US" dirty="0"/>
          </a:p>
          <a:p>
            <a:endParaRPr lang="en-US" dirty="0"/>
          </a:p>
          <a:p>
            <a:r>
              <a:rPr lang="en-US" dirty="0"/>
              <a:t>Whole system: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grpSp>
        <p:nvGrpSpPr>
          <p:cNvPr id="5" name="Group 4"/>
          <p:cNvGrpSpPr/>
          <p:nvPr/>
        </p:nvGrpSpPr>
        <p:grpSpPr>
          <a:xfrm>
            <a:off x="3062049" y="2062563"/>
            <a:ext cx="3184905" cy="823558"/>
            <a:chOff x="2230120" y="1981200"/>
            <a:chExt cx="5008880" cy="1295400"/>
          </a:xfrm>
        </p:grpSpPr>
        <p:sp>
          <p:nvSpPr>
            <p:cNvPr id="6" name="Rectangle 5"/>
            <p:cNvSpPr/>
            <p:nvPr/>
          </p:nvSpPr>
          <p:spPr>
            <a:xfrm>
              <a:off x="2743200" y="1981200"/>
              <a:ext cx="40386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30378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err="1"/>
                <a:t>Convol</a:t>
              </a:r>
              <a:r>
                <a:rPr lang="en-US" sz="1600" b="1" u="none" dirty="0"/>
                <a:t>.</a:t>
              </a:r>
              <a:r>
                <a:rPr lang="en-US" b="1" u="none" dirty="0"/>
                <a:t> </a:t>
              </a:r>
              <a:endParaRPr lang="en-US" sz="1050" b="1" u="none" dirty="0"/>
            </a:p>
          </p:txBody>
        </p:sp>
        <p:sp>
          <p:nvSpPr>
            <p:cNvPr id="8" name="Rectangle 7"/>
            <p:cNvSpPr/>
            <p:nvPr/>
          </p:nvSpPr>
          <p:spPr>
            <a:xfrm>
              <a:off x="51460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a:t>Pooling</a:t>
              </a:r>
              <a:endParaRPr lang="en-US" sz="1050" b="1" u="none" dirty="0"/>
            </a:p>
          </p:txBody>
        </p:sp>
        <p:sp>
          <p:nvSpPr>
            <p:cNvPr id="9" name="Right Arrow 8"/>
            <p:cNvSpPr/>
            <p:nvPr/>
          </p:nvSpPr>
          <p:spPr>
            <a:xfrm>
              <a:off x="223012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37388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47700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1447800" y="4421873"/>
            <a:ext cx="7185565" cy="838200"/>
            <a:chOff x="1475308" y="3124200"/>
            <a:chExt cx="7185565" cy="838200"/>
          </a:xfrm>
        </p:grpSpPr>
        <p:sp>
          <p:nvSpPr>
            <p:cNvPr id="13" name="Rectangle 12"/>
            <p:cNvSpPr/>
            <p:nvPr/>
          </p:nvSpPr>
          <p:spPr>
            <a:xfrm>
              <a:off x="2458720" y="319024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1</a:t>
              </a:r>
            </a:p>
          </p:txBody>
        </p:sp>
        <p:sp>
          <p:nvSpPr>
            <p:cNvPr id="14" name="Rectangle 13"/>
            <p:cNvSpPr/>
            <p:nvPr/>
          </p:nvSpPr>
          <p:spPr>
            <a:xfrm>
              <a:off x="3643941" y="320040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2</a:t>
              </a:r>
            </a:p>
          </p:txBody>
        </p:sp>
        <p:sp>
          <p:nvSpPr>
            <p:cNvPr id="15" name="Rectangle 14"/>
            <p:cNvSpPr/>
            <p:nvPr/>
          </p:nvSpPr>
          <p:spPr>
            <a:xfrm>
              <a:off x="4863141" y="320040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3</a:t>
              </a:r>
            </a:p>
          </p:txBody>
        </p:sp>
        <p:sp>
          <p:nvSpPr>
            <p:cNvPr id="16" name="Rectangle 15"/>
            <p:cNvSpPr/>
            <p:nvPr/>
          </p:nvSpPr>
          <p:spPr>
            <a:xfrm>
              <a:off x="6096000" y="3124200"/>
              <a:ext cx="1309059" cy="838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u="none" dirty="0"/>
                <a:t>Fully Connected Layer</a:t>
              </a:r>
            </a:p>
          </p:txBody>
        </p:sp>
        <p:sp>
          <p:nvSpPr>
            <p:cNvPr id="17" name="Right Arrow 16"/>
            <p:cNvSpPr/>
            <p:nvPr/>
          </p:nvSpPr>
          <p:spPr>
            <a:xfrm>
              <a:off x="3315659" y="343334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516120" y="3449320"/>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5735320" y="344350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7430459"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087880"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475308" y="3286780"/>
              <a:ext cx="866572" cy="523220"/>
            </a:xfrm>
            <a:prstGeom prst="rect">
              <a:avLst/>
            </a:prstGeom>
          </p:spPr>
          <p:txBody>
            <a:bodyPr wrap="square">
              <a:spAutoFit/>
            </a:bodyPr>
            <a:lstStyle/>
            <a:p>
              <a:r>
                <a:rPr lang="en-US" b="1" u="none" dirty="0"/>
                <a:t>Input Image</a:t>
              </a:r>
              <a:endParaRPr lang="en-US" dirty="0"/>
            </a:p>
          </p:txBody>
        </p:sp>
        <p:sp>
          <p:nvSpPr>
            <p:cNvPr id="23" name="Rectangle 22"/>
            <p:cNvSpPr/>
            <p:nvPr/>
          </p:nvSpPr>
          <p:spPr>
            <a:xfrm>
              <a:off x="7794301" y="3288941"/>
              <a:ext cx="866572" cy="523220"/>
            </a:xfrm>
            <a:prstGeom prst="rect">
              <a:avLst/>
            </a:prstGeom>
          </p:spPr>
          <p:txBody>
            <a:bodyPr wrap="square">
              <a:spAutoFit/>
            </a:bodyPr>
            <a:lstStyle/>
            <a:p>
              <a:r>
                <a:rPr lang="en-US" b="1" u="none" dirty="0"/>
                <a:t>Class Label </a:t>
              </a:r>
              <a:endParaRPr lang="en-US" dirty="0"/>
            </a:p>
          </p:txBody>
        </p:sp>
      </p:grpSp>
    </p:spTree>
    <p:extLst>
      <p:ext uri="{BB962C8B-B14F-4D97-AF65-F5344CB8AC3E}">
        <p14:creationId xmlns:p14="http://schemas.microsoft.com/office/powerpoint/2010/main" val="142132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Neural Networks are </a:t>
                </a:r>
                <a:r>
                  <a:rPr lang="en-US" b="1" dirty="0"/>
                  <a:t>functions</a:t>
                </a:r>
                <a:r>
                  <a:rPr lang="en-US" dirty="0"/>
                  <a:t>: </a:t>
                </a:r>
                <a14:m>
                  <m:oMath xmlns:m="http://schemas.openxmlformats.org/officeDocument/2006/math">
                    <m:r>
                      <m:rPr>
                        <m:sty m:val="p"/>
                      </m:rPr>
                      <a:rPr lang="en-US">
                        <a:latin typeface="Cambria Math"/>
                      </a:rPr>
                      <m:t>NN</m:t>
                    </m:r>
                    <m:r>
                      <a:rPr lang="en-US" i="1">
                        <a:latin typeface="Cambria Math"/>
                      </a:rPr>
                      <m:t>:</m:t>
                    </m:r>
                    <m:r>
                      <a:rPr lang="en-US" i="1">
                        <a:latin typeface="Cambria Math"/>
                      </a:rPr>
                      <m:t>𝑋</m:t>
                    </m:r>
                    <m:r>
                      <a:rPr lang="en-US" i="1">
                        <a:latin typeface="Cambria Math"/>
                      </a:rPr>
                      <m:t>→</m:t>
                    </m:r>
                    <m:r>
                      <a:rPr lang="en-US" i="1">
                        <a:latin typeface="Cambria Math"/>
                      </a:rPr>
                      <m:t>𝑌</m:t>
                    </m:r>
                  </m:oMath>
                </a14:m>
                <a:endParaRPr lang="en-US" dirty="0"/>
              </a:p>
              <a:p>
                <a:pPr lvl="1"/>
                <a:r>
                  <a:rPr lang="en-US" dirty="0"/>
                  <a:t>where </a:t>
                </a:r>
                <a14:m>
                  <m:oMath xmlns:m="http://schemas.openxmlformats.org/officeDocument/2006/math">
                    <m:r>
                      <a:rPr lang="en-US" i="1">
                        <a:latin typeface="Cambria Math"/>
                      </a:rPr>
                      <m:t>𝑋</m:t>
                    </m:r>
                    <m:r>
                      <a:rPr lang="en-US" i="1">
                        <a:latin typeface="Cambria Math"/>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a:rPr>
                              <m:t>0,1</m:t>
                            </m:r>
                          </m:e>
                        </m:d>
                      </m:e>
                      <m:sup>
                        <m:r>
                          <a:rPr lang="en-US" i="1">
                            <a:latin typeface="Cambria Math"/>
                          </a:rPr>
                          <m:t>𝑛</m:t>
                        </m:r>
                      </m:sup>
                    </m:sSup>
                  </m:oMath>
                </a14:m>
                <a:r>
                  <a:rPr lang="en-US" i="1" dirty="0"/>
                  <a:t>, or </a:t>
                </a:r>
                <a14:m>
                  <m:oMath xmlns:m="http://schemas.openxmlformats.org/officeDocument/2006/math">
                    <m:sSup>
                      <m:sSupPr>
                        <m:ctrlPr>
                          <a:rPr lang="en-US" i="1">
                            <a:latin typeface="Cambria Math" panose="02040503050406030204" pitchFamily="18" charset="0"/>
                          </a:rPr>
                        </m:ctrlPr>
                      </m:sSupPr>
                      <m:e>
                        <m:r>
                          <a:rPr lang="en-US" i="1">
                            <a:latin typeface="Cambria Math"/>
                          </a:rPr>
                          <m:t>{0,1}</m:t>
                        </m:r>
                      </m:e>
                      <m:sup>
                        <m:r>
                          <a:rPr lang="en-US" i="1">
                            <a:latin typeface="Cambria Math"/>
                          </a:rPr>
                          <m:t>𝑛</m:t>
                        </m:r>
                      </m:sup>
                    </m:sSup>
                  </m:oMath>
                </a14:m>
                <a:r>
                  <a:rPr lang="en-US" i="1" dirty="0"/>
                  <a:t> and  </a:t>
                </a:r>
                <a14:m>
                  <m:oMath xmlns:m="http://schemas.openxmlformats.org/officeDocument/2006/math">
                    <m:r>
                      <a:rPr lang="en-US" i="1">
                        <a:latin typeface="Cambria Math"/>
                      </a:rPr>
                      <m:t>𝑌</m:t>
                    </m:r>
                    <m:r>
                      <a:rPr lang="en-US" i="1">
                        <a:latin typeface="Cambria Math"/>
                      </a:rPr>
                      <m:t>=</m:t>
                    </m:r>
                    <m:d>
                      <m:dPr>
                        <m:begChr m:val="["/>
                        <m:endChr m:val="]"/>
                        <m:ctrlPr>
                          <a:rPr lang="en-US" i="1">
                            <a:latin typeface="Cambria Math" panose="02040503050406030204" pitchFamily="18" charset="0"/>
                          </a:rPr>
                        </m:ctrlPr>
                      </m:dPr>
                      <m:e>
                        <m:r>
                          <a:rPr lang="en-US" i="1">
                            <a:latin typeface="Cambria Math"/>
                          </a:rPr>
                          <m:t>0,1</m:t>
                        </m:r>
                      </m:e>
                    </m:d>
                  </m:oMath>
                </a14:m>
                <a:r>
                  <a:rPr lang="en-US" i="1" dirty="0"/>
                  <a:t>, </a:t>
                </a:r>
                <a14:m>
                  <m:oMath xmlns:m="http://schemas.openxmlformats.org/officeDocument/2006/math">
                    <m:r>
                      <a:rPr lang="en-US" i="1">
                        <a:latin typeface="Cambria Math"/>
                      </a:rPr>
                      <m:t>{0,1}</m:t>
                    </m:r>
                  </m:oMath>
                </a14:m>
                <a:r>
                  <a:rPr lang="en-US" i="1" dirty="0"/>
                  <a:t> </a:t>
                </a:r>
                <a:r>
                  <a:rPr lang="en-US" dirty="0"/>
                  <a:t>(or</a:t>
                </a:r>
                <a:r>
                  <a:rPr lang="en-US" i="1" dirty="0"/>
                  <a:t> </a:t>
                </a:r>
                <a14:m>
                  <m:oMath xmlns:m="http://schemas.openxmlformats.org/officeDocument/2006/math">
                    <m:r>
                      <a:rPr lang="en-US" i="1">
                        <a:latin typeface="Cambria Math"/>
                      </a:rPr>
                      <m:t>{</m:t>
                    </m:r>
                    <m:r>
                      <a:rPr lang="en-US" b="0" i="1" smtClean="0">
                        <a:latin typeface="Cambria Math" panose="02040503050406030204" pitchFamily="18" charset="0"/>
                      </a:rPr>
                      <m:t>−1</m:t>
                    </m:r>
                    <m:r>
                      <a:rPr lang="en-US" i="1">
                        <a:latin typeface="Cambria Math"/>
                      </a:rPr>
                      <m:t>,1}</m:t>
                    </m:r>
                  </m:oMath>
                </a14:m>
                <a:r>
                  <a:rPr lang="en-US" dirty="0"/>
                  <a:t>)</a:t>
                </a:r>
              </a:p>
              <a:p>
                <a:pPr lvl="1"/>
                <a:endParaRPr lang="en-US" i="1" dirty="0"/>
              </a:p>
              <a:p>
                <a:r>
                  <a:rPr lang="en-US" dirty="0"/>
                  <a:t>NN can be used as an approximation of a target classifier</a:t>
                </a:r>
              </a:p>
              <a:p>
                <a:pPr lvl="1"/>
                <a:r>
                  <a:rPr lang="en-US" dirty="0"/>
                  <a:t>In their general form, even with a single hidden layer, NN can approximate any function</a:t>
                </a:r>
              </a:p>
              <a:p>
                <a:pPr lvl="1"/>
                <a:r>
                  <a:rPr lang="en-US" dirty="0"/>
                  <a:t>Algorithms exist that can learn a NN representation from labeled training data  (e.g., Backpropagation).</a:t>
                </a:r>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r="-2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6420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794" y="29074"/>
            <a:ext cx="7886700" cy="654674"/>
          </a:xfrm>
        </p:spPr>
        <p:txBody>
          <a:bodyPr>
            <a:normAutofit fontScale="90000"/>
          </a:bodyPr>
          <a:lstStyle/>
          <a:p>
            <a:r>
              <a:rPr lang="en-US" dirty="0"/>
              <a:t>An example system (</a:t>
            </a:r>
            <a:r>
              <a:rPr lang="en-US" dirty="0" err="1"/>
              <a:t>LeNet</a:t>
            </a:r>
            <a:r>
              <a:rPr lang="en-US" dirty="0"/>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33" y="1511924"/>
            <a:ext cx="8824775" cy="2726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346" y="4169267"/>
            <a:ext cx="2438745" cy="507831"/>
          </a:xfrm>
          <a:prstGeom prst="rect">
            <a:avLst/>
          </a:prstGeom>
        </p:spPr>
        <p:txBody>
          <a:bodyPr wrap="none">
            <a:spAutoFit/>
          </a:bodyPr>
          <a:lstStyle/>
          <a:p>
            <a:r>
              <a:rPr lang="en-US" sz="1350" dirty="0">
                <a:solidFill>
                  <a:srgbClr val="00B0F0"/>
                </a:solidFill>
                <a:latin typeface="Microsoft YaHei" panose="020B0503020204020204" pitchFamily="34" charset="-122"/>
                <a:ea typeface="Microsoft YaHei" panose="020B0503020204020204" pitchFamily="34" charset="-122"/>
              </a:rPr>
              <a:t>Parameters: (5*5+1)*6=156</a:t>
            </a:r>
          </a:p>
          <a:p>
            <a:r>
              <a:rPr lang="en-US" sz="1350" dirty="0">
                <a:solidFill>
                  <a:srgbClr val="00B0F0"/>
                </a:solidFill>
                <a:latin typeface="Microsoft YaHei" panose="020B0503020204020204" pitchFamily="34" charset="-122"/>
                <a:ea typeface="Microsoft YaHei" panose="020B0503020204020204" pitchFamily="34" charset="-122"/>
              </a:rPr>
              <a:t>(</a:t>
            </a:r>
            <a:r>
              <a:rPr lang="en-US" sz="1350" dirty="0" err="1">
                <a:solidFill>
                  <a:srgbClr val="00B0F0"/>
                </a:solidFill>
                <a:latin typeface="Microsoft YaHei" panose="020B0503020204020204" pitchFamily="34" charset="-122"/>
                <a:ea typeface="Microsoft YaHei" panose="020B0503020204020204" pitchFamily="34" charset="-122"/>
              </a:rPr>
              <a:t>Conv+bias</a:t>
            </a:r>
            <a:r>
              <a:rPr lang="en-US" sz="1350" dirty="0">
                <a:solidFill>
                  <a:srgbClr val="00B0F0"/>
                </a:solidFill>
                <a:latin typeface="Microsoft YaHei" panose="020B0503020204020204" pitchFamily="34" charset="-122"/>
                <a:ea typeface="Microsoft YaHei" panose="020B0503020204020204" pitchFamily="34" charset="-122"/>
              </a:rPr>
              <a:t>)*channels</a:t>
            </a:r>
            <a:endParaRPr lang="en-US" sz="1350" dirty="0">
              <a:solidFill>
                <a:srgbClr val="00B0F0"/>
              </a:solidFill>
            </a:endParaRPr>
          </a:p>
        </p:txBody>
      </p:sp>
      <p:sp>
        <p:nvSpPr>
          <p:cNvPr id="7" name="Rectangle 6"/>
          <p:cNvSpPr/>
          <p:nvPr/>
        </p:nvSpPr>
        <p:spPr>
          <a:xfrm>
            <a:off x="2545832" y="5112483"/>
            <a:ext cx="2158220" cy="507831"/>
          </a:xfrm>
          <a:prstGeom prst="rect">
            <a:avLst/>
          </a:prstGeom>
        </p:spPr>
        <p:txBody>
          <a:bodyPr wrap="none">
            <a:spAutoFit/>
          </a:bodyPr>
          <a:lstStyle/>
          <a:p>
            <a:r>
              <a:rPr lang="en-US" sz="1350" dirty="0">
                <a:solidFill>
                  <a:srgbClr val="00B0F0"/>
                </a:solidFill>
                <a:latin typeface="Microsoft YaHei" panose="020B0503020204020204" pitchFamily="34" charset="-122"/>
                <a:ea typeface="Microsoft YaHei" panose="020B0503020204020204" pitchFamily="34" charset="-122"/>
              </a:rPr>
              <a:t>Parameters: (1+1)*6=12</a:t>
            </a:r>
          </a:p>
          <a:p>
            <a:r>
              <a:rPr lang="en-US" sz="1350" dirty="0">
                <a:solidFill>
                  <a:srgbClr val="00B0F0"/>
                </a:solidFill>
                <a:latin typeface="Microsoft YaHei" panose="020B0503020204020204" pitchFamily="34" charset="-122"/>
                <a:ea typeface="Microsoft YaHei" panose="020B0503020204020204" pitchFamily="34" charset="-122"/>
              </a:rPr>
              <a:t>(</a:t>
            </a:r>
            <a:r>
              <a:rPr lang="en-US" sz="1350" dirty="0" err="1">
                <a:solidFill>
                  <a:srgbClr val="00B0F0"/>
                </a:solidFill>
                <a:latin typeface="Microsoft YaHei" panose="020B0503020204020204" pitchFamily="34" charset="-122"/>
                <a:ea typeface="Microsoft YaHei" panose="020B0503020204020204" pitchFamily="34" charset="-122"/>
              </a:rPr>
              <a:t>Conv+bias</a:t>
            </a:r>
            <a:r>
              <a:rPr lang="en-US" sz="1350" dirty="0">
                <a:solidFill>
                  <a:srgbClr val="00B0F0"/>
                </a:solidFill>
                <a:latin typeface="Microsoft YaHei" panose="020B0503020204020204" pitchFamily="34" charset="-122"/>
                <a:ea typeface="Microsoft YaHei" panose="020B0503020204020204" pitchFamily="34" charset="-122"/>
              </a:rPr>
              <a:t>)*channels</a:t>
            </a:r>
            <a:endParaRPr lang="en-US" sz="1350" dirty="0">
              <a:solidFill>
                <a:srgbClr val="00B0F0"/>
              </a:solidFill>
            </a:endParaRPr>
          </a:p>
        </p:txBody>
      </p:sp>
      <p:pic>
        <p:nvPicPr>
          <p:cNvPr id="8" name="Picture 7"/>
          <p:cNvPicPr>
            <a:picLocks noChangeAspect="1"/>
          </p:cNvPicPr>
          <p:nvPr/>
        </p:nvPicPr>
        <p:blipFill>
          <a:blip r:embed="rId3"/>
          <a:stretch>
            <a:fillRect/>
          </a:stretch>
        </p:blipFill>
        <p:spPr>
          <a:xfrm>
            <a:off x="2422751" y="4163600"/>
            <a:ext cx="2364581" cy="871538"/>
          </a:xfrm>
          <a:prstGeom prst="rect">
            <a:avLst/>
          </a:prstGeom>
        </p:spPr>
      </p:pic>
      <p:sp>
        <p:nvSpPr>
          <p:cNvPr id="9" name="Rectangle 8"/>
          <p:cNvSpPr/>
          <p:nvPr/>
        </p:nvSpPr>
        <p:spPr>
          <a:xfrm>
            <a:off x="1318724" y="1385175"/>
            <a:ext cx="2231701" cy="323165"/>
          </a:xfrm>
          <a:prstGeom prst="rect">
            <a:avLst/>
          </a:prstGeom>
        </p:spPr>
        <p:txBody>
          <a:bodyPr wrap="none">
            <a:spAutoFit/>
          </a:bodyPr>
          <a:lstStyle/>
          <a:p>
            <a:r>
              <a:rPr lang="en-US" sz="1500" dirty="0">
                <a:solidFill>
                  <a:srgbClr val="00B0F0"/>
                </a:solidFill>
              </a:rPr>
              <a:t>(32-5+1)×(32-5+1)= 28×28</a:t>
            </a:r>
          </a:p>
        </p:txBody>
      </p:sp>
      <p:sp>
        <p:nvSpPr>
          <p:cNvPr id="10" name="Rectangle 9"/>
          <p:cNvSpPr/>
          <p:nvPr/>
        </p:nvSpPr>
        <p:spPr>
          <a:xfrm>
            <a:off x="4737498" y="4169266"/>
            <a:ext cx="1510902" cy="1131079"/>
          </a:xfrm>
          <a:prstGeom prst="rect">
            <a:avLst/>
          </a:prstGeom>
        </p:spPr>
        <p:txBody>
          <a:bodyPr wrap="square">
            <a:spAutoFit/>
          </a:bodyPr>
          <a:lstStyle/>
          <a:p>
            <a:r>
              <a:rPr lang="en-US" sz="1350" dirty="0">
                <a:solidFill>
                  <a:srgbClr val="00B0F0"/>
                </a:solidFill>
                <a:latin typeface="Microsoft YaHei" panose="020B0503020204020204" pitchFamily="34" charset="-122"/>
                <a:ea typeface="Microsoft YaHei" panose="020B0503020204020204" pitchFamily="34" charset="-122"/>
              </a:rPr>
              <a:t>Parameters: (5×5×3+1)×6+</a:t>
            </a:r>
          </a:p>
          <a:p>
            <a:r>
              <a:rPr lang="en-US" sz="1350" dirty="0">
                <a:solidFill>
                  <a:srgbClr val="00B0F0"/>
                </a:solidFill>
                <a:latin typeface="Microsoft YaHei" panose="020B0503020204020204" pitchFamily="34" charset="-122"/>
                <a:ea typeface="Microsoft YaHei" panose="020B0503020204020204" pitchFamily="34" charset="-122"/>
              </a:rPr>
              <a:t>(5×5×4+1)×9+5×5×6+1 = 1516</a:t>
            </a:r>
          </a:p>
        </p:txBody>
      </p:sp>
      <p:sp>
        <p:nvSpPr>
          <p:cNvPr id="11" name="Cube 10"/>
          <p:cNvSpPr/>
          <p:nvPr/>
        </p:nvSpPr>
        <p:spPr>
          <a:xfrm flipH="1">
            <a:off x="3876185" y="2709616"/>
            <a:ext cx="600959" cy="494978"/>
          </a:xfrm>
          <a:prstGeom prst="cub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350"/>
          </a:p>
        </p:txBody>
      </p:sp>
      <p:sp>
        <p:nvSpPr>
          <p:cNvPr id="12" name="Rectangle 11"/>
          <p:cNvSpPr/>
          <p:nvPr/>
        </p:nvSpPr>
        <p:spPr>
          <a:xfrm>
            <a:off x="6234413" y="4180807"/>
            <a:ext cx="1174703" cy="507831"/>
          </a:xfrm>
          <a:prstGeom prst="rect">
            <a:avLst/>
          </a:prstGeom>
        </p:spPr>
        <p:txBody>
          <a:bodyPr wrap="square">
            <a:spAutoFit/>
          </a:bodyPr>
          <a:lstStyle/>
          <a:p>
            <a:r>
              <a:rPr lang="en-US" sz="1350" dirty="0">
                <a:solidFill>
                  <a:srgbClr val="00B0F0"/>
                </a:solidFill>
                <a:latin typeface="Microsoft YaHei" panose="020B0503020204020204" pitchFamily="34" charset="-122"/>
                <a:ea typeface="Microsoft YaHei" panose="020B0503020204020204" pitchFamily="34" charset="-122"/>
              </a:rPr>
              <a:t>Parameters: 16×2 = 32</a:t>
            </a:r>
            <a:endParaRPr lang="en-US" sz="1350" dirty="0">
              <a:solidFill>
                <a:srgbClr val="00B0F0"/>
              </a:solidFill>
            </a:endParaRPr>
          </a:p>
        </p:txBody>
      </p:sp>
      <p:sp>
        <p:nvSpPr>
          <p:cNvPr id="13" name="Rectangle 12"/>
          <p:cNvSpPr/>
          <p:nvPr/>
        </p:nvSpPr>
        <p:spPr>
          <a:xfrm>
            <a:off x="5447159" y="1269550"/>
            <a:ext cx="2472763" cy="507831"/>
          </a:xfrm>
          <a:prstGeom prst="rect">
            <a:avLst/>
          </a:prstGeom>
        </p:spPr>
        <p:txBody>
          <a:bodyPr wrap="square">
            <a:spAutoFit/>
          </a:bodyPr>
          <a:lstStyle/>
          <a:p>
            <a:r>
              <a:rPr lang="en-US" sz="1350" dirty="0">
                <a:solidFill>
                  <a:srgbClr val="00B0F0"/>
                </a:solidFill>
                <a:latin typeface="Microsoft YaHei" panose="020B0503020204020204" pitchFamily="34" charset="-122"/>
                <a:ea typeface="Microsoft YaHei" panose="020B0503020204020204" pitchFamily="34" charset="-122"/>
              </a:rPr>
              <a:t>Parameters: 120×(5×5×16+1) = 48120</a:t>
            </a:r>
          </a:p>
        </p:txBody>
      </p:sp>
      <p:sp>
        <p:nvSpPr>
          <p:cNvPr id="14" name="Rectangle 13"/>
          <p:cNvSpPr/>
          <p:nvPr/>
        </p:nvSpPr>
        <p:spPr>
          <a:xfrm>
            <a:off x="7526308" y="4118362"/>
            <a:ext cx="1236692" cy="715581"/>
          </a:xfrm>
          <a:prstGeom prst="rect">
            <a:avLst/>
          </a:prstGeom>
        </p:spPr>
        <p:txBody>
          <a:bodyPr wrap="square">
            <a:spAutoFit/>
          </a:bodyPr>
          <a:lstStyle/>
          <a:p>
            <a:r>
              <a:rPr lang="en-US" sz="1350" dirty="0">
                <a:solidFill>
                  <a:srgbClr val="00B0F0"/>
                </a:solidFill>
                <a:latin typeface="Microsoft YaHei" panose="020B0503020204020204" pitchFamily="34" charset="-122"/>
                <a:ea typeface="Microsoft YaHei" panose="020B0503020204020204" pitchFamily="34" charset="-122"/>
              </a:rPr>
              <a:t>Parameters: (120+1)×84=10164</a:t>
            </a:r>
          </a:p>
        </p:txBody>
      </p:sp>
      <p:sp>
        <p:nvSpPr>
          <p:cNvPr id="15" name="Rectangle 14"/>
          <p:cNvSpPr/>
          <p:nvPr/>
        </p:nvSpPr>
        <p:spPr>
          <a:xfrm>
            <a:off x="7993417" y="2150755"/>
            <a:ext cx="1224078" cy="715581"/>
          </a:xfrm>
          <a:prstGeom prst="rect">
            <a:avLst/>
          </a:prstGeom>
        </p:spPr>
        <p:txBody>
          <a:bodyPr wrap="square">
            <a:spAutoFit/>
          </a:bodyPr>
          <a:lstStyle/>
          <a:p>
            <a:r>
              <a:rPr lang="en-US" sz="1350" dirty="0">
                <a:solidFill>
                  <a:srgbClr val="00B0F0"/>
                </a:solidFill>
                <a:latin typeface="Microsoft YaHei" panose="020B0503020204020204" pitchFamily="34" charset="-122"/>
                <a:ea typeface="Microsoft YaHei" panose="020B0503020204020204" pitchFamily="34" charset="-122"/>
              </a:rPr>
              <a:t>Parameters(RBF): 84×10=840</a:t>
            </a:r>
          </a:p>
        </p:txBody>
      </p:sp>
      <p:pic>
        <p:nvPicPr>
          <p:cNvPr id="16" name="Picture 15"/>
          <p:cNvPicPr>
            <a:picLocks noChangeAspect="1"/>
          </p:cNvPicPr>
          <p:nvPr/>
        </p:nvPicPr>
        <p:blipFill>
          <a:blip r:embed="rId4"/>
          <a:stretch>
            <a:fillRect/>
          </a:stretch>
        </p:blipFill>
        <p:spPr>
          <a:xfrm>
            <a:off x="5552268" y="5472774"/>
            <a:ext cx="3459300" cy="1383721"/>
          </a:xfrm>
          <a:prstGeom prst="rect">
            <a:avLst/>
          </a:prstGeom>
        </p:spPr>
      </p:pic>
    </p:spTree>
    <p:extLst>
      <p:ext uri="{BB962C8B-B14F-4D97-AF65-F5344CB8AC3E}">
        <p14:creationId xmlns:p14="http://schemas.microsoft.com/office/powerpoint/2010/main" val="261676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animBg="1"/>
      <p:bldP spid="12" grpId="0"/>
      <p:bldP spid="13"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 </a:t>
            </a:r>
            <a:r>
              <a:rPr lang="en-US" dirty="0" err="1"/>
              <a:t>ConvNet</a:t>
            </a:r>
            <a:endParaRPr lang="en-US" dirty="0"/>
          </a:p>
        </p:txBody>
      </p:sp>
      <p:sp>
        <p:nvSpPr>
          <p:cNvPr id="3" name="Content Placeholder 2"/>
          <p:cNvSpPr>
            <a:spLocks noGrp="1"/>
          </p:cNvSpPr>
          <p:nvPr>
            <p:ph idx="1"/>
          </p:nvPr>
        </p:nvSpPr>
        <p:spPr/>
        <p:txBody>
          <a:bodyPr/>
          <a:lstStyle/>
          <a:p>
            <a:r>
              <a:rPr lang="en-US" sz="2000" dirty="0"/>
              <a:t>The same procedure from Back-propagation applies here. </a:t>
            </a:r>
          </a:p>
          <a:p>
            <a:pPr lvl="1"/>
            <a:r>
              <a:rPr lang="en-US" sz="1800" dirty="0"/>
              <a:t>Remember in </a:t>
            </a:r>
            <a:r>
              <a:rPr lang="en-US" sz="1800" dirty="0" err="1"/>
              <a:t>backprop</a:t>
            </a:r>
            <a:r>
              <a:rPr lang="en-US" sz="1800" dirty="0"/>
              <a:t> we started from the error terms in the last stage, and passed them back to the previous layers, one by one. </a:t>
            </a:r>
          </a:p>
          <a:p>
            <a:endParaRPr lang="en-US" sz="1600" dirty="0"/>
          </a:p>
          <a:p>
            <a:pPr lvl="1"/>
            <a:endParaRPr lang="en-US" sz="1800" dirty="0"/>
          </a:p>
          <a:p>
            <a:pPr lvl="1"/>
            <a:endParaRPr lang="en-US" sz="1800"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grpSp>
        <p:nvGrpSpPr>
          <p:cNvPr id="5" name="Group 4"/>
          <p:cNvGrpSpPr/>
          <p:nvPr/>
        </p:nvGrpSpPr>
        <p:grpSpPr>
          <a:xfrm>
            <a:off x="1371600" y="2958414"/>
            <a:ext cx="3184905" cy="823558"/>
            <a:chOff x="2230120" y="1981200"/>
            <a:chExt cx="5008880" cy="1295400"/>
          </a:xfrm>
        </p:grpSpPr>
        <p:sp>
          <p:nvSpPr>
            <p:cNvPr id="6" name="Rectangle 5"/>
            <p:cNvSpPr/>
            <p:nvPr/>
          </p:nvSpPr>
          <p:spPr>
            <a:xfrm>
              <a:off x="2743200" y="1981200"/>
              <a:ext cx="40386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30378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err="1"/>
                <a:t>Convol</a:t>
              </a:r>
              <a:r>
                <a:rPr lang="en-US" sz="1600" b="1" u="none" dirty="0"/>
                <a:t>.</a:t>
              </a:r>
              <a:r>
                <a:rPr lang="en-US" b="1" u="none" dirty="0"/>
                <a:t> </a:t>
              </a:r>
              <a:endParaRPr lang="en-US" sz="1050" b="1" u="none" dirty="0"/>
            </a:p>
          </p:txBody>
        </p:sp>
        <p:sp>
          <p:nvSpPr>
            <p:cNvPr id="8" name="Rectangle 7"/>
            <p:cNvSpPr/>
            <p:nvPr/>
          </p:nvSpPr>
          <p:spPr>
            <a:xfrm>
              <a:off x="51460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a:t>Pooling</a:t>
              </a:r>
              <a:endParaRPr lang="en-US" sz="1050" b="1" u="none" dirty="0"/>
            </a:p>
          </p:txBody>
        </p:sp>
        <p:sp>
          <p:nvSpPr>
            <p:cNvPr id="9" name="Right Arrow 8"/>
            <p:cNvSpPr/>
            <p:nvPr/>
          </p:nvSpPr>
          <p:spPr>
            <a:xfrm>
              <a:off x="223012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37388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47700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518352" y="4094791"/>
            <a:ext cx="7727622" cy="648492"/>
            <a:chOff x="1406825" y="3286780"/>
            <a:chExt cx="7727622" cy="648492"/>
          </a:xfrm>
        </p:grpSpPr>
        <p:sp>
          <p:nvSpPr>
            <p:cNvPr id="13" name="Rectangle 12"/>
            <p:cNvSpPr/>
            <p:nvPr/>
          </p:nvSpPr>
          <p:spPr>
            <a:xfrm>
              <a:off x="4863141" y="3324306"/>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3</a:t>
              </a:r>
            </a:p>
          </p:txBody>
        </p:sp>
        <p:sp>
          <p:nvSpPr>
            <p:cNvPr id="14" name="Rectangle 13"/>
            <p:cNvSpPr/>
            <p:nvPr/>
          </p:nvSpPr>
          <p:spPr>
            <a:xfrm>
              <a:off x="6095998" y="3328947"/>
              <a:ext cx="2031475" cy="43253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u="none" dirty="0"/>
                <a:t>Fully Connected Layer</a:t>
              </a:r>
            </a:p>
          </p:txBody>
        </p:sp>
        <p:sp>
          <p:nvSpPr>
            <p:cNvPr id="15" name="Right Arrow 14"/>
            <p:cNvSpPr/>
            <p:nvPr/>
          </p:nvSpPr>
          <p:spPr>
            <a:xfrm>
              <a:off x="3315659" y="343334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516120" y="3449320"/>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735320" y="344350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8135424"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087880"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406825" y="3286780"/>
              <a:ext cx="799813" cy="646331"/>
            </a:xfrm>
            <a:prstGeom prst="rect">
              <a:avLst/>
            </a:prstGeom>
          </p:spPr>
          <p:txBody>
            <a:bodyPr wrap="square">
              <a:spAutoFit/>
            </a:bodyPr>
            <a:lstStyle/>
            <a:p>
              <a:r>
                <a:rPr lang="en-US" b="1" u="none" dirty="0"/>
                <a:t>Input Image</a:t>
              </a:r>
              <a:endParaRPr lang="en-US" dirty="0"/>
            </a:p>
          </p:txBody>
        </p:sp>
        <p:sp>
          <p:nvSpPr>
            <p:cNvPr id="21" name="Rectangle 20"/>
            <p:cNvSpPr/>
            <p:nvPr/>
          </p:nvSpPr>
          <p:spPr>
            <a:xfrm>
              <a:off x="8464076" y="3288941"/>
              <a:ext cx="670371" cy="646331"/>
            </a:xfrm>
            <a:prstGeom prst="rect">
              <a:avLst/>
            </a:prstGeom>
          </p:spPr>
          <p:txBody>
            <a:bodyPr wrap="square">
              <a:spAutoFit/>
            </a:bodyPr>
            <a:lstStyle/>
            <a:p>
              <a:r>
                <a:rPr lang="en-US" b="1" u="none" dirty="0"/>
                <a:t>Class Label </a:t>
              </a:r>
              <a:endParaRPr lang="en-US" dirty="0"/>
            </a:p>
          </p:txBody>
        </p:sp>
      </p:grpSp>
      <mc:AlternateContent xmlns:mc="http://schemas.openxmlformats.org/markup-compatibility/2006" xmlns:a14="http://schemas.microsoft.com/office/drawing/2010/main">
        <mc:Choice Requires="a14">
          <p:sp>
            <p:nvSpPr>
              <p:cNvPr id="22" name="TextBox 21"/>
              <p:cNvSpPr txBox="1"/>
              <p:nvPr/>
            </p:nvSpPr>
            <p:spPr>
              <a:xfrm>
                <a:off x="6096000" y="2943772"/>
                <a:ext cx="1845698" cy="495264"/>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u="none" smtClean="0">
                              <a:latin typeface="Cambria Math" panose="02040503050406030204" pitchFamily="18" charset="0"/>
                            </a:rPr>
                          </m:ctrlPr>
                        </m:sSubPr>
                        <m:e>
                          <m:r>
                            <a:rPr lang="en-US" sz="1200" b="0" i="1" u="none" smtClean="0">
                              <a:latin typeface="Cambria Math"/>
                            </a:rPr>
                            <m:t>𝛿</m:t>
                          </m:r>
                        </m:e>
                        <m:sub>
                          <m:r>
                            <m:rPr>
                              <m:sty m:val="p"/>
                            </m:rPr>
                            <a:rPr lang="en-US" sz="1200" b="0" i="0" u="none" smtClean="0">
                              <a:latin typeface="Cambria Math"/>
                            </a:rPr>
                            <m:t>last</m:t>
                          </m:r>
                          <m:r>
                            <a:rPr lang="en-US" sz="1200" b="0" i="0" u="none" smtClean="0">
                              <a:latin typeface="Cambria Math"/>
                            </a:rPr>
                            <m:t>−</m:t>
                          </m:r>
                          <m:r>
                            <m:rPr>
                              <m:sty m:val="p"/>
                            </m:rPr>
                            <a:rPr lang="en-US" sz="1200" b="0" i="0" u="none" smtClean="0">
                              <a:latin typeface="Cambria Math"/>
                            </a:rPr>
                            <m:t>layer</m:t>
                          </m:r>
                        </m:sub>
                      </m:sSub>
                      <m:r>
                        <a:rPr lang="en-US" sz="1200" b="0" i="1" u="none" smtClean="0">
                          <a:latin typeface="Cambria Math"/>
                        </a:rPr>
                        <m:t>=</m:t>
                      </m:r>
                      <m:f>
                        <m:fPr>
                          <m:ctrlPr>
                            <a:rPr lang="en-US" sz="1200" b="0" i="1" u="none" smtClean="0">
                              <a:latin typeface="Cambria Math" panose="02040503050406030204" pitchFamily="18" charset="0"/>
                            </a:rPr>
                          </m:ctrlPr>
                        </m:fPr>
                        <m:num>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𝐸</m:t>
                              </m:r>
                            </m:e>
                            <m:sub>
                              <m:r>
                                <a:rPr lang="en-US" sz="1200" b="0" i="1" u="none" smtClean="0">
                                  <a:latin typeface="Cambria Math"/>
                                </a:rPr>
                                <m:t>𝑑</m:t>
                              </m:r>
                            </m:sub>
                          </m:sSub>
                        </m:num>
                        <m:den>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𝑦</m:t>
                              </m:r>
                            </m:e>
                            <m:sub>
                              <m:r>
                                <m:rPr>
                                  <m:sty m:val="p"/>
                                </m:rPr>
                                <a:rPr lang="en-US" sz="1200" b="0" i="0" u="none" smtClean="0">
                                  <a:latin typeface="Cambria Math"/>
                                </a:rPr>
                                <m:t>last</m:t>
                              </m:r>
                              <m:r>
                                <a:rPr lang="en-US" sz="1200" b="0" i="0" u="none" smtClean="0">
                                  <a:latin typeface="Cambria Math"/>
                                </a:rPr>
                                <m:t>−</m:t>
                              </m:r>
                              <m:r>
                                <m:rPr>
                                  <m:sty m:val="p"/>
                                </m:rPr>
                                <a:rPr lang="en-US" sz="1200" b="0" i="0" u="none" smtClean="0">
                                  <a:latin typeface="Cambria Math"/>
                                </a:rPr>
                                <m:t>layer</m:t>
                              </m:r>
                            </m:sub>
                          </m:sSub>
                        </m:den>
                      </m:f>
                    </m:oMath>
                  </m:oMathPara>
                </a14:m>
                <a:endParaRPr lang="en-US" sz="1200" u="none" dirty="0"/>
              </a:p>
            </p:txBody>
          </p:sp>
        </mc:Choice>
        <mc:Fallback xmlns="">
          <p:sp>
            <p:nvSpPr>
              <p:cNvPr id="22" name="TextBox 21"/>
              <p:cNvSpPr txBox="1">
                <a:spLocks noRot="1" noChangeAspect="1" noMove="1" noResize="1" noEditPoints="1" noAdjustHandles="1" noChangeArrowheads="1" noChangeShapeType="1" noTextEdit="1"/>
              </p:cNvSpPr>
              <p:nvPr/>
            </p:nvSpPr>
            <p:spPr>
              <a:xfrm>
                <a:off x="6096000" y="2943772"/>
                <a:ext cx="1845698" cy="495264"/>
              </a:xfrm>
              <a:prstGeom prst="rect">
                <a:avLst/>
              </a:prstGeom>
              <a:blipFill>
                <a:blip r:embed="rId2"/>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659755" y="3561390"/>
                <a:ext cx="427105" cy="307777"/>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oMath>
                  </m:oMathPara>
                </a14:m>
                <a:endParaRPr lang="en-US" u="none" dirty="0"/>
              </a:p>
            </p:txBody>
          </p:sp>
        </mc:Choice>
        <mc:Fallback xmlns="">
          <p:sp>
            <p:nvSpPr>
              <p:cNvPr id="23" name="TextBox 22"/>
              <p:cNvSpPr txBox="1">
                <a:spLocks noRot="1" noChangeAspect="1" noMove="1" noResize="1" noEditPoints="1" noAdjustHandles="1" noChangeArrowheads="1" noChangeShapeType="1" noTextEdit="1"/>
              </p:cNvSpPr>
              <p:nvPr/>
            </p:nvSpPr>
            <p:spPr>
              <a:xfrm>
                <a:off x="7659755" y="3561390"/>
                <a:ext cx="427105" cy="307777"/>
              </a:xfrm>
              <a:prstGeom prst="rect">
                <a:avLst/>
              </a:prstGeom>
              <a:blipFill>
                <a:blip r:embed="rId3"/>
                <a:stretch>
                  <a:fillRect b="-16981"/>
                </a:stretch>
              </a:blipFill>
              <a:ln>
                <a:solidFill>
                  <a:srgbClr val="FF0000"/>
                </a:solidFill>
              </a:ln>
            </p:spPr>
            <p:txBody>
              <a:bodyPr/>
              <a:lstStyle/>
              <a:p>
                <a:r>
                  <a:rPr lang="en-US">
                    <a:noFill/>
                  </a:rPr>
                  <a:t> </a:t>
                </a:r>
              </a:p>
            </p:txBody>
          </p:sp>
        </mc:Fallback>
      </mc:AlternateContent>
      <p:cxnSp>
        <p:nvCxnSpPr>
          <p:cNvPr id="24" name="Straight Arrow Connector 23"/>
          <p:cNvCxnSpPr>
            <a:stCxn id="21" idx="0"/>
          </p:cNvCxnSpPr>
          <p:nvPr/>
        </p:nvCxnSpPr>
        <p:spPr>
          <a:xfrm flipH="1" flipV="1">
            <a:off x="7894591" y="3858988"/>
            <a:ext cx="16198" cy="2379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2" idx="2"/>
          </p:cNvCxnSpPr>
          <p:nvPr/>
        </p:nvCxnSpPr>
        <p:spPr>
          <a:xfrm flipV="1">
            <a:off x="7018849" y="3439036"/>
            <a:ext cx="0" cy="80231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492919" y="4010572"/>
            <a:ext cx="1" cy="2307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547753" y="4151261"/>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1</a:t>
            </a:r>
          </a:p>
        </p:txBody>
      </p:sp>
      <p:sp>
        <p:nvSpPr>
          <p:cNvPr id="28" name="Rectangle 27"/>
          <p:cNvSpPr/>
          <p:nvPr/>
        </p:nvSpPr>
        <p:spPr>
          <a:xfrm>
            <a:off x="2781478" y="4144483"/>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2</a:t>
            </a:r>
          </a:p>
        </p:txBody>
      </p:sp>
      <p:sp>
        <p:nvSpPr>
          <p:cNvPr id="29" name="Freeform 28"/>
          <p:cNvSpPr/>
          <p:nvPr/>
        </p:nvSpPr>
        <p:spPr>
          <a:xfrm>
            <a:off x="1710856" y="3786610"/>
            <a:ext cx="2266121" cy="349858"/>
          </a:xfrm>
          <a:custGeom>
            <a:avLst/>
            <a:gdLst>
              <a:gd name="connsiteX0" fmla="*/ 0 w 2266121"/>
              <a:gd name="connsiteY0" fmla="*/ 0 h 349858"/>
              <a:gd name="connsiteX1" fmla="*/ 341906 w 2266121"/>
              <a:gd name="connsiteY1" fmla="*/ 198783 h 349858"/>
              <a:gd name="connsiteX2" fmla="*/ 755374 w 2266121"/>
              <a:gd name="connsiteY2" fmla="*/ 230588 h 349858"/>
              <a:gd name="connsiteX3" fmla="*/ 1614114 w 2266121"/>
              <a:gd name="connsiteY3" fmla="*/ 206734 h 349858"/>
              <a:gd name="connsiteX4" fmla="*/ 2059387 w 2266121"/>
              <a:gd name="connsiteY4" fmla="*/ 214685 h 349858"/>
              <a:gd name="connsiteX5" fmla="*/ 2266121 w 2266121"/>
              <a:gd name="connsiteY5" fmla="*/ 349858 h 34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6121" h="349858">
                <a:moveTo>
                  <a:pt x="0" y="0"/>
                </a:moveTo>
                <a:cubicBezTo>
                  <a:pt x="108005" y="80176"/>
                  <a:pt x="216010" y="160352"/>
                  <a:pt x="341906" y="198783"/>
                </a:cubicBezTo>
                <a:cubicBezTo>
                  <a:pt x="467802" y="237214"/>
                  <a:pt x="543339" y="229263"/>
                  <a:pt x="755374" y="230588"/>
                </a:cubicBezTo>
                <a:cubicBezTo>
                  <a:pt x="967409" y="231913"/>
                  <a:pt x="1614114" y="206734"/>
                  <a:pt x="1614114" y="206734"/>
                </a:cubicBezTo>
                <a:cubicBezTo>
                  <a:pt x="1831449" y="204084"/>
                  <a:pt x="1950719" y="190831"/>
                  <a:pt x="2059387" y="214685"/>
                </a:cubicBezTo>
                <a:cubicBezTo>
                  <a:pt x="2168055" y="238539"/>
                  <a:pt x="2217088" y="294198"/>
                  <a:pt x="2266121" y="349858"/>
                </a:cubicBezTo>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263224" y="3786610"/>
            <a:ext cx="548640" cy="345708"/>
          </a:xfrm>
          <a:custGeom>
            <a:avLst/>
            <a:gdLst>
              <a:gd name="connsiteX0" fmla="*/ 0 w 548640"/>
              <a:gd name="connsiteY0" fmla="*/ 0 h 341906"/>
              <a:gd name="connsiteX1" fmla="*/ 151075 w 548640"/>
              <a:gd name="connsiteY1" fmla="*/ 143124 h 341906"/>
              <a:gd name="connsiteX2" fmla="*/ 349858 w 548640"/>
              <a:gd name="connsiteY2" fmla="*/ 190832 h 341906"/>
              <a:gd name="connsiteX3" fmla="*/ 548640 w 548640"/>
              <a:gd name="connsiteY3" fmla="*/ 341906 h 341906"/>
            </a:gdLst>
            <a:ahLst/>
            <a:cxnLst>
              <a:cxn ang="0">
                <a:pos x="connsiteX0" y="connsiteY0"/>
              </a:cxn>
              <a:cxn ang="0">
                <a:pos x="connsiteX1" y="connsiteY1"/>
              </a:cxn>
              <a:cxn ang="0">
                <a:pos x="connsiteX2" y="connsiteY2"/>
              </a:cxn>
              <a:cxn ang="0">
                <a:pos x="connsiteX3" y="connsiteY3"/>
              </a:cxn>
            </a:cxnLst>
            <a:rect l="l" t="t" r="r" b="b"/>
            <a:pathLst>
              <a:path w="548640" h="341906">
                <a:moveTo>
                  <a:pt x="0" y="0"/>
                </a:moveTo>
                <a:cubicBezTo>
                  <a:pt x="46382" y="55659"/>
                  <a:pt x="92765" y="111319"/>
                  <a:pt x="151075" y="143124"/>
                </a:cubicBezTo>
                <a:cubicBezTo>
                  <a:pt x="209385" y="174929"/>
                  <a:pt x="283597" y="157702"/>
                  <a:pt x="349858" y="190832"/>
                </a:cubicBezTo>
                <a:cubicBezTo>
                  <a:pt x="416119" y="223962"/>
                  <a:pt x="482379" y="282934"/>
                  <a:pt x="548640" y="341906"/>
                </a:cubicBezTo>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4876800" y="3515308"/>
                <a:ext cx="1859932" cy="497700"/>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u="none" smtClean="0">
                              <a:latin typeface="Cambria Math" panose="02040503050406030204" pitchFamily="18" charset="0"/>
                            </a:rPr>
                          </m:ctrlPr>
                        </m:sSubPr>
                        <m:e>
                          <m:r>
                            <a:rPr lang="en-US" sz="1200" b="0" i="1" u="none" smtClean="0">
                              <a:latin typeface="Cambria Math"/>
                            </a:rPr>
                            <m:t>𝛿</m:t>
                          </m:r>
                        </m:e>
                        <m:sub>
                          <m:r>
                            <m:rPr>
                              <m:sty m:val="p"/>
                            </m:rPr>
                            <a:rPr lang="en-US" sz="1200" b="0" i="0" u="none" smtClean="0">
                              <a:latin typeface="Cambria Math"/>
                            </a:rPr>
                            <m:t>first</m:t>
                          </m:r>
                          <m:r>
                            <a:rPr lang="en-US" sz="1200" b="0" i="0" u="none" smtClean="0">
                              <a:latin typeface="Cambria Math"/>
                            </a:rPr>
                            <m:t>−</m:t>
                          </m:r>
                          <m:r>
                            <m:rPr>
                              <m:sty m:val="p"/>
                            </m:rPr>
                            <a:rPr lang="en-US" sz="1200" b="0" i="0" u="none" smtClean="0">
                              <a:latin typeface="Cambria Math"/>
                            </a:rPr>
                            <m:t>layer</m:t>
                          </m:r>
                        </m:sub>
                      </m:sSub>
                      <m:r>
                        <a:rPr lang="en-US" sz="1200" b="0" i="1" u="none" smtClean="0">
                          <a:latin typeface="Cambria Math"/>
                        </a:rPr>
                        <m:t>=</m:t>
                      </m:r>
                      <m:f>
                        <m:fPr>
                          <m:ctrlPr>
                            <a:rPr lang="en-US" sz="1200" b="0" i="1" u="none" smtClean="0">
                              <a:latin typeface="Cambria Math" panose="02040503050406030204" pitchFamily="18" charset="0"/>
                            </a:rPr>
                          </m:ctrlPr>
                        </m:fPr>
                        <m:num>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𝐸</m:t>
                              </m:r>
                            </m:e>
                            <m:sub>
                              <m:r>
                                <a:rPr lang="en-US" sz="1200" b="0" i="1" u="none" smtClean="0">
                                  <a:latin typeface="Cambria Math"/>
                                </a:rPr>
                                <m:t>𝑑</m:t>
                              </m:r>
                            </m:sub>
                          </m:sSub>
                        </m:num>
                        <m:den>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𝑦</m:t>
                              </m:r>
                            </m:e>
                            <m:sub>
                              <m:r>
                                <m:rPr>
                                  <m:sty m:val="p"/>
                                </m:rPr>
                                <a:rPr lang="en-US" sz="1200" b="0" i="0" u="none" smtClean="0">
                                  <a:latin typeface="Cambria Math"/>
                                </a:rPr>
                                <m:t>first</m:t>
                              </m:r>
                              <m:r>
                                <a:rPr lang="en-US" sz="1200" b="0" i="0" u="none" smtClean="0">
                                  <a:latin typeface="Cambria Math"/>
                                </a:rPr>
                                <m:t>−</m:t>
                              </m:r>
                              <m:r>
                                <m:rPr>
                                  <m:sty m:val="p"/>
                                </m:rPr>
                                <a:rPr lang="en-US" sz="1200" b="0" i="0" u="none" smtClean="0">
                                  <a:latin typeface="Cambria Math"/>
                                </a:rPr>
                                <m:t>layer</m:t>
                              </m:r>
                            </m:sub>
                          </m:sSub>
                        </m:den>
                      </m:f>
                    </m:oMath>
                  </m:oMathPara>
                </a14:m>
                <a:endParaRPr lang="en-US" sz="1200" u="none" dirty="0"/>
              </a:p>
            </p:txBody>
          </p:sp>
        </mc:Choice>
        <mc:Fallback xmlns="">
          <p:sp>
            <p:nvSpPr>
              <p:cNvPr id="31" name="TextBox 30"/>
              <p:cNvSpPr txBox="1">
                <a:spLocks noRot="1" noChangeAspect="1" noMove="1" noResize="1" noEditPoints="1" noAdjustHandles="1" noChangeArrowheads="1" noChangeShapeType="1" noTextEdit="1"/>
              </p:cNvSpPr>
              <p:nvPr/>
            </p:nvSpPr>
            <p:spPr>
              <a:xfrm>
                <a:off x="4876800" y="3515308"/>
                <a:ext cx="1859932" cy="497700"/>
              </a:xfrm>
              <a:prstGeom prst="rect">
                <a:avLst/>
              </a:prstGeom>
              <a:blipFill>
                <a:blip r:embed="rId4"/>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309274" y="3019972"/>
                <a:ext cx="38241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𝑥</m:t>
                          </m:r>
                        </m:e>
                        <m:sub>
                          <m:r>
                            <a:rPr lang="en-US" b="0" i="1" u="none" smtClean="0">
                              <a:latin typeface="Cambria Math"/>
                            </a:rPr>
                            <m:t>𝑖</m:t>
                          </m:r>
                        </m:sub>
                      </m:sSub>
                    </m:oMath>
                  </m:oMathPara>
                </a14:m>
                <a:endParaRPr lang="en-US" u="none" dirty="0"/>
              </a:p>
            </p:txBody>
          </p:sp>
        </mc:Choice>
        <mc:Fallback xmlns="">
          <p:sp>
            <p:nvSpPr>
              <p:cNvPr id="32" name="TextBox 31"/>
              <p:cNvSpPr txBox="1">
                <a:spLocks noRot="1" noChangeAspect="1" noMove="1" noResize="1" noEditPoints="1" noAdjustHandles="1" noChangeArrowheads="1" noChangeShapeType="1" noTextEdit="1"/>
              </p:cNvSpPr>
              <p:nvPr/>
            </p:nvSpPr>
            <p:spPr>
              <a:xfrm>
                <a:off x="1309274" y="3019972"/>
                <a:ext cx="382412" cy="307777"/>
              </a:xfrm>
              <a:prstGeom prst="rect">
                <a:avLst/>
              </a:prstGeom>
              <a:blipFill>
                <a:blip r:embed="rId5"/>
                <a:stretch>
                  <a:fillRect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743200" y="2999683"/>
                <a:ext cx="38350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𝑦</m:t>
                          </m:r>
                        </m:e>
                        <m:sub>
                          <m:r>
                            <a:rPr lang="en-US" b="0" i="1" u="none" smtClean="0">
                              <a:latin typeface="Cambria Math"/>
                            </a:rPr>
                            <m:t>𝑖</m:t>
                          </m:r>
                        </m:sub>
                      </m:sSub>
                    </m:oMath>
                  </m:oMathPara>
                </a14:m>
                <a:endParaRPr lang="en-US" u="none" dirty="0"/>
              </a:p>
            </p:txBody>
          </p:sp>
        </mc:Choice>
        <mc:Fallback xmlns="">
          <p:sp>
            <p:nvSpPr>
              <p:cNvPr id="33" name="TextBox 32"/>
              <p:cNvSpPr txBox="1">
                <a:spLocks noRot="1" noChangeAspect="1" noMove="1" noResize="1" noEditPoints="1" noAdjustHandles="1" noChangeArrowheads="1" noChangeShapeType="1" noTextEdit="1"/>
              </p:cNvSpPr>
              <p:nvPr/>
            </p:nvSpPr>
            <p:spPr>
              <a:xfrm>
                <a:off x="2743200" y="2999683"/>
                <a:ext cx="383502" cy="307777"/>
              </a:xfrm>
              <a:prstGeom prst="rect">
                <a:avLst/>
              </a:prstGeom>
              <a:blipFill>
                <a:blip r:embed="rId6"/>
                <a:stretch>
                  <a:fillRect b="-27451"/>
                </a:stretch>
              </a:blipFill>
            </p:spPr>
            <p:txBody>
              <a:bodyPr/>
              <a:lstStyle/>
              <a:p>
                <a:r>
                  <a:rPr lang="en-US">
                    <a:noFill/>
                  </a:rPr>
                  <a:t> </a:t>
                </a:r>
              </a:p>
            </p:txBody>
          </p:sp>
        </mc:Fallback>
      </mc:AlternateContent>
    </p:spTree>
    <p:extLst>
      <p:ext uri="{BB962C8B-B14F-4D97-AF65-F5344CB8AC3E}">
        <p14:creationId xmlns:p14="http://schemas.microsoft.com/office/powerpoint/2010/main" val="284884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 </a:t>
            </a:r>
            <a:r>
              <a:rPr lang="en-US" dirty="0" err="1"/>
              <a:t>ConvNet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The same procedure from Back-propagation applies here. </a:t>
                </a:r>
              </a:p>
              <a:p>
                <a:pPr lvl="1"/>
                <a:r>
                  <a:rPr lang="en-US" sz="1800" dirty="0"/>
                  <a:t>Remember in </a:t>
                </a:r>
                <a:r>
                  <a:rPr lang="en-US" sz="1800" dirty="0" err="1"/>
                  <a:t>backprop</a:t>
                </a:r>
                <a:r>
                  <a:rPr lang="en-US" sz="1800" dirty="0"/>
                  <a:t> we started from the error terms in the last stage, and passed them back to the previous layers, one by one. </a:t>
                </a:r>
              </a:p>
              <a:p>
                <a:r>
                  <a:rPr lang="en-US" sz="2200" dirty="0"/>
                  <a:t>Back-prop for the pooling layer: </a:t>
                </a:r>
              </a:p>
              <a:p>
                <a:pPr lvl="1"/>
                <a:r>
                  <a:rPr lang="en-US" sz="1600" dirty="0"/>
                  <a:t>Consider, for example, the case of “max” pooling. </a:t>
                </a:r>
              </a:p>
              <a:p>
                <a:pPr lvl="1"/>
                <a:r>
                  <a:rPr lang="en-US" sz="1600" dirty="0"/>
                  <a:t>This layer only routes the gradient to the input that has the highest value in the forward pass. </a:t>
                </a:r>
              </a:p>
              <a:p>
                <a:pPr lvl="1"/>
                <a:r>
                  <a:rPr lang="en-US" sz="1600" dirty="0"/>
                  <a:t>Hence, during the forward pass of a pooling layer it is common to keep track of the index of the max activation (sometimes also called </a:t>
                </a:r>
                <a:r>
                  <a:rPr lang="en-US" sz="1600" i="1" dirty="0"/>
                  <a:t>the switches</a:t>
                </a:r>
                <a:r>
                  <a:rPr lang="en-US" sz="1600" dirty="0"/>
                  <a:t>) so that gradient routing is efficient during backpropagation.</a:t>
                </a:r>
              </a:p>
              <a:p>
                <a:pPr lvl="1"/>
                <a:r>
                  <a:rPr lang="en-US" sz="1600" dirty="0"/>
                  <a:t>Therefore we have:   </a:t>
                </a:r>
                <a14:m>
                  <m:oMath xmlns:m="http://schemas.openxmlformats.org/officeDocument/2006/math">
                    <m:r>
                      <a:rPr lang="en-US" sz="1600" i="1">
                        <a:latin typeface="Cambria Math"/>
                      </a:rPr>
                      <m:t>𝛿</m:t>
                    </m:r>
                    <m:r>
                      <a:rPr lang="en-US" sz="1600" i="1">
                        <a:latin typeface="Cambria Math"/>
                      </a:rPr>
                      <m:t>=</m:t>
                    </m:r>
                    <m:f>
                      <m:fPr>
                        <m:ctrlPr>
                          <a:rPr lang="en-US" sz="1600" i="1">
                            <a:latin typeface="Cambria Math" panose="02040503050406030204" pitchFamily="18" charset="0"/>
                          </a:rPr>
                        </m:ctrlPr>
                      </m:fPr>
                      <m:num>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𝐸</m:t>
                            </m:r>
                          </m:e>
                          <m:sub>
                            <m:r>
                              <a:rPr lang="en-US" sz="1600" i="1">
                                <a:latin typeface="Cambria Math"/>
                              </a:rPr>
                              <m:t>𝑑</m:t>
                            </m:r>
                          </m:sub>
                        </m:sSub>
                      </m:num>
                      <m:den>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𝑦</m:t>
                            </m:r>
                          </m:e>
                          <m:sub>
                            <m:r>
                              <a:rPr lang="en-US" sz="1600" i="1">
                                <a:latin typeface="Cambria Math"/>
                              </a:rPr>
                              <m:t>𝑖</m:t>
                            </m:r>
                          </m:sub>
                        </m:sSub>
                      </m:den>
                    </m:f>
                  </m:oMath>
                </a14:m>
                <a:endParaRPr lang="en-US" sz="1600" dirty="0"/>
              </a:p>
              <a:p>
                <a:pPr lvl="1"/>
                <a:endParaRPr lang="en-US" sz="1800" dirty="0"/>
              </a:p>
              <a:p>
                <a:pPr lvl="1"/>
                <a:endParaRPr lang="en-US" sz="1800" dirty="0"/>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42" t="-696" r="-70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grpSp>
        <p:nvGrpSpPr>
          <p:cNvPr id="5" name="Group 4"/>
          <p:cNvGrpSpPr/>
          <p:nvPr/>
        </p:nvGrpSpPr>
        <p:grpSpPr>
          <a:xfrm>
            <a:off x="1981200" y="4739042"/>
            <a:ext cx="3184905" cy="823558"/>
            <a:chOff x="2230120" y="1981200"/>
            <a:chExt cx="5008880" cy="1295400"/>
          </a:xfrm>
        </p:grpSpPr>
        <p:sp>
          <p:nvSpPr>
            <p:cNvPr id="6" name="Rectangle 5"/>
            <p:cNvSpPr/>
            <p:nvPr/>
          </p:nvSpPr>
          <p:spPr>
            <a:xfrm>
              <a:off x="2743200" y="1981200"/>
              <a:ext cx="40386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30378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err="1"/>
                <a:t>Convol</a:t>
              </a:r>
              <a:r>
                <a:rPr lang="en-US" sz="1600" b="1" u="none" dirty="0"/>
                <a:t>.</a:t>
              </a:r>
              <a:r>
                <a:rPr lang="en-US" b="1" u="none" dirty="0"/>
                <a:t> </a:t>
              </a:r>
              <a:endParaRPr lang="en-US" sz="1050" b="1" u="none" dirty="0"/>
            </a:p>
          </p:txBody>
        </p:sp>
        <p:sp>
          <p:nvSpPr>
            <p:cNvPr id="8" name="Rectangle 7"/>
            <p:cNvSpPr/>
            <p:nvPr/>
          </p:nvSpPr>
          <p:spPr>
            <a:xfrm>
              <a:off x="51460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a:t>Pooling</a:t>
              </a:r>
              <a:endParaRPr lang="en-US" sz="1050" b="1" u="none" dirty="0"/>
            </a:p>
          </p:txBody>
        </p:sp>
        <p:sp>
          <p:nvSpPr>
            <p:cNvPr id="9" name="Right Arrow 8"/>
            <p:cNvSpPr/>
            <p:nvPr/>
          </p:nvSpPr>
          <p:spPr>
            <a:xfrm>
              <a:off x="223012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37388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47700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1127952" y="5875419"/>
            <a:ext cx="7727622" cy="648492"/>
            <a:chOff x="1406825" y="3286780"/>
            <a:chExt cx="7727622" cy="648492"/>
          </a:xfrm>
        </p:grpSpPr>
        <p:sp>
          <p:nvSpPr>
            <p:cNvPr id="13" name="Rectangle 12"/>
            <p:cNvSpPr/>
            <p:nvPr/>
          </p:nvSpPr>
          <p:spPr>
            <a:xfrm>
              <a:off x="4863141" y="3324306"/>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3</a:t>
              </a:r>
            </a:p>
          </p:txBody>
        </p:sp>
        <p:sp>
          <p:nvSpPr>
            <p:cNvPr id="14" name="Rectangle 13"/>
            <p:cNvSpPr/>
            <p:nvPr/>
          </p:nvSpPr>
          <p:spPr>
            <a:xfrm>
              <a:off x="6095998" y="3328947"/>
              <a:ext cx="2031475" cy="43253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u="none" dirty="0"/>
                <a:t>Fully Connected Layer</a:t>
              </a:r>
            </a:p>
          </p:txBody>
        </p:sp>
        <p:sp>
          <p:nvSpPr>
            <p:cNvPr id="15" name="Right Arrow 14"/>
            <p:cNvSpPr/>
            <p:nvPr/>
          </p:nvSpPr>
          <p:spPr>
            <a:xfrm>
              <a:off x="3315659" y="343334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516120" y="3449320"/>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735320" y="344350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8135424"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087880"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406825" y="3286780"/>
              <a:ext cx="799813" cy="646331"/>
            </a:xfrm>
            <a:prstGeom prst="rect">
              <a:avLst/>
            </a:prstGeom>
          </p:spPr>
          <p:txBody>
            <a:bodyPr wrap="square">
              <a:spAutoFit/>
            </a:bodyPr>
            <a:lstStyle/>
            <a:p>
              <a:r>
                <a:rPr lang="en-US" b="1" u="none" dirty="0"/>
                <a:t>Input Image</a:t>
              </a:r>
              <a:endParaRPr lang="en-US" dirty="0"/>
            </a:p>
          </p:txBody>
        </p:sp>
        <p:sp>
          <p:nvSpPr>
            <p:cNvPr id="21" name="Rectangle 20"/>
            <p:cNvSpPr/>
            <p:nvPr/>
          </p:nvSpPr>
          <p:spPr>
            <a:xfrm>
              <a:off x="8464076" y="3288941"/>
              <a:ext cx="670371" cy="646331"/>
            </a:xfrm>
            <a:prstGeom prst="rect">
              <a:avLst/>
            </a:prstGeom>
          </p:spPr>
          <p:txBody>
            <a:bodyPr wrap="square">
              <a:spAutoFit/>
            </a:bodyPr>
            <a:lstStyle/>
            <a:p>
              <a:r>
                <a:rPr lang="en-US" b="1" u="none" dirty="0"/>
                <a:t>Class Label </a:t>
              </a:r>
              <a:endParaRPr lang="en-US" dirty="0"/>
            </a:p>
          </p:txBody>
        </p:sp>
      </p:grpSp>
      <mc:AlternateContent xmlns:mc="http://schemas.openxmlformats.org/markup-compatibility/2006" xmlns:a14="http://schemas.microsoft.com/office/drawing/2010/main">
        <mc:Choice Requires="a14">
          <p:sp>
            <p:nvSpPr>
              <p:cNvPr id="22" name="TextBox 21"/>
              <p:cNvSpPr txBox="1"/>
              <p:nvPr/>
            </p:nvSpPr>
            <p:spPr>
              <a:xfrm>
                <a:off x="6705600" y="4724400"/>
                <a:ext cx="1845698" cy="495264"/>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u="none" smtClean="0">
                              <a:latin typeface="Cambria Math" panose="02040503050406030204" pitchFamily="18" charset="0"/>
                            </a:rPr>
                          </m:ctrlPr>
                        </m:sSubPr>
                        <m:e>
                          <m:r>
                            <a:rPr lang="en-US" sz="1200" b="0" i="1" u="none" smtClean="0">
                              <a:latin typeface="Cambria Math"/>
                            </a:rPr>
                            <m:t>𝛿</m:t>
                          </m:r>
                        </m:e>
                        <m:sub>
                          <m:r>
                            <m:rPr>
                              <m:sty m:val="p"/>
                            </m:rPr>
                            <a:rPr lang="en-US" sz="1200" b="0" i="0" u="none" smtClean="0">
                              <a:latin typeface="Cambria Math"/>
                            </a:rPr>
                            <m:t>last</m:t>
                          </m:r>
                          <m:r>
                            <a:rPr lang="en-US" sz="1200" b="0" i="0" u="none" smtClean="0">
                              <a:latin typeface="Cambria Math"/>
                            </a:rPr>
                            <m:t>−</m:t>
                          </m:r>
                          <m:r>
                            <m:rPr>
                              <m:sty m:val="p"/>
                            </m:rPr>
                            <a:rPr lang="en-US" sz="1200" b="0" i="0" u="none" smtClean="0">
                              <a:latin typeface="Cambria Math"/>
                            </a:rPr>
                            <m:t>layer</m:t>
                          </m:r>
                        </m:sub>
                      </m:sSub>
                      <m:r>
                        <a:rPr lang="en-US" sz="1200" b="0" i="1" u="none" smtClean="0">
                          <a:latin typeface="Cambria Math"/>
                        </a:rPr>
                        <m:t>=</m:t>
                      </m:r>
                      <m:f>
                        <m:fPr>
                          <m:ctrlPr>
                            <a:rPr lang="en-US" sz="1200" b="0" i="1" u="none" smtClean="0">
                              <a:latin typeface="Cambria Math" panose="02040503050406030204" pitchFamily="18" charset="0"/>
                            </a:rPr>
                          </m:ctrlPr>
                        </m:fPr>
                        <m:num>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𝐸</m:t>
                              </m:r>
                            </m:e>
                            <m:sub>
                              <m:r>
                                <a:rPr lang="en-US" sz="1200" b="0" i="1" u="none" smtClean="0">
                                  <a:latin typeface="Cambria Math"/>
                                </a:rPr>
                                <m:t>𝑑</m:t>
                              </m:r>
                            </m:sub>
                          </m:sSub>
                        </m:num>
                        <m:den>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𝑦</m:t>
                              </m:r>
                            </m:e>
                            <m:sub>
                              <m:r>
                                <m:rPr>
                                  <m:sty m:val="p"/>
                                </m:rPr>
                                <a:rPr lang="en-US" sz="1200" b="0" i="0" u="none" smtClean="0">
                                  <a:latin typeface="Cambria Math"/>
                                </a:rPr>
                                <m:t>last</m:t>
                              </m:r>
                              <m:r>
                                <a:rPr lang="en-US" sz="1200" b="0" i="0" u="none" smtClean="0">
                                  <a:latin typeface="Cambria Math"/>
                                </a:rPr>
                                <m:t>−</m:t>
                              </m:r>
                              <m:r>
                                <m:rPr>
                                  <m:sty m:val="p"/>
                                </m:rPr>
                                <a:rPr lang="en-US" sz="1200" b="0" i="0" u="none" smtClean="0">
                                  <a:latin typeface="Cambria Math"/>
                                </a:rPr>
                                <m:t>layer</m:t>
                              </m:r>
                            </m:sub>
                          </m:sSub>
                        </m:den>
                      </m:f>
                    </m:oMath>
                  </m:oMathPara>
                </a14:m>
                <a:endParaRPr lang="en-US" sz="1200" u="none" dirty="0"/>
              </a:p>
            </p:txBody>
          </p:sp>
        </mc:Choice>
        <mc:Fallback xmlns="">
          <p:sp>
            <p:nvSpPr>
              <p:cNvPr id="22" name="TextBox 21"/>
              <p:cNvSpPr txBox="1">
                <a:spLocks noRot="1" noChangeAspect="1" noMove="1" noResize="1" noEditPoints="1" noAdjustHandles="1" noChangeArrowheads="1" noChangeShapeType="1" noTextEdit="1"/>
              </p:cNvSpPr>
              <p:nvPr/>
            </p:nvSpPr>
            <p:spPr>
              <a:xfrm>
                <a:off x="6705600" y="4724400"/>
                <a:ext cx="1845698" cy="495264"/>
              </a:xfrm>
              <a:prstGeom prst="rect">
                <a:avLst/>
              </a:prstGeom>
              <a:blipFill>
                <a:blip r:embed="rId3"/>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269355" y="5342018"/>
                <a:ext cx="427105" cy="307777"/>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oMath>
                  </m:oMathPara>
                </a14:m>
                <a:endParaRPr lang="en-US" u="none" dirty="0"/>
              </a:p>
            </p:txBody>
          </p:sp>
        </mc:Choice>
        <mc:Fallback xmlns="">
          <p:sp>
            <p:nvSpPr>
              <p:cNvPr id="23" name="TextBox 22"/>
              <p:cNvSpPr txBox="1">
                <a:spLocks noRot="1" noChangeAspect="1" noMove="1" noResize="1" noEditPoints="1" noAdjustHandles="1" noChangeArrowheads="1" noChangeShapeType="1" noTextEdit="1"/>
              </p:cNvSpPr>
              <p:nvPr/>
            </p:nvSpPr>
            <p:spPr>
              <a:xfrm>
                <a:off x="8269355" y="5342018"/>
                <a:ext cx="427105" cy="307777"/>
              </a:xfrm>
              <a:prstGeom prst="rect">
                <a:avLst/>
              </a:prstGeom>
              <a:blipFill>
                <a:blip r:embed="rId4"/>
                <a:stretch>
                  <a:fillRect b="-16981"/>
                </a:stretch>
              </a:blipFill>
              <a:ln>
                <a:solidFill>
                  <a:srgbClr val="FF0000"/>
                </a:solidFill>
              </a:ln>
            </p:spPr>
            <p:txBody>
              <a:bodyPr/>
              <a:lstStyle/>
              <a:p>
                <a:r>
                  <a:rPr lang="en-US">
                    <a:noFill/>
                  </a:rPr>
                  <a:t> </a:t>
                </a:r>
              </a:p>
            </p:txBody>
          </p:sp>
        </mc:Fallback>
      </mc:AlternateContent>
      <p:cxnSp>
        <p:nvCxnSpPr>
          <p:cNvPr id="24" name="Straight Arrow Connector 23"/>
          <p:cNvCxnSpPr>
            <a:stCxn id="21" idx="0"/>
          </p:cNvCxnSpPr>
          <p:nvPr/>
        </p:nvCxnSpPr>
        <p:spPr>
          <a:xfrm flipH="1" flipV="1">
            <a:off x="8504191" y="5639616"/>
            <a:ext cx="16198" cy="2379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2" idx="2"/>
          </p:cNvCxnSpPr>
          <p:nvPr/>
        </p:nvCxnSpPr>
        <p:spPr>
          <a:xfrm flipV="1">
            <a:off x="7628449" y="5219664"/>
            <a:ext cx="0" cy="80231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6102519" y="5791200"/>
            <a:ext cx="1" cy="2307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157353" y="5931889"/>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1</a:t>
            </a:r>
          </a:p>
        </p:txBody>
      </p:sp>
      <p:sp>
        <p:nvSpPr>
          <p:cNvPr id="28" name="Rectangle 27"/>
          <p:cNvSpPr/>
          <p:nvPr/>
        </p:nvSpPr>
        <p:spPr>
          <a:xfrm>
            <a:off x="3391078" y="5925111"/>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2</a:t>
            </a:r>
          </a:p>
        </p:txBody>
      </p:sp>
      <p:sp>
        <p:nvSpPr>
          <p:cNvPr id="29" name="Freeform 28"/>
          <p:cNvSpPr/>
          <p:nvPr/>
        </p:nvSpPr>
        <p:spPr>
          <a:xfrm>
            <a:off x="2320456" y="5567238"/>
            <a:ext cx="2266121" cy="349858"/>
          </a:xfrm>
          <a:custGeom>
            <a:avLst/>
            <a:gdLst>
              <a:gd name="connsiteX0" fmla="*/ 0 w 2266121"/>
              <a:gd name="connsiteY0" fmla="*/ 0 h 349858"/>
              <a:gd name="connsiteX1" fmla="*/ 341906 w 2266121"/>
              <a:gd name="connsiteY1" fmla="*/ 198783 h 349858"/>
              <a:gd name="connsiteX2" fmla="*/ 755374 w 2266121"/>
              <a:gd name="connsiteY2" fmla="*/ 230588 h 349858"/>
              <a:gd name="connsiteX3" fmla="*/ 1614114 w 2266121"/>
              <a:gd name="connsiteY3" fmla="*/ 206734 h 349858"/>
              <a:gd name="connsiteX4" fmla="*/ 2059387 w 2266121"/>
              <a:gd name="connsiteY4" fmla="*/ 214685 h 349858"/>
              <a:gd name="connsiteX5" fmla="*/ 2266121 w 2266121"/>
              <a:gd name="connsiteY5" fmla="*/ 349858 h 34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6121" h="349858">
                <a:moveTo>
                  <a:pt x="0" y="0"/>
                </a:moveTo>
                <a:cubicBezTo>
                  <a:pt x="108005" y="80176"/>
                  <a:pt x="216010" y="160352"/>
                  <a:pt x="341906" y="198783"/>
                </a:cubicBezTo>
                <a:cubicBezTo>
                  <a:pt x="467802" y="237214"/>
                  <a:pt x="543339" y="229263"/>
                  <a:pt x="755374" y="230588"/>
                </a:cubicBezTo>
                <a:cubicBezTo>
                  <a:pt x="967409" y="231913"/>
                  <a:pt x="1614114" y="206734"/>
                  <a:pt x="1614114" y="206734"/>
                </a:cubicBezTo>
                <a:cubicBezTo>
                  <a:pt x="1831449" y="204084"/>
                  <a:pt x="1950719" y="190831"/>
                  <a:pt x="2059387" y="214685"/>
                </a:cubicBezTo>
                <a:cubicBezTo>
                  <a:pt x="2168055" y="238539"/>
                  <a:pt x="2217088" y="294198"/>
                  <a:pt x="2266121" y="349858"/>
                </a:cubicBezTo>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72824" y="5567238"/>
            <a:ext cx="548640" cy="345708"/>
          </a:xfrm>
          <a:custGeom>
            <a:avLst/>
            <a:gdLst>
              <a:gd name="connsiteX0" fmla="*/ 0 w 548640"/>
              <a:gd name="connsiteY0" fmla="*/ 0 h 341906"/>
              <a:gd name="connsiteX1" fmla="*/ 151075 w 548640"/>
              <a:gd name="connsiteY1" fmla="*/ 143124 h 341906"/>
              <a:gd name="connsiteX2" fmla="*/ 349858 w 548640"/>
              <a:gd name="connsiteY2" fmla="*/ 190832 h 341906"/>
              <a:gd name="connsiteX3" fmla="*/ 548640 w 548640"/>
              <a:gd name="connsiteY3" fmla="*/ 341906 h 341906"/>
            </a:gdLst>
            <a:ahLst/>
            <a:cxnLst>
              <a:cxn ang="0">
                <a:pos x="connsiteX0" y="connsiteY0"/>
              </a:cxn>
              <a:cxn ang="0">
                <a:pos x="connsiteX1" y="connsiteY1"/>
              </a:cxn>
              <a:cxn ang="0">
                <a:pos x="connsiteX2" y="connsiteY2"/>
              </a:cxn>
              <a:cxn ang="0">
                <a:pos x="connsiteX3" y="connsiteY3"/>
              </a:cxn>
            </a:cxnLst>
            <a:rect l="l" t="t" r="r" b="b"/>
            <a:pathLst>
              <a:path w="548640" h="341906">
                <a:moveTo>
                  <a:pt x="0" y="0"/>
                </a:moveTo>
                <a:cubicBezTo>
                  <a:pt x="46382" y="55659"/>
                  <a:pt x="92765" y="111319"/>
                  <a:pt x="151075" y="143124"/>
                </a:cubicBezTo>
                <a:cubicBezTo>
                  <a:pt x="209385" y="174929"/>
                  <a:pt x="283597" y="157702"/>
                  <a:pt x="349858" y="190832"/>
                </a:cubicBezTo>
                <a:cubicBezTo>
                  <a:pt x="416119" y="223962"/>
                  <a:pt x="482379" y="282934"/>
                  <a:pt x="548640" y="341906"/>
                </a:cubicBezTo>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5486400" y="5295936"/>
                <a:ext cx="1859932" cy="497700"/>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u="none" smtClean="0">
                              <a:latin typeface="Cambria Math" panose="02040503050406030204" pitchFamily="18" charset="0"/>
                            </a:rPr>
                          </m:ctrlPr>
                        </m:sSubPr>
                        <m:e>
                          <m:r>
                            <a:rPr lang="en-US" sz="1200" b="0" i="1" u="none" smtClean="0">
                              <a:latin typeface="Cambria Math"/>
                            </a:rPr>
                            <m:t>𝛿</m:t>
                          </m:r>
                        </m:e>
                        <m:sub>
                          <m:r>
                            <m:rPr>
                              <m:sty m:val="p"/>
                            </m:rPr>
                            <a:rPr lang="en-US" sz="1200" b="0" i="0" u="none" smtClean="0">
                              <a:latin typeface="Cambria Math"/>
                            </a:rPr>
                            <m:t>first</m:t>
                          </m:r>
                          <m:r>
                            <a:rPr lang="en-US" sz="1200" b="0" i="0" u="none" smtClean="0">
                              <a:latin typeface="Cambria Math"/>
                            </a:rPr>
                            <m:t>−</m:t>
                          </m:r>
                          <m:r>
                            <m:rPr>
                              <m:sty m:val="p"/>
                            </m:rPr>
                            <a:rPr lang="en-US" sz="1200" b="0" i="0" u="none" smtClean="0">
                              <a:latin typeface="Cambria Math"/>
                            </a:rPr>
                            <m:t>layer</m:t>
                          </m:r>
                        </m:sub>
                      </m:sSub>
                      <m:r>
                        <a:rPr lang="en-US" sz="1200" b="0" i="1" u="none" smtClean="0">
                          <a:latin typeface="Cambria Math"/>
                        </a:rPr>
                        <m:t>=</m:t>
                      </m:r>
                      <m:f>
                        <m:fPr>
                          <m:ctrlPr>
                            <a:rPr lang="en-US" sz="1200" b="0" i="1" u="none" smtClean="0">
                              <a:latin typeface="Cambria Math" panose="02040503050406030204" pitchFamily="18" charset="0"/>
                            </a:rPr>
                          </m:ctrlPr>
                        </m:fPr>
                        <m:num>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𝐸</m:t>
                              </m:r>
                            </m:e>
                            <m:sub>
                              <m:r>
                                <a:rPr lang="en-US" sz="1200" b="0" i="1" u="none" smtClean="0">
                                  <a:latin typeface="Cambria Math"/>
                                </a:rPr>
                                <m:t>𝑑</m:t>
                              </m:r>
                            </m:sub>
                          </m:sSub>
                        </m:num>
                        <m:den>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𝑦</m:t>
                              </m:r>
                            </m:e>
                            <m:sub>
                              <m:r>
                                <m:rPr>
                                  <m:sty m:val="p"/>
                                </m:rPr>
                                <a:rPr lang="en-US" sz="1200" b="0" i="0" u="none" smtClean="0">
                                  <a:latin typeface="Cambria Math"/>
                                </a:rPr>
                                <m:t>first</m:t>
                              </m:r>
                              <m:r>
                                <a:rPr lang="en-US" sz="1200" b="0" i="0" u="none" smtClean="0">
                                  <a:latin typeface="Cambria Math"/>
                                </a:rPr>
                                <m:t>−</m:t>
                              </m:r>
                              <m:r>
                                <m:rPr>
                                  <m:sty m:val="p"/>
                                </m:rPr>
                                <a:rPr lang="en-US" sz="1200" b="0" i="0" u="none" smtClean="0">
                                  <a:latin typeface="Cambria Math"/>
                                </a:rPr>
                                <m:t>layer</m:t>
                              </m:r>
                            </m:sub>
                          </m:sSub>
                        </m:den>
                      </m:f>
                    </m:oMath>
                  </m:oMathPara>
                </a14:m>
                <a:endParaRPr lang="en-US" sz="1200" u="none" dirty="0"/>
              </a:p>
            </p:txBody>
          </p:sp>
        </mc:Choice>
        <mc:Fallback xmlns="">
          <p:sp>
            <p:nvSpPr>
              <p:cNvPr id="31" name="TextBox 30"/>
              <p:cNvSpPr txBox="1">
                <a:spLocks noRot="1" noChangeAspect="1" noMove="1" noResize="1" noEditPoints="1" noAdjustHandles="1" noChangeArrowheads="1" noChangeShapeType="1" noTextEdit="1"/>
              </p:cNvSpPr>
              <p:nvPr/>
            </p:nvSpPr>
            <p:spPr>
              <a:xfrm>
                <a:off x="5486400" y="5295936"/>
                <a:ext cx="1859932" cy="497700"/>
              </a:xfrm>
              <a:prstGeom prst="rect">
                <a:avLst/>
              </a:prstGeom>
              <a:blipFill>
                <a:blip r:embed="rId5"/>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918874" y="4800600"/>
                <a:ext cx="38241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𝑥</m:t>
                          </m:r>
                        </m:e>
                        <m:sub>
                          <m:r>
                            <a:rPr lang="en-US" b="0" i="1" u="none" smtClean="0">
                              <a:latin typeface="Cambria Math"/>
                            </a:rPr>
                            <m:t>𝑖</m:t>
                          </m:r>
                        </m:sub>
                      </m:sSub>
                    </m:oMath>
                  </m:oMathPara>
                </a14:m>
                <a:endParaRPr lang="en-US" u="none" dirty="0"/>
              </a:p>
            </p:txBody>
          </p:sp>
        </mc:Choice>
        <mc:Fallback xmlns="">
          <p:sp>
            <p:nvSpPr>
              <p:cNvPr id="32" name="TextBox 31"/>
              <p:cNvSpPr txBox="1">
                <a:spLocks noRot="1" noChangeAspect="1" noMove="1" noResize="1" noEditPoints="1" noAdjustHandles="1" noChangeArrowheads="1" noChangeShapeType="1" noTextEdit="1"/>
              </p:cNvSpPr>
              <p:nvPr/>
            </p:nvSpPr>
            <p:spPr>
              <a:xfrm>
                <a:off x="1918874" y="4800600"/>
                <a:ext cx="382412" cy="307777"/>
              </a:xfrm>
              <a:prstGeom prst="rect">
                <a:avLst/>
              </a:prstGeom>
              <a:blipFill>
                <a:blip r:embed="rId6"/>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352800" y="4780311"/>
                <a:ext cx="38350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𝑦</m:t>
                          </m:r>
                        </m:e>
                        <m:sub>
                          <m:r>
                            <a:rPr lang="en-US" b="0" i="1" u="none" smtClean="0">
                              <a:latin typeface="Cambria Math"/>
                            </a:rPr>
                            <m:t>𝑖</m:t>
                          </m:r>
                        </m:sub>
                      </m:sSub>
                    </m:oMath>
                  </m:oMathPara>
                </a14:m>
                <a:endParaRPr lang="en-US" u="none" dirty="0"/>
              </a:p>
            </p:txBody>
          </p:sp>
        </mc:Choice>
        <mc:Fallback xmlns="">
          <p:sp>
            <p:nvSpPr>
              <p:cNvPr id="33" name="TextBox 32"/>
              <p:cNvSpPr txBox="1">
                <a:spLocks noRot="1" noChangeAspect="1" noMove="1" noResize="1" noEditPoints="1" noAdjustHandles="1" noChangeArrowheads="1" noChangeShapeType="1" noTextEdit="1"/>
              </p:cNvSpPr>
              <p:nvPr/>
            </p:nvSpPr>
            <p:spPr>
              <a:xfrm>
                <a:off x="3352800" y="4780311"/>
                <a:ext cx="383502" cy="307777"/>
              </a:xfrm>
              <a:prstGeom prst="rect">
                <a:avLst/>
              </a:prstGeom>
              <a:blipFill>
                <a:blip r:embed="rId7"/>
                <a:stretch>
                  <a:fillRect b="-27451"/>
                </a:stretch>
              </a:blipFill>
            </p:spPr>
            <p:txBody>
              <a:bodyPr/>
              <a:lstStyle/>
              <a:p>
                <a:r>
                  <a:rPr lang="en-US">
                    <a:noFill/>
                  </a:rPr>
                  <a:t> </a:t>
                </a:r>
              </a:p>
            </p:txBody>
          </p:sp>
        </mc:Fallback>
      </mc:AlternateContent>
    </p:spTree>
    <p:extLst>
      <p:ext uri="{BB962C8B-B14F-4D97-AF65-F5344CB8AC3E}">
        <p14:creationId xmlns:p14="http://schemas.microsoft.com/office/powerpoint/2010/main" val="62723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 </a:t>
            </a:r>
            <a:r>
              <a:rPr lang="en-US" dirty="0" err="1"/>
              <a:t>ConvNet</a:t>
            </a:r>
            <a:endParaRPr lang="en-US" dirty="0"/>
          </a:p>
        </p:txBody>
      </p:sp>
      <p:sp>
        <p:nvSpPr>
          <p:cNvPr id="3" name="Content Placeholder 2"/>
          <p:cNvSpPr>
            <a:spLocks noGrp="1"/>
          </p:cNvSpPr>
          <p:nvPr>
            <p:ph idx="1"/>
          </p:nvPr>
        </p:nvSpPr>
        <p:spPr>
          <a:xfrm>
            <a:off x="249936" y="946543"/>
            <a:ext cx="8686800" cy="5257800"/>
          </a:xfrm>
        </p:spPr>
        <p:txBody>
          <a:bodyPr/>
          <a:lstStyle/>
          <a:p>
            <a:r>
              <a:rPr lang="en-US" sz="2200" dirty="0"/>
              <a:t>Back-prop for the convolutional layer:</a:t>
            </a:r>
          </a:p>
          <a:p>
            <a:pPr marL="457200" lvl="1" indent="0">
              <a:buNone/>
            </a:pPr>
            <a:r>
              <a:rPr lang="en-US" sz="1800" dirty="0"/>
              <a:t> </a:t>
            </a:r>
          </a:p>
          <a:p>
            <a:pPr lvl="1"/>
            <a:endParaRPr lang="en-US" sz="1800" dirty="0"/>
          </a:p>
          <a:p>
            <a:pPr lvl="1"/>
            <a:endParaRPr lang="en-US" sz="1800"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grpSp>
        <p:nvGrpSpPr>
          <p:cNvPr id="5" name="Group 4"/>
          <p:cNvGrpSpPr/>
          <p:nvPr/>
        </p:nvGrpSpPr>
        <p:grpSpPr>
          <a:xfrm>
            <a:off x="1154492" y="4838435"/>
            <a:ext cx="3184905" cy="823558"/>
            <a:chOff x="2230120" y="1981200"/>
            <a:chExt cx="5008880" cy="1295400"/>
          </a:xfrm>
        </p:grpSpPr>
        <p:sp>
          <p:nvSpPr>
            <p:cNvPr id="6" name="Rectangle 5"/>
            <p:cNvSpPr/>
            <p:nvPr/>
          </p:nvSpPr>
          <p:spPr>
            <a:xfrm>
              <a:off x="2743200" y="1981200"/>
              <a:ext cx="40386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30378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err="1"/>
                <a:t>Convol</a:t>
              </a:r>
              <a:r>
                <a:rPr lang="en-US" sz="1600" b="1" u="none" dirty="0"/>
                <a:t>.</a:t>
              </a:r>
              <a:r>
                <a:rPr lang="en-US" b="1" u="none" dirty="0"/>
                <a:t> </a:t>
              </a:r>
              <a:endParaRPr lang="en-US" sz="1050" b="1" u="none" dirty="0"/>
            </a:p>
          </p:txBody>
        </p:sp>
        <p:sp>
          <p:nvSpPr>
            <p:cNvPr id="8" name="Rectangle 7"/>
            <p:cNvSpPr/>
            <p:nvPr/>
          </p:nvSpPr>
          <p:spPr>
            <a:xfrm>
              <a:off x="51460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a:t>Pooling</a:t>
              </a:r>
              <a:endParaRPr lang="en-US" sz="1050" b="1" u="none" dirty="0"/>
            </a:p>
          </p:txBody>
        </p:sp>
        <p:sp>
          <p:nvSpPr>
            <p:cNvPr id="9" name="Right Arrow 8"/>
            <p:cNvSpPr/>
            <p:nvPr/>
          </p:nvSpPr>
          <p:spPr>
            <a:xfrm>
              <a:off x="223012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37388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47700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249936" y="4823793"/>
            <a:ext cx="7778930" cy="1799511"/>
            <a:chOff x="1229044" y="3954381"/>
            <a:chExt cx="7778930" cy="1799511"/>
          </a:xfrm>
        </p:grpSpPr>
        <p:grpSp>
          <p:nvGrpSpPr>
            <p:cNvPr id="13" name="Group 12"/>
            <p:cNvGrpSpPr/>
            <p:nvPr/>
          </p:nvGrpSpPr>
          <p:grpSpPr>
            <a:xfrm>
              <a:off x="1229044" y="3954381"/>
              <a:ext cx="7778930" cy="1799511"/>
              <a:chOff x="1229044" y="3954381"/>
              <a:chExt cx="7778930" cy="1799511"/>
            </a:xfrm>
          </p:grpSpPr>
          <p:grpSp>
            <p:nvGrpSpPr>
              <p:cNvPr id="16" name="Group 15"/>
              <p:cNvGrpSpPr/>
              <p:nvPr/>
            </p:nvGrpSpPr>
            <p:grpSpPr>
              <a:xfrm>
                <a:off x="1229044" y="5105400"/>
                <a:ext cx="7778930" cy="648492"/>
                <a:chOff x="1355517" y="3286780"/>
                <a:chExt cx="7778930" cy="648492"/>
              </a:xfrm>
            </p:grpSpPr>
            <p:sp>
              <p:nvSpPr>
                <p:cNvPr id="22" name="Rectangle 21"/>
                <p:cNvSpPr/>
                <p:nvPr/>
              </p:nvSpPr>
              <p:spPr>
                <a:xfrm>
                  <a:off x="4863141" y="3324306"/>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3</a:t>
                  </a:r>
                </a:p>
              </p:txBody>
            </p:sp>
            <p:sp>
              <p:nvSpPr>
                <p:cNvPr id="23" name="Rectangle 22"/>
                <p:cNvSpPr/>
                <p:nvPr/>
              </p:nvSpPr>
              <p:spPr>
                <a:xfrm>
                  <a:off x="6095998" y="3328947"/>
                  <a:ext cx="2031475" cy="43253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u="none" dirty="0"/>
                    <a:t>Fully Connected Layer</a:t>
                  </a:r>
                </a:p>
              </p:txBody>
            </p:sp>
            <p:sp>
              <p:nvSpPr>
                <p:cNvPr id="24" name="Right Arrow 23"/>
                <p:cNvSpPr/>
                <p:nvPr/>
              </p:nvSpPr>
              <p:spPr>
                <a:xfrm>
                  <a:off x="3315659" y="343334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4516120" y="3449320"/>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5735320" y="344350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8135424"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2087880"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355517" y="3286780"/>
                  <a:ext cx="851121" cy="646331"/>
                </a:xfrm>
                <a:prstGeom prst="rect">
                  <a:avLst/>
                </a:prstGeom>
              </p:spPr>
              <p:txBody>
                <a:bodyPr wrap="square">
                  <a:spAutoFit/>
                </a:bodyPr>
                <a:lstStyle/>
                <a:p>
                  <a:r>
                    <a:rPr lang="en-US" b="1" u="none" dirty="0"/>
                    <a:t>Input Image</a:t>
                  </a:r>
                  <a:endParaRPr lang="en-US" dirty="0"/>
                </a:p>
              </p:txBody>
            </p:sp>
            <p:sp>
              <p:nvSpPr>
                <p:cNvPr id="30" name="Rectangle 29"/>
                <p:cNvSpPr/>
                <p:nvPr/>
              </p:nvSpPr>
              <p:spPr>
                <a:xfrm>
                  <a:off x="8464076" y="3288941"/>
                  <a:ext cx="670371" cy="646331"/>
                </a:xfrm>
                <a:prstGeom prst="rect">
                  <a:avLst/>
                </a:prstGeom>
              </p:spPr>
              <p:txBody>
                <a:bodyPr wrap="square">
                  <a:spAutoFit/>
                </a:bodyPr>
                <a:lstStyle/>
                <a:p>
                  <a:r>
                    <a:rPr lang="en-US" b="1" u="none" dirty="0"/>
                    <a:t>Class Label </a:t>
                  </a:r>
                  <a:endParaRPr lang="en-US" dirty="0"/>
                </a:p>
              </p:txBody>
            </p:sp>
          </p:grpSp>
          <mc:AlternateContent xmlns:mc="http://schemas.openxmlformats.org/markup-compatibility/2006" xmlns:a14="http://schemas.microsoft.com/office/drawing/2010/main">
            <mc:Choice Requires="a14">
              <p:sp>
                <p:nvSpPr>
                  <p:cNvPr id="17" name="TextBox 16"/>
                  <p:cNvSpPr txBox="1"/>
                  <p:nvPr/>
                </p:nvSpPr>
                <p:spPr>
                  <a:xfrm>
                    <a:off x="6858000" y="3954381"/>
                    <a:ext cx="1845698" cy="495264"/>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u="none" smtClean="0">
                                  <a:latin typeface="Cambria Math" panose="02040503050406030204" pitchFamily="18" charset="0"/>
                                </a:rPr>
                              </m:ctrlPr>
                            </m:sSubPr>
                            <m:e>
                              <m:r>
                                <a:rPr lang="en-US" sz="1200" b="0" i="1" u="none" smtClean="0">
                                  <a:latin typeface="Cambria Math"/>
                                </a:rPr>
                                <m:t>𝛿</m:t>
                              </m:r>
                            </m:e>
                            <m:sub>
                              <m:r>
                                <m:rPr>
                                  <m:sty m:val="p"/>
                                </m:rPr>
                                <a:rPr lang="en-US" sz="1200" b="0" i="0" u="none" smtClean="0">
                                  <a:latin typeface="Cambria Math"/>
                                </a:rPr>
                                <m:t>last</m:t>
                              </m:r>
                              <m:r>
                                <a:rPr lang="en-US" sz="1200" b="0" i="0" u="none" smtClean="0">
                                  <a:latin typeface="Cambria Math"/>
                                </a:rPr>
                                <m:t>−</m:t>
                              </m:r>
                              <m:r>
                                <m:rPr>
                                  <m:sty m:val="p"/>
                                </m:rPr>
                                <a:rPr lang="en-US" sz="1200" b="0" i="0" u="none" smtClean="0">
                                  <a:latin typeface="Cambria Math"/>
                                </a:rPr>
                                <m:t>layer</m:t>
                              </m:r>
                            </m:sub>
                          </m:sSub>
                          <m:r>
                            <a:rPr lang="en-US" sz="1200" b="0" i="1" u="none" smtClean="0">
                              <a:latin typeface="Cambria Math"/>
                            </a:rPr>
                            <m:t>=</m:t>
                          </m:r>
                          <m:f>
                            <m:fPr>
                              <m:ctrlPr>
                                <a:rPr lang="en-US" sz="1200" b="0" i="1" u="none" smtClean="0">
                                  <a:latin typeface="Cambria Math" panose="02040503050406030204" pitchFamily="18" charset="0"/>
                                </a:rPr>
                              </m:ctrlPr>
                            </m:fPr>
                            <m:num>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𝐸</m:t>
                                  </m:r>
                                </m:e>
                                <m:sub>
                                  <m:r>
                                    <a:rPr lang="en-US" sz="1200" b="0" i="1" u="none" smtClean="0">
                                      <a:latin typeface="Cambria Math"/>
                                    </a:rPr>
                                    <m:t>𝑑</m:t>
                                  </m:r>
                                </m:sub>
                              </m:sSub>
                            </m:num>
                            <m:den>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𝑦</m:t>
                                  </m:r>
                                </m:e>
                                <m:sub>
                                  <m:r>
                                    <m:rPr>
                                      <m:sty m:val="p"/>
                                    </m:rPr>
                                    <a:rPr lang="en-US" sz="1200" b="0" i="0" u="none" smtClean="0">
                                      <a:latin typeface="Cambria Math"/>
                                    </a:rPr>
                                    <m:t>last</m:t>
                                  </m:r>
                                  <m:r>
                                    <a:rPr lang="en-US" sz="1200" b="0" i="0" u="none" smtClean="0">
                                      <a:latin typeface="Cambria Math"/>
                                    </a:rPr>
                                    <m:t>−</m:t>
                                  </m:r>
                                  <m:r>
                                    <m:rPr>
                                      <m:sty m:val="p"/>
                                    </m:rPr>
                                    <a:rPr lang="en-US" sz="1200" b="0" i="0" u="none" smtClean="0">
                                      <a:latin typeface="Cambria Math"/>
                                    </a:rPr>
                                    <m:t>layer</m:t>
                                  </m:r>
                                </m:sub>
                              </m:sSub>
                            </m:den>
                          </m:f>
                        </m:oMath>
                      </m:oMathPara>
                    </a14:m>
                    <a:endParaRPr lang="en-US" sz="1200" u="none" dirty="0"/>
                  </a:p>
                </p:txBody>
              </p:sp>
            </mc:Choice>
            <mc:Fallback xmlns="">
              <p:sp>
                <p:nvSpPr>
                  <p:cNvPr id="25" name="TextBox 24"/>
                  <p:cNvSpPr txBox="1">
                    <a:spLocks noRot="1" noChangeAspect="1" noMove="1" noResize="1" noEditPoints="1" noAdjustHandles="1" noChangeArrowheads="1" noChangeShapeType="1" noTextEdit="1"/>
                  </p:cNvSpPr>
                  <p:nvPr/>
                </p:nvSpPr>
                <p:spPr>
                  <a:xfrm>
                    <a:off x="6858000" y="3954381"/>
                    <a:ext cx="1845698" cy="495264"/>
                  </a:xfrm>
                  <a:prstGeom prst="rect">
                    <a:avLst/>
                  </a:prstGeom>
                  <a:blipFill rotWithShape="1">
                    <a:blip r:embed="rId2"/>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421755" y="4571999"/>
                    <a:ext cx="427105" cy="307777"/>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oMath>
                      </m:oMathPara>
                    </a14:m>
                    <a:endParaRPr lang="en-US" u="none" dirty="0"/>
                  </a:p>
                </p:txBody>
              </p:sp>
            </mc:Choice>
            <mc:Fallback xmlns="">
              <p:sp>
                <p:nvSpPr>
                  <p:cNvPr id="26" name="TextBox 25"/>
                  <p:cNvSpPr txBox="1">
                    <a:spLocks noRot="1" noChangeAspect="1" noMove="1" noResize="1" noEditPoints="1" noAdjustHandles="1" noChangeArrowheads="1" noChangeShapeType="1" noTextEdit="1"/>
                  </p:cNvSpPr>
                  <p:nvPr/>
                </p:nvSpPr>
                <p:spPr>
                  <a:xfrm>
                    <a:off x="8421755" y="4571999"/>
                    <a:ext cx="427105" cy="307777"/>
                  </a:xfrm>
                  <a:prstGeom prst="rect">
                    <a:avLst/>
                  </a:prstGeom>
                  <a:blipFill rotWithShape="1">
                    <a:blip r:embed="rId3"/>
                    <a:stretch>
                      <a:fillRect/>
                    </a:stretch>
                  </a:blipFill>
                  <a:ln>
                    <a:solidFill>
                      <a:srgbClr val="FF0000"/>
                    </a:solidFill>
                  </a:ln>
                </p:spPr>
                <p:txBody>
                  <a:bodyPr/>
                  <a:lstStyle/>
                  <a:p>
                    <a:r>
                      <a:rPr lang="en-US">
                        <a:noFill/>
                      </a:rPr>
                      <a:t> </a:t>
                    </a:r>
                  </a:p>
                </p:txBody>
              </p:sp>
            </mc:Fallback>
          </mc:AlternateContent>
          <p:cxnSp>
            <p:nvCxnSpPr>
              <p:cNvPr id="19" name="Straight Arrow Connector 18"/>
              <p:cNvCxnSpPr>
                <a:stCxn id="30" idx="0"/>
              </p:cNvCxnSpPr>
              <p:nvPr/>
            </p:nvCxnSpPr>
            <p:spPr>
              <a:xfrm flipH="1" flipV="1">
                <a:off x="8656591" y="4869597"/>
                <a:ext cx="16198" cy="2379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7" idx="2"/>
              </p:cNvCxnSpPr>
              <p:nvPr/>
            </p:nvCxnSpPr>
            <p:spPr>
              <a:xfrm flipV="1">
                <a:off x="7780849" y="4449645"/>
                <a:ext cx="0" cy="80231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254919" y="5021181"/>
                <a:ext cx="1" cy="2307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2309753" y="5161870"/>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1</a:t>
              </a:r>
            </a:p>
          </p:txBody>
        </p:sp>
        <p:sp>
          <p:nvSpPr>
            <p:cNvPr id="15" name="Rectangle 14"/>
            <p:cNvSpPr/>
            <p:nvPr/>
          </p:nvSpPr>
          <p:spPr>
            <a:xfrm>
              <a:off x="3543478" y="5155092"/>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2</a:t>
              </a:r>
            </a:p>
          </p:txBody>
        </p:sp>
      </p:grpSp>
      <p:sp>
        <p:nvSpPr>
          <p:cNvPr id="31" name="Freeform 30"/>
          <p:cNvSpPr/>
          <p:nvPr/>
        </p:nvSpPr>
        <p:spPr>
          <a:xfrm>
            <a:off x="1493748" y="5666631"/>
            <a:ext cx="2266121" cy="349858"/>
          </a:xfrm>
          <a:custGeom>
            <a:avLst/>
            <a:gdLst>
              <a:gd name="connsiteX0" fmla="*/ 0 w 2266121"/>
              <a:gd name="connsiteY0" fmla="*/ 0 h 349858"/>
              <a:gd name="connsiteX1" fmla="*/ 341906 w 2266121"/>
              <a:gd name="connsiteY1" fmla="*/ 198783 h 349858"/>
              <a:gd name="connsiteX2" fmla="*/ 755374 w 2266121"/>
              <a:gd name="connsiteY2" fmla="*/ 230588 h 349858"/>
              <a:gd name="connsiteX3" fmla="*/ 1614114 w 2266121"/>
              <a:gd name="connsiteY3" fmla="*/ 206734 h 349858"/>
              <a:gd name="connsiteX4" fmla="*/ 2059387 w 2266121"/>
              <a:gd name="connsiteY4" fmla="*/ 214685 h 349858"/>
              <a:gd name="connsiteX5" fmla="*/ 2266121 w 2266121"/>
              <a:gd name="connsiteY5" fmla="*/ 349858 h 34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6121" h="349858">
                <a:moveTo>
                  <a:pt x="0" y="0"/>
                </a:moveTo>
                <a:cubicBezTo>
                  <a:pt x="108005" y="80176"/>
                  <a:pt x="216010" y="160352"/>
                  <a:pt x="341906" y="198783"/>
                </a:cubicBezTo>
                <a:cubicBezTo>
                  <a:pt x="467802" y="237214"/>
                  <a:pt x="543339" y="229263"/>
                  <a:pt x="755374" y="230588"/>
                </a:cubicBezTo>
                <a:cubicBezTo>
                  <a:pt x="967409" y="231913"/>
                  <a:pt x="1614114" y="206734"/>
                  <a:pt x="1614114" y="206734"/>
                </a:cubicBezTo>
                <a:cubicBezTo>
                  <a:pt x="1831449" y="204084"/>
                  <a:pt x="1950719" y="190831"/>
                  <a:pt x="2059387" y="214685"/>
                </a:cubicBezTo>
                <a:cubicBezTo>
                  <a:pt x="2168055" y="238539"/>
                  <a:pt x="2217088" y="294198"/>
                  <a:pt x="2266121" y="349858"/>
                </a:cubicBezTo>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4046116" y="5666631"/>
            <a:ext cx="548640" cy="345708"/>
          </a:xfrm>
          <a:custGeom>
            <a:avLst/>
            <a:gdLst>
              <a:gd name="connsiteX0" fmla="*/ 0 w 548640"/>
              <a:gd name="connsiteY0" fmla="*/ 0 h 341906"/>
              <a:gd name="connsiteX1" fmla="*/ 151075 w 548640"/>
              <a:gd name="connsiteY1" fmla="*/ 143124 h 341906"/>
              <a:gd name="connsiteX2" fmla="*/ 349858 w 548640"/>
              <a:gd name="connsiteY2" fmla="*/ 190832 h 341906"/>
              <a:gd name="connsiteX3" fmla="*/ 548640 w 548640"/>
              <a:gd name="connsiteY3" fmla="*/ 341906 h 341906"/>
            </a:gdLst>
            <a:ahLst/>
            <a:cxnLst>
              <a:cxn ang="0">
                <a:pos x="connsiteX0" y="connsiteY0"/>
              </a:cxn>
              <a:cxn ang="0">
                <a:pos x="connsiteX1" y="connsiteY1"/>
              </a:cxn>
              <a:cxn ang="0">
                <a:pos x="connsiteX2" y="connsiteY2"/>
              </a:cxn>
              <a:cxn ang="0">
                <a:pos x="connsiteX3" y="connsiteY3"/>
              </a:cxn>
            </a:cxnLst>
            <a:rect l="l" t="t" r="r" b="b"/>
            <a:pathLst>
              <a:path w="548640" h="341906">
                <a:moveTo>
                  <a:pt x="0" y="0"/>
                </a:moveTo>
                <a:cubicBezTo>
                  <a:pt x="46382" y="55659"/>
                  <a:pt x="92765" y="111319"/>
                  <a:pt x="151075" y="143124"/>
                </a:cubicBezTo>
                <a:cubicBezTo>
                  <a:pt x="209385" y="174929"/>
                  <a:pt x="283597" y="157702"/>
                  <a:pt x="349858" y="190832"/>
                </a:cubicBezTo>
                <a:cubicBezTo>
                  <a:pt x="416119" y="223962"/>
                  <a:pt x="482379" y="282934"/>
                  <a:pt x="548640" y="341906"/>
                </a:cubicBezTo>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p:cNvSpPr txBox="1"/>
              <p:nvPr/>
            </p:nvSpPr>
            <p:spPr>
              <a:xfrm>
                <a:off x="4659692" y="5395329"/>
                <a:ext cx="1859932" cy="497700"/>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u="none" smtClean="0">
                              <a:latin typeface="Cambria Math" panose="02040503050406030204" pitchFamily="18" charset="0"/>
                            </a:rPr>
                          </m:ctrlPr>
                        </m:sSubPr>
                        <m:e>
                          <m:r>
                            <a:rPr lang="en-US" sz="1200" b="0" i="1" u="none" smtClean="0">
                              <a:latin typeface="Cambria Math"/>
                            </a:rPr>
                            <m:t>𝛿</m:t>
                          </m:r>
                        </m:e>
                        <m:sub>
                          <m:r>
                            <m:rPr>
                              <m:sty m:val="p"/>
                            </m:rPr>
                            <a:rPr lang="en-US" sz="1200" b="0" i="0" u="none" smtClean="0">
                              <a:latin typeface="Cambria Math"/>
                            </a:rPr>
                            <m:t>first</m:t>
                          </m:r>
                          <m:r>
                            <a:rPr lang="en-US" sz="1200" b="0" i="0" u="none" smtClean="0">
                              <a:latin typeface="Cambria Math"/>
                            </a:rPr>
                            <m:t>−</m:t>
                          </m:r>
                          <m:r>
                            <m:rPr>
                              <m:sty m:val="p"/>
                            </m:rPr>
                            <a:rPr lang="en-US" sz="1200" b="0" i="0" u="none" smtClean="0">
                              <a:latin typeface="Cambria Math"/>
                            </a:rPr>
                            <m:t>layer</m:t>
                          </m:r>
                        </m:sub>
                      </m:sSub>
                      <m:r>
                        <a:rPr lang="en-US" sz="1200" b="0" i="1" u="none" smtClean="0">
                          <a:latin typeface="Cambria Math"/>
                        </a:rPr>
                        <m:t>=</m:t>
                      </m:r>
                      <m:f>
                        <m:fPr>
                          <m:ctrlPr>
                            <a:rPr lang="en-US" sz="1200" b="0" i="1" u="none" smtClean="0">
                              <a:latin typeface="Cambria Math" panose="02040503050406030204" pitchFamily="18" charset="0"/>
                            </a:rPr>
                          </m:ctrlPr>
                        </m:fPr>
                        <m:num>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𝐸</m:t>
                              </m:r>
                            </m:e>
                            <m:sub>
                              <m:r>
                                <a:rPr lang="en-US" sz="1200" b="0" i="1" u="none" smtClean="0">
                                  <a:latin typeface="Cambria Math"/>
                                </a:rPr>
                                <m:t>𝑑</m:t>
                              </m:r>
                            </m:sub>
                          </m:sSub>
                        </m:num>
                        <m:den>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𝑦</m:t>
                              </m:r>
                            </m:e>
                            <m:sub>
                              <m:r>
                                <m:rPr>
                                  <m:sty m:val="p"/>
                                </m:rPr>
                                <a:rPr lang="en-US" sz="1200" b="0" i="0" u="none" smtClean="0">
                                  <a:latin typeface="Cambria Math"/>
                                </a:rPr>
                                <m:t>first</m:t>
                              </m:r>
                              <m:r>
                                <a:rPr lang="en-US" sz="1200" b="0" i="0" u="none" smtClean="0">
                                  <a:latin typeface="Cambria Math"/>
                                </a:rPr>
                                <m:t>−</m:t>
                              </m:r>
                              <m:r>
                                <m:rPr>
                                  <m:sty m:val="p"/>
                                </m:rPr>
                                <a:rPr lang="en-US" sz="1200" b="0" i="0" u="none" smtClean="0">
                                  <a:latin typeface="Cambria Math"/>
                                </a:rPr>
                                <m:t>layer</m:t>
                              </m:r>
                            </m:sub>
                          </m:sSub>
                        </m:den>
                      </m:f>
                    </m:oMath>
                  </m:oMathPara>
                </a14:m>
                <a:endParaRPr lang="en-US" sz="1200" u="none" dirty="0"/>
              </a:p>
            </p:txBody>
          </p:sp>
        </mc:Choice>
        <mc:Fallback xmlns="">
          <p:sp>
            <p:nvSpPr>
              <p:cNvPr id="33" name="TextBox 32"/>
              <p:cNvSpPr txBox="1">
                <a:spLocks noRot="1" noChangeAspect="1" noMove="1" noResize="1" noEditPoints="1" noAdjustHandles="1" noChangeArrowheads="1" noChangeShapeType="1" noTextEdit="1"/>
              </p:cNvSpPr>
              <p:nvPr/>
            </p:nvSpPr>
            <p:spPr>
              <a:xfrm>
                <a:off x="4659692" y="5395329"/>
                <a:ext cx="1859932" cy="497700"/>
              </a:xfrm>
              <a:prstGeom prst="rect">
                <a:avLst/>
              </a:prstGeom>
              <a:blipFill>
                <a:blip r:embed="rId4"/>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092166" y="4899993"/>
                <a:ext cx="38241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𝑥</m:t>
                          </m:r>
                        </m:e>
                        <m:sub>
                          <m:r>
                            <a:rPr lang="en-US" b="0" i="1" u="none" smtClean="0">
                              <a:latin typeface="Cambria Math"/>
                            </a:rPr>
                            <m:t>𝑖</m:t>
                          </m:r>
                        </m:sub>
                      </m:sSub>
                    </m:oMath>
                  </m:oMathPara>
                </a14:m>
                <a:endParaRPr lang="en-US" u="none" dirty="0"/>
              </a:p>
            </p:txBody>
          </p:sp>
        </mc:Choice>
        <mc:Fallback xmlns="">
          <p:sp>
            <p:nvSpPr>
              <p:cNvPr id="34" name="TextBox 33"/>
              <p:cNvSpPr txBox="1">
                <a:spLocks noRot="1" noChangeAspect="1" noMove="1" noResize="1" noEditPoints="1" noAdjustHandles="1" noChangeArrowheads="1" noChangeShapeType="1" noTextEdit="1"/>
              </p:cNvSpPr>
              <p:nvPr/>
            </p:nvSpPr>
            <p:spPr>
              <a:xfrm>
                <a:off x="1092166" y="4899993"/>
                <a:ext cx="382412" cy="307777"/>
              </a:xfrm>
              <a:prstGeom prst="rect">
                <a:avLst/>
              </a:prstGeom>
              <a:blipFill>
                <a:blip r:embed="rId5"/>
                <a:stretch>
                  <a:fillRect b="-2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2526092" y="4879704"/>
                <a:ext cx="38350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𝑦</m:t>
                          </m:r>
                        </m:e>
                        <m:sub>
                          <m:r>
                            <a:rPr lang="en-US" b="0" i="1" u="none" smtClean="0">
                              <a:latin typeface="Cambria Math"/>
                            </a:rPr>
                            <m:t>𝑖</m:t>
                          </m:r>
                        </m:sub>
                      </m:sSub>
                    </m:oMath>
                  </m:oMathPara>
                </a14:m>
                <a:endParaRPr lang="en-US" u="none" dirty="0"/>
              </a:p>
            </p:txBody>
          </p:sp>
        </mc:Choice>
        <mc:Fallback xmlns="">
          <p:sp>
            <p:nvSpPr>
              <p:cNvPr id="35" name="TextBox 34"/>
              <p:cNvSpPr txBox="1">
                <a:spLocks noRot="1" noChangeAspect="1" noMove="1" noResize="1" noEditPoints="1" noAdjustHandles="1" noChangeArrowheads="1" noChangeShapeType="1" noTextEdit="1"/>
              </p:cNvSpPr>
              <p:nvPr/>
            </p:nvSpPr>
            <p:spPr>
              <a:xfrm>
                <a:off x="2526092" y="4879704"/>
                <a:ext cx="383502" cy="307777"/>
              </a:xfrm>
              <a:prstGeom prst="rect">
                <a:avLst/>
              </a:prstGeom>
              <a:blipFill>
                <a:blip r:embed="rId6"/>
                <a:stretch>
                  <a:fillRect b="-27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1765718" y="1390637"/>
                <a:ext cx="4295407" cy="697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u="none" smtClean="0">
                              <a:latin typeface="Cambria Math" panose="02040503050406030204" pitchFamily="18" charset="0"/>
                            </a:rPr>
                          </m:ctrlPr>
                        </m:accPr>
                        <m:e>
                          <m:r>
                            <a:rPr lang="en-US" i="1" u="none">
                              <a:latin typeface="Cambria Math"/>
                            </a:rPr>
                            <m:t>𝑦</m:t>
                          </m:r>
                        </m:e>
                      </m:acc>
                      <m:r>
                        <a:rPr lang="en-US" b="0" i="1" u="none" smtClean="0">
                          <a:latin typeface="Cambria Math"/>
                        </a:rPr>
                        <m:t>=</m:t>
                      </m:r>
                      <m:r>
                        <a:rPr lang="en-US" b="0" i="1" u="none" smtClean="0">
                          <a:latin typeface="Cambria Math"/>
                        </a:rPr>
                        <m:t>𝑤</m:t>
                      </m:r>
                      <m:r>
                        <a:rPr lang="en-US" b="0" i="1" u="none" smtClean="0">
                          <a:latin typeface="Cambria Math"/>
                        </a:rPr>
                        <m:t>∗</m:t>
                      </m:r>
                      <m:r>
                        <a:rPr lang="en-US" b="0" i="1" u="none" smtClean="0">
                          <a:latin typeface="Cambria Math"/>
                        </a:rPr>
                        <m:t>𝑥</m:t>
                      </m:r>
                      <m:r>
                        <a:rPr lang="en-US" b="0" i="1" u="none" smtClean="0">
                          <a:latin typeface="Cambria Math"/>
                        </a:rPr>
                        <m:t>   ⟺   </m:t>
                      </m:r>
                      <m:sSub>
                        <m:sSubPr>
                          <m:ctrlPr>
                            <a:rPr lang="en-US" b="0" i="1" u="none" smtClean="0">
                              <a:latin typeface="Cambria Math" panose="02040503050406030204" pitchFamily="18" charset="0"/>
                            </a:rPr>
                          </m:ctrlPr>
                        </m:sSubPr>
                        <m:e>
                          <m:acc>
                            <m:accPr>
                              <m:chr m:val="̃"/>
                              <m:ctrlPr>
                                <a:rPr lang="en-US" b="0" i="1" u="none" smtClean="0">
                                  <a:latin typeface="Cambria Math" panose="02040503050406030204" pitchFamily="18" charset="0"/>
                                </a:rPr>
                              </m:ctrlPr>
                            </m:accPr>
                            <m:e>
                              <m:r>
                                <a:rPr lang="en-US" i="1" u="none">
                                  <a:latin typeface="Cambria Math"/>
                                </a:rPr>
                                <m:t>𝑦</m:t>
                              </m:r>
                            </m:e>
                          </m:acc>
                        </m:e>
                        <m:sub>
                          <m:r>
                            <a:rPr lang="en-US" b="0" i="1" u="none" smtClean="0">
                              <a:latin typeface="Cambria Math"/>
                            </a:rPr>
                            <m:t>𝑖</m:t>
                          </m:r>
                        </m:sub>
                      </m:sSub>
                      <m:r>
                        <a:rPr lang="en-US" i="1" u="none">
                          <a:latin typeface="Cambria Math"/>
                        </a:rPr>
                        <m:t>=</m:t>
                      </m:r>
                      <m:nary>
                        <m:naryPr>
                          <m:chr m:val="∑"/>
                          <m:ctrlPr>
                            <a:rPr lang="en-US" i="1" u="none" smtClean="0">
                              <a:latin typeface="Cambria Math" panose="02040503050406030204" pitchFamily="18" charset="0"/>
                            </a:rPr>
                          </m:ctrlPr>
                        </m:naryPr>
                        <m:sub>
                          <m:r>
                            <m:rPr>
                              <m:brk m:alnAt="23"/>
                            </m:rPr>
                            <a:rPr lang="en-US" b="0" i="1" u="none" smtClean="0">
                              <a:latin typeface="Cambria Math"/>
                            </a:rPr>
                            <m:t>𝑎</m:t>
                          </m:r>
                          <m:r>
                            <a:rPr lang="en-US" b="0" i="1" u="none" smtClean="0">
                              <a:latin typeface="Cambria Math"/>
                            </a:rPr>
                            <m:t>=0</m:t>
                          </m:r>
                        </m:sub>
                        <m:sup>
                          <m:r>
                            <a:rPr lang="en-US" b="0" i="1" u="none" smtClean="0">
                              <a:latin typeface="Cambria Math"/>
                            </a:rPr>
                            <m:t>𝑚</m:t>
                          </m:r>
                          <m:r>
                            <a:rPr lang="en-US" b="0" i="1" u="none" smtClean="0">
                              <a:latin typeface="Cambria Math"/>
                            </a:rPr>
                            <m:t>−1</m:t>
                          </m:r>
                        </m:sup>
                        <m:e>
                          <m:sSub>
                            <m:sSubPr>
                              <m:ctrlPr>
                                <a:rPr lang="en-US" b="0" i="1" u="none" smtClean="0">
                                  <a:latin typeface="Cambria Math" panose="02040503050406030204" pitchFamily="18" charset="0"/>
                                </a:rPr>
                              </m:ctrlPr>
                            </m:sSubPr>
                            <m:e>
                              <m:r>
                                <a:rPr lang="en-US" b="0" i="1" u="none" smtClean="0">
                                  <a:latin typeface="Cambria Math"/>
                                </a:rPr>
                                <m:t>𝑤</m:t>
                              </m:r>
                            </m:e>
                            <m:sub>
                              <m:r>
                                <a:rPr lang="en-US" b="0" i="1" u="none" smtClean="0">
                                  <a:latin typeface="Cambria Math"/>
                                </a:rPr>
                                <m:t>𝑎</m:t>
                              </m:r>
                            </m:sub>
                          </m:sSub>
                        </m:e>
                      </m:nary>
                      <m:sSub>
                        <m:sSubPr>
                          <m:ctrlPr>
                            <a:rPr lang="en-US" b="0" i="1" u="none" smtClean="0">
                              <a:latin typeface="Cambria Math" panose="02040503050406030204" pitchFamily="18" charset="0"/>
                            </a:rPr>
                          </m:ctrlPr>
                        </m:sSubPr>
                        <m:e>
                          <m:r>
                            <a:rPr lang="en-US" b="0" i="1" u="none" smtClean="0">
                              <a:latin typeface="Cambria Math"/>
                            </a:rPr>
                            <m:t>𝑥</m:t>
                          </m:r>
                        </m:e>
                        <m:sub>
                          <m:r>
                            <a:rPr lang="en-US" b="0" i="1" u="none" smtClean="0">
                              <a:latin typeface="Cambria Math"/>
                            </a:rPr>
                            <m:t>𝑖</m:t>
                          </m:r>
                          <m:r>
                            <a:rPr lang="en-US" b="0" i="1" u="none" smtClean="0">
                              <a:latin typeface="Cambria Math"/>
                            </a:rPr>
                            <m:t>−</m:t>
                          </m:r>
                          <m:r>
                            <a:rPr lang="en-US" b="0" i="1" u="none" smtClean="0">
                              <a:latin typeface="Cambria Math"/>
                            </a:rPr>
                            <m:t>𝑎</m:t>
                          </m:r>
                        </m:sub>
                      </m:sSub>
                      <m:r>
                        <a:rPr lang="en-US" b="0" i="1" u="none" smtClean="0">
                          <a:latin typeface="Cambria Math"/>
                        </a:rPr>
                        <m:t>=</m:t>
                      </m:r>
                      <m:nary>
                        <m:naryPr>
                          <m:chr m:val="∑"/>
                          <m:ctrlPr>
                            <a:rPr lang="en-US" i="1" u="none">
                              <a:latin typeface="Cambria Math" panose="02040503050406030204" pitchFamily="18" charset="0"/>
                            </a:rPr>
                          </m:ctrlPr>
                        </m:naryPr>
                        <m:sub>
                          <m:r>
                            <m:rPr>
                              <m:brk m:alnAt="23"/>
                            </m:rPr>
                            <a:rPr lang="en-US" i="1" u="none">
                              <a:latin typeface="Cambria Math"/>
                            </a:rPr>
                            <m:t>𝑎</m:t>
                          </m:r>
                          <m:r>
                            <a:rPr lang="en-US" i="1" u="none">
                              <a:latin typeface="Cambria Math"/>
                            </a:rPr>
                            <m:t>=0</m:t>
                          </m:r>
                        </m:sub>
                        <m:sup>
                          <m:r>
                            <a:rPr lang="en-US" i="1" u="none">
                              <a:latin typeface="Cambria Math"/>
                            </a:rPr>
                            <m:t>𝑚</m:t>
                          </m:r>
                          <m:r>
                            <a:rPr lang="en-US" i="1" u="none">
                              <a:latin typeface="Cambria Math"/>
                            </a:rPr>
                            <m:t>−1</m:t>
                          </m:r>
                        </m:sup>
                        <m:e>
                          <m:sSub>
                            <m:sSubPr>
                              <m:ctrlPr>
                                <a:rPr lang="en-US" i="1" u="none">
                                  <a:latin typeface="Cambria Math" panose="02040503050406030204" pitchFamily="18" charset="0"/>
                                </a:rPr>
                              </m:ctrlPr>
                            </m:sSubPr>
                            <m:e>
                              <m:r>
                                <a:rPr lang="en-US" i="1" u="none">
                                  <a:latin typeface="Cambria Math"/>
                                </a:rPr>
                                <m:t>𝑤</m:t>
                              </m:r>
                            </m:e>
                            <m:sub>
                              <m:r>
                                <a:rPr lang="en-US" i="1" u="none">
                                  <a:latin typeface="Cambria Math"/>
                                </a:rPr>
                                <m:t>𝑖</m:t>
                              </m:r>
                              <m:r>
                                <a:rPr lang="en-US" i="1" u="none">
                                  <a:latin typeface="Cambria Math"/>
                                </a:rPr>
                                <m:t>−</m:t>
                              </m:r>
                              <m:r>
                                <a:rPr lang="en-US" i="1" u="none">
                                  <a:latin typeface="Cambria Math"/>
                                </a:rPr>
                                <m:t>𝑎</m:t>
                              </m:r>
                            </m:sub>
                          </m:sSub>
                        </m:e>
                      </m:nary>
                      <m:sSub>
                        <m:sSubPr>
                          <m:ctrlPr>
                            <a:rPr lang="en-US" i="1" u="none">
                              <a:latin typeface="Cambria Math" panose="02040503050406030204" pitchFamily="18" charset="0"/>
                            </a:rPr>
                          </m:ctrlPr>
                        </m:sSubPr>
                        <m:e>
                          <m:r>
                            <a:rPr lang="en-US" i="1" u="none">
                              <a:latin typeface="Cambria Math"/>
                            </a:rPr>
                            <m:t>𝑥</m:t>
                          </m:r>
                        </m:e>
                        <m:sub>
                          <m:r>
                            <a:rPr lang="en-US" b="0" i="1" u="none" smtClean="0">
                              <a:latin typeface="Cambria Math"/>
                            </a:rPr>
                            <m:t>𝑎</m:t>
                          </m:r>
                        </m:sub>
                      </m:sSub>
                      <m:r>
                        <a:rPr lang="en-US" b="0" i="1" u="none" smtClean="0">
                          <a:latin typeface="Cambria Math"/>
                        </a:rPr>
                        <m:t>     ∀</m:t>
                      </m:r>
                      <m:r>
                        <a:rPr lang="en-US" b="0" i="1" u="none" smtClean="0">
                          <a:latin typeface="Cambria Math"/>
                        </a:rPr>
                        <m:t>𝑖</m:t>
                      </m:r>
                    </m:oMath>
                  </m:oMathPara>
                </a14:m>
                <a:endParaRPr lang="en-US" dirty="0"/>
              </a:p>
            </p:txBody>
          </p:sp>
        </mc:Choice>
        <mc:Fallback xmlns="">
          <p:sp>
            <p:nvSpPr>
              <p:cNvPr id="36" name="Rectangle 35"/>
              <p:cNvSpPr>
                <a:spLocks noRot="1" noChangeAspect="1" noMove="1" noResize="1" noEditPoints="1" noAdjustHandles="1" noChangeArrowheads="1" noChangeShapeType="1" noTextEdit="1"/>
              </p:cNvSpPr>
              <p:nvPr/>
            </p:nvSpPr>
            <p:spPr>
              <a:xfrm>
                <a:off x="1765718" y="1390637"/>
                <a:ext cx="4295407" cy="697755"/>
              </a:xfrm>
              <a:prstGeom prst="rect">
                <a:avLst/>
              </a:prstGeom>
              <a:blipFill>
                <a:blip r:embed="rId7"/>
                <a:stretch>
                  <a:fillRect r="-23580" b="-1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767091" y="2189956"/>
                <a:ext cx="268650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u="none" smtClean="0">
                          <a:latin typeface="Cambria Math"/>
                        </a:rPr>
                        <m:t>𝑦</m:t>
                      </m:r>
                      <m:r>
                        <a:rPr lang="en-US" b="0" i="1" u="none" smtClean="0">
                          <a:latin typeface="Cambria Math"/>
                        </a:rPr>
                        <m:t>=</m:t>
                      </m:r>
                      <m:r>
                        <a:rPr lang="en-US" b="0" i="1" u="none" smtClean="0">
                          <a:latin typeface="Cambria Math"/>
                        </a:rPr>
                        <m:t>𝑓</m:t>
                      </m:r>
                      <m:d>
                        <m:dPr>
                          <m:ctrlPr>
                            <a:rPr lang="en-US" b="0" i="1" u="none" smtClean="0">
                              <a:latin typeface="Cambria Math" panose="02040503050406030204" pitchFamily="18" charset="0"/>
                            </a:rPr>
                          </m:ctrlPr>
                        </m:dPr>
                        <m:e>
                          <m:acc>
                            <m:accPr>
                              <m:chr m:val="̃"/>
                              <m:ctrlPr>
                                <a:rPr lang="en-US" i="1" u="none">
                                  <a:latin typeface="Cambria Math" panose="02040503050406030204" pitchFamily="18" charset="0"/>
                                </a:rPr>
                              </m:ctrlPr>
                            </m:accPr>
                            <m:e>
                              <m:r>
                                <a:rPr lang="en-US" i="1" u="none">
                                  <a:latin typeface="Cambria Math"/>
                                </a:rPr>
                                <m:t>𝑦</m:t>
                              </m:r>
                            </m:e>
                          </m:acc>
                        </m:e>
                      </m:d>
                      <m:r>
                        <a:rPr lang="en-US" b="0" i="1" u="none" smtClean="0">
                          <a:latin typeface="Cambria Math"/>
                        </a:rPr>
                        <m:t>  </m:t>
                      </m:r>
                      <m:r>
                        <a:rPr lang="en-US" i="1" u="none">
                          <a:latin typeface="Cambria Math"/>
                          <a:ea typeface="Cambria Math"/>
                        </a:rPr>
                        <m:t>⟺</m:t>
                      </m:r>
                      <m:r>
                        <a:rPr lang="en-US" b="0" i="1" u="none" smtClean="0">
                          <a:latin typeface="Cambria Math"/>
                          <a:ea typeface="Cambria Math"/>
                        </a:rPr>
                        <m:t>    </m:t>
                      </m:r>
                      <m:sSub>
                        <m:sSubPr>
                          <m:ctrlPr>
                            <a:rPr lang="en-US" b="0" i="1" u="none" smtClean="0">
                              <a:latin typeface="Cambria Math" panose="02040503050406030204" pitchFamily="18" charset="0"/>
                            </a:rPr>
                          </m:ctrlPr>
                        </m:sSubPr>
                        <m:e>
                          <m:sSub>
                            <m:sSubPr>
                              <m:ctrlPr>
                                <a:rPr lang="en-US" b="0" i="1" u="none" smtClean="0">
                                  <a:latin typeface="Cambria Math" panose="02040503050406030204" pitchFamily="18" charset="0"/>
                                </a:rPr>
                              </m:ctrlPr>
                            </m:sSubPr>
                            <m:e>
                              <m:r>
                                <a:rPr lang="en-US" b="0" i="1" u="none" smtClean="0">
                                  <a:latin typeface="Cambria Math"/>
                                </a:rPr>
                                <m:t>𝑦</m:t>
                              </m:r>
                            </m:e>
                            <m:sub>
                              <m:r>
                                <a:rPr lang="en-US" b="0" i="1" u="none" smtClean="0">
                                  <a:latin typeface="Cambria Math"/>
                                </a:rPr>
                                <m:t>𝑖</m:t>
                              </m:r>
                            </m:sub>
                          </m:sSub>
                          <m:r>
                            <a:rPr lang="en-US" b="0" i="1" u="none" smtClean="0">
                              <a:latin typeface="Cambria Math"/>
                            </a:rPr>
                            <m:t>=</m:t>
                          </m:r>
                          <m:r>
                            <a:rPr lang="en-US" b="0" i="1" u="none" smtClean="0">
                              <a:latin typeface="Cambria Math"/>
                            </a:rPr>
                            <m:t>𝑓</m:t>
                          </m:r>
                          <m:r>
                            <a:rPr lang="en-US" b="0" i="1" u="none" smtClean="0">
                              <a:latin typeface="Cambria Math"/>
                            </a:rPr>
                            <m:t>(</m:t>
                          </m:r>
                          <m:acc>
                            <m:accPr>
                              <m:chr m:val="̃"/>
                              <m:ctrlPr>
                                <a:rPr lang="en-US" b="0" i="1" u="none" smtClean="0">
                                  <a:latin typeface="Cambria Math" panose="02040503050406030204" pitchFamily="18" charset="0"/>
                                </a:rPr>
                              </m:ctrlPr>
                            </m:accPr>
                            <m:e>
                              <m:r>
                                <a:rPr lang="en-US" i="1" u="none">
                                  <a:latin typeface="Cambria Math"/>
                                </a:rPr>
                                <m:t>𝑦</m:t>
                              </m:r>
                            </m:e>
                          </m:acc>
                        </m:e>
                        <m:sub>
                          <m:r>
                            <a:rPr lang="en-US" b="0" i="1" u="none" smtClean="0">
                              <a:latin typeface="Cambria Math"/>
                            </a:rPr>
                            <m:t>𝑖</m:t>
                          </m:r>
                        </m:sub>
                      </m:sSub>
                      <m:r>
                        <a:rPr lang="en-US" b="0" i="1" u="none" smtClean="0">
                          <a:latin typeface="Cambria Math"/>
                        </a:rPr>
                        <m:t>)</m:t>
                      </m:r>
                      <m:r>
                        <a:rPr lang="en-US" b="0" i="0" u="none" smtClean="0">
                          <a:latin typeface="Cambria Math"/>
                        </a:rPr>
                        <m:t>    </m:t>
                      </m:r>
                      <m:r>
                        <a:rPr lang="en-US" b="0" i="1" u="none" smtClean="0">
                          <a:latin typeface="Cambria Math"/>
                        </a:rPr>
                        <m:t> ∀</m:t>
                      </m:r>
                      <m:r>
                        <a:rPr lang="en-US" b="0" i="1" u="none" smtClean="0">
                          <a:latin typeface="Cambria Math"/>
                        </a:rPr>
                        <m:t>𝑖</m:t>
                      </m:r>
                      <m:r>
                        <a:rPr lang="en-US" b="0" i="0" u="none" smtClean="0">
                          <a:latin typeface="Cambria Math"/>
                        </a:rPr>
                        <m:t> </m:t>
                      </m:r>
                    </m:oMath>
                  </m:oMathPara>
                </a14:m>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1767091" y="2189956"/>
                <a:ext cx="2686505" cy="307777"/>
              </a:xfrm>
              <a:prstGeom prst="rect">
                <a:avLst/>
              </a:prstGeom>
              <a:blipFill>
                <a:blip r:embed="rId8"/>
                <a:stretch>
                  <a:fillRect r="-20862" b="-35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1779236" y="2637229"/>
                <a:ext cx="732059" cy="5383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u="none" smtClean="0">
                              <a:latin typeface="Cambria Math" panose="02040503050406030204" pitchFamily="18" charset="0"/>
                            </a:rPr>
                          </m:ctrlPr>
                        </m:fPr>
                        <m:num>
                          <m:r>
                            <a:rPr lang="en-US" b="0" i="1" u="none" smtClean="0">
                              <a:latin typeface="Cambria Math"/>
                            </a:rPr>
                            <m:t>𝜕</m:t>
                          </m:r>
                          <m:sSub>
                            <m:sSubPr>
                              <m:ctrlPr>
                                <a:rPr lang="en-US" b="0" i="1" u="none" smtClean="0">
                                  <a:latin typeface="Cambria Math" panose="02040503050406030204" pitchFamily="18" charset="0"/>
                                </a:rPr>
                              </m:ctrlPr>
                            </m:sSubPr>
                            <m:e>
                              <m:r>
                                <a:rPr lang="en-US" b="0" i="1" u="none" smtClean="0">
                                  <a:latin typeface="Cambria Math"/>
                                </a:rPr>
                                <m:t>𝐸</m:t>
                              </m:r>
                            </m:e>
                            <m:sub>
                              <m:r>
                                <a:rPr lang="en-US" b="0" i="1" u="none" smtClean="0">
                                  <a:latin typeface="Cambria Math"/>
                                </a:rPr>
                                <m:t>𝑑</m:t>
                              </m:r>
                            </m:sub>
                          </m:sSub>
                        </m:num>
                        <m:den>
                          <m:r>
                            <a:rPr lang="en-US" b="0" i="1" u="none" smtClean="0">
                              <a:latin typeface="Cambria Math"/>
                            </a:rPr>
                            <m:t>𝜕</m:t>
                          </m:r>
                          <m:sSub>
                            <m:sSubPr>
                              <m:ctrlPr>
                                <a:rPr lang="en-US" b="0" i="1" u="none" smtClean="0">
                                  <a:latin typeface="Cambria Math" panose="02040503050406030204" pitchFamily="18" charset="0"/>
                                </a:rPr>
                              </m:ctrlPr>
                            </m:sSubPr>
                            <m:e>
                              <m:r>
                                <a:rPr lang="en-US" b="0" i="1" u="none" smtClean="0">
                                  <a:latin typeface="Cambria Math"/>
                                </a:rPr>
                                <m:t>𝑤</m:t>
                              </m:r>
                            </m:e>
                            <m:sub>
                              <m:r>
                                <a:rPr lang="en-US" b="0" i="1" u="none" smtClean="0">
                                  <a:latin typeface="Cambria Math"/>
                                </a:rPr>
                                <m:t>𝑎</m:t>
                              </m:r>
                            </m:sub>
                          </m:sSub>
                        </m:den>
                      </m:f>
                      <m:r>
                        <a:rPr lang="en-US" b="0" i="1" u="none" smtClean="0">
                          <a:latin typeface="Cambria Math"/>
                        </a:rPr>
                        <m:t>=</m:t>
                      </m:r>
                    </m:oMath>
                  </m:oMathPara>
                </a14:m>
                <a:endParaRPr lang="en-US" u="none" dirty="0"/>
              </a:p>
            </p:txBody>
          </p:sp>
        </mc:Choice>
        <mc:Fallback xmlns="">
          <p:sp>
            <p:nvSpPr>
              <p:cNvPr id="38" name="Rectangle 37"/>
              <p:cNvSpPr>
                <a:spLocks noRot="1" noChangeAspect="1" noMove="1" noResize="1" noEditPoints="1" noAdjustHandles="1" noChangeArrowheads="1" noChangeShapeType="1" noTextEdit="1"/>
              </p:cNvSpPr>
              <p:nvPr/>
            </p:nvSpPr>
            <p:spPr>
              <a:xfrm>
                <a:off x="1779236" y="2637229"/>
                <a:ext cx="732059" cy="538353"/>
              </a:xfrm>
              <a:prstGeom prst="rect">
                <a:avLst/>
              </a:prstGeom>
              <a:blipFill>
                <a:blip r:embed="rId9"/>
                <a:stretch>
                  <a:fillRect b="-147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1794353" y="3310839"/>
                <a:ext cx="805321" cy="66633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u="none" smtClean="0">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num>
                        <m:den>
                          <m:r>
                            <a:rPr lang="en-US" i="1" u="none">
                              <a:latin typeface="Cambria Math"/>
                            </a:rPr>
                            <m:t>𝜕</m:t>
                          </m:r>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𝑦</m:t>
                                  </m:r>
                                </m:e>
                              </m:acc>
                            </m:e>
                            <m:sub>
                              <m:r>
                                <a:rPr lang="en-US" i="1" u="none">
                                  <a:latin typeface="Cambria Math"/>
                                </a:rPr>
                                <m:t>𝑖</m:t>
                              </m:r>
                            </m:sub>
                          </m:sSub>
                        </m:den>
                      </m:f>
                      <m:r>
                        <a:rPr lang="en-US" b="0" i="1" u="none" smtClean="0">
                          <a:latin typeface="Cambria Math"/>
                        </a:rPr>
                        <m:t>=</m:t>
                      </m:r>
                    </m:oMath>
                  </m:oMathPara>
                </a14:m>
                <a:endParaRPr lang="en-US" u="none" dirty="0"/>
              </a:p>
            </p:txBody>
          </p:sp>
        </mc:Choice>
        <mc:Fallback xmlns="">
          <p:sp>
            <p:nvSpPr>
              <p:cNvPr id="39" name="Rectangle 38"/>
              <p:cNvSpPr>
                <a:spLocks noRot="1" noChangeAspect="1" noMove="1" noResize="1" noEditPoints="1" noAdjustHandles="1" noChangeArrowheads="1" noChangeShapeType="1" noTextEdit="1"/>
              </p:cNvSpPr>
              <p:nvPr/>
            </p:nvSpPr>
            <p:spPr>
              <a:xfrm>
                <a:off x="1794353" y="3310839"/>
                <a:ext cx="805321" cy="66633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1794993" y="4041483"/>
                <a:ext cx="1395367" cy="66582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b="0" i="1" u="none" smtClean="0">
                          <a:latin typeface="Cambria Math"/>
                        </a:rPr>
                        <m:t>𝛿</m:t>
                      </m:r>
                      <m:r>
                        <a:rPr lang="en-US" b="0" i="1" u="none" smtClean="0">
                          <a:latin typeface="Cambria Math"/>
                        </a:rPr>
                        <m:t>= </m:t>
                      </m:r>
                      <m:f>
                        <m:fPr>
                          <m:ctrlPr>
                            <a:rPr lang="en-US" b="0" i="1" u="none" smtClean="0">
                              <a:latin typeface="Cambria Math" panose="02040503050406030204" pitchFamily="18" charset="0"/>
                            </a:rPr>
                          </m:ctrlPr>
                        </m:fPr>
                        <m:num>
                          <m:r>
                            <a:rPr lang="en-US" b="0" i="1" u="none" smtClean="0">
                              <a:latin typeface="Cambria Math"/>
                            </a:rPr>
                            <m:t>𝜕</m:t>
                          </m:r>
                          <m:sSub>
                            <m:sSubPr>
                              <m:ctrlPr>
                                <a:rPr lang="en-US" b="0" i="1" u="none" smtClean="0">
                                  <a:latin typeface="Cambria Math" panose="02040503050406030204" pitchFamily="18" charset="0"/>
                                </a:rPr>
                              </m:ctrlPr>
                            </m:sSubPr>
                            <m:e>
                              <m:r>
                                <a:rPr lang="en-US" b="0" i="1" u="none" smtClean="0">
                                  <a:latin typeface="Cambria Math"/>
                                </a:rPr>
                                <m:t>𝐸</m:t>
                              </m:r>
                            </m:e>
                            <m:sub>
                              <m:r>
                                <a:rPr lang="en-US" b="0" i="1" u="none" smtClean="0">
                                  <a:latin typeface="Cambria Math"/>
                                </a:rPr>
                                <m:t>𝑑</m:t>
                              </m:r>
                            </m:sub>
                          </m:sSub>
                        </m:num>
                        <m:den>
                          <m:r>
                            <a:rPr lang="en-US" b="0" i="1" u="none" smtClean="0">
                              <a:latin typeface="Cambria Math"/>
                            </a:rPr>
                            <m:t>𝜕</m:t>
                          </m:r>
                          <m:sSub>
                            <m:sSubPr>
                              <m:ctrlPr>
                                <a:rPr lang="en-US" b="0" i="1" u="none" smtClean="0">
                                  <a:latin typeface="Cambria Math" panose="02040503050406030204" pitchFamily="18" charset="0"/>
                                </a:rPr>
                              </m:ctrlPr>
                            </m:sSubPr>
                            <m:e>
                              <m:r>
                                <a:rPr lang="en-US" b="0" i="1" u="none" smtClean="0">
                                  <a:latin typeface="Cambria Math"/>
                                </a:rPr>
                                <m:t>𝑥</m:t>
                              </m:r>
                            </m:e>
                            <m:sub>
                              <m:r>
                                <a:rPr lang="en-US" b="0" i="1" u="none" smtClean="0">
                                  <a:latin typeface="Cambria Math"/>
                                </a:rPr>
                                <m:t>𝑎</m:t>
                              </m:r>
                            </m:sub>
                          </m:sSub>
                        </m:den>
                      </m:f>
                      <m:r>
                        <a:rPr lang="en-US" b="0" i="1" u="none" smtClean="0">
                          <a:latin typeface="Cambria Math"/>
                        </a:rPr>
                        <m:t>=</m:t>
                      </m:r>
                    </m:oMath>
                  </m:oMathPara>
                </a14:m>
                <a:endParaRPr lang="en-US" u="none" dirty="0"/>
              </a:p>
            </p:txBody>
          </p:sp>
        </mc:Choice>
        <mc:Fallback xmlns="">
          <p:sp>
            <p:nvSpPr>
              <p:cNvPr id="40" name="Rectangle 39"/>
              <p:cNvSpPr>
                <a:spLocks noRot="1" noChangeAspect="1" noMove="1" noResize="1" noEditPoints="1" noAdjustHandles="1" noChangeArrowheads="1" noChangeShapeType="1" noTextEdit="1"/>
              </p:cNvSpPr>
              <p:nvPr/>
            </p:nvSpPr>
            <p:spPr>
              <a:xfrm>
                <a:off x="1794993" y="4041483"/>
                <a:ext cx="1395367" cy="665823"/>
              </a:xfrm>
              <a:prstGeom prst="rect">
                <a:avLst/>
              </a:prstGeom>
              <a:blipFill>
                <a:blip r:embed="rId11"/>
                <a:stretch>
                  <a:fillRect/>
                </a:stretch>
              </a:blipFill>
            </p:spPr>
            <p:txBody>
              <a:bodyPr/>
              <a:lstStyle/>
              <a:p>
                <a:r>
                  <a:rPr lang="en-US">
                    <a:noFill/>
                  </a:rPr>
                  <a:t> </a:t>
                </a:r>
              </a:p>
            </p:txBody>
          </p:sp>
        </mc:Fallback>
      </mc:AlternateContent>
      <p:sp>
        <p:nvSpPr>
          <p:cNvPr id="41" name="Left Arrow Callout 40"/>
          <p:cNvSpPr/>
          <p:nvPr/>
        </p:nvSpPr>
        <p:spPr>
          <a:xfrm>
            <a:off x="7134019" y="1703187"/>
            <a:ext cx="2009981" cy="296849"/>
          </a:xfrm>
          <a:prstGeom prst="leftArrowCallout">
            <a:avLst>
              <a:gd name="adj1" fmla="val 25000"/>
              <a:gd name="adj2" fmla="val 25000"/>
              <a:gd name="adj3" fmla="val 25000"/>
              <a:gd name="adj4" fmla="val 8632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none" dirty="0"/>
              <a:t>The convolution</a:t>
            </a:r>
          </a:p>
        </p:txBody>
      </p:sp>
      <p:sp>
        <p:nvSpPr>
          <p:cNvPr id="42" name="Left Arrow Callout 41"/>
          <p:cNvSpPr/>
          <p:nvPr/>
        </p:nvSpPr>
        <p:spPr>
          <a:xfrm>
            <a:off x="5571325" y="2361103"/>
            <a:ext cx="3268650" cy="296849"/>
          </a:xfrm>
          <a:prstGeom prst="leftArrowCallout">
            <a:avLst>
              <a:gd name="adj1" fmla="val 25000"/>
              <a:gd name="adj2" fmla="val 25000"/>
              <a:gd name="adj3" fmla="val 25000"/>
              <a:gd name="adj4" fmla="val 8632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none" dirty="0"/>
              <a:t>A differentiable nonlinearity </a:t>
            </a:r>
          </a:p>
        </p:txBody>
      </p:sp>
      <mc:AlternateContent xmlns:mc="http://schemas.openxmlformats.org/markup-compatibility/2006" xmlns:a14="http://schemas.microsoft.com/office/drawing/2010/main">
        <mc:Choice Requires="a14">
          <p:sp>
            <p:nvSpPr>
              <p:cNvPr id="43" name="Rectangle 42"/>
              <p:cNvSpPr/>
              <p:nvPr/>
            </p:nvSpPr>
            <p:spPr>
              <a:xfrm>
                <a:off x="2373692" y="2554027"/>
                <a:ext cx="1202893" cy="697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u="none">
                              <a:latin typeface="Cambria Math" panose="02040503050406030204" pitchFamily="18" charset="0"/>
                            </a:rPr>
                          </m:ctrlPr>
                        </m:naryPr>
                        <m:sub>
                          <m:r>
                            <a:rPr lang="en-US" i="1" u="none">
                              <a:latin typeface="Cambria Math"/>
                            </a:rPr>
                            <m:t>𝑖</m:t>
                          </m:r>
                          <m:r>
                            <a:rPr lang="en-US" i="1" u="none">
                              <a:latin typeface="Cambria Math"/>
                            </a:rPr>
                            <m:t>=0</m:t>
                          </m:r>
                        </m:sub>
                        <m:sup>
                          <m:r>
                            <a:rPr lang="en-US" i="1" u="none">
                              <a:latin typeface="Cambria Math"/>
                            </a:rPr>
                            <m:t>𝑚</m:t>
                          </m:r>
                          <m:r>
                            <a:rPr lang="en-US" i="1" u="none">
                              <a:latin typeface="Cambria Math"/>
                            </a:rPr>
                            <m:t>−1</m:t>
                          </m:r>
                        </m:sup>
                        <m:e>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num>
                            <m:den>
                              <m:r>
                                <a:rPr lang="en-US" i="1" u="none">
                                  <a:latin typeface="Cambria Math"/>
                                </a:rPr>
                                <m:t>𝜕</m:t>
                              </m:r>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𝑦</m:t>
                                      </m:r>
                                    </m:e>
                                  </m:acc>
                                </m:e>
                                <m:sub>
                                  <m:r>
                                    <a:rPr lang="en-US" i="1" u="none">
                                      <a:latin typeface="Cambria Math"/>
                                    </a:rPr>
                                    <m:t>𝑖</m:t>
                                  </m:r>
                                </m:sub>
                              </m:sSub>
                            </m:den>
                          </m:f>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𝑦</m:t>
                                      </m:r>
                                    </m:e>
                                  </m:acc>
                                </m:e>
                                <m:sub>
                                  <m:r>
                                    <a:rPr lang="en-US" i="1" u="none">
                                      <a:latin typeface="Cambria Math"/>
                                    </a:rPr>
                                    <m:t>𝑖</m:t>
                                  </m:r>
                                </m:sub>
                              </m:sSub>
                            </m:num>
                            <m:den>
                              <m:r>
                                <a:rPr lang="en-US" i="1" u="none">
                                  <a:latin typeface="Cambria Math"/>
                                </a:rPr>
                                <m:t>𝜕</m:t>
                              </m:r>
                              <m:sSub>
                                <m:sSubPr>
                                  <m:ctrlPr>
                                    <a:rPr lang="en-US" i="1" u="none">
                                      <a:latin typeface="Cambria Math" panose="02040503050406030204" pitchFamily="18" charset="0"/>
                                    </a:rPr>
                                  </m:ctrlPr>
                                </m:sSubPr>
                                <m:e>
                                  <m:r>
                                    <a:rPr lang="en-US" i="1" u="none">
                                      <a:latin typeface="Cambria Math"/>
                                    </a:rPr>
                                    <m:t>𝑤</m:t>
                                  </m:r>
                                </m:e>
                                <m:sub>
                                  <m:r>
                                    <a:rPr lang="en-US" i="1" u="none">
                                      <a:latin typeface="Cambria Math"/>
                                    </a:rPr>
                                    <m:t>𝑎</m:t>
                                  </m:r>
                                </m:sub>
                              </m:sSub>
                            </m:den>
                          </m:f>
                        </m:e>
                      </m:nary>
                    </m:oMath>
                  </m:oMathPara>
                </a14:m>
                <a:endParaRPr lang="en-US" u="none" dirty="0"/>
              </a:p>
            </p:txBody>
          </p:sp>
        </mc:Choice>
        <mc:Fallback xmlns="">
          <p:sp>
            <p:nvSpPr>
              <p:cNvPr id="43" name="Rectangle 42"/>
              <p:cNvSpPr>
                <a:spLocks noRot="1" noChangeAspect="1" noMove="1" noResize="1" noEditPoints="1" noAdjustHandles="1" noChangeArrowheads="1" noChangeShapeType="1" noTextEdit="1"/>
              </p:cNvSpPr>
              <p:nvPr/>
            </p:nvSpPr>
            <p:spPr>
              <a:xfrm>
                <a:off x="2373692" y="2554027"/>
                <a:ext cx="1202893" cy="697755"/>
              </a:xfrm>
              <a:prstGeom prst="rect">
                <a:avLst/>
              </a:prstGeom>
              <a:blipFill>
                <a:blip r:embed="rId12"/>
                <a:stretch>
                  <a:fillRect r="-10606" b="-175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3635339" y="2556853"/>
                <a:ext cx="1401859" cy="697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u="none">
                          <a:latin typeface="Cambria Math"/>
                        </a:rPr>
                        <m:t>=</m:t>
                      </m:r>
                      <m:nary>
                        <m:naryPr>
                          <m:chr m:val="∑"/>
                          <m:ctrlPr>
                            <a:rPr lang="en-US" i="1" u="none">
                              <a:latin typeface="Cambria Math" panose="02040503050406030204" pitchFamily="18" charset="0"/>
                            </a:rPr>
                          </m:ctrlPr>
                        </m:naryPr>
                        <m:sub>
                          <m:r>
                            <a:rPr lang="en-US" i="1" u="none">
                              <a:latin typeface="Cambria Math"/>
                            </a:rPr>
                            <m:t>𝑖</m:t>
                          </m:r>
                          <m:r>
                            <a:rPr lang="en-US" i="1" u="none">
                              <a:latin typeface="Cambria Math"/>
                            </a:rPr>
                            <m:t>=0</m:t>
                          </m:r>
                        </m:sub>
                        <m:sup>
                          <m:r>
                            <a:rPr lang="en-US" i="1" u="none">
                              <a:latin typeface="Cambria Math"/>
                            </a:rPr>
                            <m:t>𝑚</m:t>
                          </m:r>
                          <m:r>
                            <a:rPr lang="en-US" i="1" u="none">
                              <a:latin typeface="Cambria Math"/>
                            </a:rPr>
                            <m:t>−1</m:t>
                          </m:r>
                        </m:sup>
                        <m:e>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num>
                            <m:den>
                              <m:r>
                                <a:rPr lang="en-US" i="1" u="none">
                                  <a:latin typeface="Cambria Math"/>
                                </a:rPr>
                                <m:t>𝜕</m:t>
                              </m:r>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𝑦</m:t>
                                      </m:r>
                                    </m:e>
                                  </m:acc>
                                </m:e>
                                <m:sub>
                                  <m:r>
                                    <a:rPr lang="en-US" i="1" u="none">
                                      <a:latin typeface="Cambria Math"/>
                                    </a:rPr>
                                    <m:t>𝑖</m:t>
                                  </m:r>
                                </m:sub>
                              </m:sSub>
                            </m:den>
                          </m:f>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𝑖</m:t>
                              </m:r>
                              <m:r>
                                <a:rPr lang="en-US" i="1" u="none">
                                  <a:latin typeface="Cambria Math"/>
                                </a:rPr>
                                <m:t>−</m:t>
                              </m:r>
                              <m:r>
                                <a:rPr lang="en-US" i="1" u="none">
                                  <a:latin typeface="Cambria Math"/>
                                </a:rPr>
                                <m:t>𝑎</m:t>
                              </m:r>
                            </m:sub>
                          </m:sSub>
                        </m:e>
                      </m:nary>
                    </m:oMath>
                  </m:oMathPara>
                </a14:m>
                <a:endParaRPr lang="en-US" dirty="0"/>
              </a:p>
            </p:txBody>
          </p:sp>
        </mc:Choice>
        <mc:Fallback xmlns="">
          <p:sp>
            <p:nvSpPr>
              <p:cNvPr id="44" name="Rectangle 43"/>
              <p:cNvSpPr>
                <a:spLocks noRot="1" noChangeAspect="1" noMove="1" noResize="1" noEditPoints="1" noAdjustHandles="1" noChangeArrowheads="1" noChangeShapeType="1" noTextEdit="1"/>
              </p:cNvSpPr>
              <p:nvPr/>
            </p:nvSpPr>
            <p:spPr>
              <a:xfrm>
                <a:off x="3635339" y="2556853"/>
                <a:ext cx="1401859" cy="697755"/>
              </a:xfrm>
              <a:prstGeom prst="rect">
                <a:avLst/>
              </a:prstGeom>
              <a:blipFill>
                <a:blip r:embed="rId13"/>
                <a:stretch>
                  <a:fillRect r="-12609"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2488850" y="3329854"/>
                <a:ext cx="818879" cy="5388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num>
                        <m:den>
                          <m:r>
                            <a:rPr lang="en-US" i="1" u="none">
                              <a:latin typeface="Cambria Math"/>
                            </a:rPr>
                            <m:t>𝜕</m:t>
                          </m:r>
                          <m:sSub>
                            <m:sSubPr>
                              <m:ctrlPr>
                                <a:rPr lang="en-US" i="1" u="none">
                                  <a:latin typeface="Cambria Math" panose="02040503050406030204" pitchFamily="18" charset="0"/>
                                </a:rPr>
                              </m:ctrlPr>
                            </m:sSubPr>
                            <m:e>
                              <m:r>
                                <a:rPr lang="en-US" i="1" u="none">
                                  <a:latin typeface="Cambria Math"/>
                                </a:rPr>
                                <m:t>𝑦</m:t>
                              </m:r>
                            </m:e>
                            <m:sub>
                              <m:r>
                                <a:rPr lang="en-US" i="1" u="none">
                                  <a:latin typeface="Cambria Math"/>
                                </a:rPr>
                                <m:t>𝑖</m:t>
                              </m:r>
                            </m:sub>
                          </m:sSub>
                        </m:den>
                      </m:f>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𝑦</m:t>
                              </m:r>
                            </m:e>
                            <m:sub>
                              <m:r>
                                <a:rPr lang="en-US" i="1" u="none">
                                  <a:latin typeface="Cambria Math"/>
                                </a:rPr>
                                <m:t>𝑖</m:t>
                              </m:r>
                            </m:sub>
                          </m:sSub>
                        </m:num>
                        <m:den>
                          <m:r>
                            <a:rPr lang="en-US" i="1" u="none">
                              <a:latin typeface="Cambria Math"/>
                            </a:rPr>
                            <m:t>𝜕</m:t>
                          </m:r>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𝑦</m:t>
                                  </m:r>
                                </m:e>
                              </m:acc>
                            </m:e>
                            <m:sub>
                              <m:r>
                                <a:rPr lang="en-US" i="1" u="none">
                                  <a:latin typeface="Cambria Math"/>
                                </a:rPr>
                                <m:t>𝑖</m:t>
                              </m:r>
                            </m:sub>
                          </m:sSub>
                        </m:den>
                      </m:f>
                    </m:oMath>
                  </m:oMathPara>
                </a14:m>
                <a:endParaRPr lang="en-US" dirty="0"/>
              </a:p>
            </p:txBody>
          </p:sp>
        </mc:Choice>
        <mc:Fallback xmlns="">
          <p:sp>
            <p:nvSpPr>
              <p:cNvPr id="45" name="Rectangle 44"/>
              <p:cNvSpPr>
                <a:spLocks noRot="1" noChangeAspect="1" noMove="1" noResize="1" noEditPoints="1" noAdjustHandles="1" noChangeArrowheads="1" noChangeShapeType="1" noTextEdit="1"/>
              </p:cNvSpPr>
              <p:nvPr/>
            </p:nvSpPr>
            <p:spPr>
              <a:xfrm>
                <a:off x="2488850" y="3329854"/>
                <a:ext cx="818879" cy="538802"/>
              </a:xfrm>
              <a:prstGeom prst="rect">
                <a:avLst/>
              </a:prstGeom>
              <a:blipFill>
                <a:blip r:embed="rId14"/>
                <a:stretch>
                  <a:fillRect r="-2963"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3335376" y="3336059"/>
                <a:ext cx="1142941" cy="5388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u="none">
                          <a:latin typeface="Cambria Math"/>
                        </a:rPr>
                        <m:t>=</m:t>
                      </m:r>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num>
                        <m:den>
                          <m:r>
                            <a:rPr lang="en-US" i="1" u="none">
                              <a:latin typeface="Cambria Math"/>
                            </a:rPr>
                            <m:t>𝜕</m:t>
                          </m:r>
                          <m:sSub>
                            <m:sSubPr>
                              <m:ctrlPr>
                                <a:rPr lang="en-US" i="1" u="none">
                                  <a:latin typeface="Cambria Math" panose="02040503050406030204" pitchFamily="18" charset="0"/>
                                </a:rPr>
                              </m:ctrlPr>
                            </m:sSubPr>
                            <m:e>
                              <m:r>
                                <a:rPr lang="en-US" i="1" u="none">
                                  <a:latin typeface="Cambria Math"/>
                                </a:rPr>
                                <m:t>𝑦</m:t>
                              </m:r>
                            </m:e>
                            <m:sub>
                              <m:r>
                                <a:rPr lang="en-US" i="1" u="none">
                                  <a:latin typeface="Cambria Math"/>
                                </a:rPr>
                                <m:t>𝑖</m:t>
                              </m:r>
                            </m:sub>
                          </m:sSub>
                        </m:den>
                      </m:f>
                      <m:r>
                        <a:rPr lang="en-US" i="1" u="none">
                          <a:latin typeface="Cambria Math"/>
                        </a:rPr>
                        <m:t>𝑓</m:t>
                      </m:r>
                      <m:r>
                        <a:rPr lang="en-US" i="1" u="none">
                          <a:latin typeface="Cambria Math"/>
                        </a:rPr>
                        <m:t>′(</m:t>
                      </m:r>
                      <m:acc>
                        <m:accPr>
                          <m:chr m:val="̃"/>
                          <m:ctrlPr>
                            <a:rPr lang="en-US" i="1" u="none">
                              <a:latin typeface="Cambria Math" panose="02040503050406030204" pitchFamily="18" charset="0"/>
                            </a:rPr>
                          </m:ctrlPr>
                        </m:accPr>
                        <m:e>
                          <m:r>
                            <a:rPr lang="en-US" i="1" u="none">
                              <a:latin typeface="Cambria Math"/>
                            </a:rPr>
                            <m:t>𝑦</m:t>
                          </m:r>
                        </m:e>
                      </m:acc>
                      <m:r>
                        <a:rPr lang="en-US" i="1" u="none">
                          <a:latin typeface="Cambria Math"/>
                        </a:rPr>
                        <m:t>)</m:t>
                      </m:r>
                    </m:oMath>
                  </m:oMathPara>
                </a14:m>
                <a:endParaRPr lang="en-US" dirty="0"/>
              </a:p>
            </p:txBody>
          </p:sp>
        </mc:Choice>
        <mc:Fallback xmlns="">
          <p:sp>
            <p:nvSpPr>
              <p:cNvPr id="46" name="Rectangle 45"/>
              <p:cNvSpPr>
                <a:spLocks noRot="1" noChangeAspect="1" noMove="1" noResize="1" noEditPoints="1" noAdjustHandles="1" noChangeArrowheads="1" noChangeShapeType="1" noTextEdit="1"/>
              </p:cNvSpPr>
              <p:nvPr/>
            </p:nvSpPr>
            <p:spPr>
              <a:xfrm>
                <a:off x="3335376" y="3336059"/>
                <a:ext cx="1142941" cy="538802"/>
              </a:xfrm>
              <a:prstGeom prst="rect">
                <a:avLst/>
              </a:prstGeom>
              <a:blipFill>
                <a:blip r:embed="rId15"/>
                <a:stretch>
                  <a:fillRect r="-851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880046" y="3924440"/>
                <a:ext cx="1175706" cy="697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u="none">
                              <a:latin typeface="Cambria Math" panose="02040503050406030204" pitchFamily="18" charset="0"/>
                            </a:rPr>
                          </m:ctrlPr>
                        </m:naryPr>
                        <m:sub>
                          <m:r>
                            <a:rPr lang="en-US" i="1" u="none">
                              <a:latin typeface="Cambria Math"/>
                            </a:rPr>
                            <m:t>𝑖</m:t>
                          </m:r>
                          <m:r>
                            <a:rPr lang="en-US" i="1" u="none">
                              <a:latin typeface="Cambria Math"/>
                            </a:rPr>
                            <m:t>=0</m:t>
                          </m:r>
                        </m:sub>
                        <m:sup>
                          <m:r>
                            <a:rPr lang="en-US" i="1" u="none">
                              <a:latin typeface="Cambria Math"/>
                            </a:rPr>
                            <m:t>𝑚</m:t>
                          </m:r>
                          <m:r>
                            <a:rPr lang="en-US" i="1" u="none">
                              <a:latin typeface="Cambria Math"/>
                            </a:rPr>
                            <m:t>−1</m:t>
                          </m:r>
                        </m:sup>
                        <m:e>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num>
                            <m:den>
                              <m:r>
                                <a:rPr lang="en-US" i="1" u="none">
                                  <a:latin typeface="Cambria Math"/>
                                </a:rPr>
                                <m:t>𝜕</m:t>
                              </m:r>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𝑦</m:t>
                                      </m:r>
                                    </m:e>
                                  </m:acc>
                                </m:e>
                                <m:sub>
                                  <m:r>
                                    <a:rPr lang="en-US" i="1" u="none">
                                      <a:latin typeface="Cambria Math"/>
                                    </a:rPr>
                                    <m:t>𝑖</m:t>
                                  </m:r>
                                </m:sub>
                              </m:sSub>
                            </m:den>
                          </m:f>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𝑦</m:t>
                                      </m:r>
                                    </m:e>
                                  </m:acc>
                                </m:e>
                                <m:sub>
                                  <m:r>
                                    <a:rPr lang="en-US" i="1" u="none">
                                      <a:latin typeface="Cambria Math"/>
                                    </a:rPr>
                                    <m:t>𝑖</m:t>
                                  </m:r>
                                </m:sub>
                              </m:sSub>
                            </m:num>
                            <m:den>
                              <m:r>
                                <a:rPr lang="en-US" i="1" u="none">
                                  <a:latin typeface="Cambria Math"/>
                                </a:rPr>
                                <m:t>𝜕</m:t>
                              </m:r>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𝑎</m:t>
                                  </m:r>
                                </m:sub>
                              </m:sSub>
                            </m:den>
                          </m:f>
                        </m:e>
                      </m:nary>
                    </m:oMath>
                  </m:oMathPara>
                </a14:m>
                <a:endParaRPr lang="en-US" dirty="0"/>
              </a:p>
            </p:txBody>
          </p:sp>
        </mc:Choice>
        <mc:Fallback xmlns="">
          <p:sp>
            <p:nvSpPr>
              <p:cNvPr id="47" name="Rectangle 46"/>
              <p:cNvSpPr>
                <a:spLocks noRot="1" noChangeAspect="1" noMove="1" noResize="1" noEditPoints="1" noAdjustHandles="1" noChangeArrowheads="1" noChangeShapeType="1" noTextEdit="1"/>
              </p:cNvSpPr>
              <p:nvPr/>
            </p:nvSpPr>
            <p:spPr>
              <a:xfrm>
                <a:off x="2880046" y="3924440"/>
                <a:ext cx="1175706" cy="697755"/>
              </a:xfrm>
              <a:prstGeom prst="rect">
                <a:avLst/>
              </a:prstGeom>
              <a:blipFill>
                <a:blip r:embed="rId16"/>
                <a:stretch>
                  <a:fillRect r="-10881" b="-175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4188293" y="3924440"/>
                <a:ext cx="1434495" cy="697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u="none">
                          <a:latin typeface="Cambria Math"/>
                        </a:rPr>
                        <m:t>=</m:t>
                      </m:r>
                      <m:nary>
                        <m:naryPr>
                          <m:chr m:val="∑"/>
                          <m:ctrlPr>
                            <a:rPr lang="en-US" i="1" u="none">
                              <a:latin typeface="Cambria Math" panose="02040503050406030204" pitchFamily="18" charset="0"/>
                            </a:rPr>
                          </m:ctrlPr>
                        </m:naryPr>
                        <m:sub>
                          <m:r>
                            <a:rPr lang="en-US" i="1" u="none">
                              <a:latin typeface="Cambria Math"/>
                            </a:rPr>
                            <m:t>𝑖</m:t>
                          </m:r>
                          <m:r>
                            <a:rPr lang="en-US" i="1" u="none">
                              <a:latin typeface="Cambria Math"/>
                            </a:rPr>
                            <m:t>=0</m:t>
                          </m:r>
                        </m:sub>
                        <m:sup>
                          <m:r>
                            <a:rPr lang="en-US" i="1" u="none">
                              <a:latin typeface="Cambria Math"/>
                            </a:rPr>
                            <m:t>𝑚</m:t>
                          </m:r>
                          <m:r>
                            <a:rPr lang="en-US" i="1" u="none">
                              <a:latin typeface="Cambria Math"/>
                            </a:rPr>
                            <m:t>−1</m:t>
                          </m:r>
                        </m:sup>
                        <m:e>
                          <m:f>
                            <m:fPr>
                              <m:ctrlPr>
                                <a:rPr lang="en-US" i="1" u="none">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num>
                            <m:den>
                              <m:r>
                                <a:rPr lang="en-US" i="1" u="none">
                                  <a:latin typeface="Cambria Math"/>
                                </a:rPr>
                                <m:t>𝜕</m:t>
                              </m:r>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𝑦</m:t>
                                      </m:r>
                                    </m:e>
                                  </m:acc>
                                </m:e>
                                <m:sub>
                                  <m:r>
                                    <a:rPr lang="en-US" i="1" u="none">
                                      <a:latin typeface="Cambria Math"/>
                                    </a:rPr>
                                    <m:t>𝑖</m:t>
                                  </m:r>
                                </m:sub>
                              </m:sSub>
                            </m:den>
                          </m:f>
                          <m:sSub>
                            <m:sSubPr>
                              <m:ctrlPr>
                                <a:rPr lang="en-US" i="1" u="none">
                                  <a:latin typeface="Cambria Math" panose="02040503050406030204" pitchFamily="18" charset="0"/>
                                </a:rPr>
                              </m:ctrlPr>
                            </m:sSubPr>
                            <m:e>
                              <m:r>
                                <a:rPr lang="en-US" i="1" u="none">
                                  <a:latin typeface="Cambria Math"/>
                                </a:rPr>
                                <m:t>𝑤</m:t>
                              </m:r>
                            </m:e>
                            <m:sub>
                              <m:r>
                                <a:rPr lang="en-US" i="1" u="none">
                                  <a:latin typeface="Cambria Math"/>
                                </a:rPr>
                                <m:t>𝑖</m:t>
                              </m:r>
                              <m:r>
                                <a:rPr lang="en-US" i="1" u="none">
                                  <a:latin typeface="Cambria Math"/>
                                </a:rPr>
                                <m:t>−</m:t>
                              </m:r>
                              <m:r>
                                <a:rPr lang="en-US" i="1" u="none">
                                  <a:latin typeface="Cambria Math"/>
                                </a:rPr>
                                <m:t>𝑎</m:t>
                              </m:r>
                            </m:sub>
                          </m:sSub>
                        </m:e>
                      </m:nary>
                    </m:oMath>
                  </m:oMathPara>
                </a14:m>
                <a:endParaRPr lang="en-US" dirty="0"/>
              </a:p>
            </p:txBody>
          </p:sp>
        </mc:Choice>
        <mc:Fallback xmlns="">
          <p:sp>
            <p:nvSpPr>
              <p:cNvPr id="48" name="Rectangle 47"/>
              <p:cNvSpPr>
                <a:spLocks noRot="1" noChangeAspect="1" noMove="1" noResize="1" noEditPoints="1" noAdjustHandles="1" noChangeArrowheads="1" noChangeShapeType="1" noTextEdit="1"/>
              </p:cNvSpPr>
              <p:nvPr/>
            </p:nvSpPr>
            <p:spPr>
              <a:xfrm>
                <a:off x="4188293" y="3924440"/>
                <a:ext cx="1434495" cy="697755"/>
              </a:xfrm>
              <a:prstGeom prst="rect">
                <a:avLst/>
              </a:prstGeom>
              <a:blipFill>
                <a:blip r:embed="rId17"/>
                <a:stretch>
                  <a:fillRect r="-13191" b="-17544"/>
                </a:stretch>
              </a:blipFill>
            </p:spPr>
            <p:txBody>
              <a:bodyPr/>
              <a:lstStyle/>
              <a:p>
                <a:r>
                  <a:rPr lang="en-US">
                    <a:noFill/>
                  </a:rPr>
                  <a:t> </a:t>
                </a:r>
              </a:p>
            </p:txBody>
          </p:sp>
        </mc:Fallback>
      </mc:AlternateContent>
      <p:grpSp>
        <p:nvGrpSpPr>
          <p:cNvPr id="49" name="Group 48"/>
          <p:cNvGrpSpPr/>
          <p:nvPr/>
        </p:nvGrpSpPr>
        <p:grpSpPr>
          <a:xfrm>
            <a:off x="3288092" y="1933189"/>
            <a:ext cx="389962" cy="1374887"/>
            <a:chOff x="4072812" y="1981200"/>
            <a:chExt cx="389962" cy="1163455"/>
          </a:xfrm>
        </p:grpSpPr>
        <p:sp>
          <p:nvSpPr>
            <p:cNvPr id="50" name="Rectangle 49"/>
            <p:cNvSpPr/>
            <p:nvPr/>
          </p:nvSpPr>
          <p:spPr>
            <a:xfrm>
              <a:off x="4072812" y="2585847"/>
              <a:ext cx="389962" cy="558808"/>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Elbow Connector 50"/>
            <p:cNvCxnSpPr>
              <a:stCxn id="50" idx="3"/>
            </p:cNvCxnSpPr>
            <p:nvPr/>
          </p:nvCxnSpPr>
          <p:spPr>
            <a:xfrm flipH="1" flipV="1">
              <a:off x="4395338" y="1981200"/>
              <a:ext cx="67436" cy="884051"/>
            </a:xfrm>
            <a:prstGeom prst="bentConnector4">
              <a:avLst>
                <a:gd name="adj1" fmla="val -338988"/>
                <a:gd name="adj2" fmla="val 6580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4386477" y="2706742"/>
            <a:ext cx="415427" cy="62584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2948113" y="2423249"/>
            <a:ext cx="451820" cy="1538263"/>
            <a:chOff x="4098898" y="1682862"/>
            <a:chExt cx="435308" cy="1489654"/>
          </a:xfrm>
        </p:grpSpPr>
        <p:sp>
          <p:nvSpPr>
            <p:cNvPr id="54" name="Rectangle 53"/>
            <p:cNvSpPr/>
            <p:nvPr/>
          </p:nvSpPr>
          <p:spPr>
            <a:xfrm>
              <a:off x="4098898" y="2585847"/>
              <a:ext cx="435308" cy="58666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Elbow Connector 54"/>
            <p:cNvCxnSpPr/>
            <p:nvPr/>
          </p:nvCxnSpPr>
          <p:spPr>
            <a:xfrm rot="5400000" flipH="1" flipV="1">
              <a:off x="3799465" y="2008216"/>
              <a:ext cx="894586" cy="243878"/>
            </a:xfrm>
            <a:prstGeom prst="bentConnector3">
              <a:avLst>
                <a:gd name="adj1" fmla="val 99775"/>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6" name="Left Arrow Callout 55"/>
          <p:cNvSpPr/>
          <p:nvPr/>
        </p:nvSpPr>
        <p:spPr>
          <a:xfrm>
            <a:off x="5124843" y="3048624"/>
            <a:ext cx="3715132" cy="584359"/>
          </a:xfrm>
          <a:prstGeom prst="leftArrowCallout">
            <a:avLst>
              <a:gd name="adj1" fmla="val 25000"/>
              <a:gd name="adj2" fmla="val 25000"/>
              <a:gd name="adj3" fmla="val 25000"/>
              <a:gd name="adj4" fmla="val 8632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none" dirty="0"/>
              <a:t>Now we have everything in this layer to update the filter</a:t>
            </a:r>
          </a:p>
        </p:txBody>
      </p:sp>
      <p:sp>
        <p:nvSpPr>
          <p:cNvPr id="57" name="Left Arrow Callout 56"/>
          <p:cNvSpPr/>
          <p:nvPr/>
        </p:nvSpPr>
        <p:spPr>
          <a:xfrm>
            <a:off x="5541435" y="3858564"/>
            <a:ext cx="3569908" cy="584359"/>
          </a:xfrm>
          <a:prstGeom prst="leftArrowCallout">
            <a:avLst>
              <a:gd name="adj1" fmla="val 25000"/>
              <a:gd name="adj2" fmla="val 25000"/>
              <a:gd name="adj3" fmla="val 25000"/>
              <a:gd name="adj4" fmla="val 8632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none" dirty="0"/>
              <a:t>We need to pass the gradient to the previous layer </a:t>
            </a:r>
          </a:p>
        </p:txBody>
      </p:sp>
      <p:grpSp>
        <p:nvGrpSpPr>
          <p:cNvPr id="58" name="Group 57"/>
          <p:cNvGrpSpPr/>
          <p:nvPr/>
        </p:nvGrpSpPr>
        <p:grpSpPr>
          <a:xfrm>
            <a:off x="3791406" y="2058827"/>
            <a:ext cx="1170114" cy="2606237"/>
            <a:chOff x="4098897" y="565098"/>
            <a:chExt cx="1170114" cy="2606237"/>
          </a:xfrm>
        </p:grpSpPr>
        <p:sp>
          <p:nvSpPr>
            <p:cNvPr id="59" name="Rectangle 58"/>
            <p:cNvSpPr/>
            <p:nvPr/>
          </p:nvSpPr>
          <p:spPr>
            <a:xfrm>
              <a:off x="4098897" y="2585847"/>
              <a:ext cx="429991" cy="585488"/>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Elbow Connector 59"/>
            <p:cNvCxnSpPr>
              <a:stCxn id="59" idx="3"/>
            </p:cNvCxnSpPr>
            <p:nvPr/>
          </p:nvCxnSpPr>
          <p:spPr>
            <a:xfrm flipV="1">
              <a:off x="4528888" y="565098"/>
              <a:ext cx="740123" cy="2313493"/>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18" name="Rectangle 117"/>
          <p:cNvSpPr/>
          <p:nvPr/>
        </p:nvSpPr>
        <p:spPr>
          <a:xfrm>
            <a:off x="102181" y="3282943"/>
            <a:ext cx="1680360" cy="1198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u="none" dirty="0"/>
              <a:t>Now we can repeat this for each stage of </a:t>
            </a:r>
            <a:r>
              <a:rPr lang="en-US" sz="1800" u="none" dirty="0" err="1"/>
              <a:t>ConvNet</a:t>
            </a:r>
            <a:r>
              <a:rPr lang="en-US" sz="1800" u="none" dirty="0"/>
              <a:t>. </a:t>
            </a:r>
          </a:p>
        </p:txBody>
      </p:sp>
      <p:sp>
        <p:nvSpPr>
          <p:cNvPr id="119" name="Rectangle 118"/>
          <p:cNvSpPr/>
          <p:nvPr/>
        </p:nvSpPr>
        <p:spPr>
          <a:xfrm>
            <a:off x="21581" y="1570429"/>
            <a:ext cx="1219200" cy="1066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u="none" dirty="0"/>
              <a:t>We derive the update rules for a 1D convolution, but the idea is the same for bigger dimensions.  </a:t>
            </a:r>
          </a:p>
        </p:txBody>
      </p:sp>
    </p:spTree>
    <p:extLst>
      <p:ext uri="{BB962C8B-B14F-4D97-AF65-F5344CB8AC3E}">
        <p14:creationId xmlns:p14="http://schemas.microsoft.com/office/powerpoint/2010/main" val="413049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500"/>
                                        <p:tgtEl>
                                          <p:spTgt spid="4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fade">
                                      <p:cBhvr>
                                        <p:cTn id="71" dur="500"/>
                                        <p:tgtEl>
                                          <p:spTgt spid="5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animBg="1"/>
      <p:bldP spid="42" grpId="0" animBg="1"/>
      <p:bldP spid="43" grpId="0"/>
      <p:bldP spid="44" grpId="0"/>
      <p:bldP spid="45" grpId="0"/>
      <p:bldP spid="46" grpId="0"/>
      <p:bldP spid="47" grpId="0"/>
      <p:bldP spid="48" grpId="0"/>
      <p:bldP spid="52" grpId="0" animBg="1"/>
      <p:bldP spid="56" grpId="0" animBg="1"/>
      <p:bldP spid="5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 </a:t>
            </a:r>
            <a:r>
              <a:rPr lang="en-US" dirty="0" err="1"/>
              <a:t>ConvNet</a:t>
            </a:r>
            <a:endParaRPr lang="en-US" dirty="0"/>
          </a:p>
        </p:txBody>
      </p:sp>
      <p:sp>
        <p:nvSpPr>
          <p:cNvPr id="3" name="Content Placeholder 2"/>
          <p:cNvSpPr>
            <a:spLocks noGrp="1"/>
          </p:cNvSpPr>
          <p:nvPr>
            <p:ph idx="1"/>
          </p:nvPr>
        </p:nvSpPr>
        <p:spPr/>
        <p:txBody>
          <a:bodyPr/>
          <a:lstStyle/>
          <a:p>
            <a:r>
              <a:rPr lang="en-US" sz="2000" dirty="0"/>
              <a:t>The same procedure from Back-propagation applies here. </a:t>
            </a:r>
          </a:p>
          <a:p>
            <a:pPr lvl="1"/>
            <a:r>
              <a:rPr lang="en-US" sz="1800" dirty="0"/>
              <a:t>Remember in </a:t>
            </a:r>
            <a:r>
              <a:rPr lang="en-US" sz="1800" dirty="0" err="1"/>
              <a:t>backprop</a:t>
            </a:r>
            <a:r>
              <a:rPr lang="en-US" sz="1800" dirty="0"/>
              <a:t> we started from the error terms in the last stage, and passed them back to the previous layers, one by one. </a:t>
            </a:r>
          </a:p>
          <a:p>
            <a:r>
              <a:rPr lang="en-US" sz="2200" dirty="0"/>
              <a:t>Back-prop for the pooling layer: </a:t>
            </a:r>
          </a:p>
          <a:p>
            <a:pPr lvl="1"/>
            <a:r>
              <a:rPr lang="en-US" sz="1600" dirty="0"/>
              <a:t>Consider, for example, the case of “max” pooling. </a:t>
            </a:r>
          </a:p>
          <a:p>
            <a:pPr lvl="1"/>
            <a:r>
              <a:rPr lang="en-US" sz="1600" dirty="0"/>
              <a:t>This layer only routes the gradient to the input that has the highest value in the forward pass. </a:t>
            </a:r>
          </a:p>
          <a:p>
            <a:pPr lvl="1"/>
            <a:r>
              <a:rPr lang="en-US" sz="1600" dirty="0"/>
              <a:t>Hence, during the forward pass of a pooling layer it is common to keep track of the index of the max activation (sometimes also called </a:t>
            </a:r>
            <a:r>
              <a:rPr lang="en-US" sz="1600" i="1" dirty="0"/>
              <a:t>the switches</a:t>
            </a:r>
            <a:r>
              <a:rPr lang="en-US" sz="1600" dirty="0"/>
              <a:t>) so that gradient routing is efficient during backpropagation.</a:t>
            </a:r>
          </a:p>
          <a:p>
            <a:pPr lvl="1"/>
            <a:endParaRPr lang="en-US" sz="1800" dirty="0"/>
          </a:p>
          <a:p>
            <a:pPr lvl="1"/>
            <a:endParaRPr lang="en-US" sz="1800"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grpSp>
        <p:nvGrpSpPr>
          <p:cNvPr id="5" name="Group 4"/>
          <p:cNvGrpSpPr/>
          <p:nvPr/>
        </p:nvGrpSpPr>
        <p:grpSpPr>
          <a:xfrm>
            <a:off x="1981200" y="4739042"/>
            <a:ext cx="3184905" cy="823558"/>
            <a:chOff x="2230120" y="1981200"/>
            <a:chExt cx="5008880" cy="1295400"/>
          </a:xfrm>
        </p:grpSpPr>
        <p:sp>
          <p:nvSpPr>
            <p:cNvPr id="6" name="Rectangle 5"/>
            <p:cNvSpPr/>
            <p:nvPr/>
          </p:nvSpPr>
          <p:spPr>
            <a:xfrm>
              <a:off x="2743200" y="1981200"/>
              <a:ext cx="40386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30378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err="1"/>
                <a:t>Convol</a:t>
              </a:r>
              <a:r>
                <a:rPr lang="en-US" sz="1600" b="1" u="none" dirty="0"/>
                <a:t>.</a:t>
              </a:r>
              <a:r>
                <a:rPr lang="en-US" b="1" u="none" dirty="0"/>
                <a:t> </a:t>
              </a:r>
              <a:endParaRPr lang="en-US" sz="1050" b="1" u="none" dirty="0"/>
            </a:p>
          </p:txBody>
        </p:sp>
        <p:sp>
          <p:nvSpPr>
            <p:cNvPr id="8" name="Rectangle 7"/>
            <p:cNvSpPr/>
            <p:nvPr/>
          </p:nvSpPr>
          <p:spPr>
            <a:xfrm>
              <a:off x="5146040" y="2199640"/>
              <a:ext cx="130556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u="none" dirty="0"/>
                <a:t>Pooling</a:t>
              </a:r>
              <a:endParaRPr lang="en-US" sz="1050" b="1" u="none" dirty="0"/>
            </a:p>
          </p:txBody>
        </p:sp>
        <p:sp>
          <p:nvSpPr>
            <p:cNvPr id="9" name="Right Arrow 8"/>
            <p:cNvSpPr/>
            <p:nvPr/>
          </p:nvSpPr>
          <p:spPr>
            <a:xfrm>
              <a:off x="223012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37388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477000" y="2494280"/>
              <a:ext cx="762000" cy="304800"/>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1127952" y="5875419"/>
            <a:ext cx="7727622" cy="648492"/>
            <a:chOff x="1406825" y="3286780"/>
            <a:chExt cx="7727622" cy="648492"/>
          </a:xfrm>
        </p:grpSpPr>
        <p:sp>
          <p:nvSpPr>
            <p:cNvPr id="13" name="Rectangle 12"/>
            <p:cNvSpPr/>
            <p:nvPr/>
          </p:nvSpPr>
          <p:spPr>
            <a:xfrm>
              <a:off x="4863141" y="3324306"/>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3</a:t>
              </a:r>
            </a:p>
          </p:txBody>
        </p:sp>
        <p:sp>
          <p:nvSpPr>
            <p:cNvPr id="14" name="Rectangle 13"/>
            <p:cNvSpPr/>
            <p:nvPr/>
          </p:nvSpPr>
          <p:spPr>
            <a:xfrm>
              <a:off x="6095998" y="3328947"/>
              <a:ext cx="2031475" cy="43253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u="none" dirty="0"/>
                <a:t>Fully Connected Layer</a:t>
              </a:r>
            </a:p>
          </p:txBody>
        </p:sp>
        <p:sp>
          <p:nvSpPr>
            <p:cNvPr id="15" name="Right Arrow 14"/>
            <p:cNvSpPr/>
            <p:nvPr/>
          </p:nvSpPr>
          <p:spPr>
            <a:xfrm>
              <a:off x="3315659" y="343334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516120" y="3449320"/>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735320" y="344350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8135424"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087880"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406825" y="3286780"/>
              <a:ext cx="799813" cy="646331"/>
            </a:xfrm>
            <a:prstGeom prst="rect">
              <a:avLst/>
            </a:prstGeom>
          </p:spPr>
          <p:txBody>
            <a:bodyPr wrap="square">
              <a:spAutoFit/>
            </a:bodyPr>
            <a:lstStyle/>
            <a:p>
              <a:r>
                <a:rPr lang="en-US" b="1" u="none" dirty="0"/>
                <a:t>Input Image</a:t>
              </a:r>
              <a:endParaRPr lang="en-US" dirty="0"/>
            </a:p>
          </p:txBody>
        </p:sp>
        <p:sp>
          <p:nvSpPr>
            <p:cNvPr id="21" name="Rectangle 20"/>
            <p:cNvSpPr/>
            <p:nvPr/>
          </p:nvSpPr>
          <p:spPr>
            <a:xfrm>
              <a:off x="8464076" y="3288941"/>
              <a:ext cx="670371" cy="646331"/>
            </a:xfrm>
            <a:prstGeom prst="rect">
              <a:avLst/>
            </a:prstGeom>
          </p:spPr>
          <p:txBody>
            <a:bodyPr wrap="square">
              <a:spAutoFit/>
            </a:bodyPr>
            <a:lstStyle/>
            <a:p>
              <a:r>
                <a:rPr lang="en-US" b="1" u="none" dirty="0"/>
                <a:t>Class Label </a:t>
              </a:r>
              <a:endParaRPr lang="en-US" dirty="0"/>
            </a:p>
          </p:txBody>
        </p:sp>
      </p:grpSp>
      <mc:AlternateContent xmlns:mc="http://schemas.openxmlformats.org/markup-compatibility/2006" xmlns:a14="http://schemas.microsoft.com/office/drawing/2010/main">
        <mc:Choice Requires="a14">
          <p:sp>
            <p:nvSpPr>
              <p:cNvPr id="22" name="TextBox 21"/>
              <p:cNvSpPr txBox="1"/>
              <p:nvPr/>
            </p:nvSpPr>
            <p:spPr>
              <a:xfrm>
                <a:off x="6705600" y="4724400"/>
                <a:ext cx="1845698" cy="495264"/>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u="none" smtClean="0">
                              <a:latin typeface="Cambria Math" panose="02040503050406030204" pitchFamily="18" charset="0"/>
                            </a:rPr>
                          </m:ctrlPr>
                        </m:sSubPr>
                        <m:e>
                          <m:r>
                            <a:rPr lang="en-US" sz="1200" b="0" i="1" u="none" smtClean="0">
                              <a:latin typeface="Cambria Math"/>
                            </a:rPr>
                            <m:t>𝛿</m:t>
                          </m:r>
                        </m:e>
                        <m:sub>
                          <m:r>
                            <m:rPr>
                              <m:sty m:val="p"/>
                            </m:rPr>
                            <a:rPr lang="en-US" sz="1200" b="0" i="0" u="none" smtClean="0">
                              <a:latin typeface="Cambria Math"/>
                            </a:rPr>
                            <m:t>last</m:t>
                          </m:r>
                          <m:r>
                            <a:rPr lang="en-US" sz="1200" b="0" i="0" u="none" smtClean="0">
                              <a:latin typeface="Cambria Math"/>
                            </a:rPr>
                            <m:t>−</m:t>
                          </m:r>
                          <m:r>
                            <m:rPr>
                              <m:sty m:val="p"/>
                            </m:rPr>
                            <a:rPr lang="en-US" sz="1200" b="0" i="0" u="none" smtClean="0">
                              <a:latin typeface="Cambria Math"/>
                            </a:rPr>
                            <m:t>layer</m:t>
                          </m:r>
                        </m:sub>
                      </m:sSub>
                      <m:r>
                        <a:rPr lang="en-US" sz="1200" b="0" i="1" u="none" smtClean="0">
                          <a:latin typeface="Cambria Math"/>
                        </a:rPr>
                        <m:t>=</m:t>
                      </m:r>
                      <m:f>
                        <m:fPr>
                          <m:ctrlPr>
                            <a:rPr lang="en-US" sz="1200" b="0" i="1" u="none" smtClean="0">
                              <a:latin typeface="Cambria Math" panose="02040503050406030204" pitchFamily="18" charset="0"/>
                            </a:rPr>
                          </m:ctrlPr>
                        </m:fPr>
                        <m:num>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𝐸</m:t>
                              </m:r>
                            </m:e>
                            <m:sub>
                              <m:r>
                                <a:rPr lang="en-US" sz="1200" b="0" i="1" u="none" smtClean="0">
                                  <a:latin typeface="Cambria Math"/>
                                </a:rPr>
                                <m:t>𝑑</m:t>
                              </m:r>
                            </m:sub>
                          </m:sSub>
                        </m:num>
                        <m:den>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𝑦</m:t>
                              </m:r>
                            </m:e>
                            <m:sub>
                              <m:r>
                                <m:rPr>
                                  <m:sty m:val="p"/>
                                </m:rPr>
                                <a:rPr lang="en-US" sz="1200" b="0" i="0" u="none" smtClean="0">
                                  <a:latin typeface="Cambria Math"/>
                                </a:rPr>
                                <m:t>last</m:t>
                              </m:r>
                              <m:r>
                                <a:rPr lang="en-US" sz="1200" b="0" i="0" u="none" smtClean="0">
                                  <a:latin typeface="Cambria Math"/>
                                </a:rPr>
                                <m:t>−</m:t>
                              </m:r>
                              <m:r>
                                <m:rPr>
                                  <m:sty m:val="p"/>
                                </m:rPr>
                                <a:rPr lang="en-US" sz="1200" b="0" i="0" u="none" smtClean="0">
                                  <a:latin typeface="Cambria Math"/>
                                </a:rPr>
                                <m:t>layer</m:t>
                              </m:r>
                            </m:sub>
                          </m:sSub>
                        </m:den>
                      </m:f>
                    </m:oMath>
                  </m:oMathPara>
                </a14:m>
                <a:endParaRPr lang="en-US" sz="1200" u="none" dirty="0"/>
              </a:p>
            </p:txBody>
          </p:sp>
        </mc:Choice>
        <mc:Fallback xmlns="">
          <p:sp>
            <p:nvSpPr>
              <p:cNvPr id="22" name="TextBox 21"/>
              <p:cNvSpPr txBox="1">
                <a:spLocks noRot="1" noChangeAspect="1" noMove="1" noResize="1" noEditPoints="1" noAdjustHandles="1" noChangeArrowheads="1" noChangeShapeType="1" noTextEdit="1"/>
              </p:cNvSpPr>
              <p:nvPr/>
            </p:nvSpPr>
            <p:spPr>
              <a:xfrm>
                <a:off x="6705600" y="4724400"/>
                <a:ext cx="1845698" cy="495264"/>
              </a:xfrm>
              <a:prstGeom prst="rect">
                <a:avLst/>
              </a:prstGeom>
              <a:blipFill>
                <a:blip r:embed="rId3"/>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269355" y="5342018"/>
                <a:ext cx="427105" cy="307777"/>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u="none">
                              <a:latin typeface="Cambria Math" panose="02040503050406030204" pitchFamily="18" charset="0"/>
                            </a:rPr>
                          </m:ctrlPr>
                        </m:sSubPr>
                        <m:e>
                          <m:r>
                            <a:rPr lang="en-US" i="1" u="none">
                              <a:latin typeface="Cambria Math"/>
                            </a:rPr>
                            <m:t>𝐸</m:t>
                          </m:r>
                        </m:e>
                        <m:sub>
                          <m:r>
                            <a:rPr lang="en-US" i="1" u="none">
                              <a:latin typeface="Cambria Math"/>
                            </a:rPr>
                            <m:t>𝑑</m:t>
                          </m:r>
                        </m:sub>
                      </m:sSub>
                    </m:oMath>
                  </m:oMathPara>
                </a14:m>
                <a:endParaRPr lang="en-US" u="none" dirty="0"/>
              </a:p>
            </p:txBody>
          </p:sp>
        </mc:Choice>
        <mc:Fallback xmlns="">
          <p:sp>
            <p:nvSpPr>
              <p:cNvPr id="23" name="TextBox 22"/>
              <p:cNvSpPr txBox="1">
                <a:spLocks noRot="1" noChangeAspect="1" noMove="1" noResize="1" noEditPoints="1" noAdjustHandles="1" noChangeArrowheads="1" noChangeShapeType="1" noTextEdit="1"/>
              </p:cNvSpPr>
              <p:nvPr/>
            </p:nvSpPr>
            <p:spPr>
              <a:xfrm>
                <a:off x="8269355" y="5342018"/>
                <a:ext cx="427105" cy="307777"/>
              </a:xfrm>
              <a:prstGeom prst="rect">
                <a:avLst/>
              </a:prstGeom>
              <a:blipFill>
                <a:blip r:embed="rId4"/>
                <a:stretch>
                  <a:fillRect b="-16981"/>
                </a:stretch>
              </a:blipFill>
              <a:ln>
                <a:solidFill>
                  <a:srgbClr val="FF0000"/>
                </a:solidFill>
              </a:ln>
            </p:spPr>
            <p:txBody>
              <a:bodyPr/>
              <a:lstStyle/>
              <a:p>
                <a:r>
                  <a:rPr lang="en-US">
                    <a:noFill/>
                  </a:rPr>
                  <a:t> </a:t>
                </a:r>
              </a:p>
            </p:txBody>
          </p:sp>
        </mc:Fallback>
      </mc:AlternateContent>
      <p:cxnSp>
        <p:nvCxnSpPr>
          <p:cNvPr id="24" name="Straight Arrow Connector 23"/>
          <p:cNvCxnSpPr>
            <a:stCxn id="21" idx="0"/>
          </p:cNvCxnSpPr>
          <p:nvPr/>
        </p:nvCxnSpPr>
        <p:spPr>
          <a:xfrm flipH="1" flipV="1">
            <a:off x="8504191" y="5639616"/>
            <a:ext cx="16198" cy="2379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2" idx="2"/>
          </p:cNvCxnSpPr>
          <p:nvPr/>
        </p:nvCxnSpPr>
        <p:spPr>
          <a:xfrm flipV="1">
            <a:off x="7628449" y="5219664"/>
            <a:ext cx="0" cy="80231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6102519" y="5791200"/>
            <a:ext cx="1" cy="2307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157353" y="5931889"/>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1</a:t>
            </a:r>
          </a:p>
        </p:txBody>
      </p:sp>
      <p:sp>
        <p:nvSpPr>
          <p:cNvPr id="28" name="Rectangle 27"/>
          <p:cNvSpPr/>
          <p:nvPr/>
        </p:nvSpPr>
        <p:spPr>
          <a:xfrm>
            <a:off x="3391078" y="5925111"/>
            <a:ext cx="851859" cy="4349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2</a:t>
            </a:r>
          </a:p>
        </p:txBody>
      </p:sp>
      <p:sp>
        <p:nvSpPr>
          <p:cNvPr id="29" name="Freeform 28"/>
          <p:cNvSpPr/>
          <p:nvPr/>
        </p:nvSpPr>
        <p:spPr>
          <a:xfrm>
            <a:off x="2320456" y="5567238"/>
            <a:ext cx="2266121" cy="349858"/>
          </a:xfrm>
          <a:custGeom>
            <a:avLst/>
            <a:gdLst>
              <a:gd name="connsiteX0" fmla="*/ 0 w 2266121"/>
              <a:gd name="connsiteY0" fmla="*/ 0 h 349858"/>
              <a:gd name="connsiteX1" fmla="*/ 341906 w 2266121"/>
              <a:gd name="connsiteY1" fmla="*/ 198783 h 349858"/>
              <a:gd name="connsiteX2" fmla="*/ 755374 w 2266121"/>
              <a:gd name="connsiteY2" fmla="*/ 230588 h 349858"/>
              <a:gd name="connsiteX3" fmla="*/ 1614114 w 2266121"/>
              <a:gd name="connsiteY3" fmla="*/ 206734 h 349858"/>
              <a:gd name="connsiteX4" fmla="*/ 2059387 w 2266121"/>
              <a:gd name="connsiteY4" fmla="*/ 214685 h 349858"/>
              <a:gd name="connsiteX5" fmla="*/ 2266121 w 2266121"/>
              <a:gd name="connsiteY5" fmla="*/ 349858 h 349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6121" h="349858">
                <a:moveTo>
                  <a:pt x="0" y="0"/>
                </a:moveTo>
                <a:cubicBezTo>
                  <a:pt x="108005" y="80176"/>
                  <a:pt x="216010" y="160352"/>
                  <a:pt x="341906" y="198783"/>
                </a:cubicBezTo>
                <a:cubicBezTo>
                  <a:pt x="467802" y="237214"/>
                  <a:pt x="543339" y="229263"/>
                  <a:pt x="755374" y="230588"/>
                </a:cubicBezTo>
                <a:cubicBezTo>
                  <a:pt x="967409" y="231913"/>
                  <a:pt x="1614114" y="206734"/>
                  <a:pt x="1614114" y="206734"/>
                </a:cubicBezTo>
                <a:cubicBezTo>
                  <a:pt x="1831449" y="204084"/>
                  <a:pt x="1950719" y="190831"/>
                  <a:pt x="2059387" y="214685"/>
                </a:cubicBezTo>
                <a:cubicBezTo>
                  <a:pt x="2168055" y="238539"/>
                  <a:pt x="2217088" y="294198"/>
                  <a:pt x="2266121" y="349858"/>
                </a:cubicBezTo>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72824" y="5567238"/>
            <a:ext cx="548640" cy="345708"/>
          </a:xfrm>
          <a:custGeom>
            <a:avLst/>
            <a:gdLst>
              <a:gd name="connsiteX0" fmla="*/ 0 w 548640"/>
              <a:gd name="connsiteY0" fmla="*/ 0 h 341906"/>
              <a:gd name="connsiteX1" fmla="*/ 151075 w 548640"/>
              <a:gd name="connsiteY1" fmla="*/ 143124 h 341906"/>
              <a:gd name="connsiteX2" fmla="*/ 349858 w 548640"/>
              <a:gd name="connsiteY2" fmla="*/ 190832 h 341906"/>
              <a:gd name="connsiteX3" fmla="*/ 548640 w 548640"/>
              <a:gd name="connsiteY3" fmla="*/ 341906 h 341906"/>
            </a:gdLst>
            <a:ahLst/>
            <a:cxnLst>
              <a:cxn ang="0">
                <a:pos x="connsiteX0" y="connsiteY0"/>
              </a:cxn>
              <a:cxn ang="0">
                <a:pos x="connsiteX1" y="connsiteY1"/>
              </a:cxn>
              <a:cxn ang="0">
                <a:pos x="connsiteX2" y="connsiteY2"/>
              </a:cxn>
              <a:cxn ang="0">
                <a:pos x="connsiteX3" y="connsiteY3"/>
              </a:cxn>
            </a:cxnLst>
            <a:rect l="l" t="t" r="r" b="b"/>
            <a:pathLst>
              <a:path w="548640" h="341906">
                <a:moveTo>
                  <a:pt x="0" y="0"/>
                </a:moveTo>
                <a:cubicBezTo>
                  <a:pt x="46382" y="55659"/>
                  <a:pt x="92765" y="111319"/>
                  <a:pt x="151075" y="143124"/>
                </a:cubicBezTo>
                <a:cubicBezTo>
                  <a:pt x="209385" y="174929"/>
                  <a:pt x="283597" y="157702"/>
                  <a:pt x="349858" y="190832"/>
                </a:cubicBezTo>
                <a:cubicBezTo>
                  <a:pt x="416119" y="223962"/>
                  <a:pt x="482379" y="282934"/>
                  <a:pt x="548640" y="341906"/>
                </a:cubicBezTo>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5486400" y="5295936"/>
                <a:ext cx="1859932" cy="497700"/>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u="none" smtClean="0">
                              <a:latin typeface="Cambria Math" panose="02040503050406030204" pitchFamily="18" charset="0"/>
                            </a:rPr>
                          </m:ctrlPr>
                        </m:sSubPr>
                        <m:e>
                          <m:r>
                            <a:rPr lang="en-US" sz="1200" b="0" i="1" u="none" smtClean="0">
                              <a:latin typeface="Cambria Math"/>
                            </a:rPr>
                            <m:t>𝛿</m:t>
                          </m:r>
                        </m:e>
                        <m:sub>
                          <m:r>
                            <m:rPr>
                              <m:sty m:val="p"/>
                            </m:rPr>
                            <a:rPr lang="en-US" sz="1200" b="0" i="0" u="none" smtClean="0">
                              <a:latin typeface="Cambria Math"/>
                            </a:rPr>
                            <m:t>first</m:t>
                          </m:r>
                          <m:r>
                            <a:rPr lang="en-US" sz="1200" b="0" i="0" u="none" smtClean="0">
                              <a:latin typeface="Cambria Math"/>
                            </a:rPr>
                            <m:t>−</m:t>
                          </m:r>
                          <m:r>
                            <m:rPr>
                              <m:sty m:val="p"/>
                            </m:rPr>
                            <a:rPr lang="en-US" sz="1200" b="0" i="0" u="none" smtClean="0">
                              <a:latin typeface="Cambria Math"/>
                            </a:rPr>
                            <m:t>layer</m:t>
                          </m:r>
                        </m:sub>
                      </m:sSub>
                      <m:r>
                        <a:rPr lang="en-US" sz="1200" b="0" i="1" u="none" smtClean="0">
                          <a:latin typeface="Cambria Math"/>
                        </a:rPr>
                        <m:t>=</m:t>
                      </m:r>
                      <m:f>
                        <m:fPr>
                          <m:ctrlPr>
                            <a:rPr lang="en-US" sz="1200" b="0" i="1" u="none" smtClean="0">
                              <a:latin typeface="Cambria Math" panose="02040503050406030204" pitchFamily="18" charset="0"/>
                            </a:rPr>
                          </m:ctrlPr>
                        </m:fPr>
                        <m:num>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𝐸</m:t>
                              </m:r>
                            </m:e>
                            <m:sub>
                              <m:r>
                                <a:rPr lang="en-US" sz="1200" b="0" i="1" u="none" smtClean="0">
                                  <a:latin typeface="Cambria Math"/>
                                </a:rPr>
                                <m:t>𝑑</m:t>
                              </m:r>
                            </m:sub>
                          </m:sSub>
                        </m:num>
                        <m:den>
                          <m:r>
                            <a:rPr lang="en-US" sz="1200" b="0" i="1" u="none" smtClean="0">
                              <a:latin typeface="Cambria Math"/>
                            </a:rPr>
                            <m:t>𝜕</m:t>
                          </m:r>
                          <m:sSub>
                            <m:sSubPr>
                              <m:ctrlPr>
                                <a:rPr lang="en-US" sz="1200" b="0" i="1" u="none" smtClean="0">
                                  <a:latin typeface="Cambria Math" panose="02040503050406030204" pitchFamily="18" charset="0"/>
                                </a:rPr>
                              </m:ctrlPr>
                            </m:sSubPr>
                            <m:e>
                              <m:r>
                                <a:rPr lang="en-US" sz="1200" b="0" i="1" u="none" smtClean="0">
                                  <a:latin typeface="Cambria Math"/>
                                </a:rPr>
                                <m:t>𝑦</m:t>
                              </m:r>
                            </m:e>
                            <m:sub>
                              <m:r>
                                <m:rPr>
                                  <m:sty m:val="p"/>
                                </m:rPr>
                                <a:rPr lang="en-US" sz="1200" b="0" i="0" u="none" smtClean="0">
                                  <a:latin typeface="Cambria Math"/>
                                </a:rPr>
                                <m:t>first</m:t>
                              </m:r>
                              <m:r>
                                <a:rPr lang="en-US" sz="1200" b="0" i="0" u="none" smtClean="0">
                                  <a:latin typeface="Cambria Math"/>
                                </a:rPr>
                                <m:t>−</m:t>
                              </m:r>
                              <m:r>
                                <m:rPr>
                                  <m:sty m:val="p"/>
                                </m:rPr>
                                <a:rPr lang="en-US" sz="1200" b="0" i="0" u="none" smtClean="0">
                                  <a:latin typeface="Cambria Math"/>
                                </a:rPr>
                                <m:t>layer</m:t>
                              </m:r>
                            </m:sub>
                          </m:sSub>
                        </m:den>
                      </m:f>
                    </m:oMath>
                  </m:oMathPara>
                </a14:m>
                <a:endParaRPr lang="en-US" sz="1200" u="none" dirty="0"/>
              </a:p>
            </p:txBody>
          </p:sp>
        </mc:Choice>
        <mc:Fallback xmlns="">
          <p:sp>
            <p:nvSpPr>
              <p:cNvPr id="31" name="TextBox 30"/>
              <p:cNvSpPr txBox="1">
                <a:spLocks noRot="1" noChangeAspect="1" noMove="1" noResize="1" noEditPoints="1" noAdjustHandles="1" noChangeArrowheads="1" noChangeShapeType="1" noTextEdit="1"/>
              </p:cNvSpPr>
              <p:nvPr/>
            </p:nvSpPr>
            <p:spPr>
              <a:xfrm>
                <a:off x="5486400" y="5295936"/>
                <a:ext cx="1859932" cy="497700"/>
              </a:xfrm>
              <a:prstGeom prst="rect">
                <a:avLst/>
              </a:prstGeom>
              <a:blipFill>
                <a:blip r:embed="rId5"/>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918874" y="4800600"/>
                <a:ext cx="38241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𝑥</m:t>
                          </m:r>
                        </m:e>
                        <m:sub>
                          <m:r>
                            <a:rPr lang="en-US" b="0" i="1" u="none" smtClean="0">
                              <a:latin typeface="Cambria Math"/>
                            </a:rPr>
                            <m:t>𝑖</m:t>
                          </m:r>
                        </m:sub>
                      </m:sSub>
                    </m:oMath>
                  </m:oMathPara>
                </a14:m>
                <a:endParaRPr lang="en-US" u="none" dirty="0"/>
              </a:p>
            </p:txBody>
          </p:sp>
        </mc:Choice>
        <mc:Fallback xmlns="">
          <p:sp>
            <p:nvSpPr>
              <p:cNvPr id="32" name="TextBox 31"/>
              <p:cNvSpPr txBox="1">
                <a:spLocks noRot="1" noChangeAspect="1" noMove="1" noResize="1" noEditPoints="1" noAdjustHandles="1" noChangeArrowheads="1" noChangeShapeType="1" noTextEdit="1"/>
              </p:cNvSpPr>
              <p:nvPr/>
            </p:nvSpPr>
            <p:spPr>
              <a:xfrm>
                <a:off x="1918874" y="4800600"/>
                <a:ext cx="382412" cy="307777"/>
              </a:xfrm>
              <a:prstGeom prst="rect">
                <a:avLst/>
              </a:prstGeom>
              <a:blipFill>
                <a:blip r:embed="rId6"/>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352800" y="4780311"/>
                <a:ext cx="38350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𝑦</m:t>
                          </m:r>
                        </m:e>
                        <m:sub>
                          <m:r>
                            <a:rPr lang="en-US" b="0" i="1" u="none" smtClean="0">
                              <a:latin typeface="Cambria Math"/>
                            </a:rPr>
                            <m:t>𝑖</m:t>
                          </m:r>
                        </m:sub>
                      </m:sSub>
                    </m:oMath>
                  </m:oMathPara>
                </a14:m>
                <a:endParaRPr lang="en-US" u="none" dirty="0"/>
              </a:p>
            </p:txBody>
          </p:sp>
        </mc:Choice>
        <mc:Fallback xmlns="">
          <p:sp>
            <p:nvSpPr>
              <p:cNvPr id="33" name="TextBox 32"/>
              <p:cNvSpPr txBox="1">
                <a:spLocks noRot="1" noChangeAspect="1" noMove="1" noResize="1" noEditPoints="1" noAdjustHandles="1" noChangeArrowheads="1" noChangeShapeType="1" noTextEdit="1"/>
              </p:cNvSpPr>
              <p:nvPr/>
            </p:nvSpPr>
            <p:spPr>
              <a:xfrm>
                <a:off x="3352800" y="4780311"/>
                <a:ext cx="383502" cy="307777"/>
              </a:xfrm>
              <a:prstGeom prst="rect">
                <a:avLst/>
              </a:prstGeom>
              <a:blipFill>
                <a:blip r:embed="rId7"/>
                <a:stretch>
                  <a:fillRect b="-27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3604188" y="3972239"/>
                <a:ext cx="4036297" cy="611321"/>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𝐸</m:t>
                              </m:r>
                            </m:e>
                            <m:sub>
                              <m:r>
                                <a:rPr lang="en-US" sz="1200" i="1">
                                  <a:latin typeface="Cambria Math"/>
                                </a:rPr>
                                <m:t>𝑑</m:t>
                              </m:r>
                            </m:sub>
                          </m:sSub>
                        </m:num>
                        <m:den>
                          <m:r>
                            <a:rPr lang="en-US" sz="1200" i="1">
                              <a:latin typeface="Cambria Math"/>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𝑖</m:t>
                              </m:r>
                            </m:sub>
                          </m:sSub>
                        </m:den>
                      </m:f>
                      <m:r>
                        <a:rPr lang="en-US" sz="1200" b="0" i="1" smtClean="0">
                          <a:latin typeface="Cambria Math" panose="02040503050406030204" pitchFamily="18" charset="0"/>
                        </a:rPr>
                        <m:t> </m:t>
                      </m:r>
                      <m:r>
                        <a:rPr lang="en-US" sz="1200" b="0" i="1" smtClean="0">
                          <a:latin typeface="Cambria Math" panose="02040503050406030204" pitchFamily="18" charset="0"/>
                        </a:rPr>
                        <m:t>𝑤h𝑒𝑟𝑒</m:t>
                      </m:r>
                      <m:r>
                        <a:rPr lang="en-US" sz="1200" b="0" i="1" smtClean="0">
                          <a:latin typeface="Cambria Math" panose="02040503050406030204" pitchFamily="18" charset="0"/>
                        </a:rPr>
                        <m:t> </m:t>
                      </m:r>
                      <m:r>
                        <a:rPr lang="en-US" sz="1200" i="1">
                          <a:latin typeface="Cambria Math"/>
                        </a:rPr>
                        <m:t>𝑦</m:t>
                      </m:r>
                      <m:r>
                        <a:rPr lang="en-US" sz="1200" i="1">
                          <a:latin typeface="Cambria Math"/>
                        </a:rPr>
                        <m:t>=</m:t>
                      </m:r>
                      <m:r>
                        <a:rPr lang="en-US" sz="1200" i="1">
                          <a:latin typeface="Cambria Math"/>
                        </a:rPr>
                        <m:t>𝑓</m:t>
                      </m:r>
                      <m:d>
                        <m:dPr>
                          <m:ctrlPr>
                            <a:rPr lang="en-US" sz="1200" i="1">
                              <a:latin typeface="Cambria Math" panose="02040503050406030204" pitchFamily="18" charset="0"/>
                            </a:rPr>
                          </m:ctrlPr>
                        </m:dPr>
                        <m:e>
                          <m:acc>
                            <m:accPr>
                              <m:chr m:val="̃"/>
                              <m:ctrlPr>
                                <a:rPr lang="en-US" sz="1200" i="1">
                                  <a:latin typeface="Cambria Math" panose="02040503050406030204" pitchFamily="18" charset="0"/>
                                </a:rPr>
                              </m:ctrlPr>
                            </m:accPr>
                            <m:e>
                              <m:r>
                                <a:rPr lang="en-US" sz="1200" i="1">
                                  <a:latin typeface="Cambria Math"/>
                                </a:rPr>
                                <m:t>𝑦</m:t>
                              </m:r>
                            </m:e>
                          </m:acc>
                        </m:e>
                      </m:d>
                      <m:r>
                        <a:rPr lang="en-US" sz="1200" b="0" i="1" smtClean="0">
                          <a:latin typeface="Cambria Math" panose="02040503050406030204" pitchFamily="18" charset="0"/>
                        </a:rPr>
                        <m:t> </m:t>
                      </m:r>
                      <m:r>
                        <a:rPr lang="en-US" sz="1200" b="0" i="1" smtClean="0">
                          <a:latin typeface="Cambria Math" panose="02040503050406030204" pitchFamily="18" charset="0"/>
                        </a:rPr>
                        <m:t>𝑎𝑛𝑑</m:t>
                      </m:r>
                      <m:r>
                        <a:rPr lang="en-US" sz="1200" b="0" i="1" smtClean="0">
                          <a:latin typeface="Cambria Math" panose="02040503050406030204" pitchFamily="18" charset="0"/>
                        </a:rPr>
                        <m:t> </m:t>
                      </m:r>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a:rPr>
                                <m:t>𝑦</m:t>
                              </m:r>
                            </m:e>
                          </m:acc>
                        </m:e>
                        <m:sub>
                          <m:r>
                            <a:rPr lang="en-US" sz="1200" i="1">
                              <a:latin typeface="Cambria Math"/>
                            </a:rPr>
                            <m:t>𝑖</m:t>
                          </m:r>
                        </m:sub>
                      </m:sSub>
                      <m:r>
                        <a:rPr lang="en-US" sz="1200" i="1">
                          <a:latin typeface="Cambria Math"/>
                        </a:rPr>
                        <m:t>=</m:t>
                      </m:r>
                      <m:nary>
                        <m:naryPr>
                          <m:chr m:val="∑"/>
                          <m:ctrlPr>
                            <a:rPr lang="en-US" sz="1200" i="1">
                              <a:latin typeface="Cambria Math" panose="02040503050406030204" pitchFamily="18" charset="0"/>
                            </a:rPr>
                          </m:ctrlPr>
                        </m:naryPr>
                        <m:sub>
                          <m:r>
                            <m:rPr>
                              <m:brk m:alnAt="23"/>
                            </m:rPr>
                            <a:rPr lang="en-US" sz="1200" i="1">
                              <a:latin typeface="Cambria Math"/>
                            </a:rPr>
                            <m:t>𝑎</m:t>
                          </m:r>
                          <m:r>
                            <a:rPr lang="en-US" sz="1200" i="1">
                              <a:latin typeface="Cambria Math"/>
                            </a:rPr>
                            <m:t>=0</m:t>
                          </m:r>
                        </m:sub>
                        <m:sup>
                          <m:r>
                            <a:rPr lang="en-US" sz="1200" i="1">
                              <a:latin typeface="Cambria Math"/>
                            </a:rPr>
                            <m:t>𝑚</m:t>
                          </m:r>
                          <m:r>
                            <a:rPr lang="en-US" sz="1200" i="1">
                              <a:latin typeface="Cambria Math"/>
                            </a:rPr>
                            <m:t>−1</m:t>
                          </m:r>
                        </m:sup>
                        <m:e>
                          <m:sSub>
                            <m:sSubPr>
                              <m:ctrlPr>
                                <a:rPr lang="en-US" sz="1200" i="1">
                                  <a:latin typeface="Cambria Math" panose="02040503050406030204" pitchFamily="18" charset="0"/>
                                </a:rPr>
                              </m:ctrlPr>
                            </m:sSubPr>
                            <m:e>
                              <m:r>
                                <a:rPr lang="en-US" sz="1200" i="1">
                                  <a:latin typeface="Cambria Math"/>
                                </a:rPr>
                                <m:t>𝑤</m:t>
                              </m:r>
                            </m:e>
                            <m:sub>
                              <m:r>
                                <a:rPr lang="en-US" sz="1200" i="1">
                                  <a:latin typeface="Cambria Math"/>
                                </a:rPr>
                                <m:t>𝑎</m:t>
                              </m:r>
                            </m:sub>
                          </m:sSub>
                        </m:e>
                      </m:nary>
                      <m:sSub>
                        <m:sSubPr>
                          <m:ctrlPr>
                            <a:rPr lang="en-US" sz="1200" i="1">
                              <a:latin typeface="Cambria Math" panose="02040503050406030204" pitchFamily="18" charset="0"/>
                            </a:rPr>
                          </m:ctrlPr>
                        </m:sSubPr>
                        <m:e>
                          <m:r>
                            <a:rPr lang="en-US" sz="1200" i="1">
                              <a:latin typeface="Cambria Math"/>
                            </a:rPr>
                            <m:t>𝑥</m:t>
                          </m:r>
                        </m:e>
                        <m:sub>
                          <m:r>
                            <a:rPr lang="en-US" sz="1200" i="1">
                              <a:latin typeface="Cambria Math"/>
                            </a:rPr>
                            <m:t>𝑖</m:t>
                          </m:r>
                          <m:r>
                            <a:rPr lang="en-US" sz="1200" i="1">
                              <a:latin typeface="Cambria Math"/>
                            </a:rPr>
                            <m:t>−</m:t>
                          </m:r>
                          <m:r>
                            <a:rPr lang="en-US" sz="1200" i="1">
                              <a:latin typeface="Cambria Math"/>
                            </a:rPr>
                            <m:t>𝑎</m:t>
                          </m:r>
                        </m:sub>
                      </m:sSub>
                      <m:r>
                        <a:rPr lang="en-US" sz="1200" i="1">
                          <a:latin typeface="Cambria Math"/>
                        </a:rPr>
                        <m:t>=</m:t>
                      </m:r>
                      <m:nary>
                        <m:naryPr>
                          <m:chr m:val="∑"/>
                          <m:ctrlPr>
                            <a:rPr lang="en-US" sz="1200" i="1">
                              <a:latin typeface="Cambria Math" panose="02040503050406030204" pitchFamily="18" charset="0"/>
                            </a:rPr>
                          </m:ctrlPr>
                        </m:naryPr>
                        <m:sub>
                          <m:r>
                            <m:rPr>
                              <m:brk m:alnAt="23"/>
                            </m:rPr>
                            <a:rPr lang="en-US" sz="1200" i="1">
                              <a:latin typeface="Cambria Math"/>
                            </a:rPr>
                            <m:t>𝑎</m:t>
                          </m:r>
                          <m:r>
                            <a:rPr lang="en-US" sz="1200" i="1">
                              <a:latin typeface="Cambria Math"/>
                            </a:rPr>
                            <m:t>=0</m:t>
                          </m:r>
                        </m:sub>
                        <m:sup>
                          <m:r>
                            <a:rPr lang="en-US" sz="1200" i="1">
                              <a:latin typeface="Cambria Math"/>
                            </a:rPr>
                            <m:t>𝑚</m:t>
                          </m:r>
                          <m:r>
                            <a:rPr lang="en-US" sz="1200" i="1">
                              <a:latin typeface="Cambria Math"/>
                            </a:rPr>
                            <m:t>−1</m:t>
                          </m:r>
                        </m:sup>
                        <m:e>
                          <m:sSub>
                            <m:sSubPr>
                              <m:ctrlPr>
                                <a:rPr lang="en-US" sz="1200" i="1">
                                  <a:latin typeface="Cambria Math" panose="02040503050406030204" pitchFamily="18" charset="0"/>
                                </a:rPr>
                              </m:ctrlPr>
                            </m:sSubPr>
                            <m:e>
                              <m:r>
                                <a:rPr lang="en-US" sz="1200" i="1">
                                  <a:latin typeface="Cambria Math"/>
                                </a:rPr>
                                <m:t>𝑤</m:t>
                              </m:r>
                            </m:e>
                            <m:sub>
                              <m:r>
                                <a:rPr lang="en-US" sz="1200" i="1">
                                  <a:latin typeface="Cambria Math"/>
                                </a:rPr>
                                <m:t>𝑖</m:t>
                              </m:r>
                              <m:r>
                                <a:rPr lang="en-US" sz="1200" i="1">
                                  <a:latin typeface="Cambria Math"/>
                                </a:rPr>
                                <m:t>−</m:t>
                              </m:r>
                              <m:r>
                                <a:rPr lang="en-US" sz="1200" i="1">
                                  <a:latin typeface="Cambria Math"/>
                                </a:rPr>
                                <m:t>𝑎</m:t>
                              </m:r>
                            </m:sub>
                          </m:sSub>
                        </m:e>
                      </m:nary>
                      <m:sSub>
                        <m:sSubPr>
                          <m:ctrlPr>
                            <a:rPr lang="en-US" sz="1200" i="1">
                              <a:latin typeface="Cambria Math" panose="02040503050406030204" pitchFamily="18" charset="0"/>
                            </a:rPr>
                          </m:ctrlPr>
                        </m:sSubPr>
                        <m:e>
                          <m:r>
                            <a:rPr lang="en-US" sz="1200" i="1">
                              <a:latin typeface="Cambria Math"/>
                            </a:rPr>
                            <m:t>𝑥</m:t>
                          </m:r>
                        </m:e>
                        <m:sub>
                          <m:r>
                            <a:rPr lang="en-US" sz="1200" i="1">
                              <a:latin typeface="Cambria Math"/>
                            </a:rPr>
                            <m:t>𝑎</m:t>
                          </m:r>
                        </m:sub>
                      </m:sSub>
                    </m:oMath>
                  </m:oMathPara>
                </a14:m>
                <a:endParaRPr lang="en-US" sz="1200" dirty="0"/>
              </a:p>
            </p:txBody>
          </p:sp>
        </mc:Choice>
        <mc:Fallback xmlns="">
          <p:sp>
            <p:nvSpPr>
              <p:cNvPr id="34" name="TextBox 33"/>
              <p:cNvSpPr txBox="1">
                <a:spLocks noRot="1" noChangeAspect="1" noMove="1" noResize="1" noEditPoints="1" noAdjustHandles="1" noChangeArrowheads="1" noChangeShapeType="1" noTextEdit="1"/>
              </p:cNvSpPr>
              <p:nvPr/>
            </p:nvSpPr>
            <p:spPr>
              <a:xfrm>
                <a:off x="3604188" y="3972239"/>
                <a:ext cx="4036297" cy="611321"/>
              </a:xfrm>
              <a:prstGeom prst="rect">
                <a:avLst/>
              </a:prstGeom>
              <a:blipFill>
                <a:blip r:embed="rId8"/>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433564" y="4613406"/>
                <a:ext cx="478849" cy="474682"/>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rPr>
                          </m:ctrlPr>
                        </m:fPr>
                        <m:num>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𝐸</m:t>
                              </m:r>
                            </m:e>
                            <m:sub>
                              <m:r>
                                <a:rPr lang="en-US" sz="1200" i="1">
                                  <a:latin typeface="Cambria Math"/>
                                </a:rPr>
                                <m:t>𝑑</m:t>
                              </m:r>
                            </m:sub>
                          </m:sSub>
                        </m:num>
                        <m:den>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𝑥</m:t>
                              </m:r>
                            </m:e>
                            <m:sub>
                              <m:r>
                                <a:rPr lang="en-US" sz="1200" i="1">
                                  <a:latin typeface="Cambria Math"/>
                                </a:rPr>
                                <m:t>𝑎</m:t>
                              </m:r>
                            </m:sub>
                          </m:sSub>
                        </m:den>
                      </m:f>
                    </m:oMath>
                  </m:oMathPara>
                </a14:m>
                <a:endParaRPr lang="en-US" sz="1200" u="none" dirty="0"/>
              </a:p>
            </p:txBody>
          </p:sp>
        </mc:Choice>
        <mc:Fallback xmlns="">
          <p:sp>
            <p:nvSpPr>
              <p:cNvPr id="36" name="TextBox 35"/>
              <p:cNvSpPr txBox="1">
                <a:spLocks noRot="1" noChangeAspect="1" noMove="1" noResize="1" noEditPoints="1" noAdjustHandles="1" noChangeArrowheads="1" noChangeShapeType="1" noTextEdit="1"/>
              </p:cNvSpPr>
              <p:nvPr/>
            </p:nvSpPr>
            <p:spPr>
              <a:xfrm>
                <a:off x="1433564" y="4613406"/>
                <a:ext cx="478849" cy="474682"/>
              </a:xfrm>
              <a:prstGeom prst="rect">
                <a:avLst/>
              </a:prstGeom>
              <a:blipFill>
                <a:blip r:embed="rId9"/>
                <a:stretch>
                  <a:fillRect/>
                </a:stretch>
              </a:blipFill>
              <a:ln>
                <a:solidFill>
                  <a:srgbClr val="FF0000"/>
                </a:solidFill>
              </a:ln>
            </p:spPr>
            <p:txBody>
              <a:bodyPr/>
              <a:lstStyle/>
              <a:p>
                <a:r>
                  <a:rPr lang="en-US">
                    <a:noFill/>
                  </a:rPr>
                  <a:t> </a:t>
                </a:r>
              </a:p>
            </p:txBody>
          </p:sp>
        </mc:Fallback>
      </mc:AlternateContent>
      <p:cxnSp>
        <p:nvCxnSpPr>
          <p:cNvPr id="37" name="Straight Arrow Connector 36"/>
          <p:cNvCxnSpPr/>
          <p:nvPr/>
        </p:nvCxnSpPr>
        <p:spPr>
          <a:xfrm flipH="1" flipV="1">
            <a:off x="3742763" y="4575945"/>
            <a:ext cx="10301" cy="33689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3052589" y="4100943"/>
                <a:ext cx="478849" cy="475002"/>
              </a:xfrm>
              <a:prstGeom prst="rect">
                <a:avLst/>
              </a:prstGeom>
              <a:no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rPr>
                          </m:ctrlPr>
                        </m:fPr>
                        <m:num>
                          <m:r>
                            <a:rPr lang="en-US" sz="1200" i="1">
                              <a:latin typeface="Cambria Math"/>
                            </a:rPr>
                            <m:t>𝜕</m:t>
                          </m:r>
                          <m:sSub>
                            <m:sSubPr>
                              <m:ctrlPr>
                                <a:rPr lang="en-US" sz="1200" i="1">
                                  <a:latin typeface="Cambria Math" panose="02040503050406030204" pitchFamily="18" charset="0"/>
                                </a:rPr>
                              </m:ctrlPr>
                            </m:sSubPr>
                            <m:e>
                              <m:r>
                                <a:rPr lang="en-US" sz="1200" i="1">
                                  <a:latin typeface="Cambria Math"/>
                                </a:rPr>
                                <m:t>𝐸</m:t>
                              </m:r>
                            </m:e>
                            <m:sub>
                              <m:r>
                                <a:rPr lang="en-US" sz="1200" i="1">
                                  <a:latin typeface="Cambria Math"/>
                                </a:rPr>
                                <m:t>𝑑</m:t>
                              </m:r>
                            </m:sub>
                          </m:sSub>
                        </m:num>
                        <m:den>
                          <m:r>
                            <a:rPr lang="en-US" sz="1200" i="1">
                              <a:latin typeface="Cambria Math"/>
                            </a:rPr>
                            <m:t>𝜕</m:t>
                          </m:r>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a:rPr>
                                    <m:t>𝑦</m:t>
                                  </m:r>
                                </m:e>
                              </m:acc>
                            </m:e>
                            <m:sub>
                              <m:r>
                                <a:rPr lang="en-US" sz="1200" i="1">
                                  <a:latin typeface="Cambria Math"/>
                                </a:rPr>
                                <m:t>𝑖</m:t>
                              </m:r>
                            </m:sub>
                          </m:sSub>
                        </m:den>
                      </m:f>
                    </m:oMath>
                  </m:oMathPara>
                </a14:m>
                <a:endParaRPr lang="en-US" sz="1200" u="none" dirty="0"/>
              </a:p>
            </p:txBody>
          </p:sp>
        </mc:Choice>
        <mc:Fallback xmlns="">
          <p:sp>
            <p:nvSpPr>
              <p:cNvPr id="38" name="TextBox 37"/>
              <p:cNvSpPr txBox="1">
                <a:spLocks noRot="1" noChangeAspect="1" noMove="1" noResize="1" noEditPoints="1" noAdjustHandles="1" noChangeArrowheads="1" noChangeShapeType="1" noTextEdit="1"/>
              </p:cNvSpPr>
              <p:nvPr/>
            </p:nvSpPr>
            <p:spPr>
              <a:xfrm>
                <a:off x="3052589" y="4100943"/>
                <a:ext cx="478849" cy="475002"/>
              </a:xfrm>
              <a:prstGeom prst="rect">
                <a:avLst/>
              </a:prstGeom>
              <a:blipFill>
                <a:blip r:embed="rId10"/>
                <a:stretch>
                  <a:fillRect r="-10000"/>
                </a:stretch>
              </a:blipFill>
              <a:ln>
                <a:solidFill>
                  <a:srgbClr val="FF0000"/>
                </a:solidFill>
              </a:ln>
            </p:spPr>
            <p:txBody>
              <a:bodyPr/>
              <a:lstStyle/>
              <a:p>
                <a:r>
                  <a:rPr lang="en-US">
                    <a:noFill/>
                  </a:rPr>
                  <a:t> </a:t>
                </a:r>
              </a:p>
            </p:txBody>
          </p:sp>
        </mc:Fallback>
      </mc:AlternateContent>
      <p:cxnSp>
        <p:nvCxnSpPr>
          <p:cNvPr id="39" name="Straight Arrow Connector 38"/>
          <p:cNvCxnSpPr/>
          <p:nvPr/>
        </p:nvCxnSpPr>
        <p:spPr>
          <a:xfrm flipH="1" flipV="1">
            <a:off x="3292014" y="4608858"/>
            <a:ext cx="1" cy="2307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3753062" y="4682054"/>
            <a:ext cx="1" cy="2307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01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1" grpId="0" animBg="1"/>
      <p:bldP spid="34" grpId="0" animBg="1"/>
      <p:bldP spid="36" grpId="0" animBg="1"/>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Nets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Content Placeholder 2"/>
          <p:cNvSpPr txBox="1">
            <a:spLocks/>
          </p:cNvSpPr>
          <p:nvPr/>
        </p:nvSpPr>
        <p:spPr>
          <a:xfrm>
            <a:off x="1219200" y="1600200"/>
            <a:ext cx="716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a:p>
            <a:endParaRPr lang="en-US" dirty="0"/>
          </a:p>
        </p:txBody>
      </p:sp>
      <p:grpSp>
        <p:nvGrpSpPr>
          <p:cNvPr id="6" name="Group 5"/>
          <p:cNvGrpSpPr/>
          <p:nvPr/>
        </p:nvGrpSpPr>
        <p:grpSpPr>
          <a:xfrm>
            <a:off x="2127297" y="1742440"/>
            <a:ext cx="6407103" cy="772160"/>
            <a:chOff x="1475308" y="3124200"/>
            <a:chExt cx="7185565" cy="838200"/>
          </a:xfrm>
        </p:grpSpPr>
        <p:sp>
          <p:nvSpPr>
            <p:cNvPr id="7" name="Rectangle 6"/>
            <p:cNvSpPr/>
            <p:nvPr/>
          </p:nvSpPr>
          <p:spPr>
            <a:xfrm>
              <a:off x="2458720" y="319024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1</a:t>
              </a:r>
            </a:p>
          </p:txBody>
        </p:sp>
        <p:sp>
          <p:nvSpPr>
            <p:cNvPr id="8" name="Rectangle 7"/>
            <p:cNvSpPr/>
            <p:nvPr/>
          </p:nvSpPr>
          <p:spPr>
            <a:xfrm>
              <a:off x="3643941" y="320040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2</a:t>
              </a:r>
            </a:p>
          </p:txBody>
        </p:sp>
        <p:sp>
          <p:nvSpPr>
            <p:cNvPr id="9" name="Rectangle 8"/>
            <p:cNvSpPr/>
            <p:nvPr/>
          </p:nvSpPr>
          <p:spPr>
            <a:xfrm>
              <a:off x="4863141" y="3200400"/>
              <a:ext cx="851859" cy="6654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u="none" dirty="0"/>
                <a:t>Stage 3</a:t>
              </a:r>
            </a:p>
          </p:txBody>
        </p:sp>
        <p:sp>
          <p:nvSpPr>
            <p:cNvPr id="10" name="Rectangle 9"/>
            <p:cNvSpPr/>
            <p:nvPr/>
          </p:nvSpPr>
          <p:spPr>
            <a:xfrm>
              <a:off x="6096000" y="3124200"/>
              <a:ext cx="1309059" cy="838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u="none" dirty="0"/>
                <a:t>Fully Connected Layer</a:t>
              </a:r>
            </a:p>
          </p:txBody>
        </p:sp>
        <p:sp>
          <p:nvSpPr>
            <p:cNvPr id="11" name="Right Arrow 10"/>
            <p:cNvSpPr/>
            <p:nvPr/>
          </p:nvSpPr>
          <p:spPr>
            <a:xfrm>
              <a:off x="3315659" y="343334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516120" y="3449320"/>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735320" y="344350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7430459"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087880" y="3453662"/>
              <a:ext cx="331781" cy="193778"/>
            </a:xfrm>
            <a:prstGeom prst="rightArrow">
              <a:avLst/>
            </a:prstGeom>
            <a:solidFill>
              <a:srgbClr val="FAA8A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475308" y="3286780"/>
              <a:ext cx="866572" cy="523220"/>
            </a:xfrm>
            <a:prstGeom prst="rect">
              <a:avLst/>
            </a:prstGeom>
          </p:spPr>
          <p:txBody>
            <a:bodyPr wrap="square">
              <a:spAutoFit/>
            </a:bodyPr>
            <a:lstStyle/>
            <a:p>
              <a:r>
                <a:rPr lang="en-US" b="1" u="none" dirty="0"/>
                <a:t>Input Image</a:t>
              </a:r>
              <a:endParaRPr lang="en-US" dirty="0"/>
            </a:p>
          </p:txBody>
        </p:sp>
        <p:sp>
          <p:nvSpPr>
            <p:cNvPr id="17" name="Rectangle 16"/>
            <p:cNvSpPr/>
            <p:nvPr/>
          </p:nvSpPr>
          <p:spPr>
            <a:xfrm>
              <a:off x="7794301" y="3288941"/>
              <a:ext cx="866572" cy="523220"/>
            </a:xfrm>
            <a:prstGeom prst="rect">
              <a:avLst/>
            </a:prstGeom>
          </p:spPr>
          <p:txBody>
            <a:bodyPr wrap="square">
              <a:spAutoFit/>
            </a:bodyPr>
            <a:lstStyle/>
            <a:p>
              <a:r>
                <a:rPr lang="en-US" b="1" u="none" dirty="0"/>
                <a:t>Class Label </a:t>
              </a:r>
              <a:endParaRPr lang="en-US" dirty="0"/>
            </a:p>
          </p:txBody>
        </p:sp>
      </p:gr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896" y="3481934"/>
            <a:ext cx="6169504" cy="2385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1219200" y="5955268"/>
            <a:ext cx="6858000" cy="307777"/>
          </a:xfrm>
          <a:prstGeom prst="rect">
            <a:avLst/>
          </a:prstGeom>
        </p:spPr>
        <p:txBody>
          <a:bodyPr wrap="square">
            <a:spAutoFit/>
          </a:bodyPr>
          <a:lstStyle/>
          <a:p>
            <a:r>
              <a:rPr lang="en-US" u="none" dirty="0">
                <a:latin typeface="+mj-lt"/>
              </a:rPr>
              <a:t>Feature visualization of convolutional net trained on </a:t>
            </a:r>
            <a:r>
              <a:rPr lang="en-US" u="none" dirty="0" err="1">
                <a:latin typeface="+mj-lt"/>
              </a:rPr>
              <a:t>ImageNet</a:t>
            </a:r>
            <a:r>
              <a:rPr lang="en-US" u="none" dirty="0">
                <a:latin typeface="+mj-lt"/>
              </a:rPr>
              <a:t> from </a:t>
            </a:r>
            <a:r>
              <a:rPr lang="en-US" u="none" dirty="0">
                <a:solidFill>
                  <a:srgbClr val="2136FF"/>
                </a:solidFill>
                <a:latin typeface="+mj-lt"/>
              </a:rPr>
              <a:t>[</a:t>
            </a:r>
            <a:r>
              <a:rPr lang="en-US" u="none" dirty="0" err="1">
                <a:solidFill>
                  <a:srgbClr val="2136FF"/>
                </a:solidFill>
                <a:latin typeface="+mj-lt"/>
              </a:rPr>
              <a:t>Zeiler</a:t>
            </a:r>
            <a:r>
              <a:rPr lang="en-US" u="none" dirty="0">
                <a:solidFill>
                  <a:srgbClr val="2136FF"/>
                </a:solidFill>
                <a:latin typeface="+mj-lt"/>
              </a:rPr>
              <a:t> &amp; Fergus 2013]</a:t>
            </a:r>
          </a:p>
        </p:txBody>
      </p:sp>
      <p:cxnSp>
        <p:nvCxnSpPr>
          <p:cNvPr id="20" name="Straight Arrow Connector 19"/>
          <p:cNvCxnSpPr/>
          <p:nvPr/>
        </p:nvCxnSpPr>
        <p:spPr>
          <a:xfrm flipH="1">
            <a:off x="2673505" y="2590800"/>
            <a:ext cx="603095"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426097" y="2590800"/>
            <a:ext cx="145903"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542819" y="2590800"/>
            <a:ext cx="1010381"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6370"/>
          <a:stretch/>
        </p:blipFill>
        <p:spPr bwMode="auto">
          <a:xfrm>
            <a:off x="1130726" y="1683915"/>
            <a:ext cx="1542779" cy="938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968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ConvNet</a:t>
            </a:r>
            <a:r>
              <a:rPr lang="en-US" dirty="0"/>
              <a:t> roots </a:t>
            </a:r>
          </a:p>
        </p:txBody>
      </p:sp>
      <p:sp>
        <p:nvSpPr>
          <p:cNvPr id="3" name="Content Placeholder 2"/>
          <p:cNvSpPr>
            <a:spLocks noGrp="1"/>
          </p:cNvSpPr>
          <p:nvPr>
            <p:ph idx="1"/>
          </p:nvPr>
        </p:nvSpPr>
        <p:spPr/>
        <p:txBody>
          <a:bodyPr/>
          <a:lstStyle/>
          <a:p>
            <a:r>
              <a:rPr lang="en-US" sz="2000" b="1" dirty="0"/>
              <a:t>Fukushima, 1980s</a:t>
            </a:r>
            <a:r>
              <a:rPr lang="en-US" sz="2000" dirty="0"/>
              <a:t> designed network with same basic structure but did not train by backpropagation. </a:t>
            </a:r>
          </a:p>
          <a:p>
            <a:r>
              <a:rPr lang="en-US" sz="2000" dirty="0"/>
              <a:t>The first successful applications of </a:t>
            </a:r>
            <a:r>
              <a:rPr lang="en-US" sz="2000" b="1" dirty="0"/>
              <a:t>Convolutional Networks</a:t>
            </a:r>
            <a:r>
              <a:rPr lang="en-US" sz="2000" dirty="0"/>
              <a:t> by Yann </a:t>
            </a:r>
            <a:r>
              <a:rPr lang="en-US" sz="2000" dirty="0" err="1"/>
              <a:t>LeCun</a:t>
            </a:r>
            <a:r>
              <a:rPr lang="en-US" sz="2000" dirty="0"/>
              <a:t> in 1990's (</a:t>
            </a:r>
            <a:r>
              <a:rPr lang="en-US" sz="2000" dirty="0" err="1"/>
              <a:t>LeNet</a:t>
            </a:r>
            <a:r>
              <a:rPr lang="en-US" sz="2000" dirty="0"/>
              <a:t>)</a:t>
            </a:r>
          </a:p>
          <a:p>
            <a:pPr lvl="1"/>
            <a:r>
              <a:rPr lang="en-US" sz="1800" dirty="0"/>
              <a:t>Was used to read zip codes, digits, etc.</a:t>
            </a:r>
          </a:p>
          <a:p>
            <a:r>
              <a:rPr lang="en-US" sz="1800" dirty="0"/>
              <a:t>Many variants nowadays, but the core idea is the same</a:t>
            </a:r>
          </a:p>
          <a:p>
            <a:pPr lvl="1"/>
            <a:r>
              <a:rPr lang="en-US" sz="1800" dirty="0"/>
              <a:t>Example: a system developed in Google (</a:t>
            </a:r>
            <a:r>
              <a:rPr lang="en-US" sz="1800" dirty="0" err="1"/>
              <a:t>GoogLeNet</a:t>
            </a:r>
            <a:r>
              <a:rPr lang="en-US" sz="1800" dirty="0"/>
              <a:t>) </a:t>
            </a:r>
          </a:p>
          <a:p>
            <a:pPr lvl="2"/>
            <a:r>
              <a:rPr lang="en-US" sz="1600" dirty="0"/>
              <a:t>Compute different filters </a:t>
            </a:r>
          </a:p>
          <a:p>
            <a:pPr lvl="2"/>
            <a:r>
              <a:rPr lang="en-US" sz="1600" dirty="0"/>
              <a:t>Compose one big vector from all of them</a:t>
            </a:r>
          </a:p>
          <a:p>
            <a:pPr lvl="2"/>
            <a:r>
              <a:rPr lang="en-US" sz="1600" dirty="0"/>
              <a:t>Layer this iteratively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960129" y="2048385"/>
            <a:ext cx="1547591" cy="672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14599" y="6266760"/>
            <a:ext cx="3582519" cy="307777"/>
          </a:xfrm>
          <a:prstGeom prst="rect">
            <a:avLst/>
          </a:prstGeom>
        </p:spPr>
        <p:txBody>
          <a:bodyPr wrap="none">
            <a:spAutoFit/>
          </a:bodyPr>
          <a:lstStyle/>
          <a:p>
            <a:r>
              <a:rPr lang="en-US" u="none" dirty="0">
                <a:solidFill>
                  <a:schemeClr val="bg1">
                    <a:lumMod val="75000"/>
                  </a:schemeClr>
                </a:solidFill>
              </a:rPr>
              <a:t>See more: http://arxiv.org/pdf/1409.4842v1.pdf</a:t>
            </a:r>
          </a:p>
        </p:txBody>
      </p:sp>
    </p:spTree>
    <p:extLst>
      <p:ext uri="{BB962C8B-B14F-4D97-AF65-F5344CB8AC3E}">
        <p14:creationId xmlns:p14="http://schemas.microsoft.com/office/powerpoint/2010/main" val="3726917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matters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447800"/>
            <a:ext cx="7162800" cy="4091703"/>
          </a:xfrm>
          <a:prstGeom prst="rect">
            <a:avLst/>
          </a:prstGeom>
        </p:spPr>
      </p:pic>
      <p:sp>
        <p:nvSpPr>
          <p:cNvPr id="6" name="Rectangle 5"/>
          <p:cNvSpPr/>
          <p:nvPr/>
        </p:nvSpPr>
        <p:spPr>
          <a:xfrm>
            <a:off x="304800" y="6003290"/>
            <a:ext cx="3196298" cy="6413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800" u="none" dirty="0"/>
              <a:t>Slide from [</a:t>
            </a:r>
            <a:r>
              <a:rPr lang="en-US" sz="1800" dirty="0" err="1"/>
              <a:t>Kaiming</a:t>
            </a:r>
            <a:r>
              <a:rPr lang="en-US" sz="1800" dirty="0"/>
              <a:t> He 2015]</a:t>
            </a:r>
            <a:endParaRPr lang="en-US" sz="1800" u="none" dirty="0"/>
          </a:p>
        </p:txBody>
      </p:sp>
    </p:spTree>
    <p:extLst>
      <p:ext uri="{BB962C8B-B14F-4D97-AF65-F5344CB8AC3E}">
        <p14:creationId xmlns:p14="http://schemas.microsoft.com/office/powerpoint/2010/main" val="132065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Tips </a:t>
            </a:r>
          </a:p>
        </p:txBody>
      </p:sp>
      <p:sp>
        <p:nvSpPr>
          <p:cNvPr id="3" name="Content Placeholder 2"/>
          <p:cNvSpPr>
            <a:spLocks noGrp="1"/>
          </p:cNvSpPr>
          <p:nvPr>
            <p:ph idx="1"/>
          </p:nvPr>
        </p:nvSpPr>
        <p:spPr/>
        <p:txBody>
          <a:bodyPr/>
          <a:lstStyle/>
          <a:p>
            <a:r>
              <a:rPr lang="en-US" sz="2000" dirty="0"/>
              <a:t>Before large scale experiments, test on a small subset of the data and check the error should go to zero. </a:t>
            </a:r>
          </a:p>
          <a:p>
            <a:pPr lvl="1"/>
            <a:r>
              <a:rPr lang="en-US" sz="1800" dirty="0"/>
              <a:t>Overfitting on small training </a:t>
            </a:r>
          </a:p>
          <a:p>
            <a:r>
              <a:rPr lang="en-US" sz="2000" dirty="0"/>
              <a:t>Visualize features (feature maps need to be uncorrelated) and have high variance</a:t>
            </a:r>
          </a:p>
          <a:p>
            <a:r>
              <a:rPr lang="en-US" sz="2000" dirty="0"/>
              <a:t>Bad training: many hidden units ignore the input and/or exhibit strong correlations.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86200"/>
            <a:ext cx="7277100" cy="2082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833573" y="6117993"/>
            <a:ext cx="2836033" cy="307777"/>
          </a:xfrm>
          <a:prstGeom prst="rect">
            <a:avLst/>
          </a:prstGeom>
        </p:spPr>
        <p:txBody>
          <a:bodyPr wrap="none">
            <a:spAutoFit/>
          </a:bodyPr>
          <a:lstStyle/>
          <a:p>
            <a:r>
              <a:rPr lang="en-US" u="none" dirty="0">
                <a:solidFill>
                  <a:schemeClr val="bg1">
                    <a:lumMod val="75000"/>
                  </a:schemeClr>
                </a:solidFill>
              </a:rPr>
              <a:t>Figure Credit: </a:t>
            </a:r>
            <a:r>
              <a:rPr lang="en-US" u="none" dirty="0" err="1">
                <a:solidFill>
                  <a:schemeClr val="bg1">
                    <a:lumMod val="75000"/>
                  </a:schemeClr>
                </a:solidFill>
              </a:rPr>
              <a:t>Marc'Aurelio</a:t>
            </a:r>
            <a:r>
              <a:rPr lang="en-US" u="none" dirty="0">
                <a:solidFill>
                  <a:schemeClr val="bg1">
                    <a:lumMod val="75000"/>
                  </a:schemeClr>
                </a:solidFill>
              </a:rPr>
              <a:t> </a:t>
            </a:r>
            <a:r>
              <a:rPr lang="en-US" u="none" dirty="0" err="1">
                <a:solidFill>
                  <a:schemeClr val="bg1">
                    <a:lumMod val="75000"/>
                  </a:schemeClr>
                </a:solidFill>
              </a:rPr>
              <a:t>Ranzato</a:t>
            </a:r>
            <a:endParaRPr lang="en-US" u="none" dirty="0">
              <a:solidFill>
                <a:schemeClr val="bg1">
                  <a:lumMod val="75000"/>
                </a:schemeClr>
              </a:solidFill>
            </a:endParaRPr>
          </a:p>
        </p:txBody>
      </p:sp>
    </p:spTree>
    <p:extLst>
      <p:ext uri="{BB962C8B-B14F-4D97-AF65-F5344CB8AC3E}">
        <p14:creationId xmlns:p14="http://schemas.microsoft.com/office/powerpoint/2010/main" val="2296480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Content Placeholder 2"/>
          <p:cNvSpPr>
            <a:spLocks noGrp="1"/>
          </p:cNvSpPr>
          <p:nvPr>
            <p:ph idx="1"/>
          </p:nvPr>
        </p:nvSpPr>
        <p:spPr/>
        <p:txBody>
          <a:bodyPr>
            <a:normAutofit/>
          </a:bodyPr>
          <a:lstStyle/>
          <a:p>
            <a:r>
              <a:rPr lang="en-US" sz="2400" dirty="0"/>
              <a:t>Training diverges: </a:t>
            </a:r>
          </a:p>
          <a:p>
            <a:pPr lvl="1"/>
            <a:r>
              <a:rPr lang="en-US" sz="2000" dirty="0"/>
              <a:t>Learning rate may be too large → decrease learning rate </a:t>
            </a:r>
          </a:p>
          <a:p>
            <a:pPr lvl="1"/>
            <a:r>
              <a:rPr lang="en-US" sz="2000" dirty="0" err="1"/>
              <a:t>BackProp</a:t>
            </a:r>
            <a:r>
              <a:rPr lang="en-US" sz="2000" dirty="0"/>
              <a:t> is buggy → numerical gradient checking </a:t>
            </a:r>
          </a:p>
          <a:p>
            <a:r>
              <a:rPr lang="en-US" sz="2400" dirty="0"/>
              <a:t>Loss is minimized but accuracy is low </a:t>
            </a:r>
          </a:p>
          <a:p>
            <a:pPr lvl="1"/>
            <a:r>
              <a:rPr lang="en-US" sz="2000" dirty="0"/>
              <a:t>Check loss function: Is it appropriate for the task you want to solve? Does it have degenerate solutions? </a:t>
            </a:r>
          </a:p>
          <a:p>
            <a:r>
              <a:rPr lang="en-US" sz="2400" dirty="0"/>
              <a:t>NN is underperforming / under-fitting </a:t>
            </a:r>
          </a:p>
          <a:p>
            <a:pPr lvl="1"/>
            <a:r>
              <a:rPr lang="en-US" sz="2000" dirty="0"/>
              <a:t>Compute number of parameters → if too small, make network larger </a:t>
            </a:r>
          </a:p>
          <a:p>
            <a:r>
              <a:rPr lang="en-US" sz="2400" dirty="0"/>
              <a:t>NN is too slow </a:t>
            </a:r>
          </a:p>
          <a:p>
            <a:pPr lvl="1"/>
            <a:r>
              <a:rPr lang="en-US" sz="2000" dirty="0"/>
              <a:t>Compute number of parameters → Use distributed framework, use GPU, make network smaller</a:t>
            </a:r>
          </a:p>
          <a:p>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Rectangle 4"/>
          <p:cNvSpPr/>
          <p:nvPr/>
        </p:nvSpPr>
        <p:spPr>
          <a:xfrm>
            <a:off x="228600" y="5905500"/>
            <a:ext cx="8458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none" dirty="0"/>
              <a:t>Many of these points apply to many machine learning models, no just neural networks. </a:t>
            </a:r>
          </a:p>
        </p:txBody>
      </p:sp>
    </p:spTree>
    <p:extLst>
      <p:ext uri="{BB962C8B-B14F-4D97-AF65-F5344CB8AC3E}">
        <p14:creationId xmlns:p14="http://schemas.microsoft.com/office/powerpoint/2010/main" val="91041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Multi-Layer Neural Networks</a:t>
            </a:r>
          </a:p>
        </p:txBody>
      </p:sp>
      <p:sp>
        <p:nvSpPr>
          <p:cNvPr id="3" name="Content Placeholder 2"/>
          <p:cNvSpPr>
            <a:spLocks noGrp="1"/>
          </p:cNvSpPr>
          <p:nvPr>
            <p:ph idx="1"/>
          </p:nvPr>
        </p:nvSpPr>
        <p:spPr/>
        <p:txBody>
          <a:bodyPr>
            <a:normAutofit/>
          </a:bodyPr>
          <a:lstStyle/>
          <a:p>
            <a:r>
              <a:rPr lang="en-US" dirty="0"/>
              <a:t>Multi-layer network were designed to overcome the computational (</a:t>
            </a:r>
            <a:r>
              <a:rPr lang="en-US" b="1" dirty="0"/>
              <a:t>expressivity</a:t>
            </a:r>
            <a:r>
              <a:rPr lang="en-US" dirty="0"/>
              <a:t>) limitation of a single threshold element. </a:t>
            </a:r>
          </a:p>
          <a:p>
            <a:r>
              <a:rPr lang="en-US" dirty="0"/>
              <a:t>The idea is to </a:t>
            </a:r>
            <a:r>
              <a:rPr lang="en-US" b="1" dirty="0"/>
              <a:t>stack </a:t>
            </a:r>
            <a:r>
              <a:rPr lang="en-US" dirty="0"/>
              <a:t>several </a:t>
            </a:r>
          </a:p>
          <a:p>
            <a:pPr marL="0" indent="0">
              <a:buNone/>
            </a:pPr>
            <a:r>
              <a:rPr lang="en-US" dirty="0"/>
              <a:t>     layers of threshold elements, </a:t>
            </a:r>
          </a:p>
          <a:p>
            <a:pPr marL="0" indent="0">
              <a:buNone/>
            </a:pPr>
            <a:r>
              <a:rPr lang="en-US" dirty="0"/>
              <a:t>     each layer using the output of </a:t>
            </a:r>
          </a:p>
          <a:p>
            <a:pPr marL="0" indent="0">
              <a:buNone/>
            </a:pPr>
            <a:r>
              <a:rPr lang="en-US" dirty="0"/>
              <a:t>     the previous layer as input.  </a:t>
            </a:r>
          </a:p>
          <a:p>
            <a:pPr marL="0" indent="0">
              <a:buNone/>
            </a:pPr>
            <a:endParaRPr lang="en-US" dirty="0"/>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grpSp>
        <p:nvGrpSpPr>
          <p:cNvPr id="5" name="Group 4"/>
          <p:cNvGrpSpPr/>
          <p:nvPr/>
        </p:nvGrpSpPr>
        <p:grpSpPr>
          <a:xfrm>
            <a:off x="5181600" y="3048000"/>
            <a:ext cx="3454839" cy="2312432"/>
            <a:chOff x="5599913" y="3472934"/>
            <a:chExt cx="3454839" cy="2312432"/>
          </a:xfrm>
        </p:grpSpPr>
        <p:grpSp>
          <p:nvGrpSpPr>
            <p:cNvPr id="6" name="Group 51"/>
            <p:cNvGrpSpPr>
              <a:grpSpLocks/>
            </p:cNvGrpSpPr>
            <p:nvPr/>
          </p:nvGrpSpPr>
          <p:grpSpPr bwMode="auto">
            <a:xfrm>
              <a:off x="6248400" y="3543300"/>
              <a:ext cx="2209800" cy="2171700"/>
              <a:chOff x="1872" y="2496"/>
              <a:chExt cx="1392" cy="1368"/>
            </a:xfrm>
          </p:grpSpPr>
          <p:grpSp>
            <p:nvGrpSpPr>
              <p:cNvPr id="11" name="Group 26"/>
              <p:cNvGrpSpPr>
                <a:grpSpLocks/>
              </p:cNvGrpSpPr>
              <p:nvPr/>
            </p:nvGrpSpPr>
            <p:grpSpPr bwMode="auto">
              <a:xfrm>
                <a:off x="1872" y="3720"/>
                <a:ext cx="1392" cy="144"/>
                <a:chOff x="1872" y="3720"/>
                <a:chExt cx="1392" cy="144"/>
              </a:xfrm>
            </p:grpSpPr>
            <p:sp>
              <p:nvSpPr>
                <p:cNvPr id="41"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25"/>
              <p:cNvGrpSpPr>
                <a:grpSpLocks/>
              </p:cNvGrpSpPr>
              <p:nvPr/>
            </p:nvGrpSpPr>
            <p:grpSpPr bwMode="auto">
              <a:xfrm>
                <a:off x="2016" y="3108"/>
                <a:ext cx="1056" cy="144"/>
                <a:chOff x="2016" y="3168"/>
                <a:chExt cx="1056" cy="144"/>
              </a:xfrm>
            </p:grpSpPr>
            <p:sp>
              <p:nvSpPr>
                <p:cNvPr id="38"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7"/>
              <p:cNvGrpSpPr>
                <a:grpSpLocks/>
              </p:cNvGrpSpPr>
              <p:nvPr/>
            </p:nvGrpSpPr>
            <p:grpSpPr bwMode="auto">
              <a:xfrm>
                <a:off x="2208" y="2496"/>
                <a:ext cx="624" cy="144"/>
                <a:chOff x="2208" y="2496"/>
                <a:chExt cx="624" cy="144"/>
              </a:xfrm>
            </p:grpSpPr>
            <p:sp>
              <p:nvSpPr>
                <p:cNvPr id="36"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4" name="AutoShape 28"/>
              <p:cNvCxnSpPr>
                <a:cxnSpLocks noChangeShapeType="1"/>
                <a:stCxn id="37" idx="4"/>
                <a:endCxn id="39" idx="0"/>
              </p:cNvCxnSpPr>
              <p:nvPr/>
            </p:nvCxnSpPr>
            <p:spPr bwMode="auto">
              <a:xfrm>
                <a:off x="2760" y="2640"/>
                <a:ext cx="240"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29"/>
              <p:cNvCxnSpPr>
                <a:cxnSpLocks noChangeShapeType="1"/>
                <a:stCxn id="37" idx="4"/>
                <a:endCxn id="40" idx="0"/>
              </p:cNvCxnSpPr>
              <p:nvPr/>
            </p:nvCxnSpPr>
            <p:spPr bwMode="auto">
              <a:xfrm flipH="1">
                <a:off x="2568" y="2640"/>
                <a:ext cx="19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0"/>
              <p:cNvCxnSpPr>
                <a:cxnSpLocks noChangeShapeType="1"/>
                <a:stCxn id="37" idx="4"/>
                <a:endCxn id="38" idx="0"/>
              </p:cNvCxnSpPr>
              <p:nvPr/>
            </p:nvCxnSpPr>
            <p:spPr bwMode="auto">
              <a:xfrm flipH="1">
                <a:off x="2088" y="2640"/>
                <a:ext cx="67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1"/>
              <p:cNvCxnSpPr>
                <a:cxnSpLocks noChangeShapeType="1"/>
                <a:stCxn id="36" idx="4"/>
                <a:endCxn id="39" idx="0"/>
              </p:cNvCxnSpPr>
              <p:nvPr/>
            </p:nvCxnSpPr>
            <p:spPr bwMode="auto">
              <a:xfrm>
                <a:off x="2280" y="2640"/>
                <a:ext cx="720"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2"/>
              <p:cNvCxnSpPr>
                <a:cxnSpLocks noChangeShapeType="1"/>
                <a:stCxn id="36" idx="4"/>
                <a:endCxn id="40" idx="0"/>
              </p:cNvCxnSpPr>
              <p:nvPr/>
            </p:nvCxnSpPr>
            <p:spPr bwMode="auto">
              <a:xfrm>
                <a:off x="2280" y="2640"/>
                <a:ext cx="288"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3"/>
              <p:cNvCxnSpPr>
                <a:cxnSpLocks noChangeShapeType="1"/>
                <a:stCxn id="36" idx="4"/>
                <a:endCxn id="38" idx="0"/>
              </p:cNvCxnSpPr>
              <p:nvPr/>
            </p:nvCxnSpPr>
            <p:spPr bwMode="auto">
              <a:xfrm flipH="1">
                <a:off x="2088" y="2640"/>
                <a:ext cx="19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4"/>
              <p:cNvCxnSpPr>
                <a:cxnSpLocks noChangeShapeType="1"/>
                <a:stCxn id="38" idx="4"/>
                <a:endCxn id="41" idx="0"/>
              </p:cNvCxnSpPr>
              <p:nvPr/>
            </p:nvCxnSpPr>
            <p:spPr bwMode="auto">
              <a:xfrm flipH="1">
                <a:off x="1944" y="3252"/>
                <a:ext cx="144"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5"/>
              <p:cNvCxnSpPr>
                <a:cxnSpLocks noChangeShapeType="1"/>
                <a:stCxn id="38" idx="4"/>
                <a:endCxn id="42" idx="0"/>
              </p:cNvCxnSpPr>
              <p:nvPr/>
            </p:nvCxnSpPr>
            <p:spPr bwMode="auto">
              <a:xfrm>
                <a:off x="2088" y="3252"/>
                <a:ext cx="240"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6"/>
              <p:cNvCxnSpPr>
                <a:cxnSpLocks noChangeShapeType="1"/>
                <a:stCxn id="38" idx="4"/>
                <a:endCxn id="45" idx="0"/>
              </p:cNvCxnSpPr>
              <p:nvPr/>
            </p:nvCxnSpPr>
            <p:spPr bwMode="auto">
              <a:xfrm>
                <a:off x="2088" y="3252"/>
                <a:ext cx="528"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7"/>
              <p:cNvCxnSpPr>
                <a:cxnSpLocks noChangeShapeType="1"/>
                <a:stCxn id="38" idx="4"/>
                <a:endCxn id="43" idx="0"/>
              </p:cNvCxnSpPr>
              <p:nvPr/>
            </p:nvCxnSpPr>
            <p:spPr bwMode="auto">
              <a:xfrm>
                <a:off x="2088" y="3252"/>
                <a:ext cx="816"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8"/>
              <p:cNvCxnSpPr>
                <a:cxnSpLocks noChangeShapeType="1"/>
                <a:stCxn id="38" idx="4"/>
                <a:endCxn id="44" idx="0"/>
              </p:cNvCxnSpPr>
              <p:nvPr/>
            </p:nvCxnSpPr>
            <p:spPr bwMode="auto">
              <a:xfrm>
                <a:off x="2088" y="3252"/>
                <a:ext cx="1104"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0"/>
              <p:cNvCxnSpPr>
                <a:cxnSpLocks noChangeShapeType="1"/>
                <a:endCxn id="45" idx="0"/>
              </p:cNvCxnSpPr>
              <p:nvPr/>
            </p:nvCxnSpPr>
            <p:spPr bwMode="auto">
              <a:xfrm>
                <a:off x="2560" y="3268"/>
                <a:ext cx="56" cy="452"/>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1"/>
              <p:cNvCxnSpPr>
                <a:cxnSpLocks noChangeShapeType="1"/>
                <a:stCxn id="40" idx="4"/>
                <a:endCxn id="42" idx="0"/>
              </p:cNvCxnSpPr>
              <p:nvPr/>
            </p:nvCxnSpPr>
            <p:spPr bwMode="auto">
              <a:xfrm flipH="1">
                <a:off x="2328" y="3252"/>
                <a:ext cx="240"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2"/>
              <p:cNvCxnSpPr>
                <a:cxnSpLocks noChangeShapeType="1"/>
                <a:endCxn id="41" idx="0"/>
              </p:cNvCxnSpPr>
              <p:nvPr/>
            </p:nvCxnSpPr>
            <p:spPr bwMode="auto">
              <a:xfrm flipH="1">
                <a:off x="1944" y="3268"/>
                <a:ext cx="616" cy="452"/>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3"/>
              <p:cNvCxnSpPr>
                <a:cxnSpLocks noChangeShapeType="1"/>
                <a:endCxn id="43" idx="0"/>
              </p:cNvCxnSpPr>
              <p:nvPr/>
            </p:nvCxnSpPr>
            <p:spPr bwMode="auto">
              <a:xfrm>
                <a:off x="2568" y="3258"/>
                <a:ext cx="336" cy="462"/>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4"/>
              <p:cNvCxnSpPr>
                <a:cxnSpLocks noChangeShapeType="1"/>
                <a:stCxn id="39" idx="4"/>
                <a:endCxn id="44" idx="0"/>
              </p:cNvCxnSpPr>
              <p:nvPr/>
            </p:nvCxnSpPr>
            <p:spPr bwMode="auto">
              <a:xfrm>
                <a:off x="3000" y="3252"/>
                <a:ext cx="19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5"/>
              <p:cNvCxnSpPr>
                <a:cxnSpLocks noChangeShapeType="1"/>
                <a:stCxn id="39" idx="4"/>
                <a:endCxn id="43" idx="0"/>
              </p:cNvCxnSpPr>
              <p:nvPr/>
            </p:nvCxnSpPr>
            <p:spPr bwMode="auto">
              <a:xfrm flipH="1">
                <a:off x="2904" y="3252"/>
                <a:ext cx="96"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6"/>
              <p:cNvCxnSpPr>
                <a:cxnSpLocks noChangeShapeType="1"/>
                <a:stCxn id="39" idx="4"/>
                <a:endCxn id="45" idx="0"/>
              </p:cNvCxnSpPr>
              <p:nvPr/>
            </p:nvCxnSpPr>
            <p:spPr bwMode="auto">
              <a:xfrm flipH="1">
                <a:off x="2616" y="3252"/>
                <a:ext cx="384"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7"/>
              <p:cNvCxnSpPr>
                <a:cxnSpLocks noChangeShapeType="1"/>
                <a:stCxn id="39" idx="4"/>
                <a:endCxn id="42" idx="0"/>
              </p:cNvCxnSpPr>
              <p:nvPr/>
            </p:nvCxnSpPr>
            <p:spPr bwMode="auto">
              <a:xfrm flipH="1">
                <a:off x="2328" y="3252"/>
                <a:ext cx="67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8"/>
              <p:cNvCxnSpPr>
                <a:cxnSpLocks noChangeShapeType="1"/>
                <a:stCxn id="39" idx="4"/>
                <a:endCxn id="41" idx="7"/>
              </p:cNvCxnSpPr>
              <p:nvPr/>
            </p:nvCxnSpPr>
            <p:spPr bwMode="auto">
              <a:xfrm flipH="1">
                <a:off x="1995" y="3252"/>
                <a:ext cx="1005" cy="489"/>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9"/>
              <p:cNvCxnSpPr>
                <a:cxnSpLocks noChangeShapeType="1"/>
                <a:stCxn id="40" idx="4"/>
                <a:endCxn id="44" idx="0"/>
              </p:cNvCxnSpPr>
              <p:nvPr/>
            </p:nvCxnSpPr>
            <p:spPr bwMode="auto">
              <a:xfrm>
                <a:off x="2568" y="3252"/>
                <a:ext cx="624"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6"/>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8" name="Rectangle 7"/>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Input</a:t>
              </a:r>
              <a:endParaRPr lang="en-US" sz="1800" dirty="0">
                <a:latin typeface="+mn-lt"/>
              </a:endParaRPr>
            </a:p>
          </p:txBody>
        </p:sp>
        <p:sp>
          <p:nvSpPr>
            <p:cNvPr id="9" name="Rectangle 8"/>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Hidden</a:t>
              </a:r>
              <a:endParaRPr lang="en-US" sz="1800" dirty="0">
                <a:latin typeface="+mn-lt"/>
              </a:endParaRPr>
            </a:p>
          </p:txBody>
        </p:sp>
        <p:sp>
          <p:nvSpPr>
            <p:cNvPr id="10" name="Rectangle 9"/>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Output</a:t>
              </a:r>
              <a:endParaRPr lang="en-US" sz="1800" dirty="0">
                <a:latin typeface="+mn-lt"/>
              </a:endParaRPr>
            </a:p>
          </p:txBody>
        </p:sp>
      </p:grpSp>
    </p:spTree>
    <p:extLst>
      <p:ext uri="{BB962C8B-B14F-4D97-AF65-F5344CB8AC3E}">
        <p14:creationId xmlns:p14="http://schemas.microsoft.com/office/powerpoint/2010/main" val="133700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 for </a:t>
            </a:r>
            <a:r>
              <a:rPr lang="en-US" altLang="zh-CN" dirty="0"/>
              <a:t>text (sequence)</a:t>
            </a:r>
            <a:r>
              <a:rPr lang="en-US" dirty="0"/>
              <a:t> inputs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Let’s study another variant of CNN for language </a:t>
                </a:r>
              </a:p>
              <a:p>
                <a:pPr lvl="1"/>
                <a:r>
                  <a:rPr lang="en-US" sz="1600" dirty="0"/>
                  <a:t>Example: sentence classification (say spam or not spam)</a:t>
                </a:r>
              </a:p>
              <a:p>
                <a:r>
                  <a:rPr lang="en-US" sz="2000" dirty="0"/>
                  <a:t>First step: represent each word with a vector in </a:t>
                </a:r>
                <a14:m>
                  <m:oMath xmlns:m="http://schemas.openxmlformats.org/officeDocument/2006/math">
                    <m:sSup>
                      <m:sSupPr>
                        <m:ctrlPr>
                          <a:rPr lang="en-US" sz="2000" i="1">
                            <a:latin typeface="Cambria Math" panose="02040503050406030204" pitchFamily="18" charset="0"/>
                          </a:rPr>
                        </m:ctrlPr>
                      </m:sSupPr>
                      <m:e>
                        <m:r>
                          <a:rPr lang="en-US" sz="2000" i="1">
                            <a:latin typeface="Cambria Math"/>
                            <a:ea typeface="Cambria Math"/>
                          </a:rPr>
                          <m:t>ℝ</m:t>
                        </m:r>
                      </m:e>
                      <m:sup>
                        <m:r>
                          <a:rPr lang="en-US" sz="2000" i="1">
                            <a:latin typeface="Cambria Math"/>
                          </a:rPr>
                          <m:t>𝑑</m:t>
                        </m:r>
                      </m:sup>
                    </m:sSup>
                  </m:oMath>
                </a14:m>
                <a:r>
                  <a:rPr lang="en-US" sz="2000" dirty="0"/>
                  <a:t> </a:t>
                </a:r>
              </a:p>
              <a:p>
                <a:pPr marL="457200" lvl="1" indent="0" algn="ctr">
                  <a:buNone/>
                </a:pPr>
                <a:r>
                  <a:rPr lang="en-US" sz="1600" dirty="0">
                    <a:solidFill>
                      <a:srgbClr val="FF0000"/>
                    </a:solidFill>
                  </a:rPr>
                  <a:t>This 		is 	not 	a 	spam </a:t>
                </a:r>
              </a:p>
              <a:p>
                <a:pPr marL="457200" lvl="1" indent="0" algn="ctr">
                  <a:buNone/>
                </a:pPr>
                <a:endParaRPr lang="en-US" sz="1600" dirty="0">
                  <a:solidFill>
                    <a:srgbClr val="FF0000"/>
                  </a:solidFill>
                </a:endParaRPr>
              </a:p>
              <a:p>
                <a:pPr marL="457200" lvl="1" indent="0" algn="ctr">
                  <a:buNone/>
                </a:pPr>
                <a:endParaRPr lang="en-US" sz="1600" dirty="0">
                  <a:solidFill>
                    <a:srgbClr val="FF0000"/>
                  </a:solidFill>
                </a:endParaRPr>
              </a:p>
              <a:p>
                <a:pPr marL="457200" lvl="1" indent="0" algn="ctr">
                  <a:buNone/>
                </a:pPr>
                <a:endParaRPr lang="en-US" sz="1600" dirty="0">
                  <a:solidFill>
                    <a:srgbClr val="FF0000"/>
                  </a:solidFill>
                </a:endParaRPr>
              </a:p>
              <a:p>
                <a:pPr marL="457200" lvl="1" indent="0" algn="ctr">
                  <a:buNone/>
                </a:pPr>
                <a:r>
                  <a:rPr lang="en-US" sz="1600" dirty="0">
                    <a:solidFill>
                      <a:srgbClr val="FF0000"/>
                    </a:solidFill>
                  </a:rPr>
                  <a:t>Concatenate the vectors </a:t>
                </a:r>
              </a:p>
              <a:p>
                <a:pPr marL="457200" lvl="1" indent="0" algn="ctr">
                  <a:buNone/>
                </a:pPr>
                <a:endParaRPr lang="en-US" sz="1600" dirty="0">
                  <a:solidFill>
                    <a:srgbClr val="FF0000"/>
                  </a:solidFill>
                </a:endParaRPr>
              </a:p>
              <a:p>
                <a:r>
                  <a:rPr lang="en-US" dirty="0"/>
                  <a:t>Now we can assume that the input to the system is a vector  </a:t>
                </a:r>
                <a14:m>
                  <m:oMath xmlns:m="http://schemas.openxmlformats.org/officeDocument/2006/math">
                    <m:sSup>
                      <m:sSupPr>
                        <m:ctrlPr>
                          <a:rPr lang="en-US" i="1">
                            <a:latin typeface="Cambria Math" panose="02040503050406030204" pitchFamily="18" charset="0"/>
                            <a:ea typeface="Cambria Math"/>
                          </a:rPr>
                        </m:ctrlPr>
                      </m:sSupPr>
                      <m:e>
                        <m:r>
                          <a:rPr lang="en-US" i="1">
                            <a:latin typeface="Cambria Math"/>
                            <a:ea typeface="Cambria Math"/>
                          </a:rPr>
                          <m:t>ℝ</m:t>
                        </m:r>
                      </m:e>
                      <m:sup>
                        <m:r>
                          <a:rPr lang="en-US" i="1">
                            <a:latin typeface="Cambria Math"/>
                            <a:ea typeface="Cambria Math"/>
                          </a:rPr>
                          <m:t>𝑑𝑙</m:t>
                        </m:r>
                      </m:sup>
                    </m:sSup>
                  </m:oMath>
                </a14:m>
                <a:endParaRPr lang="en-US" dirty="0"/>
              </a:p>
              <a:p>
                <a:pPr lvl="1"/>
                <a:r>
                  <a:rPr lang="en-US" sz="1800" dirty="0"/>
                  <a:t>Where the input sentence has length </a:t>
                </a:r>
                <a14:m>
                  <m:oMath xmlns:m="http://schemas.openxmlformats.org/officeDocument/2006/math">
                    <m:r>
                      <a:rPr lang="en-US" sz="1800" i="1">
                        <a:latin typeface="Cambria Math"/>
                        <a:ea typeface="Cambria Math"/>
                      </a:rPr>
                      <m:t>𝑙</m:t>
                    </m:r>
                  </m:oMath>
                </a14:m>
                <a:r>
                  <a:rPr lang="en-US" sz="1800" dirty="0"/>
                  <a:t> (</a:t>
                </a:r>
                <a14:m>
                  <m:oMath xmlns:m="http://schemas.openxmlformats.org/officeDocument/2006/math">
                    <m:r>
                      <a:rPr lang="en-US" sz="1800" i="1">
                        <a:latin typeface="Cambria Math"/>
                        <a:ea typeface="Cambria Math"/>
                      </a:rPr>
                      <m:t>𝑙</m:t>
                    </m:r>
                    <m:r>
                      <a:rPr lang="en-US" sz="1800" i="1">
                        <a:latin typeface="Cambria Math"/>
                        <a:ea typeface="Cambria Math"/>
                      </a:rPr>
                      <m:t>=5</m:t>
                    </m:r>
                  </m:oMath>
                </a14:m>
                <a:r>
                  <a:rPr lang="en-US" sz="1800" dirty="0"/>
                  <a:t> in our example )</a:t>
                </a:r>
              </a:p>
              <a:p>
                <a:pPr lvl="1"/>
                <a:r>
                  <a:rPr lang="en-US" sz="1800" dirty="0"/>
                  <a:t>Each word vector’s length </a:t>
                </a:r>
                <a14:m>
                  <m:oMath xmlns:m="http://schemas.openxmlformats.org/officeDocument/2006/math">
                    <m:r>
                      <a:rPr lang="en-US" sz="1800" i="1">
                        <a:latin typeface="Cambria Math"/>
                      </a:rPr>
                      <m:t>𝑑</m:t>
                    </m:r>
                  </m:oMath>
                </a14:m>
                <a:r>
                  <a:rPr lang="en-US" sz="1800" dirty="0">
                    <a:ea typeface="Cambria Math"/>
                  </a:rPr>
                  <a:t> (</a:t>
                </a:r>
                <a14:m>
                  <m:oMath xmlns:m="http://schemas.openxmlformats.org/officeDocument/2006/math">
                    <m:r>
                      <a:rPr lang="en-US" sz="1800" i="1">
                        <a:latin typeface="Cambria Math"/>
                        <a:ea typeface="Cambria Math"/>
                      </a:rPr>
                      <m:t>𝑑</m:t>
                    </m:r>
                    <m:r>
                      <a:rPr lang="en-US" sz="1800" i="1">
                        <a:latin typeface="Cambria Math"/>
                        <a:ea typeface="Cambria Math"/>
                      </a:rPr>
                      <m:t>=7</m:t>
                    </m:r>
                  </m:oMath>
                </a14:m>
                <a:r>
                  <a:rPr lang="en-US" sz="1800" dirty="0">
                    <a:ea typeface="Cambria Math"/>
                  </a:rPr>
                  <a:t> in our example )</a:t>
                </a:r>
              </a:p>
              <a:p>
                <a:pPr lvl="1"/>
                <a:endParaRPr lang="en-US" dirty="0">
                  <a:solidFill>
                    <a:srgbClr val="FF000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Rectangle 4"/>
          <p:cNvSpPr/>
          <p:nvPr/>
        </p:nvSpPr>
        <p:spPr>
          <a:xfrm>
            <a:off x="1203961" y="3941636"/>
            <a:ext cx="7543800" cy="1955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grpSp>
        <p:nvGrpSpPr>
          <p:cNvPr id="6" name="Group 5"/>
          <p:cNvGrpSpPr/>
          <p:nvPr/>
        </p:nvGrpSpPr>
        <p:grpSpPr>
          <a:xfrm>
            <a:off x="866140" y="2679383"/>
            <a:ext cx="8063611" cy="787717"/>
            <a:chOff x="1323340" y="2717483"/>
            <a:chExt cx="8063611" cy="787717"/>
          </a:xfrm>
        </p:grpSpPr>
        <p:sp>
          <p:nvSpPr>
            <p:cNvPr id="7" name="Rectangle 6"/>
            <p:cNvSpPr/>
            <p:nvPr/>
          </p:nvSpPr>
          <p:spPr>
            <a:xfrm>
              <a:off x="1323340" y="3314700"/>
              <a:ext cx="15443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sp>
          <p:nvSpPr>
            <p:cNvPr id="8" name="Rectangle 7"/>
            <p:cNvSpPr/>
            <p:nvPr/>
          </p:nvSpPr>
          <p:spPr>
            <a:xfrm>
              <a:off x="2920111" y="3307715"/>
              <a:ext cx="15443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sp>
          <p:nvSpPr>
            <p:cNvPr id="9" name="Rectangle 8"/>
            <p:cNvSpPr/>
            <p:nvPr/>
          </p:nvSpPr>
          <p:spPr>
            <a:xfrm>
              <a:off x="4509262" y="3304223"/>
              <a:ext cx="1579118"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sp>
          <p:nvSpPr>
            <p:cNvPr id="10" name="Rectangle 9"/>
            <p:cNvSpPr/>
            <p:nvPr/>
          </p:nvSpPr>
          <p:spPr>
            <a:xfrm>
              <a:off x="6133211" y="3295650"/>
              <a:ext cx="165608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cxnSp>
          <p:nvCxnSpPr>
            <p:cNvPr id="11" name="Straight Arrow Connector 10"/>
            <p:cNvCxnSpPr>
              <a:endCxn id="7" idx="0"/>
            </p:cNvCxnSpPr>
            <p:nvPr/>
          </p:nvCxnSpPr>
          <p:spPr>
            <a:xfrm flipH="1">
              <a:off x="2095500" y="2805430"/>
              <a:ext cx="858520" cy="509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0"/>
            </p:cNvCxnSpPr>
            <p:nvPr/>
          </p:nvCxnSpPr>
          <p:spPr>
            <a:xfrm flipH="1">
              <a:off x="3692271" y="2798445"/>
              <a:ext cx="391160" cy="509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0"/>
            </p:cNvCxnSpPr>
            <p:nvPr/>
          </p:nvCxnSpPr>
          <p:spPr>
            <a:xfrm flipH="1">
              <a:off x="5298821" y="2794953"/>
              <a:ext cx="134240" cy="509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0" idx="0"/>
            </p:cNvCxnSpPr>
            <p:nvPr/>
          </p:nvCxnSpPr>
          <p:spPr>
            <a:xfrm>
              <a:off x="6341491" y="2786380"/>
              <a:ext cx="619760" cy="509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842631" y="3288983"/>
              <a:ext cx="15443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p>
          </p:txBody>
        </p:sp>
        <p:cxnSp>
          <p:nvCxnSpPr>
            <p:cNvPr id="16" name="Straight Arrow Connector 15"/>
            <p:cNvCxnSpPr>
              <a:endCxn id="15" idx="0"/>
            </p:cNvCxnSpPr>
            <p:nvPr/>
          </p:nvCxnSpPr>
          <p:spPr>
            <a:xfrm>
              <a:off x="7634351" y="2717483"/>
              <a:ext cx="980440" cy="571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887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 on vectors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Think about a single convolutional layer</a:t>
                </a:r>
              </a:p>
              <a:p>
                <a:pPr lvl="1"/>
                <a:r>
                  <a:rPr lang="en-US" dirty="0"/>
                  <a:t>A bunch of </a:t>
                </a:r>
                <a:r>
                  <a:rPr lang="en-US" b="1" dirty="0"/>
                  <a:t>vector </a:t>
                </a:r>
                <a:r>
                  <a:rPr lang="en-US" dirty="0"/>
                  <a:t>filters</a:t>
                </a:r>
              </a:p>
              <a:p>
                <a:pPr lvl="2"/>
                <a:r>
                  <a:rPr lang="en-US" dirty="0"/>
                  <a:t>Each defined in </a:t>
                </a:r>
                <a14:m>
                  <m:oMath xmlns:m="http://schemas.openxmlformats.org/officeDocument/2006/math">
                    <m:sSup>
                      <m:sSupPr>
                        <m:ctrlPr>
                          <a:rPr lang="en-US" i="1">
                            <a:latin typeface="Cambria Math" panose="02040503050406030204" pitchFamily="18" charset="0"/>
                            <a:ea typeface="Cambria Math"/>
                          </a:rPr>
                        </m:ctrlPr>
                      </m:sSupPr>
                      <m:e>
                        <m:r>
                          <a:rPr lang="en-US" i="1">
                            <a:latin typeface="Cambria Math"/>
                            <a:ea typeface="Cambria Math"/>
                          </a:rPr>
                          <m:t>ℝ</m:t>
                        </m:r>
                      </m:e>
                      <m:sup>
                        <m:r>
                          <a:rPr lang="en-US" i="1">
                            <a:latin typeface="Cambria Math"/>
                            <a:ea typeface="Cambria Math"/>
                          </a:rPr>
                          <m:t>𝑑h</m:t>
                        </m:r>
                      </m:sup>
                    </m:sSup>
                  </m:oMath>
                </a14:m>
                <a:endParaRPr lang="en-US" dirty="0">
                  <a:ea typeface="Cambria Math"/>
                </a:endParaRPr>
              </a:p>
              <a:p>
                <a:pPr lvl="3"/>
                <a:r>
                  <a:rPr lang="en-US" dirty="0">
                    <a:ea typeface="Cambria Math"/>
                  </a:rPr>
                  <a:t>Where </a:t>
                </a:r>
                <a14:m>
                  <m:oMath xmlns:m="http://schemas.openxmlformats.org/officeDocument/2006/math">
                    <m:r>
                      <a:rPr lang="en-US" i="1">
                        <a:latin typeface="Cambria Math"/>
                        <a:ea typeface="Cambria Math"/>
                      </a:rPr>
                      <m:t>h</m:t>
                    </m:r>
                  </m:oMath>
                </a14:m>
                <a:r>
                  <a:rPr lang="en-US" dirty="0">
                    <a:ea typeface="Cambria Math"/>
                  </a:rPr>
                  <a:t> is the number of the words the filter covers </a:t>
                </a:r>
              </a:p>
              <a:p>
                <a:pPr lvl="3"/>
                <a:r>
                  <a:rPr lang="en-US" dirty="0"/>
                  <a:t>Size of the word vector </a:t>
                </a:r>
                <a14:m>
                  <m:oMath xmlns:m="http://schemas.openxmlformats.org/officeDocument/2006/math">
                    <m:r>
                      <a:rPr lang="en-US" i="1">
                        <a:latin typeface="Cambria Math"/>
                      </a:rPr>
                      <m:t>𝑑</m:t>
                    </m:r>
                  </m:oMath>
                </a14:m>
                <a:endParaRPr lang="en-US" dirty="0">
                  <a:ea typeface="Cambria Math"/>
                </a:endParaRPr>
              </a:p>
              <a:p>
                <a:pPr lvl="1"/>
                <a:r>
                  <a:rPr lang="en-US" dirty="0">
                    <a:ea typeface="Cambria Math"/>
                  </a:rPr>
                  <a:t>Find its (modified) convolution with the input vector </a:t>
                </a:r>
              </a:p>
              <a:p>
                <a:pPr lvl="2"/>
                <a:endParaRPr lang="en-US" dirty="0"/>
              </a:p>
              <a:p>
                <a:pPr lvl="1"/>
                <a:endParaRPr lang="en-US" dirty="0"/>
              </a:p>
              <a:p>
                <a:pPr marL="457200" lvl="1" indent="0">
                  <a:buNone/>
                </a:pPr>
                <a:endParaRPr lang="en-US" dirty="0"/>
              </a:p>
              <a:p>
                <a:pPr lvl="1"/>
                <a:r>
                  <a:rPr lang="en-US" dirty="0"/>
                  <a:t>Result of the convolution with the filter </a:t>
                </a:r>
              </a:p>
              <a:p>
                <a:pPr lvl="1"/>
                <a:endParaRPr lang="en-US" dirty="0"/>
              </a:p>
              <a:p>
                <a:pPr lvl="1"/>
                <a:r>
                  <a:rPr lang="en-US" sz="1600" dirty="0"/>
                  <a:t>Convolution with a filter that spans 2 words, is operating on all of the bi-grams (vectors of two consecutive word, concatenated): “this is”, “is not”, “not a”, “a spam”. </a:t>
                </a:r>
              </a:p>
              <a:p>
                <a:pPr lvl="1"/>
                <a:r>
                  <a:rPr lang="en-US" sz="1600" dirty="0"/>
                  <a:t>Regardless of whether it is grammatical  (not appealing linguistically)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9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6" name="Rectangle 5"/>
          <p:cNvSpPr/>
          <p:nvPr/>
        </p:nvSpPr>
        <p:spPr>
          <a:xfrm>
            <a:off x="1473200" y="39243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7" name="Rectangle 6"/>
          <p:cNvSpPr/>
          <p:nvPr/>
        </p:nvSpPr>
        <p:spPr>
          <a:xfrm>
            <a:off x="5502680" y="2927404"/>
            <a:ext cx="2590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grpSp>
        <p:nvGrpSpPr>
          <p:cNvPr id="8" name="Group 7"/>
          <p:cNvGrpSpPr/>
          <p:nvPr/>
        </p:nvGrpSpPr>
        <p:grpSpPr>
          <a:xfrm>
            <a:off x="1473200" y="3649980"/>
            <a:ext cx="6390640" cy="464820"/>
            <a:chOff x="1524000" y="3886200"/>
            <a:chExt cx="6390640" cy="464820"/>
          </a:xfrm>
        </p:grpSpPr>
        <p:sp>
          <p:nvSpPr>
            <p:cNvPr id="9" name="Rectangle 8"/>
            <p:cNvSpPr/>
            <p:nvPr/>
          </p:nvSpPr>
          <p:spPr>
            <a:xfrm>
              <a:off x="1524000" y="416052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0" name="Rectangle 9"/>
            <p:cNvSpPr/>
            <p:nvPr/>
          </p:nvSpPr>
          <p:spPr>
            <a:xfrm>
              <a:off x="1524000" y="3886200"/>
              <a:ext cx="2590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grpSp>
      <p:grpSp>
        <p:nvGrpSpPr>
          <p:cNvPr id="11" name="Group 10"/>
          <p:cNvGrpSpPr/>
          <p:nvPr/>
        </p:nvGrpSpPr>
        <p:grpSpPr>
          <a:xfrm>
            <a:off x="1473200" y="3657600"/>
            <a:ext cx="6390640" cy="457200"/>
            <a:chOff x="1524000" y="4572000"/>
            <a:chExt cx="6390640" cy="457200"/>
          </a:xfrm>
        </p:grpSpPr>
        <p:sp>
          <p:nvSpPr>
            <p:cNvPr id="12" name="Rectangle 11"/>
            <p:cNvSpPr/>
            <p:nvPr/>
          </p:nvSpPr>
          <p:spPr>
            <a:xfrm>
              <a:off x="1524000" y="48387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3" name="Rectangle 12"/>
            <p:cNvSpPr/>
            <p:nvPr/>
          </p:nvSpPr>
          <p:spPr>
            <a:xfrm>
              <a:off x="2783840" y="4572000"/>
              <a:ext cx="2590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grpSp>
      <p:grpSp>
        <p:nvGrpSpPr>
          <p:cNvPr id="14" name="Group 13"/>
          <p:cNvGrpSpPr/>
          <p:nvPr/>
        </p:nvGrpSpPr>
        <p:grpSpPr>
          <a:xfrm>
            <a:off x="1473200" y="3657600"/>
            <a:ext cx="6390640" cy="457200"/>
            <a:chOff x="1524000" y="5791200"/>
            <a:chExt cx="6390640" cy="457200"/>
          </a:xfrm>
        </p:grpSpPr>
        <p:sp>
          <p:nvSpPr>
            <p:cNvPr id="15" name="Rectangle 14"/>
            <p:cNvSpPr/>
            <p:nvPr/>
          </p:nvSpPr>
          <p:spPr>
            <a:xfrm>
              <a:off x="1524000" y="60579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6" name="Rectangle 15"/>
            <p:cNvSpPr/>
            <p:nvPr/>
          </p:nvSpPr>
          <p:spPr>
            <a:xfrm>
              <a:off x="4084320" y="5791200"/>
              <a:ext cx="2590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grpSp>
      <p:grpSp>
        <p:nvGrpSpPr>
          <p:cNvPr id="17" name="Group 16"/>
          <p:cNvGrpSpPr/>
          <p:nvPr/>
        </p:nvGrpSpPr>
        <p:grpSpPr>
          <a:xfrm>
            <a:off x="1483360" y="3667760"/>
            <a:ext cx="6390640" cy="447040"/>
            <a:chOff x="1534160" y="5839460"/>
            <a:chExt cx="6390640" cy="447040"/>
          </a:xfrm>
        </p:grpSpPr>
        <p:sp>
          <p:nvSpPr>
            <p:cNvPr id="18" name="Rectangle 17"/>
            <p:cNvSpPr/>
            <p:nvPr/>
          </p:nvSpPr>
          <p:spPr>
            <a:xfrm>
              <a:off x="1534160" y="60960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9" name="Rectangle 18"/>
            <p:cNvSpPr/>
            <p:nvPr/>
          </p:nvSpPr>
          <p:spPr>
            <a:xfrm>
              <a:off x="5334000" y="5839460"/>
              <a:ext cx="2590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grpSp>
      <p:sp>
        <p:nvSpPr>
          <p:cNvPr id="20" name="Rounded Rectangle 19"/>
          <p:cNvSpPr/>
          <p:nvPr/>
        </p:nvSpPr>
        <p:spPr>
          <a:xfrm>
            <a:off x="1391920" y="3535680"/>
            <a:ext cx="2672080" cy="6858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ounded Rectangle 20"/>
          <p:cNvSpPr/>
          <p:nvPr/>
        </p:nvSpPr>
        <p:spPr>
          <a:xfrm>
            <a:off x="2799080" y="3535680"/>
            <a:ext cx="2529840" cy="6858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ounded Rectangle 21"/>
          <p:cNvSpPr/>
          <p:nvPr/>
        </p:nvSpPr>
        <p:spPr>
          <a:xfrm>
            <a:off x="4064000" y="3505200"/>
            <a:ext cx="2529840" cy="6858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ounded Rectangle 22"/>
          <p:cNvSpPr/>
          <p:nvPr/>
        </p:nvSpPr>
        <p:spPr>
          <a:xfrm>
            <a:off x="5334000" y="3505200"/>
            <a:ext cx="2529840" cy="6858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mc:AlternateContent xmlns:mc="http://schemas.openxmlformats.org/markup-compatibility/2006" xmlns:a14="http://schemas.microsoft.com/office/drawing/2010/main">
        <mc:Choice Requires="a14">
          <p:sp>
            <p:nvSpPr>
              <p:cNvPr id="24" name="TextBox 23"/>
              <p:cNvSpPr txBox="1"/>
              <p:nvPr/>
            </p:nvSpPr>
            <p:spPr>
              <a:xfrm>
                <a:off x="1391920" y="4287520"/>
                <a:ext cx="199605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𝑐</m:t>
                          </m:r>
                        </m:e>
                        <m:sub>
                          <m:r>
                            <a:rPr lang="en-US" sz="2000" i="1">
                              <a:latin typeface="Cambria Math"/>
                            </a:rPr>
                            <m:t>1</m:t>
                          </m:r>
                        </m:sub>
                      </m:sSub>
                      <m:r>
                        <a:rPr lang="en-US" sz="2000" i="1">
                          <a:latin typeface="Cambria Math"/>
                        </a:rPr>
                        <m:t>=</m:t>
                      </m:r>
                      <m:r>
                        <a:rPr lang="en-US" sz="2000" i="1">
                          <a:latin typeface="Cambria Math"/>
                        </a:rPr>
                        <m:t>𝑓</m:t>
                      </m:r>
                      <m:r>
                        <a:rPr lang="en-US" sz="2000" i="1">
                          <a:latin typeface="Cambria Math"/>
                        </a:rPr>
                        <m:t>(</m:t>
                      </m:r>
                      <m:r>
                        <a:rPr lang="en-US" sz="2000" i="1">
                          <a:latin typeface="Cambria Math"/>
                        </a:rPr>
                        <m:t>𝑤</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1:</m:t>
                          </m:r>
                          <m:r>
                            <a:rPr lang="en-US" sz="2000" i="1">
                              <a:latin typeface="Cambria Math" panose="02040503050406030204" pitchFamily="18" charset="0"/>
                            </a:rPr>
                            <m:t>h𝑑</m:t>
                          </m:r>
                        </m:sub>
                      </m:sSub>
                      <m:r>
                        <a:rPr lang="en-US" sz="2000" i="1">
                          <a:latin typeface="Cambria Math"/>
                        </a:rPr>
                        <m:t>)</m:t>
                      </m:r>
                    </m:oMath>
                  </m:oMathPara>
                </a14:m>
                <a:endParaRPr lang="en-US" sz="20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391920" y="4287520"/>
                <a:ext cx="1996059" cy="400110"/>
              </a:xfrm>
              <a:prstGeom prst="rect">
                <a:avLst/>
              </a:prstGeom>
              <a:blipFill>
                <a:blip r:embed="rId3"/>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799080" y="4267702"/>
                <a:ext cx="2882328" cy="4296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𝑐</m:t>
                          </m:r>
                        </m:e>
                        <m:sub>
                          <m:r>
                            <a:rPr lang="en-US" sz="2000" i="1">
                              <a:latin typeface="Cambria Math"/>
                            </a:rPr>
                            <m:t>2</m:t>
                          </m:r>
                        </m:sub>
                      </m:sSub>
                      <m:r>
                        <a:rPr lang="en-US" sz="2000" i="1">
                          <a:latin typeface="Cambria Math"/>
                        </a:rPr>
                        <m:t>=</m:t>
                      </m:r>
                      <m:r>
                        <a:rPr lang="en-US" sz="2000" i="1">
                          <a:latin typeface="Cambria Math"/>
                        </a:rPr>
                        <m:t>𝑓</m:t>
                      </m:r>
                      <m:r>
                        <a:rPr lang="en-US" sz="2000" i="1">
                          <a:latin typeface="Cambria Math"/>
                        </a:rPr>
                        <m:t>(</m:t>
                      </m:r>
                      <m:r>
                        <a:rPr lang="en-US" sz="2000" i="1">
                          <a:latin typeface="Cambria Math"/>
                        </a:rPr>
                        <m:t>𝑤</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a:rPr>
                            <m:t>+1</m:t>
                          </m:r>
                          <m:r>
                            <a:rPr lang="en-US" sz="2000" i="1">
                              <a:latin typeface="Cambria Math" panose="02040503050406030204" pitchFamily="18" charset="0"/>
                            </a:rPr>
                            <m:t>)</m:t>
                          </m:r>
                          <m:r>
                            <a:rPr lang="en-US" sz="2000" i="1">
                              <a:latin typeface="Cambria Math"/>
                            </a:rPr>
                            <m:t>:</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m:t>
                          </m:r>
                          <m:r>
                            <a:rPr lang="en-US" sz="2000" i="1">
                              <a:latin typeface="Cambria Math" panose="02040503050406030204" pitchFamily="18" charset="0"/>
                            </a:rPr>
                            <m:t>h𝑑</m:t>
                          </m:r>
                          <m:r>
                            <a:rPr lang="en-US" sz="2000" i="1">
                              <a:latin typeface="Cambria Math" panose="02040503050406030204" pitchFamily="18" charset="0"/>
                            </a:rPr>
                            <m:t>) </m:t>
                          </m:r>
                        </m:sub>
                      </m:sSub>
                      <m:r>
                        <a:rPr lang="en-US" sz="2000" i="1">
                          <a:latin typeface="Cambria Math"/>
                        </a:rPr>
                        <m:t>)</m:t>
                      </m:r>
                    </m:oMath>
                  </m:oMathPara>
                </a14:m>
                <a:endParaRPr lang="en-US" sz="2000" dirty="0"/>
              </a:p>
            </p:txBody>
          </p:sp>
        </mc:Choice>
        <mc:Fallback xmlns="">
          <p:sp>
            <p:nvSpPr>
              <p:cNvPr id="25" name="TextBox 24"/>
              <p:cNvSpPr txBox="1">
                <a:spLocks noRot="1" noChangeAspect="1" noMove="1" noResize="1" noEditPoints="1" noAdjustHandles="1" noChangeArrowheads="1" noChangeShapeType="1" noTextEdit="1"/>
              </p:cNvSpPr>
              <p:nvPr/>
            </p:nvSpPr>
            <p:spPr>
              <a:xfrm>
                <a:off x="2799080" y="4267702"/>
                <a:ext cx="2882328" cy="429669"/>
              </a:xfrm>
              <a:prstGeom prst="rect">
                <a:avLst/>
              </a:prstGeom>
              <a:blipFill>
                <a:blip r:embed="rId4"/>
                <a:stretch>
                  <a:fillRect b="-112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064000" y="4316984"/>
                <a:ext cx="3062698" cy="4296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𝑐</m:t>
                          </m:r>
                        </m:e>
                        <m:sub>
                          <m:r>
                            <a:rPr lang="en-US" sz="2000" i="1">
                              <a:latin typeface="Cambria Math"/>
                            </a:rPr>
                            <m:t>3</m:t>
                          </m:r>
                        </m:sub>
                      </m:sSub>
                      <m:r>
                        <a:rPr lang="en-US" sz="2000" i="1">
                          <a:latin typeface="Cambria Math"/>
                        </a:rPr>
                        <m:t>=</m:t>
                      </m:r>
                      <m:r>
                        <a:rPr lang="en-US" sz="2000" i="1">
                          <a:latin typeface="Cambria Math"/>
                        </a:rPr>
                        <m:t>𝑓</m:t>
                      </m:r>
                      <m:r>
                        <a:rPr lang="en-US" sz="2000" i="1">
                          <a:latin typeface="Cambria Math"/>
                        </a:rPr>
                        <m:t>(</m:t>
                      </m:r>
                      <m:r>
                        <a:rPr lang="en-US" sz="2000" i="1">
                          <a:latin typeface="Cambria Math"/>
                        </a:rPr>
                        <m:t>𝑤</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panose="02040503050406030204" pitchFamily="18" charset="0"/>
                            </a:rPr>
                            <m:t>(2</m:t>
                          </m:r>
                          <m:r>
                            <a:rPr lang="en-US" sz="2000" i="1">
                              <a:latin typeface="Cambria Math" panose="02040503050406030204" pitchFamily="18" charset="0"/>
                            </a:rPr>
                            <m:t>𝑑</m:t>
                          </m:r>
                          <m:r>
                            <a:rPr lang="en-US" sz="2000" i="1">
                              <a:latin typeface="Cambria Math"/>
                            </a:rPr>
                            <m:t>+1</m:t>
                          </m:r>
                          <m:r>
                            <a:rPr lang="en-US" sz="2000" i="1">
                              <a:latin typeface="Cambria Math" panose="02040503050406030204" pitchFamily="18" charset="0"/>
                            </a:rPr>
                            <m:t>)</m:t>
                          </m:r>
                          <m:r>
                            <a:rPr lang="en-US" sz="2000" i="1">
                              <a:latin typeface="Cambria Math"/>
                            </a:rPr>
                            <m:t>:</m:t>
                          </m:r>
                          <m:d>
                            <m:dPr>
                              <m:ctrlPr>
                                <a:rPr lang="en-US" sz="2000" i="1">
                                  <a:latin typeface="Cambria Math" panose="02040503050406030204" pitchFamily="18" charset="0"/>
                                </a:rPr>
                              </m:ctrlPr>
                            </m:dPr>
                            <m:e>
                              <m:r>
                                <a:rPr lang="en-US" sz="2000" i="1">
                                  <a:latin typeface="Cambria Math" panose="02040503050406030204" pitchFamily="18" charset="0"/>
                                </a:rPr>
                                <m:t>2</m:t>
                              </m:r>
                              <m:r>
                                <a:rPr lang="en-US" sz="2000" i="1">
                                  <a:latin typeface="Cambria Math" panose="02040503050406030204" pitchFamily="18" charset="0"/>
                                </a:rPr>
                                <m:t>𝑑</m:t>
                              </m:r>
                              <m:r>
                                <a:rPr lang="en-US" sz="2000" i="1">
                                  <a:latin typeface="Cambria Math" panose="02040503050406030204" pitchFamily="18" charset="0"/>
                                </a:rPr>
                                <m:t>+</m:t>
                              </m:r>
                              <m:r>
                                <a:rPr lang="en-US" sz="2000" i="1">
                                  <a:latin typeface="Cambria Math" panose="02040503050406030204" pitchFamily="18" charset="0"/>
                                </a:rPr>
                                <m:t>h𝑑</m:t>
                              </m:r>
                            </m:e>
                          </m:d>
                        </m:sub>
                      </m:sSub>
                      <m:r>
                        <a:rPr lang="en-US" sz="2000" i="1">
                          <a:latin typeface="Cambria Math"/>
                        </a:rPr>
                        <m:t>)</m:t>
                      </m:r>
                    </m:oMath>
                  </m:oMathPara>
                </a14:m>
                <a:endParaRPr lang="en-US" sz="2000" dirty="0"/>
              </a:p>
            </p:txBody>
          </p:sp>
        </mc:Choice>
        <mc:Fallback xmlns="">
          <p:sp>
            <p:nvSpPr>
              <p:cNvPr id="26" name="TextBox 25"/>
              <p:cNvSpPr txBox="1">
                <a:spLocks noRot="1" noChangeAspect="1" noMove="1" noResize="1" noEditPoints="1" noAdjustHandles="1" noChangeArrowheads="1" noChangeShapeType="1" noTextEdit="1"/>
              </p:cNvSpPr>
              <p:nvPr/>
            </p:nvSpPr>
            <p:spPr>
              <a:xfrm>
                <a:off x="4064000" y="4316984"/>
                <a:ext cx="3062698" cy="429669"/>
              </a:xfrm>
              <a:prstGeom prst="rect">
                <a:avLst/>
              </a:prstGeom>
              <a:blipFill>
                <a:blip r:embed="rId5"/>
                <a:stretch>
                  <a:fillRect b="-112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511800" y="4248090"/>
                <a:ext cx="3058658" cy="4296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𝑐</m:t>
                          </m:r>
                        </m:e>
                        <m:sub>
                          <m:r>
                            <a:rPr lang="en-US" sz="2000" i="1">
                              <a:latin typeface="Cambria Math"/>
                            </a:rPr>
                            <m:t>4</m:t>
                          </m:r>
                        </m:sub>
                      </m:sSub>
                      <m:r>
                        <a:rPr lang="en-US" sz="2000" i="1">
                          <a:latin typeface="Cambria Math"/>
                        </a:rPr>
                        <m:t>=</m:t>
                      </m:r>
                      <m:r>
                        <a:rPr lang="en-US" sz="2000" i="1">
                          <a:latin typeface="Cambria Math"/>
                        </a:rPr>
                        <m:t>𝑓</m:t>
                      </m:r>
                      <m:r>
                        <a:rPr lang="en-US" sz="2000" i="1">
                          <a:latin typeface="Cambria Math"/>
                        </a:rPr>
                        <m:t>(</m:t>
                      </m:r>
                      <m:r>
                        <a:rPr lang="en-US" sz="2000" i="1">
                          <a:latin typeface="Cambria Math"/>
                        </a:rPr>
                        <m:t>𝑤</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panose="02040503050406030204" pitchFamily="18" charset="0"/>
                            </a:rPr>
                            <m:t>(</m:t>
                          </m:r>
                          <m:r>
                            <a:rPr lang="en-US" sz="2000" i="1">
                              <a:latin typeface="Cambria Math"/>
                            </a:rPr>
                            <m:t>3</m:t>
                          </m:r>
                          <m:r>
                            <a:rPr lang="en-US" sz="2000" i="1">
                              <a:latin typeface="Cambria Math" panose="02040503050406030204" pitchFamily="18" charset="0"/>
                            </a:rPr>
                            <m:t>𝑑</m:t>
                          </m:r>
                          <m:r>
                            <a:rPr lang="en-US" sz="2000" i="1">
                              <a:latin typeface="Cambria Math"/>
                            </a:rPr>
                            <m:t>+1</m:t>
                          </m:r>
                          <m:r>
                            <a:rPr lang="en-US" sz="2000" i="1">
                              <a:latin typeface="Cambria Math" panose="02040503050406030204" pitchFamily="18" charset="0"/>
                            </a:rPr>
                            <m:t>)</m:t>
                          </m:r>
                          <m:r>
                            <a:rPr lang="en-US" sz="2000" i="1">
                              <a:latin typeface="Cambria Math"/>
                            </a:rPr>
                            <m:t>:</m:t>
                          </m:r>
                          <m:r>
                            <a:rPr lang="en-US" sz="2000" i="1">
                              <a:latin typeface="Cambria Math" panose="02040503050406030204" pitchFamily="18" charset="0"/>
                            </a:rPr>
                            <m:t>(3</m:t>
                          </m:r>
                          <m:r>
                            <a:rPr lang="en-US" sz="2000" i="1">
                              <a:latin typeface="Cambria Math" panose="02040503050406030204" pitchFamily="18" charset="0"/>
                            </a:rPr>
                            <m:t>𝑑</m:t>
                          </m:r>
                          <m:r>
                            <a:rPr lang="en-US" sz="2000" i="1">
                              <a:latin typeface="Cambria Math" panose="02040503050406030204" pitchFamily="18" charset="0"/>
                            </a:rPr>
                            <m:t>+</m:t>
                          </m:r>
                          <m:r>
                            <a:rPr lang="en-US" sz="2000" i="1">
                              <a:latin typeface="Cambria Math" panose="02040503050406030204" pitchFamily="18" charset="0"/>
                            </a:rPr>
                            <m:t>h𝑑</m:t>
                          </m:r>
                          <m:r>
                            <a:rPr lang="en-US" sz="2000" i="1">
                              <a:latin typeface="Cambria Math" panose="02040503050406030204" pitchFamily="18" charset="0"/>
                            </a:rPr>
                            <m:t>)</m:t>
                          </m:r>
                        </m:sub>
                      </m:sSub>
                      <m:r>
                        <a:rPr lang="en-US" sz="2000" i="1">
                          <a:latin typeface="Cambria Math"/>
                        </a:rPr>
                        <m:t>)</m:t>
                      </m:r>
                    </m:oMath>
                  </m:oMathPara>
                </a14:m>
                <a:endParaRPr lang="en-US"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511800" y="4248090"/>
                <a:ext cx="3058658" cy="429669"/>
              </a:xfrm>
              <a:prstGeom prst="rect">
                <a:avLst/>
              </a:prstGeom>
              <a:blipFill>
                <a:blip r:embed="rId6"/>
                <a:stretch>
                  <a:fillRect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3483994" y="4925837"/>
                <a:ext cx="238937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u="none" smtClean="0">
                          <a:latin typeface="Cambria Math"/>
                        </a:rPr>
                        <m:t>𝑐</m:t>
                      </m:r>
                      <m:r>
                        <a:rPr lang="en-US" sz="2000" b="0" i="1" u="none" smtClean="0">
                          <a:latin typeface="Cambria Math"/>
                        </a:rPr>
                        <m:t>=[</m:t>
                      </m:r>
                      <m:sSub>
                        <m:sSubPr>
                          <m:ctrlPr>
                            <a:rPr lang="en-US" sz="2000" b="0" i="1" u="none" smtClean="0">
                              <a:latin typeface="Cambria Math" panose="02040503050406030204" pitchFamily="18" charset="0"/>
                            </a:rPr>
                          </m:ctrlPr>
                        </m:sSubPr>
                        <m:e>
                          <m:r>
                            <a:rPr lang="en-US" sz="2000" b="0" i="1" u="none" smtClean="0">
                              <a:latin typeface="Cambria Math"/>
                            </a:rPr>
                            <m:t>𝑐</m:t>
                          </m:r>
                        </m:e>
                        <m:sub>
                          <m:r>
                            <a:rPr lang="en-US" sz="2000" b="0" i="1" u="none" smtClean="0">
                              <a:latin typeface="Cambria Math"/>
                            </a:rPr>
                            <m:t>1</m:t>
                          </m:r>
                        </m:sub>
                      </m:sSub>
                      <m:r>
                        <a:rPr lang="en-US" sz="2000" b="0" i="1" u="none" smtClean="0">
                          <a:latin typeface="Cambria Math"/>
                        </a:rPr>
                        <m:t>, …., </m:t>
                      </m:r>
                      <m:sSub>
                        <m:sSubPr>
                          <m:ctrlPr>
                            <a:rPr lang="en-US" sz="2000" b="0" i="1" u="none" smtClean="0">
                              <a:latin typeface="Cambria Math" panose="02040503050406030204" pitchFamily="18" charset="0"/>
                            </a:rPr>
                          </m:ctrlPr>
                        </m:sSubPr>
                        <m:e>
                          <m:r>
                            <a:rPr lang="en-US" sz="2000" b="0" i="1" u="none" smtClean="0">
                              <a:latin typeface="Cambria Math"/>
                            </a:rPr>
                            <m:t>𝑐</m:t>
                          </m:r>
                        </m:e>
                        <m:sub>
                          <m:r>
                            <a:rPr lang="en-US" sz="2000" b="0" i="1" u="none" smtClean="0">
                              <a:latin typeface="Cambria Math"/>
                            </a:rPr>
                            <m:t>𝑛</m:t>
                          </m:r>
                          <m:r>
                            <a:rPr lang="en-US" sz="2000" b="0" i="1" u="none" smtClean="0">
                              <a:latin typeface="Cambria Math"/>
                            </a:rPr>
                            <m:t>−</m:t>
                          </m:r>
                          <m:r>
                            <a:rPr lang="en-US" sz="2000" b="0" i="1" u="none" smtClean="0">
                              <a:latin typeface="Cambria Math"/>
                            </a:rPr>
                            <m:t>h</m:t>
                          </m:r>
                          <m:r>
                            <a:rPr lang="en-US" sz="2000" b="0" i="1" u="none" smtClean="0">
                              <a:latin typeface="Cambria Math"/>
                            </a:rPr>
                            <m:t>+1</m:t>
                          </m:r>
                        </m:sub>
                      </m:sSub>
                      <m:r>
                        <a:rPr lang="en-US" sz="2000" b="0" i="1" u="none" smtClean="0">
                          <a:latin typeface="Cambria Math"/>
                        </a:rPr>
                        <m:t>]</m:t>
                      </m:r>
                    </m:oMath>
                  </m:oMathPara>
                </a14:m>
                <a:endParaRPr lang="en-US" sz="2000" dirty="0"/>
              </a:p>
            </p:txBody>
          </p:sp>
        </mc:Choice>
        <mc:Fallback xmlns="">
          <p:sp>
            <p:nvSpPr>
              <p:cNvPr id="28" name="Rectangle 27"/>
              <p:cNvSpPr>
                <a:spLocks noRot="1" noChangeAspect="1" noMove="1" noResize="1" noEditPoints="1" noAdjustHandles="1" noChangeArrowheads="1" noChangeShapeType="1" noTextEdit="1"/>
              </p:cNvSpPr>
              <p:nvPr/>
            </p:nvSpPr>
            <p:spPr>
              <a:xfrm>
                <a:off x="3483994" y="4925837"/>
                <a:ext cx="2389372" cy="400110"/>
              </a:xfrm>
              <a:prstGeom prst="rect">
                <a:avLst/>
              </a:prstGeom>
              <a:blipFill>
                <a:blip r:embed="rId7"/>
                <a:stretch>
                  <a:fillRect b="-15152"/>
                </a:stretch>
              </a:blipFill>
            </p:spPr>
            <p:txBody>
              <a:bodyPr/>
              <a:lstStyle/>
              <a:p>
                <a:r>
                  <a:rPr lang="en-US">
                    <a:noFill/>
                  </a:rPr>
                  <a:t> </a:t>
                </a:r>
              </a:p>
            </p:txBody>
          </p:sp>
        </mc:Fallback>
      </mc:AlternateContent>
      <p:sp>
        <p:nvSpPr>
          <p:cNvPr id="29" name="Rectangle 28"/>
          <p:cNvSpPr/>
          <p:nvPr/>
        </p:nvSpPr>
        <p:spPr>
          <a:xfrm>
            <a:off x="6305982" y="5070397"/>
            <a:ext cx="1016000" cy="190500"/>
          </a:xfrm>
          <a:prstGeom prst="rect">
            <a:avLst/>
          </a:prstGeom>
          <a:solidFill>
            <a:srgbClr val="92D05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u="none" dirty="0">
                <a:solidFill>
                  <a:schemeClr val="bg2"/>
                </a:solidFill>
              </a:rPr>
              <a:t>O </a:t>
            </a:r>
            <a:r>
              <a:rPr lang="en-US" b="1" u="none" dirty="0" err="1">
                <a:solidFill>
                  <a:schemeClr val="bg2"/>
                </a:solidFill>
              </a:rPr>
              <a:t>O</a:t>
            </a:r>
            <a:r>
              <a:rPr lang="en-US" b="1" u="none" dirty="0">
                <a:solidFill>
                  <a:schemeClr val="bg2"/>
                </a:solidFill>
              </a:rPr>
              <a:t> </a:t>
            </a:r>
            <a:r>
              <a:rPr lang="en-US" b="1" u="none" dirty="0" err="1">
                <a:solidFill>
                  <a:schemeClr val="bg2"/>
                </a:solidFill>
              </a:rPr>
              <a:t>O</a:t>
            </a:r>
            <a:r>
              <a:rPr lang="en-US" b="1" u="none" dirty="0">
                <a:solidFill>
                  <a:schemeClr val="bg2"/>
                </a:solidFill>
              </a:rPr>
              <a:t> </a:t>
            </a:r>
            <a:r>
              <a:rPr lang="en-US" b="1" u="none" dirty="0" err="1">
                <a:solidFill>
                  <a:schemeClr val="bg2"/>
                </a:solidFill>
              </a:rPr>
              <a:t>O</a:t>
            </a:r>
            <a:endParaRPr lang="en-US" b="1" u="none" dirty="0">
              <a:solidFill>
                <a:schemeClr val="bg2"/>
              </a:solidFill>
            </a:endParaRPr>
          </a:p>
        </p:txBody>
      </p:sp>
    </p:spTree>
    <p:extLst>
      <p:ext uri="{BB962C8B-B14F-4D97-AF65-F5344CB8AC3E}">
        <p14:creationId xmlns:p14="http://schemas.microsoft.com/office/powerpoint/2010/main" val="445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2"/>
                                        </p:tgtEl>
                                      </p:cBhvr>
                                    </p:animEffect>
                                    <p:set>
                                      <p:cBhvr>
                                        <p:cTn id="81" dur="1" fill="hold">
                                          <p:stCondLst>
                                            <p:cond delay="499"/>
                                          </p:stCondLst>
                                        </p:cTn>
                                        <p:tgtEl>
                                          <p:spTgt spid="2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6"/>
                                        </p:tgtEl>
                                      </p:cBhvr>
                                    </p:animEffect>
                                    <p:set>
                                      <p:cBhvr>
                                        <p:cTn id="84" dur="1" fill="hold">
                                          <p:stCondLst>
                                            <p:cond delay="499"/>
                                          </p:stCondLst>
                                        </p:cTn>
                                        <p:tgtEl>
                                          <p:spTgt spid="2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500"/>
                                        <p:tgtEl>
                                          <p:spTgt spid="2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fade">
                                      <p:cBhvr>
                                        <p:cTn id="97" dur="500"/>
                                        <p:tgtEl>
                                          <p:spTgt spid="2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500"/>
                                        <p:tgtEl>
                                          <p:spTgt spid="17"/>
                                        </p:tgtEl>
                                      </p:cBhvr>
                                    </p:animEffect>
                                    <p:set>
                                      <p:cBhvr>
                                        <p:cTn id="102" dur="1" fill="hold">
                                          <p:stCondLst>
                                            <p:cond delay="499"/>
                                          </p:stCondLst>
                                        </p:cTn>
                                        <p:tgtEl>
                                          <p:spTgt spid="17"/>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23"/>
                                        </p:tgtEl>
                                      </p:cBhvr>
                                    </p:animEffect>
                                    <p:set>
                                      <p:cBhvr>
                                        <p:cTn id="105" dur="1" fill="hold">
                                          <p:stCondLst>
                                            <p:cond delay="499"/>
                                          </p:stCondLst>
                                        </p:cTn>
                                        <p:tgtEl>
                                          <p:spTgt spid="23"/>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8"/>
                                        </p:tgtEl>
                                        <p:attrNameLst>
                                          <p:attrName>style.visibility</p:attrName>
                                        </p:attrNameLst>
                                      </p:cBhvr>
                                      <p:to>
                                        <p:strVal val="visible"/>
                                      </p:to>
                                    </p:set>
                                    <p:animEffect transition="in" filter="fade">
                                      <p:cBhvr>
                                        <p:cTn id="11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0" grpId="0" animBg="1"/>
      <p:bldP spid="20" grpId="1" animBg="1"/>
      <p:bldP spid="21" grpId="0" animBg="1"/>
      <p:bldP spid="21" grpId="1" animBg="1"/>
      <p:bldP spid="22" grpId="0" animBg="1"/>
      <p:bldP spid="22" grpId="1" animBg="1"/>
      <p:bldP spid="23" grpId="0" animBg="1"/>
      <p:bldP spid="23" grpId="1" animBg="1"/>
      <p:bldP spid="24" grpId="0"/>
      <p:bldP spid="24" grpId="1"/>
      <p:bldP spid="25" grpId="0"/>
      <p:bldP spid="25" grpId="1"/>
      <p:bldP spid="26" grpId="0"/>
      <p:bldP spid="26" grpId="1"/>
      <p:bldP spid="27" grpId="0"/>
      <p:bldP spid="27" grpId="1"/>
      <p:bldP spid="28" grpId="0"/>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 on vectors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Rectangle 4"/>
          <p:cNvSpPr/>
          <p:nvPr/>
        </p:nvSpPr>
        <p:spPr>
          <a:xfrm>
            <a:off x="4191000" y="4688413"/>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6" name="Rectangle 5"/>
          <p:cNvSpPr/>
          <p:nvPr/>
        </p:nvSpPr>
        <p:spPr>
          <a:xfrm>
            <a:off x="2743200" y="3061900"/>
            <a:ext cx="1447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cxnSp>
        <p:nvCxnSpPr>
          <p:cNvPr id="7" name="Straight Arrow Connector 6"/>
          <p:cNvCxnSpPr/>
          <p:nvPr/>
        </p:nvCxnSpPr>
        <p:spPr>
          <a:xfrm flipH="1">
            <a:off x="2362200" y="1523930"/>
            <a:ext cx="48768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825240" y="1523930"/>
            <a:ext cx="23368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095240" y="1523930"/>
            <a:ext cx="4064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096000" y="1523930"/>
            <a:ext cx="24384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38960" y="24904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cxnSp>
        <p:nvCxnSpPr>
          <p:cNvPr id="12" name="Straight Arrow Connector 11"/>
          <p:cNvCxnSpPr/>
          <p:nvPr/>
        </p:nvCxnSpPr>
        <p:spPr>
          <a:xfrm>
            <a:off x="7162800" y="1461700"/>
            <a:ext cx="533400" cy="3168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447800" y="1156900"/>
            <a:ext cx="6705600" cy="369332"/>
          </a:xfrm>
          <a:prstGeom prst="rect">
            <a:avLst/>
          </a:prstGeom>
        </p:spPr>
        <p:txBody>
          <a:bodyPr wrap="square">
            <a:spAutoFit/>
          </a:bodyPr>
          <a:lstStyle/>
          <a:p>
            <a:pPr lvl="1" algn="ctr"/>
            <a:r>
              <a:rPr lang="en-US" u="none" dirty="0">
                <a:solidFill>
                  <a:srgbClr val="FF0000"/>
                </a:solidFill>
              </a:rPr>
              <a:t>This 		is 	not 	a 	spam </a:t>
            </a:r>
          </a:p>
        </p:txBody>
      </p:sp>
      <p:sp>
        <p:nvSpPr>
          <p:cNvPr id="14" name="Rectangle 13"/>
          <p:cNvSpPr/>
          <p:nvPr/>
        </p:nvSpPr>
        <p:spPr>
          <a:xfrm>
            <a:off x="1600200" y="19189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5" name="Rectangle 14"/>
          <p:cNvSpPr/>
          <p:nvPr/>
        </p:nvSpPr>
        <p:spPr>
          <a:xfrm>
            <a:off x="3124200" y="19189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6" name="Rectangle 15"/>
          <p:cNvSpPr/>
          <p:nvPr/>
        </p:nvSpPr>
        <p:spPr>
          <a:xfrm>
            <a:off x="4627880" y="19189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7" name="Rectangle 16"/>
          <p:cNvSpPr/>
          <p:nvPr/>
        </p:nvSpPr>
        <p:spPr>
          <a:xfrm>
            <a:off x="6116320" y="19189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8" name="Rectangle 17"/>
          <p:cNvSpPr/>
          <p:nvPr/>
        </p:nvSpPr>
        <p:spPr>
          <a:xfrm>
            <a:off x="7599680" y="19189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9" name="Rectangle 18"/>
          <p:cNvSpPr/>
          <p:nvPr/>
        </p:nvSpPr>
        <p:spPr>
          <a:xfrm>
            <a:off x="2895600" y="3214300"/>
            <a:ext cx="2590800" cy="190500"/>
          </a:xfrm>
          <a:prstGeom prst="rect">
            <a:avLst/>
          </a:prstGeom>
          <a:solidFill>
            <a:schemeClr val="accent4">
              <a:lumMod val="60000"/>
              <a:lumOff val="40000"/>
            </a:schemeClr>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0" name="Rectangle 19"/>
          <p:cNvSpPr/>
          <p:nvPr/>
        </p:nvSpPr>
        <p:spPr>
          <a:xfrm>
            <a:off x="3124200" y="3366700"/>
            <a:ext cx="2590800" cy="190500"/>
          </a:xfrm>
          <a:prstGeom prst="rect">
            <a:avLst/>
          </a:prstGeom>
          <a:solidFill>
            <a:srgbClr val="BBFFA3"/>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1" name="Rectangle 20"/>
          <p:cNvSpPr/>
          <p:nvPr/>
        </p:nvSpPr>
        <p:spPr>
          <a:xfrm>
            <a:off x="3352800" y="3519100"/>
            <a:ext cx="3886200" cy="190500"/>
          </a:xfrm>
          <a:prstGeom prst="rect">
            <a:avLst/>
          </a:prstGeom>
          <a:solidFill>
            <a:schemeClr val="accent1">
              <a:lumMod val="40000"/>
              <a:lumOff val="60000"/>
            </a:schemeClr>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2" name="Rectangle 21"/>
          <p:cNvSpPr/>
          <p:nvPr/>
        </p:nvSpPr>
        <p:spPr>
          <a:xfrm>
            <a:off x="3505200" y="3671500"/>
            <a:ext cx="3952240" cy="190500"/>
          </a:xfrm>
          <a:prstGeom prst="rect">
            <a:avLst/>
          </a:prstGeom>
          <a:solidFill>
            <a:srgbClr val="CC99FF"/>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3" name="Rectangle 22"/>
          <p:cNvSpPr/>
          <p:nvPr/>
        </p:nvSpPr>
        <p:spPr>
          <a:xfrm>
            <a:off x="4343400" y="4802713"/>
            <a:ext cx="868680" cy="190500"/>
          </a:xfrm>
          <a:prstGeom prst="rect">
            <a:avLst/>
          </a:prstGeom>
          <a:solidFill>
            <a:schemeClr val="accent4">
              <a:lumMod val="60000"/>
              <a:lumOff val="4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4" name="Rectangle 23"/>
          <p:cNvSpPr/>
          <p:nvPr/>
        </p:nvSpPr>
        <p:spPr>
          <a:xfrm>
            <a:off x="4572000" y="4955113"/>
            <a:ext cx="838200" cy="190500"/>
          </a:xfrm>
          <a:prstGeom prst="rect">
            <a:avLst/>
          </a:prstGeom>
          <a:solidFill>
            <a:srgbClr val="BBFFA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5" name="Rectangle 24"/>
          <p:cNvSpPr/>
          <p:nvPr/>
        </p:nvSpPr>
        <p:spPr>
          <a:xfrm>
            <a:off x="4800600" y="5107513"/>
            <a:ext cx="751840" cy="190500"/>
          </a:xfrm>
          <a:prstGeom prst="rect">
            <a:avLst/>
          </a:prstGeom>
          <a:solidFill>
            <a:schemeClr val="accent1">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6" name="Rectangle 25"/>
          <p:cNvSpPr/>
          <p:nvPr/>
        </p:nvSpPr>
        <p:spPr>
          <a:xfrm>
            <a:off x="4953000" y="5259913"/>
            <a:ext cx="914400" cy="190500"/>
          </a:xfrm>
          <a:prstGeom prst="rect">
            <a:avLst/>
          </a:prstGeom>
          <a:solidFill>
            <a:srgbClr val="CC99FF"/>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7" name="TextBox 26"/>
          <p:cNvSpPr txBox="1"/>
          <p:nvPr/>
        </p:nvSpPr>
        <p:spPr>
          <a:xfrm>
            <a:off x="152400" y="1309300"/>
            <a:ext cx="1066800"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Get word vectors for each words </a:t>
            </a:r>
          </a:p>
        </p:txBody>
      </p:sp>
      <p:sp>
        <p:nvSpPr>
          <p:cNvPr id="28" name="TextBox 27"/>
          <p:cNvSpPr txBox="1"/>
          <p:nvPr/>
        </p:nvSpPr>
        <p:spPr>
          <a:xfrm>
            <a:off x="108004" y="2291949"/>
            <a:ext cx="11430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Concatenate vectors </a:t>
            </a:r>
          </a:p>
        </p:txBody>
      </p:sp>
      <p:sp>
        <p:nvSpPr>
          <p:cNvPr id="29" name="TextBox 28"/>
          <p:cNvSpPr txBox="1"/>
          <p:nvPr/>
        </p:nvSpPr>
        <p:spPr>
          <a:xfrm>
            <a:off x="104694" y="3006243"/>
            <a:ext cx="11430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Perform convolution with each filter </a:t>
            </a:r>
          </a:p>
        </p:txBody>
      </p:sp>
      <p:sp>
        <p:nvSpPr>
          <p:cNvPr id="30" name="TextBox 29"/>
          <p:cNvSpPr txBox="1"/>
          <p:nvPr/>
        </p:nvSpPr>
        <p:spPr>
          <a:xfrm>
            <a:off x="7848600" y="3306573"/>
            <a:ext cx="114300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Filter bank</a:t>
            </a:r>
          </a:p>
        </p:txBody>
      </p:sp>
      <p:sp>
        <p:nvSpPr>
          <p:cNvPr id="31" name="TextBox 30"/>
          <p:cNvSpPr txBox="1"/>
          <p:nvPr/>
        </p:nvSpPr>
        <p:spPr>
          <a:xfrm>
            <a:off x="7848600" y="4764613"/>
            <a:ext cx="1143000"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Set of response vectors </a:t>
            </a:r>
          </a:p>
        </p:txBody>
      </p:sp>
      <p:sp>
        <p:nvSpPr>
          <p:cNvPr id="32" name="TextBox 31"/>
          <p:cNvSpPr txBox="1"/>
          <p:nvPr/>
        </p:nvSpPr>
        <p:spPr>
          <a:xfrm>
            <a:off x="4668520" y="2597259"/>
            <a:ext cx="413896" cy="646331"/>
          </a:xfrm>
          <a:prstGeom prst="rect">
            <a:avLst/>
          </a:prstGeom>
          <a:noFill/>
        </p:spPr>
        <p:txBody>
          <a:bodyPr wrap="none" rtlCol="0">
            <a:spAutoFit/>
          </a:bodyPr>
          <a:lstStyle/>
          <a:p>
            <a:r>
              <a:rPr lang="en-US" sz="3600" u="none" dirty="0"/>
              <a:t>*</a:t>
            </a:r>
          </a:p>
        </p:txBody>
      </p:sp>
      <p:sp>
        <p:nvSpPr>
          <p:cNvPr id="33" name="Down Arrow 32"/>
          <p:cNvSpPr/>
          <p:nvPr/>
        </p:nvSpPr>
        <p:spPr>
          <a:xfrm>
            <a:off x="4800600" y="4204900"/>
            <a:ext cx="335280" cy="4358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34" name="TextBox 33"/>
          <p:cNvSpPr txBox="1"/>
          <p:nvPr/>
        </p:nvSpPr>
        <p:spPr>
          <a:xfrm>
            <a:off x="609600" y="4612213"/>
            <a:ext cx="2169160"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400" u="none" dirty="0"/>
              <a:t>How are we going to handle the </a:t>
            </a:r>
            <a:r>
              <a:rPr lang="en-US" sz="1400" b="1" u="none" dirty="0"/>
              <a:t>variable sized </a:t>
            </a:r>
            <a:r>
              <a:rPr lang="en-US" sz="1400" u="none" dirty="0"/>
              <a:t>response vectors?</a:t>
            </a:r>
          </a:p>
          <a:p>
            <a:pPr algn="ctr"/>
            <a:r>
              <a:rPr lang="en-US" sz="1400" b="1" u="none" dirty="0">
                <a:solidFill>
                  <a:srgbClr val="FF0000"/>
                </a:solidFill>
              </a:rPr>
              <a:t>Pooling!  </a:t>
            </a:r>
          </a:p>
        </p:txBody>
      </p:sp>
      <p:sp>
        <p:nvSpPr>
          <p:cNvPr id="35" name="Left Brace 34"/>
          <p:cNvSpPr/>
          <p:nvPr/>
        </p:nvSpPr>
        <p:spPr>
          <a:xfrm>
            <a:off x="4038600" y="4672511"/>
            <a:ext cx="91440" cy="838200"/>
          </a:xfrm>
          <a:prstGeom prst="leftBrace">
            <a:avLst>
              <a:gd name="adj1" fmla="val 13114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6" name="TextBox 35"/>
          <p:cNvSpPr txBox="1"/>
          <p:nvPr/>
        </p:nvSpPr>
        <p:spPr>
          <a:xfrm>
            <a:off x="3151819" y="4939211"/>
            <a:ext cx="867097" cy="307777"/>
          </a:xfrm>
          <a:prstGeom prst="rect">
            <a:avLst/>
          </a:prstGeom>
          <a:noFill/>
        </p:spPr>
        <p:txBody>
          <a:bodyPr wrap="none" rtlCol="0">
            <a:spAutoFit/>
          </a:bodyPr>
          <a:lstStyle/>
          <a:p>
            <a:r>
              <a:rPr lang="en-US" sz="1400" dirty="0"/>
              <a:t>#of filters</a:t>
            </a:r>
          </a:p>
        </p:txBody>
      </p:sp>
      <p:sp>
        <p:nvSpPr>
          <p:cNvPr id="37" name="Left Brace 36"/>
          <p:cNvSpPr/>
          <p:nvPr/>
        </p:nvSpPr>
        <p:spPr>
          <a:xfrm rot="16200000">
            <a:off x="5370492" y="5131938"/>
            <a:ext cx="91440" cy="838200"/>
          </a:xfrm>
          <a:prstGeom prst="leftBrace">
            <a:avLst>
              <a:gd name="adj1" fmla="val 13114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8" name="Rectangle 37"/>
          <p:cNvSpPr/>
          <p:nvPr/>
        </p:nvSpPr>
        <p:spPr>
          <a:xfrm>
            <a:off x="4876800" y="5526613"/>
            <a:ext cx="2212465" cy="307777"/>
          </a:xfrm>
          <a:prstGeom prst="rect">
            <a:avLst/>
          </a:prstGeom>
        </p:spPr>
        <p:txBody>
          <a:bodyPr wrap="none">
            <a:spAutoFit/>
          </a:bodyPr>
          <a:lstStyle/>
          <a:p>
            <a:r>
              <a:rPr lang="en-US" sz="1400" b="1" dirty="0">
                <a:solidFill>
                  <a:srgbClr val="FF0000"/>
                </a:solidFill>
              </a:rPr>
              <a:t>#words </a:t>
            </a:r>
            <a:r>
              <a:rPr lang="en-US" sz="1400" dirty="0"/>
              <a:t>- #length of filter + 1</a:t>
            </a:r>
          </a:p>
        </p:txBody>
      </p:sp>
    </p:spTree>
    <p:extLst>
      <p:ext uri="{BB962C8B-B14F-4D97-AF65-F5344CB8AC3E}">
        <p14:creationId xmlns:p14="http://schemas.microsoft.com/office/powerpoint/2010/main" val="22510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nodeType="withEffect">
                                  <p:stCondLst>
                                    <p:cond delay="0"/>
                                  </p:stCondLst>
                                  <p:childTnLst>
                                    <p:set>
                                      <p:cBhvr>
                                        <p:cTn id="82" dur="1" fill="hold">
                                          <p:stCondLst>
                                            <p:cond delay="0"/>
                                          </p:stCondLst>
                                        </p:cTn>
                                        <p:tgtEl>
                                          <p:spTgt spid="34">
                                            <p:txEl>
                                              <p:pRg st="0" end="0"/>
                                            </p:txEl>
                                          </p:spTgt>
                                        </p:tgtEl>
                                        <p:attrNameLst>
                                          <p:attrName>style.visibility</p:attrName>
                                        </p:attrNameLst>
                                      </p:cBhvr>
                                      <p:to>
                                        <p:strVal val="visible"/>
                                      </p:to>
                                    </p:set>
                                    <p:animEffect transition="in" filter="fade">
                                      <p:cBhvr>
                                        <p:cTn id="83" dur="500"/>
                                        <p:tgtEl>
                                          <p:spTgt spid="34">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4">
                                            <p:txEl>
                                              <p:pRg st="1" end="1"/>
                                            </p:txEl>
                                          </p:spTgt>
                                        </p:tgtEl>
                                        <p:attrNameLst>
                                          <p:attrName>style.visibility</p:attrName>
                                        </p:attrNameLst>
                                      </p:cBhvr>
                                      <p:to>
                                        <p:strVal val="visible"/>
                                      </p:to>
                                    </p:set>
                                    <p:animEffect transition="in" filter="fade">
                                      <p:cBhvr>
                                        <p:cTn id="88"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9"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P spid="31" grpId="0" animBg="1"/>
      <p:bldP spid="32" grpId="0"/>
      <p:bldP spid="33" grpId="0" animBg="1"/>
      <p:bldP spid="34" grpId="0" animBg="1"/>
      <p:bldP spid="35" grpId="0" animBg="1"/>
      <p:bldP spid="36" grpId="0"/>
      <p:bldP spid="37" grpId="0" animBg="1"/>
      <p:bldP spid="3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Layer on vectors</a:t>
            </a:r>
          </a:p>
        </p:txBody>
      </p:sp>
      <p:sp>
        <p:nvSpPr>
          <p:cNvPr id="3" name="Content Placeholder 2"/>
          <p:cNvSpPr>
            <a:spLocks noGrp="1"/>
          </p:cNvSpPr>
          <p:nvPr>
            <p:ph idx="1"/>
          </p:nvPr>
        </p:nvSpPr>
        <p:spPr/>
        <p:txBody>
          <a:bodyPr>
            <a:normAutofit fontScale="62500" lnSpcReduction="20000"/>
          </a:bodyPr>
          <a:lstStyle/>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r>
              <a:rPr lang="en-US" dirty="0"/>
              <a:t>Now we can pass the fixed-sized vector to a logistic unit (</a:t>
            </a:r>
            <a:r>
              <a:rPr lang="en-US" dirty="0" err="1"/>
              <a:t>softmax</a:t>
            </a:r>
            <a:r>
              <a:rPr lang="en-US" dirty="0"/>
              <a:t>), or give it to multi-layer network (last session)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Content Placeholder 2"/>
          <p:cNvSpPr txBox="1">
            <a:spLocks/>
          </p:cNvSpPr>
          <p:nvPr/>
        </p:nvSpPr>
        <p:spPr>
          <a:xfrm>
            <a:off x="1524000" y="1371600"/>
            <a:ext cx="71628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p>
        </p:txBody>
      </p:sp>
      <p:sp>
        <p:nvSpPr>
          <p:cNvPr id="6" name="Rectangle 5"/>
          <p:cNvSpPr/>
          <p:nvPr/>
        </p:nvSpPr>
        <p:spPr>
          <a:xfrm>
            <a:off x="3477581" y="4511702"/>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7" name="Rectangle 6"/>
          <p:cNvSpPr/>
          <p:nvPr/>
        </p:nvSpPr>
        <p:spPr>
          <a:xfrm>
            <a:off x="2743200" y="3048000"/>
            <a:ext cx="1447800" cy="190500"/>
          </a:xfrm>
          <a:prstGeom prst="rect">
            <a:avLst/>
          </a:prstGeom>
          <a:solidFill>
            <a:srgbClr val="92D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cxnSp>
        <p:nvCxnSpPr>
          <p:cNvPr id="8" name="Straight Arrow Connector 7"/>
          <p:cNvCxnSpPr/>
          <p:nvPr/>
        </p:nvCxnSpPr>
        <p:spPr>
          <a:xfrm flipH="1">
            <a:off x="2362200" y="1510030"/>
            <a:ext cx="48768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825240" y="1510030"/>
            <a:ext cx="23368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095240" y="1510030"/>
            <a:ext cx="4064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096000" y="1510030"/>
            <a:ext cx="243840" cy="2546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838960" y="2476500"/>
            <a:ext cx="639064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cxnSp>
        <p:nvCxnSpPr>
          <p:cNvPr id="13" name="Straight Arrow Connector 12"/>
          <p:cNvCxnSpPr/>
          <p:nvPr/>
        </p:nvCxnSpPr>
        <p:spPr>
          <a:xfrm>
            <a:off x="7162800" y="1447800"/>
            <a:ext cx="533400" cy="3168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447800" y="1143000"/>
            <a:ext cx="6705600" cy="369332"/>
          </a:xfrm>
          <a:prstGeom prst="rect">
            <a:avLst/>
          </a:prstGeom>
        </p:spPr>
        <p:txBody>
          <a:bodyPr wrap="square">
            <a:spAutoFit/>
          </a:bodyPr>
          <a:lstStyle/>
          <a:p>
            <a:pPr lvl="1" algn="ctr"/>
            <a:r>
              <a:rPr lang="en-US" u="none" dirty="0">
                <a:solidFill>
                  <a:srgbClr val="FF0000"/>
                </a:solidFill>
              </a:rPr>
              <a:t>This 		is 	not 	a 	spam </a:t>
            </a:r>
          </a:p>
        </p:txBody>
      </p:sp>
      <p:sp>
        <p:nvSpPr>
          <p:cNvPr id="15" name="Rectangle 14"/>
          <p:cNvSpPr/>
          <p:nvPr/>
        </p:nvSpPr>
        <p:spPr>
          <a:xfrm>
            <a:off x="1600200" y="19050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6" name="Rectangle 15"/>
          <p:cNvSpPr/>
          <p:nvPr/>
        </p:nvSpPr>
        <p:spPr>
          <a:xfrm>
            <a:off x="3124200" y="19050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7" name="Rectangle 16"/>
          <p:cNvSpPr/>
          <p:nvPr/>
        </p:nvSpPr>
        <p:spPr>
          <a:xfrm>
            <a:off x="4627880" y="19050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8" name="Rectangle 17"/>
          <p:cNvSpPr/>
          <p:nvPr/>
        </p:nvSpPr>
        <p:spPr>
          <a:xfrm>
            <a:off x="6116320" y="19050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19" name="Rectangle 18"/>
          <p:cNvSpPr/>
          <p:nvPr/>
        </p:nvSpPr>
        <p:spPr>
          <a:xfrm>
            <a:off x="7599680" y="1905000"/>
            <a:ext cx="1391920" cy="1905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0" name="Rectangle 19"/>
          <p:cNvSpPr/>
          <p:nvPr/>
        </p:nvSpPr>
        <p:spPr>
          <a:xfrm>
            <a:off x="2895600" y="3200400"/>
            <a:ext cx="2590800" cy="190500"/>
          </a:xfrm>
          <a:prstGeom prst="rect">
            <a:avLst/>
          </a:prstGeom>
          <a:solidFill>
            <a:schemeClr val="accent4">
              <a:lumMod val="60000"/>
              <a:lumOff val="40000"/>
            </a:schemeClr>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1" name="Rectangle 20"/>
          <p:cNvSpPr/>
          <p:nvPr/>
        </p:nvSpPr>
        <p:spPr>
          <a:xfrm>
            <a:off x="3124200" y="3352800"/>
            <a:ext cx="2590800" cy="190500"/>
          </a:xfrm>
          <a:prstGeom prst="rect">
            <a:avLst/>
          </a:prstGeom>
          <a:solidFill>
            <a:srgbClr val="BBFFA3"/>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2" name="Rectangle 21"/>
          <p:cNvSpPr/>
          <p:nvPr/>
        </p:nvSpPr>
        <p:spPr>
          <a:xfrm>
            <a:off x="3352800" y="3505200"/>
            <a:ext cx="3886200" cy="190500"/>
          </a:xfrm>
          <a:prstGeom prst="rect">
            <a:avLst/>
          </a:prstGeom>
          <a:solidFill>
            <a:schemeClr val="accent1">
              <a:lumMod val="40000"/>
              <a:lumOff val="60000"/>
            </a:schemeClr>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3" name="Rectangle 22"/>
          <p:cNvSpPr/>
          <p:nvPr/>
        </p:nvSpPr>
        <p:spPr>
          <a:xfrm>
            <a:off x="3505200" y="3657600"/>
            <a:ext cx="3952240" cy="190500"/>
          </a:xfrm>
          <a:prstGeom prst="rect">
            <a:avLst/>
          </a:prstGeom>
          <a:solidFill>
            <a:srgbClr val="CC99FF"/>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4" name="Rectangle 23"/>
          <p:cNvSpPr/>
          <p:nvPr/>
        </p:nvSpPr>
        <p:spPr>
          <a:xfrm>
            <a:off x="3629981" y="4626002"/>
            <a:ext cx="868680" cy="190500"/>
          </a:xfrm>
          <a:prstGeom prst="rect">
            <a:avLst/>
          </a:prstGeom>
          <a:solidFill>
            <a:schemeClr val="accent4">
              <a:lumMod val="60000"/>
              <a:lumOff val="4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5" name="Rectangle 24"/>
          <p:cNvSpPr/>
          <p:nvPr/>
        </p:nvSpPr>
        <p:spPr>
          <a:xfrm>
            <a:off x="3858581" y="4778402"/>
            <a:ext cx="838200" cy="190500"/>
          </a:xfrm>
          <a:prstGeom prst="rect">
            <a:avLst/>
          </a:prstGeom>
          <a:solidFill>
            <a:srgbClr val="BBFFA3"/>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6" name="Rectangle 25"/>
          <p:cNvSpPr/>
          <p:nvPr/>
        </p:nvSpPr>
        <p:spPr>
          <a:xfrm>
            <a:off x="4087181" y="4930802"/>
            <a:ext cx="751840" cy="190500"/>
          </a:xfrm>
          <a:prstGeom prst="rect">
            <a:avLst/>
          </a:prstGeom>
          <a:solidFill>
            <a:schemeClr val="accent1">
              <a:lumMod val="40000"/>
              <a:lumOff val="60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r>
              <a:rPr lang="en-US" sz="1400" b="1" u="none" dirty="0">
                <a:solidFill>
                  <a:schemeClr val="bg2"/>
                </a:solidFill>
              </a:rPr>
              <a:t> </a:t>
            </a:r>
          </a:p>
        </p:txBody>
      </p:sp>
      <p:sp>
        <p:nvSpPr>
          <p:cNvPr id="27" name="Rectangle 26"/>
          <p:cNvSpPr/>
          <p:nvPr/>
        </p:nvSpPr>
        <p:spPr>
          <a:xfrm>
            <a:off x="4239581" y="5083202"/>
            <a:ext cx="914400" cy="190500"/>
          </a:xfrm>
          <a:prstGeom prst="rect">
            <a:avLst/>
          </a:prstGeom>
          <a:solidFill>
            <a:srgbClr val="CC99FF"/>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28" name="TextBox 27"/>
          <p:cNvSpPr txBox="1"/>
          <p:nvPr/>
        </p:nvSpPr>
        <p:spPr>
          <a:xfrm>
            <a:off x="152400" y="1295400"/>
            <a:ext cx="1066800"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Get word vectors for each words </a:t>
            </a:r>
          </a:p>
        </p:txBody>
      </p:sp>
      <p:sp>
        <p:nvSpPr>
          <p:cNvPr id="29" name="TextBox 28"/>
          <p:cNvSpPr txBox="1"/>
          <p:nvPr/>
        </p:nvSpPr>
        <p:spPr>
          <a:xfrm>
            <a:off x="108004" y="2278049"/>
            <a:ext cx="11430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Concatenate vectors </a:t>
            </a:r>
          </a:p>
        </p:txBody>
      </p:sp>
      <p:sp>
        <p:nvSpPr>
          <p:cNvPr id="30" name="TextBox 29"/>
          <p:cNvSpPr txBox="1"/>
          <p:nvPr/>
        </p:nvSpPr>
        <p:spPr>
          <a:xfrm>
            <a:off x="104694" y="2992343"/>
            <a:ext cx="11430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Perform convolution with each filter </a:t>
            </a:r>
          </a:p>
        </p:txBody>
      </p:sp>
      <p:sp>
        <p:nvSpPr>
          <p:cNvPr id="31" name="TextBox 30"/>
          <p:cNvSpPr txBox="1"/>
          <p:nvPr/>
        </p:nvSpPr>
        <p:spPr>
          <a:xfrm>
            <a:off x="7848600" y="3292673"/>
            <a:ext cx="114300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Filter bank</a:t>
            </a:r>
          </a:p>
        </p:txBody>
      </p:sp>
      <p:sp>
        <p:nvSpPr>
          <p:cNvPr id="32" name="TextBox 31"/>
          <p:cNvSpPr txBox="1"/>
          <p:nvPr/>
        </p:nvSpPr>
        <p:spPr>
          <a:xfrm>
            <a:off x="4668520" y="2583359"/>
            <a:ext cx="413896" cy="646331"/>
          </a:xfrm>
          <a:prstGeom prst="rect">
            <a:avLst/>
          </a:prstGeom>
          <a:noFill/>
        </p:spPr>
        <p:txBody>
          <a:bodyPr wrap="none" rtlCol="0">
            <a:spAutoFit/>
          </a:bodyPr>
          <a:lstStyle/>
          <a:p>
            <a:r>
              <a:rPr lang="en-US" sz="3600" u="none" dirty="0"/>
              <a:t>*</a:t>
            </a:r>
          </a:p>
        </p:txBody>
      </p:sp>
      <p:sp>
        <p:nvSpPr>
          <p:cNvPr id="33" name="Down Arrow 32"/>
          <p:cNvSpPr/>
          <p:nvPr/>
        </p:nvSpPr>
        <p:spPr>
          <a:xfrm>
            <a:off x="4693920" y="3962400"/>
            <a:ext cx="335280" cy="4358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34" name="Left Brace 33"/>
          <p:cNvSpPr/>
          <p:nvPr/>
        </p:nvSpPr>
        <p:spPr>
          <a:xfrm>
            <a:off x="3325181" y="4495800"/>
            <a:ext cx="91440" cy="838200"/>
          </a:xfrm>
          <a:prstGeom prst="leftBrace">
            <a:avLst>
              <a:gd name="adj1" fmla="val 13114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5" name="TextBox 34"/>
          <p:cNvSpPr txBox="1"/>
          <p:nvPr/>
        </p:nvSpPr>
        <p:spPr>
          <a:xfrm>
            <a:off x="2438400" y="4762500"/>
            <a:ext cx="867097" cy="307777"/>
          </a:xfrm>
          <a:prstGeom prst="rect">
            <a:avLst/>
          </a:prstGeom>
          <a:noFill/>
        </p:spPr>
        <p:txBody>
          <a:bodyPr wrap="none" rtlCol="0">
            <a:spAutoFit/>
          </a:bodyPr>
          <a:lstStyle/>
          <a:p>
            <a:r>
              <a:rPr lang="en-US" sz="1400" dirty="0"/>
              <a:t>#of filters</a:t>
            </a:r>
          </a:p>
        </p:txBody>
      </p:sp>
      <p:sp>
        <p:nvSpPr>
          <p:cNvPr id="36" name="Left Brace 35"/>
          <p:cNvSpPr/>
          <p:nvPr/>
        </p:nvSpPr>
        <p:spPr>
          <a:xfrm rot="16200000">
            <a:off x="4657073" y="4955227"/>
            <a:ext cx="91440" cy="838200"/>
          </a:xfrm>
          <a:prstGeom prst="leftBrace">
            <a:avLst>
              <a:gd name="adj1" fmla="val 13114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7" name="Rectangle 36"/>
          <p:cNvSpPr/>
          <p:nvPr/>
        </p:nvSpPr>
        <p:spPr>
          <a:xfrm>
            <a:off x="4163381" y="5349902"/>
            <a:ext cx="2212465" cy="307777"/>
          </a:xfrm>
          <a:prstGeom prst="rect">
            <a:avLst/>
          </a:prstGeom>
        </p:spPr>
        <p:txBody>
          <a:bodyPr wrap="none">
            <a:spAutoFit/>
          </a:bodyPr>
          <a:lstStyle/>
          <a:p>
            <a:r>
              <a:rPr lang="en-US" sz="1400" b="1" dirty="0">
                <a:solidFill>
                  <a:srgbClr val="FF0000"/>
                </a:solidFill>
              </a:rPr>
              <a:t>#words </a:t>
            </a:r>
            <a:r>
              <a:rPr lang="en-US" sz="1400" dirty="0"/>
              <a:t>- #length of filter + 1</a:t>
            </a:r>
          </a:p>
        </p:txBody>
      </p:sp>
      <p:sp>
        <p:nvSpPr>
          <p:cNvPr id="38" name="TextBox 37"/>
          <p:cNvSpPr txBox="1"/>
          <p:nvPr/>
        </p:nvSpPr>
        <p:spPr>
          <a:xfrm>
            <a:off x="104694" y="4495800"/>
            <a:ext cx="1143000"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Pooling on filter responses </a:t>
            </a:r>
          </a:p>
        </p:txBody>
      </p:sp>
      <p:sp>
        <p:nvSpPr>
          <p:cNvPr id="39" name="Rectangle 38"/>
          <p:cNvSpPr/>
          <p:nvPr/>
        </p:nvSpPr>
        <p:spPr>
          <a:xfrm>
            <a:off x="5611181" y="4523489"/>
            <a:ext cx="914400" cy="190500"/>
          </a:xfrm>
          <a:prstGeom prst="rect">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40" name="Rectangle 39"/>
          <p:cNvSpPr/>
          <p:nvPr/>
        </p:nvSpPr>
        <p:spPr>
          <a:xfrm>
            <a:off x="5763581" y="4637789"/>
            <a:ext cx="914400" cy="190500"/>
          </a:xfrm>
          <a:prstGeom prst="rect">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41" name="Rectangle 40"/>
          <p:cNvSpPr/>
          <p:nvPr/>
        </p:nvSpPr>
        <p:spPr>
          <a:xfrm>
            <a:off x="5915981" y="4752089"/>
            <a:ext cx="914400" cy="190500"/>
          </a:xfrm>
          <a:prstGeom prst="rect">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42" name="Rectangle 41"/>
          <p:cNvSpPr/>
          <p:nvPr/>
        </p:nvSpPr>
        <p:spPr>
          <a:xfrm>
            <a:off x="6068381" y="4904489"/>
            <a:ext cx="914400" cy="190500"/>
          </a:xfrm>
          <a:prstGeom prst="rect">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sp>
        <p:nvSpPr>
          <p:cNvPr id="43" name="Rectangle 42"/>
          <p:cNvSpPr/>
          <p:nvPr/>
        </p:nvSpPr>
        <p:spPr>
          <a:xfrm>
            <a:off x="6220781" y="5026740"/>
            <a:ext cx="914400" cy="190500"/>
          </a:xfrm>
          <a:prstGeom prst="rect">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u="none" dirty="0">
                <a:solidFill>
                  <a:schemeClr val="bg2"/>
                </a:solidFill>
              </a:rPr>
              <a:t>O </a:t>
            </a:r>
            <a:r>
              <a:rPr lang="en-US" sz="1400" b="1" u="none" dirty="0" err="1">
                <a:solidFill>
                  <a:schemeClr val="bg2"/>
                </a:solidFill>
              </a:rPr>
              <a:t>O</a:t>
            </a:r>
            <a:r>
              <a:rPr lang="en-US" sz="1400" b="1" u="none" dirty="0">
                <a:solidFill>
                  <a:schemeClr val="bg2"/>
                </a:solidFill>
              </a:rPr>
              <a:t> </a:t>
            </a:r>
            <a:r>
              <a:rPr lang="en-US" sz="1400" b="1" u="none" dirty="0" err="1">
                <a:solidFill>
                  <a:schemeClr val="bg2"/>
                </a:solidFill>
              </a:rPr>
              <a:t>O</a:t>
            </a:r>
            <a:endParaRPr lang="en-US" sz="1400" b="1" u="none" dirty="0">
              <a:solidFill>
                <a:schemeClr val="bg2"/>
              </a:solidFill>
            </a:endParaRPr>
          </a:p>
        </p:txBody>
      </p:sp>
      <p:cxnSp>
        <p:nvCxnSpPr>
          <p:cNvPr id="44" name="Straight Arrow Connector 43"/>
          <p:cNvCxnSpPr/>
          <p:nvPr/>
        </p:nvCxnSpPr>
        <p:spPr>
          <a:xfrm>
            <a:off x="4696781" y="4616477"/>
            <a:ext cx="7109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849181" y="4768877"/>
            <a:ext cx="7109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001581" y="4921277"/>
            <a:ext cx="7109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153981" y="5073677"/>
            <a:ext cx="7109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306381" y="5226077"/>
            <a:ext cx="71091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39000" y="4214336"/>
            <a:ext cx="1828800"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u="none" dirty="0"/>
              <a:t>Some choices for pooling: </a:t>
            </a:r>
          </a:p>
          <a:p>
            <a:pPr algn="ctr"/>
            <a:r>
              <a:rPr lang="en-US" sz="1400" i="1" u="none" dirty="0"/>
              <a:t>k-max, mean</a:t>
            </a:r>
            <a:r>
              <a:rPr lang="en-US" sz="1400" u="none" dirty="0"/>
              <a:t>, </a:t>
            </a:r>
            <a:r>
              <a:rPr lang="en-US" sz="1400" u="none" dirty="0" err="1"/>
              <a:t>etc</a:t>
            </a:r>
            <a:endParaRPr lang="en-US" sz="1400" u="none" dirty="0"/>
          </a:p>
        </p:txBody>
      </p:sp>
    </p:spTree>
    <p:extLst>
      <p:ext uri="{BB962C8B-B14F-4D97-AF65-F5344CB8AC3E}">
        <p14:creationId xmlns:p14="http://schemas.microsoft.com/office/powerpoint/2010/main" val="1761564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Neural Networks</a:t>
            </a:r>
          </a:p>
        </p:txBody>
      </p:sp>
      <p:sp>
        <p:nvSpPr>
          <p:cNvPr id="3" name="Content Placeholder 2"/>
          <p:cNvSpPr>
            <a:spLocks noGrp="1"/>
          </p:cNvSpPr>
          <p:nvPr>
            <p:ph idx="1"/>
          </p:nvPr>
        </p:nvSpPr>
        <p:spPr/>
        <p:txBody>
          <a:bodyPr/>
          <a:lstStyle/>
          <a:p>
            <a:r>
              <a:rPr lang="en-US" dirty="0"/>
              <a:t>General ideas</a:t>
            </a:r>
          </a:p>
          <a:p>
            <a:pPr lvl="1"/>
            <a:r>
              <a:rPr lang="en-US" dirty="0"/>
              <a:t>Can we use more historical words?</a:t>
            </a:r>
          </a:p>
          <a:p>
            <a:pPr lvl="1"/>
            <a:r>
              <a:rPr lang="en-US" dirty="0"/>
              <a:t>Can parameters be shared?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979455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Neural Networks </a:t>
            </a:r>
          </a:p>
        </p:txBody>
      </p:sp>
      <p:sp>
        <p:nvSpPr>
          <p:cNvPr id="3" name="Content Placeholder 2"/>
          <p:cNvSpPr>
            <a:spLocks noGrp="1"/>
          </p:cNvSpPr>
          <p:nvPr>
            <p:ph idx="1"/>
          </p:nvPr>
        </p:nvSpPr>
        <p:spPr/>
        <p:txBody>
          <a:bodyPr/>
          <a:lstStyle/>
          <a:p>
            <a:r>
              <a:rPr lang="en-US" dirty="0"/>
              <a:t>Multi-layer feed-forward NN: </a:t>
            </a:r>
            <a:r>
              <a:rPr lang="en-US" b="1" dirty="0">
                <a:solidFill>
                  <a:srgbClr val="FF0000"/>
                </a:solidFill>
              </a:rPr>
              <a:t>DAG</a:t>
            </a:r>
            <a:endParaRPr lang="en-US" altLang="en-US" dirty="0"/>
          </a:p>
          <a:p>
            <a:pPr lvl="1"/>
            <a:r>
              <a:rPr lang="en-US" altLang="en-US" dirty="0"/>
              <a:t>Just computes a fixed sequence of </a:t>
            </a:r>
          </a:p>
          <a:p>
            <a:pPr marL="457200" lvl="1" indent="0">
              <a:buNone/>
            </a:pPr>
            <a:r>
              <a:rPr lang="en-US" altLang="en-US" dirty="0"/>
              <a:t>non-linear learned transformations to convert an input patter into an output pattern</a:t>
            </a:r>
            <a:endParaRPr lang="en-US" dirty="0"/>
          </a:p>
          <a:p>
            <a:r>
              <a:rPr lang="en-US" dirty="0"/>
              <a:t>Recurrent Neural Network: </a:t>
            </a:r>
            <a:r>
              <a:rPr lang="en-US" b="1" dirty="0">
                <a:solidFill>
                  <a:srgbClr val="FF0000"/>
                </a:solidFill>
              </a:rPr>
              <a:t>Digraph </a:t>
            </a:r>
          </a:p>
          <a:p>
            <a:pPr lvl="1"/>
            <a:r>
              <a:rPr lang="en-US" dirty="0"/>
              <a:t>Has cycles. </a:t>
            </a:r>
          </a:p>
          <a:p>
            <a:pPr lvl="1"/>
            <a:r>
              <a:rPr lang="en-US" dirty="0"/>
              <a:t>Cycle can act as a memory; </a:t>
            </a:r>
          </a:p>
          <a:p>
            <a:pPr lvl="1"/>
            <a:r>
              <a:rPr lang="en-US" altLang="en-US" dirty="0"/>
              <a:t>The hidden state of a recurrent net can carry along  information about a “potentially” unbounded number of previous inputs.</a:t>
            </a:r>
          </a:p>
          <a:p>
            <a:pPr lvl="1"/>
            <a:r>
              <a:rPr lang="en-US" altLang="en-US" dirty="0"/>
              <a:t>They can model sequential data in a much more natural way.</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268896"/>
            <a:ext cx="2017163" cy="930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2819400"/>
            <a:ext cx="1257300" cy="1217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7719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Equivalence between RNN and Feed-forward NN</a:t>
            </a:r>
          </a:p>
        </p:txBody>
      </p:sp>
      <p:sp>
        <p:nvSpPr>
          <p:cNvPr id="3" name="Content Placeholder 2"/>
          <p:cNvSpPr>
            <a:spLocks noGrp="1"/>
          </p:cNvSpPr>
          <p:nvPr>
            <p:ph idx="1"/>
          </p:nvPr>
        </p:nvSpPr>
        <p:spPr/>
        <p:txBody>
          <a:bodyPr/>
          <a:lstStyle/>
          <a:p>
            <a:pPr fontAlgn="auto">
              <a:spcBef>
                <a:spcPct val="50000"/>
              </a:spcBef>
              <a:spcAft>
                <a:spcPts val="0"/>
              </a:spcAft>
              <a:defRPr/>
            </a:pPr>
            <a:r>
              <a:rPr lang="en-US" dirty="0"/>
              <a:t>Assume that there is a time delay of 1 in using each connection.</a:t>
            </a:r>
          </a:p>
          <a:p>
            <a:pPr fontAlgn="auto">
              <a:spcBef>
                <a:spcPct val="50000"/>
              </a:spcBef>
              <a:spcAft>
                <a:spcPts val="0"/>
              </a:spcAft>
              <a:defRPr/>
            </a:pPr>
            <a:r>
              <a:rPr lang="en-US" dirty="0"/>
              <a:t>The recurrent net is just a layered net that keeps reusing the same weights.</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grpSp>
        <p:nvGrpSpPr>
          <p:cNvPr id="5" name="Group 4"/>
          <p:cNvGrpSpPr/>
          <p:nvPr/>
        </p:nvGrpSpPr>
        <p:grpSpPr>
          <a:xfrm>
            <a:off x="4267200" y="3352800"/>
            <a:ext cx="3694113" cy="2895600"/>
            <a:chOff x="5221287" y="1781175"/>
            <a:chExt cx="3770313" cy="3558272"/>
          </a:xfrm>
        </p:grpSpPr>
        <p:sp>
          <p:nvSpPr>
            <p:cNvPr id="6" name="Oval 5"/>
            <p:cNvSpPr>
              <a:spLocks noChangeArrowheads="1"/>
            </p:cNvSpPr>
            <p:nvPr/>
          </p:nvSpPr>
          <p:spPr bwMode="auto">
            <a:xfrm>
              <a:off x="6192837" y="3781425"/>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7" name="Oval 6"/>
            <p:cNvSpPr>
              <a:spLocks noChangeArrowheads="1"/>
            </p:cNvSpPr>
            <p:nvPr/>
          </p:nvSpPr>
          <p:spPr bwMode="auto">
            <a:xfrm>
              <a:off x="7273925" y="3781425"/>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8" name="Oval 7"/>
            <p:cNvSpPr>
              <a:spLocks noChangeArrowheads="1"/>
            </p:cNvSpPr>
            <p:nvPr/>
          </p:nvSpPr>
          <p:spPr bwMode="auto">
            <a:xfrm>
              <a:off x="8353425" y="3781425"/>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9" name="Oval 8"/>
            <p:cNvSpPr>
              <a:spLocks noChangeArrowheads="1"/>
            </p:cNvSpPr>
            <p:nvPr/>
          </p:nvSpPr>
          <p:spPr bwMode="auto">
            <a:xfrm>
              <a:off x="6192837" y="4779962"/>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10" name="Oval 9"/>
            <p:cNvSpPr>
              <a:spLocks noChangeArrowheads="1"/>
            </p:cNvSpPr>
            <p:nvPr/>
          </p:nvSpPr>
          <p:spPr bwMode="auto">
            <a:xfrm>
              <a:off x="7273925" y="4779962"/>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11" name="Oval 10"/>
            <p:cNvSpPr>
              <a:spLocks noChangeArrowheads="1"/>
            </p:cNvSpPr>
            <p:nvPr/>
          </p:nvSpPr>
          <p:spPr bwMode="auto">
            <a:xfrm>
              <a:off x="8353425" y="4779962"/>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12" name="Line 21"/>
            <p:cNvSpPr>
              <a:spLocks noChangeShapeType="1"/>
            </p:cNvSpPr>
            <p:nvPr/>
          </p:nvSpPr>
          <p:spPr bwMode="auto">
            <a:xfrm flipV="1">
              <a:off x="6516687" y="4078287"/>
              <a:ext cx="792163" cy="701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ts val="0"/>
                </a:spcBef>
                <a:spcAft>
                  <a:spcPts val="0"/>
                </a:spcAft>
                <a:defRPr/>
              </a:pPr>
              <a:endParaRPr lang="en-US" u="none">
                <a:latin typeface="+mn-lt"/>
                <a:ea typeface="+mn-ea"/>
              </a:endParaRPr>
            </a:p>
          </p:txBody>
        </p:sp>
        <p:sp>
          <p:nvSpPr>
            <p:cNvPr id="13" name="Line 22"/>
            <p:cNvSpPr>
              <a:spLocks noChangeShapeType="1"/>
            </p:cNvSpPr>
            <p:nvPr/>
          </p:nvSpPr>
          <p:spPr bwMode="auto">
            <a:xfrm flipH="1" flipV="1">
              <a:off x="7669212" y="4078287"/>
              <a:ext cx="792163" cy="701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ts val="0"/>
                </a:spcBef>
                <a:spcAft>
                  <a:spcPts val="0"/>
                </a:spcAft>
                <a:defRPr/>
              </a:pPr>
              <a:endParaRPr lang="en-US" u="none">
                <a:latin typeface="+mn-lt"/>
                <a:ea typeface="+mn-ea"/>
              </a:endParaRPr>
            </a:p>
          </p:txBody>
        </p:sp>
        <p:sp>
          <p:nvSpPr>
            <p:cNvPr id="14" name="Line 23"/>
            <p:cNvSpPr>
              <a:spLocks noChangeShapeType="1"/>
            </p:cNvSpPr>
            <p:nvPr/>
          </p:nvSpPr>
          <p:spPr bwMode="auto">
            <a:xfrm flipH="1" flipV="1">
              <a:off x="6553200" y="4078287"/>
              <a:ext cx="828675" cy="701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ts val="0"/>
                </a:spcBef>
                <a:spcAft>
                  <a:spcPts val="0"/>
                </a:spcAft>
                <a:defRPr/>
              </a:pPr>
              <a:endParaRPr lang="en-US" u="none">
                <a:latin typeface="+mn-lt"/>
                <a:ea typeface="+mn-ea"/>
              </a:endParaRPr>
            </a:p>
          </p:txBody>
        </p:sp>
        <p:sp>
          <p:nvSpPr>
            <p:cNvPr id="15" name="Line 24"/>
            <p:cNvSpPr>
              <a:spLocks noChangeShapeType="1"/>
            </p:cNvSpPr>
            <p:nvPr/>
          </p:nvSpPr>
          <p:spPr bwMode="auto">
            <a:xfrm flipV="1">
              <a:off x="7634287" y="4105275"/>
              <a:ext cx="755650" cy="6746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ts val="0"/>
                </a:spcBef>
                <a:spcAft>
                  <a:spcPts val="0"/>
                </a:spcAft>
                <a:defRPr/>
              </a:pPr>
              <a:endParaRPr lang="en-US" u="none">
                <a:latin typeface="+mn-lt"/>
                <a:ea typeface="+mn-ea"/>
              </a:endParaRPr>
            </a:p>
          </p:txBody>
        </p:sp>
        <p:sp>
          <p:nvSpPr>
            <p:cNvPr id="16" name="Oval 15"/>
            <p:cNvSpPr>
              <a:spLocks noChangeArrowheads="1"/>
            </p:cNvSpPr>
            <p:nvPr/>
          </p:nvSpPr>
          <p:spPr bwMode="auto">
            <a:xfrm>
              <a:off x="6192837" y="2781300"/>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17" name="Oval 16"/>
            <p:cNvSpPr>
              <a:spLocks noChangeArrowheads="1"/>
            </p:cNvSpPr>
            <p:nvPr/>
          </p:nvSpPr>
          <p:spPr bwMode="auto">
            <a:xfrm>
              <a:off x="7273925" y="2781300"/>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18" name="Oval 17"/>
            <p:cNvSpPr>
              <a:spLocks noChangeArrowheads="1"/>
            </p:cNvSpPr>
            <p:nvPr/>
          </p:nvSpPr>
          <p:spPr bwMode="auto">
            <a:xfrm>
              <a:off x="8353425" y="2781300"/>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19" name="Oval 18"/>
            <p:cNvSpPr>
              <a:spLocks noChangeArrowheads="1"/>
            </p:cNvSpPr>
            <p:nvPr/>
          </p:nvSpPr>
          <p:spPr bwMode="auto">
            <a:xfrm>
              <a:off x="6192837" y="3781425"/>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20" name="Oval 19"/>
            <p:cNvSpPr>
              <a:spLocks noChangeArrowheads="1"/>
            </p:cNvSpPr>
            <p:nvPr/>
          </p:nvSpPr>
          <p:spPr bwMode="auto">
            <a:xfrm>
              <a:off x="7273925" y="3781425"/>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21" name="Oval 20"/>
            <p:cNvSpPr>
              <a:spLocks noChangeArrowheads="1"/>
            </p:cNvSpPr>
            <p:nvPr/>
          </p:nvSpPr>
          <p:spPr bwMode="auto">
            <a:xfrm>
              <a:off x="8353425" y="3781425"/>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22" name="Line 31"/>
            <p:cNvSpPr>
              <a:spLocks noChangeShapeType="1"/>
            </p:cNvSpPr>
            <p:nvPr/>
          </p:nvSpPr>
          <p:spPr bwMode="auto">
            <a:xfrm flipV="1">
              <a:off x="6516687" y="3078162"/>
              <a:ext cx="792163" cy="703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ts val="0"/>
                </a:spcBef>
                <a:spcAft>
                  <a:spcPts val="0"/>
                </a:spcAft>
                <a:defRPr/>
              </a:pPr>
              <a:endParaRPr lang="en-US" u="none">
                <a:latin typeface="+mn-lt"/>
                <a:ea typeface="+mn-ea"/>
              </a:endParaRPr>
            </a:p>
          </p:txBody>
        </p:sp>
        <p:sp>
          <p:nvSpPr>
            <p:cNvPr id="23" name="Line 32"/>
            <p:cNvSpPr>
              <a:spLocks noChangeShapeType="1"/>
            </p:cNvSpPr>
            <p:nvPr/>
          </p:nvSpPr>
          <p:spPr bwMode="auto">
            <a:xfrm flipH="1" flipV="1">
              <a:off x="7669212" y="3078162"/>
              <a:ext cx="792163" cy="703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ts val="0"/>
                </a:spcBef>
                <a:spcAft>
                  <a:spcPts val="0"/>
                </a:spcAft>
                <a:defRPr/>
              </a:pPr>
              <a:endParaRPr lang="en-US" u="none">
                <a:latin typeface="+mn-lt"/>
                <a:ea typeface="+mn-ea"/>
              </a:endParaRPr>
            </a:p>
          </p:txBody>
        </p:sp>
        <p:sp>
          <p:nvSpPr>
            <p:cNvPr id="24" name="Line 33"/>
            <p:cNvSpPr>
              <a:spLocks noChangeShapeType="1"/>
            </p:cNvSpPr>
            <p:nvPr/>
          </p:nvSpPr>
          <p:spPr bwMode="auto">
            <a:xfrm flipH="1" flipV="1">
              <a:off x="6553200" y="3078162"/>
              <a:ext cx="828675" cy="703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ts val="0"/>
                </a:spcBef>
                <a:spcAft>
                  <a:spcPts val="0"/>
                </a:spcAft>
                <a:defRPr/>
              </a:pPr>
              <a:endParaRPr lang="en-US" u="none">
                <a:latin typeface="+mn-lt"/>
                <a:ea typeface="+mn-ea"/>
              </a:endParaRPr>
            </a:p>
          </p:txBody>
        </p:sp>
        <p:sp>
          <p:nvSpPr>
            <p:cNvPr id="25" name="Line 34"/>
            <p:cNvSpPr>
              <a:spLocks noChangeShapeType="1"/>
            </p:cNvSpPr>
            <p:nvPr/>
          </p:nvSpPr>
          <p:spPr bwMode="auto">
            <a:xfrm flipV="1">
              <a:off x="7634287" y="3106737"/>
              <a:ext cx="755650" cy="674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ts val="0"/>
                </a:spcBef>
                <a:spcAft>
                  <a:spcPts val="0"/>
                </a:spcAft>
                <a:defRPr/>
              </a:pPr>
              <a:endParaRPr lang="en-US" u="none">
                <a:latin typeface="+mn-lt"/>
                <a:ea typeface="+mn-ea"/>
              </a:endParaRPr>
            </a:p>
          </p:txBody>
        </p:sp>
        <p:sp>
          <p:nvSpPr>
            <p:cNvPr id="26" name="Oval 25"/>
            <p:cNvSpPr>
              <a:spLocks noChangeArrowheads="1"/>
            </p:cNvSpPr>
            <p:nvPr/>
          </p:nvSpPr>
          <p:spPr bwMode="auto">
            <a:xfrm>
              <a:off x="6192837" y="1781175"/>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27" name="Oval 26"/>
            <p:cNvSpPr>
              <a:spLocks noChangeArrowheads="1"/>
            </p:cNvSpPr>
            <p:nvPr/>
          </p:nvSpPr>
          <p:spPr bwMode="auto">
            <a:xfrm>
              <a:off x="7273925" y="1781175"/>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28" name="Oval 27"/>
            <p:cNvSpPr>
              <a:spLocks noChangeArrowheads="1"/>
            </p:cNvSpPr>
            <p:nvPr/>
          </p:nvSpPr>
          <p:spPr bwMode="auto">
            <a:xfrm>
              <a:off x="8353425" y="1781175"/>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29" name="Oval 28"/>
            <p:cNvSpPr>
              <a:spLocks noChangeArrowheads="1"/>
            </p:cNvSpPr>
            <p:nvPr/>
          </p:nvSpPr>
          <p:spPr bwMode="auto">
            <a:xfrm>
              <a:off x="6192837" y="2781300"/>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30" name="Oval 29"/>
            <p:cNvSpPr>
              <a:spLocks noChangeArrowheads="1"/>
            </p:cNvSpPr>
            <p:nvPr/>
          </p:nvSpPr>
          <p:spPr bwMode="auto">
            <a:xfrm>
              <a:off x="7273925" y="2781300"/>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31" name="Oval 30"/>
            <p:cNvSpPr>
              <a:spLocks noChangeArrowheads="1"/>
            </p:cNvSpPr>
            <p:nvPr/>
          </p:nvSpPr>
          <p:spPr bwMode="auto">
            <a:xfrm>
              <a:off x="8353425" y="2781300"/>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32" name="Line 41"/>
            <p:cNvSpPr>
              <a:spLocks noChangeShapeType="1"/>
            </p:cNvSpPr>
            <p:nvPr/>
          </p:nvSpPr>
          <p:spPr bwMode="auto">
            <a:xfrm flipV="1">
              <a:off x="6516687" y="2078037"/>
              <a:ext cx="792163" cy="703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ts val="0"/>
                </a:spcBef>
                <a:spcAft>
                  <a:spcPts val="0"/>
                </a:spcAft>
                <a:defRPr/>
              </a:pPr>
              <a:endParaRPr lang="en-US" u="none">
                <a:latin typeface="+mn-lt"/>
                <a:ea typeface="+mn-ea"/>
              </a:endParaRPr>
            </a:p>
          </p:txBody>
        </p:sp>
        <p:sp>
          <p:nvSpPr>
            <p:cNvPr id="33" name="Line 42"/>
            <p:cNvSpPr>
              <a:spLocks noChangeShapeType="1"/>
            </p:cNvSpPr>
            <p:nvPr/>
          </p:nvSpPr>
          <p:spPr bwMode="auto">
            <a:xfrm flipH="1" flipV="1">
              <a:off x="7669212" y="2078037"/>
              <a:ext cx="792163" cy="703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ts val="0"/>
                </a:spcBef>
                <a:spcAft>
                  <a:spcPts val="0"/>
                </a:spcAft>
                <a:defRPr/>
              </a:pPr>
              <a:endParaRPr lang="en-US" u="none">
                <a:latin typeface="+mn-lt"/>
                <a:ea typeface="+mn-ea"/>
              </a:endParaRPr>
            </a:p>
          </p:txBody>
        </p:sp>
        <p:sp>
          <p:nvSpPr>
            <p:cNvPr id="34" name="Line 43"/>
            <p:cNvSpPr>
              <a:spLocks noChangeShapeType="1"/>
            </p:cNvSpPr>
            <p:nvPr/>
          </p:nvSpPr>
          <p:spPr bwMode="auto">
            <a:xfrm flipH="1" flipV="1">
              <a:off x="6553200" y="2078037"/>
              <a:ext cx="828675" cy="703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ts val="0"/>
                </a:spcBef>
                <a:spcAft>
                  <a:spcPts val="0"/>
                </a:spcAft>
                <a:defRPr/>
              </a:pPr>
              <a:endParaRPr lang="en-US" u="none">
                <a:latin typeface="+mn-lt"/>
                <a:ea typeface="+mn-ea"/>
              </a:endParaRPr>
            </a:p>
          </p:txBody>
        </p:sp>
        <p:sp>
          <p:nvSpPr>
            <p:cNvPr id="35" name="Line 44"/>
            <p:cNvSpPr>
              <a:spLocks noChangeShapeType="1"/>
            </p:cNvSpPr>
            <p:nvPr/>
          </p:nvSpPr>
          <p:spPr bwMode="auto">
            <a:xfrm flipV="1">
              <a:off x="7634287" y="2106612"/>
              <a:ext cx="755650" cy="674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ts val="0"/>
                </a:spcBef>
                <a:spcAft>
                  <a:spcPts val="0"/>
                </a:spcAft>
                <a:defRPr/>
              </a:pPr>
              <a:endParaRPr lang="en-US" u="none">
                <a:latin typeface="+mn-lt"/>
                <a:ea typeface="+mn-ea"/>
              </a:endParaRPr>
            </a:p>
          </p:txBody>
        </p:sp>
        <p:sp>
          <p:nvSpPr>
            <p:cNvPr id="36" name="Text Box 56"/>
            <p:cNvSpPr txBox="1">
              <a:spLocks noChangeArrowheads="1"/>
            </p:cNvSpPr>
            <p:nvPr/>
          </p:nvSpPr>
          <p:spPr bwMode="auto">
            <a:xfrm>
              <a:off x="6362700" y="2095500"/>
              <a:ext cx="2628900" cy="45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spcBef>
                  <a:spcPct val="50000"/>
                </a:spcBef>
              </a:pPr>
              <a:r>
                <a:rPr lang="en-US" altLang="en-US" sz="1600" u="none" dirty="0">
                  <a:solidFill>
                    <a:srgbClr val="3333CC"/>
                  </a:solidFill>
                </a:rPr>
                <a:t>W1    W2       W3   W4</a:t>
              </a:r>
            </a:p>
          </p:txBody>
        </p:sp>
        <p:sp>
          <p:nvSpPr>
            <p:cNvPr id="37" name="Text Box 58"/>
            <p:cNvSpPr txBox="1">
              <a:spLocks noChangeArrowheads="1"/>
            </p:cNvSpPr>
            <p:nvPr/>
          </p:nvSpPr>
          <p:spPr bwMode="auto">
            <a:xfrm>
              <a:off x="5221287" y="4806949"/>
              <a:ext cx="971550" cy="53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ct val="50000"/>
                </a:spcBef>
                <a:spcAft>
                  <a:spcPts val="0"/>
                </a:spcAft>
                <a:defRPr/>
              </a:pPr>
              <a:r>
                <a:rPr lang="en-US" sz="2000" u="none">
                  <a:solidFill>
                    <a:srgbClr val="FF0000"/>
                  </a:solidFill>
                  <a:latin typeface="+mn-lt"/>
                  <a:ea typeface="+mn-ea"/>
                </a:rPr>
                <a:t>time=0</a:t>
              </a:r>
            </a:p>
          </p:txBody>
        </p:sp>
        <p:sp>
          <p:nvSpPr>
            <p:cNvPr id="38" name="Text Box 59"/>
            <p:cNvSpPr txBox="1">
              <a:spLocks noChangeArrowheads="1"/>
            </p:cNvSpPr>
            <p:nvPr/>
          </p:nvSpPr>
          <p:spPr bwMode="auto">
            <a:xfrm>
              <a:off x="5221287" y="2806701"/>
              <a:ext cx="971550" cy="53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ct val="50000"/>
                </a:spcBef>
                <a:spcAft>
                  <a:spcPts val="0"/>
                </a:spcAft>
                <a:defRPr/>
              </a:pPr>
              <a:r>
                <a:rPr lang="en-US" sz="2000" u="none">
                  <a:solidFill>
                    <a:srgbClr val="FF0000"/>
                  </a:solidFill>
                  <a:latin typeface="+mn-lt"/>
                  <a:ea typeface="+mn-ea"/>
                </a:rPr>
                <a:t>time=2</a:t>
              </a:r>
            </a:p>
          </p:txBody>
        </p:sp>
        <p:sp>
          <p:nvSpPr>
            <p:cNvPr id="39" name="Text Box 60"/>
            <p:cNvSpPr txBox="1">
              <a:spLocks noChangeArrowheads="1"/>
            </p:cNvSpPr>
            <p:nvPr/>
          </p:nvSpPr>
          <p:spPr bwMode="auto">
            <a:xfrm>
              <a:off x="5221287" y="3806825"/>
              <a:ext cx="971550" cy="53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ct val="50000"/>
                </a:spcBef>
                <a:spcAft>
                  <a:spcPts val="0"/>
                </a:spcAft>
                <a:defRPr/>
              </a:pPr>
              <a:r>
                <a:rPr lang="en-US" sz="2000" u="none">
                  <a:solidFill>
                    <a:srgbClr val="FF0000"/>
                  </a:solidFill>
                  <a:latin typeface="+mn-lt"/>
                  <a:ea typeface="+mn-ea"/>
                </a:rPr>
                <a:t>time=1</a:t>
              </a:r>
            </a:p>
          </p:txBody>
        </p:sp>
        <p:sp>
          <p:nvSpPr>
            <p:cNvPr id="40" name="Text Box 61"/>
            <p:cNvSpPr txBox="1">
              <a:spLocks noChangeArrowheads="1"/>
            </p:cNvSpPr>
            <p:nvPr/>
          </p:nvSpPr>
          <p:spPr bwMode="auto">
            <a:xfrm>
              <a:off x="5221287" y="1809750"/>
              <a:ext cx="971550" cy="53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ct val="50000"/>
                </a:spcBef>
                <a:spcAft>
                  <a:spcPts val="0"/>
                </a:spcAft>
                <a:defRPr/>
              </a:pPr>
              <a:r>
                <a:rPr lang="en-US" sz="2000" u="none">
                  <a:solidFill>
                    <a:srgbClr val="FF0000"/>
                  </a:solidFill>
                  <a:latin typeface="+mn-lt"/>
                  <a:ea typeface="+mn-ea"/>
                </a:rPr>
                <a:t>time=3</a:t>
              </a:r>
            </a:p>
          </p:txBody>
        </p:sp>
        <p:sp>
          <p:nvSpPr>
            <p:cNvPr id="41" name="Text Box 56"/>
            <p:cNvSpPr txBox="1">
              <a:spLocks noChangeArrowheads="1"/>
            </p:cNvSpPr>
            <p:nvPr/>
          </p:nvSpPr>
          <p:spPr bwMode="auto">
            <a:xfrm>
              <a:off x="6362700" y="3094038"/>
              <a:ext cx="2628900" cy="45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spcBef>
                  <a:spcPct val="50000"/>
                </a:spcBef>
              </a:pPr>
              <a:r>
                <a:rPr lang="en-US" altLang="en-US" sz="1600" u="none" dirty="0">
                  <a:solidFill>
                    <a:srgbClr val="3333CC"/>
                  </a:solidFill>
                </a:rPr>
                <a:t>W1    W2      W3     W4</a:t>
              </a:r>
            </a:p>
          </p:txBody>
        </p:sp>
        <p:sp>
          <p:nvSpPr>
            <p:cNvPr id="42" name="Text Box 56"/>
            <p:cNvSpPr txBox="1">
              <a:spLocks noChangeArrowheads="1"/>
            </p:cNvSpPr>
            <p:nvPr/>
          </p:nvSpPr>
          <p:spPr bwMode="auto">
            <a:xfrm>
              <a:off x="6362700" y="4092576"/>
              <a:ext cx="2628900" cy="45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spcBef>
                  <a:spcPct val="50000"/>
                </a:spcBef>
              </a:pPr>
              <a:r>
                <a:rPr lang="en-US" altLang="en-US" sz="1600" u="none" dirty="0">
                  <a:solidFill>
                    <a:srgbClr val="3333CC"/>
                  </a:solidFill>
                </a:rPr>
                <a:t>W1      W2     W3       W4</a:t>
              </a:r>
            </a:p>
          </p:txBody>
        </p:sp>
      </p:grpSp>
      <p:sp>
        <p:nvSpPr>
          <p:cNvPr id="43" name="Oval 42"/>
          <p:cNvSpPr>
            <a:spLocks noChangeArrowheads="1"/>
          </p:cNvSpPr>
          <p:nvPr/>
        </p:nvSpPr>
        <p:spPr bwMode="auto">
          <a:xfrm>
            <a:off x="1177926" y="4513263"/>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44" name="Oval 43"/>
          <p:cNvSpPr>
            <a:spLocks noChangeArrowheads="1"/>
          </p:cNvSpPr>
          <p:nvPr/>
        </p:nvSpPr>
        <p:spPr bwMode="auto">
          <a:xfrm>
            <a:off x="2259013" y="4513263"/>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sp>
        <p:nvSpPr>
          <p:cNvPr id="45" name="Oval 44"/>
          <p:cNvSpPr>
            <a:spLocks noChangeArrowheads="1"/>
          </p:cNvSpPr>
          <p:nvPr/>
        </p:nvSpPr>
        <p:spPr bwMode="auto">
          <a:xfrm>
            <a:off x="3338513" y="4513263"/>
            <a:ext cx="431800" cy="323850"/>
          </a:xfrm>
          <a:prstGeom prst="ellipse">
            <a:avLst/>
          </a:prstGeom>
          <a:solidFill>
            <a:srgbClr val="EEECE1"/>
          </a:solidFill>
          <a:ln w="28575">
            <a:solidFill>
              <a:schemeClr val="tx1"/>
            </a:solidFill>
            <a:round/>
            <a:headEnd/>
            <a:tailEnd/>
          </a:ln>
        </p:spPr>
        <p:txBody>
          <a:bodyPr wrap="none" anchor="ct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endParaRPr lang="en-US" altLang="en-US" u="none"/>
          </a:p>
        </p:txBody>
      </p:sp>
      <p:cxnSp>
        <p:nvCxnSpPr>
          <p:cNvPr id="46" name="AutoShape 46"/>
          <p:cNvCxnSpPr>
            <a:cxnSpLocks noChangeShapeType="1"/>
            <a:stCxn id="45" idx="4"/>
            <a:endCxn id="44" idx="5"/>
          </p:cNvCxnSpPr>
          <p:nvPr/>
        </p:nvCxnSpPr>
        <p:spPr bwMode="auto">
          <a:xfrm rot="16200000" flipV="1">
            <a:off x="3067050" y="4360863"/>
            <a:ext cx="47625" cy="927100"/>
          </a:xfrm>
          <a:prstGeom prst="curvedConnector3">
            <a:avLst>
              <a:gd name="adj1" fmla="val -870839"/>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7" name="AutoShape 48"/>
          <p:cNvCxnSpPr>
            <a:cxnSpLocks noChangeShapeType="1"/>
            <a:stCxn id="44" idx="1"/>
            <a:endCxn id="43" idx="0"/>
          </p:cNvCxnSpPr>
          <p:nvPr/>
        </p:nvCxnSpPr>
        <p:spPr bwMode="auto">
          <a:xfrm rot="5400000" flipH="1">
            <a:off x="1834357" y="4063207"/>
            <a:ext cx="47625" cy="928687"/>
          </a:xfrm>
          <a:prstGeom prst="curvedConnector3">
            <a:avLst>
              <a:gd name="adj1" fmla="val 1148609"/>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8" name="AutoShape 49"/>
          <p:cNvCxnSpPr>
            <a:cxnSpLocks noChangeShapeType="1"/>
            <a:stCxn id="44" idx="7"/>
            <a:endCxn id="45" idx="0"/>
          </p:cNvCxnSpPr>
          <p:nvPr/>
        </p:nvCxnSpPr>
        <p:spPr bwMode="auto">
          <a:xfrm rot="16200000">
            <a:off x="3067050" y="4064001"/>
            <a:ext cx="47625" cy="927100"/>
          </a:xfrm>
          <a:prstGeom prst="curvedConnector3">
            <a:avLst>
              <a:gd name="adj1" fmla="val 1113054"/>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9" name="Text Box 50"/>
          <p:cNvSpPr txBox="1">
            <a:spLocks noChangeArrowheads="1"/>
          </p:cNvSpPr>
          <p:nvPr/>
        </p:nvSpPr>
        <p:spPr bwMode="auto">
          <a:xfrm>
            <a:off x="1609726" y="3949700"/>
            <a:ext cx="1981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ct val="50000"/>
              </a:spcBef>
              <a:spcAft>
                <a:spcPts val="0"/>
              </a:spcAft>
              <a:defRPr/>
            </a:pPr>
            <a:r>
              <a:rPr lang="en-US" sz="2400" u="none" dirty="0">
                <a:solidFill>
                  <a:srgbClr val="3333CC"/>
                </a:solidFill>
                <a:latin typeface="+mn-lt"/>
                <a:ea typeface="+mn-ea"/>
              </a:rPr>
              <a:t>w</a:t>
            </a:r>
            <a:r>
              <a:rPr lang="en-US" u="none" dirty="0">
                <a:solidFill>
                  <a:srgbClr val="3333CC"/>
                </a:solidFill>
                <a:latin typeface="+mn-lt"/>
                <a:ea typeface="+mn-ea"/>
              </a:rPr>
              <a:t>1</a:t>
            </a:r>
            <a:r>
              <a:rPr lang="en-US" sz="2400" u="none" dirty="0">
                <a:solidFill>
                  <a:srgbClr val="3333CC"/>
                </a:solidFill>
                <a:latin typeface="+mn-lt"/>
                <a:ea typeface="+mn-ea"/>
              </a:rPr>
              <a:t>           w</a:t>
            </a:r>
            <a:r>
              <a:rPr lang="en-US" u="none" dirty="0">
                <a:solidFill>
                  <a:srgbClr val="3333CC"/>
                </a:solidFill>
                <a:latin typeface="+mn-lt"/>
                <a:ea typeface="+mn-ea"/>
              </a:rPr>
              <a:t>4</a:t>
            </a:r>
          </a:p>
        </p:txBody>
      </p:sp>
      <p:sp>
        <p:nvSpPr>
          <p:cNvPr id="50" name="Text Box 51"/>
          <p:cNvSpPr txBox="1">
            <a:spLocks noChangeArrowheads="1"/>
          </p:cNvSpPr>
          <p:nvPr/>
        </p:nvSpPr>
        <p:spPr bwMode="auto">
          <a:xfrm>
            <a:off x="1666876" y="4795838"/>
            <a:ext cx="1981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fontAlgn="auto">
              <a:spcBef>
                <a:spcPct val="50000"/>
              </a:spcBef>
              <a:spcAft>
                <a:spcPts val="0"/>
              </a:spcAft>
              <a:defRPr/>
            </a:pPr>
            <a:r>
              <a:rPr lang="en-US" sz="2400" u="none" dirty="0">
                <a:solidFill>
                  <a:srgbClr val="3333CC"/>
                </a:solidFill>
                <a:latin typeface="+mn-lt"/>
                <a:ea typeface="+mn-ea"/>
              </a:rPr>
              <a:t>w</a:t>
            </a:r>
            <a:r>
              <a:rPr lang="en-US" u="none" dirty="0">
                <a:solidFill>
                  <a:srgbClr val="3333CC"/>
                </a:solidFill>
                <a:latin typeface="+mn-lt"/>
                <a:ea typeface="+mn-ea"/>
              </a:rPr>
              <a:t>2 </a:t>
            </a:r>
            <a:r>
              <a:rPr lang="en-US" sz="2400" u="none" dirty="0">
                <a:solidFill>
                  <a:srgbClr val="3333CC"/>
                </a:solidFill>
                <a:latin typeface="+mn-lt"/>
                <a:ea typeface="+mn-ea"/>
              </a:rPr>
              <a:t>         w</a:t>
            </a:r>
            <a:r>
              <a:rPr lang="en-US" u="none" dirty="0">
                <a:solidFill>
                  <a:srgbClr val="3333CC"/>
                </a:solidFill>
                <a:latin typeface="+mn-lt"/>
                <a:ea typeface="+mn-ea"/>
              </a:rPr>
              <a:t>3</a:t>
            </a:r>
          </a:p>
        </p:txBody>
      </p:sp>
      <p:cxnSp>
        <p:nvCxnSpPr>
          <p:cNvPr id="51" name="Curved Connector 50"/>
          <p:cNvCxnSpPr>
            <a:cxnSpLocks noChangeShapeType="1"/>
          </p:cNvCxnSpPr>
          <p:nvPr/>
        </p:nvCxnSpPr>
        <p:spPr bwMode="auto">
          <a:xfrm rot="16200000" flipH="1">
            <a:off x="1850232" y="4296569"/>
            <a:ext cx="12700" cy="1081088"/>
          </a:xfrm>
          <a:prstGeom prst="curvedConnector3">
            <a:avLst>
              <a:gd name="adj1" fmla="val 3400000"/>
            </a:avLst>
          </a:prstGeom>
          <a:noFill/>
          <a:ln w="28575">
            <a:solidFill>
              <a:schemeClr val="tx1"/>
            </a:solidFill>
            <a:round/>
            <a:headEnd/>
            <a:tailEnd type="triangle" w="lg" len="lg"/>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35127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Neural Networks </a:t>
            </a:r>
          </a:p>
        </p:txBody>
      </p:sp>
      <p:sp>
        <p:nvSpPr>
          <p:cNvPr id="3" name="Content Placeholder 2"/>
          <p:cNvSpPr>
            <a:spLocks noGrp="1"/>
          </p:cNvSpPr>
          <p:nvPr>
            <p:ph idx="1"/>
          </p:nvPr>
        </p:nvSpPr>
        <p:spPr/>
        <p:txBody>
          <a:bodyPr>
            <a:normAutofit/>
          </a:bodyPr>
          <a:lstStyle/>
          <a:p>
            <a:r>
              <a:rPr lang="en-US" sz="3200" dirty="0"/>
              <a:t>Training a general RNN’s can be hard</a:t>
            </a:r>
          </a:p>
          <a:p>
            <a:pPr lvl="1"/>
            <a:r>
              <a:rPr lang="en-US" sz="2800" dirty="0"/>
              <a:t>Here we will focus on a </a:t>
            </a:r>
            <a:r>
              <a:rPr lang="en-US" sz="2800" b="1" dirty="0"/>
              <a:t>special family of RNN’s </a:t>
            </a:r>
          </a:p>
          <a:p>
            <a:r>
              <a:rPr lang="en-US" sz="3200" dirty="0"/>
              <a:t>Prediction on chain-like input: </a:t>
            </a:r>
          </a:p>
          <a:p>
            <a:pPr lvl="1"/>
            <a:r>
              <a:rPr lang="en-US" sz="2800" dirty="0"/>
              <a:t>Language model </a:t>
            </a:r>
          </a:p>
          <a:p>
            <a:pPr lvl="1"/>
            <a:endParaRPr lang="en-US" sz="2800" dirty="0"/>
          </a:p>
          <a:p>
            <a:pPr lvl="1"/>
            <a:r>
              <a:rPr lang="en-US" sz="2800" dirty="0"/>
              <a:t>POS tagging words of a sentence </a:t>
            </a:r>
          </a:p>
          <a:p>
            <a:pPr lvl="1"/>
            <a:endParaRPr lang="en-US" sz="2800" dirty="0"/>
          </a:p>
          <a:p>
            <a:pPr lvl="1"/>
            <a:r>
              <a:rPr lang="en-US" sz="2800" dirty="0"/>
              <a:t>Sentiment classification</a:t>
            </a:r>
          </a:p>
          <a:p>
            <a:pPr lvl="1"/>
            <a:endParaRPr lang="en-US" sz="2800" dirty="0"/>
          </a:p>
          <a:p>
            <a:endParaRPr lang="en-US" sz="3200" dirty="0"/>
          </a:p>
          <a:p>
            <a:pPr lvl="1"/>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972312" y="4470466"/>
                <a:ext cx="8001000" cy="369332"/>
              </a:xfrm>
              <a:prstGeom prst="rect">
                <a:avLst/>
              </a:prstGeom>
              <a:noFill/>
            </p:spPr>
            <p:txBody>
              <a:bodyPr wrap="square" rtlCol="0">
                <a:spAutoFit/>
              </a:bodyPr>
              <a:lstStyle/>
              <a:p>
                <a14:m>
                  <m:oMath xmlns:m="http://schemas.openxmlformats.org/officeDocument/2006/math">
                    <m:r>
                      <a:rPr lang="en-US" b="0" i="1" u="none" smtClean="0">
                        <a:latin typeface="Cambria Math"/>
                      </a:rPr>
                      <m:t>𝑋</m:t>
                    </m:r>
                    <m:r>
                      <a:rPr lang="en-US" b="0" i="1" u="none" smtClean="0">
                        <a:latin typeface="Cambria Math"/>
                      </a:rPr>
                      <m:t>= </m:t>
                    </m:r>
                  </m:oMath>
                </a14:m>
                <a:r>
                  <a:rPr lang="en-US" u="none" dirty="0"/>
                  <a:t>        This	     is 	     a 	      sample 	  sentence	   . </a:t>
                </a:r>
              </a:p>
            </p:txBody>
          </p:sp>
        </mc:Choice>
        <mc:Fallback xmlns="">
          <p:sp>
            <p:nvSpPr>
              <p:cNvPr id="5" name="TextBox 4"/>
              <p:cNvSpPr txBox="1">
                <a:spLocks noRot="1" noChangeAspect="1" noMove="1" noResize="1" noEditPoints="1" noAdjustHandles="1" noChangeArrowheads="1" noChangeShapeType="1" noTextEdit="1"/>
              </p:cNvSpPr>
              <p:nvPr/>
            </p:nvSpPr>
            <p:spPr>
              <a:xfrm>
                <a:off x="972312" y="4470466"/>
                <a:ext cx="8001000"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72312" y="4775266"/>
                <a:ext cx="8022336" cy="369332"/>
              </a:xfrm>
              <a:prstGeom prst="rect">
                <a:avLst/>
              </a:prstGeom>
              <a:noFill/>
            </p:spPr>
            <p:txBody>
              <a:bodyPr wrap="square" rtlCol="0">
                <a:spAutoFit/>
              </a:bodyPr>
              <a:lstStyle/>
              <a:p>
                <a:r>
                  <a:rPr lang="en-US" b="0" i="1" u="none" dirty="0"/>
                  <a:t>Y</a:t>
                </a:r>
                <a14:m>
                  <m:oMath xmlns:m="http://schemas.openxmlformats.org/officeDocument/2006/math">
                    <m:r>
                      <a:rPr lang="en-US" b="0" i="1" u="none" smtClean="0">
                        <a:latin typeface="Cambria Math"/>
                      </a:rPr>
                      <m:t>  = </m:t>
                    </m:r>
                  </m:oMath>
                </a14:m>
                <a:r>
                  <a:rPr lang="en-US" u="none" dirty="0"/>
                  <a:t>          DT                 VBZ           DT                   NN   	      NN                          .</a:t>
                </a:r>
              </a:p>
            </p:txBody>
          </p:sp>
        </mc:Choice>
        <mc:Fallback xmlns="">
          <p:sp>
            <p:nvSpPr>
              <p:cNvPr id="6" name="TextBox 5"/>
              <p:cNvSpPr txBox="1">
                <a:spLocks noRot="1" noChangeAspect="1" noMove="1" noResize="1" noEditPoints="1" noAdjustHandles="1" noChangeArrowheads="1" noChangeShapeType="1" noTextEdit="1"/>
              </p:cNvSpPr>
              <p:nvPr/>
            </p:nvSpPr>
            <p:spPr>
              <a:xfrm>
                <a:off x="972312" y="4775266"/>
                <a:ext cx="8022336" cy="369332"/>
              </a:xfrm>
              <a:prstGeom prst="rect">
                <a:avLst/>
              </a:prstGeom>
              <a:blipFill>
                <a:blip r:embed="rId3"/>
                <a:stretch>
                  <a:fillRect l="-684"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78764" y="3366665"/>
                <a:ext cx="8001000" cy="369332"/>
              </a:xfrm>
              <a:prstGeom prst="rect">
                <a:avLst/>
              </a:prstGeom>
              <a:noFill/>
            </p:spPr>
            <p:txBody>
              <a:bodyPr wrap="square" rtlCol="0">
                <a:spAutoFit/>
              </a:bodyPr>
              <a:lstStyle/>
              <a:p>
                <a14:m>
                  <m:oMath xmlns:m="http://schemas.openxmlformats.org/officeDocument/2006/math">
                    <m:r>
                      <a:rPr lang="en-US" b="0" i="1" u="none" smtClean="0">
                        <a:latin typeface="Cambria Math" panose="02040503050406030204" pitchFamily="18" charset="0"/>
                      </a:rPr>
                      <m:t>𝑋</m:t>
                    </m:r>
                    <m:r>
                      <a:rPr lang="en-US" b="0" i="1" u="none" smtClean="0">
                        <a:latin typeface="Cambria Math" panose="02040503050406030204" pitchFamily="18" charset="0"/>
                      </a:rPr>
                      <m:t>,</m:t>
                    </m:r>
                    <m:r>
                      <a:rPr lang="en-US" b="0" i="1" u="none" smtClean="0">
                        <a:latin typeface="Cambria Math" panose="02040503050406030204" pitchFamily="18" charset="0"/>
                      </a:rPr>
                      <m:t>h</m:t>
                    </m:r>
                    <m:r>
                      <a:rPr lang="en-US" b="0" i="1" u="none" smtClean="0">
                        <a:latin typeface="Cambria Math"/>
                      </a:rPr>
                      <m:t>= </m:t>
                    </m:r>
                  </m:oMath>
                </a14:m>
                <a:r>
                  <a:rPr lang="en-US" u="none" dirty="0"/>
                  <a:t>        This	     is 	     a 	      sample 	  sentence	   . </a:t>
                </a:r>
              </a:p>
            </p:txBody>
          </p:sp>
        </mc:Choice>
        <mc:Fallback xmlns="">
          <p:sp>
            <p:nvSpPr>
              <p:cNvPr id="8" name="TextBox 7"/>
              <p:cNvSpPr txBox="1">
                <a:spLocks noRot="1" noChangeAspect="1" noMove="1" noResize="1" noEditPoints="1" noAdjustHandles="1" noChangeArrowheads="1" noChangeShapeType="1" noTextEdit="1"/>
              </p:cNvSpPr>
              <p:nvPr/>
            </p:nvSpPr>
            <p:spPr>
              <a:xfrm>
                <a:off x="778764" y="3366665"/>
                <a:ext cx="8001000"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72312" y="3671465"/>
                <a:ext cx="8022336" cy="369332"/>
              </a:xfrm>
              <a:prstGeom prst="rect">
                <a:avLst/>
              </a:prstGeom>
              <a:noFill/>
            </p:spPr>
            <p:txBody>
              <a:bodyPr wrap="square" rtlCol="0">
                <a:spAutoFit/>
              </a:bodyPr>
              <a:lstStyle/>
              <a:p>
                <a:r>
                  <a:rPr lang="en-US" i="1" dirty="0"/>
                  <a:t>Y</a:t>
                </a:r>
                <a14:m>
                  <m:oMath xmlns:m="http://schemas.openxmlformats.org/officeDocument/2006/math">
                    <m:r>
                      <a:rPr lang="en-US" b="0" i="1" u="none" smtClean="0">
                        <a:latin typeface="Cambria Math"/>
                      </a:rPr>
                      <m:t>  = </m:t>
                    </m:r>
                  </m:oMath>
                </a14:m>
                <a:r>
                  <a:rPr lang="en-US" u="none" dirty="0"/>
                  <a:t>          is               a            sample        sentence   	      .                         &lt;EOS&gt;</a:t>
                </a:r>
              </a:p>
            </p:txBody>
          </p:sp>
        </mc:Choice>
        <mc:Fallback xmlns="">
          <p:sp>
            <p:nvSpPr>
              <p:cNvPr id="9" name="TextBox 8"/>
              <p:cNvSpPr txBox="1">
                <a:spLocks noRot="1" noChangeAspect="1" noMove="1" noResize="1" noEditPoints="1" noAdjustHandles="1" noChangeArrowheads="1" noChangeShapeType="1" noTextEdit="1"/>
              </p:cNvSpPr>
              <p:nvPr/>
            </p:nvSpPr>
            <p:spPr>
              <a:xfrm>
                <a:off x="972312" y="3671465"/>
                <a:ext cx="8022336" cy="369332"/>
              </a:xfrm>
              <a:prstGeom prst="rect">
                <a:avLst/>
              </a:prstGeom>
              <a:blipFill>
                <a:blip r:embed="rId6"/>
                <a:stretch>
                  <a:fillRect l="-684"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969264" y="5494071"/>
                <a:ext cx="8001000" cy="369332"/>
              </a:xfrm>
              <a:prstGeom prst="rect">
                <a:avLst/>
              </a:prstGeom>
              <a:noFill/>
            </p:spPr>
            <p:txBody>
              <a:bodyPr wrap="square" rtlCol="0">
                <a:spAutoFit/>
              </a:bodyPr>
              <a:lstStyle/>
              <a:p>
                <a14:m>
                  <m:oMath xmlns:m="http://schemas.openxmlformats.org/officeDocument/2006/math">
                    <m:r>
                      <a:rPr lang="en-US" b="0" i="1" u="none" smtClean="0">
                        <a:latin typeface="Cambria Math"/>
                      </a:rPr>
                      <m:t>𝑋</m:t>
                    </m:r>
                    <m:r>
                      <a:rPr lang="en-US" b="0" i="1" u="none" smtClean="0">
                        <a:latin typeface="Cambria Math"/>
                      </a:rPr>
                      <m:t>= </m:t>
                    </m:r>
                  </m:oMath>
                </a14:m>
                <a:r>
                  <a:rPr lang="en-US" u="none" dirty="0"/>
                  <a:t>        This	     is 	     a 	      sample 	  sentence	   . </a:t>
                </a:r>
              </a:p>
            </p:txBody>
          </p:sp>
        </mc:Choice>
        <mc:Fallback xmlns="">
          <p:sp>
            <p:nvSpPr>
              <p:cNvPr id="10" name="TextBox 9"/>
              <p:cNvSpPr txBox="1">
                <a:spLocks noRot="1" noChangeAspect="1" noMove="1" noResize="1" noEditPoints="1" noAdjustHandles="1" noChangeArrowheads="1" noChangeShapeType="1" noTextEdit="1"/>
              </p:cNvSpPr>
              <p:nvPr/>
            </p:nvSpPr>
            <p:spPr>
              <a:xfrm>
                <a:off x="969264" y="5494071"/>
                <a:ext cx="8001000" cy="369332"/>
              </a:xfrm>
              <a:prstGeom prst="rect">
                <a:avLst/>
              </a:prstGeom>
              <a:blipFill>
                <a:blip r:embed="rId7"/>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69264" y="5843544"/>
                <a:ext cx="7620000" cy="369332"/>
              </a:xfrm>
              <a:prstGeom prst="rect">
                <a:avLst/>
              </a:prstGeom>
              <a:noFill/>
            </p:spPr>
            <p:txBody>
              <a:bodyPr wrap="square" rtlCol="0">
                <a:spAutoFit/>
              </a:bodyPr>
              <a:lstStyle/>
              <a:p>
                <a:r>
                  <a:rPr lang="en-US" b="0" i="1" u="none" dirty="0"/>
                  <a:t>Y</a:t>
                </a:r>
                <a14:m>
                  <m:oMath xmlns:m="http://schemas.openxmlformats.org/officeDocument/2006/math">
                    <m:r>
                      <a:rPr lang="en-US" b="0" i="1" u="none" smtClean="0">
                        <a:latin typeface="Cambria Math"/>
                      </a:rPr>
                      <m:t>  =</m:t>
                    </m:r>
                  </m:oMath>
                </a14:m>
                <a:r>
                  <a:rPr lang="en-US" u="none" dirty="0"/>
                  <a:t>   Positive/Negative</a:t>
                </a:r>
              </a:p>
            </p:txBody>
          </p:sp>
        </mc:Choice>
        <mc:Fallback xmlns="">
          <p:sp>
            <p:nvSpPr>
              <p:cNvPr id="11" name="TextBox 10"/>
              <p:cNvSpPr txBox="1">
                <a:spLocks noRot="1" noChangeAspect="1" noMove="1" noResize="1" noEditPoints="1" noAdjustHandles="1" noChangeArrowheads="1" noChangeShapeType="1" noTextEdit="1"/>
              </p:cNvSpPr>
              <p:nvPr/>
            </p:nvSpPr>
            <p:spPr>
              <a:xfrm>
                <a:off x="969264" y="5843544"/>
                <a:ext cx="7620000" cy="369332"/>
              </a:xfrm>
              <a:prstGeom prst="rect">
                <a:avLst/>
              </a:prstGeom>
              <a:blipFill>
                <a:blip r:embed="rId8"/>
                <a:stretch>
                  <a:fillRect l="-640"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4278133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Neural Networks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chain RNN:</a:t>
                </a:r>
              </a:p>
              <a:p>
                <a:pPr lvl="1"/>
                <a:r>
                  <a:rPr lang="en-US" dirty="0"/>
                  <a:t>Has a chain-like structure </a:t>
                </a:r>
              </a:p>
              <a:p>
                <a:pPr lvl="1"/>
                <a:r>
                  <a:rPr lang="en-US" dirty="0"/>
                  <a:t>Each input is replaced with its vector representation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𝑡</m:t>
                        </m:r>
                      </m:sub>
                    </m:sSub>
                  </m:oMath>
                </a14:m>
                <a:endParaRPr lang="en-US" dirty="0"/>
              </a:p>
              <a:p>
                <a:pPr lvl="1"/>
                <a:r>
                  <a:rPr lang="en-US" dirty="0"/>
                  <a:t>Hidden (memory) unit </a:t>
                </a:r>
                <a14:m>
                  <m:oMath xmlns:m="http://schemas.openxmlformats.org/officeDocument/2006/math">
                    <m:sSub>
                      <m:sSubPr>
                        <m:ctrlPr>
                          <a:rPr lang="en-US" i="1">
                            <a:latin typeface="Cambria Math" panose="02040503050406030204" pitchFamily="18" charset="0"/>
                          </a:rPr>
                        </m:ctrlPr>
                      </m:sSubPr>
                      <m:e>
                        <m:r>
                          <a:rPr lang="en-US" i="1">
                            <a:latin typeface="Cambria Math"/>
                          </a:rPr>
                          <m:t>h</m:t>
                        </m:r>
                      </m:e>
                      <m:sub>
                        <m:r>
                          <a:rPr lang="en-US" i="1">
                            <a:latin typeface="Cambria Math"/>
                          </a:rPr>
                          <m:t>𝑡</m:t>
                        </m:r>
                      </m:sub>
                    </m:sSub>
                  </m:oMath>
                </a14:m>
                <a:r>
                  <a:rPr lang="en-US" dirty="0"/>
                  <a:t> contain information about previous inputs and previous hidden units </a:t>
                </a:r>
                <a14:m>
                  <m:oMath xmlns:m="http://schemas.openxmlformats.org/officeDocument/2006/math">
                    <m:sSub>
                      <m:sSubPr>
                        <m:ctrlPr>
                          <a:rPr lang="en-US" i="1">
                            <a:latin typeface="Cambria Math" panose="02040503050406030204" pitchFamily="18" charset="0"/>
                          </a:rPr>
                        </m:ctrlPr>
                      </m:sSubPr>
                      <m:e>
                        <m:r>
                          <a:rPr lang="en-US" i="1">
                            <a:latin typeface="Cambria Math"/>
                          </a:rPr>
                          <m:t>h</m:t>
                        </m:r>
                      </m:e>
                      <m:sub>
                        <m:r>
                          <a:rPr lang="en-US" i="1">
                            <a:latin typeface="Cambria Math"/>
                          </a:rPr>
                          <m:t>𝑡</m:t>
                        </m:r>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h</m:t>
                        </m:r>
                      </m:e>
                      <m:sub>
                        <m:r>
                          <a:rPr lang="en-US" i="1">
                            <a:latin typeface="Cambria Math"/>
                          </a:rPr>
                          <m:t>𝑡</m:t>
                        </m:r>
                        <m:r>
                          <a:rPr lang="en-US" i="1">
                            <a:latin typeface="Cambria Math"/>
                          </a:rPr>
                          <m:t>−2</m:t>
                        </m:r>
                      </m:sub>
                    </m:sSub>
                    <m:r>
                      <a:rPr lang="en-US" i="1">
                        <a:latin typeface="Cambria Math"/>
                      </a:rPr>
                      <m:t>,</m:t>
                    </m:r>
                  </m:oMath>
                </a14:m>
                <a:r>
                  <a:rPr lang="en-US" dirty="0"/>
                  <a:t> etc</a:t>
                </a:r>
              </a:p>
              <a:p>
                <a:pPr lvl="2"/>
                <a:r>
                  <a:rPr lang="en-US" dirty="0"/>
                  <a:t>Computed from the past memory and current word. It summarizes the sentence up to that time.</a:t>
                </a:r>
              </a:p>
              <a:p>
                <a:pPr lvl="1"/>
                <a:endParaRPr lang="en-US" dirty="0"/>
              </a:p>
              <a:p>
                <a:pPr lvl="1"/>
                <a:endParaRPr lang="en-US" dirty="0"/>
              </a:p>
              <a:p>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63" t="-11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Rectangle 4"/>
          <p:cNvSpPr/>
          <p:nvPr/>
        </p:nvSpPr>
        <p:spPr>
          <a:xfrm>
            <a:off x="1592598" y="4431202"/>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sp>
        <p:nvSpPr>
          <p:cNvPr id="6" name="Rectangle 5"/>
          <p:cNvSpPr/>
          <p:nvPr/>
        </p:nvSpPr>
        <p:spPr>
          <a:xfrm>
            <a:off x="2864145" y="4436005"/>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sp>
        <p:nvSpPr>
          <p:cNvPr id="7" name="Rectangle 6"/>
          <p:cNvSpPr/>
          <p:nvPr/>
        </p:nvSpPr>
        <p:spPr>
          <a:xfrm>
            <a:off x="4137678" y="4431202"/>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mc:AlternateContent xmlns:mc="http://schemas.openxmlformats.org/markup-compatibility/2006" xmlns:a14="http://schemas.microsoft.com/office/drawing/2010/main">
        <mc:Choice Requires="a14">
          <p:sp>
            <p:nvSpPr>
              <p:cNvPr id="8" name="TextBox 7"/>
              <p:cNvSpPr txBox="1"/>
              <p:nvPr/>
            </p:nvSpPr>
            <p:spPr>
              <a:xfrm>
                <a:off x="1143001" y="4031152"/>
                <a:ext cx="4555122" cy="307777"/>
              </a:xfrm>
              <a:prstGeom prst="rect">
                <a:avLst/>
              </a:prstGeom>
              <a:noFill/>
            </p:spPr>
            <p:txBody>
              <a:bodyPr wrap="square" rtlCol="0">
                <a:spAutoFit/>
              </a:bodyPr>
              <a:lstStyle/>
              <a:p>
                <a:pPr algn="ctr"/>
                <a14:m>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𝑥</m:t>
                        </m:r>
                      </m:e>
                      <m:sub>
                        <m:r>
                          <a:rPr lang="en-US" b="0" i="1" u="none" smtClean="0">
                            <a:latin typeface="Cambria Math"/>
                          </a:rPr>
                          <m:t>𝑡</m:t>
                        </m:r>
                        <m:r>
                          <a:rPr lang="en-US" b="0" i="1" u="none" smtClean="0">
                            <a:latin typeface="Cambria Math"/>
                          </a:rPr>
                          <m:t>−1</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𝑡</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𝑡</m:t>
                        </m:r>
                        <m:r>
                          <a:rPr lang="en-US" b="0" i="1" u="none" smtClean="0">
                            <a:latin typeface="Cambria Math"/>
                          </a:rPr>
                          <m:t>+</m:t>
                        </m:r>
                        <m:r>
                          <a:rPr lang="en-US" i="1" u="none">
                            <a:latin typeface="Cambria Math"/>
                          </a:rPr>
                          <m:t>1</m:t>
                        </m:r>
                      </m:sub>
                    </m:sSub>
                  </m:oMath>
                </a14:m>
                <a:r>
                  <a:rPr lang="en-US" u="none" dirty="0"/>
                  <a:t> </a:t>
                </a:r>
              </a:p>
            </p:txBody>
          </p:sp>
        </mc:Choice>
        <mc:Fallback xmlns="">
          <p:sp>
            <p:nvSpPr>
              <p:cNvPr id="8" name="TextBox 7"/>
              <p:cNvSpPr txBox="1">
                <a:spLocks noRot="1" noChangeAspect="1" noMove="1" noResize="1" noEditPoints="1" noAdjustHandles="1" noChangeArrowheads="1" noChangeShapeType="1" noTextEdit="1"/>
              </p:cNvSpPr>
              <p:nvPr/>
            </p:nvSpPr>
            <p:spPr>
              <a:xfrm>
                <a:off x="1143001" y="4031152"/>
                <a:ext cx="4555122" cy="307777"/>
              </a:xfrm>
              <a:prstGeom prst="rect">
                <a:avLst/>
              </a:prstGeom>
              <a:blipFill>
                <a:blip r:embed="rId3"/>
                <a:stretch>
                  <a:fillRect b="-17647"/>
                </a:stretch>
              </a:blipFill>
            </p:spPr>
            <p:txBody>
              <a:bodyPr/>
              <a:lstStyle/>
              <a:p>
                <a:r>
                  <a:rPr lang="en-US">
                    <a:noFill/>
                  </a:rPr>
                  <a:t> </a:t>
                </a:r>
              </a:p>
            </p:txBody>
          </p:sp>
        </mc:Fallback>
      </mc:AlternateContent>
      <p:sp>
        <p:nvSpPr>
          <p:cNvPr id="9" name="Rectangle 8"/>
          <p:cNvSpPr/>
          <p:nvPr/>
        </p:nvSpPr>
        <p:spPr>
          <a:xfrm rot="5400000">
            <a:off x="2150762" y="5244637"/>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sp>
        <p:nvSpPr>
          <p:cNvPr id="10" name="Rectangle 9"/>
          <p:cNvSpPr/>
          <p:nvPr/>
        </p:nvSpPr>
        <p:spPr>
          <a:xfrm rot="5400000">
            <a:off x="3427113" y="5244637"/>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sp>
        <p:nvSpPr>
          <p:cNvPr id="11" name="Rectangle 10"/>
          <p:cNvSpPr/>
          <p:nvPr/>
        </p:nvSpPr>
        <p:spPr>
          <a:xfrm rot="5400000">
            <a:off x="4665363" y="5244637"/>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cxnSp>
        <p:nvCxnSpPr>
          <p:cNvPr id="12" name="Elbow Connector 11"/>
          <p:cNvCxnSpPr>
            <a:stCxn id="5" idx="2"/>
            <a:endCxn id="9" idx="2"/>
          </p:cNvCxnSpPr>
          <p:nvPr/>
        </p:nvCxnSpPr>
        <p:spPr>
          <a:xfrm rot="16200000" flipH="1">
            <a:off x="1975502" y="4768387"/>
            <a:ext cx="708660" cy="453389"/>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2"/>
            <a:endCxn id="10" idx="2"/>
          </p:cNvCxnSpPr>
          <p:nvPr/>
        </p:nvCxnSpPr>
        <p:spPr>
          <a:xfrm rot="16200000" flipH="1">
            <a:off x="3251853" y="4768386"/>
            <a:ext cx="703857" cy="458193"/>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2"/>
            <a:endCxn id="11" idx="2"/>
          </p:cNvCxnSpPr>
          <p:nvPr/>
        </p:nvCxnSpPr>
        <p:spPr>
          <a:xfrm rot="16200000" flipH="1">
            <a:off x="4505343" y="4783627"/>
            <a:ext cx="708660" cy="42291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394478" y="5502805"/>
            <a:ext cx="116204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766078" y="5502805"/>
            <a:ext cx="1066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042428" y="5502805"/>
            <a:ext cx="103350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2109233" y="5507608"/>
                <a:ext cx="4555122" cy="307777"/>
              </a:xfrm>
              <a:prstGeom prst="rect">
                <a:avLst/>
              </a:prstGeom>
              <a:noFill/>
            </p:spPr>
            <p:txBody>
              <a:bodyPr wrap="square" rtlCol="0">
                <a:spAutoFit/>
              </a:bodyPr>
              <a:lstStyle/>
              <a:p>
                <a:pPr algn="ctr"/>
                <a14:m>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h</m:t>
                        </m:r>
                      </m:e>
                      <m:sub>
                        <m:r>
                          <a:rPr lang="en-US" b="0" i="1" u="none" smtClean="0">
                            <a:latin typeface="Cambria Math"/>
                          </a:rPr>
                          <m:t>𝑡</m:t>
                        </m:r>
                        <m:r>
                          <a:rPr lang="en-US" b="0" i="1" u="none" smtClean="0">
                            <a:latin typeface="Cambria Math"/>
                          </a:rPr>
                          <m:t>−1</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b="0" i="1" u="none" smtClean="0">
                            <a:latin typeface="Cambria Math"/>
                          </a:rPr>
                          <m:t>h</m:t>
                        </m:r>
                      </m:e>
                      <m:sub>
                        <m:r>
                          <a:rPr lang="en-US" i="1" u="none">
                            <a:latin typeface="Cambria Math"/>
                          </a:rPr>
                          <m:t>𝑡</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b="0" i="1" u="none" smtClean="0">
                            <a:latin typeface="Cambria Math"/>
                          </a:rPr>
                          <m:t>h</m:t>
                        </m:r>
                      </m:e>
                      <m:sub>
                        <m:r>
                          <a:rPr lang="en-US" i="1" u="none">
                            <a:latin typeface="Cambria Math"/>
                          </a:rPr>
                          <m:t>𝑡</m:t>
                        </m:r>
                        <m:r>
                          <a:rPr lang="en-US" b="0" i="1" u="none" smtClean="0">
                            <a:latin typeface="Cambria Math"/>
                          </a:rPr>
                          <m:t>+</m:t>
                        </m:r>
                        <m:r>
                          <a:rPr lang="en-US" i="1" u="none">
                            <a:latin typeface="Cambria Math"/>
                          </a:rPr>
                          <m:t>1</m:t>
                        </m:r>
                      </m:sub>
                    </m:sSub>
                  </m:oMath>
                </a14:m>
                <a:r>
                  <a:rPr lang="en-US" u="none" dirty="0"/>
                  <a:t> </a:t>
                </a:r>
              </a:p>
            </p:txBody>
          </p:sp>
        </mc:Choice>
        <mc:Fallback xmlns="">
          <p:sp>
            <p:nvSpPr>
              <p:cNvPr id="18" name="TextBox 17"/>
              <p:cNvSpPr txBox="1">
                <a:spLocks noRot="1" noChangeAspect="1" noMove="1" noResize="1" noEditPoints="1" noAdjustHandles="1" noChangeArrowheads="1" noChangeShapeType="1" noTextEdit="1"/>
              </p:cNvSpPr>
              <p:nvPr/>
            </p:nvSpPr>
            <p:spPr>
              <a:xfrm>
                <a:off x="2109233" y="5507608"/>
                <a:ext cx="4555122" cy="307777"/>
              </a:xfrm>
              <a:prstGeom prst="rect">
                <a:avLst/>
              </a:prstGeom>
              <a:blipFill>
                <a:blip r:embed="rId4"/>
                <a:stretch>
                  <a:fillRect b="-17647"/>
                </a:stretch>
              </a:blipFill>
            </p:spPr>
            <p:txBody>
              <a:bodyPr/>
              <a:lstStyle/>
              <a:p>
                <a:r>
                  <a:rPr lang="en-US">
                    <a:noFill/>
                  </a:rPr>
                  <a:t> </a:t>
                </a:r>
              </a:p>
            </p:txBody>
          </p:sp>
        </mc:Fallback>
      </mc:AlternateContent>
      <p:cxnSp>
        <p:nvCxnSpPr>
          <p:cNvPr id="19" name="Straight Arrow Connector 18"/>
          <p:cNvCxnSpPr/>
          <p:nvPr/>
        </p:nvCxnSpPr>
        <p:spPr>
          <a:xfrm>
            <a:off x="5291098" y="5502805"/>
            <a:ext cx="103350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408752" y="5299380"/>
            <a:ext cx="1733252" cy="354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Memory layer</a:t>
            </a:r>
          </a:p>
        </p:txBody>
      </p:sp>
      <p:sp>
        <p:nvSpPr>
          <p:cNvPr id="21" name="Rectangle 20"/>
          <p:cNvSpPr/>
          <p:nvPr/>
        </p:nvSpPr>
        <p:spPr>
          <a:xfrm>
            <a:off x="6400800" y="4419600"/>
            <a:ext cx="1741203" cy="354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layer</a:t>
            </a:r>
          </a:p>
        </p:txBody>
      </p:sp>
    </p:spTree>
    <p:extLst>
      <p:ext uri="{BB962C8B-B14F-4D97-AF65-F5344CB8AC3E}">
        <p14:creationId xmlns:p14="http://schemas.microsoft.com/office/powerpoint/2010/main" val="163957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Neural Networks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159764"/>
                <a:ext cx="8686800" cy="5257800"/>
              </a:xfrm>
            </p:spPr>
            <p:txBody>
              <a:bodyPr/>
              <a:lstStyle/>
              <a:p>
                <a:r>
                  <a:rPr lang="en-US" dirty="0"/>
                  <a:t>A popular way of formalizing it: </a:t>
                </a:r>
              </a:p>
              <a:p>
                <a:pPr marL="457200" lvl="1" indent="0">
                  <a:buNone/>
                </a:pPr>
                <a:endParaRPr lang="en-US"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h</m:t>
                          </m:r>
                        </m:e>
                        <m:sub>
                          <m:r>
                            <a:rPr lang="en-US" i="1">
                              <a:latin typeface="Cambria Math"/>
                            </a:rPr>
                            <m:t>𝑡</m:t>
                          </m:r>
                        </m:sub>
                      </m:sSub>
                      <m:r>
                        <a:rPr lang="en-US" i="1">
                          <a:latin typeface="Cambria Math"/>
                        </a:rPr>
                        <m:t>=</m:t>
                      </m:r>
                      <m:r>
                        <a:rPr lang="en-US" i="1">
                          <a:latin typeface="Cambria Math"/>
                        </a:rPr>
                        <m:t>𝑓</m:t>
                      </m:r>
                      <m:r>
                        <a:rPr lang="en-US" i="1">
                          <a:latin typeface="Cambria Math"/>
                        </a:rPr>
                        <m:t>(</m:t>
                      </m:r>
                      <m:sSub>
                        <m:sSubPr>
                          <m:ctrlPr>
                            <a:rPr lang="en-US" i="1">
                              <a:latin typeface="Cambria Math" panose="02040503050406030204" pitchFamily="18" charset="0"/>
                            </a:rPr>
                          </m:ctrlPr>
                        </m:sSubPr>
                        <m:e>
                          <m:r>
                            <a:rPr lang="en-US" i="1">
                              <a:latin typeface="Cambria Math"/>
                            </a:rPr>
                            <m:t>𝑊</m:t>
                          </m:r>
                        </m:e>
                        <m:sub>
                          <m:r>
                            <a:rPr lang="en-US" i="1">
                              <a:latin typeface="Cambria Math"/>
                            </a:rPr>
                            <m:t>h</m:t>
                          </m:r>
                        </m:sub>
                      </m:sSub>
                      <m:sSub>
                        <m:sSubPr>
                          <m:ctrlPr>
                            <a:rPr lang="en-US" i="1">
                              <a:latin typeface="Cambria Math" panose="02040503050406030204" pitchFamily="18" charset="0"/>
                            </a:rPr>
                          </m:ctrlPr>
                        </m:sSubPr>
                        <m:e>
                          <m:r>
                            <a:rPr lang="en-US" i="1">
                              <a:latin typeface="Cambria Math"/>
                            </a:rPr>
                            <m:t>h</m:t>
                          </m:r>
                        </m:e>
                        <m:sub>
                          <m:r>
                            <a:rPr lang="en-US" i="1">
                              <a:latin typeface="Cambria Math"/>
                            </a:rPr>
                            <m:t>𝑡</m:t>
                          </m:r>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𝑊</m:t>
                          </m:r>
                        </m:e>
                        <m:sub>
                          <m:r>
                            <a:rPr lang="en-US" i="1">
                              <a:latin typeface="Cambria Math"/>
                            </a:rPr>
                            <m:t>𝑖</m:t>
                          </m:r>
                        </m:sub>
                      </m:sSub>
                      <m:sSub>
                        <m:sSubPr>
                          <m:ctrlPr>
                            <a:rPr lang="en-US" i="1">
                              <a:latin typeface="Cambria Math" panose="02040503050406030204" pitchFamily="18" charset="0"/>
                            </a:rPr>
                          </m:ctrlPr>
                        </m:sSubPr>
                        <m:e>
                          <m:r>
                            <a:rPr lang="en-US" i="1">
                              <a:latin typeface="Cambria Math"/>
                            </a:rPr>
                            <m:t>𝑥</m:t>
                          </m:r>
                        </m:e>
                        <m:sub>
                          <m:r>
                            <a:rPr lang="en-US" i="1">
                              <a:latin typeface="Cambria Math"/>
                            </a:rPr>
                            <m:t>𝑡</m:t>
                          </m:r>
                        </m:sub>
                      </m:sSub>
                      <m:r>
                        <a:rPr lang="en-US" i="1">
                          <a:latin typeface="Cambria Math"/>
                        </a:rPr>
                        <m:t>)</m:t>
                      </m:r>
                    </m:oMath>
                  </m:oMathPara>
                </a14:m>
                <a:endParaRPr lang="en-US" dirty="0"/>
              </a:p>
              <a:p>
                <a:pPr marL="457200" lvl="1" indent="0">
                  <a:buNone/>
                </a:pPr>
                <a:endParaRPr lang="en-US" dirty="0"/>
              </a:p>
              <a:p>
                <a:pPr lvl="1"/>
                <a:r>
                  <a:rPr lang="en-US" sz="2000" dirty="0"/>
                  <a:t>Where </a:t>
                </a:r>
                <a14:m>
                  <m:oMath xmlns:m="http://schemas.openxmlformats.org/officeDocument/2006/math">
                    <m:r>
                      <a:rPr lang="en-US" sz="2000" i="1">
                        <a:latin typeface="Cambria Math"/>
                      </a:rPr>
                      <m:t>𝑓</m:t>
                    </m:r>
                  </m:oMath>
                </a14:m>
                <a:r>
                  <a:rPr lang="en-US" sz="2000" dirty="0"/>
                  <a:t> is a nonlinear, differentiable (why?) function. </a:t>
                </a:r>
                <a:endParaRPr lang="en-US" sz="2800" dirty="0"/>
              </a:p>
              <a:p>
                <a:r>
                  <a:rPr lang="en-US" dirty="0"/>
                  <a:t>Outputs?</a:t>
                </a:r>
              </a:p>
              <a:p>
                <a:pPr lvl="1"/>
                <a:r>
                  <a:rPr lang="en-US" dirty="0"/>
                  <a:t>Many options; depending on problem and computational resource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159764"/>
                <a:ext cx="8686800" cy="5257800"/>
              </a:xfrm>
              <a:blipFill>
                <a:blip r:embed="rId2"/>
                <a:stretch>
                  <a:fillRect l="-1263" t="-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Rectangle 4"/>
          <p:cNvSpPr/>
          <p:nvPr/>
        </p:nvSpPr>
        <p:spPr>
          <a:xfrm>
            <a:off x="2354597" y="5164074"/>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sp>
        <p:nvSpPr>
          <p:cNvPr id="6" name="Rectangle 5"/>
          <p:cNvSpPr/>
          <p:nvPr/>
        </p:nvSpPr>
        <p:spPr>
          <a:xfrm>
            <a:off x="3626144" y="5168877"/>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sp>
        <p:nvSpPr>
          <p:cNvPr id="7" name="Rectangle 6"/>
          <p:cNvSpPr/>
          <p:nvPr/>
        </p:nvSpPr>
        <p:spPr>
          <a:xfrm>
            <a:off x="4899677" y="5164074"/>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mc:AlternateContent xmlns:mc="http://schemas.openxmlformats.org/markup-compatibility/2006" xmlns:a14="http://schemas.microsoft.com/office/drawing/2010/main">
        <mc:Choice Requires="a14">
          <p:sp>
            <p:nvSpPr>
              <p:cNvPr id="8" name="TextBox 7"/>
              <p:cNvSpPr txBox="1"/>
              <p:nvPr/>
            </p:nvSpPr>
            <p:spPr>
              <a:xfrm>
                <a:off x="1905000" y="4763682"/>
                <a:ext cx="4555122" cy="307777"/>
              </a:xfrm>
              <a:prstGeom prst="rect">
                <a:avLst/>
              </a:prstGeom>
              <a:noFill/>
            </p:spPr>
            <p:txBody>
              <a:bodyPr wrap="square" rtlCol="0">
                <a:spAutoFit/>
              </a:bodyPr>
              <a:lstStyle/>
              <a:p>
                <a:pPr algn="ctr"/>
                <a14:m>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𝑥</m:t>
                        </m:r>
                      </m:e>
                      <m:sub>
                        <m:r>
                          <a:rPr lang="en-US" b="0" i="1" u="none" smtClean="0">
                            <a:latin typeface="Cambria Math"/>
                          </a:rPr>
                          <m:t>𝑡</m:t>
                        </m:r>
                        <m:r>
                          <a:rPr lang="en-US" b="0" i="1" u="none" smtClean="0">
                            <a:latin typeface="Cambria Math"/>
                          </a:rPr>
                          <m:t>−1</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𝑡</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𝑡</m:t>
                        </m:r>
                        <m:r>
                          <a:rPr lang="en-US" b="0" i="1" u="none" smtClean="0">
                            <a:latin typeface="Cambria Math"/>
                          </a:rPr>
                          <m:t>+</m:t>
                        </m:r>
                        <m:r>
                          <a:rPr lang="en-US" i="1" u="none">
                            <a:latin typeface="Cambria Math"/>
                          </a:rPr>
                          <m:t>1</m:t>
                        </m:r>
                      </m:sub>
                    </m:sSub>
                  </m:oMath>
                </a14:m>
                <a:r>
                  <a:rPr lang="en-US" u="none" dirty="0"/>
                  <a:t> </a:t>
                </a:r>
              </a:p>
            </p:txBody>
          </p:sp>
        </mc:Choice>
        <mc:Fallback xmlns="">
          <p:sp>
            <p:nvSpPr>
              <p:cNvPr id="8" name="TextBox 7"/>
              <p:cNvSpPr txBox="1">
                <a:spLocks noRot="1" noChangeAspect="1" noMove="1" noResize="1" noEditPoints="1" noAdjustHandles="1" noChangeArrowheads="1" noChangeShapeType="1" noTextEdit="1"/>
              </p:cNvSpPr>
              <p:nvPr/>
            </p:nvSpPr>
            <p:spPr>
              <a:xfrm>
                <a:off x="1905000" y="4763682"/>
                <a:ext cx="4555122" cy="307777"/>
              </a:xfrm>
              <a:prstGeom prst="rect">
                <a:avLst/>
              </a:prstGeom>
              <a:blipFill>
                <a:blip r:embed="rId3"/>
                <a:stretch>
                  <a:fillRect b="-17647"/>
                </a:stretch>
              </a:blipFill>
            </p:spPr>
            <p:txBody>
              <a:bodyPr/>
              <a:lstStyle/>
              <a:p>
                <a:r>
                  <a:rPr lang="en-US">
                    <a:noFill/>
                  </a:rPr>
                  <a:t> </a:t>
                </a:r>
              </a:p>
            </p:txBody>
          </p:sp>
        </mc:Fallback>
      </mc:AlternateContent>
      <p:sp>
        <p:nvSpPr>
          <p:cNvPr id="9" name="Rectangle 8"/>
          <p:cNvSpPr/>
          <p:nvPr/>
        </p:nvSpPr>
        <p:spPr>
          <a:xfrm rot="5400000">
            <a:off x="2912761" y="5977509"/>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sp>
        <p:nvSpPr>
          <p:cNvPr id="10" name="Rectangle 9"/>
          <p:cNvSpPr/>
          <p:nvPr/>
        </p:nvSpPr>
        <p:spPr>
          <a:xfrm rot="5400000">
            <a:off x="4189112" y="5977509"/>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sp>
        <p:nvSpPr>
          <p:cNvPr id="11" name="Rectangle 10"/>
          <p:cNvSpPr/>
          <p:nvPr/>
        </p:nvSpPr>
        <p:spPr>
          <a:xfrm rot="5400000">
            <a:off x="5427362" y="5977509"/>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cxnSp>
        <p:nvCxnSpPr>
          <p:cNvPr id="12" name="Elbow Connector 11"/>
          <p:cNvCxnSpPr>
            <a:stCxn id="5" idx="2"/>
            <a:endCxn id="9" idx="2"/>
          </p:cNvCxnSpPr>
          <p:nvPr/>
        </p:nvCxnSpPr>
        <p:spPr>
          <a:xfrm rot="16200000" flipH="1">
            <a:off x="2737501" y="5501259"/>
            <a:ext cx="708660" cy="453389"/>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2"/>
            <a:endCxn id="10" idx="2"/>
          </p:cNvCxnSpPr>
          <p:nvPr/>
        </p:nvCxnSpPr>
        <p:spPr>
          <a:xfrm rot="16200000" flipH="1">
            <a:off x="4013852" y="5501258"/>
            <a:ext cx="703857" cy="458193"/>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2"/>
            <a:endCxn id="11" idx="2"/>
          </p:cNvCxnSpPr>
          <p:nvPr/>
        </p:nvCxnSpPr>
        <p:spPr>
          <a:xfrm rot="16200000" flipH="1">
            <a:off x="5267342" y="5516499"/>
            <a:ext cx="708660" cy="42291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56477" y="6235677"/>
            <a:ext cx="116204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528077" y="6235677"/>
            <a:ext cx="1066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04427" y="6235677"/>
            <a:ext cx="103350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2865136" y="6285047"/>
                <a:ext cx="4555122" cy="307777"/>
              </a:xfrm>
              <a:prstGeom prst="rect">
                <a:avLst/>
              </a:prstGeom>
              <a:noFill/>
            </p:spPr>
            <p:txBody>
              <a:bodyPr wrap="square" rtlCol="0">
                <a:spAutoFit/>
              </a:bodyPr>
              <a:lstStyle/>
              <a:p>
                <a:pPr algn="ctr"/>
                <a14:m>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h</m:t>
                        </m:r>
                      </m:e>
                      <m:sub>
                        <m:r>
                          <a:rPr lang="en-US" b="0" i="1" u="none" smtClean="0">
                            <a:latin typeface="Cambria Math"/>
                          </a:rPr>
                          <m:t>𝑡</m:t>
                        </m:r>
                        <m:r>
                          <a:rPr lang="en-US" b="0" i="1" u="none" smtClean="0">
                            <a:latin typeface="Cambria Math"/>
                          </a:rPr>
                          <m:t>−1</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b="0" i="1" u="none" smtClean="0">
                            <a:latin typeface="Cambria Math"/>
                          </a:rPr>
                          <m:t>h</m:t>
                        </m:r>
                      </m:e>
                      <m:sub>
                        <m:r>
                          <a:rPr lang="en-US" i="1" u="none">
                            <a:latin typeface="Cambria Math"/>
                          </a:rPr>
                          <m:t>𝑡</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b="0" i="1" u="none" smtClean="0">
                            <a:latin typeface="Cambria Math"/>
                          </a:rPr>
                          <m:t>h</m:t>
                        </m:r>
                      </m:e>
                      <m:sub>
                        <m:r>
                          <a:rPr lang="en-US" i="1" u="none">
                            <a:latin typeface="Cambria Math"/>
                          </a:rPr>
                          <m:t>𝑡</m:t>
                        </m:r>
                        <m:r>
                          <a:rPr lang="en-US" b="0" i="1" u="none" smtClean="0">
                            <a:latin typeface="Cambria Math"/>
                          </a:rPr>
                          <m:t>+</m:t>
                        </m:r>
                        <m:r>
                          <a:rPr lang="en-US" i="1" u="none">
                            <a:latin typeface="Cambria Math"/>
                          </a:rPr>
                          <m:t>1</m:t>
                        </m:r>
                      </m:sub>
                    </m:sSub>
                  </m:oMath>
                </a14:m>
                <a:r>
                  <a:rPr lang="en-US" u="none" dirty="0"/>
                  <a:t> </a:t>
                </a:r>
              </a:p>
            </p:txBody>
          </p:sp>
        </mc:Choice>
        <mc:Fallback xmlns="">
          <p:sp>
            <p:nvSpPr>
              <p:cNvPr id="18" name="TextBox 17"/>
              <p:cNvSpPr txBox="1">
                <a:spLocks noRot="1" noChangeAspect="1" noMove="1" noResize="1" noEditPoints="1" noAdjustHandles="1" noChangeArrowheads="1" noChangeShapeType="1" noTextEdit="1"/>
              </p:cNvSpPr>
              <p:nvPr/>
            </p:nvSpPr>
            <p:spPr>
              <a:xfrm>
                <a:off x="2865136" y="6285047"/>
                <a:ext cx="4555122" cy="307777"/>
              </a:xfrm>
              <a:prstGeom prst="rect">
                <a:avLst/>
              </a:prstGeom>
              <a:blipFill>
                <a:blip r:embed="rId4"/>
                <a:stretch>
                  <a:fillRect b="-17647"/>
                </a:stretch>
              </a:blipFill>
            </p:spPr>
            <p:txBody>
              <a:bodyPr/>
              <a:lstStyle/>
              <a:p>
                <a:r>
                  <a:rPr lang="en-US">
                    <a:noFill/>
                  </a:rPr>
                  <a:t> </a:t>
                </a:r>
              </a:p>
            </p:txBody>
          </p:sp>
        </mc:Fallback>
      </mc:AlternateContent>
      <p:cxnSp>
        <p:nvCxnSpPr>
          <p:cNvPr id="19" name="Straight Arrow Connector 18"/>
          <p:cNvCxnSpPr/>
          <p:nvPr/>
        </p:nvCxnSpPr>
        <p:spPr>
          <a:xfrm>
            <a:off x="6053097" y="6235677"/>
            <a:ext cx="103350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67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Unit in Multi-Layer Neural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b="1" dirty="0"/>
                  <a:t>Linear Unit</a:t>
                </a:r>
                <a:r>
                  <a:rPr lang="en-US" sz="24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𝑜</m:t>
                        </m:r>
                      </m:e>
                      <m:sub>
                        <m:r>
                          <a:rPr lang="en-US" sz="2000" i="1">
                            <a:latin typeface="Cambria Math"/>
                          </a:rPr>
                          <m:t>𝑗</m:t>
                        </m:r>
                      </m:sub>
                    </m:sSub>
                    <m:r>
                      <a:rPr lang="en-US" sz="2000" i="1">
                        <a:latin typeface="Cambria Math"/>
                      </a:rPr>
                      <m:t>=</m:t>
                    </m:r>
                    <m:acc>
                      <m:accPr>
                        <m:chr m:val="⃗"/>
                        <m:ctrlPr>
                          <a:rPr lang="en-US" sz="2000" i="1">
                            <a:latin typeface="Cambria Math" panose="02040503050406030204" pitchFamily="18" charset="0"/>
                          </a:rPr>
                        </m:ctrlPr>
                      </m:accPr>
                      <m:e>
                        <m:r>
                          <a:rPr lang="en-US" sz="2000" i="1">
                            <a:latin typeface="Cambria Math"/>
                          </a:rPr>
                          <m:t>𝑤</m:t>
                        </m:r>
                      </m:e>
                    </m:acc>
                    <m:r>
                      <a:rPr lang="en-US" sz="2000" i="1">
                        <a:latin typeface="Cambria Math"/>
                      </a:rPr>
                      <m:t>.</m:t>
                    </m:r>
                    <m:acc>
                      <m:accPr>
                        <m:chr m:val="⃗"/>
                        <m:ctrlPr>
                          <a:rPr lang="en-US" sz="2000" i="1">
                            <a:latin typeface="Cambria Math" panose="02040503050406030204" pitchFamily="18" charset="0"/>
                          </a:rPr>
                        </m:ctrlPr>
                      </m:accPr>
                      <m:e>
                        <m:r>
                          <a:rPr lang="en-US" sz="2000" i="1">
                            <a:latin typeface="Cambria Math"/>
                          </a:rPr>
                          <m:t>𝑥</m:t>
                        </m:r>
                      </m:e>
                    </m:acc>
                  </m:oMath>
                </a14:m>
                <a:r>
                  <a:rPr lang="en-US" sz="2400" dirty="0"/>
                  <a:t>  multiple layers of linear functions produce linear functions.  </a:t>
                </a:r>
                <a:r>
                  <a:rPr lang="en-US" sz="2400" dirty="0">
                    <a:solidFill>
                      <a:srgbClr val="00B0F0"/>
                    </a:solidFill>
                  </a:rPr>
                  <a:t>We want to represent nonlinear functions.</a:t>
                </a:r>
              </a:p>
              <a:p>
                <a:pPr lvl="1"/>
                <a:r>
                  <a:rPr lang="en-US" sz="2000" dirty="0">
                    <a:solidFill>
                      <a:srgbClr val="FF0000"/>
                    </a:solidFill>
                  </a:rPr>
                  <a:t>Note: Here we use a slightly different notation for dot product </a:t>
                </a:r>
                <a14:m>
                  <m:oMath xmlns:m="http://schemas.openxmlformats.org/officeDocument/2006/math">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a:rPr>
                          <m:t>𝑤</m:t>
                        </m:r>
                      </m:e>
                    </m:acc>
                    <m:r>
                      <a:rPr lang="en-US" sz="2000" i="1">
                        <a:solidFill>
                          <a:srgbClr val="FF0000"/>
                        </a:solidFill>
                        <a:latin typeface="Cambria Math"/>
                      </a:rPr>
                      <m:t>.</m:t>
                    </m:r>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a:rPr>
                          <m:t>𝑥</m:t>
                        </m:r>
                      </m:e>
                    </m:acc>
                  </m:oMath>
                </a14:m>
                <a:endParaRPr lang="en-US" sz="2000" dirty="0">
                  <a:solidFill>
                    <a:srgbClr val="FF0000"/>
                  </a:solidFill>
                </a:endParaRPr>
              </a:p>
              <a:p>
                <a:r>
                  <a:rPr lang="en-US" sz="2400" b="1" dirty="0"/>
                  <a:t>Threshold units: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𝑜</m:t>
                        </m:r>
                      </m:e>
                      <m:sub>
                        <m:r>
                          <a:rPr lang="en-US" sz="2000" i="1">
                            <a:latin typeface="Cambria Math"/>
                          </a:rPr>
                          <m:t>𝑗</m:t>
                        </m:r>
                      </m:sub>
                    </m:sSub>
                    <m:r>
                      <a:rPr lang="en-US" sz="2000" i="1">
                        <a:latin typeface="Cambria Math"/>
                      </a:rPr>
                      <m:t>=</m:t>
                    </m:r>
                    <m:r>
                      <a:rPr lang="en-US" sz="2000" i="1">
                        <a:latin typeface="Cambria Math"/>
                      </a:rPr>
                      <m:t>𝑠𝑔𝑛</m:t>
                    </m:r>
                    <m:r>
                      <a:rPr lang="en-US" sz="2000" i="1">
                        <a:latin typeface="Cambria Math"/>
                      </a:rPr>
                      <m:t>(</m:t>
                    </m:r>
                    <m:acc>
                      <m:accPr>
                        <m:chr m:val="⃗"/>
                        <m:ctrlPr>
                          <a:rPr lang="en-US" sz="2000" i="1">
                            <a:latin typeface="Cambria Math" panose="02040503050406030204" pitchFamily="18" charset="0"/>
                          </a:rPr>
                        </m:ctrlPr>
                      </m:accPr>
                      <m:e>
                        <m:r>
                          <a:rPr lang="en-US" sz="2000" i="1">
                            <a:latin typeface="Cambria Math"/>
                          </a:rPr>
                          <m:t>𝑤</m:t>
                        </m:r>
                      </m:e>
                    </m:acc>
                    <m:r>
                      <a:rPr lang="en-US" sz="2000" i="1">
                        <a:latin typeface="Cambria Math"/>
                      </a:rPr>
                      <m:t>.</m:t>
                    </m:r>
                    <m:acc>
                      <m:accPr>
                        <m:chr m:val="⃗"/>
                        <m:ctrlPr>
                          <a:rPr lang="en-US" sz="2000" i="1">
                            <a:latin typeface="Cambria Math" panose="02040503050406030204" pitchFamily="18" charset="0"/>
                          </a:rPr>
                        </m:ctrlPr>
                      </m:accPr>
                      <m:e>
                        <m:r>
                          <a:rPr lang="en-US" sz="2000" i="1">
                            <a:latin typeface="Cambria Math"/>
                          </a:rPr>
                          <m:t>𝑥</m:t>
                        </m:r>
                      </m:e>
                    </m:acc>
                    <m:r>
                      <a:rPr lang="en-US" sz="2000" i="1">
                        <a:latin typeface="Cambria Math"/>
                      </a:rPr>
                      <m:t>−</m:t>
                    </m:r>
                    <m:r>
                      <a:rPr lang="en-US" sz="2000" b="0" i="1" smtClean="0">
                        <a:latin typeface="Cambria Math" panose="02040503050406030204" pitchFamily="18" charset="0"/>
                      </a:rPr>
                      <m:t>𝑏</m:t>
                    </m:r>
                    <m:r>
                      <a:rPr lang="en-US" sz="2000" i="1">
                        <a:latin typeface="Cambria Math"/>
                      </a:rPr>
                      <m:t>)</m:t>
                    </m:r>
                  </m:oMath>
                </a14:m>
                <a:r>
                  <a:rPr lang="en-US" sz="2400" dirty="0"/>
                  <a:t> are </a:t>
                </a:r>
                <a:r>
                  <a:rPr lang="en-US" sz="2400" dirty="0">
                    <a:solidFill>
                      <a:srgbClr val="00B0F0"/>
                    </a:solidFill>
                  </a:rPr>
                  <a:t>not differentiable</a:t>
                </a:r>
                <a:r>
                  <a:rPr lang="en-US" sz="2400" dirty="0"/>
                  <a:t>,  hence unsuitable for gradient descent</a:t>
                </a:r>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82" t="-10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grpSp>
        <p:nvGrpSpPr>
          <p:cNvPr id="5" name="Group 4"/>
          <p:cNvGrpSpPr/>
          <p:nvPr/>
        </p:nvGrpSpPr>
        <p:grpSpPr>
          <a:xfrm>
            <a:off x="5029200" y="3601459"/>
            <a:ext cx="3454839" cy="2312432"/>
            <a:chOff x="5599913" y="3472934"/>
            <a:chExt cx="3454839" cy="2312432"/>
          </a:xfrm>
        </p:grpSpPr>
        <p:grpSp>
          <p:nvGrpSpPr>
            <p:cNvPr id="6" name="Group 51"/>
            <p:cNvGrpSpPr>
              <a:grpSpLocks/>
            </p:cNvGrpSpPr>
            <p:nvPr/>
          </p:nvGrpSpPr>
          <p:grpSpPr bwMode="auto">
            <a:xfrm>
              <a:off x="6248400" y="3543300"/>
              <a:ext cx="2209800" cy="2171700"/>
              <a:chOff x="1872" y="2496"/>
              <a:chExt cx="1392" cy="1368"/>
            </a:xfrm>
          </p:grpSpPr>
          <p:grpSp>
            <p:nvGrpSpPr>
              <p:cNvPr id="11" name="Group 26"/>
              <p:cNvGrpSpPr>
                <a:grpSpLocks/>
              </p:cNvGrpSpPr>
              <p:nvPr/>
            </p:nvGrpSpPr>
            <p:grpSpPr bwMode="auto">
              <a:xfrm>
                <a:off x="1872" y="3720"/>
                <a:ext cx="1392" cy="144"/>
                <a:chOff x="1872" y="3720"/>
                <a:chExt cx="1392" cy="144"/>
              </a:xfrm>
            </p:grpSpPr>
            <p:sp>
              <p:nvSpPr>
                <p:cNvPr id="41"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25"/>
              <p:cNvGrpSpPr>
                <a:grpSpLocks/>
              </p:cNvGrpSpPr>
              <p:nvPr/>
            </p:nvGrpSpPr>
            <p:grpSpPr bwMode="auto">
              <a:xfrm>
                <a:off x="2016" y="3108"/>
                <a:ext cx="1056" cy="144"/>
                <a:chOff x="2016" y="3168"/>
                <a:chExt cx="1056" cy="144"/>
              </a:xfrm>
            </p:grpSpPr>
            <p:sp>
              <p:nvSpPr>
                <p:cNvPr id="38"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7"/>
              <p:cNvGrpSpPr>
                <a:grpSpLocks/>
              </p:cNvGrpSpPr>
              <p:nvPr/>
            </p:nvGrpSpPr>
            <p:grpSpPr bwMode="auto">
              <a:xfrm>
                <a:off x="2208" y="2496"/>
                <a:ext cx="624" cy="144"/>
                <a:chOff x="2208" y="2496"/>
                <a:chExt cx="624" cy="144"/>
              </a:xfrm>
            </p:grpSpPr>
            <p:sp>
              <p:nvSpPr>
                <p:cNvPr id="36"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4" name="AutoShape 28"/>
              <p:cNvCxnSpPr>
                <a:cxnSpLocks noChangeShapeType="1"/>
                <a:stCxn id="37" idx="4"/>
                <a:endCxn id="39"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29"/>
              <p:cNvCxnSpPr>
                <a:cxnSpLocks noChangeShapeType="1"/>
                <a:stCxn id="37" idx="4"/>
                <a:endCxn id="40"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0"/>
              <p:cNvCxnSpPr>
                <a:cxnSpLocks noChangeShapeType="1"/>
                <a:stCxn id="37" idx="4"/>
                <a:endCxn id="38"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1"/>
              <p:cNvCxnSpPr>
                <a:cxnSpLocks noChangeShapeType="1"/>
                <a:stCxn id="36" idx="4"/>
                <a:endCxn id="39"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2"/>
              <p:cNvCxnSpPr>
                <a:cxnSpLocks noChangeShapeType="1"/>
                <a:stCxn id="36" idx="4"/>
                <a:endCxn id="40"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3"/>
              <p:cNvCxnSpPr>
                <a:cxnSpLocks noChangeShapeType="1"/>
                <a:stCxn id="36" idx="4"/>
                <a:endCxn id="38"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4"/>
              <p:cNvCxnSpPr>
                <a:cxnSpLocks noChangeShapeType="1"/>
                <a:stCxn id="38" idx="4"/>
                <a:endCxn id="41"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5"/>
              <p:cNvCxnSpPr>
                <a:cxnSpLocks noChangeShapeType="1"/>
                <a:stCxn id="38" idx="4"/>
                <a:endCxn id="42"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6"/>
              <p:cNvCxnSpPr>
                <a:cxnSpLocks noChangeShapeType="1"/>
                <a:stCxn id="38" idx="4"/>
                <a:endCxn id="45"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7"/>
              <p:cNvCxnSpPr>
                <a:cxnSpLocks noChangeShapeType="1"/>
                <a:stCxn id="38" idx="4"/>
                <a:endCxn id="43"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8"/>
              <p:cNvCxnSpPr>
                <a:cxnSpLocks noChangeShapeType="1"/>
                <a:stCxn id="38" idx="4"/>
                <a:endCxn id="44"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0"/>
              <p:cNvCxnSpPr>
                <a:cxnSpLocks noChangeShapeType="1"/>
                <a:endCxn id="45"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1"/>
              <p:cNvCxnSpPr>
                <a:cxnSpLocks noChangeShapeType="1"/>
                <a:stCxn id="40" idx="4"/>
                <a:endCxn id="42"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2"/>
              <p:cNvCxnSpPr>
                <a:cxnSpLocks noChangeShapeType="1"/>
                <a:endCxn id="41"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4"/>
              <p:cNvCxnSpPr>
                <a:cxnSpLocks noChangeShapeType="1"/>
                <a:stCxn id="39" idx="4"/>
                <a:endCxn id="44"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5"/>
              <p:cNvCxnSpPr>
                <a:cxnSpLocks noChangeShapeType="1"/>
                <a:stCxn id="39" idx="4"/>
                <a:endCxn id="43"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6"/>
              <p:cNvCxnSpPr>
                <a:cxnSpLocks noChangeShapeType="1"/>
                <a:stCxn id="39" idx="4"/>
                <a:endCxn id="45"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7"/>
              <p:cNvCxnSpPr>
                <a:cxnSpLocks noChangeShapeType="1"/>
                <a:stCxn id="39" idx="4"/>
                <a:endCxn id="42"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8"/>
              <p:cNvCxnSpPr>
                <a:cxnSpLocks noChangeShapeType="1"/>
                <a:stCxn id="39" idx="4"/>
                <a:endCxn id="41"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9"/>
              <p:cNvCxnSpPr>
                <a:cxnSpLocks noChangeShapeType="1"/>
                <a:stCxn id="40" idx="4"/>
                <a:endCxn id="44"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6"/>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8" name="Rectangle 7"/>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Input</a:t>
              </a:r>
              <a:endParaRPr lang="en-US" sz="1800" dirty="0">
                <a:latin typeface="+mn-lt"/>
              </a:endParaRPr>
            </a:p>
          </p:txBody>
        </p:sp>
        <p:sp>
          <p:nvSpPr>
            <p:cNvPr id="9" name="Rectangle 8"/>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Hidden</a:t>
              </a:r>
              <a:endParaRPr lang="en-US" sz="1800" dirty="0">
                <a:latin typeface="+mn-lt"/>
              </a:endParaRPr>
            </a:p>
          </p:txBody>
        </p:sp>
        <p:sp>
          <p:nvSpPr>
            <p:cNvPr id="10" name="Rectangle 9"/>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Output</a:t>
              </a:r>
              <a:endParaRPr lang="en-US" sz="1800" dirty="0">
                <a:latin typeface="+mn-lt"/>
              </a:endParaRPr>
            </a:p>
          </p:txBody>
        </p:sp>
      </p:grpSp>
      <p:pic>
        <p:nvPicPr>
          <p:cNvPr id="46" name="Picture 45" descr="http://wwwold.ece.utep.edu/research/webfuzzy/docs/kk-thesis/kk-thesis-html/img1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11" y="3837470"/>
            <a:ext cx="4114800" cy="184041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7" name="Rectangle 46"/>
              <p:cNvSpPr/>
              <p:nvPr/>
            </p:nvSpPr>
            <p:spPr>
              <a:xfrm>
                <a:off x="6913326" y="3229002"/>
                <a:ext cx="548099"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i="1" u="none">
                              <a:latin typeface="Cambria Math"/>
                            </a:rPr>
                            <m:t>𝑜</m:t>
                          </m:r>
                        </m:e>
                        <m:sub>
                          <m:r>
                            <a:rPr lang="en-US" sz="2300" b="0" i="1" u="none" smtClean="0">
                              <a:latin typeface="Cambria Math" panose="02040503050406030204" pitchFamily="18" charset="0"/>
                            </a:rPr>
                            <m:t>𝑘</m:t>
                          </m:r>
                        </m:sub>
                      </m:sSub>
                    </m:oMath>
                  </m:oMathPara>
                </a14:m>
                <a:endParaRPr lang="en-US" sz="2300" dirty="0"/>
              </a:p>
            </p:txBody>
          </p:sp>
        </mc:Choice>
        <mc:Fallback xmlns="">
          <p:sp>
            <p:nvSpPr>
              <p:cNvPr id="47" name="Rectangle 46"/>
              <p:cNvSpPr>
                <a:spLocks noRot="1" noChangeAspect="1" noMove="1" noResize="1" noEditPoints="1" noAdjustHandles="1" noChangeArrowheads="1" noChangeShapeType="1" noTextEdit="1"/>
              </p:cNvSpPr>
              <p:nvPr/>
            </p:nvSpPr>
            <p:spPr>
              <a:xfrm>
                <a:off x="6913326" y="3229002"/>
                <a:ext cx="548099" cy="446276"/>
              </a:xfrm>
              <a:prstGeom prst="rect">
                <a:avLst/>
              </a:prstGeom>
              <a:blipFill>
                <a:blip r:embed="rId4"/>
                <a:stretch>
                  <a:fillRect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6807243" y="4472625"/>
                <a:ext cx="509883" cy="474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b="0" i="1" u="none" smtClean="0">
                              <a:latin typeface="Cambria Math" panose="02040503050406030204" pitchFamily="18" charset="0"/>
                            </a:rPr>
                            <m:t>h</m:t>
                          </m:r>
                        </m:e>
                        <m:sub>
                          <m:r>
                            <a:rPr lang="en-US" sz="2300" b="0" i="1" u="none" smtClean="0">
                              <a:latin typeface="Cambria Math" panose="02040503050406030204" pitchFamily="18" charset="0"/>
                            </a:rPr>
                            <m:t>𝑗</m:t>
                          </m:r>
                        </m:sub>
                      </m:sSub>
                    </m:oMath>
                  </m:oMathPara>
                </a14:m>
                <a:endParaRPr lang="en-US" sz="2300" dirty="0"/>
              </a:p>
            </p:txBody>
          </p:sp>
        </mc:Choice>
        <mc:Fallback xmlns="">
          <p:sp>
            <p:nvSpPr>
              <p:cNvPr id="48" name="Rectangle 47"/>
              <p:cNvSpPr>
                <a:spLocks noRot="1" noChangeAspect="1" noMove="1" noResize="1" noEditPoints="1" noAdjustHandles="1" noChangeArrowheads="1" noChangeShapeType="1" noTextEdit="1"/>
              </p:cNvSpPr>
              <p:nvPr/>
            </p:nvSpPr>
            <p:spPr>
              <a:xfrm>
                <a:off x="6807243" y="4472625"/>
                <a:ext cx="509883" cy="474810"/>
              </a:xfrm>
              <a:prstGeom prst="rect">
                <a:avLst/>
              </a:prstGeom>
              <a:blipFill>
                <a:blip r:embed="rId5"/>
                <a:stretch>
                  <a:fillRect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6583413" y="5724463"/>
                <a:ext cx="501163"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b="0" i="1" u="none" smtClean="0">
                              <a:latin typeface="Cambria Math" panose="02040503050406030204" pitchFamily="18" charset="0"/>
                            </a:rPr>
                            <m:t>𝑥</m:t>
                          </m:r>
                        </m:e>
                        <m:sub>
                          <m:r>
                            <a:rPr lang="en-US" sz="2300" b="0" i="1" u="none" smtClean="0">
                              <a:latin typeface="Cambria Math" panose="02040503050406030204" pitchFamily="18" charset="0"/>
                            </a:rPr>
                            <m:t>𝑖</m:t>
                          </m:r>
                        </m:sub>
                      </m:sSub>
                    </m:oMath>
                  </m:oMathPara>
                </a14:m>
                <a:endParaRPr lang="en-US" sz="2300" dirty="0"/>
              </a:p>
            </p:txBody>
          </p:sp>
        </mc:Choice>
        <mc:Fallback xmlns="">
          <p:sp>
            <p:nvSpPr>
              <p:cNvPr id="49" name="Rectangle 48"/>
              <p:cNvSpPr>
                <a:spLocks noRot="1" noChangeAspect="1" noMove="1" noResize="1" noEditPoints="1" noAdjustHandles="1" noChangeArrowheads="1" noChangeShapeType="1" noTextEdit="1"/>
              </p:cNvSpPr>
              <p:nvPr/>
            </p:nvSpPr>
            <p:spPr>
              <a:xfrm>
                <a:off x="6583413" y="5724463"/>
                <a:ext cx="501163" cy="446276"/>
              </a:xfrm>
              <a:prstGeom prst="rect">
                <a:avLst/>
              </a:prstGeom>
              <a:blipFill>
                <a:blip r:embed="rId6"/>
                <a:stretch>
                  <a:fillRect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6782587" y="4003939"/>
                <a:ext cx="683329" cy="474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b="0" i="1" u="none" smtClean="0">
                              <a:latin typeface="Cambria Math" panose="02040503050406030204" pitchFamily="18" charset="0"/>
                            </a:rPr>
                            <m:t>𝑤</m:t>
                          </m:r>
                        </m:e>
                        <m:sub>
                          <m:r>
                            <a:rPr lang="en-US" sz="2300" b="0" i="1" u="none" smtClean="0">
                              <a:latin typeface="Cambria Math" panose="02040503050406030204" pitchFamily="18" charset="0"/>
                            </a:rPr>
                            <m:t>𝑗𝑘</m:t>
                          </m:r>
                        </m:sub>
                      </m:sSub>
                    </m:oMath>
                  </m:oMathPara>
                </a14:m>
                <a:endParaRPr lang="en-US" sz="2300" dirty="0"/>
              </a:p>
            </p:txBody>
          </p:sp>
        </mc:Choice>
        <mc:Fallback xmlns="">
          <p:sp>
            <p:nvSpPr>
              <p:cNvPr id="50" name="Rectangle 49"/>
              <p:cNvSpPr>
                <a:spLocks noRot="1" noChangeAspect="1" noMove="1" noResize="1" noEditPoints="1" noAdjustHandles="1" noChangeArrowheads="1" noChangeShapeType="1" noTextEdit="1"/>
              </p:cNvSpPr>
              <p:nvPr/>
            </p:nvSpPr>
            <p:spPr>
              <a:xfrm>
                <a:off x="6782587" y="4003939"/>
                <a:ext cx="683329" cy="474810"/>
              </a:xfrm>
              <a:prstGeom prst="rect">
                <a:avLst/>
              </a:prstGeom>
              <a:blipFill>
                <a:blip r:embed="rId7"/>
                <a:stretch>
                  <a:fillRect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6670758" y="5117257"/>
                <a:ext cx="656142" cy="474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b="0" i="1" u="none" smtClean="0">
                              <a:latin typeface="Cambria Math" panose="02040503050406030204" pitchFamily="18" charset="0"/>
                            </a:rPr>
                            <m:t>𝑤</m:t>
                          </m:r>
                        </m:e>
                        <m:sub>
                          <m:r>
                            <a:rPr lang="en-US" sz="2300" b="0" i="1" u="none" smtClean="0">
                              <a:latin typeface="Cambria Math" panose="02040503050406030204" pitchFamily="18" charset="0"/>
                            </a:rPr>
                            <m:t>𝑖𝑗</m:t>
                          </m:r>
                        </m:sub>
                      </m:sSub>
                    </m:oMath>
                  </m:oMathPara>
                </a14:m>
                <a:endParaRPr lang="en-US" sz="2300" dirty="0"/>
              </a:p>
            </p:txBody>
          </p:sp>
        </mc:Choice>
        <mc:Fallback xmlns="">
          <p:sp>
            <p:nvSpPr>
              <p:cNvPr id="51" name="Rectangle 50"/>
              <p:cNvSpPr>
                <a:spLocks noRot="1" noChangeAspect="1" noMove="1" noResize="1" noEditPoints="1" noAdjustHandles="1" noChangeArrowheads="1" noChangeShapeType="1" noTextEdit="1"/>
              </p:cNvSpPr>
              <p:nvPr/>
            </p:nvSpPr>
            <p:spPr>
              <a:xfrm>
                <a:off x="6670758" y="5117257"/>
                <a:ext cx="656142" cy="474810"/>
              </a:xfrm>
              <a:prstGeom prst="rect">
                <a:avLst/>
              </a:prstGeom>
              <a:blipFill>
                <a:blip r:embed="rId8"/>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27044309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Neural Networks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266824"/>
                <a:ext cx="8686800" cy="5210175"/>
              </a:xfrm>
            </p:spPr>
            <p:txBody>
              <a:bodyPr>
                <a:noAutofit/>
              </a:bodyPr>
              <a:lstStyle/>
              <a:p>
                <a:pPr>
                  <a:lnSpc>
                    <a:spcPct val="150000"/>
                  </a:lnSpc>
                </a:pPr>
                <a:r>
                  <a:rPr lang="en-US" sz="2400" dirty="0"/>
                  <a:t>Prediction for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𝑡</m:t>
                        </m:r>
                      </m:sub>
                    </m:sSub>
                  </m:oMath>
                </a14:m>
                <a:r>
                  <a:rPr lang="en-US" sz="2400" dirty="0"/>
                  <a:t>, with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h</m:t>
                        </m:r>
                      </m:e>
                      <m:sub>
                        <m:r>
                          <a:rPr lang="en-US" sz="2400" i="1">
                            <a:latin typeface="Cambria Math"/>
                          </a:rPr>
                          <m:t>𝑡</m:t>
                        </m:r>
                      </m:sub>
                    </m:sSub>
                  </m:oMath>
                </a14:m>
                <a:endParaRPr lang="en-US" sz="2400" dirty="0"/>
              </a:p>
              <a:p>
                <a:pPr>
                  <a:lnSpc>
                    <a:spcPct val="150000"/>
                  </a:lnSpc>
                </a:pPr>
                <a:r>
                  <a:rPr lang="en-US" sz="2400" dirty="0"/>
                  <a:t>Prediction for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𝑡</m:t>
                        </m:r>
                      </m:sub>
                    </m:sSub>
                  </m:oMath>
                </a14:m>
                <a:r>
                  <a:rPr lang="en-US" sz="2400" dirty="0"/>
                  <a:t>, with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h</m:t>
                        </m:r>
                      </m:e>
                      <m:sub>
                        <m:r>
                          <a:rPr lang="en-US" sz="2400" i="1">
                            <a:latin typeface="Cambria Math"/>
                          </a:rPr>
                          <m:t>𝑡</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h</m:t>
                        </m:r>
                      </m:e>
                      <m:sub>
                        <m:r>
                          <a:rPr lang="en-US" sz="2400" i="1">
                            <a:latin typeface="Cambria Math"/>
                          </a:rPr>
                          <m:t>𝑡</m:t>
                        </m:r>
                        <m:r>
                          <a:rPr lang="en-US" sz="2400" i="1">
                            <a:latin typeface="Cambria Math"/>
                          </a:rPr>
                          <m:t>−</m:t>
                        </m:r>
                        <m:r>
                          <a:rPr lang="en-US" sz="2400" i="1">
                            <a:latin typeface="Cambria Math"/>
                          </a:rPr>
                          <m:t>𝜏</m:t>
                        </m:r>
                      </m:sub>
                    </m:sSub>
                  </m:oMath>
                </a14:m>
                <a:endParaRPr lang="en-US" sz="2400" dirty="0"/>
              </a:p>
              <a:p>
                <a:pPr>
                  <a:lnSpc>
                    <a:spcPct val="150000"/>
                  </a:lnSpc>
                </a:pPr>
                <a:r>
                  <a:rPr lang="en-US" sz="2400" dirty="0"/>
                  <a:t>Prediction for the whole chain</a:t>
                </a:r>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266824"/>
                <a:ext cx="8686800" cy="5210175"/>
              </a:xfrm>
              <a:blipFill>
                <a:blip r:embed="rId2"/>
                <a:stretch>
                  <a:fillRect l="-9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5" name="Rectangle 4"/>
          <p:cNvSpPr/>
          <p:nvPr/>
        </p:nvSpPr>
        <p:spPr>
          <a:xfrm>
            <a:off x="2467242" y="4289227"/>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sp>
        <p:nvSpPr>
          <p:cNvPr id="6" name="Rectangle 5"/>
          <p:cNvSpPr/>
          <p:nvPr/>
        </p:nvSpPr>
        <p:spPr>
          <a:xfrm>
            <a:off x="3738789" y="4294030"/>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sp>
        <p:nvSpPr>
          <p:cNvPr id="7" name="Rectangle 6"/>
          <p:cNvSpPr/>
          <p:nvPr/>
        </p:nvSpPr>
        <p:spPr>
          <a:xfrm>
            <a:off x="5012322" y="4289227"/>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mc:AlternateContent xmlns:mc="http://schemas.openxmlformats.org/markup-compatibility/2006" xmlns:a14="http://schemas.microsoft.com/office/drawing/2010/main">
        <mc:Choice Requires="a14">
          <p:sp>
            <p:nvSpPr>
              <p:cNvPr id="8" name="TextBox 7"/>
              <p:cNvSpPr txBox="1"/>
              <p:nvPr/>
            </p:nvSpPr>
            <p:spPr>
              <a:xfrm>
                <a:off x="2017645" y="3888835"/>
                <a:ext cx="4555122" cy="307777"/>
              </a:xfrm>
              <a:prstGeom prst="rect">
                <a:avLst/>
              </a:prstGeom>
              <a:noFill/>
            </p:spPr>
            <p:txBody>
              <a:bodyPr wrap="square" rtlCol="0">
                <a:spAutoFit/>
              </a:bodyPr>
              <a:lstStyle/>
              <a:p>
                <a:pPr algn="ctr"/>
                <a14:m>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𝑥</m:t>
                        </m:r>
                      </m:e>
                      <m:sub>
                        <m:r>
                          <a:rPr lang="en-US" b="0" i="1" u="none" smtClean="0">
                            <a:latin typeface="Cambria Math"/>
                          </a:rPr>
                          <m:t>𝑡</m:t>
                        </m:r>
                        <m:r>
                          <a:rPr lang="en-US" b="0" i="1" u="none" smtClean="0">
                            <a:latin typeface="Cambria Math"/>
                          </a:rPr>
                          <m:t>−1</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𝑡</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𝑡</m:t>
                        </m:r>
                        <m:r>
                          <a:rPr lang="en-US" b="0" i="1" u="none" smtClean="0">
                            <a:latin typeface="Cambria Math"/>
                          </a:rPr>
                          <m:t>+</m:t>
                        </m:r>
                        <m:r>
                          <a:rPr lang="en-US" i="1" u="none">
                            <a:latin typeface="Cambria Math"/>
                          </a:rPr>
                          <m:t>1</m:t>
                        </m:r>
                      </m:sub>
                    </m:sSub>
                  </m:oMath>
                </a14:m>
                <a:r>
                  <a:rPr lang="en-US" u="none" dirty="0"/>
                  <a:t> </a:t>
                </a:r>
              </a:p>
            </p:txBody>
          </p:sp>
        </mc:Choice>
        <mc:Fallback xmlns="">
          <p:sp>
            <p:nvSpPr>
              <p:cNvPr id="8" name="TextBox 7"/>
              <p:cNvSpPr txBox="1">
                <a:spLocks noRot="1" noChangeAspect="1" noMove="1" noResize="1" noEditPoints="1" noAdjustHandles="1" noChangeArrowheads="1" noChangeShapeType="1" noTextEdit="1"/>
              </p:cNvSpPr>
              <p:nvPr/>
            </p:nvSpPr>
            <p:spPr>
              <a:xfrm>
                <a:off x="2017645" y="3888835"/>
                <a:ext cx="4555122" cy="307777"/>
              </a:xfrm>
              <a:prstGeom prst="rect">
                <a:avLst/>
              </a:prstGeom>
              <a:blipFill>
                <a:blip r:embed="rId3"/>
                <a:stretch>
                  <a:fillRect b="-20000"/>
                </a:stretch>
              </a:blipFill>
            </p:spPr>
            <p:txBody>
              <a:bodyPr/>
              <a:lstStyle/>
              <a:p>
                <a:r>
                  <a:rPr lang="en-US">
                    <a:noFill/>
                  </a:rPr>
                  <a:t> </a:t>
                </a:r>
              </a:p>
            </p:txBody>
          </p:sp>
        </mc:Fallback>
      </mc:AlternateContent>
      <p:sp>
        <p:nvSpPr>
          <p:cNvPr id="9" name="Rectangle 8"/>
          <p:cNvSpPr/>
          <p:nvPr/>
        </p:nvSpPr>
        <p:spPr>
          <a:xfrm rot="5400000">
            <a:off x="3025406" y="5102662"/>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sp>
        <p:nvSpPr>
          <p:cNvPr id="10" name="Rectangle 9"/>
          <p:cNvSpPr/>
          <p:nvPr/>
        </p:nvSpPr>
        <p:spPr>
          <a:xfrm rot="5400000">
            <a:off x="4301757" y="5102662"/>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sp>
        <p:nvSpPr>
          <p:cNvPr id="11" name="Rectangle 10"/>
          <p:cNvSpPr/>
          <p:nvPr/>
        </p:nvSpPr>
        <p:spPr>
          <a:xfrm rot="5400000">
            <a:off x="5540007" y="5102662"/>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cxnSp>
        <p:nvCxnSpPr>
          <p:cNvPr id="12" name="Elbow Connector 11"/>
          <p:cNvCxnSpPr>
            <a:stCxn id="5" idx="2"/>
            <a:endCxn id="9" idx="2"/>
          </p:cNvCxnSpPr>
          <p:nvPr/>
        </p:nvCxnSpPr>
        <p:spPr>
          <a:xfrm rot="16200000" flipH="1">
            <a:off x="2850146" y="4626412"/>
            <a:ext cx="708660" cy="453389"/>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2"/>
            <a:endCxn id="10" idx="2"/>
          </p:cNvCxnSpPr>
          <p:nvPr/>
        </p:nvCxnSpPr>
        <p:spPr>
          <a:xfrm rot="16200000" flipH="1">
            <a:off x="4126497" y="4626411"/>
            <a:ext cx="703857" cy="458193"/>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2"/>
            <a:endCxn id="11" idx="2"/>
          </p:cNvCxnSpPr>
          <p:nvPr/>
        </p:nvCxnSpPr>
        <p:spPr>
          <a:xfrm rot="16200000" flipH="1">
            <a:off x="5379987" y="4641652"/>
            <a:ext cx="708660" cy="42291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69122" y="5360830"/>
            <a:ext cx="116204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640722" y="5360830"/>
            <a:ext cx="1066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17072" y="5360830"/>
            <a:ext cx="103350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2977781" y="5370612"/>
                <a:ext cx="4555122" cy="307777"/>
              </a:xfrm>
              <a:prstGeom prst="rect">
                <a:avLst/>
              </a:prstGeom>
              <a:noFill/>
            </p:spPr>
            <p:txBody>
              <a:bodyPr wrap="square" rtlCol="0">
                <a:spAutoFit/>
              </a:bodyPr>
              <a:lstStyle/>
              <a:p>
                <a:pPr algn="ctr"/>
                <a14:m>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h</m:t>
                        </m:r>
                      </m:e>
                      <m:sub>
                        <m:r>
                          <a:rPr lang="en-US" b="0" i="1" u="none" smtClean="0">
                            <a:latin typeface="Cambria Math"/>
                          </a:rPr>
                          <m:t>𝑡</m:t>
                        </m:r>
                        <m:r>
                          <a:rPr lang="en-US" b="0" i="1" u="none" smtClean="0">
                            <a:latin typeface="Cambria Math"/>
                          </a:rPr>
                          <m:t>−1</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b="0" i="1" u="none" smtClean="0">
                            <a:latin typeface="Cambria Math"/>
                          </a:rPr>
                          <m:t>h</m:t>
                        </m:r>
                      </m:e>
                      <m:sub>
                        <m:r>
                          <a:rPr lang="en-US" i="1" u="none">
                            <a:latin typeface="Cambria Math"/>
                          </a:rPr>
                          <m:t>𝑡</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b="0" i="1" u="none" smtClean="0">
                            <a:latin typeface="Cambria Math"/>
                          </a:rPr>
                          <m:t>h</m:t>
                        </m:r>
                      </m:e>
                      <m:sub>
                        <m:r>
                          <a:rPr lang="en-US" i="1" u="none">
                            <a:latin typeface="Cambria Math"/>
                          </a:rPr>
                          <m:t>𝑡</m:t>
                        </m:r>
                        <m:r>
                          <a:rPr lang="en-US" b="0" i="1" u="none" smtClean="0">
                            <a:latin typeface="Cambria Math"/>
                          </a:rPr>
                          <m:t>+</m:t>
                        </m:r>
                        <m:r>
                          <a:rPr lang="en-US" i="1" u="none">
                            <a:latin typeface="Cambria Math"/>
                          </a:rPr>
                          <m:t>1</m:t>
                        </m:r>
                      </m:sub>
                    </m:sSub>
                  </m:oMath>
                </a14:m>
                <a:r>
                  <a:rPr lang="en-US" u="none" dirty="0"/>
                  <a:t> </a:t>
                </a:r>
              </a:p>
            </p:txBody>
          </p:sp>
        </mc:Choice>
        <mc:Fallback xmlns="">
          <p:sp>
            <p:nvSpPr>
              <p:cNvPr id="18" name="TextBox 17"/>
              <p:cNvSpPr txBox="1">
                <a:spLocks noRot="1" noChangeAspect="1" noMove="1" noResize="1" noEditPoints="1" noAdjustHandles="1" noChangeArrowheads="1" noChangeShapeType="1" noTextEdit="1"/>
              </p:cNvSpPr>
              <p:nvPr/>
            </p:nvSpPr>
            <p:spPr>
              <a:xfrm>
                <a:off x="2977781" y="5370612"/>
                <a:ext cx="4555122" cy="307777"/>
              </a:xfrm>
              <a:prstGeom prst="rect">
                <a:avLst/>
              </a:prstGeom>
              <a:blipFill>
                <a:blip r:embed="rId4"/>
                <a:stretch>
                  <a:fillRect b="-20000"/>
                </a:stretch>
              </a:blipFill>
            </p:spPr>
            <p:txBody>
              <a:bodyPr/>
              <a:lstStyle/>
              <a:p>
                <a:r>
                  <a:rPr lang="en-US">
                    <a:noFill/>
                  </a:rPr>
                  <a:t> </a:t>
                </a:r>
              </a:p>
            </p:txBody>
          </p:sp>
        </mc:Fallback>
      </mc:AlternateContent>
      <p:cxnSp>
        <p:nvCxnSpPr>
          <p:cNvPr id="19" name="Straight Arrow Connector 18"/>
          <p:cNvCxnSpPr/>
          <p:nvPr/>
        </p:nvCxnSpPr>
        <p:spPr>
          <a:xfrm>
            <a:off x="3535946" y="5717977"/>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29791" y="5717977"/>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50547" y="5717977"/>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165742" y="5360830"/>
            <a:ext cx="103350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2590800" y="6019800"/>
                <a:ext cx="4555122" cy="307777"/>
              </a:xfrm>
              <a:prstGeom prst="rect">
                <a:avLst/>
              </a:prstGeom>
              <a:noFill/>
            </p:spPr>
            <p:txBody>
              <a:bodyPr wrap="square" rtlCol="0">
                <a:spAutoFit/>
              </a:bodyPr>
              <a:lstStyle/>
              <a:p>
                <a:pPr algn="ctr"/>
                <a14:m>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𝑦</m:t>
                        </m:r>
                      </m:e>
                      <m:sub>
                        <m:r>
                          <a:rPr lang="en-US" b="0" i="1" u="none" smtClean="0">
                            <a:latin typeface="Cambria Math"/>
                          </a:rPr>
                          <m:t>𝑡</m:t>
                        </m:r>
                        <m:r>
                          <a:rPr lang="en-US" b="0" i="1" u="none" smtClean="0">
                            <a:latin typeface="Cambria Math"/>
                          </a:rPr>
                          <m:t>−1</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b="0" i="1" u="none" smtClean="0">
                            <a:latin typeface="Cambria Math"/>
                          </a:rPr>
                          <m:t>𝑦</m:t>
                        </m:r>
                      </m:e>
                      <m:sub>
                        <m:r>
                          <a:rPr lang="en-US" i="1" u="none">
                            <a:latin typeface="Cambria Math"/>
                          </a:rPr>
                          <m:t>𝑡</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b="0" i="1" u="none" smtClean="0">
                            <a:latin typeface="Cambria Math"/>
                          </a:rPr>
                          <m:t>𝑦</m:t>
                        </m:r>
                      </m:e>
                      <m:sub>
                        <m:r>
                          <a:rPr lang="en-US" i="1" u="none">
                            <a:latin typeface="Cambria Math"/>
                          </a:rPr>
                          <m:t>𝑡</m:t>
                        </m:r>
                        <m:r>
                          <a:rPr lang="en-US" b="0" i="1" u="none" smtClean="0">
                            <a:latin typeface="Cambria Math"/>
                          </a:rPr>
                          <m:t>+</m:t>
                        </m:r>
                        <m:r>
                          <a:rPr lang="en-US" i="1" u="none">
                            <a:latin typeface="Cambria Math"/>
                          </a:rPr>
                          <m:t>1</m:t>
                        </m:r>
                      </m:sub>
                    </m:sSub>
                  </m:oMath>
                </a14:m>
                <a:r>
                  <a:rPr lang="en-US" u="none" dirty="0"/>
                  <a:t> </a:t>
                </a:r>
              </a:p>
            </p:txBody>
          </p:sp>
        </mc:Choice>
        <mc:Fallback xmlns="">
          <p:sp>
            <p:nvSpPr>
              <p:cNvPr id="23" name="TextBox 22"/>
              <p:cNvSpPr txBox="1">
                <a:spLocks noRot="1" noChangeAspect="1" noMove="1" noResize="1" noEditPoints="1" noAdjustHandles="1" noChangeArrowheads="1" noChangeShapeType="1" noTextEdit="1"/>
              </p:cNvSpPr>
              <p:nvPr/>
            </p:nvSpPr>
            <p:spPr>
              <a:xfrm>
                <a:off x="2590800" y="6019800"/>
                <a:ext cx="4555122" cy="307777"/>
              </a:xfrm>
              <a:prstGeom prst="rect">
                <a:avLst/>
              </a:prstGeom>
              <a:blipFill>
                <a:blip r:embed="rId5"/>
                <a:stretch>
                  <a:fillRect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5496966" y="1415847"/>
                <a:ext cx="250613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u="none" smtClean="0">
                              <a:latin typeface="Cambria Math" panose="02040503050406030204" pitchFamily="18" charset="0"/>
                            </a:rPr>
                          </m:ctrlPr>
                        </m:sSubPr>
                        <m:e>
                          <m:r>
                            <a:rPr lang="en-US" sz="2000" b="0" i="1" u="none" smtClean="0">
                              <a:latin typeface="Cambria Math"/>
                            </a:rPr>
                            <m:t>𝑦</m:t>
                          </m:r>
                        </m:e>
                        <m:sub>
                          <m:r>
                            <a:rPr lang="en-US" sz="2000" b="0" i="1" u="none" smtClean="0">
                              <a:latin typeface="Cambria Math"/>
                            </a:rPr>
                            <m:t>𝑡</m:t>
                          </m:r>
                        </m:sub>
                      </m:sSub>
                      <m:r>
                        <a:rPr lang="en-US" sz="2000" b="0" i="1" u="none" smtClean="0">
                          <a:latin typeface="Cambria Math"/>
                        </a:rPr>
                        <m:t>=</m:t>
                      </m:r>
                      <m:r>
                        <m:rPr>
                          <m:sty m:val="p"/>
                        </m:rPr>
                        <a:rPr lang="en-US" sz="2000" b="0" i="1" u="none" smtClean="0">
                          <a:latin typeface="Cambria Math"/>
                        </a:rPr>
                        <m:t>softmax</m:t>
                      </m:r>
                      <m:d>
                        <m:dPr>
                          <m:ctrlPr>
                            <a:rPr lang="en-US" sz="2000" b="0" i="1" u="none" smtClean="0">
                              <a:latin typeface="Cambria Math" panose="02040503050406030204" pitchFamily="18" charset="0"/>
                            </a:rPr>
                          </m:ctrlPr>
                        </m:dPr>
                        <m:e>
                          <m:sSub>
                            <m:sSubPr>
                              <m:ctrlPr>
                                <a:rPr lang="en-US" sz="2000" b="0" i="1" u="none" smtClean="0">
                                  <a:latin typeface="Cambria Math" panose="02040503050406030204" pitchFamily="18" charset="0"/>
                                </a:rPr>
                              </m:ctrlPr>
                            </m:sSubPr>
                            <m:e>
                              <m:r>
                                <a:rPr lang="en-US" sz="2000" b="0" i="1" u="none" smtClean="0">
                                  <a:latin typeface="Cambria Math"/>
                                </a:rPr>
                                <m:t>𝑊</m:t>
                              </m:r>
                            </m:e>
                            <m:sub>
                              <m:r>
                                <a:rPr lang="en-US" sz="2000" b="0" i="1" u="none" smtClean="0">
                                  <a:latin typeface="Cambria Math"/>
                                </a:rPr>
                                <m:t>𝑜</m:t>
                              </m:r>
                            </m:sub>
                          </m:sSub>
                          <m:sSub>
                            <m:sSubPr>
                              <m:ctrlPr>
                                <a:rPr lang="en-US" sz="2000" b="0" i="1" u="none" smtClean="0">
                                  <a:latin typeface="Cambria Math" panose="02040503050406030204" pitchFamily="18" charset="0"/>
                                </a:rPr>
                              </m:ctrlPr>
                            </m:sSubPr>
                            <m:e>
                              <m:r>
                                <a:rPr lang="en-US" sz="2000" b="0" i="1" u="none" smtClean="0">
                                  <a:latin typeface="Cambria Math"/>
                                </a:rPr>
                                <m:t>h</m:t>
                              </m:r>
                            </m:e>
                            <m:sub>
                              <m:r>
                                <a:rPr lang="en-US" sz="2000" b="0" i="1" u="none" smtClean="0">
                                  <a:latin typeface="Cambria Math"/>
                                </a:rPr>
                                <m:t>𝑡</m:t>
                              </m:r>
                            </m:sub>
                          </m:sSub>
                          <m:r>
                            <a:rPr lang="en-US" sz="2000" b="0" i="1" u="none" smtClean="0">
                              <a:latin typeface="Cambria Math"/>
                            </a:rPr>
                            <m:t> </m:t>
                          </m:r>
                        </m:e>
                      </m:d>
                    </m:oMath>
                  </m:oMathPara>
                </a14:m>
                <a:endParaRPr lang="en-US" sz="2000" u="none" dirty="0"/>
              </a:p>
            </p:txBody>
          </p:sp>
        </mc:Choice>
        <mc:Fallback xmlns="">
          <p:sp>
            <p:nvSpPr>
              <p:cNvPr id="24" name="Rectangle 23"/>
              <p:cNvSpPr>
                <a:spLocks noRot="1" noChangeAspect="1" noMove="1" noResize="1" noEditPoints="1" noAdjustHandles="1" noChangeArrowheads="1" noChangeShapeType="1" noTextEdit="1"/>
              </p:cNvSpPr>
              <p:nvPr/>
            </p:nvSpPr>
            <p:spPr>
              <a:xfrm>
                <a:off x="5496966" y="1415847"/>
                <a:ext cx="2506135" cy="400110"/>
              </a:xfrm>
              <a:prstGeom prst="rect">
                <a:avLst/>
              </a:prstGeom>
              <a:blipFill>
                <a:blip r:embed="rId6"/>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5496966" y="2753498"/>
                <a:ext cx="259308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u="none" smtClean="0">
                              <a:latin typeface="Cambria Math" panose="02040503050406030204" pitchFamily="18" charset="0"/>
                            </a:rPr>
                          </m:ctrlPr>
                        </m:sSubPr>
                        <m:e>
                          <m:r>
                            <a:rPr lang="en-US" sz="2000" b="0" i="1" u="none" smtClean="0">
                              <a:latin typeface="Cambria Math"/>
                            </a:rPr>
                            <m:t>𝑦</m:t>
                          </m:r>
                        </m:e>
                        <m:sub>
                          <m:r>
                            <a:rPr lang="en-US" sz="2000" b="0" i="1" u="none" smtClean="0">
                              <a:latin typeface="Cambria Math"/>
                            </a:rPr>
                            <m:t>𝑇</m:t>
                          </m:r>
                        </m:sub>
                      </m:sSub>
                      <m:r>
                        <a:rPr lang="en-US" sz="2000" b="0" i="1" u="none" smtClean="0">
                          <a:latin typeface="Cambria Math"/>
                        </a:rPr>
                        <m:t>=</m:t>
                      </m:r>
                      <m:r>
                        <m:rPr>
                          <m:sty m:val="p"/>
                        </m:rPr>
                        <a:rPr lang="en-US" sz="2000" b="0" i="1" u="none" smtClean="0">
                          <a:latin typeface="Cambria Math"/>
                        </a:rPr>
                        <m:t>softmax</m:t>
                      </m:r>
                      <m:d>
                        <m:dPr>
                          <m:ctrlPr>
                            <a:rPr lang="en-US" sz="2000" b="0" i="1" u="none" smtClean="0">
                              <a:latin typeface="Cambria Math" panose="02040503050406030204" pitchFamily="18" charset="0"/>
                            </a:rPr>
                          </m:ctrlPr>
                        </m:dPr>
                        <m:e>
                          <m:sSub>
                            <m:sSubPr>
                              <m:ctrlPr>
                                <a:rPr lang="en-US" sz="2000" b="0" i="1" u="none" smtClean="0">
                                  <a:latin typeface="Cambria Math" panose="02040503050406030204" pitchFamily="18" charset="0"/>
                                </a:rPr>
                              </m:ctrlPr>
                            </m:sSubPr>
                            <m:e>
                              <m:r>
                                <a:rPr lang="en-US" sz="2000" b="0" i="1" u="none" smtClean="0">
                                  <a:latin typeface="Cambria Math"/>
                                </a:rPr>
                                <m:t>𝑊</m:t>
                              </m:r>
                            </m:e>
                            <m:sub>
                              <m:r>
                                <a:rPr lang="en-US" sz="2000" b="0" i="1" u="none" smtClean="0">
                                  <a:latin typeface="Cambria Math"/>
                                </a:rPr>
                                <m:t>𝑜</m:t>
                              </m:r>
                            </m:sub>
                          </m:sSub>
                          <m:sSub>
                            <m:sSubPr>
                              <m:ctrlPr>
                                <a:rPr lang="en-US" sz="2000" b="0" i="1" u="none" smtClean="0">
                                  <a:latin typeface="Cambria Math" panose="02040503050406030204" pitchFamily="18" charset="0"/>
                                </a:rPr>
                              </m:ctrlPr>
                            </m:sSubPr>
                            <m:e>
                              <m:r>
                                <a:rPr lang="en-US" sz="2000" b="0" i="1" u="none" smtClean="0">
                                  <a:latin typeface="Cambria Math"/>
                                </a:rPr>
                                <m:t>h</m:t>
                              </m:r>
                            </m:e>
                            <m:sub>
                              <m:r>
                                <a:rPr lang="en-US" sz="2000" b="0" i="1" u="none" smtClean="0">
                                  <a:latin typeface="Cambria Math"/>
                                </a:rPr>
                                <m:t>𝑇</m:t>
                              </m:r>
                            </m:sub>
                          </m:sSub>
                          <m:r>
                            <a:rPr lang="en-US" sz="2000" b="0" i="1" u="none" smtClean="0">
                              <a:latin typeface="Cambria Math"/>
                            </a:rPr>
                            <m:t> </m:t>
                          </m:r>
                        </m:e>
                      </m:d>
                    </m:oMath>
                  </m:oMathPara>
                </a14:m>
                <a:endParaRPr lang="en-US" sz="2000" u="none" dirty="0"/>
              </a:p>
            </p:txBody>
          </p:sp>
        </mc:Choice>
        <mc:Fallback xmlns="">
          <p:sp>
            <p:nvSpPr>
              <p:cNvPr id="25" name="Rectangle 24"/>
              <p:cNvSpPr>
                <a:spLocks noRot="1" noChangeAspect="1" noMove="1" noResize="1" noEditPoints="1" noAdjustHandles="1" noChangeArrowheads="1" noChangeShapeType="1" noTextEdit="1"/>
              </p:cNvSpPr>
              <p:nvPr/>
            </p:nvSpPr>
            <p:spPr>
              <a:xfrm>
                <a:off x="5496966" y="2753498"/>
                <a:ext cx="2593082" cy="400110"/>
              </a:xfrm>
              <a:prstGeom prst="rect">
                <a:avLst/>
              </a:prstGeom>
              <a:blipFill>
                <a:blip r:embed="rId7"/>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5120331" y="1801608"/>
                <a:ext cx="3684727" cy="9309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u="none" smtClean="0">
                              <a:latin typeface="Cambria Math" panose="02040503050406030204" pitchFamily="18" charset="0"/>
                            </a:rPr>
                          </m:ctrlPr>
                        </m:sSubPr>
                        <m:e>
                          <m:r>
                            <a:rPr lang="en-US" sz="2000" b="0" i="1" u="none" smtClean="0">
                              <a:latin typeface="Cambria Math"/>
                            </a:rPr>
                            <m:t>𝑦</m:t>
                          </m:r>
                        </m:e>
                        <m:sub>
                          <m:r>
                            <a:rPr lang="en-US" sz="2000" b="0" i="1" u="none" smtClean="0">
                              <a:latin typeface="Cambria Math"/>
                            </a:rPr>
                            <m:t>𝑡</m:t>
                          </m:r>
                        </m:sub>
                      </m:sSub>
                      <m:r>
                        <a:rPr lang="en-US" sz="2000" b="0" i="1" u="none" smtClean="0">
                          <a:latin typeface="Cambria Math"/>
                        </a:rPr>
                        <m:t>=</m:t>
                      </m:r>
                      <m:r>
                        <m:rPr>
                          <m:sty m:val="p"/>
                        </m:rPr>
                        <a:rPr lang="en-US" sz="2000" b="0" i="1" u="none" smtClean="0">
                          <a:latin typeface="Cambria Math"/>
                        </a:rPr>
                        <m:t>softmax</m:t>
                      </m:r>
                      <m:d>
                        <m:dPr>
                          <m:ctrlPr>
                            <a:rPr lang="en-US" sz="2000" b="0" i="1" u="none" smtClean="0">
                              <a:latin typeface="Cambria Math" panose="02040503050406030204" pitchFamily="18" charset="0"/>
                            </a:rPr>
                          </m:ctrlPr>
                        </m:dPr>
                        <m:e>
                          <m:nary>
                            <m:naryPr>
                              <m:chr m:val="∑"/>
                              <m:ctrlPr>
                                <a:rPr lang="en-US" sz="2000" i="1" u="none">
                                  <a:latin typeface="Cambria Math" panose="02040503050406030204" pitchFamily="18" charset="0"/>
                                </a:rPr>
                              </m:ctrlPr>
                            </m:naryPr>
                            <m:sub>
                              <m:r>
                                <m:rPr>
                                  <m:brk m:alnAt="23"/>
                                </m:rPr>
                                <a:rPr lang="en-US" sz="2000" b="0" i="1" u="none" smtClean="0">
                                  <a:latin typeface="Cambria Math"/>
                                </a:rPr>
                                <m:t>𝑖</m:t>
                              </m:r>
                              <m:r>
                                <a:rPr lang="en-US" sz="2000" b="0" i="1" u="none" smtClean="0">
                                  <a:latin typeface="Cambria Math"/>
                                </a:rPr>
                                <m:t>=0</m:t>
                              </m:r>
                            </m:sub>
                            <m:sup>
                              <m:r>
                                <a:rPr lang="en-US" sz="2000" b="0" i="1" u="none" smtClean="0">
                                  <a:latin typeface="Cambria Math"/>
                                </a:rPr>
                                <m:t>𝜏</m:t>
                              </m:r>
                            </m:sup>
                            <m:e>
                              <m:sSup>
                                <m:sSupPr>
                                  <m:ctrlPr>
                                    <a:rPr lang="en-US" sz="2000" b="0" i="1" u="none" smtClean="0">
                                      <a:latin typeface="Cambria Math" panose="02040503050406030204" pitchFamily="18" charset="0"/>
                                    </a:rPr>
                                  </m:ctrlPr>
                                </m:sSupPr>
                                <m:e>
                                  <m:r>
                                    <a:rPr lang="en-US" sz="2000" b="0" i="1" u="none" smtClean="0">
                                      <a:latin typeface="Cambria Math"/>
                                    </a:rPr>
                                    <m:t>𝛼</m:t>
                                  </m:r>
                                </m:e>
                                <m:sup>
                                  <m:r>
                                    <a:rPr lang="en-US" sz="2000" b="0" i="1" u="none" smtClean="0">
                                      <a:latin typeface="Cambria Math"/>
                                    </a:rPr>
                                    <m:t>𝑖</m:t>
                                  </m:r>
                                </m:sup>
                              </m:sSup>
                              <m:sSubSup>
                                <m:sSubSupPr>
                                  <m:ctrlPr>
                                    <a:rPr lang="en-US" sz="2000" i="1">
                                      <a:latin typeface="Cambria Math" panose="02040503050406030204" pitchFamily="18" charset="0"/>
                                    </a:rPr>
                                  </m:ctrlPr>
                                </m:sSubSupPr>
                                <m:e>
                                  <m:r>
                                    <a:rPr lang="en-US" sz="2000" i="1">
                                      <a:latin typeface="Cambria Math"/>
                                    </a:rPr>
                                    <m:t>𝑊</m:t>
                                  </m:r>
                                </m:e>
                                <m:sub>
                                  <m:r>
                                    <a:rPr lang="en-US" sz="2000" i="1">
                                      <a:latin typeface="Cambria Math"/>
                                    </a:rPr>
                                    <m:t>𝑜</m:t>
                                  </m:r>
                                </m:sub>
                                <m:sup>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𝑖</m:t>
                                  </m:r>
                                </m:sup>
                              </m:sSubSup>
                              <m:sSub>
                                <m:sSubPr>
                                  <m:ctrlPr>
                                    <a:rPr lang="en-US" sz="2000" i="1" u="none" smtClean="0">
                                      <a:latin typeface="Cambria Math" panose="02040503050406030204" pitchFamily="18" charset="0"/>
                                    </a:rPr>
                                  </m:ctrlPr>
                                </m:sSubPr>
                                <m:e>
                                  <m:r>
                                    <a:rPr lang="en-US" sz="2000" i="1" u="none">
                                      <a:latin typeface="Cambria Math"/>
                                    </a:rPr>
                                    <m:t>h</m:t>
                                  </m:r>
                                </m:e>
                                <m:sub>
                                  <m:r>
                                    <a:rPr lang="en-US" sz="2000" i="1" u="none">
                                      <a:latin typeface="Cambria Math"/>
                                    </a:rPr>
                                    <m:t>𝑡</m:t>
                                  </m:r>
                                  <m:r>
                                    <a:rPr lang="en-US" sz="2000" i="1" u="none">
                                      <a:latin typeface="Cambria Math"/>
                                    </a:rPr>
                                    <m:t>−</m:t>
                                  </m:r>
                                  <m:r>
                                    <a:rPr lang="en-US" sz="2000" b="0" i="1" u="none" smtClean="0">
                                      <a:latin typeface="Cambria Math"/>
                                    </a:rPr>
                                    <m:t>𝑖</m:t>
                                  </m:r>
                                </m:sub>
                              </m:sSub>
                            </m:e>
                          </m:nary>
                        </m:e>
                      </m:d>
                    </m:oMath>
                  </m:oMathPara>
                </a14:m>
                <a:endParaRPr lang="en-US" sz="2000" u="none" dirty="0"/>
              </a:p>
            </p:txBody>
          </p:sp>
        </mc:Choice>
        <mc:Fallback xmlns="">
          <p:sp>
            <p:nvSpPr>
              <p:cNvPr id="26" name="Rectangle 25"/>
              <p:cNvSpPr>
                <a:spLocks noRot="1" noChangeAspect="1" noMove="1" noResize="1" noEditPoints="1" noAdjustHandles="1" noChangeArrowheads="1" noChangeShapeType="1" noTextEdit="1"/>
              </p:cNvSpPr>
              <p:nvPr/>
            </p:nvSpPr>
            <p:spPr>
              <a:xfrm>
                <a:off x="5120331" y="1801608"/>
                <a:ext cx="3684727" cy="93096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64402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RNNs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3529" y="663550"/>
                <a:ext cx="8686800" cy="5257800"/>
              </a:xfrm>
            </p:spPr>
            <p:txBody>
              <a:bodyPr>
                <a:normAutofit/>
              </a:bodyPr>
              <a:lstStyle/>
              <a:p>
                <a:pPr>
                  <a:lnSpc>
                    <a:spcPct val="150000"/>
                  </a:lnSpc>
                </a:pPr>
                <a:r>
                  <a:rPr lang="en-US" sz="2400" dirty="0"/>
                  <a:t>How to train such model? </a:t>
                </a:r>
              </a:p>
              <a:p>
                <a:pPr lvl="1">
                  <a:lnSpc>
                    <a:spcPct val="150000"/>
                  </a:lnSpc>
                </a:pPr>
                <a:r>
                  <a:rPr lang="en-US" sz="2000" dirty="0"/>
                  <a:t>Generalize the same ideas from back-propagation </a:t>
                </a:r>
                <a:endParaRPr lang="en-US" sz="3200" dirty="0"/>
              </a:p>
              <a:p>
                <a:r>
                  <a:rPr lang="en-US" sz="2400" dirty="0"/>
                  <a:t>Total output error: </a:t>
                </a:r>
                <a14:m>
                  <m:oMath xmlns:m="http://schemas.openxmlformats.org/officeDocument/2006/math">
                    <m:r>
                      <a:rPr lang="en-US" sz="2400" i="1">
                        <a:latin typeface="Cambria Math"/>
                      </a:rPr>
                      <m:t>𝐸</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a:rPr>
                              <m:t>𝑦</m:t>
                            </m:r>
                          </m:e>
                        </m:acc>
                        <m:r>
                          <a:rPr lang="en-US" sz="2400" i="1">
                            <a:latin typeface="Cambria Math"/>
                          </a:rPr>
                          <m:t>, </m:t>
                        </m:r>
                        <m:acc>
                          <m:accPr>
                            <m:chr m:val="⃗"/>
                            <m:ctrlPr>
                              <a:rPr lang="en-US" sz="2400" i="1">
                                <a:latin typeface="Cambria Math" panose="02040503050406030204" pitchFamily="18" charset="0"/>
                              </a:rPr>
                            </m:ctrlPr>
                          </m:accPr>
                          <m:e>
                            <m:r>
                              <a:rPr lang="en-US" sz="2400" i="1">
                                <a:latin typeface="Cambria Math"/>
                              </a:rPr>
                              <m:t>𝑡</m:t>
                            </m:r>
                          </m:e>
                        </m:acc>
                      </m:e>
                    </m:d>
                    <m:r>
                      <a:rPr lang="en-US" sz="2400" i="1">
                        <a:latin typeface="Cambria Math"/>
                      </a:rPr>
                      <m:t>=</m:t>
                    </m:r>
                    <m:nary>
                      <m:naryPr>
                        <m:chr m:val="∑"/>
                        <m:limLoc m:val="subSup"/>
                        <m:ctrlPr>
                          <a:rPr lang="en-US" sz="2400" i="1">
                            <a:latin typeface="Cambria Math" panose="02040503050406030204" pitchFamily="18" charset="0"/>
                          </a:rPr>
                        </m:ctrlPr>
                      </m:naryPr>
                      <m:sub>
                        <m:r>
                          <m:rPr>
                            <m:brk m:alnAt="25"/>
                          </m:rPr>
                          <a:rPr lang="en-US" sz="2400" i="1">
                            <a:latin typeface="Cambria Math"/>
                          </a:rPr>
                          <m:t>𝑡</m:t>
                        </m:r>
                        <m:r>
                          <a:rPr lang="en-US" sz="2400" i="1">
                            <a:latin typeface="Cambria Math"/>
                          </a:rPr>
                          <m:t>=1</m:t>
                        </m:r>
                      </m:sub>
                      <m:sup>
                        <m:r>
                          <a:rPr lang="en-US" sz="2400" i="1">
                            <a:latin typeface="Cambria Math"/>
                          </a:rPr>
                          <m:t>𝑇</m:t>
                        </m:r>
                      </m:sup>
                      <m:e>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𝑡</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𝑡</m:t>
                                </m:r>
                              </m:sub>
                            </m:sSub>
                            <m:sSub>
                              <m:sSubPr>
                                <m:ctrlPr>
                                  <a:rPr lang="en-US" sz="2400" i="1">
                                    <a:latin typeface="Cambria Math" panose="02040503050406030204" pitchFamily="18" charset="0"/>
                                  </a:rPr>
                                </m:ctrlPr>
                              </m:sSubPr>
                              <m:e>
                                <m:r>
                                  <a:rPr lang="en-US" sz="2400" i="1">
                                    <a:latin typeface="Cambria Math"/>
                                  </a:rPr>
                                  <m:t>, </m:t>
                                </m:r>
                                <m:r>
                                  <a:rPr lang="en-US" sz="2400" i="1">
                                    <a:latin typeface="Cambria Math"/>
                                  </a:rPr>
                                  <m:t>𝑡</m:t>
                                </m:r>
                              </m:e>
                              <m:sub>
                                <m:r>
                                  <a:rPr lang="en-US" sz="2400" i="1">
                                    <a:latin typeface="Cambria Math"/>
                                  </a:rPr>
                                  <m:t>𝑡</m:t>
                                </m:r>
                              </m:sub>
                            </m:sSub>
                          </m:e>
                        </m:d>
                      </m:e>
                    </m:nary>
                  </m:oMath>
                </a14:m>
                <a:endParaRPr lang="en-US" sz="2400" dirty="0"/>
              </a:p>
              <a:p>
                <a:pPr marL="0" indent="0" algn="ctr">
                  <a:buNone/>
                </a:pPr>
                <a:endParaRPr lang="en-US" sz="2400" dirty="0"/>
              </a:p>
              <a:p>
                <a:pPr marL="0" indent="0">
                  <a:buNone/>
                </a:pPr>
                <a:endParaRPr lang="en-US" sz="2400" dirty="0"/>
              </a:p>
              <a:p>
                <a:pPr marL="0" indent="0">
                  <a:buNone/>
                </a:pPr>
                <a:endParaRPr lang="en-US" sz="2400" dirty="0"/>
              </a:p>
              <a:p>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3529" y="663550"/>
                <a:ext cx="8686800" cy="5257800"/>
              </a:xfrm>
              <a:blipFill>
                <a:blip r:embed="rId2"/>
                <a:stretch>
                  <a:fillRect l="-9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38" name="Content Placeholder 3"/>
          <p:cNvSpPr txBox="1">
            <a:spLocks/>
          </p:cNvSpPr>
          <p:nvPr/>
        </p:nvSpPr>
        <p:spPr>
          <a:xfrm>
            <a:off x="2782293" y="6515896"/>
            <a:ext cx="2910497" cy="41602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Backpropagation for RNN </a:t>
            </a:r>
          </a:p>
        </p:txBody>
      </p:sp>
      <p:sp>
        <p:nvSpPr>
          <p:cNvPr id="39" name="Rectangle 38"/>
          <p:cNvSpPr/>
          <p:nvPr/>
        </p:nvSpPr>
        <p:spPr>
          <a:xfrm>
            <a:off x="2004710" y="4510095"/>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sp>
        <p:nvSpPr>
          <p:cNvPr id="40" name="Rectangle 39"/>
          <p:cNvSpPr/>
          <p:nvPr/>
        </p:nvSpPr>
        <p:spPr>
          <a:xfrm>
            <a:off x="3276257" y="4514898"/>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sp>
        <p:nvSpPr>
          <p:cNvPr id="41" name="Rectangle 40"/>
          <p:cNvSpPr/>
          <p:nvPr/>
        </p:nvSpPr>
        <p:spPr>
          <a:xfrm>
            <a:off x="4549790" y="4510095"/>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mc:AlternateContent xmlns:mc="http://schemas.openxmlformats.org/markup-compatibility/2006" xmlns:a14="http://schemas.microsoft.com/office/drawing/2010/main">
        <mc:Choice Requires="a14">
          <p:sp>
            <p:nvSpPr>
              <p:cNvPr id="42" name="TextBox 41"/>
              <p:cNvSpPr txBox="1"/>
              <p:nvPr/>
            </p:nvSpPr>
            <p:spPr>
              <a:xfrm>
                <a:off x="1555113" y="4109703"/>
                <a:ext cx="4555122" cy="338554"/>
              </a:xfrm>
              <a:prstGeom prst="rect">
                <a:avLst/>
              </a:prstGeom>
              <a:noFill/>
            </p:spPr>
            <p:txBody>
              <a:bodyPr wrap="square" rtlCol="0">
                <a:spAutoFit/>
              </a:bodyPr>
              <a:lstStyle/>
              <a:p>
                <a:pPr algn="ctr"/>
                <a14:m>
                  <m:oMath xmlns:m="http://schemas.openxmlformats.org/officeDocument/2006/math">
                    <m:sSub>
                      <m:sSubPr>
                        <m:ctrlPr>
                          <a:rPr lang="en-US" sz="1600" b="0" i="1" u="none" smtClean="0">
                            <a:latin typeface="Cambria Math" panose="02040503050406030204" pitchFamily="18" charset="0"/>
                          </a:rPr>
                        </m:ctrlPr>
                      </m:sSubPr>
                      <m:e>
                        <m:r>
                          <a:rPr lang="en-US" sz="1600" b="0" i="1" u="none" smtClean="0">
                            <a:latin typeface="Cambria Math"/>
                          </a:rPr>
                          <m:t>𝑥</m:t>
                        </m:r>
                      </m:e>
                      <m:sub>
                        <m:r>
                          <a:rPr lang="en-US" sz="1600" b="0" i="1" u="none" smtClean="0">
                            <a:latin typeface="Cambria Math"/>
                          </a:rPr>
                          <m:t>𝑡</m:t>
                        </m:r>
                        <m:r>
                          <a:rPr lang="en-US" sz="1600" b="0" i="1" u="none" smtClean="0">
                            <a:latin typeface="Cambria Math"/>
                          </a:rPr>
                          <m:t>−1</m:t>
                        </m:r>
                      </m:sub>
                    </m:sSub>
                  </m:oMath>
                </a14:m>
                <a:r>
                  <a:rPr lang="en-US" sz="1600" u="none" dirty="0"/>
                  <a:t>	       </a:t>
                </a:r>
                <a14:m>
                  <m:oMath xmlns:m="http://schemas.openxmlformats.org/officeDocument/2006/math">
                    <m:sSub>
                      <m:sSubPr>
                        <m:ctrlPr>
                          <a:rPr lang="en-US" sz="1600" i="1" u="none">
                            <a:latin typeface="Cambria Math" panose="02040503050406030204" pitchFamily="18" charset="0"/>
                          </a:rPr>
                        </m:ctrlPr>
                      </m:sSubPr>
                      <m:e>
                        <m:r>
                          <a:rPr lang="en-US" sz="1600" i="1" u="none">
                            <a:latin typeface="Cambria Math"/>
                          </a:rPr>
                          <m:t>𝑥</m:t>
                        </m:r>
                      </m:e>
                      <m:sub>
                        <m:r>
                          <a:rPr lang="en-US" sz="1600" i="1" u="none">
                            <a:latin typeface="Cambria Math"/>
                          </a:rPr>
                          <m:t>𝑡</m:t>
                        </m:r>
                      </m:sub>
                    </m:sSub>
                  </m:oMath>
                </a14:m>
                <a:r>
                  <a:rPr lang="en-US" sz="1600" u="none" dirty="0"/>
                  <a:t>	            </a:t>
                </a:r>
                <a14:m>
                  <m:oMath xmlns:m="http://schemas.openxmlformats.org/officeDocument/2006/math">
                    <m:sSub>
                      <m:sSubPr>
                        <m:ctrlPr>
                          <a:rPr lang="en-US" sz="1600" i="1" u="none">
                            <a:latin typeface="Cambria Math" panose="02040503050406030204" pitchFamily="18" charset="0"/>
                          </a:rPr>
                        </m:ctrlPr>
                      </m:sSubPr>
                      <m:e>
                        <m:r>
                          <a:rPr lang="en-US" sz="1600" i="1" u="none">
                            <a:latin typeface="Cambria Math"/>
                          </a:rPr>
                          <m:t>𝑥</m:t>
                        </m:r>
                      </m:e>
                      <m:sub>
                        <m:r>
                          <a:rPr lang="en-US" sz="1600" i="1" u="none">
                            <a:latin typeface="Cambria Math"/>
                          </a:rPr>
                          <m:t>𝑡</m:t>
                        </m:r>
                        <m:r>
                          <a:rPr lang="en-US" sz="1600" b="0" i="1" u="none" smtClean="0">
                            <a:latin typeface="Cambria Math"/>
                          </a:rPr>
                          <m:t>+</m:t>
                        </m:r>
                        <m:r>
                          <a:rPr lang="en-US" sz="1600" i="1" u="none">
                            <a:latin typeface="Cambria Math"/>
                          </a:rPr>
                          <m:t>1</m:t>
                        </m:r>
                      </m:sub>
                    </m:sSub>
                  </m:oMath>
                </a14:m>
                <a:r>
                  <a:rPr lang="en-US" sz="1600" u="none" dirty="0"/>
                  <a:t> </a:t>
                </a:r>
              </a:p>
            </p:txBody>
          </p:sp>
        </mc:Choice>
        <mc:Fallback xmlns="">
          <p:sp>
            <p:nvSpPr>
              <p:cNvPr id="42" name="TextBox 41"/>
              <p:cNvSpPr txBox="1">
                <a:spLocks noRot="1" noChangeAspect="1" noMove="1" noResize="1" noEditPoints="1" noAdjustHandles="1" noChangeArrowheads="1" noChangeShapeType="1" noTextEdit="1"/>
              </p:cNvSpPr>
              <p:nvPr/>
            </p:nvSpPr>
            <p:spPr>
              <a:xfrm>
                <a:off x="1555113" y="4109703"/>
                <a:ext cx="4555122" cy="338554"/>
              </a:xfrm>
              <a:prstGeom prst="rect">
                <a:avLst/>
              </a:prstGeom>
              <a:blipFill>
                <a:blip r:embed="rId3"/>
                <a:stretch>
                  <a:fillRect/>
                </a:stretch>
              </a:blipFill>
            </p:spPr>
            <p:txBody>
              <a:bodyPr/>
              <a:lstStyle/>
              <a:p>
                <a:r>
                  <a:rPr lang="en-US">
                    <a:noFill/>
                  </a:rPr>
                  <a:t> </a:t>
                </a:r>
              </a:p>
            </p:txBody>
          </p:sp>
        </mc:Fallback>
      </mc:AlternateContent>
      <p:sp>
        <p:nvSpPr>
          <p:cNvPr id="43" name="Rectangle 42"/>
          <p:cNvSpPr/>
          <p:nvPr/>
        </p:nvSpPr>
        <p:spPr>
          <a:xfrm rot="5400000">
            <a:off x="2562874" y="5323530"/>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sp>
        <p:nvSpPr>
          <p:cNvPr id="44" name="Rectangle 43"/>
          <p:cNvSpPr/>
          <p:nvPr/>
        </p:nvSpPr>
        <p:spPr>
          <a:xfrm rot="5400000">
            <a:off x="3839225" y="5323530"/>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sp>
        <p:nvSpPr>
          <p:cNvPr id="45" name="Rectangle 44"/>
          <p:cNvSpPr/>
          <p:nvPr/>
        </p:nvSpPr>
        <p:spPr>
          <a:xfrm rot="5400000">
            <a:off x="5077475" y="5323530"/>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u="none" dirty="0">
                <a:solidFill>
                  <a:schemeClr val="bg2"/>
                </a:solidFill>
              </a:rPr>
              <a:t>O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r>
              <a:rPr lang="en-US" sz="1600" b="1" u="none" dirty="0" err="1">
                <a:solidFill>
                  <a:schemeClr val="bg2"/>
                </a:solidFill>
              </a:rPr>
              <a:t>O</a:t>
            </a:r>
            <a:r>
              <a:rPr lang="en-US" sz="1600" b="1" u="none" dirty="0">
                <a:solidFill>
                  <a:schemeClr val="bg2"/>
                </a:solidFill>
              </a:rPr>
              <a:t> </a:t>
            </a:r>
          </a:p>
        </p:txBody>
      </p:sp>
      <p:cxnSp>
        <p:nvCxnSpPr>
          <p:cNvPr id="46" name="Elbow Connector 45"/>
          <p:cNvCxnSpPr>
            <a:stCxn id="39" idx="2"/>
            <a:endCxn id="43" idx="2"/>
          </p:cNvCxnSpPr>
          <p:nvPr/>
        </p:nvCxnSpPr>
        <p:spPr>
          <a:xfrm rot="16200000" flipH="1">
            <a:off x="2387614" y="4847280"/>
            <a:ext cx="708660" cy="453389"/>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0" idx="2"/>
            <a:endCxn id="44" idx="2"/>
          </p:cNvCxnSpPr>
          <p:nvPr/>
        </p:nvCxnSpPr>
        <p:spPr>
          <a:xfrm rot="16200000" flipH="1">
            <a:off x="3663965" y="4847279"/>
            <a:ext cx="703857" cy="458193"/>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1" idx="2"/>
            <a:endCxn id="45" idx="2"/>
          </p:cNvCxnSpPr>
          <p:nvPr/>
        </p:nvCxnSpPr>
        <p:spPr>
          <a:xfrm rot="16200000" flipH="1">
            <a:off x="4917455" y="4862520"/>
            <a:ext cx="708660" cy="42291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806590" y="5581698"/>
            <a:ext cx="116204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78190" y="5581698"/>
            <a:ext cx="1066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454540" y="5581698"/>
            <a:ext cx="103350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2398278" y="5564431"/>
                <a:ext cx="4555122" cy="338554"/>
              </a:xfrm>
              <a:prstGeom prst="rect">
                <a:avLst/>
              </a:prstGeom>
              <a:noFill/>
            </p:spPr>
            <p:txBody>
              <a:bodyPr wrap="square" rtlCol="0">
                <a:spAutoFit/>
              </a:bodyPr>
              <a:lstStyle/>
              <a:p>
                <a:pPr algn="ctr"/>
                <a14:m>
                  <m:oMath xmlns:m="http://schemas.openxmlformats.org/officeDocument/2006/math">
                    <m:sSub>
                      <m:sSubPr>
                        <m:ctrlPr>
                          <a:rPr lang="en-US" sz="1600" b="0" i="1" u="none" smtClean="0">
                            <a:latin typeface="Cambria Math" panose="02040503050406030204" pitchFamily="18" charset="0"/>
                          </a:rPr>
                        </m:ctrlPr>
                      </m:sSubPr>
                      <m:e>
                        <m:r>
                          <a:rPr lang="en-US" sz="1600" b="0" i="1" u="none" smtClean="0">
                            <a:latin typeface="Cambria Math"/>
                          </a:rPr>
                          <m:t>h</m:t>
                        </m:r>
                      </m:e>
                      <m:sub>
                        <m:r>
                          <a:rPr lang="en-US" sz="1600" b="0" i="1" u="none" smtClean="0">
                            <a:latin typeface="Cambria Math"/>
                          </a:rPr>
                          <m:t>𝑡</m:t>
                        </m:r>
                        <m:r>
                          <a:rPr lang="en-US" sz="1600" b="0" i="1" u="none" smtClean="0">
                            <a:latin typeface="Cambria Math"/>
                          </a:rPr>
                          <m:t>−1</m:t>
                        </m:r>
                      </m:sub>
                    </m:sSub>
                  </m:oMath>
                </a14:m>
                <a:r>
                  <a:rPr lang="en-US" sz="1600" u="none" dirty="0"/>
                  <a:t>	         </a:t>
                </a:r>
                <a14:m>
                  <m:oMath xmlns:m="http://schemas.openxmlformats.org/officeDocument/2006/math">
                    <m:sSub>
                      <m:sSubPr>
                        <m:ctrlPr>
                          <a:rPr lang="en-US" sz="1600" i="1" u="none">
                            <a:latin typeface="Cambria Math" panose="02040503050406030204" pitchFamily="18" charset="0"/>
                          </a:rPr>
                        </m:ctrlPr>
                      </m:sSubPr>
                      <m:e>
                        <m:r>
                          <a:rPr lang="en-US" sz="1600" b="0" i="1" u="none" smtClean="0">
                            <a:latin typeface="Cambria Math"/>
                          </a:rPr>
                          <m:t>h</m:t>
                        </m:r>
                      </m:e>
                      <m:sub>
                        <m:r>
                          <a:rPr lang="en-US" sz="1600" i="1" u="none">
                            <a:latin typeface="Cambria Math"/>
                          </a:rPr>
                          <m:t>𝑡</m:t>
                        </m:r>
                      </m:sub>
                    </m:sSub>
                  </m:oMath>
                </a14:m>
                <a:r>
                  <a:rPr lang="en-US" sz="1600" u="none" dirty="0"/>
                  <a:t>	               </a:t>
                </a:r>
                <a14:m>
                  <m:oMath xmlns:m="http://schemas.openxmlformats.org/officeDocument/2006/math">
                    <m:sSub>
                      <m:sSubPr>
                        <m:ctrlPr>
                          <a:rPr lang="en-US" sz="1600" i="1" u="none">
                            <a:latin typeface="Cambria Math" panose="02040503050406030204" pitchFamily="18" charset="0"/>
                          </a:rPr>
                        </m:ctrlPr>
                      </m:sSubPr>
                      <m:e>
                        <m:r>
                          <a:rPr lang="en-US" sz="1600" b="0" i="1" u="none" smtClean="0">
                            <a:latin typeface="Cambria Math"/>
                          </a:rPr>
                          <m:t>h</m:t>
                        </m:r>
                      </m:e>
                      <m:sub>
                        <m:r>
                          <a:rPr lang="en-US" sz="1600" i="1" u="none">
                            <a:latin typeface="Cambria Math"/>
                          </a:rPr>
                          <m:t>𝑡</m:t>
                        </m:r>
                        <m:r>
                          <a:rPr lang="en-US" sz="1600" b="0" i="1" u="none" smtClean="0">
                            <a:latin typeface="Cambria Math"/>
                          </a:rPr>
                          <m:t>+</m:t>
                        </m:r>
                        <m:r>
                          <a:rPr lang="en-US" sz="1600" i="1" u="none">
                            <a:latin typeface="Cambria Math"/>
                          </a:rPr>
                          <m:t>1</m:t>
                        </m:r>
                      </m:sub>
                    </m:sSub>
                  </m:oMath>
                </a14:m>
                <a:r>
                  <a:rPr lang="en-US" sz="1600" u="none" dirty="0"/>
                  <a:t> </a:t>
                </a:r>
              </a:p>
            </p:txBody>
          </p:sp>
        </mc:Choice>
        <mc:Fallback xmlns="">
          <p:sp>
            <p:nvSpPr>
              <p:cNvPr id="52" name="TextBox 51"/>
              <p:cNvSpPr txBox="1">
                <a:spLocks noRot="1" noChangeAspect="1" noMove="1" noResize="1" noEditPoints="1" noAdjustHandles="1" noChangeArrowheads="1" noChangeShapeType="1" noTextEdit="1"/>
              </p:cNvSpPr>
              <p:nvPr/>
            </p:nvSpPr>
            <p:spPr>
              <a:xfrm>
                <a:off x="2398278" y="5564431"/>
                <a:ext cx="4555122" cy="338554"/>
              </a:xfrm>
              <a:prstGeom prst="rect">
                <a:avLst/>
              </a:prstGeom>
              <a:blipFill>
                <a:blip r:embed="rId4"/>
                <a:stretch>
                  <a:fillRect/>
                </a:stretch>
              </a:blipFill>
            </p:spPr>
            <p:txBody>
              <a:bodyPr/>
              <a:lstStyle/>
              <a:p>
                <a:r>
                  <a:rPr lang="en-US">
                    <a:noFill/>
                  </a:rPr>
                  <a:t> </a:t>
                </a:r>
              </a:p>
            </p:txBody>
          </p:sp>
        </mc:Fallback>
      </mc:AlternateContent>
      <p:cxnSp>
        <p:nvCxnSpPr>
          <p:cNvPr id="53" name="Straight Arrow Connector 52"/>
          <p:cNvCxnSpPr/>
          <p:nvPr/>
        </p:nvCxnSpPr>
        <p:spPr>
          <a:xfrm>
            <a:off x="3073414" y="5938845"/>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367259" y="5938845"/>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588015" y="5938845"/>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703210" y="5581698"/>
            <a:ext cx="103350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p:cNvSpPr txBox="1"/>
              <p:nvPr/>
            </p:nvSpPr>
            <p:spPr>
              <a:xfrm>
                <a:off x="2128268" y="6240668"/>
                <a:ext cx="4555122" cy="338554"/>
              </a:xfrm>
              <a:prstGeom prst="rect">
                <a:avLst/>
              </a:prstGeom>
              <a:noFill/>
            </p:spPr>
            <p:txBody>
              <a:bodyPr wrap="square" rtlCol="0">
                <a:spAutoFit/>
              </a:bodyPr>
              <a:lstStyle/>
              <a:p>
                <a:pPr algn="ctr"/>
                <a14:m>
                  <m:oMath xmlns:m="http://schemas.openxmlformats.org/officeDocument/2006/math">
                    <m:sSub>
                      <m:sSubPr>
                        <m:ctrlPr>
                          <a:rPr lang="en-US" sz="1600" b="0" i="1" u="none" smtClean="0">
                            <a:latin typeface="Cambria Math" panose="02040503050406030204" pitchFamily="18" charset="0"/>
                          </a:rPr>
                        </m:ctrlPr>
                      </m:sSubPr>
                      <m:e>
                        <m:r>
                          <a:rPr lang="en-US" sz="1600" b="0" i="1" u="none" smtClean="0">
                            <a:latin typeface="Cambria Math"/>
                          </a:rPr>
                          <m:t>𝑦</m:t>
                        </m:r>
                      </m:e>
                      <m:sub>
                        <m:r>
                          <a:rPr lang="en-US" sz="1600" b="0" i="1" u="none" smtClean="0">
                            <a:latin typeface="Cambria Math"/>
                          </a:rPr>
                          <m:t>𝑡</m:t>
                        </m:r>
                        <m:r>
                          <a:rPr lang="en-US" sz="1600" b="0" i="1" u="none" smtClean="0">
                            <a:latin typeface="Cambria Math"/>
                          </a:rPr>
                          <m:t>−1</m:t>
                        </m:r>
                      </m:sub>
                    </m:sSub>
                  </m:oMath>
                </a14:m>
                <a:r>
                  <a:rPr lang="en-US" sz="1600" u="none" dirty="0"/>
                  <a:t>	         </a:t>
                </a:r>
                <a14:m>
                  <m:oMath xmlns:m="http://schemas.openxmlformats.org/officeDocument/2006/math">
                    <m:sSub>
                      <m:sSubPr>
                        <m:ctrlPr>
                          <a:rPr lang="en-US" sz="1600" i="1" u="none">
                            <a:latin typeface="Cambria Math" panose="02040503050406030204" pitchFamily="18" charset="0"/>
                          </a:rPr>
                        </m:ctrlPr>
                      </m:sSubPr>
                      <m:e>
                        <m:r>
                          <a:rPr lang="en-US" sz="1600" b="0" i="1" u="none" smtClean="0">
                            <a:latin typeface="Cambria Math"/>
                          </a:rPr>
                          <m:t>𝑦</m:t>
                        </m:r>
                      </m:e>
                      <m:sub>
                        <m:r>
                          <a:rPr lang="en-US" sz="1600" i="1" u="none">
                            <a:latin typeface="Cambria Math"/>
                          </a:rPr>
                          <m:t>𝑡</m:t>
                        </m:r>
                      </m:sub>
                    </m:sSub>
                  </m:oMath>
                </a14:m>
                <a:r>
                  <a:rPr lang="en-US" sz="1600" u="none" dirty="0"/>
                  <a:t>	               </a:t>
                </a:r>
                <a14:m>
                  <m:oMath xmlns:m="http://schemas.openxmlformats.org/officeDocument/2006/math">
                    <m:sSub>
                      <m:sSubPr>
                        <m:ctrlPr>
                          <a:rPr lang="en-US" sz="1600" i="1" u="none">
                            <a:latin typeface="Cambria Math" panose="02040503050406030204" pitchFamily="18" charset="0"/>
                          </a:rPr>
                        </m:ctrlPr>
                      </m:sSubPr>
                      <m:e>
                        <m:r>
                          <a:rPr lang="en-US" sz="1600" b="0" i="1" u="none" smtClean="0">
                            <a:latin typeface="Cambria Math"/>
                          </a:rPr>
                          <m:t>𝑦</m:t>
                        </m:r>
                      </m:e>
                      <m:sub>
                        <m:r>
                          <a:rPr lang="en-US" sz="1600" i="1" u="none">
                            <a:latin typeface="Cambria Math"/>
                          </a:rPr>
                          <m:t>𝑡</m:t>
                        </m:r>
                        <m:r>
                          <a:rPr lang="en-US" sz="1600" b="0" i="1" u="none" smtClean="0">
                            <a:latin typeface="Cambria Math"/>
                          </a:rPr>
                          <m:t>+</m:t>
                        </m:r>
                        <m:r>
                          <a:rPr lang="en-US" sz="1600" i="1" u="none">
                            <a:latin typeface="Cambria Math"/>
                          </a:rPr>
                          <m:t>1</m:t>
                        </m:r>
                      </m:sub>
                    </m:sSub>
                  </m:oMath>
                </a14:m>
                <a:r>
                  <a:rPr lang="en-US" sz="1600" u="none" dirty="0"/>
                  <a:t> </a:t>
                </a:r>
              </a:p>
            </p:txBody>
          </p:sp>
        </mc:Choice>
        <mc:Fallback xmlns="">
          <p:sp>
            <p:nvSpPr>
              <p:cNvPr id="57" name="TextBox 56"/>
              <p:cNvSpPr txBox="1">
                <a:spLocks noRot="1" noChangeAspect="1" noMove="1" noResize="1" noEditPoints="1" noAdjustHandles="1" noChangeArrowheads="1" noChangeShapeType="1" noTextEdit="1"/>
              </p:cNvSpPr>
              <p:nvPr/>
            </p:nvSpPr>
            <p:spPr>
              <a:xfrm>
                <a:off x="2128268" y="6240668"/>
                <a:ext cx="4555122" cy="338554"/>
              </a:xfrm>
              <a:prstGeom prst="rect">
                <a:avLst/>
              </a:prstGeom>
              <a:blipFill>
                <a:blip r:embed="rId5"/>
                <a:stretch>
                  <a:fillRect b="-3636"/>
                </a:stretch>
              </a:blipFill>
            </p:spPr>
            <p:txBody>
              <a:bodyPr/>
              <a:lstStyle/>
              <a:p>
                <a:r>
                  <a:rPr lang="en-US">
                    <a:noFill/>
                  </a:rPr>
                  <a:t> </a:t>
                </a:r>
              </a:p>
            </p:txBody>
          </p:sp>
        </mc:Fallback>
      </mc:AlternateContent>
      <p:sp>
        <p:nvSpPr>
          <p:cNvPr id="58" name="Freeform 57"/>
          <p:cNvSpPr/>
          <p:nvPr/>
        </p:nvSpPr>
        <p:spPr>
          <a:xfrm>
            <a:off x="2088513" y="5710245"/>
            <a:ext cx="3307743" cy="639637"/>
          </a:xfrm>
          <a:custGeom>
            <a:avLst/>
            <a:gdLst>
              <a:gd name="connsiteX0" fmla="*/ 3307743 w 3307743"/>
              <a:gd name="connsiteY0" fmla="*/ 639637 h 639637"/>
              <a:gd name="connsiteX1" fmla="*/ 3299792 w 3307743"/>
              <a:gd name="connsiteY1" fmla="*/ 154608 h 639637"/>
              <a:gd name="connsiteX2" fmla="*/ 3275938 w 3307743"/>
              <a:gd name="connsiteY2" fmla="*/ 51241 h 639637"/>
              <a:gd name="connsiteX3" fmla="*/ 3220279 w 3307743"/>
              <a:gd name="connsiteY3" fmla="*/ 3533 h 639637"/>
              <a:gd name="connsiteX4" fmla="*/ 3053301 w 3307743"/>
              <a:gd name="connsiteY4" fmla="*/ 3533 h 639637"/>
              <a:gd name="connsiteX5" fmla="*/ 0 w 3307743"/>
              <a:gd name="connsiteY5" fmla="*/ 19435 h 63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7743" h="639637">
                <a:moveTo>
                  <a:pt x="3307743" y="639637"/>
                </a:moveTo>
                <a:cubicBezTo>
                  <a:pt x="3306418" y="446155"/>
                  <a:pt x="3305093" y="252674"/>
                  <a:pt x="3299792" y="154608"/>
                </a:cubicBezTo>
                <a:cubicBezTo>
                  <a:pt x="3294491" y="56542"/>
                  <a:pt x="3289190" y="76420"/>
                  <a:pt x="3275938" y="51241"/>
                </a:cubicBezTo>
                <a:cubicBezTo>
                  <a:pt x="3262686" y="26062"/>
                  <a:pt x="3257385" y="11484"/>
                  <a:pt x="3220279" y="3533"/>
                </a:cubicBezTo>
                <a:cubicBezTo>
                  <a:pt x="3183173" y="-4418"/>
                  <a:pt x="3053301" y="3533"/>
                  <a:pt x="3053301" y="3533"/>
                </a:cubicBezTo>
                <a:lnTo>
                  <a:pt x="0" y="19435"/>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9" name="Freeform 58"/>
          <p:cNvSpPr/>
          <p:nvPr/>
        </p:nvSpPr>
        <p:spPr>
          <a:xfrm>
            <a:off x="4831713" y="5710245"/>
            <a:ext cx="564543" cy="639637"/>
          </a:xfrm>
          <a:custGeom>
            <a:avLst/>
            <a:gdLst>
              <a:gd name="connsiteX0" fmla="*/ 3307743 w 3307743"/>
              <a:gd name="connsiteY0" fmla="*/ 639637 h 639637"/>
              <a:gd name="connsiteX1" fmla="*/ 3299792 w 3307743"/>
              <a:gd name="connsiteY1" fmla="*/ 154608 h 639637"/>
              <a:gd name="connsiteX2" fmla="*/ 3275938 w 3307743"/>
              <a:gd name="connsiteY2" fmla="*/ 51241 h 639637"/>
              <a:gd name="connsiteX3" fmla="*/ 3220279 w 3307743"/>
              <a:gd name="connsiteY3" fmla="*/ 3533 h 639637"/>
              <a:gd name="connsiteX4" fmla="*/ 3053301 w 3307743"/>
              <a:gd name="connsiteY4" fmla="*/ 3533 h 639637"/>
              <a:gd name="connsiteX5" fmla="*/ 0 w 3307743"/>
              <a:gd name="connsiteY5" fmla="*/ 19435 h 63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7743" h="639637">
                <a:moveTo>
                  <a:pt x="3307743" y="639637"/>
                </a:moveTo>
                <a:cubicBezTo>
                  <a:pt x="3306418" y="446155"/>
                  <a:pt x="3305093" y="252674"/>
                  <a:pt x="3299792" y="154608"/>
                </a:cubicBezTo>
                <a:cubicBezTo>
                  <a:pt x="3294491" y="56542"/>
                  <a:pt x="3289190" y="76420"/>
                  <a:pt x="3275938" y="51241"/>
                </a:cubicBezTo>
                <a:cubicBezTo>
                  <a:pt x="3262686" y="26062"/>
                  <a:pt x="3257385" y="11484"/>
                  <a:pt x="3220279" y="3533"/>
                </a:cubicBezTo>
                <a:cubicBezTo>
                  <a:pt x="3183173" y="-4418"/>
                  <a:pt x="3053301" y="3533"/>
                  <a:pt x="3053301" y="3533"/>
                </a:cubicBezTo>
                <a:lnTo>
                  <a:pt x="0" y="19435"/>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0" name="Freeform 59"/>
          <p:cNvSpPr/>
          <p:nvPr/>
        </p:nvSpPr>
        <p:spPr>
          <a:xfrm>
            <a:off x="3612513" y="5710245"/>
            <a:ext cx="1783743" cy="639637"/>
          </a:xfrm>
          <a:custGeom>
            <a:avLst/>
            <a:gdLst>
              <a:gd name="connsiteX0" fmla="*/ 3307743 w 3307743"/>
              <a:gd name="connsiteY0" fmla="*/ 639637 h 639637"/>
              <a:gd name="connsiteX1" fmla="*/ 3299792 w 3307743"/>
              <a:gd name="connsiteY1" fmla="*/ 154608 h 639637"/>
              <a:gd name="connsiteX2" fmla="*/ 3275938 w 3307743"/>
              <a:gd name="connsiteY2" fmla="*/ 51241 h 639637"/>
              <a:gd name="connsiteX3" fmla="*/ 3220279 w 3307743"/>
              <a:gd name="connsiteY3" fmla="*/ 3533 h 639637"/>
              <a:gd name="connsiteX4" fmla="*/ 3053301 w 3307743"/>
              <a:gd name="connsiteY4" fmla="*/ 3533 h 639637"/>
              <a:gd name="connsiteX5" fmla="*/ 0 w 3307743"/>
              <a:gd name="connsiteY5" fmla="*/ 19435 h 63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7743" h="639637">
                <a:moveTo>
                  <a:pt x="3307743" y="639637"/>
                </a:moveTo>
                <a:cubicBezTo>
                  <a:pt x="3306418" y="446155"/>
                  <a:pt x="3305093" y="252674"/>
                  <a:pt x="3299792" y="154608"/>
                </a:cubicBezTo>
                <a:cubicBezTo>
                  <a:pt x="3294491" y="56542"/>
                  <a:pt x="3289190" y="76420"/>
                  <a:pt x="3275938" y="51241"/>
                </a:cubicBezTo>
                <a:cubicBezTo>
                  <a:pt x="3262686" y="26062"/>
                  <a:pt x="3257385" y="11484"/>
                  <a:pt x="3220279" y="3533"/>
                </a:cubicBezTo>
                <a:cubicBezTo>
                  <a:pt x="3183173" y="-4418"/>
                  <a:pt x="3053301" y="3533"/>
                  <a:pt x="3053301" y="3533"/>
                </a:cubicBezTo>
                <a:lnTo>
                  <a:pt x="0" y="19435"/>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1" name="Freeform 60"/>
          <p:cNvSpPr/>
          <p:nvPr/>
        </p:nvSpPr>
        <p:spPr>
          <a:xfrm>
            <a:off x="4971291" y="4932343"/>
            <a:ext cx="434535" cy="1431235"/>
          </a:xfrm>
          <a:custGeom>
            <a:avLst/>
            <a:gdLst>
              <a:gd name="connsiteX0" fmla="*/ 413532 w 421713"/>
              <a:gd name="connsiteY0" fmla="*/ 1431235 h 1431235"/>
              <a:gd name="connsiteX1" fmla="*/ 421484 w 421713"/>
              <a:gd name="connsiteY1" fmla="*/ 898497 h 1431235"/>
              <a:gd name="connsiteX2" fmla="*/ 405581 w 421713"/>
              <a:gd name="connsiteY2" fmla="*/ 818984 h 1431235"/>
              <a:gd name="connsiteX3" fmla="*/ 357873 w 421713"/>
              <a:gd name="connsiteY3" fmla="*/ 787179 h 1431235"/>
              <a:gd name="connsiteX4" fmla="*/ 127285 w 421713"/>
              <a:gd name="connsiteY4" fmla="*/ 787179 h 1431235"/>
              <a:gd name="connsiteX5" fmla="*/ 55724 w 421713"/>
              <a:gd name="connsiteY5" fmla="*/ 763325 h 1431235"/>
              <a:gd name="connsiteX6" fmla="*/ 8016 w 421713"/>
              <a:gd name="connsiteY6" fmla="*/ 699715 h 1431235"/>
              <a:gd name="connsiteX7" fmla="*/ 65 w 421713"/>
              <a:gd name="connsiteY7" fmla="*/ 0 h 1431235"/>
              <a:gd name="connsiteX8" fmla="*/ 65 w 421713"/>
              <a:gd name="connsiteY8" fmla="*/ 0 h 143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713" h="1431235">
                <a:moveTo>
                  <a:pt x="413532" y="1431235"/>
                </a:moveTo>
                <a:cubicBezTo>
                  <a:pt x="418170" y="1215887"/>
                  <a:pt x="422809" y="1000539"/>
                  <a:pt x="421484" y="898497"/>
                </a:cubicBezTo>
                <a:cubicBezTo>
                  <a:pt x="420159" y="796455"/>
                  <a:pt x="416183" y="837537"/>
                  <a:pt x="405581" y="818984"/>
                </a:cubicBezTo>
                <a:cubicBezTo>
                  <a:pt x="394979" y="800431"/>
                  <a:pt x="404256" y="792480"/>
                  <a:pt x="357873" y="787179"/>
                </a:cubicBezTo>
                <a:cubicBezTo>
                  <a:pt x="311490" y="781878"/>
                  <a:pt x="177643" y="791155"/>
                  <a:pt x="127285" y="787179"/>
                </a:cubicBezTo>
                <a:cubicBezTo>
                  <a:pt x="76927" y="783203"/>
                  <a:pt x="75602" y="777902"/>
                  <a:pt x="55724" y="763325"/>
                </a:cubicBezTo>
                <a:cubicBezTo>
                  <a:pt x="35846" y="748748"/>
                  <a:pt x="17292" y="826936"/>
                  <a:pt x="8016" y="699715"/>
                </a:cubicBezTo>
                <a:cubicBezTo>
                  <a:pt x="-1261" y="572494"/>
                  <a:pt x="65" y="0"/>
                  <a:pt x="65" y="0"/>
                </a:cubicBezTo>
                <a:lnTo>
                  <a:pt x="65" y="0"/>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2" name="Freeform 61"/>
          <p:cNvSpPr/>
          <p:nvPr/>
        </p:nvSpPr>
        <p:spPr>
          <a:xfrm>
            <a:off x="3612513" y="4888611"/>
            <a:ext cx="1793313" cy="1431234"/>
          </a:xfrm>
          <a:custGeom>
            <a:avLst/>
            <a:gdLst>
              <a:gd name="connsiteX0" fmla="*/ 1395600 w 1397129"/>
              <a:gd name="connsiteY0" fmla="*/ 1431234 h 1431234"/>
              <a:gd name="connsiteX1" fmla="*/ 1395600 w 1397129"/>
              <a:gd name="connsiteY1" fmla="*/ 882594 h 1431234"/>
              <a:gd name="connsiteX2" fmla="*/ 1379698 w 1397129"/>
              <a:gd name="connsiteY2" fmla="*/ 818984 h 1431234"/>
              <a:gd name="connsiteX3" fmla="*/ 1355844 w 1397129"/>
              <a:gd name="connsiteY3" fmla="*/ 811033 h 1431234"/>
              <a:gd name="connsiteX4" fmla="*/ 1292233 w 1397129"/>
              <a:gd name="connsiteY4" fmla="*/ 818984 h 1431234"/>
              <a:gd name="connsiteX5" fmla="*/ 115440 w 1397129"/>
              <a:gd name="connsiteY5" fmla="*/ 826935 h 1431234"/>
              <a:gd name="connsiteX6" fmla="*/ 59781 w 1397129"/>
              <a:gd name="connsiteY6" fmla="*/ 811033 h 1431234"/>
              <a:gd name="connsiteX7" fmla="*/ 4122 w 1397129"/>
              <a:gd name="connsiteY7" fmla="*/ 771276 h 1431234"/>
              <a:gd name="connsiteX8" fmla="*/ 4122 w 1397129"/>
              <a:gd name="connsiteY8" fmla="*/ 548640 h 1431234"/>
              <a:gd name="connsiteX9" fmla="*/ 4122 w 1397129"/>
              <a:gd name="connsiteY9" fmla="*/ 0 h 1431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7129" h="1431234">
                <a:moveTo>
                  <a:pt x="1395600" y="1431234"/>
                </a:moveTo>
                <a:cubicBezTo>
                  <a:pt x="1396925" y="1207935"/>
                  <a:pt x="1398250" y="984636"/>
                  <a:pt x="1395600" y="882594"/>
                </a:cubicBezTo>
                <a:cubicBezTo>
                  <a:pt x="1392950" y="780552"/>
                  <a:pt x="1386324" y="830911"/>
                  <a:pt x="1379698" y="818984"/>
                </a:cubicBezTo>
                <a:cubicBezTo>
                  <a:pt x="1373072" y="807057"/>
                  <a:pt x="1370421" y="811033"/>
                  <a:pt x="1355844" y="811033"/>
                </a:cubicBezTo>
                <a:cubicBezTo>
                  <a:pt x="1341267" y="811033"/>
                  <a:pt x="1292233" y="818984"/>
                  <a:pt x="1292233" y="818984"/>
                </a:cubicBezTo>
                <a:lnTo>
                  <a:pt x="115440" y="826935"/>
                </a:lnTo>
                <a:cubicBezTo>
                  <a:pt x="-89969" y="825610"/>
                  <a:pt x="78334" y="820309"/>
                  <a:pt x="59781" y="811033"/>
                </a:cubicBezTo>
                <a:cubicBezTo>
                  <a:pt x="41228" y="801757"/>
                  <a:pt x="13398" y="815008"/>
                  <a:pt x="4122" y="771276"/>
                </a:cubicBezTo>
                <a:cubicBezTo>
                  <a:pt x="-5154" y="727544"/>
                  <a:pt x="4122" y="548640"/>
                  <a:pt x="4122" y="548640"/>
                </a:cubicBezTo>
                <a:lnTo>
                  <a:pt x="4122" y="0"/>
                </a:ln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3" name="Freeform 62"/>
          <p:cNvSpPr/>
          <p:nvPr/>
        </p:nvSpPr>
        <p:spPr>
          <a:xfrm>
            <a:off x="2387614" y="4948245"/>
            <a:ext cx="2995348" cy="1375576"/>
          </a:xfrm>
          <a:custGeom>
            <a:avLst/>
            <a:gdLst>
              <a:gd name="connsiteX0" fmla="*/ 3246159 w 3248454"/>
              <a:gd name="connsiteY0" fmla="*/ 1375576 h 1375576"/>
              <a:gd name="connsiteX1" fmla="*/ 3246159 w 3248454"/>
              <a:gd name="connsiteY1" fmla="*/ 826936 h 1375576"/>
              <a:gd name="connsiteX2" fmla="*/ 3222305 w 3248454"/>
              <a:gd name="connsiteY2" fmla="*/ 755374 h 1375576"/>
              <a:gd name="connsiteX3" fmla="*/ 3182549 w 3248454"/>
              <a:gd name="connsiteY3" fmla="*/ 739471 h 1375576"/>
              <a:gd name="connsiteX4" fmla="*/ 3055328 w 3248454"/>
              <a:gd name="connsiteY4" fmla="*/ 747423 h 1375576"/>
              <a:gd name="connsiteX5" fmla="*/ 574521 w 3248454"/>
              <a:gd name="connsiteY5" fmla="*/ 731520 h 1375576"/>
              <a:gd name="connsiteX6" fmla="*/ 105394 w 3248454"/>
              <a:gd name="connsiteY6" fmla="*/ 683812 h 1375576"/>
              <a:gd name="connsiteX7" fmla="*/ 9978 w 3248454"/>
              <a:gd name="connsiteY7" fmla="*/ 540689 h 1375576"/>
              <a:gd name="connsiteX8" fmla="*/ 2027 w 3248454"/>
              <a:gd name="connsiteY8" fmla="*/ 318052 h 1375576"/>
              <a:gd name="connsiteX9" fmla="*/ 2027 w 3248454"/>
              <a:gd name="connsiteY9" fmla="*/ 0 h 137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48454" h="1375576">
                <a:moveTo>
                  <a:pt x="3246159" y="1375576"/>
                </a:moveTo>
                <a:cubicBezTo>
                  <a:pt x="3248147" y="1152939"/>
                  <a:pt x="3250135" y="930303"/>
                  <a:pt x="3246159" y="826936"/>
                </a:cubicBezTo>
                <a:cubicBezTo>
                  <a:pt x="3242183" y="723569"/>
                  <a:pt x="3232907" y="769951"/>
                  <a:pt x="3222305" y="755374"/>
                </a:cubicBezTo>
                <a:cubicBezTo>
                  <a:pt x="3211703" y="740797"/>
                  <a:pt x="3210378" y="740796"/>
                  <a:pt x="3182549" y="739471"/>
                </a:cubicBezTo>
                <a:cubicBezTo>
                  <a:pt x="3154720" y="738146"/>
                  <a:pt x="3055328" y="747423"/>
                  <a:pt x="3055328" y="747423"/>
                </a:cubicBezTo>
                <a:lnTo>
                  <a:pt x="574521" y="731520"/>
                </a:lnTo>
                <a:cubicBezTo>
                  <a:pt x="82865" y="720918"/>
                  <a:pt x="199484" y="715617"/>
                  <a:pt x="105394" y="683812"/>
                </a:cubicBezTo>
                <a:cubicBezTo>
                  <a:pt x="11304" y="652007"/>
                  <a:pt x="27206" y="601649"/>
                  <a:pt x="9978" y="540689"/>
                </a:cubicBezTo>
                <a:cubicBezTo>
                  <a:pt x="-7250" y="479729"/>
                  <a:pt x="3352" y="408167"/>
                  <a:pt x="2027" y="318052"/>
                </a:cubicBezTo>
                <a:cubicBezTo>
                  <a:pt x="702" y="227937"/>
                  <a:pt x="1364" y="113968"/>
                  <a:pt x="2027" y="0"/>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64" name="Rectangle 63"/>
              <p:cNvSpPr/>
              <p:nvPr/>
            </p:nvSpPr>
            <p:spPr>
              <a:xfrm>
                <a:off x="6358487" y="1995374"/>
                <a:ext cx="2834687" cy="10156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lgn="ctr"/>
                <a:r>
                  <a:rPr lang="en-US" sz="2000" b="0" u="none" dirty="0">
                    <a:latin typeface="Cambria Math"/>
                  </a:rPr>
                  <a:t>Reminder: </a:t>
                </a:r>
              </a:p>
              <a:p>
                <a:pPr/>
                <a14:m>
                  <m:oMathPara xmlns:m="http://schemas.openxmlformats.org/officeDocument/2006/math">
                    <m:oMathParaPr>
                      <m:jc m:val="centerGroup"/>
                    </m:oMathParaPr>
                    <m:oMath xmlns:m="http://schemas.openxmlformats.org/officeDocument/2006/math">
                      <m:sSub>
                        <m:sSubPr>
                          <m:ctrlPr>
                            <a:rPr lang="en-US" sz="2000" b="0" i="1" u="none" smtClean="0">
                              <a:latin typeface="Cambria Math" panose="02040503050406030204" pitchFamily="18" charset="0"/>
                            </a:rPr>
                          </m:ctrlPr>
                        </m:sSubPr>
                        <m:e>
                          <m:r>
                            <a:rPr lang="en-US" sz="2000" b="0" i="1" u="none" smtClean="0">
                              <a:latin typeface="Cambria Math"/>
                            </a:rPr>
                            <m:t>𝑦</m:t>
                          </m:r>
                        </m:e>
                        <m:sub>
                          <m:r>
                            <a:rPr lang="en-US" sz="2000" b="0" i="1" u="none" smtClean="0">
                              <a:latin typeface="Cambria Math"/>
                            </a:rPr>
                            <m:t>𝑡</m:t>
                          </m:r>
                        </m:sub>
                      </m:sSub>
                      <m:r>
                        <a:rPr lang="en-US" sz="2000" b="0" i="1" u="none" smtClean="0">
                          <a:latin typeface="Cambria Math"/>
                        </a:rPr>
                        <m:t>=</m:t>
                      </m:r>
                      <m:r>
                        <m:rPr>
                          <m:sty m:val="p"/>
                        </m:rPr>
                        <a:rPr lang="en-US" sz="2000" b="0" i="1" u="none" smtClean="0">
                          <a:latin typeface="Cambria Math"/>
                        </a:rPr>
                        <m:t>softmax</m:t>
                      </m:r>
                      <m:d>
                        <m:dPr>
                          <m:ctrlPr>
                            <a:rPr lang="en-US" sz="2000" b="0" i="1" u="none" smtClean="0">
                              <a:latin typeface="Cambria Math" panose="02040503050406030204" pitchFamily="18" charset="0"/>
                            </a:rPr>
                          </m:ctrlPr>
                        </m:dPr>
                        <m:e>
                          <m:sSub>
                            <m:sSubPr>
                              <m:ctrlPr>
                                <a:rPr lang="en-US" sz="2000" b="0" i="1" u="none" smtClean="0">
                                  <a:latin typeface="Cambria Math" panose="02040503050406030204" pitchFamily="18" charset="0"/>
                                </a:rPr>
                              </m:ctrlPr>
                            </m:sSubPr>
                            <m:e>
                              <m:r>
                                <a:rPr lang="en-US" sz="2000" b="0" i="1" u="none" smtClean="0">
                                  <a:latin typeface="Cambria Math"/>
                                </a:rPr>
                                <m:t>𝑊</m:t>
                              </m:r>
                            </m:e>
                            <m:sub>
                              <m:r>
                                <a:rPr lang="en-US" sz="2000" b="0" i="1" u="none" smtClean="0">
                                  <a:latin typeface="Cambria Math"/>
                                </a:rPr>
                                <m:t>𝑜</m:t>
                              </m:r>
                            </m:sub>
                          </m:sSub>
                          <m:sSub>
                            <m:sSubPr>
                              <m:ctrlPr>
                                <a:rPr lang="en-US" sz="2000" b="0" i="1" u="none" smtClean="0">
                                  <a:latin typeface="Cambria Math" panose="02040503050406030204" pitchFamily="18" charset="0"/>
                                </a:rPr>
                              </m:ctrlPr>
                            </m:sSubPr>
                            <m:e>
                              <m:r>
                                <a:rPr lang="en-US" sz="2000" b="0" i="1" u="none" smtClean="0">
                                  <a:latin typeface="Cambria Math"/>
                                </a:rPr>
                                <m:t>h</m:t>
                              </m:r>
                            </m:e>
                            <m:sub>
                              <m:r>
                                <a:rPr lang="en-US" sz="2000" b="0" i="1" u="none" smtClean="0">
                                  <a:latin typeface="Cambria Math"/>
                                </a:rPr>
                                <m:t>𝑡</m:t>
                              </m:r>
                            </m:sub>
                          </m:sSub>
                          <m:r>
                            <a:rPr lang="en-US" sz="2000" b="0" i="1" u="none" smtClean="0">
                              <a:latin typeface="Cambria Math"/>
                            </a:rPr>
                            <m:t> </m:t>
                          </m:r>
                        </m:e>
                      </m:d>
                    </m:oMath>
                  </m:oMathPara>
                </a14:m>
                <a:endParaRPr lang="en-US" sz="2000" b="0" u="none" dirty="0"/>
              </a:p>
              <a:p>
                <a:pPr marL="0" lvl="1"/>
                <a14:m>
                  <m:oMathPara xmlns:m="http://schemas.openxmlformats.org/officeDocument/2006/math">
                    <m:oMathParaPr>
                      <m:jc m:val="centerGroup"/>
                    </m:oMathParaPr>
                    <m:oMath xmlns:m="http://schemas.openxmlformats.org/officeDocument/2006/math">
                      <m:sSub>
                        <m:sSubPr>
                          <m:ctrlPr>
                            <a:rPr lang="en-US" sz="2000" i="1" u="none">
                              <a:latin typeface="Cambria Math" panose="02040503050406030204" pitchFamily="18" charset="0"/>
                            </a:rPr>
                          </m:ctrlPr>
                        </m:sSubPr>
                        <m:e>
                          <m:r>
                            <a:rPr lang="en-US" sz="2000" i="1" u="none">
                              <a:latin typeface="Cambria Math"/>
                            </a:rPr>
                            <m:t>h</m:t>
                          </m:r>
                        </m:e>
                        <m:sub>
                          <m:r>
                            <a:rPr lang="en-US" sz="2000" i="1" u="none">
                              <a:latin typeface="Cambria Math"/>
                            </a:rPr>
                            <m:t>𝑡</m:t>
                          </m:r>
                        </m:sub>
                      </m:sSub>
                      <m:r>
                        <a:rPr lang="en-US" sz="2000" i="1" u="none">
                          <a:latin typeface="Cambria Math"/>
                        </a:rPr>
                        <m:t>=</m:t>
                      </m:r>
                      <m:r>
                        <a:rPr lang="en-US" sz="2000" b="0" i="1" u="none" smtClean="0">
                          <a:latin typeface="Cambria Math"/>
                        </a:rPr>
                        <m:t>𝑓</m:t>
                      </m:r>
                      <m:r>
                        <a:rPr lang="en-US" sz="2000" b="0" i="1" u="none" smtClean="0">
                          <a:latin typeface="Cambria Math"/>
                        </a:rPr>
                        <m:t>(</m:t>
                      </m:r>
                      <m:sSub>
                        <m:sSubPr>
                          <m:ctrlPr>
                            <a:rPr lang="en-US" sz="2000" i="1" u="none">
                              <a:latin typeface="Cambria Math" panose="02040503050406030204" pitchFamily="18" charset="0"/>
                            </a:rPr>
                          </m:ctrlPr>
                        </m:sSubPr>
                        <m:e>
                          <m:r>
                            <a:rPr lang="en-US" sz="2000" i="1" u="none">
                              <a:latin typeface="Cambria Math"/>
                            </a:rPr>
                            <m:t>𝑊</m:t>
                          </m:r>
                        </m:e>
                        <m:sub>
                          <m:r>
                            <a:rPr lang="en-US" sz="2000" i="1" u="none">
                              <a:latin typeface="Cambria Math"/>
                            </a:rPr>
                            <m:t>h</m:t>
                          </m:r>
                        </m:sub>
                      </m:sSub>
                      <m:sSub>
                        <m:sSubPr>
                          <m:ctrlPr>
                            <a:rPr lang="en-US" sz="2000" i="1" u="none">
                              <a:latin typeface="Cambria Math" panose="02040503050406030204" pitchFamily="18" charset="0"/>
                            </a:rPr>
                          </m:ctrlPr>
                        </m:sSubPr>
                        <m:e>
                          <m:r>
                            <a:rPr lang="en-US" sz="2000" i="1" u="none">
                              <a:latin typeface="Cambria Math"/>
                            </a:rPr>
                            <m:t>h</m:t>
                          </m:r>
                        </m:e>
                        <m:sub>
                          <m:r>
                            <a:rPr lang="en-US" sz="2000" i="1" u="none">
                              <a:latin typeface="Cambria Math"/>
                            </a:rPr>
                            <m:t>𝑡</m:t>
                          </m:r>
                          <m:r>
                            <a:rPr lang="en-US" sz="2000" i="1" u="none">
                              <a:latin typeface="Cambria Math"/>
                            </a:rPr>
                            <m:t>−1</m:t>
                          </m:r>
                        </m:sub>
                      </m:sSub>
                      <m:r>
                        <a:rPr lang="en-US" sz="2000" i="1" u="none">
                          <a:latin typeface="Cambria Math"/>
                        </a:rPr>
                        <m:t>+</m:t>
                      </m:r>
                      <m:sSub>
                        <m:sSubPr>
                          <m:ctrlPr>
                            <a:rPr lang="en-US" sz="2000" i="1" u="none">
                              <a:latin typeface="Cambria Math" panose="02040503050406030204" pitchFamily="18" charset="0"/>
                            </a:rPr>
                          </m:ctrlPr>
                        </m:sSubPr>
                        <m:e>
                          <m:r>
                            <a:rPr lang="en-US" sz="2000" i="1" u="none">
                              <a:latin typeface="Cambria Math"/>
                            </a:rPr>
                            <m:t>𝑊</m:t>
                          </m:r>
                        </m:e>
                        <m:sub>
                          <m:r>
                            <a:rPr lang="en-US" sz="2000" i="1" u="none">
                              <a:latin typeface="Cambria Math"/>
                            </a:rPr>
                            <m:t>𝑖</m:t>
                          </m:r>
                        </m:sub>
                      </m:sSub>
                      <m:sSub>
                        <m:sSubPr>
                          <m:ctrlPr>
                            <a:rPr lang="en-US" sz="2000" i="1" u="none">
                              <a:latin typeface="Cambria Math" panose="02040503050406030204" pitchFamily="18" charset="0"/>
                            </a:rPr>
                          </m:ctrlPr>
                        </m:sSubPr>
                        <m:e>
                          <m:r>
                            <a:rPr lang="en-US" sz="2000" i="1" u="none">
                              <a:latin typeface="Cambria Math"/>
                            </a:rPr>
                            <m:t>𝑥</m:t>
                          </m:r>
                        </m:e>
                        <m:sub>
                          <m:r>
                            <a:rPr lang="en-US" sz="2000" i="1" u="none">
                              <a:latin typeface="Cambria Math"/>
                            </a:rPr>
                            <m:t>𝑡</m:t>
                          </m:r>
                        </m:sub>
                      </m:sSub>
                      <m:r>
                        <a:rPr lang="en-US" sz="2000" i="1" u="none">
                          <a:latin typeface="Cambria Math"/>
                        </a:rPr>
                        <m:t>)</m:t>
                      </m:r>
                    </m:oMath>
                  </m:oMathPara>
                </a14:m>
                <a:endParaRPr lang="en-US" sz="2000" u="none" dirty="0"/>
              </a:p>
            </p:txBody>
          </p:sp>
        </mc:Choice>
        <mc:Fallback xmlns="">
          <p:sp>
            <p:nvSpPr>
              <p:cNvPr id="64" name="Rectangle 63"/>
              <p:cNvSpPr>
                <a:spLocks noRot="1" noChangeAspect="1" noMove="1" noResize="1" noEditPoints="1" noAdjustHandles="1" noChangeArrowheads="1" noChangeShapeType="1" noTextEdit="1"/>
              </p:cNvSpPr>
              <p:nvPr/>
            </p:nvSpPr>
            <p:spPr>
              <a:xfrm>
                <a:off x="6358487" y="1995374"/>
                <a:ext cx="2834687" cy="1015663"/>
              </a:xfrm>
              <a:prstGeom prst="rect">
                <a:avLst/>
              </a:prstGeom>
              <a:blipFill>
                <a:blip r:embed="rId6"/>
                <a:stretch>
                  <a:fillRect t="-1754" b="-4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1733130" y="2709672"/>
                <a:ext cx="2672699" cy="59625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i="1" u="none">
                              <a:latin typeface="Cambria Math" panose="02040503050406030204" pitchFamily="18" charset="0"/>
                            </a:rPr>
                          </m:ctrlPr>
                        </m:fPr>
                        <m:num>
                          <m:r>
                            <a:rPr lang="en-US" sz="1600" i="1" u="none">
                              <a:latin typeface="Cambria Math"/>
                            </a:rPr>
                            <m:t>𝜕</m:t>
                          </m:r>
                          <m:r>
                            <a:rPr lang="en-US" sz="1600" i="1" u="none">
                              <a:latin typeface="Cambria Math"/>
                            </a:rPr>
                            <m:t>𝐸</m:t>
                          </m:r>
                        </m:num>
                        <m:den>
                          <m:r>
                            <a:rPr lang="en-US" sz="1600" i="1" u="none">
                              <a:latin typeface="Cambria Math"/>
                            </a:rPr>
                            <m:t>𝜕</m:t>
                          </m:r>
                          <m:r>
                            <a:rPr lang="en-US" sz="1600" i="1" u="none">
                              <a:latin typeface="Cambria Math"/>
                            </a:rPr>
                            <m:t>𝑊</m:t>
                          </m:r>
                        </m:den>
                      </m:f>
                      <m:r>
                        <a:rPr lang="en-US" sz="1600" i="1" u="none">
                          <a:latin typeface="Cambria Math"/>
                        </a:rPr>
                        <m:t>=</m:t>
                      </m:r>
                      <m:nary>
                        <m:naryPr>
                          <m:chr m:val="∑"/>
                          <m:limLoc m:val="subSup"/>
                          <m:ctrlPr>
                            <a:rPr lang="en-US" sz="1600" i="1" u="none">
                              <a:latin typeface="Cambria Math" panose="02040503050406030204" pitchFamily="18" charset="0"/>
                            </a:rPr>
                          </m:ctrlPr>
                        </m:naryPr>
                        <m:sub>
                          <m:r>
                            <m:rPr>
                              <m:brk m:alnAt="25"/>
                            </m:rPr>
                            <a:rPr lang="en-US" sz="1600" i="1" u="none">
                              <a:latin typeface="Cambria Math"/>
                            </a:rPr>
                            <m:t>𝑡</m:t>
                          </m:r>
                          <m:r>
                            <a:rPr lang="en-US" sz="1600" i="1" u="none">
                              <a:latin typeface="Cambria Math"/>
                            </a:rPr>
                            <m:t>=1</m:t>
                          </m:r>
                        </m:sub>
                        <m:sup>
                          <m:r>
                            <a:rPr lang="en-US" sz="1600" i="1" u="none">
                              <a:latin typeface="Cambria Math"/>
                            </a:rPr>
                            <m:t>𝑇</m:t>
                          </m:r>
                        </m:sup>
                        <m:e>
                          <m:f>
                            <m:fPr>
                              <m:ctrlPr>
                                <a:rPr lang="en-US" sz="1600" i="1" u="none">
                                  <a:latin typeface="Cambria Math" panose="02040503050406030204" pitchFamily="18" charset="0"/>
                                </a:rPr>
                              </m:ctrlPr>
                            </m:fPr>
                            <m:num>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𝐸</m:t>
                                  </m:r>
                                </m:e>
                                <m:sub>
                                  <m:r>
                                    <a:rPr lang="en-US" sz="1600" i="1" u="none">
                                      <a:latin typeface="Cambria Math"/>
                                    </a:rPr>
                                    <m:t>𝑡</m:t>
                                  </m:r>
                                </m:sub>
                              </m:sSub>
                            </m:num>
                            <m:den>
                              <m:r>
                                <a:rPr lang="en-US" sz="1600" i="1" u="none">
                                  <a:latin typeface="Cambria Math"/>
                                </a:rPr>
                                <m:t>𝜕</m:t>
                              </m:r>
                              <m:r>
                                <a:rPr lang="en-US" sz="1600" i="1" u="none">
                                  <a:latin typeface="Cambria Math"/>
                                </a:rPr>
                                <m:t>𝑊</m:t>
                              </m:r>
                            </m:den>
                          </m:f>
                        </m:e>
                      </m:nary>
                    </m:oMath>
                  </m:oMathPara>
                </a14:m>
                <a:endParaRPr lang="en-US" sz="1600" u="none" dirty="0"/>
              </a:p>
            </p:txBody>
          </p:sp>
        </mc:Choice>
        <mc:Fallback xmlns="">
          <p:sp>
            <p:nvSpPr>
              <p:cNvPr id="65" name="Rectangle 64"/>
              <p:cNvSpPr>
                <a:spLocks noRot="1" noChangeAspect="1" noMove="1" noResize="1" noEditPoints="1" noAdjustHandles="1" noChangeArrowheads="1" noChangeShapeType="1" noTextEdit="1"/>
              </p:cNvSpPr>
              <p:nvPr/>
            </p:nvSpPr>
            <p:spPr>
              <a:xfrm>
                <a:off x="1733130" y="2709672"/>
                <a:ext cx="2672699" cy="59625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2134673" y="3329735"/>
                <a:ext cx="3147785" cy="6065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600" i="1" u="none" smtClean="0">
                              <a:latin typeface="Cambria Math" panose="02040503050406030204" pitchFamily="18" charset="0"/>
                            </a:rPr>
                          </m:ctrlPr>
                        </m:fPr>
                        <m:num>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𝐸</m:t>
                              </m:r>
                            </m:e>
                            <m:sub>
                              <m:r>
                                <a:rPr lang="en-US" sz="1600" i="1" u="none">
                                  <a:latin typeface="Cambria Math"/>
                                </a:rPr>
                                <m:t>𝑡</m:t>
                              </m:r>
                            </m:sub>
                          </m:sSub>
                        </m:num>
                        <m:den>
                          <m:r>
                            <a:rPr lang="en-US" sz="1600" i="1" u="none">
                              <a:latin typeface="Cambria Math"/>
                            </a:rPr>
                            <m:t>𝜕</m:t>
                          </m:r>
                          <m:r>
                            <a:rPr lang="en-US" sz="1600" i="1" u="none">
                              <a:latin typeface="Cambria Math"/>
                            </a:rPr>
                            <m:t>𝑊</m:t>
                          </m:r>
                        </m:den>
                      </m:f>
                      <m:r>
                        <a:rPr lang="en-US" sz="1600" i="1" u="none">
                          <a:latin typeface="Cambria Math"/>
                        </a:rPr>
                        <m:t>=</m:t>
                      </m:r>
                      <m:nary>
                        <m:naryPr>
                          <m:chr m:val="∑"/>
                          <m:limLoc m:val="subSup"/>
                          <m:ctrlPr>
                            <a:rPr lang="en-US" sz="1600" i="1" u="none">
                              <a:latin typeface="Cambria Math" panose="02040503050406030204" pitchFamily="18" charset="0"/>
                            </a:rPr>
                          </m:ctrlPr>
                        </m:naryPr>
                        <m:sub>
                          <m:r>
                            <m:rPr>
                              <m:brk m:alnAt="1"/>
                            </m:rPr>
                            <a:rPr lang="en-US" sz="1600" b="0" i="1" u="none" smtClean="0">
                              <a:latin typeface="Cambria Math" panose="02040503050406030204" pitchFamily="18" charset="0"/>
                            </a:rPr>
                            <m:t>𝑘</m:t>
                          </m:r>
                          <m:r>
                            <a:rPr lang="en-US" sz="1600" i="1" u="none">
                              <a:latin typeface="Cambria Math"/>
                            </a:rPr>
                            <m:t>=1</m:t>
                          </m:r>
                        </m:sub>
                        <m:sup>
                          <m:r>
                            <a:rPr lang="en-US" sz="1600" b="0" i="1" u="none" smtClean="0">
                              <a:latin typeface="Cambria Math" panose="02040503050406030204" pitchFamily="18" charset="0"/>
                            </a:rPr>
                            <m:t>𝑡</m:t>
                          </m:r>
                        </m:sup>
                        <m:e>
                          <m:f>
                            <m:fPr>
                              <m:ctrlPr>
                                <a:rPr lang="en-US" sz="1600" i="1" u="none">
                                  <a:latin typeface="Cambria Math" panose="02040503050406030204" pitchFamily="18" charset="0"/>
                                </a:rPr>
                              </m:ctrlPr>
                            </m:fPr>
                            <m:num>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𝐸</m:t>
                                  </m:r>
                                </m:e>
                                <m:sub>
                                  <m:r>
                                    <a:rPr lang="en-US" sz="1600" i="1" u="none">
                                      <a:latin typeface="Cambria Math"/>
                                    </a:rPr>
                                    <m:t>𝑡</m:t>
                                  </m:r>
                                </m:sub>
                              </m:sSub>
                            </m:num>
                            <m:den>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𝑦</m:t>
                                  </m:r>
                                </m:e>
                                <m:sub>
                                  <m:r>
                                    <a:rPr lang="en-US" sz="1600" i="1" u="none">
                                      <a:latin typeface="Cambria Math"/>
                                    </a:rPr>
                                    <m:t>𝑡</m:t>
                                  </m:r>
                                </m:sub>
                              </m:sSub>
                            </m:den>
                          </m:f>
                          <m:f>
                            <m:fPr>
                              <m:ctrlPr>
                                <a:rPr lang="en-US" sz="1600" i="1" u="none">
                                  <a:latin typeface="Cambria Math" panose="02040503050406030204" pitchFamily="18" charset="0"/>
                                </a:rPr>
                              </m:ctrlPr>
                            </m:fPr>
                            <m:num>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𝑦</m:t>
                                  </m:r>
                                </m:e>
                                <m:sub>
                                  <m:r>
                                    <a:rPr lang="en-US" sz="1600" i="1" u="none">
                                      <a:latin typeface="Cambria Math"/>
                                    </a:rPr>
                                    <m:t>𝑡</m:t>
                                  </m:r>
                                </m:sub>
                              </m:sSub>
                            </m:num>
                            <m:den>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h</m:t>
                                  </m:r>
                                </m:e>
                                <m:sub>
                                  <m:r>
                                    <a:rPr lang="en-US" sz="1600" i="1" u="none">
                                      <a:latin typeface="Cambria Math"/>
                                    </a:rPr>
                                    <m:t>𝑡</m:t>
                                  </m:r>
                                </m:sub>
                              </m:sSub>
                            </m:den>
                          </m:f>
                          <m:f>
                            <m:fPr>
                              <m:ctrlPr>
                                <a:rPr lang="en-US" sz="1600" i="1" u="none">
                                  <a:latin typeface="Cambria Math" panose="02040503050406030204" pitchFamily="18" charset="0"/>
                                </a:rPr>
                              </m:ctrlPr>
                            </m:fPr>
                            <m:num>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h</m:t>
                                  </m:r>
                                </m:e>
                                <m:sub>
                                  <m:r>
                                    <a:rPr lang="en-US" sz="1600" i="1" u="none">
                                      <a:latin typeface="Cambria Math"/>
                                    </a:rPr>
                                    <m:t>𝑡</m:t>
                                  </m:r>
                                </m:sub>
                              </m:sSub>
                            </m:num>
                            <m:den>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h</m:t>
                                  </m:r>
                                </m:e>
                                <m:sub>
                                  <m:r>
                                    <a:rPr lang="en-US" sz="1600" b="0" i="1" u="none" smtClean="0">
                                      <a:latin typeface="Cambria Math"/>
                                    </a:rPr>
                                    <m:t>𝑡</m:t>
                                  </m:r>
                                  <m:r>
                                    <a:rPr lang="en-US" sz="1600" b="0" i="1" u="none" smtClean="0">
                                      <a:latin typeface="Cambria Math"/>
                                    </a:rPr>
                                    <m:t>−</m:t>
                                  </m:r>
                                  <m:r>
                                    <a:rPr lang="en-US" sz="1600" i="1" u="none">
                                      <a:latin typeface="Cambria Math"/>
                                    </a:rPr>
                                    <m:t>𝑘</m:t>
                                  </m:r>
                                </m:sub>
                              </m:sSub>
                            </m:den>
                          </m:f>
                          <m:f>
                            <m:fPr>
                              <m:ctrlPr>
                                <a:rPr lang="en-US" sz="1600" i="1" u="none">
                                  <a:latin typeface="Cambria Math" panose="02040503050406030204" pitchFamily="18" charset="0"/>
                                </a:rPr>
                              </m:ctrlPr>
                            </m:fPr>
                            <m:num>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h</m:t>
                                  </m:r>
                                </m:e>
                                <m:sub>
                                  <m:r>
                                    <a:rPr lang="en-US" sz="1600" b="0" i="1" u="none" smtClean="0">
                                      <a:latin typeface="Cambria Math"/>
                                    </a:rPr>
                                    <m:t>𝑡</m:t>
                                  </m:r>
                                  <m:r>
                                    <a:rPr lang="en-US" sz="1600" b="0" i="1" u="none" smtClean="0">
                                      <a:latin typeface="Cambria Math"/>
                                    </a:rPr>
                                    <m:t>−</m:t>
                                  </m:r>
                                  <m:r>
                                    <a:rPr lang="en-US" sz="1600" i="1" u="none">
                                      <a:latin typeface="Cambria Math"/>
                                    </a:rPr>
                                    <m:t>𝑘</m:t>
                                  </m:r>
                                </m:sub>
                              </m:sSub>
                            </m:num>
                            <m:den>
                              <m:r>
                                <a:rPr lang="en-US" sz="1600" i="1" u="none">
                                  <a:latin typeface="Cambria Math"/>
                                </a:rPr>
                                <m:t>𝜕</m:t>
                              </m:r>
                              <m:r>
                                <a:rPr lang="en-US" sz="1600" i="1" u="none">
                                  <a:latin typeface="Cambria Math"/>
                                </a:rPr>
                                <m:t>𝑊</m:t>
                              </m:r>
                            </m:den>
                          </m:f>
                        </m:e>
                      </m:nary>
                    </m:oMath>
                  </m:oMathPara>
                </a14:m>
                <a:endParaRPr lang="en-US" sz="1600" u="none" dirty="0"/>
              </a:p>
            </p:txBody>
          </p:sp>
        </mc:Choice>
        <mc:Fallback xmlns="">
          <p:sp>
            <p:nvSpPr>
              <p:cNvPr id="66" name="Rectangle 65"/>
              <p:cNvSpPr>
                <a:spLocks noRot="1" noChangeAspect="1" noMove="1" noResize="1" noEditPoints="1" noAdjustHandles="1" noChangeArrowheads="1" noChangeShapeType="1" noTextEdit="1"/>
              </p:cNvSpPr>
              <p:nvPr/>
            </p:nvSpPr>
            <p:spPr>
              <a:xfrm>
                <a:off x="2134673" y="3329735"/>
                <a:ext cx="3147785" cy="60651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73710" y="2530092"/>
                <a:ext cx="2114130" cy="95541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u="none" dirty="0"/>
                  <a:t>Parameters? </a:t>
                </a:r>
              </a:p>
              <a:p>
                <a:pPr algn="ctr"/>
                <a14:m>
                  <m:oMath xmlns:m="http://schemas.openxmlformats.org/officeDocument/2006/math">
                    <m:sSub>
                      <m:sSubPr>
                        <m:ctrlPr>
                          <a:rPr lang="en-US" sz="2000" i="1" u="none">
                            <a:latin typeface="Cambria Math" panose="02040503050406030204" pitchFamily="18" charset="0"/>
                          </a:rPr>
                        </m:ctrlPr>
                      </m:sSubPr>
                      <m:e>
                        <m:r>
                          <a:rPr lang="en-US" sz="2000" i="1" u="none">
                            <a:latin typeface="Cambria Math"/>
                          </a:rPr>
                          <m:t>𝑊</m:t>
                        </m:r>
                      </m:e>
                      <m:sub>
                        <m:r>
                          <a:rPr lang="en-US" sz="2000" i="1" u="none">
                            <a:latin typeface="Cambria Math"/>
                          </a:rPr>
                          <m:t>𝑜</m:t>
                        </m:r>
                      </m:sub>
                    </m:sSub>
                  </m:oMath>
                </a14:m>
                <a:r>
                  <a:rPr lang="en-US" sz="2000" u="none" dirty="0"/>
                  <a:t>, </a:t>
                </a:r>
                <a14:m>
                  <m:oMath xmlns:m="http://schemas.openxmlformats.org/officeDocument/2006/math">
                    <m:sSub>
                      <m:sSubPr>
                        <m:ctrlPr>
                          <a:rPr lang="en-US" sz="2000" i="1" u="none">
                            <a:latin typeface="Cambria Math" panose="02040503050406030204" pitchFamily="18" charset="0"/>
                          </a:rPr>
                        </m:ctrlPr>
                      </m:sSubPr>
                      <m:e>
                        <m:r>
                          <a:rPr lang="en-US" sz="2000" i="1" u="none">
                            <a:latin typeface="Cambria Math"/>
                          </a:rPr>
                          <m:t>𝑊</m:t>
                        </m:r>
                      </m:e>
                      <m:sub>
                        <m:r>
                          <a:rPr lang="en-US" sz="2000" b="0" i="1" u="none" smtClean="0">
                            <a:latin typeface="Cambria Math"/>
                          </a:rPr>
                          <m:t>𝑖</m:t>
                        </m:r>
                      </m:sub>
                    </m:sSub>
                  </m:oMath>
                </a14:m>
                <a:r>
                  <a:rPr lang="en-US" sz="2000" u="none" dirty="0"/>
                  <a:t>, </a:t>
                </a:r>
                <a14:m>
                  <m:oMath xmlns:m="http://schemas.openxmlformats.org/officeDocument/2006/math">
                    <m:sSub>
                      <m:sSubPr>
                        <m:ctrlPr>
                          <a:rPr lang="en-US" sz="2000" i="1" u="none">
                            <a:latin typeface="Cambria Math" panose="02040503050406030204" pitchFamily="18" charset="0"/>
                          </a:rPr>
                        </m:ctrlPr>
                      </m:sSubPr>
                      <m:e>
                        <m:r>
                          <a:rPr lang="en-US" sz="2000" i="1" u="none">
                            <a:latin typeface="Cambria Math"/>
                          </a:rPr>
                          <m:t>𝑊</m:t>
                        </m:r>
                      </m:e>
                      <m:sub>
                        <m:r>
                          <a:rPr lang="en-US" sz="2000" b="0" i="1" u="none" smtClean="0">
                            <a:latin typeface="Cambria Math"/>
                          </a:rPr>
                          <m:t>h</m:t>
                        </m:r>
                      </m:sub>
                    </m:sSub>
                  </m:oMath>
                </a14:m>
                <a:r>
                  <a:rPr lang="en-US" sz="2000" u="none" dirty="0"/>
                  <a:t> +</a:t>
                </a:r>
              </a:p>
              <a:p>
                <a:pPr algn="ctr"/>
                <a:r>
                  <a:rPr lang="en-US" sz="2000" u="none" dirty="0"/>
                  <a:t>vectors for input</a:t>
                </a:r>
              </a:p>
            </p:txBody>
          </p:sp>
        </mc:Choice>
        <mc:Fallback xmlns="">
          <p:sp>
            <p:nvSpPr>
              <p:cNvPr id="67" name="Rectangle 66"/>
              <p:cNvSpPr>
                <a:spLocks noRot="1" noChangeAspect="1" noMove="1" noResize="1" noEditPoints="1" noAdjustHandles="1" noChangeArrowheads="1" noChangeShapeType="1" noTextEdit="1"/>
              </p:cNvSpPr>
              <p:nvPr/>
            </p:nvSpPr>
            <p:spPr>
              <a:xfrm>
                <a:off x="73710" y="2530092"/>
                <a:ext cx="2114130" cy="955411"/>
              </a:xfrm>
              <a:prstGeom prst="rect">
                <a:avLst/>
              </a:prstGeom>
              <a:blipFill>
                <a:blip r:embed="rId9"/>
                <a:stretch>
                  <a:fillRect/>
                </a:stretch>
              </a:blipFill>
            </p:spPr>
            <p:txBody>
              <a:bodyPr/>
              <a:lstStyle/>
              <a:p>
                <a:r>
                  <a:rPr lang="en-US">
                    <a:noFill/>
                  </a:rPr>
                  <a:t> </a:t>
                </a:r>
              </a:p>
            </p:txBody>
          </p:sp>
        </mc:Fallback>
      </mc:AlternateContent>
      <p:sp>
        <p:nvSpPr>
          <p:cNvPr id="68" name="Rectangle 67"/>
          <p:cNvSpPr/>
          <p:nvPr/>
        </p:nvSpPr>
        <p:spPr>
          <a:xfrm>
            <a:off x="4059705" y="3337769"/>
            <a:ext cx="610593" cy="611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9" name="Rectangle 68"/>
          <p:cNvSpPr/>
          <p:nvPr/>
        </p:nvSpPr>
        <p:spPr>
          <a:xfrm>
            <a:off x="6502916" y="3431595"/>
            <a:ext cx="2523502"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u="none" dirty="0">
                <a:latin typeface="+mj-lt"/>
              </a:rPr>
              <a:t>This sometimes  is called “Backpropagation Through Time”, since the gradients are propagated back through time. </a:t>
            </a:r>
          </a:p>
        </p:txBody>
      </p:sp>
    </p:spTree>
    <p:extLst>
      <p:ext uri="{BB962C8B-B14F-4D97-AF65-F5344CB8AC3E}">
        <p14:creationId xmlns:p14="http://schemas.microsoft.com/office/powerpoint/2010/main" val="413925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xEl>
                                              <p:pRg st="0" end="0"/>
                                            </p:txEl>
                                          </p:spTgt>
                                        </p:tgtEl>
                                        <p:attrNameLst>
                                          <p:attrName>style.visibility</p:attrName>
                                        </p:attrNameLst>
                                      </p:cBhvr>
                                      <p:to>
                                        <p:strVal val="visible"/>
                                      </p:to>
                                    </p:set>
                                    <p:animEffect transition="in" filter="fade">
                                      <p:cBhvr>
                                        <p:cTn id="12" dur="500"/>
                                        <p:tgtEl>
                                          <p:spTgt spid="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xEl>
                                              <p:pRg st="1" end="1"/>
                                            </p:txEl>
                                          </p:spTgt>
                                        </p:tgtEl>
                                        <p:attrNameLst>
                                          <p:attrName>style.visibility</p:attrName>
                                        </p:attrNameLst>
                                      </p:cBhvr>
                                      <p:to>
                                        <p:strVal val="visible"/>
                                      </p:to>
                                    </p:set>
                                    <p:animEffect transition="in" filter="fade">
                                      <p:cBhvr>
                                        <p:cTn id="17" dur="500"/>
                                        <p:tgtEl>
                                          <p:spTgt spid="67">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7">
                                            <p:txEl>
                                              <p:pRg st="2" end="2"/>
                                            </p:txEl>
                                          </p:spTgt>
                                        </p:tgtEl>
                                        <p:attrNameLst>
                                          <p:attrName>style.visibility</p:attrName>
                                        </p:attrNameLst>
                                      </p:cBhvr>
                                      <p:to>
                                        <p:strVal val="visible"/>
                                      </p:to>
                                    </p:set>
                                    <p:animEffect transition="in" filter="fade">
                                      <p:cBhvr>
                                        <p:cTn id="20" dur="500"/>
                                        <p:tgtEl>
                                          <p:spTgt spid="6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500"/>
                                        <p:tgtEl>
                                          <p:spTgt spid="5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fade">
                                      <p:cBhvr>
                                        <p:cTn id="55" dur="500"/>
                                        <p:tgtEl>
                                          <p:spTgt spid="6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500"/>
                                        <p:tgtEl>
                                          <p:spTgt spid="6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63" grpId="0" animBg="1"/>
      <p:bldP spid="64" grpId="0" animBg="1"/>
      <p:bldP spid="65" grpId="0"/>
      <p:bldP spid="66" grpId="0"/>
      <p:bldP spid="68" grpId="0" animBg="1"/>
      <p:bldP spid="6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Neural Network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Content Placeholder 2"/>
          <p:cNvSpPr txBox="1">
            <a:spLocks/>
          </p:cNvSpPr>
          <p:nvPr/>
        </p:nvSpPr>
        <p:spPr>
          <a:xfrm>
            <a:off x="381000" y="1333500"/>
            <a:ext cx="716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000"/>
          </a:p>
          <a:p>
            <a:pPr marL="0" indent="0">
              <a:buFont typeface="Arial" pitchFamily="34" charset="0"/>
              <a:buNone/>
            </a:pPr>
            <a:endParaRPr lang="en-US" sz="2000"/>
          </a:p>
          <a:p>
            <a:pPr marL="0" indent="0">
              <a:buFont typeface="Arial" pitchFamily="34" charset="0"/>
              <a:buNone/>
            </a:pPr>
            <a:endParaRPr lang="en-US" sz="2000"/>
          </a:p>
          <a:p>
            <a:pPr marL="0" indent="0">
              <a:buFont typeface="Arial" pitchFamily="34" charset="0"/>
              <a:buNone/>
            </a:pPr>
            <a:endParaRPr lang="en-US" sz="2000"/>
          </a:p>
          <a:p>
            <a:pPr marL="0" indent="0">
              <a:buFont typeface="Arial" pitchFamily="34" charset="0"/>
              <a:buNone/>
            </a:pPr>
            <a:endParaRPr lang="en-US" sz="2000"/>
          </a:p>
          <a:p>
            <a:pPr marL="0" indent="0">
              <a:buFont typeface="Arial" pitchFamily="34" charset="0"/>
              <a:buNone/>
            </a:pPr>
            <a:endParaRPr lang="en-US" sz="2000"/>
          </a:p>
          <a:p>
            <a:pPr marL="0" indent="0">
              <a:buFont typeface="Arial" pitchFamily="34" charset="0"/>
              <a:buNone/>
            </a:pPr>
            <a:endParaRPr lang="en-US" sz="2000" dirty="0"/>
          </a:p>
        </p:txBody>
      </p:sp>
      <p:grpSp>
        <p:nvGrpSpPr>
          <p:cNvPr id="6" name="Group 5"/>
          <p:cNvGrpSpPr/>
          <p:nvPr/>
        </p:nvGrpSpPr>
        <p:grpSpPr>
          <a:xfrm>
            <a:off x="1210406" y="4267529"/>
            <a:ext cx="5336744" cy="2159687"/>
            <a:chOff x="2751284" y="4229429"/>
            <a:chExt cx="5336744" cy="2159687"/>
          </a:xfrm>
        </p:grpSpPr>
        <mc:AlternateContent xmlns:mc="http://schemas.openxmlformats.org/markup-compatibility/2006" xmlns:a14="http://schemas.microsoft.com/office/drawing/2010/main">
          <mc:Choice Requires="a14">
            <p:sp>
              <p:nvSpPr>
                <p:cNvPr id="7" name="TextBox 6"/>
                <p:cNvSpPr txBox="1"/>
                <p:nvPr/>
              </p:nvSpPr>
              <p:spPr>
                <a:xfrm>
                  <a:off x="3532906" y="6081339"/>
                  <a:ext cx="4555122" cy="307777"/>
                </a:xfrm>
                <a:prstGeom prst="rect">
                  <a:avLst/>
                </a:prstGeom>
                <a:noFill/>
              </p:spPr>
              <p:txBody>
                <a:bodyPr wrap="square" rtlCol="0">
                  <a:spAutoFit/>
                </a:bodyPr>
                <a:lstStyle/>
                <a:p>
                  <a:pPr algn="ctr"/>
                  <a14:m>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𝑦</m:t>
                          </m:r>
                        </m:e>
                        <m:sub>
                          <m:r>
                            <a:rPr lang="en-US" b="0" i="1" u="none" smtClean="0">
                              <a:latin typeface="Cambria Math"/>
                            </a:rPr>
                            <m:t>𝑡</m:t>
                          </m:r>
                          <m:r>
                            <a:rPr lang="en-US" b="0" i="1" u="none" smtClean="0">
                              <a:latin typeface="Cambria Math"/>
                            </a:rPr>
                            <m:t>−1</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b="0" i="1" u="none" smtClean="0">
                              <a:latin typeface="Cambria Math"/>
                            </a:rPr>
                            <m:t>𝑦</m:t>
                          </m:r>
                        </m:e>
                        <m:sub>
                          <m:r>
                            <a:rPr lang="en-US" i="1" u="none">
                              <a:latin typeface="Cambria Math"/>
                            </a:rPr>
                            <m:t>𝑡</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b="0" i="1" u="none" smtClean="0">
                              <a:latin typeface="Cambria Math"/>
                            </a:rPr>
                            <m:t>𝑦</m:t>
                          </m:r>
                        </m:e>
                        <m:sub>
                          <m:r>
                            <a:rPr lang="en-US" i="1" u="none">
                              <a:latin typeface="Cambria Math"/>
                            </a:rPr>
                            <m:t>𝑡</m:t>
                          </m:r>
                          <m:r>
                            <a:rPr lang="en-US" b="0" i="1" u="none" smtClean="0">
                              <a:latin typeface="Cambria Math"/>
                            </a:rPr>
                            <m:t>+</m:t>
                          </m:r>
                          <m:r>
                            <a:rPr lang="en-US" i="1" u="none">
                              <a:latin typeface="Cambria Math"/>
                            </a:rPr>
                            <m:t>1</m:t>
                          </m:r>
                        </m:sub>
                      </m:sSub>
                    </m:oMath>
                  </a14:m>
                  <a:r>
                    <a:rPr lang="en-US" u="none" dirty="0"/>
                    <a:t> </a:t>
                  </a:r>
                </a:p>
              </p:txBody>
            </p:sp>
          </mc:Choice>
          <mc:Fallback xmlns="">
            <p:sp>
              <p:nvSpPr>
                <p:cNvPr id="7" name="TextBox 6"/>
                <p:cNvSpPr txBox="1">
                  <a:spLocks noRot="1" noChangeAspect="1" noMove="1" noResize="1" noEditPoints="1" noAdjustHandles="1" noChangeArrowheads="1" noChangeShapeType="1" noTextEdit="1"/>
                </p:cNvSpPr>
                <p:nvPr/>
              </p:nvSpPr>
              <p:spPr>
                <a:xfrm>
                  <a:off x="3532906" y="6081339"/>
                  <a:ext cx="4555122" cy="307777"/>
                </a:xfrm>
                <a:prstGeom prst="rect">
                  <a:avLst/>
                </a:prstGeom>
                <a:blipFill>
                  <a:blip r:embed="rId2"/>
                  <a:stretch>
                    <a:fillRect b="-28000"/>
                  </a:stretch>
                </a:blipFill>
              </p:spPr>
              <p:txBody>
                <a:bodyPr/>
                <a:lstStyle/>
                <a:p>
                  <a:r>
                    <a:rPr lang="en-US">
                      <a:noFill/>
                    </a:rPr>
                    <a:t> </a:t>
                  </a:r>
                </a:p>
              </p:txBody>
            </p:sp>
          </mc:Fallback>
        </mc:AlternateContent>
        <p:grpSp>
          <p:nvGrpSpPr>
            <p:cNvPr id="8" name="Group 7"/>
            <p:cNvGrpSpPr/>
            <p:nvPr/>
          </p:nvGrpSpPr>
          <p:grpSpPr>
            <a:xfrm>
              <a:off x="2751284" y="4229429"/>
              <a:ext cx="5098736" cy="2018971"/>
              <a:chOff x="2286000" y="3918325"/>
              <a:chExt cx="5693739" cy="2210142"/>
            </a:xfrm>
          </p:grpSpPr>
          <p:sp>
            <p:nvSpPr>
              <p:cNvPr id="9" name="Rectangle 8"/>
              <p:cNvSpPr/>
              <p:nvPr/>
            </p:nvSpPr>
            <p:spPr>
              <a:xfrm>
                <a:off x="2735597" y="4318717"/>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u="none" dirty="0">
                    <a:solidFill>
                      <a:schemeClr val="bg2"/>
                    </a:solidFill>
                  </a:rPr>
                  <a:t>O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p>
            </p:txBody>
          </p:sp>
          <p:sp>
            <p:nvSpPr>
              <p:cNvPr id="10" name="Rectangle 9"/>
              <p:cNvSpPr/>
              <p:nvPr/>
            </p:nvSpPr>
            <p:spPr>
              <a:xfrm>
                <a:off x="4007144" y="4323520"/>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u="none" dirty="0">
                    <a:solidFill>
                      <a:schemeClr val="bg2"/>
                    </a:solidFill>
                  </a:rPr>
                  <a:t>O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p>
            </p:txBody>
          </p:sp>
          <p:sp>
            <p:nvSpPr>
              <p:cNvPr id="11" name="Rectangle 10"/>
              <p:cNvSpPr/>
              <p:nvPr/>
            </p:nvSpPr>
            <p:spPr>
              <a:xfrm>
                <a:off x="5280677" y="4318717"/>
                <a:ext cx="1021080" cy="209550"/>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u="none" dirty="0">
                    <a:solidFill>
                      <a:schemeClr val="bg2"/>
                    </a:solidFill>
                  </a:rPr>
                  <a:t>O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p>
            </p:txBody>
          </p:sp>
          <mc:AlternateContent xmlns:mc="http://schemas.openxmlformats.org/markup-compatibility/2006" xmlns:a14="http://schemas.microsoft.com/office/drawing/2010/main">
            <mc:Choice Requires="a14">
              <p:sp>
                <p:nvSpPr>
                  <p:cNvPr id="12" name="TextBox 11"/>
                  <p:cNvSpPr txBox="1"/>
                  <p:nvPr/>
                </p:nvSpPr>
                <p:spPr>
                  <a:xfrm>
                    <a:off x="2286000" y="3918325"/>
                    <a:ext cx="4555122" cy="307777"/>
                  </a:xfrm>
                  <a:prstGeom prst="rect">
                    <a:avLst/>
                  </a:prstGeom>
                  <a:noFill/>
                </p:spPr>
                <p:txBody>
                  <a:bodyPr wrap="square" rtlCol="0">
                    <a:spAutoFit/>
                  </a:bodyPr>
                  <a:lstStyle/>
                  <a:p>
                    <a:pPr algn="ctr"/>
                    <a14:m>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𝑥</m:t>
                            </m:r>
                          </m:e>
                          <m:sub>
                            <m:r>
                              <a:rPr lang="en-US" b="0" i="1" u="none" smtClean="0">
                                <a:latin typeface="Cambria Math"/>
                              </a:rPr>
                              <m:t>𝑡</m:t>
                            </m:r>
                            <m:r>
                              <a:rPr lang="en-US" b="0" i="1" u="none" smtClean="0">
                                <a:latin typeface="Cambria Math"/>
                              </a:rPr>
                              <m:t>−1</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𝑡</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𝑡</m:t>
                            </m:r>
                            <m:r>
                              <a:rPr lang="en-US" b="0" i="1" u="none" smtClean="0">
                                <a:latin typeface="Cambria Math"/>
                              </a:rPr>
                              <m:t>+</m:t>
                            </m:r>
                            <m:r>
                              <a:rPr lang="en-US" i="1" u="none">
                                <a:latin typeface="Cambria Math"/>
                              </a:rPr>
                              <m:t>1</m:t>
                            </m:r>
                          </m:sub>
                        </m:sSub>
                      </m:oMath>
                    </a14:m>
                    <a:r>
                      <a:rPr lang="en-US" u="none" dirty="0"/>
                      <a:t> </a:t>
                    </a:r>
                  </a:p>
                </p:txBody>
              </p:sp>
            </mc:Choice>
            <mc:Fallback xmlns="">
              <p:sp>
                <p:nvSpPr>
                  <p:cNvPr id="9" name="TextBox 8"/>
                  <p:cNvSpPr txBox="1">
                    <a:spLocks noRot="1" noChangeAspect="1" noMove="1" noResize="1" noEditPoints="1" noAdjustHandles="1" noChangeArrowheads="1" noChangeShapeType="1" noTextEdit="1"/>
                  </p:cNvSpPr>
                  <p:nvPr/>
                </p:nvSpPr>
                <p:spPr>
                  <a:xfrm>
                    <a:off x="2286000" y="3918325"/>
                    <a:ext cx="4555122" cy="307777"/>
                  </a:xfrm>
                  <a:prstGeom prst="rect">
                    <a:avLst/>
                  </a:prstGeom>
                  <a:blipFill rotWithShape="1">
                    <a:blip r:embed="rId3"/>
                    <a:stretch>
                      <a:fillRect b="-4348"/>
                    </a:stretch>
                  </a:blipFill>
                </p:spPr>
                <p:txBody>
                  <a:bodyPr/>
                  <a:lstStyle/>
                  <a:p>
                    <a:r>
                      <a:rPr lang="en-US">
                        <a:noFill/>
                      </a:rPr>
                      <a:t> </a:t>
                    </a:r>
                  </a:p>
                </p:txBody>
              </p:sp>
            </mc:Fallback>
          </mc:AlternateContent>
          <p:sp>
            <p:nvSpPr>
              <p:cNvPr id="13" name="Rectangle 12"/>
              <p:cNvSpPr/>
              <p:nvPr/>
            </p:nvSpPr>
            <p:spPr>
              <a:xfrm rot="5400000">
                <a:off x="3293761" y="5132152"/>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u="none" dirty="0">
                    <a:solidFill>
                      <a:schemeClr val="bg2"/>
                    </a:solidFill>
                  </a:rPr>
                  <a:t>O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p>
            </p:txBody>
          </p:sp>
          <p:sp>
            <p:nvSpPr>
              <p:cNvPr id="14" name="Rectangle 13"/>
              <p:cNvSpPr/>
              <p:nvPr/>
            </p:nvSpPr>
            <p:spPr>
              <a:xfrm rot="5400000">
                <a:off x="4570112" y="5132152"/>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u="none" dirty="0">
                    <a:solidFill>
                      <a:schemeClr val="bg2"/>
                    </a:solidFill>
                  </a:rPr>
                  <a:t>O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p>
            </p:txBody>
          </p:sp>
          <p:sp>
            <p:nvSpPr>
              <p:cNvPr id="15" name="Rectangle 14"/>
              <p:cNvSpPr/>
              <p:nvPr/>
            </p:nvSpPr>
            <p:spPr>
              <a:xfrm rot="5400000">
                <a:off x="5808362" y="5132152"/>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u="none" dirty="0">
                    <a:solidFill>
                      <a:schemeClr val="bg2"/>
                    </a:solidFill>
                  </a:rPr>
                  <a:t>O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p>
            </p:txBody>
          </p:sp>
          <p:cxnSp>
            <p:nvCxnSpPr>
              <p:cNvPr id="16" name="Elbow Connector 15"/>
              <p:cNvCxnSpPr>
                <a:stCxn id="9" idx="2"/>
                <a:endCxn id="13" idx="2"/>
              </p:cNvCxnSpPr>
              <p:nvPr/>
            </p:nvCxnSpPr>
            <p:spPr>
              <a:xfrm rot="16200000" flipH="1">
                <a:off x="3118501" y="4655902"/>
                <a:ext cx="708660" cy="453389"/>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2"/>
                <a:endCxn id="14" idx="2"/>
              </p:cNvCxnSpPr>
              <p:nvPr/>
            </p:nvCxnSpPr>
            <p:spPr>
              <a:xfrm rot="16200000" flipH="1">
                <a:off x="4394852" y="4655901"/>
                <a:ext cx="703857" cy="458193"/>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1" idx="2"/>
                <a:endCxn id="15" idx="2"/>
              </p:cNvCxnSpPr>
              <p:nvPr/>
            </p:nvCxnSpPr>
            <p:spPr>
              <a:xfrm rot="16200000" flipH="1">
                <a:off x="5648342" y="4671142"/>
                <a:ext cx="708660" cy="42291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37477" y="5390320"/>
                <a:ext cx="116204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909077" y="5390320"/>
                <a:ext cx="1066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185427" y="5390320"/>
                <a:ext cx="103350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3424617" y="5395124"/>
                    <a:ext cx="4555122" cy="307777"/>
                  </a:xfrm>
                  <a:prstGeom prst="rect">
                    <a:avLst/>
                  </a:prstGeom>
                  <a:noFill/>
                </p:spPr>
                <p:txBody>
                  <a:bodyPr wrap="square" rtlCol="0">
                    <a:spAutoFit/>
                  </a:bodyPr>
                  <a:lstStyle/>
                  <a:p>
                    <a:pPr algn="ctr"/>
                    <a14:m>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h</m:t>
                            </m:r>
                          </m:e>
                          <m:sub>
                            <m:r>
                              <a:rPr lang="en-US" b="0" i="1" u="none" smtClean="0">
                                <a:latin typeface="Cambria Math"/>
                              </a:rPr>
                              <m:t>𝑡</m:t>
                            </m:r>
                            <m:r>
                              <a:rPr lang="en-US" b="0" i="1" u="none" smtClean="0">
                                <a:latin typeface="Cambria Math"/>
                              </a:rPr>
                              <m:t>−1</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b="0" i="1" u="none" smtClean="0">
                                <a:latin typeface="Cambria Math"/>
                              </a:rPr>
                              <m:t>h</m:t>
                            </m:r>
                          </m:e>
                          <m:sub>
                            <m:r>
                              <a:rPr lang="en-US" i="1" u="none">
                                <a:latin typeface="Cambria Math"/>
                              </a:rPr>
                              <m:t>𝑡</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b="0" i="1" u="none" smtClean="0">
                                <a:latin typeface="Cambria Math"/>
                              </a:rPr>
                              <m:t>h</m:t>
                            </m:r>
                          </m:e>
                          <m:sub>
                            <m:r>
                              <a:rPr lang="en-US" i="1" u="none">
                                <a:latin typeface="Cambria Math"/>
                              </a:rPr>
                              <m:t>𝑡</m:t>
                            </m:r>
                            <m:r>
                              <a:rPr lang="en-US" b="0" i="1" u="none" smtClean="0">
                                <a:latin typeface="Cambria Math"/>
                              </a:rPr>
                              <m:t>+</m:t>
                            </m:r>
                            <m:r>
                              <a:rPr lang="en-US" i="1" u="none">
                                <a:latin typeface="Cambria Math"/>
                              </a:rPr>
                              <m:t>1</m:t>
                            </m:r>
                          </m:sub>
                        </m:sSub>
                      </m:oMath>
                    </a14:m>
                    <a:r>
                      <a:rPr lang="en-US" u="none" dirty="0"/>
                      <a:t> </a:t>
                    </a:r>
                  </a:p>
                </p:txBody>
              </p:sp>
            </mc:Choice>
            <mc:Fallback xmlns="">
              <p:sp>
                <p:nvSpPr>
                  <p:cNvPr id="22" name="TextBox 21"/>
                  <p:cNvSpPr txBox="1">
                    <a:spLocks noRot="1" noChangeAspect="1" noMove="1" noResize="1" noEditPoints="1" noAdjustHandles="1" noChangeArrowheads="1" noChangeShapeType="1" noTextEdit="1"/>
                  </p:cNvSpPr>
                  <p:nvPr/>
                </p:nvSpPr>
                <p:spPr>
                  <a:xfrm>
                    <a:off x="3424617" y="5395124"/>
                    <a:ext cx="4555122" cy="307777"/>
                  </a:xfrm>
                  <a:prstGeom prst="rect">
                    <a:avLst/>
                  </a:prstGeom>
                  <a:blipFill>
                    <a:blip r:embed="rId4"/>
                    <a:stretch>
                      <a:fillRect b="-30435"/>
                    </a:stretch>
                  </a:blipFill>
                </p:spPr>
                <p:txBody>
                  <a:bodyPr/>
                  <a:lstStyle/>
                  <a:p>
                    <a:r>
                      <a:rPr lang="en-US">
                        <a:noFill/>
                      </a:rPr>
                      <a:t> </a:t>
                    </a:r>
                  </a:p>
                </p:txBody>
              </p:sp>
            </mc:Fallback>
          </mc:AlternateContent>
          <p:cxnSp>
            <p:nvCxnSpPr>
              <p:cNvPr id="23" name="Straight Arrow Connector 22"/>
              <p:cNvCxnSpPr/>
              <p:nvPr/>
            </p:nvCxnSpPr>
            <p:spPr>
              <a:xfrm>
                <a:off x="3804301" y="5747467"/>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098146" y="5747467"/>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318902" y="5747467"/>
                <a:ext cx="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434097" y="5390320"/>
                <a:ext cx="103350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27" name="Rectangle 26"/>
              <p:cNvSpPr/>
              <p:nvPr/>
            </p:nvSpPr>
            <p:spPr>
              <a:xfrm>
                <a:off x="4892957" y="959345"/>
                <a:ext cx="3098308"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b="0" u="none" dirty="0">
                    <a:latin typeface="Cambria Math"/>
                  </a:rPr>
                  <a:t>Reminder: </a:t>
                </a:r>
              </a:p>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𝑦</m:t>
                          </m:r>
                        </m:e>
                        <m:sub>
                          <m:r>
                            <a:rPr lang="en-US" b="0" i="1" u="none" smtClean="0">
                              <a:latin typeface="Cambria Math"/>
                            </a:rPr>
                            <m:t>𝑡</m:t>
                          </m:r>
                        </m:sub>
                      </m:sSub>
                      <m:r>
                        <a:rPr lang="en-US" b="0" i="1" u="none" smtClean="0">
                          <a:latin typeface="Cambria Math"/>
                        </a:rPr>
                        <m:t>=</m:t>
                      </m:r>
                      <m:r>
                        <m:rPr>
                          <m:sty m:val="p"/>
                        </m:rPr>
                        <a:rPr lang="en-US" b="0" i="1" u="none" smtClean="0">
                          <a:latin typeface="Cambria Math"/>
                        </a:rPr>
                        <m:t>softmax</m:t>
                      </m:r>
                      <m:d>
                        <m:dPr>
                          <m:ctrlPr>
                            <a:rPr lang="en-US" b="0" i="1" u="none" smtClean="0">
                              <a:latin typeface="Cambria Math" panose="02040503050406030204" pitchFamily="18" charset="0"/>
                            </a:rPr>
                          </m:ctrlPr>
                        </m:dPr>
                        <m:e>
                          <m:sSub>
                            <m:sSubPr>
                              <m:ctrlPr>
                                <a:rPr lang="en-US" b="0" i="1" u="none" smtClean="0">
                                  <a:latin typeface="Cambria Math" panose="02040503050406030204" pitchFamily="18" charset="0"/>
                                </a:rPr>
                              </m:ctrlPr>
                            </m:sSubPr>
                            <m:e>
                              <m:r>
                                <a:rPr lang="en-US" b="0" i="1" u="none" smtClean="0">
                                  <a:latin typeface="Cambria Math"/>
                                </a:rPr>
                                <m:t>𝑊</m:t>
                              </m:r>
                            </m:e>
                            <m:sub>
                              <m:r>
                                <a:rPr lang="en-US" b="0" i="1" u="none" smtClean="0">
                                  <a:latin typeface="Cambria Math"/>
                                </a:rPr>
                                <m:t>𝑜</m:t>
                              </m:r>
                            </m:sub>
                          </m:sSub>
                          <m:sSub>
                            <m:sSubPr>
                              <m:ctrlPr>
                                <a:rPr lang="en-US" b="0" i="1" u="none" smtClean="0">
                                  <a:latin typeface="Cambria Math" panose="02040503050406030204" pitchFamily="18" charset="0"/>
                                </a:rPr>
                              </m:ctrlPr>
                            </m:sSubPr>
                            <m:e>
                              <m:r>
                                <a:rPr lang="en-US" b="0" i="1" u="none" smtClean="0">
                                  <a:latin typeface="Cambria Math"/>
                                </a:rPr>
                                <m:t>h</m:t>
                              </m:r>
                            </m:e>
                            <m:sub>
                              <m:r>
                                <a:rPr lang="en-US" b="0" i="1" u="none" smtClean="0">
                                  <a:latin typeface="Cambria Math"/>
                                </a:rPr>
                                <m:t>𝑡</m:t>
                              </m:r>
                            </m:sub>
                          </m:sSub>
                          <m:r>
                            <a:rPr lang="en-US" b="0" i="1" u="none" smtClean="0">
                              <a:latin typeface="Cambria Math"/>
                            </a:rPr>
                            <m:t> </m:t>
                          </m:r>
                        </m:e>
                      </m:d>
                    </m:oMath>
                  </m:oMathPara>
                </a14:m>
                <a:endParaRPr lang="en-US" b="0" u="none" dirty="0"/>
              </a:p>
              <a:p>
                <a:pPr marL="0" lvl="1"/>
                <a14:m>
                  <m:oMathPara xmlns:m="http://schemas.openxmlformats.org/officeDocument/2006/math">
                    <m:oMathParaPr>
                      <m:jc m:val="centerGroup"/>
                    </m:oMathParaPr>
                    <m:oMath xmlns:m="http://schemas.openxmlformats.org/officeDocument/2006/math">
                      <m:sSub>
                        <m:sSubPr>
                          <m:ctrlPr>
                            <a:rPr lang="en-US" i="1" u="none">
                              <a:latin typeface="Cambria Math" panose="02040503050406030204" pitchFamily="18" charset="0"/>
                            </a:rPr>
                          </m:ctrlPr>
                        </m:sSubPr>
                        <m:e>
                          <m:r>
                            <a:rPr lang="en-US" i="1" u="none">
                              <a:latin typeface="Cambria Math"/>
                            </a:rPr>
                            <m:t>h</m:t>
                          </m:r>
                        </m:e>
                        <m:sub>
                          <m:r>
                            <a:rPr lang="en-US" i="1" u="none">
                              <a:latin typeface="Cambria Math"/>
                            </a:rPr>
                            <m:t>𝑡</m:t>
                          </m:r>
                        </m:sub>
                      </m:sSub>
                      <m:r>
                        <a:rPr lang="en-US" i="1" u="none">
                          <a:latin typeface="Cambria Math"/>
                        </a:rPr>
                        <m:t>=</m:t>
                      </m:r>
                      <m:r>
                        <a:rPr lang="en-US" b="0" i="1" u="none" smtClean="0">
                          <a:latin typeface="Cambria Math"/>
                        </a:rPr>
                        <m:t>𝑓</m:t>
                      </m:r>
                      <m:r>
                        <a:rPr lang="en-US" b="0" i="1" u="none" smtClean="0">
                          <a:latin typeface="Cambria Math"/>
                        </a:rPr>
                        <m:t>(</m:t>
                      </m:r>
                      <m:sSub>
                        <m:sSubPr>
                          <m:ctrlPr>
                            <a:rPr lang="en-US" i="1" u="none">
                              <a:latin typeface="Cambria Math" panose="02040503050406030204" pitchFamily="18" charset="0"/>
                            </a:rPr>
                          </m:ctrlPr>
                        </m:sSubPr>
                        <m:e>
                          <m:r>
                            <a:rPr lang="en-US" i="1" u="none">
                              <a:latin typeface="Cambria Math"/>
                            </a:rPr>
                            <m:t>𝑊</m:t>
                          </m:r>
                        </m:e>
                        <m:sub>
                          <m:r>
                            <a:rPr lang="en-US" i="1" u="none">
                              <a:latin typeface="Cambria Math"/>
                            </a:rPr>
                            <m:t>h</m:t>
                          </m:r>
                        </m:sub>
                      </m:sSub>
                      <m:sSub>
                        <m:sSubPr>
                          <m:ctrlPr>
                            <a:rPr lang="en-US" i="1" u="none">
                              <a:latin typeface="Cambria Math" panose="02040503050406030204" pitchFamily="18" charset="0"/>
                            </a:rPr>
                          </m:ctrlPr>
                        </m:sSubPr>
                        <m:e>
                          <m:r>
                            <a:rPr lang="en-US" i="1" u="none">
                              <a:latin typeface="Cambria Math"/>
                            </a:rPr>
                            <m:t>h</m:t>
                          </m:r>
                        </m:e>
                        <m:sub>
                          <m:r>
                            <a:rPr lang="en-US" i="1" u="none">
                              <a:latin typeface="Cambria Math"/>
                            </a:rPr>
                            <m:t>𝑡</m:t>
                          </m:r>
                          <m:r>
                            <a:rPr lang="en-US" i="1" u="none">
                              <a:latin typeface="Cambria Math"/>
                            </a:rPr>
                            <m:t>−1</m:t>
                          </m:r>
                        </m:sub>
                      </m:sSub>
                      <m:r>
                        <a:rPr lang="en-US" i="1" u="none">
                          <a:latin typeface="Cambria Math"/>
                        </a:rPr>
                        <m:t>+</m:t>
                      </m:r>
                      <m:sSub>
                        <m:sSubPr>
                          <m:ctrlPr>
                            <a:rPr lang="en-US" i="1" u="none">
                              <a:latin typeface="Cambria Math" panose="02040503050406030204" pitchFamily="18" charset="0"/>
                            </a:rPr>
                          </m:ctrlPr>
                        </m:sSubPr>
                        <m:e>
                          <m:r>
                            <a:rPr lang="en-US" i="1" u="none">
                              <a:latin typeface="Cambria Math"/>
                            </a:rPr>
                            <m:t>𝑊</m:t>
                          </m:r>
                        </m:e>
                        <m:sub>
                          <m:r>
                            <a:rPr lang="en-US" i="1" u="none">
                              <a:latin typeface="Cambria Math"/>
                            </a:rPr>
                            <m:t>𝑖</m:t>
                          </m:r>
                        </m:sub>
                      </m:sSub>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𝑡</m:t>
                          </m:r>
                        </m:sub>
                      </m:sSub>
                      <m:r>
                        <a:rPr lang="en-US" i="1" u="none">
                          <a:latin typeface="Cambria Math"/>
                        </a:rPr>
                        <m:t>)</m:t>
                      </m:r>
                    </m:oMath>
                  </m:oMathPara>
                </a14:m>
                <a:endParaRPr lang="en-US" u="none" dirty="0"/>
              </a:p>
            </p:txBody>
          </p:sp>
        </mc:Choice>
        <mc:Fallback xmlns="">
          <p:sp>
            <p:nvSpPr>
              <p:cNvPr id="27" name="Rectangle 26"/>
              <p:cNvSpPr>
                <a:spLocks noRot="1" noChangeAspect="1" noMove="1" noResize="1" noEditPoints="1" noAdjustHandles="1" noChangeArrowheads="1" noChangeShapeType="1" noTextEdit="1"/>
              </p:cNvSpPr>
              <p:nvPr/>
            </p:nvSpPr>
            <p:spPr>
              <a:xfrm>
                <a:off x="4892957" y="959345"/>
                <a:ext cx="3098308" cy="923330"/>
              </a:xfrm>
              <a:prstGeom prst="rect">
                <a:avLst/>
              </a:prstGeom>
              <a:blipFill>
                <a:blip r:embed="rId5"/>
                <a:stretch>
                  <a:fillRect t="-2564" b="-3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1054730" y="1410029"/>
                <a:ext cx="3652218" cy="667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800" i="1" u="none" smtClean="0">
                              <a:latin typeface="Cambria Math" panose="02040503050406030204" pitchFamily="18" charset="0"/>
                            </a:rPr>
                          </m:ctrlPr>
                        </m:fPr>
                        <m:num>
                          <m:r>
                            <a:rPr lang="en-US" sz="1800" i="1" u="none">
                              <a:latin typeface="Cambria Math"/>
                            </a:rPr>
                            <m:t>𝜕</m:t>
                          </m:r>
                          <m:sSub>
                            <m:sSubPr>
                              <m:ctrlPr>
                                <a:rPr lang="en-US" sz="1800" b="0" i="1" u="none" smtClean="0">
                                  <a:latin typeface="Cambria Math" panose="02040503050406030204" pitchFamily="18" charset="0"/>
                                </a:rPr>
                              </m:ctrlPr>
                            </m:sSubPr>
                            <m:e>
                              <m:r>
                                <a:rPr lang="en-US" sz="1800" i="1" u="none">
                                  <a:latin typeface="Cambria Math"/>
                                </a:rPr>
                                <m:t>𝐸</m:t>
                              </m:r>
                            </m:e>
                            <m:sub>
                              <m:r>
                                <a:rPr lang="en-US" sz="1800" b="0" i="1" u="none" smtClean="0">
                                  <a:latin typeface="Cambria Math" panose="02040503050406030204" pitchFamily="18" charset="0"/>
                                </a:rPr>
                                <m:t>𝑡</m:t>
                              </m:r>
                            </m:sub>
                          </m:sSub>
                        </m:num>
                        <m:den>
                          <m:r>
                            <a:rPr lang="en-US" sz="1800" i="1" u="none">
                              <a:latin typeface="Cambria Math"/>
                            </a:rPr>
                            <m:t>𝜕</m:t>
                          </m:r>
                          <m:r>
                            <a:rPr lang="en-US" sz="1800" i="1" u="none">
                              <a:latin typeface="Cambria Math"/>
                            </a:rPr>
                            <m:t>𝑊</m:t>
                          </m:r>
                        </m:den>
                      </m:f>
                      <m:r>
                        <a:rPr lang="en-US" sz="1800" i="1" u="none">
                          <a:latin typeface="Cambria Math"/>
                        </a:rPr>
                        <m:t>=</m:t>
                      </m:r>
                      <m:nary>
                        <m:naryPr>
                          <m:chr m:val="∑"/>
                          <m:limLoc m:val="subSup"/>
                          <m:ctrlPr>
                            <a:rPr lang="en-US" i="1">
                              <a:latin typeface="Cambria Math" panose="02040503050406030204" pitchFamily="18" charset="0"/>
                            </a:rPr>
                          </m:ctrlPr>
                        </m:naryPr>
                        <m:sub>
                          <m:r>
                            <m:rPr>
                              <m:brk m:alnAt="1"/>
                            </m:rPr>
                            <a:rPr lang="en-US" i="1">
                              <a:latin typeface="Cambria Math" panose="02040503050406030204" pitchFamily="18" charset="0"/>
                            </a:rPr>
                            <m:t>𝑘</m:t>
                          </m:r>
                          <m:r>
                            <a:rPr lang="en-US" i="1">
                              <a:latin typeface="Cambria Math"/>
                            </a:rPr>
                            <m:t>=1</m:t>
                          </m:r>
                        </m:sub>
                        <m:sup>
                          <m:r>
                            <a:rPr lang="en-US" i="1">
                              <a:latin typeface="Cambria Math" panose="02040503050406030204" pitchFamily="18" charset="0"/>
                            </a:rPr>
                            <m:t>𝑡</m:t>
                          </m:r>
                        </m:sup>
                        <m:e>
                          <m:f>
                            <m:fPr>
                              <m:ctrlPr>
                                <a:rPr lang="en-US" i="1">
                                  <a:latin typeface="Cambria Math" panose="02040503050406030204" pitchFamily="18" charset="0"/>
                                </a:rPr>
                              </m:ctrlPr>
                            </m:fPr>
                            <m:num>
                              <m:r>
                                <a:rPr lang="en-US" i="1">
                                  <a:latin typeface="Cambria Math"/>
                                </a:rPr>
                                <m:t>𝜕</m:t>
                              </m:r>
                              <m:sSub>
                                <m:sSubPr>
                                  <m:ctrlPr>
                                    <a:rPr lang="en-US" i="1">
                                      <a:latin typeface="Cambria Math" panose="02040503050406030204" pitchFamily="18" charset="0"/>
                                    </a:rPr>
                                  </m:ctrlPr>
                                </m:sSubPr>
                                <m:e>
                                  <m:r>
                                    <a:rPr lang="en-US" i="1">
                                      <a:latin typeface="Cambria Math"/>
                                    </a:rPr>
                                    <m:t>𝐸</m:t>
                                  </m:r>
                                </m:e>
                                <m:sub>
                                  <m:r>
                                    <a:rPr lang="en-US" i="1">
                                      <a:latin typeface="Cambria Math"/>
                                    </a:rPr>
                                    <m:t>𝑡</m:t>
                                  </m:r>
                                </m:sub>
                              </m:sSub>
                            </m:num>
                            <m:den>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𝑡</m:t>
                                  </m:r>
                                </m:sub>
                              </m:sSub>
                            </m:den>
                          </m:f>
                          <m:f>
                            <m:fPr>
                              <m:ctrlPr>
                                <a:rPr lang="en-US" i="1">
                                  <a:latin typeface="Cambria Math" panose="02040503050406030204" pitchFamily="18" charset="0"/>
                                </a:rPr>
                              </m:ctrlPr>
                            </m:fPr>
                            <m:num>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𝑡</m:t>
                                  </m:r>
                                </m:sub>
                              </m:sSub>
                            </m:num>
                            <m:den>
                              <m:r>
                                <a:rPr lang="en-US" i="1">
                                  <a:latin typeface="Cambria Math"/>
                                </a:rPr>
                                <m:t>𝜕</m:t>
                              </m:r>
                              <m:sSub>
                                <m:sSubPr>
                                  <m:ctrlPr>
                                    <a:rPr lang="en-US" i="1">
                                      <a:latin typeface="Cambria Math" panose="02040503050406030204" pitchFamily="18" charset="0"/>
                                    </a:rPr>
                                  </m:ctrlPr>
                                </m:sSubPr>
                                <m:e>
                                  <m:r>
                                    <a:rPr lang="en-US" i="1">
                                      <a:latin typeface="Cambria Math"/>
                                    </a:rPr>
                                    <m:t>h</m:t>
                                  </m:r>
                                </m:e>
                                <m:sub>
                                  <m:r>
                                    <a:rPr lang="en-US" i="1">
                                      <a:latin typeface="Cambria Math"/>
                                    </a:rPr>
                                    <m:t>𝑡</m:t>
                                  </m:r>
                                </m:sub>
                              </m:sSub>
                            </m:den>
                          </m:f>
                          <m:f>
                            <m:fPr>
                              <m:ctrlPr>
                                <a:rPr lang="en-US" i="1">
                                  <a:latin typeface="Cambria Math" panose="02040503050406030204" pitchFamily="18" charset="0"/>
                                </a:rPr>
                              </m:ctrlPr>
                            </m:fPr>
                            <m:num>
                              <m:r>
                                <a:rPr lang="en-US" i="1">
                                  <a:latin typeface="Cambria Math"/>
                                </a:rPr>
                                <m:t>𝜕</m:t>
                              </m:r>
                              <m:sSub>
                                <m:sSubPr>
                                  <m:ctrlPr>
                                    <a:rPr lang="en-US" i="1">
                                      <a:latin typeface="Cambria Math" panose="02040503050406030204" pitchFamily="18" charset="0"/>
                                    </a:rPr>
                                  </m:ctrlPr>
                                </m:sSubPr>
                                <m:e>
                                  <m:r>
                                    <a:rPr lang="en-US" i="1">
                                      <a:latin typeface="Cambria Math"/>
                                    </a:rPr>
                                    <m:t>h</m:t>
                                  </m:r>
                                </m:e>
                                <m:sub>
                                  <m:r>
                                    <a:rPr lang="en-US" i="1">
                                      <a:latin typeface="Cambria Math"/>
                                    </a:rPr>
                                    <m:t>𝑡</m:t>
                                  </m:r>
                                </m:sub>
                              </m:sSub>
                            </m:num>
                            <m:den>
                              <m:r>
                                <a:rPr lang="en-US" i="1">
                                  <a:latin typeface="Cambria Math"/>
                                </a:rPr>
                                <m:t>𝜕</m:t>
                              </m:r>
                              <m:sSub>
                                <m:sSubPr>
                                  <m:ctrlPr>
                                    <a:rPr lang="en-US" i="1">
                                      <a:latin typeface="Cambria Math" panose="02040503050406030204" pitchFamily="18" charset="0"/>
                                    </a:rPr>
                                  </m:ctrlPr>
                                </m:sSubPr>
                                <m:e>
                                  <m:r>
                                    <a:rPr lang="en-US" i="1">
                                      <a:latin typeface="Cambria Math"/>
                                    </a:rPr>
                                    <m:t>h</m:t>
                                  </m:r>
                                </m:e>
                                <m:sub>
                                  <m:r>
                                    <a:rPr lang="en-US" i="1">
                                      <a:latin typeface="Cambria Math"/>
                                    </a:rPr>
                                    <m:t>𝑡</m:t>
                                  </m:r>
                                  <m:r>
                                    <a:rPr lang="en-US" i="1">
                                      <a:latin typeface="Cambria Math"/>
                                    </a:rPr>
                                    <m:t>−</m:t>
                                  </m:r>
                                  <m:r>
                                    <a:rPr lang="en-US" i="1">
                                      <a:latin typeface="Cambria Math"/>
                                    </a:rPr>
                                    <m:t>𝑘</m:t>
                                  </m:r>
                                </m:sub>
                              </m:sSub>
                            </m:den>
                          </m:f>
                          <m:f>
                            <m:fPr>
                              <m:ctrlPr>
                                <a:rPr lang="en-US" i="1">
                                  <a:latin typeface="Cambria Math" panose="02040503050406030204" pitchFamily="18" charset="0"/>
                                </a:rPr>
                              </m:ctrlPr>
                            </m:fPr>
                            <m:num>
                              <m:r>
                                <a:rPr lang="en-US" i="1">
                                  <a:latin typeface="Cambria Math"/>
                                </a:rPr>
                                <m:t>𝜕</m:t>
                              </m:r>
                              <m:sSub>
                                <m:sSubPr>
                                  <m:ctrlPr>
                                    <a:rPr lang="en-US" i="1">
                                      <a:latin typeface="Cambria Math" panose="02040503050406030204" pitchFamily="18" charset="0"/>
                                    </a:rPr>
                                  </m:ctrlPr>
                                </m:sSubPr>
                                <m:e>
                                  <m:r>
                                    <a:rPr lang="en-US" i="1">
                                      <a:latin typeface="Cambria Math"/>
                                    </a:rPr>
                                    <m:t>h</m:t>
                                  </m:r>
                                </m:e>
                                <m:sub>
                                  <m:r>
                                    <a:rPr lang="en-US" i="1">
                                      <a:latin typeface="Cambria Math"/>
                                    </a:rPr>
                                    <m:t>𝑡</m:t>
                                  </m:r>
                                  <m:r>
                                    <a:rPr lang="en-US" i="1">
                                      <a:latin typeface="Cambria Math"/>
                                    </a:rPr>
                                    <m:t>−</m:t>
                                  </m:r>
                                  <m:r>
                                    <a:rPr lang="en-US" i="1">
                                      <a:latin typeface="Cambria Math"/>
                                    </a:rPr>
                                    <m:t>𝑘</m:t>
                                  </m:r>
                                </m:sub>
                              </m:sSub>
                            </m:num>
                            <m:den>
                              <m:r>
                                <a:rPr lang="en-US" i="1">
                                  <a:latin typeface="Cambria Math"/>
                                </a:rPr>
                                <m:t>𝜕</m:t>
                              </m:r>
                              <m:r>
                                <a:rPr lang="en-US" i="1">
                                  <a:latin typeface="Cambria Math"/>
                                </a:rPr>
                                <m:t>𝑊</m:t>
                              </m:r>
                            </m:den>
                          </m:f>
                        </m:e>
                      </m:nary>
                    </m:oMath>
                  </m:oMathPara>
                </a14:m>
                <a:endParaRPr lang="en-US" sz="1800" u="none" dirty="0"/>
              </a:p>
            </p:txBody>
          </p:sp>
        </mc:Choice>
        <mc:Fallback xmlns="">
          <p:sp>
            <p:nvSpPr>
              <p:cNvPr id="28" name="Rectangle 27"/>
              <p:cNvSpPr>
                <a:spLocks noRot="1" noChangeAspect="1" noMove="1" noResize="1" noEditPoints="1" noAdjustHandles="1" noChangeArrowheads="1" noChangeShapeType="1" noTextEdit="1"/>
              </p:cNvSpPr>
              <p:nvPr/>
            </p:nvSpPr>
            <p:spPr>
              <a:xfrm>
                <a:off x="1054730" y="1410029"/>
                <a:ext cx="3652218" cy="667170"/>
              </a:xfrm>
              <a:prstGeom prst="rect">
                <a:avLst/>
              </a:prstGeom>
              <a:blipFill>
                <a:blip r:embed="rId6"/>
                <a:stretch>
                  <a:fillRect/>
                </a:stretch>
              </a:blipFill>
            </p:spPr>
            <p:txBody>
              <a:bodyPr/>
              <a:lstStyle/>
              <a:p>
                <a:r>
                  <a:rPr lang="en-US">
                    <a:noFill/>
                  </a:rPr>
                  <a:t> </a:t>
                </a:r>
              </a:p>
            </p:txBody>
          </p:sp>
        </mc:Fallback>
      </mc:AlternateContent>
      <p:sp>
        <p:nvSpPr>
          <p:cNvPr id="29" name="Rectangle 28"/>
          <p:cNvSpPr/>
          <p:nvPr/>
        </p:nvSpPr>
        <p:spPr>
          <a:xfrm>
            <a:off x="3335905" y="1445033"/>
            <a:ext cx="556230" cy="611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Rectangle 29"/>
              <p:cNvSpPr/>
              <p:nvPr/>
            </p:nvSpPr>
            <p:spPr>
              <a:xfrm>
                <a:off x="1072455" y="3038711"/>
                <a:ext cx="5633145" cy="8093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600" i="1" u="none" smtClean="0">
                              <a:latin typeface="Cambria Math" panose="02040503050406030204" pitchFamily="18" charset="0"/>
                            </a:rPr>
                          </m:ctrlPr>
                        </m:fPr>
                        <m:num>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h</m:t>
                              </m:r>
                            </m:e>
                            <m:sub>
                              <m:r>
                                <a:rPr lang="en-US" sz="1600" i="1" u="none">
                                  <a:latin typeface="Cambria Math"/>
                                </a:rPr>
                                <m:t>𝑡</m:t>
                              </m:r>
                            </m:sub>
                          </m:sSub>
                        </m:num>
                        <m:den>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h</m:t>
                              </m:r>
                            </m:e>
                            <m:sub>
                              <m:r>
                                <a:rPr lang="en-US" sz="1600" b="0" i="1" u="none" smtClean="0">
                                  <a:latin typeface="Cambria Math"/>
                                </a:rPr>
                                <m:t>𝑡</m:t>
                              </m:r>
                              <m:r>
                                <a:rPr lang="en-US" sz="1600" b="0" i="1" u="none" smtClean="0">
                                  <a:latin typeface="Cambria Math"/>
                                </a:rPr>
                                <m:t>−</m:t>
                              </m:r>
                              <m:r>
                                <a:rPr lang="en-US" sz="1600" i="1" u="none">
                                  <a:latin typeface="Cambria Math"/>
                                </a:rPr>
                                <m:t>𝑘</m:t>
                              </m:r>
                            </m:sub>
                          </m:sSub>
                        </m:den>
                      </m:f>
                      <m:r>
                        <a:rPr lang="en-US" sz="1600" b="0" i="1" u="none" smtClean="0">
                          <a:latin typeface="Cambria Math"/>
                        </a:rPr>
                        <m:t>=</m:t>
                      </m:r>
                      <m:nary>
                        <m:naryPr>
                          <m:chr m:val="∏"/>
                          <m:ctrlPr>
                            <a:rPr lang="en-US" sz="1600" b="0" i="1" u="none" smtClean="0">
                              <a:latin typeface="Cambria Math" panose="02040503050406030204" pitchFamily="18" charset="0"/>
                            </a:rPr>
                          </m:ctrlPr>
                        </m:naryPr>
                        <m:sub>
                          <m:r>
                            <m:rPr>
                              <m:brk m:alnAt="7"/>
                            </m:rPr>
                            <a:rPr lang="en-US" sz="1600" i="1" u="none">
                              <a:latin typeface="Cambria Math"/>
                            </a:rPr>
                            <m:t>𝑗</m:t>
                          </m:r>
                          <m:r>
                            <a:rPr lang="en-US" sz="1600" i="1" u="none">
                              <a:latin typeface="Cambria Math"/>
                            </a:rPr>
                            <m:t>=</m:t>
                          </m:r>
                          <m:r>
                            <a:rPr lang="en-US" sz="1600" b="0" i="1" u="none" smtClean="0">
                              <a:latin typeface="Cambria Math"/>
                            </a:rPr>
                            <m:t>𝑡</m:t>
                          </m:r>
                          <m:r>
                            <a:rPr lang="en-US" sz="1600" b="0" i="1" u="none" smtClean="0">
                              <a:latin typeface="Cambria Math"/>
                            </a:rPr>
                            <m:t>−</m:t>
                          </m:r>
                          <m:r>
                            <a:rPr lang="en-US" sz="1600" b="0" i="1" u="none" smtClean="0">
                              <a:latin typeface="Cambria Math"/>
                            </a:rPr>
                            <m:t>𝑘</m:t>
                          </m:r>
                          <m:r>
                            <a:rPr lang="en-US" sz="1600" b="0" i="1" u="none" smtClean="0">
                              <a:latin typeface="Cambria Math"/>
                            </a:rPr>
                            <m:t>+1</m:t>
                          </m:r>
                        </m:sub>
                        <m:sup>
                          <m:r>
                            <a:rPr lang="en-US" sz="1600" b="0" i="1" u="none" smtClean="0">
                              <a:latin typeface="Cambria Math"/>
                            </a:rPr>
                            <m:t>𝑡</m:t>
                          </m:r>
                        </m:sup>
                        <m:e>
                          <m:f>
                            <m:fPr>
                              <m:ctrlPr>
                                <a:rPr lang="en-US" sz="1600" i="1" u="none">
                                  <a:latin typeface="Cambria Math" panose="02040503050406030204" pitchFamily="18" charset="0"/>
                                </a:rPr>
                              </m:ctrlPr>
                            </m:fPr>
                            <m:num>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h</m:t>
                                  </m:r>
                                </m:e>
                                <m:sub>
                                  <m:r>
                                    <a:rPr lang="en-US" sz="1600" i="1" u="none">
                                      <a:latin typeface="Cambria Math"/>
                                    </a:rPr>
                                    <m:t>𝑗</m:t>
                                  </m:r>
                                </m:sub>
                              </m:sSub>
                            </m:num>
                            <m:den>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h</m:t>
                                  </m:r>
                                </m:e>
                                <m:sub>
                                  <m:r>
                                    <a:rPr lang="en-US" sz="1600" i="1" u="none">
                                      <a:latin typeface="Cambria Math"/>
                                    </a:rPr>
                                    <m:t>𝑗</m:t>
                                  </m:r>
                                  <m:r>
                                    <a:rPr lang="en-US" sz="1600" i="1" u="none">
                                      <a:latin typeface="Cambria Math"/>
                                    </a:rPr>
                                    <m:t>−1</m:t>
                                  </m:r>
                                </m:sub>
                              </m:sSub>
                            </m:den>
                          </m:f>
                        </m:e>
                      </m:nary>
                      <m:r>
                        <a:rPr lang="en-US" sz="1600" b="0" i="1" u="none" smtClean="0">
                          <a:latin typeface="Cambria Math"/>
                        </a:rPr>
                        <m:t>=</m:t>
                      </m:r>
                      <m:nary>
                        <m:naryPr>
                          <m:chr m:val="∏"/>
                          <m:ctrlPr>
                            <a:rPr lang="en-US" sz="1600" i="1" u="none">
                              <a:latin typeface="Cambria Math" panose="02040503050406030204" pitchFamily="18" charset="0"/>
                            </a:rPr>
                          </m:ctrlPr>
                        </m:naryPr>
                        <m:sub>
                          <m:r>
                            <m:rPr>
                              <m:brk m:alnAt="7"/>
                            </m:rPr>
                            <a:rPr lang="en-US" sz="1600" i="1" u="none">
                              <a:latin typeface="Cambria Math"/>
                            </a:rPr>
                            <m:t>𝑗</m:t>
                          </m:r>
                          <m:r>
                            <a:rPr lang="en-US" sz="1600" i="1" u="none">
                              <a:latin typeface="Cambria Math"/>
                            </a:rPr>
                            <m:t>=</m:t>
                          </m:r>
                          <m:r>
                            <a:rPr lang="en-US" sz="1600" b="0" i="1" u="none" smtClean="0">
                              <a:latin typeface="Cambria Math"/>
                            </a:rPr>
                            <m:t>𝑡</m:t>
                          </m:r>
                          <m:r>
                            <a:rPr lang="en-US" sz="1600" b="0" i="1" u="none" smtClean="0">
                              <a:latin typeface="Cambria Math"/>
                            </a:rPr>
                            <m:t>−</m:t>
                          </m:r>
                          <m:r>
                            <a:rPr lang="en-US" sz="1600" i="1" u="none">
                              <a:latin typeface="Cambria Math"/>
                            </a:rPr>
                            <m:t>𝑘</m:t>
                          </m:r>
                          <m:r>
                            <a:rPr lang="en-US" sz="1600" i="1" u="none">
                              <a:latin typeface="Cambria Math"/>
                            </a:rPr>
                            <m:t>+1</m:t>
                          </m:r>
                        </m:sub>
                        <m:sup>
                          <m:r>
                            <a:rPr lang="en-US" sz="1600" i="1" u="none">
                              <a:latin typeface="Cambria Math"/>
                            </a:rPr>
                            <m:t>𝑡</m:t>
                          </m:r>
                        </m:sup>
                        <m:e>
                          <m:sSub>
                            <m:sSubPr>
                              <m:ctrlPr>
                                <a:rPr lang="en-US" sz="1600" b="0" i="1" u="none" smtClean="0">
                                  <a:latin typeface="Cambria Math" panose="02040503050406030204" pitchFamily="18" charset="0"/>
                                </a:rPr>
                              </m:ctrlPr>
                            </m:sSubPr>
                            <m:e>
                              <m:r>
                                <a:rPr lang="en-US" sz="1600" b="0" i="1" u="none" smtClean="0">
                                  <a:latin typeface="Cambria Math"/>
                                </a:rPr>
                                <m:t>𝑊</m:t>
                              </m:r>
                            </m:e>
                            <m:sub>
                              <m:r>
                                <a:rPr lang="en-US" sz="1600" b="0" i="1" u="none" smtClean="0">
                                  <a:latin typeface="Cambria Math"/>
                                </a:rPr>
                                <m:t>h</m:t>
                              </m:r>
                            </m:sub>
                          </m:sSub>
                          <m:r>
                            <m:rPr>
                              <m:sty m:val="p"/>
                            </m:rPr>
                            <a:rPr lang="en-US" sz="1600" b="0" i="1" u="none" smtClean="0">
                              <a:latin typeface="Cambria Math"/>
                            </a:rPr>
                            <m:t>diag</m:t>
                          </m:r>
                          <m:d>
                            <m:dPr>
                              <m:begChr m:val="["/>
                              <m:endChr m:val="]"/>
                              <m:ctrlPr>
                                <a:rPr lang="en-US" sz="1600" b="0" i="1" u="none" smtClean="0">
                                  <a:latin typeface="Cambria Math" panose="02040503050406030204" pitchFamily="18" charset="0"/>
                                </a:rPr>
                              </m:ctrlPr>
                            </m:dPr>
                            <m:e>
                              <m:sSup>
                                <m:sSupPr>
                                  <m:ctrlPr>
                                    <a:rPr lang="en-US" sz="1600" i="1" u="none">
                                      <a:latin typeface="Cambria Math" panose="02040503050406030204" pitchFamily="18" charset="0"/>
                                    </a:rPr>
                                  </m:ctrlPr>
                                </m:sSupPr>
                                <m:e>
                                  <m:r>
                                    <a:rPr lang="en-US" sz="1600" i="1" u="none">
                                      <a:latin typeface="Cambria Math"/>
                                    </a:rPr>
                                    <m:t>𝑓</m:t>
                                  </m:r>
                                </m:e>
                                <m:sup>
                                  <m:r>
                                    <a:rPr lang="en-US" sz="1600" i="1" u="none">
                                      <a:latin typeface="Cambria Math"/>
                                    </a:rPr>
                                    <m:t>′</m:t>
                                  </m:r>
                                </m:sup>
                              </m:sSup>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𝑊</m:t>
                                  </m:r>
                                </m:e>
                                <m:sub>
                                  <m:r>
                                    <a:rPr lang="en-US" sz="1600" i="1" u="none">
                                      <a:latin typeface="Cambria Math"/>
                                    </a:rPr>
                                    <m:t>h</m:t>
                                  </m:r>
                                </m:sub>
                              </m:sSub>
                              <m:sSub>
                                <m:sSubPr>
                                  <m:ctrlPr>
                                    <a:rPr lang="en-US" sz="1600" i="1" u="none">
                                      <a:latin typeface="Cambria Math" panose="02040503050406030204" pitchFamily="18" charset="0"/>
                                    </a:rPr>
                                  </m:ctrlPr>
                                </m:sSubPr>
                                <m:e>
                                  <m:r>
                                    <a:rPr lang="en-US" sz="1600" i="1" u="none">
                                      <a:latin typeface="Cambria Math"/>
                                    </a:rPr>
                                    <m:t>h</m:t>
                                  </m:r>
                                </m:e>
                                <m:sub>
                                  <m:r>
                                    <a:rPr lang="en-US" sz="1600" i="1" u="none">
                                      <a:latin typeface="Cambria Math"/>
                                    </a:rPr>
                                    <m:t>𝑡</m:t>
                                  </m:r>
                                  <m:r>
                                    <a:rPr lang="en-US" sz="1600" i="1" u="none">
                                      <a:latin typeface="Cambria Math"/>
                                    </a:rPr>
                                    <m:t>−1</m:t>
                                  </m:r>
                                </m:sub>
                              </m:sSub>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𝑊</m:t>
                                  </m:r>
                                </m:e>
                                <m:sub>
                                  <m:r>
                                    <a:rPr lang="en-US" sz="1600" i="1" u="none">
                                      <a:latin typeface="Cambria Math"/>
                                    </a:rPr>
                                    <m:t>𝑖</m:t>
                                  </m:r>
                                </m:sub>
                              </m:sSub>
                              <m:sSub>
                                <m:sSubPr>
                                  <m:ctrlPr>
                                    <a:rPr lang="en-US" sz="1600" i="1" u="none">
                                      <a:latin typeface="Cambria Math" panose="02040503050406030204" pitchFamily="18" charset="0"/>
                                    </a:rPr>
                                  </m:ctrlPr>
                                </m:sSubPr>
                                <m:e>
                                  <m:r>
                                    <a:rPr lang="en-US" sz="1600" i="1" u="none">
                                      <a:latin typeface="Cambria Math"/>
                                    </a:rPr>
                                    <m:t>𝑥</m:t>
                                  </m:r>
                                </m:e>
                                <m:sub>
                                  <m:r>
                                    <a:rPr lang="en-US" sz="1600" i="1" u="none">
                                      <a:latin typeface="Cambria Math"/>
                                    </a:rPr>
                                    <m:t>𝑡</m:t>
                                  </m:r>
                                </m:sub>
                              </m:sSub>
                              <m:r>
                                <a:rPr lang="en-US" sz="1600" i="1" u="none">
                                  <a:latin typeface="Cambria Math"/>
                                </a:rPr>
                                <m:t>)</m:t>
                              </m:r>
                            </m:e>
                          </m:d>
                        </m:e>
                      </m:nary>
                    </m:oMath>
                  </m:oMathPara>
                </a14:m>
                <a:endParaRPr lang="en-US" sz="1600" dirty="0"/>
              </a:p>
            </p:txBody>
          </p:sp>
        </mc:Choice>
        <mc:Fallback xmlns="">
          <p:sp>
            <p:nvSpPr>
              <p:cNvPr id="30" name="Rectangle 29"/>
              <p:cNvSpPr>
                <a:spLocks noRot="1" noChangeAspect="1" noMove="1" noResize="1" noEditPoints="1" noAdjustHandles="1" noChangeArrowheads="1" noChangeShapeType="1" noTextEdit="1"/>
              </p:cNvSpPr>
              <p:nvPr/>
            </p:nvSpPr>
            <p:spPr>
              <a:xfrm>
                <a:off x="1072455" y="3038711"/>
                <a:ext cx="5633145" cy="80938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033477" y="2247900"/>
                <a:ext cx="3727944" cy="6658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800" i="1" u="none" smtClean="0">
                              <a:latin typeface="Cambria Math" panose="02040503050406030204" pitchFamily="18" charset="0"/>
                            </a:rPr>
                          </m:ctrlPr>
                        </m:fPr>
                        <m:num>
                          <m:r>
                            <a:rPr lang="en-US" sz="1800" i="1" u="none">
                              <a:latin typeface="Cambria Math"/>
                            </a:rPr>
                            <m:t>𝜕</m:t>
                          </m:r>
                          <m:sSub>
                            <m:sSubPr>
                              <m:ctrlPr>
                                <a:rPr lang="en-US" sz="1800" i="1" u="none">
                                  <a:latin typeface="Cambria Math" panose="02040503050406030204" pitchFamily="18" charset="0"/>
                                </a:rPr>
                              </m:ctrlPr>
                            </m:sSubPr>
                            <m:e>
                              <m:r>
                                <a:rPr lang="en-US" sz="1800" i="1" u="none">
                                  <a:latin typeface="Cambria Math"/>
                                </a:rPr>
                                <m:t>h</m:t>
                              </m:r>
                            </m:e>
                            <m:sub>
                              <m:r>
                                <a:rPr lang="en-US" sz="1800" i="1" u="none">
                                  <a:latin typeface="Cambria Math"/>
                                </a:rPr>
                                <m:t>𝑡</m:t>
                              </m:r>
                            </m:sub>
                          </m:sSub>
                        </m:num>
                        <m:den>
                          <m:r>
                            <a:rPr lang="en-US" sz="1800" i="1" u="none">
                              <a:latin typeface="Cambria Math"/>
                            </a:rPr>
                            <m:t>𝜕</m:t>
                          </m:r>
                          <m:sSub>
                            <m:sSubPr>
                              <m:ctrlPr>
                                <a:rPr lang="en-US" sz="1800" i="1" u="none">
                                  <a:latin typeface="Cambria Math" panose="02040503050406030204" pitchFamily="18" charset="0"/>
                                </a:rPr>
                              </m:ctrlPr>
                            </m:sSubPr>
                            <m:e>
                              <m:r>
                                <a:rPr lang="en-US" sz="1800" i="1" u="none">
                                  <a:latin typeface="Cambria Math"/>
                                </a:rPr>
                                <m:t>h</m:t>
                              </m:r>
                            </m:e>
                            <m:sub>
                              <m:r>
                                <a:rPr lang="en-US" sz="1800" b="0" i="1" u="none" smtClean="0">
                                  <a:latin typeface="Cambria Math"/>
                                </a:rPr>
                                <m:t>𝑡</m:t>
                              </m:r>
                              <m:r>
                                <a:rPr lang="en-US" sz="1800" b="0" i="1" u="none" smtClean="0">
                                  <a:latin typeface="Cambria Math"/>
                                </a:rPr>
                                <m:t>−1</m:t>
                              </m:r>
                            </m:sub>
                          </m:sSub>
                        </m:den>
                      </m:f>
                      <m:r>
                        <a:rPr lang="en-US" sz="1800" b="0" i="1" u="none" smtClean="0">
                          <a:latin typeface="Cambria Math"/>
                        </a:rPr>
                        <m:t>=</m:t>
                      </m:r>
                      <m:sSub>
                        <m:sSubPr>
                          <m:ctrlPr>
                            <a:rPr lang="en-US" sz="1800" i="1" u="none">
                              <a:latin typeface="Cambria Math" panose="02040503050406030204" pitchFamily="18" charset="0"/>
                            </a:rPr>
                          </m:ctrlPr>
                        </m:sSubPr>
                        <m:e>
                          <m:r>
                            <a:rPr lang="en-US" sz="1800" i="1" u="none">
                              <a:latin typeface="Cambria Math"/>
                            </a:rPr>
                            <m:t>𝑊</m:t>
                          </m:r>
                        </m:e>
                        <m:sub>
                          <m:r>
                            <a:rPr lang="en-US" sz="1800" i="1" u="none">
                              <a:latin typeface="Cambria Math"/>
                            </a:rPr>
                            <m:t>h</m:t>
                          </m:r>
                        </m:sub>
                      </m:sSub>
                      <m:r>
                        <m:rPr>
                          <m:sty m:val="p"/>
                        </m:rPr>
                        <a:rPr lang="en-US" sz="1800" i="1" u="none">
                          <a:latin typeface="Cambria Math"/>
                        </a:rPr>
                        <m:t>diag</m:t>
                      </m:r>
                      <m:d>
                        <m:dPr>
                          <m:begChr m:val="["/>
                          <m:endChr m:val="]"/>
                          <m:ctrlPr>
                            <a:rPr lang="en-US" sz="1800" i="1" u="none">
                              <a:latin typeface="Cambria Math" panose="02040503050406030204" pitchFamily="18" charset="0"/>
                            </a:rPr>
                          </m:ctrlPr>
                        </m:dPr>
                        <m:e>
                          <m:sSup>
                            <m:sSupPr>
                              <m:ctrlPr>
                                <a:rPr lang="en-US" sz="1800" i="1" u="none">
                                  <a:latin typeface="Cambria Math" panose="02040503050406030204" pitchFamily="18" charset="0"/>
                                </a:rPr>
                              </m:ctrlPr>
                            </m:sSupPr>
                            <m:e>
                              <m:r>
                                <a:rPr lang="en-US" sz="1800" i="1" u="none">
                                  <a:latin typeface="Cambria Math"/>
                                </a:rPr>
                                <m:t>𝑓</m:t>
                              </m:r>
                            </m:e>
                            <m:sup>
                              <m:r>
                                <a:rPr lang="en-US" sz="1800" i="1" u="none">
                                  <a:latin typeface="Cambria Math"/>
                                </a:rPr>
                                <m:t>′</m:t>
                              </m:r>
                            </m:sup>
                          </m:sSup>
                          <m:r>
                            <a:rPr lang="en-US" sz="1800" i="1" u="none">
                              <a:latin typeface="Cambria Math"/>
                            </a:rPr>
                            <m:t>(</m:t>
                          </m:r>
                          <m:sSub>
                            <m:sSubPr>
                              <m:ctrlPr>
                                <a:rPr lang="en-US" sz="1600" i="1" u="none">
                                  <a:latin typeface="Cambria Math" panose="02040503050406030204" pitchFamily="18" charset="0"/>
                                </a:rPr>
                              </m:ctrlPr>
                            </m:sSubPr>
                            <m:e>
                              <m:r>
                                <a:rPr lang="en-US" sz="1600" i="1" u="none">
                                  <a:latin typeface="Cambria Math"/>
                                </a:rPr>
                                <m:t>𝑊</m:t>
                              </m:r>
                            </m:e>
                            <m:sub>
                              <m:r>
                                <a:rPr lang="en-US" sz="1600" i="1" u="none">
                                  <a:latin typeface="Cambria Math"/>
                                </a:rPr>
                                <m:t>h</m:t>
                              </m:r>
                            </m:sub>
                          </m:sSub>
                          <m:sSub>
                            <m:sSubPr>
                              <m:ctrlPr>
                                <a:rPr lang="en-US" sz="1600" i="1" u="none">
                                  <a:latin typeface="Cambria Math" panose="02040503050406030204" pitchFamily="18" charset="0"/>
                                </a:rPr>
                              </m:ctrlPr>
                            </m:sSubPr>
                            <m:e>
                              <m:r>
                                <a:rPr lang="en-US" sz="1600" i="1" u="none">
                                  <a:latin typeface="Cambria Math"/>
                                </a:rPr>
                                <m:t>h</m:t>
                              </m:r>
                            </m:e>
                            <m:sub>
                              <m:r>
                                <a:rPr lang="en-US" sz="1600" i="1" u="none">
                                  <a:latin typeface="Cambria Math"/>
                                </a:rPr>
                                <m:t>𝑡</m:t>
                              </m:r>
                              <m:r>
                                <a:rPr lang="en-US" sz="1600" i="1" u="none">
                                  <a:latin typeface="Cambria Math"/>
                                </a:rPr>
                                <m:t>−1</m:t>
                              </m:r>
                            </m:sub>
                          </m:sSub>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𝑊</m:t>
                              </m:r>
                            </m:e>
                            <m:sub>
                              <m:r>
                                <a:rPr lang="en-US" sz="1600" i="1" u="none">
                                  <a:latin typeface="Cambria Math"/>
                                </a:rPr>
                                <m:t>𝑖</m:t>
                              </m:r>
                            </m:sub>
                          </m:sSub>
                          <m:sSub>
                            <m:sSubPr>
                              <m:ctrlPr>
                                <a:rPr lang="en-US" sz="1600" i="1" u="none">
                                  <a:latin typeface="Cambria Math" panose="02040503050406030204" pitchFamily="18" charset="0"/>
                                </a:rPr>
                              </m:ctrlPr>
                            </m:sSubPr>
                            <m:e>
                              <m:r>
                                <a:rPr lang="en-US" sz="1600" i="1" u="none">
                                  <a:latin typeface="Cambria Math"/>
                                </a:rPr>
                                <m:t>𝑥</m:t>
                              </m:r>
                            </m:e>
                            <m:sub>
                              <m:r>
                                <a:rPr lang="en-US" sz="1600" i="1" u="none">
                                  <a:latin typeface="Cambria Math"/>
                                </a:rPr>
                                <m:t>𝑡</m:t>
                              </m:r>
                            </m:sub>
                          </m:sSub>
                          <m:r>
                            <a:rPr lang="en-US" sz="1800" i="1" u="none">
                              <a:latin typeface="Cambria Math"/>
                            </a:rPr>
                            <m:t>)</m:t>
                          </m:r>
                        </m:e>
                      </m:d>
                    </m:oMath>
                  </m:oMathPara>
                </a14:m>
                <a:endParaRPr lang="en-US" sz="1600" dirty="0"/>
              </a:p>
            </p:txBody>
          </p:sp>
        </mc:Choice>
        <mc:Fallback xmlns="">
          <p:sp>
            <p:nvSpPr>
              <p:cNvPr id="31" name="Rectangle 30"/>
              <p:cNvSpPr>
                <a:spLocks noRot="1" noChangeAspect="1" noMove="1" noResize="1" noEditPoints="1" noAdjustHandles="1" noChangeArrowheads="1" noChangeShapeType="1" noTextEdit="1"/>
              </p:cNvSpPr>
              <p:nvPr/>
            </p:nvSpPr>
            <p:spPr>
              <a:xfrm>
                <a:off x="1033477" y="2247900"/>
                <a:ext cx="3727944" cy="66582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840152" y="1951453"/>
                <a:ext cx="3167077" cy="124335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i="1" u="none" smtClean="0">
                          <a:latin typeface="Cambria Math"/>
                        </a:rPr>
                        <m:t>diag</m:t>
                      </m:r>
                      <m:d>
                        <m:dPr>
                          <m:begChr m:val="["/>
                          <m:endChr m:val="]"/>
                          <m:ctrlPr>
                            <a:rPr lang="en-US" b="0" i="1" u="none" smtClean="0">
                              <a:latin typeface="Cambria Math" panose="02040503050406030204" pitchFamily="18" charset="0"/>
                            </a:rPr>
                          </m:ctrlPr>
                        </m:dPr>
                        <m:e>
                          <m:sSub>
                            <m:sSubPr>
                              <m:ctrlPr>
                                <a:rPr lang="en-US" b="0" i="1" u="none" smtClean="0">
                                  <a:latin typeface="Cambria Math" panose="02040503050406030204" pitchFamily="18" charset="0"/>
                                </a:rPr>
                              </m:ctrlPr>
                            </m:sSubPr>
                            <m:e>
                              <m:r>
                                <a:rPr lang="en-US" b="0" i="1" u="none" smtClean="0">
                                  <a:latin typeface="Cambria Math"/>
                                </a:rPr>
                                <m:t>𝑎</m:t>
                              </m:r>
                            </m:e>
                            <m:sub>
                              <m:r>
                                <a:rPr lang="en-US" b="0" i="1" u="none" smtClean="0">
                                  <a:latin typeface="Cambria Math"/>
                                </a:rPr>
                                <m:t>1</m:t>
                              </m:r>
                            </m:sub>
                          </m:sSub>
                          <m:r>
                            <a:rPr lang="en-US" b="0" i="1" u="none" smtClean="0">
                              <a:latin typeface="Cambria Math"/>
                            </a:rPr>
                            <m:t>, …, </m:t>
                          </m:r>
                          <m:sSub>
                            <m:sSubPr>
                              <m:ctrlPr>
                                <a:rPr lang="en-US" b="0" i="1" u="none" smtClean="0">
                                  <a:latin typeface="Cambria Math" panose="02040503050406030204" pitchFamily="18" charset="0"/>
                                </a:rPr>
                              </m:ctrlPr>
                            </m:sSubPr>
                            <m:e>
                              <m:r>
                                <a:rPr lang="en-US" b="0" i="1" u="none" smtClean="0">
                                  <a:latin typeface="Cambria Math"/>
                                </a:rPr>
                                <m:t>𝑎</m:t>
                              </m:r>
                            </m:e>
                            <m:sub>
                              <m:r>
                                <a:rPr lang="en-US" b="0" i="1" u="none" smtClean="0">
                                  <a:latin typeface="Cambria Math"/>
                                </a:rPr>
                                <m:t>𝑛</m:t>
                              </m:r>
                            </m:sub>
                          </m:sSub>
                        </m:e>
                      </m:d>
                      <m:r>
                        <a:rPr lang="en-US" b="0" i="1" u="none" smtClean="0">
                          <a:latin typeface="Cambria Math"/>
                        </a:rPr>
                        <m:t>=</m:t>
                      </m:r>
                      <m:d>
                        <m:dPr>
                          <m:begChr m:val="["/>
                          <m:endChr m:val="]"/>
                          <m:ctrlPr>
                            <a:rPr lang="en-US" b="0" i="1" u="none" smtClean="0">
                              <a:latin typeface="Cambria Math" panose="02040503050406030204" pitchFamily="18" charset="0"/>
                            </a:rPr>
                          </m:ctrlPr>
                        </m:dPr>
                        <m:e>
                          <m:m>
                            <m:mPr>
                              <m:plcHide m:val="on"/>
                              <m:mcs>
                                <m:mc>
                                  <m:mcPr>
                                    <m:count m:val="3"/>
                                    <m:mcJc m:val="center"/>
                                  </m:mcPr>
                                </m:mc>
                              </m:mcs>
                              <m:ctrlPr>
                                <a:rPr lang="en-US" i="1" u="none">
                                  <a:latin typeface="Cambria Math" panose="02040503050406030204" pitchFamily="18" charset="0"/>
                                </a:rPr>
                              </m:ctrlPr>
                            </m:mPr>
                            <m:mr>
                              <m:e>
                                <m:sSub>
                                  <m:sSubPr>
                                    <m:ctrlPr>
                                      <a:rPr lang="en-US" b="0" i="1" u="none" smtClean="0">
                                        <a:latin typeface="Cambria Math" panose="02040503050406030204" pitchFamily="18" charset="0"/>
                                      </a:rPr>
                                    </m:ctrlPr>
                                  </m:sSubPr>
                                  <m:e>
                                    <m:r>
                                      <a:rPr lang="en-US" b="0" i="1" u="none" smtClean="0">
                                        <a:latin typeface="Cambria Math"/>
                                      </a:rPr>
                                      <m:t>𝑎</m:t>
                                    </m:r>
                                  </m:e>
                                  <m:sub>
                                    <m:r>
                                      <a:rPr lang="en-US" b="0" i="1" u="none" smtClean="0">
                                        <a:latin typeface="Cambria Math"/>
                                      </a:rPr>
                                      <m:t>1</m:t>
                                    </m:r>
                                  </m:sub>
                                </m:sSub>
                              </m:e>
                              <m:e>
                                <m:r>
                                  <a:rPr lang="en-US" i="1" u="none">
                                    <a:latin typeface="Cambria Math"/>
                                  </a:rPr>
                                  <m:t>0</m:t>
                                </m:r>
                              </m:e>
                              <m:e>
                                <m:r>
                                  <a:rPr lang="en-US" i="1" u="none">
                                    <a:latin typeface="Cambria Math"/>
                                  </a:rPr>
                                  <m:t>0</m:t>
                                </m:r>
                              </m:e>
                            </m:mr>
                            <m:mr>
                              <m:e>
                                <m:r>
                                  <a:rPr lang="en-US" i="1" u="none">
                                    <a:latin typeface="Cambria Math"/>
                                  </a:rPr>
                                  <m:t>0</m:t>
                                </m:r>
                              </m:e>
                              <m:e>
                                <m:r>
                                  <a:rPr lang="en-US" i="1" u="none" smtClean="0">
                                    <a:latin typeface="Cambria Math"/>
                                  </a:rPr>
                                  <m:t>⋱</m:t>
                                </m:r>
                              </m:e>
                              <m:e>
                                <m:r>
                                  <a:rPr lang="en-US" i="1" u="none">
                                    <a:latin typeface="Cambria Math"/>
                                  </a:rPr>
                                  <m:t>0</m:t>
                                </m:r>
                              </m:e>
                            </m:mr>
                            <m:mr>
                              <m:e>
                                <m:r>
                                  <a:rPr lang="en-US" i="1" u="none">
                                    <a:latin typeface="Cambria Math"/>
                                  </a:rPr>
                                  <m:t>0</m:t>
                                </m:r>
                              </m:e>
                              <m:e>
                                <m:r>
                                  <a:rPr lang="en-US" i="1" u="none">
                                    <a:latin typeface="Cambria Math"/>
                                  </a:rPr>
                                  <m:t>0</m:t>
                                </m:r>
                              </m:e>
                              <m:e>
                                <m:sSub>
                                  <m:sSubPr>
                                    <m:ctrlPr>
                                      <a:rPr lang="en-US" b="0" i="1" u="none" smtClean="0">
                                        <a:latin typeface="Cambria Math" panose="02040503050406030204" pitchFamily="18" charset="0"/>
                                      </a:rPr>
                                    </m:ctrlPr>
                                  </m:sSubPr>
                                  <m:e>
                                    <m:r>
                                      <a:rPr lang="en-US" i="1" u="none" smtClean="0">
                                        <a:latin typeface="Cambria Math"/>
                                      </a:rPr>
                                      <m:t>𝑎</m:t>
                                    </m:r>
                                  </m:e>
                                  <m:sub>
                                    <m:r>
                                      <a:rPr lang="en-US" b="0" i="1" u="none" smtClean="0">
                                        <a:latin typeface="Cambria Math"/>
                                      </a:rPr>
                                      <m:t>𝑛</m:t>
                                    </m:r>
                                  </m:sub>
                                </m:sSub>
                              </m:e>
                            </m:mr>
                          </m:m>
                        </m:e>
                      </m:d>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a:xfrm>
                <a:off x="4840152" y="1951453"/>
                <a:ext cx="3167077" cy="1243354"/>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0337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Vanishing/exploding gradients </a:t>
            </a:r>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buNone/>
            </a:pPr>
            <a:endParaRPr lang="en-US" dirty="0"/>
          </a:p>
          <a:p>
            <a:r>
              <a:rPr lang="en-US" sz="2000" dirty="0"/>
              <a:t>Vanishing gradients are quite prevalent and a serious issue.  </a:t>
            </a:r>
          </a:p>
          <a:p>
            <a:r>
              <a:rPr lang="en-US" sz="2000" dirty="0"/>
              <a:t>A real example </a:t>
            </a:r>
          </a:p>
          <a:p>
            <a:pPr lvl="1"/>
            <a:r>
              <a:rPr lang="en-US" sz="1800" dirty="0"/>
              <a:t>Training a feed-forward network </a:t>
            </a:r>
          </a:p>
          <a:p>
            <a:pPr lvl="1"/>
            <a:r>
              <a:rPr lang="en-US" sz="1800" dirty="0"/>
              <a:t>y-axis: sum of the gradient norms</a:t>
            </a:r>
          </a:p>
          <a:p>
            <a:pPr lvl="1"/>
            <a:r>
              <a:rPr lang="en-US" sz="1800" dirty="0"/>
              <a:t>Earlier layers have exponentially </a:t>
            </a:r>
          </a:p>
          <a:p>
            <a:pPr marL="457200" lvl="1" indent="0">
              <a:buNone/>
            </a:pPr>
            <a:r>
              <a:rPr lang="en-US" sz="1800" dirty="0"/>
              <a:t>smaller sum of gradient norms</a:t>
            </a:r>
          </a:p>
          <a:p>
            <a:pPr lvl="1"/>
            <a:r>
              <a:rPr lang="en-US" sz="1800" dirty="0"/>
              <a:t>This will make training earlier </a:t>
            </a:r>
          </a:p>
          <a:p>
            <a:pPr marL="457200" lvl="1" indent="0">
              <a:buNone/>
            </a:pPr>
            <a:r>
              <a:rPr lang="en-US" sz="1800" dirty="0"/>
              <a:t>layers much slower. </a:t>
            </a:r>
          </a:p>
          <a:p>
            <a:pPr marL="457200" lvl="1" indent="0">
              <a:buNone/>
            </a:pPr>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mc:AlternateContent xmlns:mc="http://schemas.openxmlformats.org/markup-compatibility/2006" xmlns:a14="http://schemas.microsoft.com/office/drawing/2010/main">
        <mc:Choice Requires="a14">
          <p:sp>
            <p:nvSpPr>
              <p:cNvPr id="5" name="Rectangle 4"/>
              <p:cNvSpPr/>
              <p:nvPr/>
            </p:nvSpPr>
            <p:spPr>
              <a:xfrm>
                <a:off x="990600" y="1725783"/>
                <a:ext cx="7517892" cy="899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m:t>
                      </m:r>
                      <m:f>
                        <m:fPr>
                          <m:ctrlPr>
                            <a:rPr lang="en-US" i="1" u="none" smtClean="0">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h</m:t>
                              </m:r>
                            </m:e>
                            <m:sub>
                              <m:r>
                                <a:rPr lang="en-US" i="1" u="none">
                                  <a:latin typeface="Cambria Math"/>
                                </a:rPr>
                                <m:t>𝑡</m:t>
                              </m:r>
                            </m:sub>
                          </m:sSub>
                        </m:num>
                        <m:den>
                          <m:r>
                            <a:rPr lang="en-US" i="1" u="none">
                              <a:latin typeface="Cambria Math"/>
                            </a:rPr>
                            <m:t>𝜕</m:t>
                          </m:r>
                          <m:sSub>
                            <m:sSubPr>
                              <m:ctrlPr>
                                <a:rPr lang="en-US" i="1" u="none">
                                  <a:latin typeface="Cambria Math" panose="02040503050406030204" pitchFamily="18" charset="0"/>
                                </a:rPr>
                              </m:ctrlPr>
                            </m:sSubPr>
                            <m:e>
                              <m:r>
                                <a:rPr lang="en-US" i="1" u="none">
                                  <a:latin typeface="Cambria Math"/>
                                </a:rPr>
                                <m:t>h</m:t>
                              </m:r>
                            </m:e>
                            <m:sub>
                              <m:r>
                                <a:rPr lang="en-US" i="1" u="none">
                                  <a:latin typeface="Cambria Math"/>
                                </a:rPr>
                                <m:t>𝑘</m:t>
                              </m:r>
                            </m:sub>
                          </m:sSub>
                        </m:den>
                      </m:f>
                      <m:r>
                        <a:rPr lang="en-US" i="1">
                          <a:latin typeface="Cambria Math" panose="02040503050406030204" pitchFamily="18" charset="0"/>
                        </a:rPr>
                        <m:t>||</m:t>
                      </m:r>
                      <m:r>
                        <a:rPr lang="en-US" b="0" i="1" u="none" smtClean="0">
                          <a:latin typeface="Cambria Math"/>
                        </a:rPr>
                        <m:t>≤</m:t>
                      </m:r>
                      <m:nary>
                        <m:naryPr>
                          <m:chr m:val="∏"/>
                          <m:ctrlPr>
                            <a:rPr lang="en-US" i="1" u="none">
                              <a:latin typeface="Cambria Math" panose="02040503050406030204" pitchFamily="18" charset="0"/>
                            </a:rPr>
                          </m:ctrlPr>
                        </m:naryPr>
                        <m:sub>
                          <m:r>
                            <m:rPr>
                              <m:brk m:alnAt="7"/>
                            </m:rPr>
                            <a:rPr lang="en-US" i="1" u="none">
                              <a:latin typeface="Cambria Math"/>
                            </a:rPr>
                            <m:t>𝑗</m:t>
                          </m:r>
                          <m:r>
                            <a:rPr lang="en-US" i="1" u="none">
                              <a:latin typeface="Cambria Math"/>
                            </a:rPr>
                            <m:t>=</m:t>
                          </m:r>
                          <m:r>
                            <a:rPr lang="en-US" b="0" i="1" u="none" smtClean="0">
                              <a:latin typeface="Cambria Math"/>
                            </a:rPr>
                            <m:t>𝑡</m:t>
                          </m:r>
                          <m:r>
                            <a:rPr lang="en-US" b="0" i="1" u="none" smtClean="0">
                              <a:latin typeface="Cambria Math"/>
                            </a:rPr>
                            <m:t>−</m:t>
                          </m:r>
                          <m:r>
                            <a:rPr lang="en-US" i="1" u="none">
                              <a:latin typeface="Cambria Math"/>
                            </a:rPr>
                            <m:t>𝑘</m:t>
                          </m:r>
                          <m:r>
                            <a:rPr lang="en-US" i="1" u="none">
                              <a:latin typeface="Cambria Math"/>
                            </a:rPr>
                            <m:t>+1</m:t>
                          </m:r>
                        </m:sub>
                        <m:sup>
                          <m:r>
                            <a:rPr lang="en-US" i="1" u="none">
                              <a:latin typeface="Cambria Math"/>
                            </a:rPr>
                            <m:t>𝑡</m:t>
                          </m:r>
                        </m:sup>
                        <m:e>
                          <m:d>
                            <m:dPr>
                              <m:begChr m:val="‖"/>
                              <m:endChr m:val="‖"/>
                              <m:ctrlPr>
                                <a:rPr lang="en-US" i="1" u="none" smtClean="0">
                                  <a:latin typeface="Cambria Math" panose="02040503050406030204" pitchFamily="18" charset="0"/>
                                </a:rPr>
                              </m:ctrlPr>
                            </m:dPr>
                            <m:e>
                              <m:sSub>
                                <m:sSubPr>
                                  <m:ctrlPr>
                                    <a:rPr lang="en-US" i="1" u="none">
                                      <a:latin typeface="Cambria Math" panose="02040503050406030204" pitchFamily="18" charset="0"/>
                                    </a:rPr>
                                  </m:ctrlPr>
                                </m:sSubPr>
                                <m:e>
                                  <m:r>
                                    <a:rPr lang="en-US" i="1" u="none">
                                      <a:latin typeface="Cambria Math"/>
                                    </a:rPr>
                                    <m:t>𝑊</m:t>
                                  </m:r>
                                </m:e>
                                <m:sub>
                                  <m:r>
                                    <a:rPr lang="en-US" i="1" u="none">
                                      <a:latin typeface="Cambria Math"/>
                                    </a:rPr>
                                    <m:t>h</m:t>
                                  </m:r>
                                </m:sub>
                              </m:sSub>
                            </m:e>
                          </m:d>
                          <m:d>
                            <m:dPr>
                              <m:begChr m:val="‖"/>
                              <m:endChr m:val="‖"/>
                              <m:ctrlPr>
                                <a:rPr lang="en-US" b="0" i="1" u="none" smtClean="0">
                                  <a:latin typeface="Cambria Math" panose="02040503050406030204" pitchFamily="18" charset="0"/>
                                </a:rPr>
                              </m:ctrlPr>
                            </m:dPr>
                            <m:e>
                              <m:r>
                                <m:rPr>
                                  <m:sty m:val="p"/>
                                </m:rPr>
                                <a:rPr lang="en-US" i="1" u="none">
                                  <a:latin typeface="Cambria Math"/>
                                </a:rPr>
                                <m:t>diag</m:t>
                              </m:r>
                              <m:d>
                                <m:dPr>
                                  <m:begChr m:val="["/>
                                  <m:endChr m:val="]"/>
                                  <m:ctrlPr>
                                    <a:rPr lang="en-US" i="1" u="none">
                                      <a:latin typeface="Cambria Math" panose="02040503050406030204" pitchFamily="18" charset="0"/>
                                    </a:rPr>
                                  </m:ctrlPr>
                                </m:dPr>
                                <m:e>
                                  <m:sSup>
                                    <m:sSupPr>
                                      <m:ctrlPr>
                                        <a:rPr lang="en-US" i="1" u="none">
                                          <a:latin typeface="Cambria Math" panose="02040503050406030204" pitchFamily="18" charset="0"/>
                                        </a:rPr>
                                      </m:ctrlPr>
                                    </m:sSupPr>
                                    <m:e>
                                      <m:r>
                                        <a:rPr lang="en-US" i="1" u="none">
                                          <a:latin typeface="Cambria Math"/>
                                        </a:rPr>
                                        <m:t>𝑓</m:t>
                                      </m:r>
                                    </m:e>
                                    <m:sup>
                                      <m:r>
                                        <a:rPr lang="en-US" i="1" u="none">
                                          <a:latin typeface="Cambria Math"/>
                                        </a:rPr>
                                        <m:t>′</m:t>
                                      </m:r>
                                    </m:sup>
                                  </m:sSup>
                                  <m:r>
                                    <a:rPr lang="en-US" i="1" u="none">
                                      <a:latin typeface="Cambria Math"/>
                                    </a:rPr>
                                    <m:t>(</m:t>
                                  </m:r>
                                  <m:sSub>
                                    <m:sSubPr>
                                      <m:ctrlPr>
                                        <a:rPr lang="en-US" i="1" u="none">
                                          <a:latin typeface="Cambria Math" panose="02040503050406030204" pitchFamily="18" charset="0"/>
                                        </a:rPr>
                                      </m:ctrlPr>
                                    </m:sSubPr>
                                    <m:e>
                                      <m:r>
                                        <a:rPr lang="en-US" i="1" u="none">
                                          <a:latin typeface="Cambria Math"/>
                                        </a:rPr>
                                        <m:t>𝑊</m:t>
                                      </m:r>
                                    </m:e>
                                    <m:sub>
                                      <m:r>
                                        <a:rPr lang="en-US" i="1" u="none">
                                          <a:latin typeface="Cambria Math"/>
                                        </a:rPr>
                                        <m:t>h</m:t>
                                      </m:r>
                                    </m:sub>
                                  </m:sSub>
                                  <m:sSub>
                                    <m:sSubPr>
                                      <m:ctrlPr>
                                        <a:rPr lang="en-US" i="1" u="none">
                                          <a:latin typeface="Cambria Math" panose="02040503050406030204" pitchFamily="18" charset="0"/>
                                        </a:rPr>
                                      </m:ctrlPr>
                                    </m:sSubPr>
                                    <m:e>
                                      <m:r>
                                        <a:rPr lang="en-US" i="1" u="none">
                                          <a:latin typeface="Cambria Math"/>
                                        </a:rPr>
                                        <m:t>h</m:t>
                                      </m:r>
                                    </m:e>
                                    <m:sub>
                                      <m:r>
                                        <a:rPr lang="en-US" i="1" u="none">
                                          <a:latin typeface="Cambria Math"/>
                                        </a:rPr>
                                        <m:t>𝑡</m:t>
                                      </m:r>
                                      <m:r>
                                        <a:rPr lang="en-US" i="1" u="none">
                                          <a:latin typeface="Cambria Math"/>
                                        </a:rPr>
                                        <m:t>−1</m:t>
                                      </m:r>
                                    </m:sub>
                                  </m:sSub>
                                  <m:r>
                                    <a:rPr lang="en-US" i="1" u="none">
                                      <a:latin typeface="Cambria Math"/>
                                    </a:rPr>
                                    <m:t>+</m:t>
                                  </m:r>
                                  <m:sSub>
                                    <m:sSubPr>
                                      <m:ctrlPr>
                                        <a:rPr lang="en-US" i="1" u="none">
                                          <a:latin typeface="Cambria Math" panose="02040503050406030204" pitchFamily="18" charset="0"/>
                                        </a:rPr>
                                      </m:ctrlPr>
                                    </m:sSubPr>
                                    <m:e>
                                      <m:r>
                                        <a:rPr lang="en-US" i="1" u="none">
                                          <a:latin typeface="Cambria Math"/>
                                        </a:rPr>
                                        <m:t>𝑊</m:t>
                                      </m:r>
                                    </m:e>
                                    <m:sub>
                                      <m:r>
                                        <a:rPr lang="en-US" i="1" u="none">
                                          <a:latin typeface="Cambria Math"/>
                                        </a:rPr>
                                        <m:t>𝑖</m:t>
                                      </m:r>
                                    </m:sub>
                                  </m:sSub>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𝑡</m:t>
                                      </m:r>
                                    </m:sub>
                                  </m:sSub>
                                  <m:r>
                                    <a:rPr lang="en-US" i="1" u="none">
                                      <a:latin typeface="Cambria Math"/>
                                    </a:rPr>
                                    <m:t>)</m:t>
                                  </m:r>
                                </m:e>
                              </m:d>
                            </m:e>
                          </m:d>
                          <m:r>
                            <a:rPr lang="en-US" b="0" i="1" u="none" smtClean="0">
                              <a:latin typeface="Cambria Math"/>
                            </a:rPr>
                            <m:t>≤</m:t>
                          </m:r>
                          <m:nary>
                            <m:naryPr>
                              <m:chr m:val="∏"/>
                              <m:ctrlPr>
                                <a:rPr lang="en-US" i="1" u="none">
                                  <a:latin typeface="Cambria Math" panose="02040503050406030204" pitchFamily="18" charset="0"/>
                                </a:rPr>
                              </m:ctrlPr>
                            </m:naryPr>
                            <m:sub>
                              <m:r>
                                <m:rPr>
                                  <m:brk m:alnAt="7"/>
                                </m:rPr>
                                <a:rPr lang="en-US" i="1" u="none">
                                  <a:latin typeface="Cambria Math"/>
                                </a:rPr>
                                <m:t>𝑗</m:t>
                              </m:r>
                              <m:r>
                                <a:rPr lang="en-US" i="1" u="none">
                                  <a:latin typeface="Cambria Math"/>
                                </a:rPr>
                                <m:t>=</m:t>
                              </m:r>
                              <m:r>
                                <a:rPr lang="en-US" b="0" i="1" u="none" smtClean="0">
                                  <a:latin typeface="Cambria Math"/>
                                </a:rPr>
                                <m:t>𝑡</m:t>
                              </m:r>
                              <m:r>
                                <a:rPr lang="en-US" b="0" i="1" u="none" smtClean="0">
                                  <a:latin typeface="Cambria Math"/>
                                </a:rPr>
                                <m:t>−</m:t>
                              </m:r>
                              <m:r>
                                <a:rPr lang="en-US" b="0" i="1" u="none" smtClean="0">
                                  <a:latin typeface="Cambria Math"/>
                                </a:rPr>
                                <m:t>𝑘</m:t>
                              </m:r>
                              <m:r>
                                <a:rPr lang="en-US" i="1" u="none">
                                  <a:latin typeface="Cambria Math"/>
                                </a:rPr>
                                <m:t>+1</m:t>
                              </m:r>
                            </m:sub>
                            <m:sup>
                              <m:r>
                                <a:rPr lang="en-US" i="1" u="none">
                                  <a:latin typeface="Cambria Math"/>
                                </a:rPr>
                                <m:t>𝑡</m:t>
                              </m:r>
                            </m:sup>
                            <m:e>
                              <m:r>
                                <a:rPr lang="en-US" b="0" i="1" u="none" smtClean="0">
                                  <a:latin typeface="Cambria Math"/>
                                </a:rPr>
                                <m:t>𝛼𝛽</m:t>
                              </m:r>
                              <m:r>
                                <a:rPr lang="en-US" b="0" i="1" u="none" smtClean="0">
                                  <a:latin typeface="Cambria Math"/>
                                </a:rPr>
                                <m:t>=</m:t>
                              </m:r>
                            </m:e>
                          </m:nary>
                          <m:sSup>
                            <m:sSupPr>
                              <m:ctrlPr>
                                <a:rPr lang="en-US" b="0" i="1" u="none" smtClean="0">
                                  <a:latin typeface="Cambria Math" panose="02040503050406030204" pitchFamily="18" charset="0"/>
                                </a:rPr>
                              </m:ctrlPr>
                            </m:sSupPr>
                            <m:e>
                              <m:d>
                                <m:dPr>
                                  <m:ctrlPr>
                                    <a:rPr lang="en-US" i="1" u="none" smtClean="0">
                                      <a:latin typeface="Cambria Math" panose="02040503050406030204" pitchFamily="18" charset="0"/>
                                    </a:rPr>
                                  </m:ctrlPr>
                                </m:dPr>
                                <m:e>
                                  <m:r>
                                    <a:rPr lang="en-US" i="1" u="none">
                                      <a:latin typeface="Cambria Math"/>
                                    </a:rPr>
                                    <m:t>𝛼𝛽</m:t>
                                  </m:r>
                                </m:e>
                              </m:d>
                            </m:e>
                            <m:sup>
                              <m:r>
                                <a:rPr lang="en-US" b="0" i="1" u="none" smtClean="0">
                                  <a:latin typeface="Cambria Math"/>
                                </a:rPr>
                                <m:t>𝑘</m:t>
                              </m:r>
                            </m:sup>
                          </m:sSup>
                        </m:e>
                      </m:nary>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990600" y="1725783"/>
                <a:ext cx="7517892" cy="89902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675956" y="889107"/>
                <a:ext cx="3671005" cy="7198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u="none" smtClean="0">
                              <a:latin typeface="Cambria Math" panose="02040503050406030204" pitchFamily="18" charset="0"/>
                            </a:rPr>
                          </m:ctrlPr>
                        </m:fPr>
                        <m:num>
                          <m:r>
                            <a:rPr lang="en-US" i="1" u="none">
                              <a:latin typeface="Cambria Math"/>
                            </a:rPr>
                            <m:t>𝜕</m:t>
                          </m:r>
                          <m:sSub>
                            <m:sSubPr>
                              <m:ctrlPr>
                                <a:rPr lang="en-US" i="1" u="none">
                                  <a:latin typeface="Cambria Math" panose="02040503050406030204" pitchFamily="18" charset="0"/>
                                </a:rPr>
                              </m:ctrlPr>
                            </m:sSubPr>
                            <m:e>
                              <m:r>
                                <a:rPr lang="en-US" i="1" u="none">
                                  <a:latin typeface="Cambria Math"/>
                                </a:rPr>
                                <m:t>h</m:t>
                              </m:r>
                            </m:e>
                            <m:sub>
                              <m:r>
                                <a:rPr lang="en-US" i="1" u="none">
                                  <a:latin typeface="Cambria Math"/>
                                </a:rPr>
                                <m:t>𝑡</m:t>
                              </m:r>
                            </m:sub>
                          </m:sSub>
                        </m:num>
                        <m:den>
                          <m:r>
                            <a:rPr lang="en-US" i="1" u="none">
                              <a:latin typeface="Cambria Math"/>
                            </a:rPr>
                            <m:t>𝜕</m:t>
                          </m:r>
                          <m:sSub>
                            <m:sSubPr>
                              <m:ctrlPr>
                                <a:rPr lang="en-US" i="1" u="none">
                                  <a:latin typeface="Cambria Math" panose="02040503050406030204" pitchFamily="18" charset="0"/>
                                </a:rPr>
                              </m:ctrlPr>
                            </m:sSubPr>
                            <m:e>
                              <m:r>
                                <a:rPr lang="en-US" i="1" u="none">
                                  <a:latin typeface="Cambria Math"/>
                                </a:rPr>
                                <m:t>h</m:t>
                              </m:r>
                            </m:e>
                            <m:sub>
                              <m:r>
                                <a:rPr lang="en-US" b="0" i="1" u="none" smtClean="0">
                                  <a:latin typeface="Cambria Math"/>
                                </a:rPr>
                                <m:t>𝑡</m:t>
                              </m:r>
                              <m:r>
                                <a:rPr lang="en-US" b="0" i="1" u="none" smtClean="0">
                                  <a:latin typeface="Cambria Math"/>
                                </a:rPr>
                                <m:t>−</m:t>
                              </m:r>
                              <m:r>
                                <a:rPr lang="en-US" b="0" i="1" u="none" smtClean="0">
                                  <a:latin typeface="Cambria Math"/>
                                </a:rPr>
                                <m:t>𝑘</m:t>
                              </m:r>
                            </m:sub>
                          </m:sSub>
                        </m:den>
                      </m:f>
                      <m:r>
                        <a:rPr lang="en-US" b="0" i="1" u="none" smtClean="0">
                          <a:latin typeface="Cambria Math"/>
                        </a:rPr>
                        <m:t>=</m:t>
                      </m:r>
                      <m:nary>
                        <m:naryPr>
                          <m:chr m:val="∏"/>
                          <m:ctrlPr>
                            <a:rPr lang="en-US" i="1" u="none">
                              <a:latin typeface="Cambria Math" panose="02040503050406030204" pitchFamily="18" charset="0"/>
                            </a:rPr>
                          </m:ctrlPr>
                        </m:naryPr>
                        <m:sub>
                          <m:r>
                            <m:rPr>
                              <m:brk m:alnAt="7"/>
                            </m:rPr>
                            <a:rPr lang="en-US" i="1" u="none">
                              <a:latin typeface="Cambria Math"/>
                            </a:rPr>
                            <m:t>𝑗</m:t>
                          </m:r>
                          <m:r>
                            <a:rPr lang="en-US" i="1" u="none">
                              <a:latin typeface="Cambria Math"/>
                            </a:rPr>
                            <m:t>=</m:t>
                          </m:r>
                          <m:r>
                            <a:rPr lang="en-US" i="1" u="none">
                              <a:latin typeface="Cambria Math"/>
                            </a:rPr>
                            <m:t>𝑡</m:t>
                          </m:r>
                          <m:r>
                            <a:rPr lang="en-US" i="1" u="none">
                              <a:latin typeface="Cambria Math"/>
                            </a:rPr>
                            <m:t>−</m:t>
                          </m:r>
                          <m:r>
                            <a:rPr lang="en-US" i="1" u="none">
                              <a:latin typeface="Cambria Math"/>
                            </a:rPr>
                            <m:t>𝑘</m:t>
                          </m:r>
                          <m:r>
                            <a:rPr lang="en-US" i="1" u="none" smtClean="0">
                              <a:latin typeface="Cambria Math"/>
                            </a:rPr>
                            <m:t>+1</m:t>
                          </m:r>
                        </m:sub>
                        <m:sup>
                          <m:r>
                            <a:rPr lang="en-US" i="1" u="none">
                              <a:latin typeface="Cambria Math"/>
                            </a:rPr>
                            <m:t>𝑡</m:t>
                          </m:r>
                        </m:sup>
                        <m:e>
                          <m:sSub>
                            <m:sSubPr>
                              <m:ctrlPr>
                                <a:rPr lang="en-US" i="1" u="none">
                                  <a:latin typeface="Cambria Math" panose="02040503050406030204" pitchFamily="18" charset="0"/>
                                </a:rPr>
                              </m:ctrlPr>
                            </m:sSubPr>
                            <m:e>
                              <m:r>
                                <a:rPr lang="en-US" i="1" u="none">
                                  <a:latin typeface="Cambria Math"/>
                                </a:rPr>
                                <m:t>𝑊</m:t>
                              </m:r>
                            </m:e>
                            <m:sub>
                              <m:r>
                                <a:rPr lang="en-US" i="1" u="none">
                                  <a:latin typeface="Cambria Math"/>
                                </a:rPr>
                                <m:t>h</m:t>
                              </m:r>
                            </m:sub>
                          </m:sSub>
                          <m:r>
                            <m:rPr>
                              <m:sty m:val="p"/>
                            </m:rPr>
                            <a:rPr lang="en-US" i="1" u="none">
                              <a:latin typeface="Cambria Math"/>
                            </a:rPr>
                            <m:t>diag</m:t>
                          </m:r>
                          <m:d>
                            <m:dPr>
                              <m:begChr m:val="["/>
                              <m:endChr m:val="]"/>
                              <m:ctrlPr>
                                <a:rPr lang="en-US" i="1" u="none">
                                  <a:latin typeface="Cambria Math" panose="02040503050406030204" pitchFamily="18" charset="0"/>
                                </a:rPr>
                              </m:ctrlPr>
                            </m:dPr>
                            <m:e>
                              <m:sSup>
                                <m:sSupPr>
                                  <m:ctrlPr>
                                    <a:rPr lang="en-US" i="1" u="none">
                                      <a:latin typeface="Cambria Math" panose="02040503050406030204" pitchFamily="18" charset="0"/>
                                    </a:rPr>
                                  </m:ctrlPr>
                                </m:sSupPr>
                                <m:e>
                                  <m:r>
                                    <a:rPr lang="en-US" i="1" u="none">
                                      <a:latin typeface="Cambria Math"/>
                                    </a:rPr>
                                    <m:t>𝑓</m:t>
                                  </m:r>
                                </m:e>
                                <m:sup>
                                  <m:r>
                                    <a:rPr lang="en-US" i="1" u="none">
                                      <a:latin typeface="Cambria Math"/>
                                    </a:rPr>
                                    <m:t>′</m:t>
                                  </m:r>
                                </m:sup>
                              </m:sSup>
                              <m:r>
                                <a:rPr lang="en-US" i="1" u="none">
                                  <a:latin typeface="Cambria Math"/>
                                </a:rPr>
                                <m:t>(</m:t>
                              </m:r>
                              <m:sSub>
                                <m:sSubPr>
                                  <m:ctrlPr>
                                    <a:rPr lang="en-US" i="1" u="none">
                                      <a:latin typeface="Cambria Math" panose="02040503050406030204" pitchFamily="18" charset="0"/>
                                    </a:rPr>
                                  </m:ctrlPr>
                                </m:sSubPr>
                                <m:e>
                                  <m:r>
                                    <a:rPr lang="en-US" i="1" u="none">
                                      <a:latin typeface="Cambria Math"/>
                                    </a:rPr>
                                    <m:t>𝑊</m:t>
                                  </m:r>
                                </m:e>
                                <m:sub>
                                  <m:r>
                                    <a:rPr lang="en-US" i="1" u="none">
                                      <a:latin typeface="Cambria Math"/>
                                    </a:rPr>
                                    <m:t>h</m:t>
                                  </m:r>
                                </m:sub>
                              </m:sSub>
                              <m:sSub>
                                <m:sSubPr>
                                  <m:ctrlPr>
                                    <a:rPr lang="en-US" i="1" u="none">
                                      <a:latin typeface="Cambria Math" panose="02040503050406030204" pitchFamily="18" charset="0"/>
                                    </a:rPr>
                                  </m:ctrlPr>
                                </m:sSubPr>
                                <m:e>
                                  <m:r>
                                    <a:rPr lang="en-US" i="1" u="none">
                                      <a:latin typeface="Cambria Math"/>
                                    </a:rPr>
                                    <m:t>h</m:t>
                                  </m:r>
                                </m:e>
                                <m:sub>
                                  <m:r>
                                    <a:rPr lang="en-US" i="1" u="none">
                                      <a:latin typeface="Cambria Math"/>
                                    </a:rPr>
                                    <m:t>𝑡</m:t>
                                  </m:r>
                                  <m:r>
                                    <a:rPr lang="en-US" i="1" u="none">
                                      <a:latin typeface="Cambria Math"/>
                                    </a:rPr>
                                    <m:t>−1</m:t>
                                  </m:r>
                                </m:sub>
                              </m:sSub>
                              <m:r>
                                <a:rPr lang="en-US" i="1" u="none">
                                  <a:latin typeface="Cambria Math"/>
                                </a:rPr>
                                <m:t>+</m:t>
                              </m:r>
                              <m:sSub>
                                <m:sSubPr>
                                  <m:ctrlPr>
                                    <a:rPr lang="en-US" i="1" u="none">
                                      <a:latin typeface="Cambria Math" panose="02040503050406030204" pitchFamily="18" charset="0"/>
                                    </a:rPr>
                                  </m:ctrlPr>
                                </m:sSubPr>
                                <m:e>
                                  <m:r>
                                    <a:rPr lang="en-US" i="1" u="none">
                                      <a:latin typeface="Cambria Math"/>
                                    </a:rPr>
                                    <m:t>𝑊</m:t>
                                  </m:r>
                                </m:e>
                                <m:sub>
                                  <m:r>
                                    <a:rPr lang="en-US" i="1" u="none">
                                      <a:latin typeface="Cambria Math"/>
                                    </a:rPr>
                                    <m:t>𝑖</m:t>
                                  </m:r>
                                </m:sub>
                              </m:sSub>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𝑡</m:t>
                                  </m:r>
                                </m:sub>
                              </m:sSub>
                              <m:r>
                                <a:rPr lang="en-US" i="1" u="none">
                                  <a:latin typeface="Cambria Math"/>
                                </a:rPr>
                                <m:t>)</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675956" y="889107"/>
                <a:ext cx="3671005" cy="719812"/>
              </a:xfrm>
              <a:prstGeom prst="rect">
                <a:avLst/>
              </a:prstGeom>
              <a:blipFill>
                <a:blip r:embed="rId3"/>
                <a:stretch>
                  <a:fillRect r="-21595" b="-17797"/>
                </a:stretch>
              </a:blipFill>
            </p:spPr>
            <p:txBody>
              <a:bodyPr/>
              <a:lstStyle/>
              <a:p>
                <a:r>
                  <a:rPr lang="en-US">
                    <a:noFill/>
                  </a:rPr>
                  <a:t> </a:t>
                </a:r>
              </a:p>
            </p:txBody>
          </p:sp>
        </mc:Fallback>
      </mc:AlternateContent>
      <p:sp>
        <p:nvSpPr>
          <p:cNvPr id="7" name="Rectangle 6"/>
          <p:cNvSpPr/>
          <p:nvPr/>
        </p:nvSpPr>
        <p:spPr>
          <a:xfrm>
            <a:off x="1066800" y="2624812"/>
            <a:ext cx="7086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u="none" dirty="0">
                <a:latin typeface="+mj-lt"/>
              </a:rPr>
              <a:t>Gradient can become very </a:t>
            </a:r>
            <a:r>
              <a:rPr lang="en-US" sz="1600" b="1" u="none" dirty="0">
                <a:latin typeface="+mj-lt"/>
              </a:rPr>
              <a:t>small or very large quickly</a:t>
            </a:r>
            <a:r>
              <a:rPr lang="en-US" sz="1600" u="none" dirty="0">
                <a:latin typeface="+mj-lt"/>
              </a:rPr>
              <a:t>, and the locality assumption of gradient descent breaks down</a:t>
            </a:r>
            <a:r>
              <a:rPr lang="en-US" sz="1600" u="none" dirty="0">
                <a:latin typeface="+mj-lt"/>
                <a:sym typeface="Wingdings" panose="05000000000000000000" pitchFamily="2" charset="2"/>
              </a:rPr>
              <a:t> (</a:t>
            </a:r>
            <a:r>
              <a:rPr lang="en-US" sz="1600" u="none" dirty="0">
                <a:latin typeface="+mj-lt"/>
              </a:rPr>
              <a:t>Vanishing gradient) </a:t>
            </a:r>
            <a:r>
              <a:rPr lang="en-US" sz="1600" u="none" dirty="0">
                <a:solidFill>
                  <a:srgbClr val="2136FF"/>
                </a:solidFill>
              </a:rPr>
              <a:t>[</a:t>
            </a:r>
            <a:r>
              <a:rPr lang="en-US" sz="1600" u="none" dirty="0" err="1">
                <a:solidFill>
                  <a:srgbClr val="2136FF"/>
                </a:solidFill>
              </a:rPr>
              <a:t>Bengio</a:t>
            </a:r>
            <a:r>
              <a:rPr lang="en-US" sz="1600" u="none" dirty="0">
                <a:solidFill>
                  <a:srgbClr val="2136FF"/>
                </a:solidFill>
              </a:rPr>
              <a:t> et al 1994]</a:t>
            </a:r>
            <a:endParaRPr lang="en-US" sz="1600" u="none" dirty="0">
              <a:solidFill>
                <a:srgbClr val="2136FF"/>
              </a:solidFill>
              <a:latin typeface="+mj-lt"/>
            </a:endParaRP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2177" y="3821217"/>
            <a:ext cx="3636446" cy="2846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022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Vanishing/exploding gradients </a:t>
            </a:r>
          </a:p>
        </p:txBody>
      </p:sp>
      <p:sp>
        <p:nvSpPr>
          <p:cNvPr id="3" name="Content Placeholder 2"/>
          <p:cNvSpPr>
            <a:spLocks noGrp="1"/>
          </p:cNvSpPr>
          <p:nvPr>
            <p:ph idx="1"/>
          </p:nvPr>
        </p:nvSpPr>
        <p:spPr>
          <a:xfrm>
            <a:off x="138611" y="1014984"/>
            <a:ext cx="8686800" cy="5257800"/>
          </a:xfrm>
        </p:spPr>
        <p:txBody>
          <a:bodyPr>
            <a:normAutofit fontScale="92500" lnSpcReduction="10000"/>
          </a:bodyPr>
          <a:lstStyle/>
          <a:p>
            <a:r>
              <a:rPr lang="en-US" dirty="0"/>
              <a:t>In an RNN trained on long sequences (</a:t>
            </a:r>
            <a:r>
              <a:rPr lang="en-US" i="1" dirty="0"/>
              <a:t>e.g. </a:t>
            </a:r>
            <a:r>
              <a:rPr lang="en-US" dirty="0"/>
              <a:t>100 time steps) the gradients can easily explode or vanish.</a:t>
            </a:r>
          </a:p>
          <a:p>
            <a:pPr lvl="1"/>
            <a:r>
              <a:rPr lang="en-US" dirty="0"/>
              <a:t>So RNNs have difficulty dealing with long-range dependencies.</a:t>
            </a:r>
          </a:p>
          <a:p>
            <a:r>
              <a:rPr lang="en-US" dirty="0"/>
              <a:t>Many methods proposed for reducing the effect of vanishing gradients; although it is still a problem </a:t>
            </a:r>
          </a:p>
          <a:p>
            <a:pPr lvl="1"/>
            <a:r>
              <a:rPr lang="en-US" dirty="0"/>
              <a:t>Introduce shorter path between long connections </a:t>
            </a:r>
          </a:p>
          <a:p>
            <a:pPr lvl="1"/>
            <a:r>
              <a:rPr lang="en-US" dirty="0"/>
              <a:t>Abandon stochastic gradient descent in favor of a much more sophisticated Hessian-Free (HF) optimization</a:t>
            </a:r>
          </a:p>
          <a:p>
            <a:pPr lvl="1"/>
            <a:r>
              <a:rPr lang="en-US" dirty="0"/>
              <a:t>Add fancier modules that are robust to handling long memory; e.g. Long Short Term Memory (LSTM) </a:t>
            </a:r>
          </a:p>
          <a:p>
            <a:pPr lvl="2"/>
            <a:r>
              <a:rPr lang="en-US" dirty="0">
                <a:hlinkClick r:id="rId2"/>
              </a:rPr>
              <a:t>http://colah.github.io/posts/2015-08-Understanding-LSTMs/</a:t>
            </a:r>
            <a:endParaRPr lang="en-US" dirty="0"/>
          </a:p>
          <a:p>
            <a:pPr lvl="2"/>
            <a:r>
              <a:rPr lang="en-US" dirty="0"/>
              <a:t>A very good </a:t>
            </a:r>
            <a:r>
              <a:rPr lang="en-US" dirty="0" err="1"/>
              <a:t>explanatiom</a:t>
            </a:r>
            <a:r>
              <a:rPr lang="en-US" dirty="0"/>
              <a:t> of LSTM</a:t>
            </a:r>
          </a:p>
          <a:p>
            <a:r>
              <a:rPr lang="en-US" dirty="0"/>
              <a:t>One trick to handle the exploding-gradients: </a:t>
            </a:r>
          </a:p>
          <a:p>
            <a:pPr lvl="1"/>
            <a:r>
              <a:rPr lang="en-US" dirty="0"/>
              <a:t>Clip gradients with bigger sizes: </a:t>
            </a:r>
          </a:p>
          <a:p>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6262189" y="5650875"/>
                <a:ext cx="2881811" cy="12071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u="none" dirty="0"/>
                  <a:t>Define </a:t>
                </a:r>
                <a14:m>
                  <m:oMath xmlns:m="http://schemas.openxmlformats.org/officeDocument/2006/math">
                    <m:r>
                      <a:rPr lang="en-US" i="1" u="none">
                        <a:latin typeface="Cambria Math"/>
                      </a:rPr>
                      <m:t>𝑔</m:t>
                    </m:r>
                    <m:r>
                      <a:rPr lang="en-US" b="0" i="1" u="none" smtClean="0">
                        <a:latin typeface="Cambria Math"/>
                      </a:rPr>
                      <m:t>=</m:t>
                    </m:r>
                    <m:f>
                      <m:fPr>
                        <m:ctrlPr>
                          <a:rPr lang="en-US" b="0" i="1" u="none" smtClean="0">
                            <a:latin typeface="Cambria Math" panose="02040503050406030204" pitchFamily="18" charset="0"/>
                          </a:rPr>
                        </m:ctrlPr>
                      </m:fPr>
                      <m:num>
                        <m:r>
                          <a:rPr lang="en-US" b="0" i="1" u="none" smtClean="0">
                            <a:latin typeface="Cambria Math"/>
                          </a:rPr>
                          <m:t>𝜕</m:t>
                        </m:r>
                        <m:r>
                          <a:rPr lang="en-US" b="0" i="1" u="none" smtClean="0">
                            <a:latin typeface="Cambria Math"/>
                          </a:rPr>
                          <m:t>𝐸</m:t>
                        </m:r>
                      </m:num>
                      <m:den>
                        <m:r>
                          <a:rPr lang="en-US" b="0" i="1" u="none" smtClean="0">
                            <a:latin typeface="Cambria Math"/>
                          </a:rPr>
                          <m:t>𝜕</m:t>
                        </m:r>
                        <m:r>
                          <a:rPr lang="en-US" b="0" i="1" u="none" smtClean="0">
                            <a:latin typeface="Cambria Math"/>
                          </a:rPr>
                          <m:t>𝑊</m:t>
                        </m:r>
                      </m:den>
                    </m:f>
                  </m:oMath>
                </a14:m>
                <a:endParaRPr lang="en-US" u="none" dirty="0"/>
              </a:p>
              <a:p>
                <a:r>
                  <a:rPr lang="en-US" u="none" dirty="0"/>
                  <a:t>If  </a:t>
                </a:r>
                <a14:m>
                  <m:oMath xmlns:m="http://schemas.openxmlformats.org/officeDocument/2006/math">
                    <m:d>
                      <m:dPr>
                        <m:begChr m:val="‖"/>
                        <m:endChr m:val="‖"/>
                        <m:ctrlPr>
                          <a:rPr lang="en-US" b="0" i="1" u="none" smtClean="0">
                            <a:latin typeface="Cambria Math" panose="02040503050406030204" pitchFamily="18" charset="0"/>
                          </a:rPr>
                        </m:ctrlPr>
                      </m:dPr>
                      <m:e>
                        <m:r>
                          <a:rPr lang="en-US" b="0" i="1" u="none" smtClean="0">
                            <a:latin typeface="Cambria Math"/>
                          </a:rPr>
                          <m:t>𝑔</m:t>
                        </m:r>
                      </m:e>
                    </m:d>
                    <m:r>
                      <a:rPr lang="en-US" b="0" i="1" u="none" smtClean="0">
                        <a:latin typeface="Cambria Math"/>
                      </a:rPr>
                      <m:t>≥</m:t>
                    </m:r>
                    <m:r>
                      <a:rPr lang="en-US" b="0" i="1" u="none" smtClean="0">
                        <a:latin typeface="Cambria Math"/>
                      </a:rPr>
                      <m:t>𝑡h𝑟𝑒𝑠h𝑜𝑙𝑑</m:t>
                    </m:r>
                  </m:oMath>
                </a14:m>
                <a:r>
                  <a:rPr lang="en-US" u="none" dirty="0"/>
                  <a:t> then </a:t>
                </a:r>
              </a:p>
              <a:p>
                <a:r>
                  <a:rPr lang="en-US" u="none" dirty="0"/>
                  <a:t>           </a:t>
                </a:r>
                <a14:m>
                  <m:oMath xmlns:m="http://schemas.openxmlformats.org/officeDocument/2006/math">
                    <m:r>
                      <a:rPr lang="en-US" i="1" u="none">
                        <a:latin typeface="Cambria Math"/>
                      </a:rPr>
                      <m:t>𝑔</m:t>
                    </m:r>
                    <m:r>
                      <a:rPr lang="en-US" b="0" i="1" u="none" smtClean="0">
                        <a:latin typeface="Cambria Math"/>
                      </a:rPr>
                      <m:t>←</m:t>
                    </m:r>
                    <m:f>
                      <m:fPr>
                        <m:ctrlPr>
                          <a:rPr lang="en-US" b="0" i="1" u="none" smtClean="0">
                            <a:latin typeface="Cambria Math" panose="02040503050406030204" pitchFamily="18" charset="0"/>
                          </a:rPr>
                        </m:ctrlPr>
                      </m:fPr>
                      <m:num>
                        <m:r>
                          <a:rPr lang="en-US" i="1" u="none">
                            <a:latin typeface="Cambria Math"/>
                          </a:rPr>
                          <m:t>𝑡h𝑟𝑒𝑠h𝑜𝑙𝑑</m:t>
                        </m:r>
                      </m:num>
                      <m:den>
                        <m:d>
                          <m:dPr>
                            <m:begChr m:val="‖"/>
                            <m:endChr m:val="‖"/>
                            <m:ctrlPr>
                              <a:rPr lang="en-US" i="1" u="none">
                                <a:latin typeface="Cambria Math" panose="02040503050406030204" pitchFamily="18" charset="0"/>
                              </a:rPr>
                            </m:ctrlPr>
                          </m:dPr>
                          <m:e>
                            <m:r>
                              <a:rPr lang="en-US" i="1" u="none">
                                <a:latin typeface="Cambria Math"/>
                              </a:rPr>
                              <m:t>𝑔</m:t>
                            </m:r>
                          </m:e>
                        </m:d>
                      </m:den>
                    </m:f>
                    <m:r>
                      <a:rPr lang="en-US" b="0" i="1" u="none" smtClean="0">
                        <a:latin typeface="Cambria Math"/>
                      </a:rPr>
                      <m:t>𝑔</m:t>
                    </m:r>
                  </m:oMath>
                </a14:m>
                <a:endParaRPr lang="en-US" u="none" dirty="0"/>
              </a:p>
            </p:txBody>
          </p:sp>
        </mc:Choice>
        <mc:Fallback xmlns="">
          <p:sp>
            <p:nvSpPr>
              <p:cNvPr id="5" name="TextBox 4"/>
              <p:cNvSpPr txBox="1">
                <a:spLocks noRot="1" noChangeAspect="1" noMove="1" noResize="1" noEditPoints="1" noAdjustHandles="1" noChangeArrowheads="1" noChangeShapeType="1" noTextEdit="1"/>
              </p:cNvSpPr>
              <p:nvPr/>
            </p:nvSpPr>
            <p:spPr>
              <a:xfrm>
                <a:off x="6262189" y="5650875"/>
                <a:ext cx="2881811" cy="1207125"/>
              </a:xfrm>
              <a:prstGeom prst="rect">
                <a:avLst/>
              </a:prstGeom>
              <a:blipFill>
                <a:blip r:embed="rId3"/>
                <a:stretch>
                  <a:fillRect l="-1258"/>
                </a:stretch>
              </a:blipFill>
            </p:spPr>
            <p:txBody>
              <a:bodyPr/>
              <a:lstStyle/>
              <a:p>
                <a:r>
                  <a:rPr lang="en-US">
                    <a:noFill/>
                  </a:rPr>
                  <a:t> </a:t>
                </a:r>
              </a:p>
            </p:txBody>
          </p:sp>
        </mc:Fallback>
      </mc:AlternateContent>
    </p:spTree>
    <p:extLst>
      <p:ext uri="{BB962C8B-B14F-4D97-AF65-F5344CB8AC3E}">
        <p14:creationId xmlns:p14="http://schemas.microsoft.com/office/powerpoint/2010/main" val="20502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RNN</a:t>
            </a:r>
          </a:p>
        </p:txBody>
      </p:sp>
      <p:sp>
        <p:nvSpPr>
          <p:cNvPr id="3" name="Content Placeholder 2"/>
          <p:cNvSpPr>
            <a:spLocks noGrp="1"/>
          </p:cNvSpPr>
          <p:nvPr>
            <p:ph idx="1"/>
          </p:nvPr>
        </p:nvSpPr>
        <p:spPr/>
        <p:txBody>
          <a:bodyPr/>
          <a:lstStyle/>
          <a:p>
            <a:r>
              <a:rPr lang="en-US" dirty="0"/>
              <a:t>One of the issues with RNN: </a:t>
            </a:r>
          </a:p>
          <a:p>
            <a:r>
              <a:rPr lang="en-US" dirty="0"/>
              <a:t>Hidden variables capture only one side context </a:t>
            </a:r>
          </a:p>
          <a:p>
            <a:r>
              <a:rPr lang="en-US" dirty="0"/>
              <a:t>A bi-directional structure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Rectangle 4"/>
          <p:cNvSpPr/>
          <p:nvPr/>
        </p:nvSpPr>
        <p:spPr>
          <a:xfrm rot="5400000">
            <a:off x="1218720" y="4555811"/>
            <a:ext cx="932759" cy="187652"/>
          </a:xfrm>
          <a:prstGeom prst="rect">
            <a:avLst/>
          </a:prstGeom>
          <a:solidFill>
            <a:schemeClr val="accent1">
              <a:lumMod val="40000"/>
              <a:lumOff val="60000"/>
            </a:schemeClr>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u="none" dirty="0">
                <a:solidFill>
                  <a:schemeClr val="bg2"/>
                </a:solidFill>
              </a:rPr>
              <a:t>O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p>
        </p:txBody>
      </p:sp>
      <p:sp>
        <p:nvSpPr>
          <p:cNvPr id="6" name="Rectangle 5"/>
          <p:cNvSpPr/>
          <p:nvPr/>
        </p:nvSpPr>
        <p:spPr>
          <a:xfrm rot="5400000">
            <a:off x="2361690" y="4555811"/>
            <a:ext cx="932759" cy="187652"/>
          </a:xfrm>
          <a:prstGeom prst="rect">
            <a:avLst/>
          </a:prstGeom>
          <a:solidFill>
            <a:schemeClr val="accent1">
              <a:lumMod val="40000"/>
              <a:lumOff val="60000"/>
            </a:schemeClr>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u="none" dirty="0">
                <a:solidFill>
                  <a:schemeClr val="bg2"/>
                </a:solidFill>
              </a:rPr>
              <a:t>O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p>
        </p:txBody>
      </p:sp>
      <p:sp>
        <p:nvSpPr>
          <p:cNvPr id="7" name="Rectangle 6"/>
          <p:cNvSpPr/>
          <p:nvPr/>
        </p:nvSpPr>
        <p:spPr>
          <a:xfrm rot="5400000">
            <a:off x="3470542" y="4555811"/>
            <a:ext cx="932759" cy="187652"/>
          </a:xfrm>
          <a:prstGeom prst="rect">
            <a:avLst/>
          </a:prstGeom>
          <a:solidFill>
            <a:schemeClr val="accent1">
              <a:lumMod val="40000"/>
              <a:lumOff val="60000"/>
            </a:schemeClr>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u="none" dirty="0">
                <a:solidFill>
                  <a:schemeClr val="bg2"/>
                </a:solidFill>
              </a:rPr>
              <a:t>O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p>
        </p:txBody>
      </p:sp>
      <p:sp>
        <p:nvSpPr>
          <p:cNvPr id="8" name="Arc 7"/>
          <p:cNvSpPr/>
          <p:nvPr/>
        </p:nvSpPr>
        <p:spPr>
          <a:xfrm flipV="1">
            <a:off x="3115273" y="4157577"/>
            <a:ext cx="1188952" cy="847978"/>
          </a:xfrm>
          <a:prstGeom prst="arc">
            <a:avLst>
              <a:gd name="adj1" fmla="val 12694457"/>
              <a:gd name="adj2" fmla="val 1990008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a:off x="2830242" y="4440351"/>
            <a:ext cx="1119147" cy="892868"/>
          </a:xfrm>
          <a:prstGeom prst="arc">
            <a:avLst>
              <a:gd name="adj1" fmla="val 12694457"/>
              <a:gd name="adj2" fmla="val 19714522"/>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p:cNvSpPr/>
          <p:nvPr/>
        </p:nvSpPr>
        <p:spPr>
          <a:xfrm>
            <a:off x="3949390" y="4432400"/>
            <a:ext cx="1015226" cy="849563"/>
          </a:xfrm>
          <a:prstGeom prst="arc">
            <a:avLst>
              <a:gd name="adj1" fmla="val 12694457"/>
              <a:gd name="adj2" fmla="val 19714522"/>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p:cNvSpPr/>
          <p:nvPr/>
        </p:nvSpPr>
        <p:spPr>
          <a:xfrm>
            <a:off x="1650241" y="4417487"/>
            <a:ext cx="1231792" cy="892868"/>
          </a:xfrm>
          <a:prstGeom prst="arc">
            <a:avLst>
              <a:gd name="adj1" fmla="val 12694457"/>
              <a:gd name="adj2" fmla="val 19714522"/>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p:cNvSpPr/>
          <p:nvPr/>
        </p:nvSpPr>
        <p:spPr>
          <a:xfrm>
            <a:off x="580130" y="4395955"/>
            <a:ext cx="1119147" cy="892868"/>
          </a:xfrm>
          <a:prstGeom prst="arc">
            <a:avLst>
              <a:gd name="adj1" fmla="val 12694457"/>
              <a:gd name="adj2" fmla="val 19714522"/>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p:cNvSpPr/>
          <p:nvPr/>
        </p:nvSpPr>
        <p:spPr>
          <a:xfrm flipV="1">
            <a:off x="2004077" y="4167355"/>
            <a:ext cx="1188952" cy="847978"/>
          </a:xfrm>
          <a:prstGeom prst="arc">
            <a:avLst>
              <a:gd name="adj1" fmla="val 12694457"/>
              <a:gd name="adj2" fmla="val 1990008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flipV="1">
            <a:off x="859521" y="4167355"/>
            <a:ext cx="1188952" cy="847978"/>
          </a:xfrm>
          <a:prstGeom prst="arc">
            <a:avLst>
              <a:gd name="adj1" fmla="val 12694457"/>
              <a:gd name="adj2" fmla="val 1990008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flipV="1">
            <a:off x="2012028" y="4167355"/>
            <a:ext cx="1188952" cy="847978"/>
          </a:xfrm>
          <a:prstGeom prst="arc">
            <a:avLst>
              <a:gd name="adj1" fmla="val 12694457"/>
              <a:gd name="adj2" fmla="val 1990008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flipV="1">
            <a:off x="4242371" y="4167355"/>
            <a:ext cx="1188952" cy="847978"/>
          </a:xfrm>
          <a:prstGeom prst="arc">
            <a:avLst>
              <a:gd name="adj1" fmla="val 12694457"/>
              <a:gd name="adj2" fmla="val 1990008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636367" y="5002578"/>
                <a:ext cx="4079106" cy="317395"/>
              </a:xfrm>
              <a:prstGeom prst="rect">
                <a:avLst/>
              </a:prstGeom>
              <a:noFill/>
            </p:spPr>
            <p:txBody>
              <a:bodyPr wrap="square" rtlCol="0">
                <a:spAutoFit/>
              </a:bodyPr>
              <a:lstStyle/>
              <a:p>
                <a:pPr algn="ctr"/>
                <a14:m>
                  <m:oMath xmlns:m="http://schemas.openxmlformats.org/officeDocument/2006/math">
                    <m:sSub>
                      <m:sSubPr>
                        <m:ctrlPr>
                          <a:rPr lang="en-US" b="0" i="1" u="none" smtClean="0">
                            <a:latin typeface="Cambria Math" panose="02040503050406030204" pitchFamily="18" charset="0"/>
                          </a:rPr>
                        </m:ctrlPr>
                      </m:sSubPr>
                      <m:e>
                        <m:acc>
                          <m:accPr>
                            <m:chr m:val="̃"/>
                            <m:ctrlPr>
                              <a:rPr lang="en-US" b="0" i="1" u="none" smtClean="0">
                                <a:latin typeface="Cambria Math" panose="02040503050406030204" pitchFamily="18" charset="0"/>
                              </a:rPr>
                            </m:ctrlPr>
                          </m:accPr>
                          <m:e>
                            <m:r>
                              <a:rPr lang="en-US" i="1" u="none">
                                <a:latin typeface="Cambria Math"/>
                              </a:rPr>
                              <m:t>h</m:t>
                            </m:r>
                          </m:e>
                        </m:acc>
                      </m:e>
                      <m:sub>
                        <m:r>
                          <a:rPr lang="en-US" b="0" i="1" u="none" smtClean="0">
                            <a:latin typeface="Cambria Math"/>
                          </a:rPr>
                          <m:t>𝑡</m:t>
                        </m:r>
                        <m:r>
                          <a:rPr lang="en-US" b="0" i="1" u="none" smtClean="0">
                            <a:latin typeface="Cambria Math"/>
                          </a:rPr>
                          <m:t>−1</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h</m:t>
                            </m:r>
                          </m:e>
                        </m:acc>
                      </m:e>
                      <m:sub>
                        <m:r>
                          <a:rPr lang="en-US" i="1" u="none">
                            <a:latin typeface="Cambria Math"/>
                          </a:rPr>
                          <m:t>𝑡</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acc>
                          <m:accPr>
                            <m:chr m:val="̃"/>
                            <m:ctrlPr>
                              <a:rPr lang="en-US" i="1" u="none">
                                <a:latin typeface="Cambria Math" panose="02040503050406030204" pitchFamily="18" charset="0"/>
                              </a:rPr>
                            </m:ctrlPr>
                          </m:accPr>
                          <m:e>
                            <m:r>
                              <a:rPr lang="en-US" i="1" u="none">
                                <a:latin typeface="Cambria Math"/>
                              </a:rPr>
                              <m:t>h</m:t>
                            </m:r>
                          </m:e>
                        </m:acc>
                      </m:e>
                      <m:sub>
                        <m:r>
                          <a:rPr lang="en-US" i="1" u="none">
                            <a:latin typeface="Cambria Math"/>
                          </a:rPr>
                          <m:t>𝑡</m:t>
                        </m:r>
                        <m:r>
                          <a:rPr lang="en-US" b="0" i="1" u="none" smtClean="0">
                            <a:latin typeface="Cambria Math"/>
                          </a:rPr>
                          <m:t>+</m:t>
                        </m:r>
                        <m:r>
                          <a:rPr lang="en-US" i="1" u="none">
                            <a:latin typeface="Cambria Math"/>
                          </a:rPr>
                          <m:t>1</m:t>
                        </m:r>
                      </m:sub>
                    </m:sSub>
                  </m:oMath>
                </a14:m>
                <a:r>
                  <a:rPr lang="en-US" u="none" dirty="0"/>
                  <a:t> </a:t>
                </a:r>
              </a:p>
            </p:txBody>
          </p:sp>
        </mc:Choice>
        <mc:Fallback xmlns="">
          <p:sp>
            <p:nvSpPr>
              <p:cNvPr id="17" name="TextBox 16"/>
              <p:cNvSpPr txBox="1">
                <a:spLocks noRot="1" noChangeAspect="1" noMove="1" noResize="1" noEditPoints="1" noAdjustHandles="1" noChangeArrowheads="1" noChangeShapeType="1" noTextEdit="1"/>
              </p:cNvSpPr>
              <p:nvPr/>
            </p:nvSpPr>
            <p:spPr>
              <a:xfrm>
                <a:off x="636367" y="5002578"/>
                <a:ext cx="4079106" cy="317395"/>
              </a:xfrm>
              <a:prstGeom prst="rect">
                <a:avLst/>
              </a:prstGeom>
              <a:blipFill>
                <a:blip r:embed="rId2"/>
                <a:stretch>
                  <a:fillRect t="-5769" b="-19231"/>
                </a:stretch>
              </a:blipFill>
            </p:spPr>
            <p:txBody>
              <a:bodyPr/>
              <a:lstStyle/>
              <a:p>
                <a:r>
                  <a:rPr lang="en-US">
                    <a:noFill/>
                  </a:rPr>
                  <a:t> </a:t>
                </a:r>
              </a:p>
            </p:txBody>
          </p:sp>
        </mc:Fallback>
      </mc:AlternateContent>
      <p:grpSp>
        <p:nvGrpSpPr>
          <p:cNvPr id="18" name="Group 17"/>
          <p:cNvGrpSpPr/>
          <p:nvPr/>
        </p:nvGrpSpPr>
        <p:grpSpPr>
          <a:xfrm>
            <a:off x="762000" y="3352800"/>
            <a:ext cx="4710607" cy="2414755"/>
            <a:chOff x="2675927" y="3147845"/>
            <a:chExt cx="4710607" cy="2414755"/>
          </a:xfrm>
        </p:grpSpPr>
        <p:grpSp>
          <p:nvGrpSpPr>
            <p:cNvPr id="19" name="Group 18"/>
            <p:cNvGrpSpPr/>
            <p:nvPr/>
          </p:nvGrpSpPr>
          <p:grpSpPr>
            <a:xfrm>
              <a:off x="2675927" y="3147845"/>
              <a:ext cx="4710607" cy="2414755"/>
              <a:chOff x="2870034" y="4138445"/>
              <a:chExt cx="4710607" cy="2414755"/>
            </a:xfrm>
          </p:grpSpPr>
          <mc:AlternateContent xmlns:mc="http://schemas.openxmlformats.org/markup-compatibility/2006" xmlns:a14="http://schemas.microsoft.com/office/drawing/2010/main">
            <mc:Choice Requires="a14">
              <p:sp>
                <p:nvSpPr>
                  <p:cNvPr id="21" name="TextBox 20"/>
                  <p:cNvSpPr txBox="1"/>
                  <p:nvPr/>
                </p:nvSpPr>
                <p:spPr>
                  <a:xfrm>
                    <a:off x="2870034" y="6245423"/>
                    <a:ext cx="4555122" cy="307777"/>
                  </a:xfrm>
                  <a:prstGeom prst="rect">
                    <a:avLst/>
                  </a:prstGeom>
                  <a:noFill/>
                </p:spPr>
                <p:txBody>
                  <a:bodyPr wrap="square" rtlCol="0">
                    <a:spAutoFit/>
                  </a:bodyPr>
                  <a:lstStyle/>
                  <a:p>
                    <a:pPr algn="ctr"/>
                    <a14:m>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𝑦</m:t>
                            </m:r>
                          </m:e>
                          <m:sub>
                            <m:r>
                              <a:rPr lang="en-US" b="0" i="1" u="none" smtClean="0">
                                <a:latin typeface="Cambria Math"/>
                              </a:rPr>
                              <m:t>𝑡</m:t>
                            </m:r>
                            <m:r>
                              <a:rPr lang="en-US" b="0" i="1" u="none" smtClean="0">
                                <a:latin typeface="Cambria Math"/>
                              </a:rPr>
                              <m:t>−1</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b="0" i="1" u="none" smtClean="0">
                                <a:latin typeface="Cambria Math"/>
                              </a:rPr>
                              <m:t>𝑦</m:t>
                            </m:r>
                          </m:e>
                          <m:sub>
                            <m:r>
                              <a:rPr lang="en-US" i="1" u="none">
                                <a:latin typeface="Cambria Math"/>
                              </a:rPr>
                              <m:t>𝑡</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b="0" i="1" u="none" smtClean="0">
                                <a:latin typeface="Cambria Math"/>
                              </a:rPr>
                              <m:t>𝑦</m:t>
                            </m:r>
                          </m:e>
                          <m:sub>
                            <m:r>
                              <a:rPr lang="en-US" i="1" u="none">
                                <a:latin typeface="Cambria Math"/>
                              </a:rPr>
                              <m:t>𝑡</m:t>
                            </m:r>
                            <m:r>
                              <a:rPr lang="en-US" b="0" i="1" u="none" smtClean="0">
                                <a:latin typeface="Cambria Math"/>
                              </a:rPr>
                              <m:t>+</m:t>
                            </m:r>
                            <m:r>
                              <a:rPr lang="en-US" i="1" u="none">
                                <a:latin typeface="Cambria Math"/>
                              </a:rPr>
                              <m:t>1</m:t>
                            </m:r>
                          </m:sub>
                        </m:sSub>
                      </m:oMath>
                    </a14:m>
                    <a:r>
                      <a:rPr lang="en-US" u="none" dirty="0"/>
                      <a:t> </a:t>
                    </a:r>
                  </a:p>
                </p:txBody>
              </p:sp>
            </mc:Choice>
            <mc:Fallback xmlns="">
              <p:sp>
                <p:nvSpPr>
                  <p:cNvPr id="7" name="TextBox 6"/>
                  <p:cNvSpPr txBox="1">
                    <a:spLocks noRot="1" noChangeAspect="1" noMove="1" noResize="1" noEditPoints="1" noAdjustHandles="1" noChangeArrowheads="1" noChangeShapeType="1" noTextEdit="1"/>
                  </p:cNvSpPr>
                  <p:nvPr/>
                </p:nvSpPr>
                <p:spPr>
                  <a:xfrm>
                    <a:off x="2870034" y="6245423"/>
                    <a:ext cx="4555122" cy="307777"/>
                  </a:xfrm>
                  <a:prstGeom prst="rect">
                    <a:avLst/>
                  </a:prstGeom>
                  <a:blipFill rotWithShape="1">
                    <a:blip r:embed="rId3"/>
                    <a:stretch>
                      <a:fillRect b="-1961"/>
                    </a:stretch>
                  </a:blipFill>
                </p:spPr>
                <p:txBody>
                  <a:bodyPr/>
                  <a:lstStyle/>
                  <a:p>
                    <a:r>
                      <a:rPr lang="en-US">
                        <a:noFill/>
                      </a:rPr>
                      <a:t> </a:t>
                    </a:r>
                  </a:p>
                </p:txBody>
              </p:sp>
            </mc:Fallback>
          </mc:AlternateContent>
          <p:grpSp>
            <p:nvGrpSpPr>
              <p:cNvPr id="22" name="Group 21"/>
              <p:cNvGrpSpPr/>
              <p:nvPr/>
            </p:nvGrpSpPr>
            <p:grpSpPr>
              <a:xfrm>
                <a:off x="3260923" y="4138445"/>
                <a:ext cx="4319718" cy="2187643"/>
                <a:chOff x="2855112" y="3818727"/>
                <a:chExt cx="4823813" cy="2394783"/>
              </a:xfrm>
            </p:grpSpPr>
            <p:sp>
              <p:nvSpPr>
                <p:cNvPr id="23" name="Rectangle 22"/>
                <p:cNvSpPr/>
                <p:nvPr/>
              </p:nvSpPr>
              <p:spPr>
                <a:xfrm>
                  <a:off x="3290318" y="4167199"/>
                  <a:ext cx="1021080" cy="209551"/>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u="none" dirty="0">
                      <a:solidFill>
                        <a:schemeClr val="bg2"/>
                      </a:solidFill>
                    </a:rPr>
                    <a:t>O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p>
              </p:txBody>
            </p:sp>
            <p:sp>
              <p:nvSpPr>
                <p:cNvPr id="24" name="Rectangle 23"/>
                <p:cNvSpPr/>
                <p:nvPr/>
              </p:nvSpPr>
              <p:spPr>
                <a:xfrm>
                  <a:off x="4574413" y="4158495"/>
                  <a:ext cx="1021080" cy="209551"/>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u="none" dirty="0">
                      <a:solidFill>
                        <a:schemeClr val="bg2"/>
                      </a:solidFill>
                    </a:rPr>
                    <a:t>O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p>
              </p:txBody>
            </p:sp>
            <p:sp>
              <p:nvSpPr>
                <p:cNvPr id="25" name="Rectangle 24"/>
                <p:cNvSpPr/>
                <p:nvPr/>
              </p:nvSpPr>
              <p:spPr>
                <a:xfrm>
                  <a:off x="5803552" y="4167199"/>
                  <a:ext cx="1021080" cy="209551"/>
                </a:xfrm>
                <a:prstGeom prst="rect">
                  <a:avLst/>
                </a:prstGeom>
                <a:solidFill>
                  <a:srgbClr val="92D05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u="none" dirty="0">
                      <a:solidFill>
                        <a:schemeClr val="bg2"/>
                      </a:solidFill>
                    </a:rPr>
                    <a:t>O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p>
              </p:txBody>
            </p:sp>
            <mc:AlternateContent xmlns:mc="http://schemas.openxmlformats.org/markup-compatibility/2006" xmlns:a14="http://schemas.microsoft.com/office/drawing/2010/main">
              <mc:Choice Requires="a14">
                <p:sp>
                  <p:nvSpPr>
                    <p:cNvPr id="26" name="TextBox 25"/>
                    <p:cNvSpPr txBox="1"/>
                    <p:nvPr/>
                  </p:nvSpPr>
                  <p:spPr>
                    <a:xfrm>
                      <a:off x="2855112" y="3818727"/>
                      <a:ext cx="4555122" cy="307777"/>
                    </a:xfrm>
                    <a:prstGeom prst="rect">
                      <a:avLst/>
                    </a:prstGeom>
                    <a:noFill/>
                  </p:spPr>
                  <p:txBody>
                    <a:bodyPr wrap="square" rtlCol="0">
                      <a:spAutoFit/>
                    </a:bodyPr>
                    <a:lstStyle/>
                    <a:p>
                      <a:pPr algn="ctr"/>
                      <a14:m>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𝑥</m:t>
                              </m:r>
                            </m:e>
                            <m:sub>
                              <m:r>
                                <a:rPr lang="en-US" b="0" i="1" u="none" smtClean="0">
                                  <a:latin typeface="Cambria Math"/>
                                </a:rPr>
                                <m:t>𝑡</m:t>
                              </m:r>
                              <m:r>
                                <a:rPr lang="en-US" b="0" i="1" u="none" smtClean="0">
                                  <a:latin typeface="Cambria Math"/>
                                </a:rPr>
                                <m:t>−1</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𝑡</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i="1" u="none">
                                  <a:latin typeface="Cambria Math"/>
                                </a:rPr>
                                <m:t>𝑥</m:t>
                              </m:r>
                            </m:e>
                            <m:sub>
                              <m:r>
                                <a:rPr lang="en-US" i="1" u="none">
                                  <a:latin typeface="Cambria Math"/>
                                </a:rPr>
                                <m:t>𝑡</m:t>
                              </m:r>
                              <m:r>
                                <a:rPr lang="en-US" b="0" i="1" u="none" smtClean="0">
                                  <a:latin typeface="Cambria Math"/>
                                </a:rPr>
                                <m:t>+</m:t>
                              </m:r>
                              <m:r>
                                <a:rPr lang="en-US" i="1" u="none">
                                  <a:latin typeface="Cambria Math"/>
                                </a:rPr>
                                <m:t>1</m:t>
                              </m:r>
                            </m:sub>
                          </m:sSub>
                        </m:oMath>
                      </a14:m>
                      <a:r>
                        <a:rPr lang="en-US" u="none"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2855112" y="3818727"/>
                      <a:ext cx="4555122" cy="307777"/>
                    </a:xfrm>
                    <a:prstGeom prst="rect">
                      <a:avLst/>
                    </a:prstGeom>
                    <a:blipFill rotWithShape="1">
                      <a:blip r:embed="rId4"/>
                      <a:stretch>
                        <a:fillRect b="-2174"/>
                      </a:stretch>
                    </a:blipFill>
                  </p:spPr>
                  <p:txBody>
                    <a:bodyPr/>
                    <a:lstStyle/>
                    <a:p>
                      <a:r>
                        <a:rPr lang="en-US">
                          <a:noFill/>
                        </a:rPr>
                        <a:t> </a:t>
                      </a:r>
                    </a:p>
                  </p:txBody>
                </p:sp>
              </mc:Fallback>
            </mc:AlternateContent>
            <p:sp>
              <p:nvSpPr>
                <p:cNvPr id="27" name="Rectangle 26"/>
                <p:cNvSpPr/>
                <p:nvPr/>
              </p:nvSpPr>
              <p:spPr>
                <a:xfrm rot="5400000">
                  <a:off x="3293761" y="5132152"/>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u="none" dirty="0">
                      <a:solidFill>
                        <a:schemeClr val="bg2"/>
                      </a:solidFill>
                    </a:rPr>
                    <a:t>O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p>
              </p:txBody>
            </p:sp>
            <p:sp>
              <p:nvSpPr>
                <p:cNvPr id="28" name="Rectangle 27"/>
                <p:cNvSpPr/>
                <p:nvPr/>
              </p:nvSpPr>
              <p:spPr>
                <a:xfrm rot="5400000">
                  <a:off x="4570112" y="5132152"/>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u="none" dirty="0">
                      <a:solidFill>
                        <a:schemeClr val="bg2"/>
                      </a:solidFill>
                    </a:rPr>
                    <a:t>O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p>
              </p:txBody>
            </p:sp>
            <p:sp>
              <p:nvSpPr>
                <p:cNvPr id="29" name="Rectangle 28"/>
                <p:cNvSpPr/>
                <p:nvPr/>
              </p:nvSpPr>
              <p:spPr>
                <a:xfrm rot="5400000">
                  <a:off x="5808362" y="5132152"/>
                  <a:ext cx="1021080" cy="209550"/>
                </a:xfrm>
                <a:prstGeom prst="rect">
                  <a:avLst/>
                </a:prstGeom>
                <a:solidFill>
                  <a:srgbClr val="FFC000"/>
                </a:solidFill>
                <a:ln>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u="none" dirty="0">
                      <a:solidFill>
                        <a:schemeClr val="bg2"/>
                      </a:solidFill>
                    </a:rPr>
                    <a:t>O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r>
                    <a:rPr lang="en-US" sz="1200" b="1" u="none" dirty="0" err="1">
                      <a:solidFill>
                        <a:schemeClr val="bg2"/>
                      </a:solidFill>
                    </a:rPr>
                    <a:t>O</a:t>
                  </a:r>
                  <a:r>
                    <a:rPr lang="en-US" sz="1200" b="1" u="none" dirty="0">
                      <a:solidFill>
                        <a:schemeClr val="bg2"/>
                      </a:solidFill>
                    </a:rPr>
                    <a:t> </a:t>
                  </a:r>
                </a:p>
              </p:txBody>
            </p:sp>
            <p:cxnSp>
              <p:nvCxnSpPr>
                <p:cNvPr id="30" name="Elbow Connector 29"/>
                <p:cNvCxnSpPr>
                  <a:stCxn id="23" idx="2"/>
                  <a:endCxn id="27" idx="1"/>
                </p:cNvCxnSpPr>
                <p:nvPr/>
              </p:nvCxnSpPr>
              <p:spPr>
                <a:xfrm rot="16200000" flipH="1">
                  <a:off x="3627762" y="4549846"/>
                  <a:ext cx="349638" cy="3444"/>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4" idx="2"/>
                  <a:endCxn id="28" idx="1"/>
                </p:cNvCxnSpPr>
                <p:nvPr/>
              </p:nvCxnSpPr>
              <p:spPr>
                <a:xfrm rot="5400000">
                  <a:off x="4903632" y="4545066"/>
                  <a:ext cx="358341" cy="4302"/>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5" idx="2"/>
                  <a:endCxn id="29" idx="1"/>
                </p:cNvCxnSpPr>
                <p:nvPr/>
              </p:nvCxnSpPr>
              <p:spPr>
                <a:xfrm rot="16200000" flipH="1">
                  <a:off x="6141679" y="4549162"/>
                  <a:ext cx="349638" cy="4811"/>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3123803" y="4623735"/>
                      <a:ext cx="4555122" cy="336919"/>
                    </a:xfrm>
                    <a:prstGeom prst="rect">
                      <a:avLst/>
                    </a:prstGeom>
                    <a:noFill/>
                  </p:spPr>
                  <p:txBody>
                    <a:bodyPr wrap="square" rtlCol="0">
                      <a:spAutoFit/>
                    </a:bodyPr>
                    <a:lstStyle/>
                    <a:p>
                      <a:pPr algn="ctr"/>
                      <a14:m>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a:rPr>
                                <m:t>h</m:t>
                              </m:r>
                            </m:e>
                            <m:sub>
                              <m:r>
                                <a:rPr lang="en-US" b="0" i="1" u="none" smtClean="0">
                                  <a:latin typeface="Cambria Math"/>
                                </a:rPr>
                                <m:t>𝑡</m:t>
                              </m:r>
                              <m:r>
                                <a:rPr lang="en-US" b="0" i="1" u="none" smtClean="0">
                                  <a:latin typeface="Cambria Math"/>
                                </a:rPr>
                                <m:t>−1</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b="0" i="1" u="none" smtClean="0">
                                  <a:latin typeface="Cambria Math"/>
                                </a:rPr>
                                <m:t>h</m:t>
                              </m:r>
                            </m:e>
                            <m:sub>
                              <m:r>
                                <a:rPr lang="en-US" i="1" u="none">
                                  <a:latin typeface="Cambria Math"/>
                                </a:rPr>
                                <m:t>𝑡</m:t>
                              </m:r>
                            </m:sub>
                          </m:sSub>
                        </m:oMath>
                      </a14:m>
                      <a:r>
                        <a:rPr lang="en-US" u="none" dirty="0"/>
                        <a:t>	          </a:t>
                      </a:r>
                      <a14:m>
                        <m:oMath xmlns:m="http://schemas.openxmlformats.org/officeDocument/2006/math">
                          <m:sSub>
                            <m:sSubPr>
                              <m:ctrlPr>
                                <a:rPr lang="en-US" i="1" u="none">
                                  <a:latin typeface="Cambria Math" panose="02040503050406030204" pitchFamily="18" charset="0"/>
                                </a:rPr>
                              </m:ctrlPr>
                            </m:sSubPr>
                            <m:e>
                              <m:r>
                                <a:rPr lang="en-US" b="0" i="1" u="none" smtClean="0">
                                  <a:latin typeface="Cambria Math"/>
                                </a:rPr>
                                <m:t>h</m:t>
                              </m:r>
                            </m:e>
                            <m:sub>
                              <m:r>
                                <a:rPr lang="en-US" i="1" u="none">
                                  <a:latin typeface="Cambria Math"/>
                                </a:rPr>
                                <m:t>𝑡</m:t>
                              </m:r>
                              <m:r>
                                <a:rPr lang="en-US" b="0" i="1" u="none" smtClean="0">
                                  <a:latin typeface="Cambria Math"/>
                                </a:rPr>
                                <m:t>+</m:t>
                              </m:r>
                              <m:r>
                                <a:rPr lang="en-US" i="1" u="none">
                                  <a:latin typeface="Cambria Math"/>
                                </a:rPr>
                                <m:t>1</m:t>
                              </m:r>
                            </m:sub>
                          </m:sSub>
                        </m:oMath>
                      </a14:m>
                      <a:r>
                        <a:rPr lang="en-US" u="none" dirty="0"/>
                        <a:t> </a:t>
                      </a:r>
                    </a:p>
                  </p:txBody>
                </p:sp>
              </mc:Choice>
              <mc:Fallback xmlns="">
                <p:sp>
                  <p:nvSpPr>
                    <p:cNvPr id="22" name="TextBox 21"/>
                    <p:cNvSpPr txBox="1">
                      <a:spLocks noRot="1" noChangeAspect="1" noMove="1" noResize="1" noEditPoints="1" noAdjustHandles="1" noChangeArrowheads="1" noChangeShapeType="1" noTextEdit="1"/>
                    </p:cNvSpPr>
                    <p:nvPr/>
                  </p:nvSpPr>
                  <p:spPr>
                    <a:xfrm>
                      <a:off x="3123803" y="4623735"/>
                      <a:ext cx="4555122" cy="336919"/>
                    </a:xfrm>
                    <a:prstGeom prst="rect">
                      <a:avLst/>
                    </a:prstGeom>
                    <a:blipFill rotWithShape="1">
                      <a:blip r:embed="rId5"/>
                      <a:stretch>
                        <a:fillRect/>
                      </a:stretch>
                    </a:blipFill>
                  </p:spPr>
                  <p:txBody>
                    <a:bodyPr/>
                    <a:lstStyle/>
                    <a:p>
                      <a:r>
                        <a:rPr lang="en-US">
                          <a:noFill/>
                        </a:rPr>
                        <a:t> </a:t>
                      </a:r>
                    </a:p>
                  </p:txBody>
                </p:sp>
              </mc:Fallback>
            </mc:AlternateContent>
            <p:cxnSp>
              <p:nvCxnSpPr>
                <p:cNvPr id="34" name="Straight Arrow Connector 33"/>
                <p:cNvCxnSpPr/>
                <p:nvPr/>
              </p:nvCxnSpPr>
              <p:spPr>
                <a:xfrm flipH="1">
                  <a:off x="3696021" y="5747467"/>
                  <a:ext cx="114938" cy="4660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cxnSp>
          <p:nvCxnSpPr>
            <p:cNvPr id="20" name="Straight Arrow Connector 19"/>
            <p:cNvCxnSpPr/>
            <p:nvPr/>
          </p:nvCxnSpPr>
          <p:spPr>
            <a:xfrm>
              <a:off x="3605253" y="4911062"/>
              <a:ext cx="143587" cy="4244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5" name="Straight Arrow Connector 34"/>
          <p:cNvCxnSpPr/>
          <p:nvPr/>
        </p:nvCxnSpPr>
        <p:spPr>
          <a:xfrm flipH="1">
            <a:off x="3044150" y="5121174"/>
            <a:ext cx="102927" cy="4257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829554" y="5122480"/>
            <a:ext cx="143587" cy="4244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160118" y="5121174"/>
            <a:ext cx="102927" cy="4257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945522" y="5122480"/>
            <a:ext cx="143587" cy="4244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5628131" y="3581400"/>
                <a:ext cx="2310633" cy="338554"/>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sSub>
                        <m:sSubPr>
                          <m:ctrlPr>
                            <a:rPr lang="en-US" sz="1600" i="1" u="none" smtClean="0">
                              <a:latin typeface="Cambria Math" panose="02040503050406030204" pitchFamily="18" charset="0"/>
                            </a:rPr>
                          </m:ctrlPr>
                        </m:sSubPr>
                        <m:e>
                          <m:r>
                            <a:rPr lang="en-US" sz="1600" i="1" u="none">
                              <a:latin typeface="Cambria Math"/>
                            </a:rPr>
                            <m:t>h</m:t>
                          </m:r>
                        </m:e>
                        <m:sub>
                          <m:r>
                            <a:rPr lang="en-US" sz="1600" i="1" u="none">
                              <a:latin typeface="Cambria Math"/>
                            </a:rPr>
                            <m:t>𝑡</m:t>
                          </m:r>
                        </m:sub>
                      </m:sSub>
                      <m:r>
                        <a:rPr lang="en-US" sz="1600" i="1" u="none">
                          <a:latin typeface="Cambria Math"/>
                        </a:rPr>
                        <m:t>=</m:t>
                      </m:r>
                      <m:r>
                        <a:rPr lang="en-US" sz="1600" b="0" i="1" u="none" smtClean="0">
                          <a:latin typeface="Cambria Math"/>
                        </a:rPr>
                        <m:t>𝑓</m:t>
                      </m:r>
                      <m:r>
                        <a:rPr lang="en-US" sz="1600" b="0" i="1" u="none" smtClean="0">
                          <a:latin typeface="Cambria Math"/>
                        </a:rPr>
                        <m:t>(</m:t>
                      </m:r>
                      <m:sSub>
                        <m:sSubPr>
                          <m:ctrlPr>
                            <a:rPr lang="en-US" sz="1600" i="1" u="none">
                              <a:latin typeface="Cambria Math" panose="02040503050406030204" pitchFamily="18" charset="0"/>
                            </a:rPr>
                          </m:ctrlPr>
                        </m:sSubPr>
                        <m:e>
                          <m:r>
                            <a:rPr lang="en-US" sz="1600" i="1" u="none">
                              <a:latin typeface="Cambria Math"/>
                            </a:rPr>
                            <m:t>𝑊</m:t>
                          </m:r>
                        </m:e>
                        <m:sub>
                          <m:r>
                            <a:rPr lang="en-US" sz="1600" i="1" u="none">
                              <a:latin typeface="Cambria Math"/>
                            </a:rPr>
                            <m:t>h</m:t>
                          </m:r>
                        </m:sub>
                      </m:sSub>
                      <m:sSub>
                        <m:sSubPr>
                          <m:ctrlPr>
                            <a:rPr lang="en-US" sz="1600" i="1" u="none">
                              <a:latin typeface="Cambria Math" panose="02040503050406030204" pitchFamily="18" charset="0"/>
                            </a:rPr>
                          </m:ctrlPr>
                        </m:sSubPr>
                        <m:e>
                          <m:r>
                            <a:rPr lang="en-US" sz="1600" i="1" u="none">
                              <a:latin typeface="Cambria Math"/>
                            </a:rPr>
                            <m:t>h</m:t>
                          </m:r>
                        </m:e>
                        <m:sub>
                          <m:r>
                            <a:rPr lang="en-US" sz="1600" i="1" u="none">
                              <a:latin typeface="Cambria Math"/>
                            </a:rPr>
                            <m:t>𝑡</m:t>
                          </m:r>
                          <m:r>
                            <a:rPr lang="en-US" sz="1600" i="1" u="none">
                              <a:latin typeface="Cambria Math"/>
                            </a:rPr>
                            <m:t>−1</m:t>
                          </m:r>
                        </m:sub>
                      </m:sSub>
                      <m:r>
                        <a:rPr lang="en-US" sz="1600" i="1" u="none">
                          <a:latin typeface="Cambria Math"/>
                        </a:rPr>
                        <m:t>+</m:t>
                      </m:r>
                      <m:sSub>
                        <m:sSubPr>
                          <m:ctrlPr>
                            <a:rPr lang="en-US" sz="1600" i="1" u="none">
                              <a:latin typeface="Cambria Math" panose="02040503050406030204" pitchFamily="18" charset="0"/>
                            </a:rPr>
                          </m:ctrlPr>
                        </m:sSubPr>
                        <m:e>
                          <m:r>
                            <a:rPr lang="en-US" sz="1600" i="1" u="none">
                              <a:latin typeface="Cambria Math"/>
                            </a:rPr>
                            <m:t>𝑊</m:t>
                          </m:r>
                        </m:e>
                        <m:sub>
                          <m:r>
                            <a:rPr lang="en-US" sz="1600" i="1" u="none">
                              <a:latin typeface="Cambria Math"/>
                            </a:rPr>
                            <m:t>𝑖</m:t>
                          </m:r>
                        </m:sub>
                      </m:sSub>
                      <m:sSub>
                        <m:sSubPr>
                          <m:ctrlPr>
                            <a:rPr lang="en-US" sz="1600" i="1" u="none">
                              <a:latin typeface="Cambria Math" panose="02040503050406030204" pitchFamily="18" charset="0"/>
                            </a:rPr>
                          </m:ctrlPr>
                        </m:sSubPr>
                        <m:e>
                          <m:r>
                            <a:rPr lang="en-US" sz="1600" i="1" u="none">
                              <a:latin typeface="Cambria Math"/>
                            </a:rPr>
                            <m:t>𝑥</m:t>
                          </m:r>
                        </m:e>
                        <m:sub>
                          <m:r>
                            <a:rPr lang="en-US" sz="1600" i="1" u="none">
                              <a:latin typeface="Cambria Math"/>
                            </a:rPr>
                            <m:t>𝑡</m:t>
                          </m:r>
                        </m:sub>
                      </m:sSub>
                      <m:r>
                        <a:rPr lang="en-US" sz="1600" i="1" u="none">
                          <a:latin typeface="Cambria Math"/>
                        </a:rPr>
                        <m:t>)</m:t>
                      </m:r>
                    </m:oMath>
                  </m:oMathPara>
                </a14:m>
                <a:endParaRPr lang="en-US" sz="1600" u="none" dirty="0"/>
              </a:p>
            </p:txBody>
          </p:sp>
        </mc:Choice>
        <mc:Fallback xmlns="">
          <p:sp>
            <p:nvSpPr>
              <p:cNvPr id="39" name="TextBox 38"/>
              <p:cNvSpPr txBox="1">
                <a:spLocks noRot="1" noChangeAspect="1" noMove="1" noResize="1" noEditPoints="1" noAdjustHandles="1" noChangeArrowheads="1" noChangeShapeType="1" noTextEdit="1"/>
              </p:cNvSpPr>
              <p:nvPr/>
            </p:nvSpPr>
            <p:spPr>
              <a:xfrm>
                <a:off x="5628131" y="3581400"/>
                <a:ext cx="2310633" cy="338554"/>
              </a:xfrm>
              <a:prstGeom prst="rect">
                <a:avLst/>
              </a:prstGeom>
              <a:blipFill>
                <a:blip r:embed="rId6"/>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637594" y="3974068"/>
                <a:ext cx="2310633" cy="349519"/>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sSub>
                        <m:sSubPr>
                          <m:ctrlPr>
                            <a:rPr lang="en-US" sz="1600" i="1" u="none" smtClean="0">
                              <a:latin typeface="Cambria Math" panose="02040503050406030204" pitchFamily="18" charset="0"/>
                            </a:rPr>
                          </m:ctrlPr>
                        </m:sSubPr>
                        <m:e>
                          <m:acc>
                            <m:accPr>
                              <m:chr m:val="̃"/>
                              <m:ctrlPr>
                                <a:rPr lang="en-US" sz="1600" i="1" u="none" smtClean="0">
                                  <a:latin typeface="Cambria Math" panose="02040503050406030204" pitchFamily="18" charset="0"/>
                                </a:rPr>
                              </m:ctrlPr>
                            </m:accPr>
                            <m:e>
                              <m:r>
                                <a:rPr lang="en-US" sz="1600" i="1" u="none">
                                  <a:latin typeface="Cambria Math"/>
                                </a:rPr>
                                <m:t>h</m:t>
                              </m:r>
                            </m:e>
                          </m:acc>
                        </m:e>
                        <m:sub>
                          <m:r>
                            <a:rPr lang="en-US" sz="1600" i="1" u="none">
                              <a:latin typeface="Cambria Math"/>
                            </a:rPr>
                            <m:t>𝑡</m:t>
                          </m:r>
                        </m:sub>
                      </m:sSub>
                      <m:r>
                        <a:rPr lang="en-US" sz="1600" i="1" u="none">
                          <a:latin typeface="Cambria Math"/>
                        </a:rPr>
                        <m:t>=</m:t>
                      </m:r>
                      <m:r>
                        <a:rPr lang="en-US" sz="1600" b="0" i="1" u="none" smtClean="0">
                          <a:latin typeface="Cambria Math"/>
                        </a:rPr>
                        <m:t>𝑓</m:t>
                      </m:r>
                      <m:r>
                        <a:rPr lang="en-US" sz="1600" b="0" i="1" u="none" smtClean="0">
                          <a:latin typeface="Cambria Math"/>
                        </a:rPr>
                        <m:t>(</m:t>
                      </m:r>
                      <m:sSub>
                        <m:sSubPr>
                          <m:ctrlPr>
                            <a:rPr lang="en-US" sz="1600" i="1" u="none">
                              <a:latin typeface="Cambria Math" panose="02040503050406030204" pitchFamily="18" charset="0"/>
                            </a:rPr>
                          </m:ctrlPr>
                        </m:sSubPr>
                        <m:e>
                          <m:acc>
                            <m:accPr>
                              <m:chr m:val="̃"/>
                              <m:ctrlPr>
                                <a:rPr lang="en-US" sz="1600" i="1" u="none">
                                  <a:latin typeface="Cambria Math" panose="02040503050406030204" pitchFamily="18" charset="0"/>
                                </a:rPr>
                              </m:ctrlPr>
                            </m:accPr>
                            <m:e>
                              <m:r>
                                <a:rPr lang="en-US" sz="1600" b="0" i="1" u="none" smtClean="0">
                                  <a:latin typeface="Cambria Math"/>
                                </a:rPr>
                                <m:t>𝑊</m:t>
                              </m:r>
                            </m:e>
                          </m:acc>
                        </m:e>
                        <m:sub>
                          <m:r>
                            <a:rPr lang="en-US" sz="1600" i="1" u="none">
                              <a:latin typeface="Cambria Math"/>
                            </a:rPr>
                            <m:t>h</m:t>
                          </m:r>
                        </m:sub>
                      </m:sSub>
                      <m:sSub>
                        <m:sSubPr>
                          <m:ctrlPr>
                            <a:rPr lang="en-US" sz="1600" i="1" u="none">
                              <a:latin typeface="Cambria Math" panose="02040503050406030204" pitchFamily="18" charset="0"/>
                            </a:rPr>
                          </m:ctrlPr>
                        </m:sSubPr>
                        <m:e>
                          <m:acc>
                            <m:accPr>
                              <m:chr m:val="̃"/>
                              <m:ctrlPr>
                                <a:rPr lang="en-US" sz="1600" i="1" u="none">
                                  <a:latin typeface="Cambria Math" panose="02040503050406030204" pitchFamily="18" charset="0"/>
                                </a:rPr>
                              </m:ctrlPr>
                            </m:accPr>
                            <m:e>
                              <m:r>
                                <a:rPr lang="en-US" sz="1600" i="1" u="none">
                                  <a:latin typeface="Cambria Math"/>
                                </a:rPr>
                                <m:t>h</m:t>
                              </m:r>
                            </m:e>
                          </m:acc>
                        </m:e>
                        <m:sub>
                          <m:r>
                            <a:rPr lang="en-US" sz="1600" i="1" u="none">
                              <a:latin typeface="Cambria Math"/>
                            </a:rPr>
                            <m:t>𝑡</m:t>
                          </m:r>
                          <m:r>
                            <a:rPr lang="en-US" sz="1600" b="0" i="1" u="none" smtClean="0">
                              <a:latin typeface="Cambria Math"/>
                            </a:rPr>
                            <m:t>+</m:t>
                          </m:r>
                          <m:r>
                            <a:rPr lang="en-US" sz="1600" i="1" u="none">
                              <a:latin typeface="Cambria Math"/>
                            </a:rPr>
                            <m:t>1</m:t>
                          </m:r>
                        </m:sub>
                      </m:sSub>
                      <m:r>
                        <a:rPr lang="en-US" sz="1600" i="1" u="none">
                          <a:latin typeface="Cambria Math"/>
                        </a:rPr>
                        <m:t>+</m:t>
                      </m:r>
                      <m:sSub>
                        <m:sSubPr>
                          <m:ctrlPr>
                            <a:rPr lang="en-US" sz="1600" i="1" u="none">
                              <a:latin typeface="Cambria Math" panose="02040503050406030204" pitchFamily="18" charset="0"/>
                            </a:rPr>
                          </m:ctrlPr>
                        </m:sSubPr>
                        <m:e>
                          <m:acc>
                            <m:accPr>
                              <m:chr m:val="̃"/>
                              <m:ctrlPr>
                                <a:rPr lang="en-US" sz="1600" i="1" u="none">
                                  <a:latin typeface="Cambria Math" panose="02040503050406030204" pitchFamily="18" charset="0"/>
                                </a:rPr>
                              </m:ctrlPr>
                            </m:accPr>
                            <m:e>
                              <m:r>
                                <a:rPr lang="en-US" sz="1600" b="0" i="1" u="none" smtClean="0">
                                  <a:latin typeface="Cambria Math"/>
                                </a:rPr>
                                <m:t>𝑊</m:t>
                              </m:r>
                            </m:e>
                          </m:acc>
                        </m:e>
                        <m:sub>
                          <m:r>
                            <a:rPr lang="en-US" sz="1600" i="1" u="none">
                              <a:latin typeface="Cambria Math"/>
                            </a:rPr>
                            <m:t>𝑖</m:t>
                          </m:r>
                        </m:sub>
                      </m:sSub>
                      <m:sSub>
                        <m:sSubPr>
                          <m:ctrlPr>
                            <a:rPr lang="en-US" sz="1600" i="1" u="none">
                              <a:latin typeface="Cambria Math" panose="02040503050406030204" pitchFamily="18" charset="0"/>
                            </a:rPr>
                          </m:ctrlPr>
                        </m:sSubPr>
                        <m:e>
                          <m:r>
                            <a:rPr lang="en-US" sz="1600" i="1" u="none">
                              <a:latin typeface="Cambria Math"/>
                            </a:rPr>
                            <m:t>𝑥</m:t>
                          </m:r>
                        </m:e>
                        <m:sub>
                          <m:r>
                            <a:rPr lang="en-US" sz="1600" i="1" u="none">
                              <a:latin typeface="Cambria Math"/>
                            </a:rPr>
                            <m:t>𝑡</m:t>
                          </m:r>
                        </m:sub>
                      </m:sSub>
                      <m:r>
                        <a:rPr lang="en-US" sz="1600" i="1" u="none">
                          <a:latin typeface="Cambria Math"/>
                        </a:rPr>
                        <m:t>)</m:t>
                      </m:r>
                    </m:oMath>
                  </m:oMathPara>
                </a14:m>
                <a:endParaRPr lang="en-US" sz="1600" u="none" dirty="0"/>
              </a:p>
            </p:txBody>
          </p:sp>
        </mc:Choice>
        <mc:Fallback xmlns="">
          <p:sp>
            <p:nvSpPr>
              <p:cNvPr id="40" name="TextBox 39"/>
              <p:cNvSpPr txBox="1">
                <a:spLocks noRot="1" noChangeAspect="1" noMove="1" noResize="1" noEditPoints="1" noAdjustHandles="1" noChangeArrowheads="1" noChangeShapeType="1" noTextEdit="1"/>
              </p:cNvSpPr>
              <p:nvPr/>
            </p:nvSpPr>
            <p:spPr>
              <a:xfrm>
                <a:off x="5637594" y="3974068"/>
                <a:ext cx="2310633" cy="349519"/>
              </a:xfrm>
              <a:prstGeom prst="rect">
                <a:avLst/>
              </a:prstGeom>
              <a:blipFill>
                <a:blip r:embed="rId7"/>
                <a:stretch>
                  <a:fillRect t="-3509"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5644032" y="4343400"/>
                <a:ext cx="2708498" cy="370294"/>
              </a:xfrm>
              <a:prstGeom prst="rect">
                <a:avLst/>
              </a:prstGeom>
              <a:noFill/>
            </p:spPr>
            <p:txBody>
              <a:bodyPr wrap="none" rtlCol="0">
                <a:spAutoFit/>
              </a:bodyPr>
              <a:lstStyle/>
              <a:p>
                <a:pPr marL="0" lvl="1"/>
                <a14:m>
                  <m:oMathPara xmlns:m="http://schemas.openxmlformats.org/officeDocument/2006/math">
                    <m:oMathParaPr>
                      <m:jc m:val="centerGroup"/>
                    </m:oMathParaPr>
                    <m:oMath xmlns:m="http://schemas.openxmlformats.org/officeDocument/2006/math">
                      <m:sSub>
                        <m:sSubPr>
                          <m:ctrlPr>
                            <a:rPr lang="en-US" sz="1600" i="1" u="none" smtClean="0">
                              <a:latin typeface="Cambria Math" panose="02040503050406030204" pitchFamily="18" charset="0"/>
                            </a:rPr>
                          </m:ctrlPr>
                        </m:sSubPr>
                        <m:e>
                          <m:r>
                            <a:rPr lang="en-US" sz="1600" i="1" u="none">
                              <a:latin typeface="Cambria Math"/>
                            </a:rPr>
                            <m:t>𝑦</m:t>
                          </m:r>
                        </m:e>
                        <m:sub>
                          <m:r>
                            <a:rPr lang="en-US" sz="1600" i="1" u="none">
                              <a:latin typeface="Cambria Math"/>
                            </a:rPr>
                            <m:t>𝑡</m:t>
                          </m:r>
                        </m:sub>
                      </m:sSub>
                      <m:r>
                        <a:rPr lang="en-US" sz="1600" i="1" u="none">
                          <a:latin typeface="Cambria Math"/>
                        </a:rPr>
                        <m:t>=</m:t>
                      </m:r>
                      <m:r>
                        <m:rPr>
                          <m:sty m:val="p"/>
                        </m:rPr>
                        <a:rPr lang="en-US" sz="1600" i="1" u="none">
                          <a:latin typeface="Cambria Math"/>
                        </a:rPr>
                        <m:t>softmax</m:t>
                      </m:r>
                      <m:d>
                        <m:dPr>
                          <m:ctrlPr>
                            <a:rPr lang="en-US" sz="1600" i="1" u="none">
                              <a:latin typeface="Cambria Math" panose="02040503050406030204" pitchFamily="18" charset="0"/>
                            </a:rPr>
                          </m:ctrlPr>
                        </m:dPr>
                        <m:e>
                          <m:sSub>
                            <m:sSubPr>
                              <m:ctrlPr>
                                <a:rPr lang="en-US" sz="1600" i="1" u="none">
                                  <a:latin typeface="Cambria Math" panose="02040503050406030204" pitchFamily="18" charset="0"/>
                                </a:rPr>
                              </m:ctrlPr>
                            </m:sSubPr>
                            <m:e>
                              <m:r>
                                <a:rPr lang="en-US" sz="1600" i="1" u="none">
                                  <a:latin typeface="Cambria Math"/>
                                </a:rPr>
                                <m:t>𝑊</m:t>
                              </m:r>
                            </m:e>
                            <m:sub>
                              <m:r>
                                <a:rPr lang="en-US" sz="1600" i="1" u="none">
                                  <a:latin typeface="Cambria Math"/>
                                </a:rPr>
                                <m:t>𝑜</m:t>
                              </m:r>
                            </m:sub>
                          </m:sSub>
                          <m:sSub>
                            <m:sSubPr>
                              <m:ctrlPr>
                                <a:rPr lang="en-US" sz="1600" i="1" u="none" smtClean="0">
                                  <a:latin typeface="Cambria Math" panose="02040503050406030204" pitchFamily="18" charset="0"/>
                                </a:rPr>
                              </m:ctrlPr>
                            </m:sSubPr>
                            <m:e>
                              <m:r>
                                <a:rPr lang="en-US" sz="1600" i="1" u="none">
                                  <a:latin typeface="Cambria Math"/>
                                </a:rPr>
                                <m:t>h</m:t>
                              </m:r>
                            </m:e>
                            <m:sub>
                              <m:r>
                                <a:rPr lang="en-US" sz="1600" i="1" u="none">
                                  <a:latin typeface="Cambria Math"/>
                                </a:rPr>
                                <m:t>𝑡</m:t>
                              </m:r>
                            </m:sub>
                          </m:sSub>
                          <m:r>
                            <a:rPr lang="en-US" sz="1600" b="0" i="1" u="none" smtClean="0">
                              <a:latin typeface="Cambria Math"/>
                            </a:rPr>
                            <m:t>+</m:t>
                          </m:r>
                          <m:sSub>
                            <m:sSubPr>
                              <m:ctrlPr>
                                <a:rPr lang="en-US" sz="1600" i="1" u="none">
                                  <a:latin typeface="Cambria Math" panose="02040503050406030204" pitchFamily="18" charset="0"/>
                                </a:rPr>
                              </m:ctrlPr>
                            </m:sSubPr>
                            <m:e>
                              <m:acc>
                                <m:accPr>
                                  <m:chr m:val="̃"/>
                                  <m:ctrlPr>
                                    <a:rPr lang="en-US" sz="1600" i="1" u="none">
                                      <a:latin typeface="Cambria Math" panose="02040503050406030204" pitchFamily="18" charset="0"/>
                                    </a:rPr>
                                  </m:ctrlPr>
                                </m:accPr>
                                <m:e>
                                  <m:r>
                                    <a:rPr lang="en-US" sz="1600" i="1" u="none">
                                      <a:latin typeface="Cambria Math"/>
                                    </a:rPr>
                                    <m:t>𝑊</m:t>
                                  </m:r>
                                </m:e>
                              </m:acc>
                            </m:e>
                            <m:sub>
                              <m:r>
                                <a:rPr lang="en-US" sz="1600" i="1" u="none">
                                  <a:latin typeface="Cambria Math"/>
                                </a:rPr>
                                <m:t>𝑜</m:t>
                              </m:r>
                            </m:sub>
                          </m:sSub>
                          <m:sSub>
                            <m:sSubPr>
                              <m:ctrlPr>
                                <a:rPr lang="en-US" sz="1600" i="1" u="none">
                                  <a:latin typeface="Cambria Math" panose="02040503050406030204" pitchFamily="18" charset="0"/>
                                </a:rPr>
                              </m:ctrlPr>
                            </m:sSubPr>
                            <m:e>
                              <m:acc>
                                <m:accPr>
                                  <m:chr m:val="̃"/>
                                  <m:ctrlPr>
                                    <a:rPr lang="en-US" sz="1600" i="1" u="none">
                                      <a:latin typeface="Cambria Math" panose="02040503050406030204" pitchFamily="18" charset="0"/>
                                    </a:rPr>
                                  </m:ctrlPr>
                                </m:accPr>
                                <m:e>
                                  <m:r>
                                    <a:rPr lang="en-US" sz="1600" b="0" i="1" u="none" smtClean="0">
                                      <a:latin typeface="Cambria Math"/>
                                    </a:rPr>
                                    <m:t>h</m:t>
                                  </m:r>
                                </m:e>
                              </m:acc>
                            </m:e>
                            <m:sub>
                              <m:r>
                                <a:rPr lang="en-US" sz="1600" i="1" u="none">
                                  <a:latin typeface="Cambria Math"/>
                                </a:rPr>
                                <m:t>𝑡</m:t>
                              </m:r>
                            </m:sub>
                          </m:sSub>
                        </m:e>
                      </m:d>
                    </m:oMath>
                  </m:oMathPara>
                </a14:m>
                <a:endParaRPr lang="en-US" sz="1600" u="none" dirty="0"/>
              </a:p>
            </p:txBody>
          </p:sp>
        </mc:Choice>
        <mc:Fallback xmlns="">
          <p:sp>
            <p:nvSpPr>
              <p:cNvPr id="41" name="TextBox 40"/>
              <p:cNvSpPr txBox="1">
                <a:spLocks noRot="1" noChangeAspect="1" noMove="1" noResize="1" noEditPoints="1" noAdjustHandles="1" noChangeArrowheads="1" noChangeShapeType="1" noTextEdit="1"/>
              </p:cNvSpPr>
              <p:nvPr/>
            </p:nvSpPr>
            <p:spPr>
              <a:xfrm>
                <a:off x="5644032" y="4343400"/>
                <a:ext cx="2708498" cy="370294"/>
              </a:xfrm>
              <a:prstGeom prst="rect">
                <a:avLst/>
              </a:prstGeom>
              <a:blipFill>
                <a:blip r:embed="rId8"/>
                <a:stretch>
                  <a:fillRect b="-1667"/>
                </a:stretch>
              </a:blipFill>
            </p:spPr>
            <p:txBody>
              <a:bodyPr/>
              <a:lstStyle/>
              <a:p>
                <a:r>
                  <a:rPr lang="en-US">
                    <a:noFill/>
                  </a:rPr>
                  <a:t> </a:t>
                </a:r>
              </a:p>
            </p:txBody>
          </p:sp>
        </mc:Fallback>
      </mc:AlternateContent>
    </p:spTree>
    <p:extLst>
      <p:ext uri="{BB962C8B-B14F-4D97-AF65-F5344CB8AC3E}">
        <p14:creationId xmlns:p14="http://schemas.microsoft.com/office/powerpoint/2010/main" val="1947135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of bi-directional networks </a:t>
            </a:r>
          </a:p>
        </p:txBody>
      </p:sp>
      <p:sp>
        <p:nvSpPr>
          <p:cNvPr id="3" name="Content Placeholder 2"/>
          <p:cNvSpPr>
            <a:spLocks noGrp="1"/>
          </p:cNvSpPr>
          <p:nvPr>
            <p:ph idx="1"/>
          </p:nvPr>
        </p:nvSpPr>
        <p:spPr/>
        <p:txBody>
          <a:bodyPr/>
          <a:lstStyle/>
          <a:p>
            <a:r>
              <a:rPr lang="en-US" dirty="0"/>
              <a:t>Use the same idea and make your model further complicated: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887" y="2430232"/>
            <a:ext cx="3262313" cy="313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74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Model Neuron (Logistic, slightly different notations)</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altLang="en-US" sz="2400" dirty="0"/>
                  <a:t>Neuron is modeled by a unit  </a:t>
                </a:r>
                <a14:m>
                  <m:oMath xmlns:m="http://schemas.openxmlformats.org/officeDocument/2006/math">
                    <m:r>
                      <a:rPr lang="en-US" altLang="en-US" sz="2400" b="0" i="1" smtClean="0">
                        <a:latin typeface="Cambria Math" panose="02040503050406030204" pitchFamily="18" charset="0"/>
                      </a:rPr>
                      <m:t>𝑘</m:t>
                    </m:r>
                  </m:oMath>
                </a14:m>
                <a:r>
                  <a:rPr lang="en-US" altLang="en-US" sz="2400" dirty="0"/>
                  <a:t>  connected by weighted links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a:rPr>
                          <m:t>𝑤</m:t>
                        </m:r>
                      </m:e>
                      <m:sub>
                        <m:r>
                          <a:rPr lang="en-US" altLang="en-US" sz="2400" b="0" i="1" smtClean="0">
                            <a:latin typeface="Cambria Math" panose="02040503050406030204" pitchFamily="18" charset="0"/>
                          </a:rPr>
                          <m:t>𝑗𝑘</m:t>
                        </m:r>
                      </m:sub>
                    </m:sSub>
                  </m:oMath>
                </a14:m>
                <a:r>
                  <a:rPr lang="en-US" altLang="en-US" sz="2400" dirty="0"/>
                  <a:t> to other units </a:t>
                </a:r>
                <a14:m>
                  <m:oMath xmlns:m="http://schemas.openxmlformats.org/officeDocument/2006/math">
                    <m:r>
                      <a:rPr lang="en-US" altLang="en-US" sz="2400" b="0" i="1" smtClean="0">
                        <a:latin typeface="Cambria Math" panose="02040503050406030204" pitchFamily="18" charset="0"/>
                      </a:rPr>
                      <m:t>𝑗</m:t>
                    </m:r>
                  </m:oMath>
                </a14:m>
                <a:r>
                  <a:rPr lang="en-US" altLang="en-US" sz="2400" dirty="0"/>
                  <a:t>. </a:t>
                </a:r>
              </a:p>
              <a:p>
                <a:pPr lvl="1"/>
                <a:r>
                  <a:rPr lang="en-US" sz="2000" dirty="0">
                    <a:solidFill>
                      <a:srgbClr val="FF0000"/>
                    </a:solidFill>
                  </a:rPr>
                  <a:t>Note: we use a different kind of index of </a:t>
                </a:r>
                <a14:m>
                  <m:oMath xmlns:m="http://schemas.openxmlformats.org/officeDocument/2006/math">
                    <m:r>
                      <a:rPr lang="en-US" sz="2000" i="1">
                        <a:solidFill>
                          <a:srgbClr val="FF0000"/>
                        </a:solidFill>
                        <a:latin typeface="Cambria Math"/>
                      </a:rPr>
                      <m:t>𝑤</m:t>
                    </m:r>
                  </m:oMath>
                </a14:m>
                <a:r>
                  <a:rPr lang="en-US" sz="2000" dirty="0">
                    <a:solidFill>
                      <a:srgbClr val="FF0000"/>
                    </a:solidFill>
                  </a:rPr>
                  <a:t> to indicate different neurons</a:t>
                </a:r>
                <a:endParaRPr lang="en-US" sz="1600" dirty="0">
                  <a:solidFill>
                    <a:srgbClr val="FF0000"/>
                  </a:solidFill>
                </a:endParaRPr>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pPr lvl="1"/>
                <a:r>
                  <a:rPr lang="en-US" altLang="en-US" sz="2000" dirty="0"/>
                  <a:t>Use a non-linear, differentiable output function such as the sigmoid or logistic function</a:t>
                </a:r>
              </a:p>
              <a:p>
                <a:pPr lvl="1"/>
                <a:r>
                  <a:rPr lang="en-US" altLang="en-US" sz="2000" dirty="0"/>
                  <a:t>Net input to a unit is defined as: </a:t>
                </a:r>
              </a:p>
              <a:p>
                <a:pPr lvl="1"/>
                <a:endParaRPr lang="en-US" altLang="en-US" sz="2000" dirty="0"/>
              </a:p>
              <a:p>
                <a:pPr lvl="1"/>
                <a:r>
                  <a:rPr lang="en-US" altLang="en-US" sz="2000" dirty="0"/>
                  <a:t>Output of a unit is defined as:</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82" t="-139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grpSp>
        <p:nvGrpSpPr>
          <p:cNvPr id="5" name="Group 4"/>
          <p:cNvGrpSpPr/>
          <p:nvPr/>
        </p:nvGrpSpPr>
        <p:grpSpPr>
          <a:xfrm>
            <a:off x="1295400" y="2661316"/>
            <a:ext cx="6783657" cy="1846659"/>
            <a:chOff x="1874520" y="2199640"/>
            <a:chExt cx="6783657" cy="1846659"/>
          </a:xfrm>
        </p:grpSpPr>
        <p:sp>
          <p:nvSpPr>
            <p:cNvPr id="6" name="Oval 5"/>
            <p:cNvSpPr>
              <a:spLocks noChangeArrowheads="1"/>
            </p:cNvSpPr>
            <p:nvPr/>
          </p:nvSpPr>
          <p:spPr bwMode="auto">
            <a:xfrm>
              <a:off x="3533058" y="3130971"/>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6"/>
            <p:cNvSpPr>
              <a:spLocks noChangeArrowheads="1"/>
            </p:cNvSpPr>
            <p:nvPr/>
          </p:nvSpPr>
          <p:spPr bwMode="auto">
            <a:xfrm>
              <a:off x="2395559" y="2432794"/>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7"/>
            <p:cNvSpPr>
              <a:spLocks noChangeArrowheads="1"/>
            </p:cNvSpPr>
            <p:nvPr/>
          </p:nvSpPr>
          <p:spPr bwMode="auto">
            <a:xfrm>
              <a:off x="2395559" y="271206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8"/>
            <p:cNvSpPr>
              <a:spLocks noChangeArrowheads="1"/>
            </p:cNvSpPr>
            <p:nvPr/>
          </p:nvSpPr>
          <p:spPr bwMode="auto">
            <a:xfrm>
              <a:off x="2395559" y="299133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9"/>
            <p:cNvSpPr>
              <a:spLocks noChangeArrowheads="1"/>
            </p:cNvSpPr>
            <p:nvPr/>
          </p:nvSpPr>
          <p:spPr bwMode="auto">
            <a:xfrm>
              <a:off x="2395559" y="3270606"/>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10"/>
            <p:cNvSpPr>
              <a:spLocks noChangeArrowheads="1"/>
            </p:cNvSpPr>
            <p:nvPr/>
          </p:nvSpPr>
          <p:spPr bwMode="auto">
            <a:xfrm>
              <a:off x="2395559" y="354987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1"/>
            <p:cNvSpPr>
              <a:spLocks noChangeArrowheads="1"/>
            </p:cNvSpPr>
            <p:nvPr/>
          </p:nvSpPr>
          <p:spPr bwMode="auto">
            <a:xfrm>
              <a:off x="2395559" y="382914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endParaRPr>
            </a:p>
          </p:txBody>
        </p:sp>
        <p:cxnSp>
          <p:nvCxnSpPr>
            <p:cNvPr id="13" name="AutoShape 12"/>
            <p:cNvCxnSpPr>
              <a:cxnSpLocks noChangeShapeType="1"/>
              <a:stCxn id="7" idx="5"/>
              <a:endCxn id="6" idx="1"/>
            </p:cNvCxnSpPr>
            <p:nvPr/>
          </p:nvCxnSpPr>
          <p:spPr bwMode="auto">
            <a:xfrm>
              <a:off x="2456286" y="2505521"/>
              <a:ext cx="1087140" cy="62254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p:cNvCxnSpPr>
              <a:cxnSpLocks noChangeShapeType="1"/>
              <a:stCxn id="6" idx="2"/>
              <a:endCxn id="8" idx="6"/>
            </p:cNvCxnSpPr>
            <p:nvPr/>
          </p:nvCxnSpPr>
          <p:spPr bwMode="auto">
            <a:xfrm flipH="1" flipV="1">
              <a:off x="2479983" y="2746974"/>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9" idx="6"/>
              <a:endCxn id="6" idx="2"/>
            </p:cNvCxnSpPr>
            <p:nvPr/>
          </p:nvCxnSpPr>
          <p:spPr bwMode="auto">
            <a:xfrm>
              <a:off x="2479983" y="3026244"/>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10" idx="6"/>
              <a:endCxn id="6" idx="2"/>
            </p:cNvCxnSpPr>
            <p:nvPr/>
          </p:nvCxnSpPr>
          <p:spPr bwMode="auto">
            <a:xfrm flipV="1">
              <a:off x="2479983" y="3165879"/>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p:cNvCxnSpPr>
              <a:cxnSpLocks noChangeShapeType="1"/>
              <a:stCxn id="11" idx="6"/>
              <a:endCxn id="6" idx="2"/>
            </p:cNvCxnSpPr>
            <p:nvPr/>
          </p:nvCxnSpPr>
          <p:spPr bwMode="auto">
            <a:xfrm flipV="1">
              <a:off x="2479983" y="3165879"/>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p:cNvCxnSpPr>
              <a:cxnSpLocks noChangeShapeType="1"/>
              <a:endCxn id="6" idx="3"/>
            </p:cNvCxnSpPr>
            <p:nvPr/>
          </p:nvCxnSpPr>
          <p:spPr bwMode="auto">
            <a:xfrm flipV="1">
              <a:off x="2466653" y="3203697"/>
              <a:ext cx="1076773" cy="69817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19" name="Object 27"/>
                <p:cNvGraphicFramePr>
                  <a:graphicFrameLocks noChangeAspect="1"/>
                </p:cNvGraphicFramePr>
                <p:nvPr/>
              </p:nvGraphicFramePr>
              <p:xfrm>
                <a:off x="3604151" y="2880791"/>
                <a:ext cx="823501" cy="555632"/>
              </p:xfrm>
              <a:graphic>
                <a:graphicData uri="http://schemas.openxmlformats.org/presentationml/2006/ole">
                  <mc:AlternateContent>
                    <mc:Choice xmlns:v="urn:schemas-microsoft-com:vml" Requires="v">
                      <p:oleObj name="Equation" r:id="rId4" imgW="368280" imgH="253800" progId="Equation.3">
                        <p:embed/>
                      </p:oleObj>
                    </mc:Choice>
                    <mc:Fallback>
                      <p:oleObj name="Equation" r:id="rId4" imgW="368280" imgH="253800" progId="Equation.3">
                        <p:embed/>
                        <p:pic>
                          <p:nvPicPr>
                            <p:cNvPr id="19" name="Object 27"/>
                            <p:cNvPicPr>
                              <a:picLocks noChangeAspect="1" noChangeArrowheads="1"/>
                            </p:cNvPicPr>
                            <p:nvPr/>
                          </p:nvPicPr>
                          <p:blipFill>
                            <a:blip r:embed="rId5">
                              <a:extLst>
                                <a:ext uri="{28A0092B-C50C-407E-A947-70E740481C1C}">
                                  <a14:useLocalDpi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454683" name="Object 27"/>
                <p:cNvGraphicFramePr>
                  <a:graphicFrameLocks noChangeAspect="1"/>
                </p:cNvGraphicFramePr>
                <p:nvPr>
                  <p:extLst>
                    <p:ext uri="{D42A27DB-BD31-4B8C-83A1-F6EECF244321}">
                      <p14:modId xmlns:p14="http://schemas.microsoft.com/office/powerpoint/2010/main" val="3923246691"/>
                    </p:ext>
                  </p:extLst>
                </p:nvPr>
              </p:nvGraphicFramePr>
              <p:xfrm>
                <a:off x="3604151" y="2880791"/>
                <a:ext cx="823501" cy="555632"/>
              </p:xfrm>
              <a:graphic>
                <a:graphicData uri="http://schemas.openxmlformats.org/presentationml/2006/ole">
                  <mc:AlternateContent>
                    <mc:Choice xmlns:v="urn:schemas-microsoft-com:vml" Requires="v">
                      <p:oleObj spid="_x0000_s54770" name="Equation" r:id="rId9" imgW="368280" imgH="253800" progId="Equation.3">
                        <p:embed/>
                      </p:oleObj>
                    </mc:Choice>
                    <mc:Fallback>
                      <p:oleObj name="Equation" r:id="rId9" imgW="36828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sp>
          <p:nvSpPr>
            <p:cNvPr id="20" name="Oval 28"/>
            <p:cNvSpPr>
              <a:spLocks noChangeArrowheads="1"/>
            </p:cNvSpPr>
            <p:nvPr/>
          </p:nvSpPr>
          <p:spPr bwMode="auto">
            <a:xfrm>
              <a:off x="3604151" y="2851700"/>
              <a:ext cx="782030" cy="6981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36"/>
            <p:cNvSpPr>
              <a:spLocks noChangeShapeType="1"/>
            </p:cNvSpPr>
            <p:nvPr/>
          </p:nvSpPr>
          <p:spPr bwMode="auto">
            <a:xfrm>
              <a:off x="5594115" y="2712065"/>
              <a:ext cx="1421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22" name="Rectangle 21"/>
                <p:cNvSpPr/>
                <p:nvPr/>
              </p:nvSpPr>
              <p:spPr>
                <a:xfrm>
                  <a:off x="8110078" y="2933870"/>
                  <a:ext cx="548099"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a:rPr lang="en-US" sz="2300" i="1" u="none">
                                <a:latin typeface="Cambria Math"/>
                              </a:rPr>
                              <m:t>𝑜</m:t>
                            </m:r>
                          </m:e>
                          <m:sub>
                            <m:r>
                              <a:rPr lang="en-US" sz="2300" b="0" i="1" u="none" smtClean="0">
                                <a:latin typeface="Cambria Math" panose="02040503050406030204" pitchFamily="18" charset="0"/>
                              </a:rPr>
                              <m:t>7</m:t>
                            </m:r>
                          </m:sub>
                        </m:sSub>
                      </m:oMath>
                    </m:oMathPara>
                  </a14:m>
                  <a:endParaRPr lang="en-US" sz="2300" dirty="0"/>
                </a:p>
              </p:txBody>
            </p:sp>
          </mc:Choice>
          <mc:Fallback xmlns="">
            <p:sp>
              <p:nvSpPr>
                <p:cNvPr id="22" name="Rectangle 21"/>
                <p:cNvSpPr>
                  <a:spLocks noRot="1" noChangeAspect="1" noMove="1" noResize="1" noEditPoints="1" noAdjustHandles="1" noChangeArrowheads="1" noChangeShapeType="1" noTextEdit="1"/>
                </p:cNvSpPr>
                <p:nvPr/>
              </p:nvSpPr>
              <p:spPr>
                <a:xfrm>
                  <a:off x="8110078" y="2933870"/>
                  <a:ext cx="548099" cy="446276"/>
                </a:xfrm>
                <a:prstGeom prst="rect">
                  <a:avLst/>
                </a:prstGeom>
                <a:blipFill>
                  <a:blip r:embed="rId11"/>
                  <a:stretch>
                    <a:fillRect b="-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874520" y="2199640"/>
                  <a:ext cx="609600" cy="18466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900" i="1" u="none" smtClean="0">
                                <a:latin typeface="Cambria Math" panose="02040503050406030204" pitchFamily="18" charset="0"/>
                              </a:rPr>
                            </m:ctrlPr>
                          </m:sSubPr>
                          <m:e>
                            <m:r>
                              <a:rPr lang="en-US" sz="1900" i="1" u="none">
                                <a:latin typeface="Cambria Math"/>
                              </a:rPr>
                              <m:t>𝑥</m:t>
                            </m:r>
                          </m:e>
                          <m:sub>
                            <m:r>
                              <a:rPr lang="en-US" sz="1900" b="0" i="1" u="none" smtClean="0">
                                <a:latin typeface="Cambria Math"/>
                              </a:rPr>
                              <m:t>1</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i="1" u="none">
                                <a:latin typeface="Cambria Math"/>
                              </a:rPr>
                              <m:t>𝑥</m:t>
                            </m:r>
                          </m:e>
                          <m:sub>
                            <m:r>
                              <a:rPr lang="en-US" sz="1900" b="0" i="1" u="none" smtClean="0">
                                <a:latin typeface="Cambria Math"/>
                              </a:rPr>
                              <m:t>2</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i="1" u="none">
                                <a:latin typeface="Cambria Math"/>
                              </a:rPr>
                              <m:t>𝑥</m:t>
                            </m:r>
                          </m:e>
                          <m:sub>
                            <m:r>
                              <a:rPr lang="en-US" sz="1900" b="0" i="1" u="none" smtClean="0">
                                <a:latin typeface="Cambria Math"/>
                              </a:rPr>
                              <m:t>3</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i="1" u="none">
                                <a:latin typeface="Cambria Math"/>
                              </a:rPr>
                              <m:t>𝑥</m:t>
                            </m:r>
                          </m:e>
                          <m:sub>
                            <m:r>
                              <a:rPr lang="en-US" sz="1900" b="0" i="1" u="none" smtClean="0">
                                <a:latin typeface="Cambria Math"/>
                              </a:rPr>
                              <m:t>4</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i="1" u="none">
                                <a:latin typeface="Cambria Math"/>
                              </a:rPr>
                              <m:t>𝑥</m:t>
                            </m:r>
                          </m:e>
                          <m:sub>
                            <m:r>
                              <a:rPr lang="en-US" sz="1900" b="0" i="1" u="none" smtClean="0">
                                <a:latin typeface="Cambria Math"/>
                              </a:rPr>
                              <m:t>5</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panose="02040503050406030204" pitchFamily="18" charset="0"/>
                              </a:rPr>
                            </m:ctrlPr>
                          </m:sSubPr>
                          <m:e>
                            <m:r>
                              <a:rPr lang="en-US" sz="1900" i="1" u="none">
                                <a:latin typeface="Cambria Math"/>
                              </a:rPr>
                              <m:t>𝑥</m:t>
                            </m:r>
                          </m:e>
                          <m:sub>
                            <m:r>
                              <a:rPr lang="en-US" sz="1900" b="0" i="1" u="none" smtClean="0">
                                <a:latin typeface="Cambria Math"/>
                              </a:rPr>
                              <m:t>6</m:t>
                            </m:r>
                          </m:sub>
                        </m:sSub>
                      </m:oMath>
                    </m:oMathPara>
                  </a14:m>
                  <a:endParaRPr lang="en-US" sz="1900" dirty="0"/>
                </a:p>
              </p:txBody>
            </p:sp>
          </mc:Choice>
          <mc:Fallback xmlns="">
            <p:sp>
              <p:nvSpPr>
                <p:cNvPr id="7" name="Rectangle 6"/>
                <p:cNvSpPr>
                  <a:spLocks noRot="1" noChangeAspect="1" noMove="1" noResize="1" noEditPoints="1" noAdjustHandles="1" noChangeArrowheads="1" noChangeShapeType="1" noTextEdit="1"/>
                </p:cNvSpPr>
                <p:nvPr/>
              </p:nvSpPr>
              <p:spPr>
                <a:xfrm>
                  <a:off x="1874520" y="2199640"/>
                  <a:ext cx="609600" cy="1846659"/>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3633705" y="2467703"/>
                  <a:ext cx="73334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b="0" i="1" u="none" smtClean="0">
                                <a:latin typeface="Cambria Math" panose="02040503050406030204" pitchFamily="18" charset="0"/>
                              </a:rPr>
                              <m:t>𝑛𝑒𝑡</m:t>
                            </m:r>
                          </m:e>
                          <m:sub>
                            <m:r>
                              <a:rPr lang="en-US" sz="2000" b="0" i="1" u="none" smtClean="0">
                                <a:latin typeface="Cambria Math"/>
                              </a:rPr>
                              <m:t>7</m:t>
                            </m:r>
                          </m:sub>
                        </m:sSub>
                      </m:oMath>
                    </m:oMathPara>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3633705" y="2467703"/>
                  <a:ext cx="733342" cy="4001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2700698" y="2370403"/>
                  <a:ext cx="65210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i="1" u="none">
                                <a:latin typeface="Cambria Math"/>
                              </a:rPr>
                              <m:t>𝑤</m:t>
                            </m:r>
                          </m:e>
                          <m:sub>
                            <m:r>
                              <a:rPr lang="en-US" sz="2000" b="0" i="1" u="none" smtClean="0">
                                <a:latin typeface="Cambria Math"/>
                              </a:rPr>
                              <m:t>17</m:t>
                            </m:r>
                          </m:sub>
                        </m:sSub>
                      </m:oMath>
                    </m:oMathPara>
                  </a14:m>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2700698" y="2370403"/>
                  <a:ext cx="652102" cy="400110"/>
                </a:xfrm>
                <a:prstGeom prst="rect">
                  <a:avLst/>
                </a:prstGeom>
                <a:blipFill rotWithShape="1">
                  <a:blip r:embed="rId14"/>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2721018" y="3535680"/>
                  <a:ext cx="65806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panose="02040503050406030204" pitchFamily="18" charset="0"/>
                              </a:rPr>
                            </m:ctrlPr>
                          </m:sSubPr>
                          <m:e>
                            <m:r>
                              <a:rPr lang="en-US" sz="2000" i="1" u="none">
                                <a:latin typeface="Cambria Math"/>
                              </a:rPr>
                              <m:t>𝑤</m:t>
                            </m:r>
                          </m:e>
                          <m:sub>
                            <m:r>
                              <a:rPr lang="en-US" sz="2000" b="0" i="1" u="none" smtClean="0">
                                <a:latin typeface="Cambria Math"/>
                              </a:rPr>
                              <m:t>67</m:t>
                            </m:r>
                          </m:sub>
                        </m:sSub>
                      </m:oMath>
                    </m:oMathPara>
                  </a14:m>
                  <a:endParaRPr lang="en-US" sz="2000" dirty="0"/>
                </a:p>
              </p:txBody>
            </p:sp>
          </mc:Choice>
          <mc:Fallback xmlns="">
            <p:sp>
              <p:nvSpPr>
                <p:cNvPr id="53" name="Rectangle 52"/>
                <p:cNvSpPr>
                  <a:spLocks noRot="1" noChangeAspect="1" noMove="1" noResize="1" noEditPoints="1" noAdjustHandles="1" noChangeArrowheads="1" noChangeShapeType="1" noTextEdit="1"/>
                </p:cNvSpPr>
                <p:nvPr/>
              </p:nvSpPr>
              <p:spPr>
                <a:xfrm>
                  <a:off x="2721018" y="3535680"/>
                  <a:ext cx="658065" cy="400110"/>
                </a:xfrm>
                <a:prstGeom prst="rect">
                  <a:avLst/>
                </a:prstGeom>
                <a:blipFill rotWithShape="1">
                  <a:blip r:embed="rId15"/>
                  <a:stretch>
                    <a:fillRect b="-3077"/>
                  </a:stretch>
                </a:blipFill>
              </p:spPr>
              <p:txBody>
                <a:bodyPr/>
                <a:lstStyle/>
                <a:p>
                  <a:r>
                    <a:rPr lang="en-US">
                      <a:noFill/>
                    </a:rPr>
                    <a:t> </a:t>
                  </a:r>
                </a:p>
              </p:txBody>
            </p:sp>
          </mc:Fallback>
        </mc:AlternateContent>
        <p:sp>
          <p:nvSpPr>
            <p:cNvPr id="27" name="Right Arrow 26"/>
            <p:cNvSpPr/>
            <p:nvPr/>
          </p:nvSpPr>
          <p:spPr>
            <a:xfrm>
              <a:off x="4495800" y="2999283"/>
              <a:ext cx="5334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Right Arrow 27"/>
            <p:cNvSpPr/>
            <p:nvPr/>
          </p:nvSpPr>
          <p:spPr>
            <a:xfrm>
              <a:off x="7620000" y="3008790"/>
              <a:ext cx="4572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pic>
        <p:nvPicPr>
          <p:cNvPr id="29" name="Picture 47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09823" y="3123910"/>
            <a:ext cx="2458570" cy="1007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0" name="Rectangle 29"/>
              <p:cNvSpPr/>
              <p:nvPr/>
            </p:nvSpPr>
            <p:spPr>
              <a:xfrm>
                <a:off x="4343400" y="5318915"/>
                <a:ext cx="2202591" cy="474810"/>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300" i="1" u="none" smtClean="0">
                              <a:latin typeface="Cambria Math" panose="02040503050406030204" pitchFamily="18" charset="0"/>
                            </a:rPr>
                          </m:ctrlPr>
                        </m:sSubPr>
                        <m:e>
                          <m:r>
                            <m:rPr>
                              <m:sty m:val="p"/>
                            </m:rPr>
                            <a:rPr lang="en-US" sz="2300" u="none">
                              <a:latin typeface="Cambria Math"/>
                            </a:rPr>
                            <m:t>net</m:t>
                          </m:r>
                        </m:e>
                        <m:sub>
                          <m:r>
                            <a:rPr lang="en-US" sz="2300" b="0" i="1" u="none" smtClean="0">
                              <a:latin typeface="Cambria Math" panose="02040503050406030204" pitchFamily="18" charset="0"/>
                            </a:rPr>
                            <m:t>𝑘</m:t>
                          </m:r>
                        </m:sub>
                      </m:sSub>
                      <m:r>
                        <a:rPr lang="en-US" sz="2300" i="1" u="none">
                          <a:latin typeface="Cambria Math"/>
                        </a:rPr>
                        <m:t>=∑</m:t>
                      </m:r>
                      <m:sSub>
                        <m:sSubPr>
                          <m:ctrlPr>
                            <a:rPr lang="en-US" sz="2300" i="1" u="none">
                              <a:latin typeface="Cambria Math" panose="02040503050406030204" pitchFamily="18" charset="0"/>
                            </a:rPr>
                          </m:ctrlPr>
                        </m:sSubPr>
                        <m:e>
                          <m:r>
                            <a:rPr lang="en-US" sz="2300" i="1" u="none">
                              <a:latin typeface="Cambria Math"/>
                            </a:rPr>
                            <m:t>𝑤</m:t>
                          </m:r>
                        </m:e>
                        <m:sub>
                          <m:r>
                            <a:rPr lang="en-US" sz="2300" b="0" i="1" u="none" smtClean="0">
                              <a:latin typeface="Cambria Math" panose="02040503050406030204" pitchFamily="18" charset="0"/>
                            </a:rPr>
                            <m:t>𝑗𝑘</m:t>
                          </m:r>
                        </m:sub>
                      </m:sSub>
                      <m:r>
                        <a:rPr lang="en-US" sz="2300" i="1" u="none">
                          <a:latin typeface="Cambria Math"/>
                        </a:rPr>
                        <m:t>.</m:t>
                      </m:r>
                      <m:sSub>
                        <m:sSubPr>
                          <m:ctrlPr>
                            <a:rPr lang="en-US" sz="2300" i="1" u="none">
                              <a:latin typeface="Cambria Math" panose="02040503050406030204" pitchFamily="18" charset="0"/>
                            </a:rPr>
                          </m:ctrlPr>
                        </m:sSubPr>
                        <m:e>
                          <m:r>
                            <a:rPr lang="en-US" sz="2300" i="1" u="none">
                              <a:latin typeface="Cambria Math"/>
                            </a:rPr>
                            <m:t>𝑥</m:t>
                          </m:r>
                        </m:e>
                        <m:sub>
                          <m:r>
                            <a:rPr lang="en-US" sz="2300" b="0" i="1" u="none" smtClean="0">
                              <a:latin typeface="Cambria Math" panose="02040503050406030204" pitchFamily="18" charset="0"/>
                            </a:rPr>
                            <m:t>𝑗</m:t>
                          </m:r>
                        </m:sub>
                      </m:sSub>
                    </m:oMath>
                  </m:oMathPara>
                </a14:m>
                <a:endParaRPr lang="en-US" sz="2300" u="none" dirty="0"/>
              </a:p>
            </p:txBody>
          </p:sp>
        </mc:Choice>
        <mc:Fallback xmlns="">
          <p:sp>
            <p:nvSpPr>
              <p:cNvPr id="30" name="Rectangle 29"/>
              <p:cNvSpPr>
                <a:spLocks noRot="1" noChangeAspect="1" noMove="1" noResize="1" noEditPoints="1" noAdjustHandles="1" noChangeArrowheads="1" noChangeShapeType="1" noTextEdit="1"/>
              </p:cNvSpPr>
              <p:nvPr/>
            </p:nvSpPr>
            <p:spPr>
              <a:xfrm>
                <a:off x="4343400" y="5318915"/>
                <a:ext cx="2202591" cy="474810"/>
              </a:xfrm>
              <a:prstGeom prst="rect">
                <a:avLst/>
              </a:prstGeom>
              <a:blipFill>
                <a:blip r:embed="rId17"/>
                <a:stretch>
                  <a:fillRect b="-11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099955" y="5828564"/>
                <a:ext cx="3888565" cy="820033"/>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300" b="0" i="1" u="none" smtClean="0">
                              <a:latin typeface="Cambria Math" panose="02040503050406030204" pitchFamily="18" charset="0"/>
                            </a:rPr>
                          </m:ctrlPr>
                        </m:sSubPr>
                        <m:e>
                          <m:r>
                            <a:rPr lang="en-US" sz="2300" b="0" i="1" u="none" smtClean="0">
                              <a:latin typeface="Cambria Math"/>
                            </a:rPr>
                            <m:t>𝑜</m:t>
                          </m:r>
                        </m:e>
                        <m:sub>
                          <m:r>
                            <a:rPr lang="en-US" sz="2300" b="0" i="1" u="none" smtClean="0">
                              <a:latin typeface="Cambria Math" panose="02040503050406030204" pitchFamily="18" charset="0"/>
                            </a:rPr>
                            <m:t>𝑘</m:t>
                          </m:r>
                        </m:sub>
                      </m:sSub>
                      <m:r>
                        <a:rPr lang="en-US" sz="2300" b="0" i="1" u="none" smtClean="0">
                          <a:latin typeface="Cambria Math"/>
                        </a:rPr>
                        <m:t>=</m:t>
                      </m:r>
                      <m:f>
                        <m:fPr>
                          <m:ctrlPr>
                            <a:rPr lang="en-US" sz="2300" b="0" i="1" u="none" smtClean="0">
                              <a:latin typeface="Cambria Math" panose="02040503050406030204" pitchFamily="18" charset="0"/>
                            </a:rPr>
                          </m:ctrlPr>
                        </m:fPr>
                        <m:num>
                          <m:r>
                            <a:rPr lang="en-US" sz="2300" b="0" i="1" u="none" smtClean="0">
                              <a:latin typeface="Cambria Math"/>
                            </a:rPr>
                            <m:t>1</m:t>
                          </m:r>
                        </m:num>
                        <m:den>
                          <m:r>
                            <a:rPr lang="en-US" sz="2300" b="0" i="1" u="none" smtClean="0">
                              <a:latin typeface="Cambria Math"/>
                            </a:rPr>
                            <m:t>1+</m:t>
                          </m:r>
                          <m:r>
                            <m:rPr>
                              <m:sty m:val="p"/>
                            </m:rPr>
                            <a:rPr lang="en-US" sz="2300" b="0" i="1" u="none" smtClean="0">
                              <a:latin typeface="Cambria Math"/>
                            </a:rPr>
                            <m:t>exp</m:t>
                          </m:r>
                          <m:d>
                            <m:dPr>
                              <m:ctrlPr>
                                <a:rPr lang="en-US" sz="2300" b="0" i="1" u="none" smtClean="0">
                                  <a:latin typeface="Cambria Math" panose="02040503050406030204" pitchFamily="18" charset="0"/>
                                </a:rPr>
                              </m:ctrlPr>
                            </m:dPr>
                            <m:e>
                              <m:r>
                                <a:rPr lang="en-US" sz="2300" b="0" i="1" u="none" smtClean="0">
                                  <a:latin typeface="Cambria Math"/>
                                </a:rPr>
                                <m:t>−(</m:t>
                              </m:r>
                              <m:sSub>
                                <m:sSubPr>
                                  <m:ctrlPr>
                                    <a:rPr lang="en-US" sz="2300" i="1" u="none">
                                      <a:latin typeface="Cambria Math" panose="02040503050406030204" pitchFamily="18" charset="0"/>
                                    </a:rPr>
                                  </m:ctrlPr>
                                </m:sSubPr>
                                <m:e>
                                  <m:r>
                                    <m:rPr>
                                      <m:sty m:val="p"/>
                                    </m:rPr>
                                    <a:rPr lang="en-US" sz="2300" u="none">
                                      <a:latin typeface="Cambria Math"/>
                                    </a:rPr>
                                    <m:t>net</m:t>
                                  </m:r>
                                </m:e>
                                <m:sub>
                                  <m:r>
                                    <a:rPr lang="en-US" sz="2300" b="0" i="1" u="none" smtClean="0">
                                      <a:latin typeface="Cambria Math" panose="02040503050406030204" pitchFamily="18" charset="0"/>
                                    </a:rPr>
                                    <m:t>𝑘</m:t>
                                  </m:r>
                                </m:sub>
                              </m:sSub>
                              <m:r>
                                <a:rPr lang="en-US" sz="2300" b="0" i="1" u="none" smtClean="0">
                                  <a:latin typeface="Cambria Math"/>
                                </a:rPr>
                                <m:t>−</m:t>
                              </m:r>
                              <m:sSub>
                                <m:sSubPr>
                                  <m:ctrlPr>
                                    <a:rPr lang="en-US" sz="2300" b="0" i="1" u="none" smtClean="0">
                                      <a:latin typeface="Cambria Math" panose="02040503050406030204" pitchFamily="18" charset="0"/>
                                    </a:rPr>
                                  </m:ctrlPr>
                                </m:sSubPr>
                                <m:e>
                                  <m:r>
                                    <a:rPr lang="en-US" sz="2300" b="0" i="1" u="none" smtClean="0">
                                      <a:latin typeface="Cambria Math" panose="02040503050406030204" pitchFamily="18" charset="0"/>
                                    </a:rPr>
                                    <m:t>𝑏</m:t>
                                  </m:r>
                                </m:e>
                                <m:sub>
                                  <m:r>
                                    <a:rPr lang="en-US" sz="2300" b="0" i="1" u="none" smtClean="0">
                                      <a:latin typeface="Cambria Math" panose="02040503050406030204" pitchFamily="18" charset="0"/>
                                    </a:rPr>
                                    <m:t>𝑘</m:t>
                                  </m:r>
                                </m:sub>
                              </m:sSub>
                              <m:r>
                                <a:rPr lang="en-US" sz="2300" b="0" i="1" u="none" smtClean="0">
                                  <a:latin typeface="Cambria Math"/>
                                </a:rPr>
                                <m:t>)</m:t>
                              </m:r>
                            </m:e>
                          </m:d>
                        </m:den>
                      </m:f>
                    </m:oMath>
                  </m:oMathPara>
                </a14:m>
                <a:endParaRPr lang="en-US" sz="2300" u="none" dirty="0"/>
              </a:p>
            </p:txBody>
          </p:sp>
        </mc:Choice>
        <mc:Fallback xmlns="">
          <p:sp>
            <p:nvSpPr>
              <p:cNvPr id="31" name="Rectangle 30"/>
              <p:cNvSpPr>
                <a:spLocks noRot="1" noChangeAspect="1" noMove="1" noResize="1" noEditPoints="1" noAdjustHandles="1" noChangeArrowheads="1" noChangeShapeType="1" noTextEdit="1"/>
              </p:cNvSpPr>
              <p:nvPr/>
            </p:nvSpPr>
            <p:spPr>
              <a:xfrm>
                <a:off x="4099955" y="5828564"/>
                <a:ext cx="3888565" cy="820033"/>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3916680" y="3784029"/>
                <a:ext cx="3951767" cy="1134195"/>
              </a:xfrm>
              <a:prstGeom prst="rect">
                <a:avLst/>
              </a:prstGeom>
              <a:solidFill>
                <a:srgbClr val="FFFFCC"/>
              </a:solidFill>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r>
                  <a:rPr lang="en-US" sz="2000" b="1" u="none" dirty="0"/>
                  <a:t>The parameters so far? </a:t>
                </a:r>
              </a:p>
              <a:p>
                <a:r>
                  <a:rPr lang="en-US" sz="2000" u="none" dirty="0"/>
                  <a:t>The set of connective weights:  </a:t>
                </a:r>
                <a14:m>
                  <m:oMath xmlns:m="http://schemas.openxmlformats.org/officeDocument/2006/math">
                    <m:sSub>
                      <m:sSubPr>
                        <m:ctrlPr>
                          <a:rPr lang="en-US" sz="2000" i="1" u="none">
                            <a:latin typeface="Cambria Math" panose="02040503050406030204" pitchFamily="18" charset="0"/>
                          </a:rPr>
                        </m:ctrlPr>
                      </m:sSubPr>
                      <m:e>
                        <m:r>
                          <a:rPr lang="en-US" sz="2000" i="1" u="none">
                            <a:latin typeface="Cambria Math"/>
                          </a:rPr>
                          <m:t>𝑤</m:t>
                        </m:r>
                      </m:e>
                      <m:sub>
                        <m:r>
                          <a:rPr lang="en-US" sz="2000" b="0" i="1" u="none" smtClean="0">
                            <a:latin typeface="Cambria Math" panose="02040503050406030204" pitchFamily="18" charset="0"/>
                          </a:rPr>
                          <m:t>𝑗𝑘</m:t>
                        </m:r>
                      </m:sub>
                    </m:sSub>
                  </m:oMath>
                </a14:m>
                <a:r>
                  <a:rPr lang="en-US" sz="2000" u="none" dirty="0"/>
                  <a:t> The threshold/bias value: </a:t>
                </a:r>
                <a14:m>
                  <m:oMath xmlns:m="http://schemas.openxmlformats.org/officeDocument/2006/math">
                    <m:sSub>
                      <m:sSubPr>
                        <m:ctrlPr>
                          <a:rPr lang="en-US" sz="2000" i="1" u="none">
                            <a:latin typeface="Cambria Math" panose="02040503050406030204" pitchFamily="18" charset="0"/>
                          </a:rPr>
                        </m:ctrlPr>
                      </m:sSubPr>
                      <m:e>
                        <m:r>
                          <a:rPr lang="en-US" sz="2000" b="0" i="1" u="none" smtClean="0">
                            <a:latin typeface="Cambria Math" panose="02040503050406030204" pitchFamily="18" charset="0"/>
                          </a:rPr>
                          <m:t>𝑏</m:t>
                        </m:r>
                      </m:e>
                      <m:sub>
                        <m:r>
                          <a:rPr lang="en-US" sz="2000" b="0" i="1" u="none" smtClean="0">
                            <a:latin typeface="Cambria Math" panose="02040503050406030204" pitchFamily="18" charset="0"/>
                          </a:rPr>
                          <m:t>𝑘</m:t>
                        </m:r>
                      </m:sub>
                    </m:sSub>
                  </m:oMath>
                </a14:m>
                <a:endParaRPr lang="en-US" sz="2000" u="none" dirty="0"/>
              </a:p>
            </p:txBody>
          </p:sp>
        </mc:Choice>
        <mc:Fallback xmlns="">
          <p:sp>
            <p:nvSpPr>
              <p:cNvPr id="32" name="Rectangle 31"/>
              <p:cNvSpPr>
                <a:spLocks noRot="1" noChangeAspect="1" noMove="1" noResize="1" noEditPoints="1" noAdjustHandles="1" noChangeArrowheads="1" noChangeShapeType="1" noTextEdit="1"/>
              </p:cNvSpPr>
              <p:nvPr/>
            </p:nvSpPr>
            <p:spPr>
              <a:xfrm>
                <a:off x="3916680" y="3784029"/>
                <a:ext cx="3951767" cy="1134195"/>
              </a:xfrm>
              <a:prstGeom prst="rect">
                <a:avLst/>
              </a:prstGeom>
              <a:blipFill>
                <a:blip r:embed="rId19"/>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29490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xEl>
                                              <p:pRg st="0" end="0"/>
                                            </p:txEl>
                                          </p:spTgt>
                                        </p:tgtEl>
                                        <p:attrNameLst>
                                          <p:attrName>style.visibility</p:attrName>
                                        </p:attrNameLst>
                                      </p:cBhvr>
                                      <p:to>
                                        <p:strVal val="visible"/>
                                      </p:to>
                                    </p:set>
                                    <p:animEffect transition="in" filter="fade">
                                      <p:cBhvr>
                                        <p:cTn id="18" dur="500"/>
                                        <p:tgtEl>
                                          <p:spTgt spid="32">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2">
                                            <p:txEl>
                                              <p:pRg st="1" end="1"/>
                                            </p:txEl>
                                          </p:spTgt>
                                        </p:tgtEl>
                                        <p:attrNameLst>
                                          <p:attrName>style.visibility</p:attrName>
                                        </p:attrNameLst>
                                      </p:cBhvr>
                                      <p:to>
                                        <p:strVal val="visible"/>
                                      </p:to>
                                    </p:set>
                                    <p:animEffect transition="in" filter="fade">
                                      <p:cBhvr>
                                        <p:cTn id="21"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85800" y="0"/>
            <a:ext cx="8242753" cy="1017725"/>
          </a:xfrm>
          <a:prstGeom prst="rect">
            <a:avLst/>
          </a:prstGeom>
        </p:spPr>
        <p:txBody>
          <a:bodyPr vert="horz" lIns="91425" tIns="91425" rIns="91425" bIns="91425" rtlCol="0" anchor="ctr" anchorCtr="0">
            <a:noAutofit/>
          </a:bodyPr>
          <a:lstStyle/>
          <a:p>
            <a:r>
              <a:rPr lang="en" dirty="0">
                <a:latin typeface="+mn-lt"/>
                <a:ea typeface="Helvetica Neue"/>
                <a:cs typeface="Helvetica Neue"/>
                <a:sym typeface="Helvetica Neue"/>
              </a:rPr>
              <a:t>Gradient Descent</a:t>
            </a:r>
          </a:p>
        </p:txBody>
      </p:sp>
      <mc:AlternateContent xmlns:mc="http://schemas.openxmlformats.org/markup-compatibility/2006" xmlns:a14="http://schemas.microsoft.com/office/drawing/2010/main">
        <mc:Choice Requires="a14">
          <p:sp>
            <p:nvSpPr>
              <p:cNvPr id="90" name="Shape 90"/>
              <p:cNvSpPr txBox="1">
                <a:spLocks noGrp="1"/>
              </p:cNvSpPr>
              <p:nvPr>
                <p:ph type="body" idx="1"/>
              </p:nvPr>
            </p:nvSpPr>
            <p:spPr>
              <a:xfrm>
                <a:off x="311712" y="934521"/>
                <a:ext cx="8520600" cy="3416400"/>
              </a:xfrm>
              <a:prstGeom prst="rect">
                <a:avLst/>
              </a:prstGeom>
            </p:spPr>
            <p:txBody>
              <a:bodyPr vert="horz" lIns="91425" tIns="91425" rIns="91425" bIns="91425" rtlCol="0" anchor="t" anchorCtr="0">
                <a:noAutofit/>
              </a:bodyPr>
              <a:lstStyle/>
              <a:p>
                <a:pPr marL="457189" indent="-228594">
                  <a:buFont typeface="Helvetica Neue"/>
                </a:pPr>
                <a:r>
                  <a:rPr lang="en" dirty="0">
                    <a:ea typeface="Helvetica Neue"/>
                    <a:cs typeface="Helvetica Neue"/>
                    <a:sym typeface="Helvetica Neue"/>
                  </a:rPr>
                  <a:t>Goal: optimize parameters to minimize loss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𝜃</m:t>
                        </m:r>
                      </m:lim>
                    </m:limLow>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 dirty="0">
                  <a:ea typeface="Helvetica Neue"/>
                  <a:cs typeface="Helvetica Neue"/>
                  <a:sym typeface="Helvetica Neue"/>
                </a:endParaRPr>
              </a:p>
              <a:p>
                <a:pPr marL="457189" indent="-228594">
                  <a:buFont typeface="Helvetica Neue"/>
                </a:pPr>
                <a:r>
                  <a:rPr lang="en" dirty="0">
                    <a:ea typeface="Helvetica Neue"/>
                    <a:cs typeface="Helvetica Neue"/>
                    <a:sym typeface="Helvetica Neue"/>
                  </a:rPr>
                  <a:t>Step along the direction of steepest descent (negative gradient)</a:t>
                </a:r>
              </a:p>
              <a:p>
                <a:pPr>
                  <a:buNone/>
                </a:pPr>
                <a:endParaRPr dirty="0">
                  <a:ea typeface="Helvetica Neue"/>
                  <a:cs typeface="Helvetica Neue"/>
                  <a:sym typeface="Helvetica Neue"/>
                </a:endParaRPr>
              </a:p>
            </p:txBody>
          </p:sp>
        </mc:Choice>
        <mc:Fallback xmlns="">
          <p:sp>
            <p:nvSpPr>
              <p:cNvPr id="90" name="Shape 90"/>
              <p:cNvSpPr txBox="1">
                <a:spLocks noGrp="1" noRot="1" noChangeAspect="1" noMove="1" noResize="1" noEditPoints="1" noAdjustHandles="1" noChangeArrowheads="1" noChangeShapeType="1" noTextEdit="1"/>
              </p:cNvSpPr>
              <p:nvPr>
                <p:ph type="body" idx="1"/>
              </p:nvPr>
            </p:nvSpPr>
            <p:spPr>
              <a:xfrm>
                <a:off x="311712" y="934521"/>
                <a:ext cx="8520600" cy="3416400"/>
              </a:xfrm>
              <a:prstGeom prst="rect">
                <a:avLst/>
              </a:prstGeom>
              <a:blipFill>
                <a:blip r:embed="rId3"/>
                <a:stretch>
                  <a:fillRect t="-891"/>
                </a:stretch>
              </a:blipFill>
            </p:spPr>
            <p:txBody>
              <a:bodyPr/>
              <a:lstStyle/>
              <a:p>
                <a:r>
                  <a:rPr lang="en-US">
                    <a:noFill/>
                  </a:rPr>
                  <a:t> </a:t>
                </a:r>
              </a:p>
            </p:txBody>
          </p:sp>
        </mc:Fallback>
      </mc:AlternateContent>
      <p:pic>
        <p:nvPicPr>
          <p:cNvPr id="91" name="Shape 9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080221" y="3593015"/>
            <a:ext cx="5095875" cy="485775"/>
          </a:xfrm>
          <a:prstGeom prst="rect">
            <a:avLst/>
          </a:prstGeom>
          <a:noFill/>
          <a:ln>
            <a:noFill/>
          </a:ln>
        </p:spPr>
      </p:pic>
      <p:sp>
        <p:nvSpPr>
          <p:cNvPr id="92" name="Shape 92"/>
          <p:cNvSpPr/>
          <p:nvPr/>
        </p:nvSpPr>
        <p:spPr>
          <a:xfrm>
            <a:off x="1983980" y="3521090"/>
            <a:ext cx="403500" cy="633900"/>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93" name="Shape 93"/>
          <p:cNvSpPr/>
          <p:nvPr/>
        </p:nvSpPr>
        <p:spPr>
          <a:xfrm>
            <a:off x="2988900" y="3521090"/>
            <a:ext cx="835500" cy="633900"/>
          </a:xfrm>
          <a:prstGeom prst="rect">
            <a:avLst/>
          </a:prstGeom>
          <a:noFill/>
          <a:ln w="28575" cap="flat" cmpd="sng">
            <a:solidFill>
              <a:srgbClr val="0000FF"/>
            </a:solidFill>
            <a:prstDash val="solid"/>
            <a:round/>
            <a:headEnd type="none" w="med" len="med"/>
            <a:tailEnd type="none" w="med" len="med"/>
          </a:ln>
        </p:spPr>
        <p:txBody>
          <a:bodyPr lIns="91425" tIns="91425" rIns="91425" bIns="91425" anchor="ctr" anchorCtr="0">
            <a:noAutofit/>
          </a:bodyPr>
          <a:lstStyle/>
          <a:p>
            <a:endParaRPr/>
          </a:p>
        </p:txBody>
      </p:sp>
      <p:sp>
        <p:nvSpPr>
          <p:cNvPr id="94" name="Shape 94"/>
          <p:cNvSpPr/>
          <p:nvPr/>
        </p:nvSpPr>
        <p:spPr>
          <a:xfrm>
            <a:off x="4344475" y="3521090"/>
            <a:ext cx="355800" cy="633900"/>
          </a:xfrm>
          <a:prstGeom prst="rect">
            <a:avLst/>
          </a:prstGeom>
          <a:noFill/>
          <a:ln w="28575" cap="flat" cmpd="sng">
            <a:solidFill>
              <a:srgbClr val="00FF00"/>
            </a:solidFill>
            <a:prstDash val="solid"/>
            <a:round/>
            <a:headEnd type="none" w="med" len="med"/>
            <a:tailEnd type="none" w="med" len="med"/>
          </a:ln>
        </p:spPr>
        <p:txBody>
          <a:bodyPr lIns="91425" tIns="91425" rIns="91425" bIns="91425" anchor="ctr" anchorCtr="0">
            <a:noAutofit/>
          </a:bodyPr>
          <a:lstStyle/>
          <a:p>
            <a:endParaRPr/>
          </a:p>
        </p:txBody>
      </p:sp>
      <p:sp>
        <p:nvSpPr>
          <p:cNvPr id="95" name="Shape 95"/>
          <p:cNvSpPr/>
          <p:nvPr/>
        </p:nvSpPr>
        <p:spPr>
          <a:xfrm>
            <a:off x="4724400" y="3521090"/>
            <a:ext cx="2519100" cy="633900"/>
          </a:xfrm>
          <a:prstGeom prst="rect">
            <a:avLst/>
          </a:prstGeom>
          <a:noFill/>
          <a:ln w="28575" cap="flat" cmpd="sng">
            <a:solidFill>
              <a:srgbClr val="000000"/>
            </a:solidFill>
            <a:prstDash val="solid"/>
            <a:round/>
            <a:headEnd type="none" w="med" len="med"/>
            <a:tailEnd type="none" w="med" len="med"/>
          </a:ln>
        </p:spPr>
        <p:txBody>
          <a:bodyPr lIns="91425" tIns="91425" rIns="91425" bIns="91425" anchor="ctr" anchorCtr="0">
            <a:noAutofit/>
          </a:bodyPr>
          <a:lstStyle/>
          <a:p>
            <a:endParaRPr/>
          </a:p>
        </p:txBody>
      </p:sp>
      <p:pic>
        <p:nvPicPr>
          <p:cNvPr id="9" name="Picture 2" descr="Image result for gradient desc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6015" y="4435575"/>
            <a:ext cx="3076920" cy="229465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idx="12"/>
          </p:nvPr>
        </p:nvSpPr>
        <p:spPr/>
        <p:txBody>
          <a:bodyPr/>
          <a:lstStyle/>
          <a:p>
            <a:fld id="{00000000-1234-1234-1234-123412341234}" type="slidenum">
              <a:rPr lang="en" smtClean="0"/>
              <a:pPr/>
              <a:t>6</a:t>
            </a:fld>
            <a:endParaRPr lang="en"/>
          </a:p>
        </p:txBody>
      </p:sp>
    </p:spTree>
    <p:extLst>
      <p:ext uri="{BB962C8B-B14F-4D97-AF65-F5344CB8AC3E}">
        <p14:creationId xmlns:p14="http://schemas.microsoft.com/office/powerpoint/2010/main" val="83932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6096"/>
            <a:ext cx="7886700" cy="994172"/>
          </a:xfrm>
        </p:spPr>
        <p:txBody>
          <a:bodyPr/>
          <a:lstStyle/>
          <a:p>
            <a:r>
              <a:rPr lang="en-US" dirty="0"/>
              <a:t>Mini-Batch Methods</a:t>
            </a:r>
          </a:p>
        </p:txBody>
      </p:sp>
      <p:pic>
        <p:nvPicPr>
          <p:cNvPr id="5" name="Content Placeholder 4"/>
          <p:cNvPicPr>
            <a:picLocks noGrp="1" noChangeAspect="1"/>
          </p:cNvPicPr>
          <p:nvPr>
            <p:ph idx="1"/>
          </p:nvPr>
        </p:nvPicPr>
        <p:blipFill>
          <a:blip r:embed="rId2"/>
          <a:stretch>
            <a:fillRect/>
          </a:stretch>
        </p:blipFill>
        <p:spPr>
          <a:xfrm>
            <a:off x="914400" y="1000268"/>
            <a:ext cx="6823827" cy="5257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13991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Rates</a:t>
            </a:r>
          </a:p>
        </p:txBody>
      </p:sp>
      <p:sp>
        <p:nvSpPr>
          <p:cNvPr id="3" name="Content Placeholder 2"/>
          <p:cNvSpPr>
            <a:spLocks noGrp="1"/>
          </p:cNvSpPr>
          <p:nvPr>
            <p:ph idx="1"/>
          </p:nvPr>
        </p:nvSpPr>
        <p:spPr>
          <a:xfrm>
            <a:off x="228600" y="5562600"/>
            <a:ext cx="8686800" cy="1447800"/>
          </a:xfrm>
        </p:spPr>
        <p:txBody>
          <a:bodyPr>
            <a:normAutofit fontScale="77500" lnSpcReduction="20000"/>
          </a:bodyPr>
          <a:lstStyle/>
          <a:p>
            <a:r>
              <a:rPr lang="en-US" dirty="0"/>
              <a:t>Higher learning rates will decay the loss faster, but they get stuck at worse values of loss (green line). This is because there is too much “energy” in the optimization and the parameters are bouncing around chaotically, unable to settle in a nice spot in the optimization landscape.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p:cNvPicPr>
            <a:picLocks noChangeAspect="1"/>
          </p:cNvPicPr>
          <p:nvPr/>
        </p:nvPicPr>
        <p:blipFill>
          <a:blip r:embed="rId2"/>
          <a:stretch>
            <a:fillRect/>
          </a:stretch>
        </p:blipFill>
        <p:spPr>
          <a:xfrm>
            <a:off x="2209800" y="1295400"/>
            <a:ext cx="4572000" cy="4123765"/>
          </a:xfrm>
          <a:prstGeom prst="rect">
            <a:avLst/>
          </a:prstGeom>
        </p:spPr>
      </p:pic>
    </p:spTree>
    <p:extLst>
      <p:ext uri="{BB962C8B-B14F-4D97-AF65-F5344CB8AC3E}">
        <p14:creationId xmlns:p14="http://schemas.microsoft.com/office/powerpoint/2010/main" val="93606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Receptive Fields </a:t>
            </a:r>
          </a:p>
        </p:txBody>
      </p:sp>
      <p:sp>
        <p:nvSpPr>
          <p:cNvPr id="3" name="Content Placeholder 2"/>
          <p:cNvSpPr>
            <a:spLocks noGrp="1"/>
          </p:cNvSpPr>
          <p:nvPr>
            <p:ph idx="1"/>
          </p:nvPr>
        </p:nvSpPr>
        <p:spPr>
          <a:xfrm>
            <a:off x="228600" y="1106212"/>
            <a:ext cx="8686800" cy="4973831"/>
          </a:xfrm>
        </p:spPr>
        <p:txBody>
          <a:bodyPr>
            <a:normAutofit/>
          </a:bodyPr>
          <a:lstStyle/>
          <a:p>
            <a:r>
              <a:rPr lang="en-US" sz="2400" dirty="0"/>
              <a:t>The </a:t>
            </a:r>
            <a:r>
              <a:rPr lang="en-US" sz="2400" b="1" dirty="0"/>
              <a:t>receptive field</a:t>
            </a:r>
            <a:r>
              <a:rPr lang="en-US" sz="2400" dirty="0"/>
              <a:t> of an individual </a:t>
            </a:r>
            <a:r>
              <a:rPr lang="en-US" sz="2400" dirty="0">
                <a:solidFill>
                  <a:srgbClr val="FF0000"/>
                </a:solidFill>
              </a:rPr>
              <a:t>sensory neuron</a:t>
            </a:r>
            <a:r>
              <a:rPr lang="en-US" sz="2400" dirty="0"/>
              <a:t> is the particular region of the sensory space (e.g., the body surface, or the retina) in which a stimulus will trigger the firing of that neuron.</a:t>
            </a:r>
          </a:p>
          <a:p>
            <a:pPr lvl="1"/>
            <a:r>
              <a:rPr lang="en-US" sz="2000" dirty="0"/>
              <a:t>Designing “proper” receptive fields for the input Neurons is a significant challenge. </a:t>
            </a:r>
          </a:p>
          <a:p>
            <a:endParaRPr lang="en-US" sz="2400" dirty="0"/>
          </a:p>
          <a:p>
            <a:r>
              <a:rPr lang="en-US" sz="2400" dirty="0"/>
              <a:t>Consider a task with image inputs </a:t>
            </a:r>
          </a:p>
          <a:p>
            <a:pPr lvl="1"/>
            <a:r>
              <a:rPr lang="en-US" sz="2000" dirty="0"/>
              <a:t>Receptive fields should give expressive features from the raw input to the system </a:t>
            </a:r>
          </a:p>
          <a:p>
            <a:pPr lvl="1"/>
            <a:r>
              <a:rPr lang="en-US" sz="2000" dirty="0"/>
              <a:t>How would you design the receptive fields for this problem? </a:t>
            </a:r>
          </a:p>
          <a:p>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grpSp>
        <p:nvGrpSpPr>
          <p:cNvPr id="5" name="Group 4"/>
          <p:cNvGrpSpPr/>
          <p:nvPr/>
        </p:nvGrpSpPr>
        <p:grpSpPr>
          <a:xfrm>
            <a:off x="3200400" y="5585655"/>
            <a:ext cx="2986048" cy="1151949"/>
            <a:chOff x="3452853" y="5092700"/>
            <a:chExt cx="2986048" cy="1151949"/>
          </a:xfrm>
        </p:grpSpPr>
        <p:pic>
          <p:nvPicPr>
            <p:cNvPr id="6" name="Picture 2" descr="https://einstein.stanford.edu/STEP/information/data/einstein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2853" y="5139749"/>
              <a:ext cx="1104900" cy="11049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51"/>
            <p:cNvGrpSpPr>
              <a:grpSpLocks/>
            </p:cNvGrpSpPr>
            <p:nvPr/>
          </p:nvGrpSpPr>
          <p:grpSpPr bwMode="auto">
            <a:xfrm rot="5400000">
              <a:off x="5289551" y="5060950"/>
              <a:ext cx="1117600" cy="1181100"/>
              <a:chOff x="1872" y="2496"/>
              <a:chExt cx="1392" cy="1368"/>
            </a:xfrm>
          </p:grpSpPr>
          <p:grpSp>
            <p:nvGrpSpPr>
              <p:cNvPr id="9" name="Group 26"/>
              <p:cNvGrpSpPr>
                <a:grpSpLocks/>
              </p:cNvGrpSpPr>
              <p:nvPr/>
            </p:nvGrpSpPr>
            <p:grpSpPr bwMode="auto">
              <a:xfrm>
                <a:off x="1872" y="3720"/>
                <a:ext cx="1392" cy="144"/>
                <a:chOff x="1872" y="3720"/>
                <a:chExt cx="1392" cy="144"/>
              </a:xfrm>
            </p:grpSpPr>
            <p:sp>
              <p:nvSpPr>
                <p:cNvPr id="38"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25"/>
              <p:cNvGrpSpPr>
                <a:grpSpLocks/>
              </p:cNvGrpSpPr>
              <p:nvPr/>
            </p:nvGrpSpPr>
            <p:grpSpPr bwMode="auto">
              <a:xfrm>
                <a:off x="2016" y="3108"/>
                <a:ext cx="1056" cy="144"/>
                <a:chOff x="2016" y="3168"/>
                <a:chExt cx="1056" cy="144"/>
              </a:xfrm>
            </p:grpSpPr>
            <p:sp>
              <p:nvSpPr>
                <p:cNvPr id="35"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27"/>
              <p:cNvGrpSpPr>
                <a:grpSpLocks/>
              </p:cNvGrpSpPr>
              <p:nvPr/>
            </p:nvGrpSpPr>
            <p:grpSpPr bwMode="auto">
              <a:xfrm>
                <a:off x="2208" y="2496"/>
                <a:ext cx="624" cy="144"/>
                <a:chOff x="2208" y="2496"/>
                <a:chExt cx="624" cy="144"/>
              </a:xfrm>
            </p:grpSpPr>
            <p:sp>
              <p:nvSpPr>
                <p:cNvPr id="33"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2" name="AutoShape 28"/>
              <p:cNvCxnSpPr>
                <a:cxnSpLocks noChangeShapeType="1"/>
                <a:stCxn id="34" idx="4"/>
                <a:endCxn id="36"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29"/>
              <p:cNvCxnSpPr>
                <a:cxnSpLocks noChangeShapeType="1"/>
                <a:stCxn id="34" idx="4"/>
                <a:endCxn id="37"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30"/>
              <p:cNvCxnSpPr>
                <a:cxnSpLocks noChangeShapeType="1"/>
                <a:stCxn id="34" idx="4"/>
                <a:endCxn id="35"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31"/>
              <p:cNvCxnSpPr>
                <a:cxnSpLocks noChangeShapeType="1"/>
                <a:stCxn id="33" idx="4"/>
                <a:endCxn id="36"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2"/>
              <p:cNvCxnSpPr>
                <a:cxnSpLocks noChangeShapeType="1"/>
                <a:stCxn id="33" idx="4"/>
                <a:endCxn id="37"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3"/>
              <p:cNvCxnSpPr>
                <a:cxnSpLocks noChangeShapeType="1"/>
                <a:stCxn id="33" idx="4"/>
                <a:endCxn id="35"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4"/>
              <p:cNvCxnSpPr>
                <a:cxnSpLocks noChangeShapeType="1"/>
                <a:stCxn id="35" idx="4"/>
                <a:endCxn id="38"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5"/>
              <p:cNvCxnSpPr>
                <a:cxnSpLocks noChangeShapeType="1"/>
                <a:stCxn id="35" idx="4"/>
                <a:endCxn id="39"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6"/>
              <p:cNvCxnSpPr>
                <a:cxnSpLocks noChangeShapeType="1"/>
                <a:stCxn id="35" idx="4"/>
                <a:endCxn id="42"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7"/>
              <p:cNvCxnSpPr>
                <a:cxnSpLocks noChangeShapeType="1"/>
                <a:stCxn id="35" idx="4"/>
                <a:endCxn id="40"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8"/>
              <p:cNvCxnSpPr>
                <a:cxnSpLocks noChangeShapeType="1"/>
                <a:stCxn id="35" idx="4"/>
                <a:endCxn id="41"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40"/>
              <p:cNvCxnSpPr>
                <a:cxnSpLocks noChangeShapeType="1"/>
                <a:endCxn id="42"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41"/>
              <p:cNvCxnSpPr>
                <a:cxnSpLocks noChangeShapeType="1"/>
                <a:stCxn id="37" idx="4"/>
                <a:endCxn id="39"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2"/>
              <p:cNvCxnSpPr>
                <a:cxnSpLocks noChangeShapeType="1"/>
                <a:endCxn id="38"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4"/>
              <p:cNvCxnSpPr>
                <a:cxnSpLocks noChangeShapeType="1"/>
                <a:stCxn id="36" idx="4"/>
                <a:endCxn id="41"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5"/>
              <p:cNvCxnSpPr>
                <a:cxnSpLocks noChangeShapeType="1"/>
                <a:stCxn id="36" idx="4"/>
                <a:endCxn id="40"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6"/>
              <p:cNvCxnSpPr>
                <a:cxnSpLocks noChangeShapeType="1"/>
                <a:stCxn id="36" idx="4"/>
                <a:endCxn id="42"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7"/>
              <p:cNvCxnSpPr>
                <a:cxnSpLocks noChangeShapeType="1"/>
                <a:stCxn id="36" idx="4"/>
                <a:endCxn id="39"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8"/>
              <p:cNvCxnSpPr>
                <a:cxnSpLocks noChangeShapeType="1"/>
                <a:stCxn id="36" idx="4"/>
                <a:endCxn id="38"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9"/>
              <p:cNvCxnSpPr>
                <a:cxnSpLocks noChangeShapeType="1"/>
                <a:stCxn id="37" idx="4"/>
                <a:endCxn id="41"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Right Arrow 7"/>
            <p:cNvSpPr/>
            <p:nvPr/>
          </p:nvSpPr>
          <p:spPr>
            <a:xfrm>
              <a:off x="4648200" y="5449955"/>
              <a:ext cx="533400" cy="4817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837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10157</TotalTime>
  <Words>4033</Words>
  <Application>Microsoft Office PowerPoint</Application>
  <PresentationFormat>On-screen Show (4:3)</PresentationFormat>
  <Paragraphs>676</Paragraphs>
  <Slides>46</Slides>
  <Notes>4</Notes>
  <HiddenSlides>4</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4" baseType="lpstr">
      <vt:lpstr>Helvetica Neue</vt:lpstr>
      <vt:lpstr>Microsoft YaHei</vt:lpstr>
      <vt:lpstr>Arial</vt:lpstr>
      <vt:lpstr>Calibri</vt:lpstr>
      <vt:lpstr>Calibri Light</vt:lpstr>
      <vt:lpstr>Cambria Math</vt:lpstr>
      <vt:lpstr>Office Theme</vt:lpstr>
      <vt:lpstr>Equation</vt:lpstr>
      <vt:lpstr>MSBD 5018 - Natural Language Processing</vt:lpstr>
      <vt:lpstr>Neural Networks </vt:lpstr>
      <vt:lpstr>Multi-Layer Neural Networks</vt:lpstr>
      <vt:lpstr>Basic Unit in Multi-Layer Neural Network</vt:lpstr>
      <vt:lpstr>Model Neuron (Logistic, slightly different notations)</vt:lpstr>
      <vt:lpstr>Gradient Descent</vt:lpstr>
      <vt:lpstr>Mini-Batch Methods</vt:lpstr>
      <vt:lpstr>Learning Rates</vt:lpstr>
      <vt:lpstr>Receptive Fields </vt:lpstr>
      <vt:lpstr>PowerPoint Presentation</vt:lpstr>
      <vt:lpstr>PowerPoint Presentation</vt:lpstr>
      <vt:lpstr>Convolutional Layer </vt:lpstr>
      <vt:lpstr>Convolution Operator </vt:lpstr>
      <vt:lpstr>Convolution Operator (2)</vt:lpstr>
      <vt:lpstr>Demo of CNN</vt:lpstr>
      <vt:lpstr>Convolutional Layer</vt:lpstr>
      <vt:lpstr>Pooling Layer </vt:lpstr>
      <vt:lpstr>Pooling Layer </vt:lpstr>
      <vt:lpstr>Convolutional Nets</vt:lpstr>
      <vt:lpstr>An example system (LeNet)</vt:lpstr>
      <vt:lpstr>Training a ConvNet</vt:lpstr>
      <vt:lpstr>Training a ConvNet</vt:lpstr>
      <vt:lpstr>Training a ConvNet</vt:lpstr>
      <vt:lpstr>Training a ConvNet</vt:lpstr>
      <vt:lpstr>Convolutional Nets</vt:lpstr>
      <vt:lpstr>ConvNet roots </vt:lpstr>
      <vt:lpstr>Depth matters</vt:lpstr>
      <vt:lpstr>Practical Tips </vt:lpstr>
      <vt:lpstr>Debugging</vt:lpstr>
      <vt:lpstr>CNN for text (sequence) inputs</vt:lpstr>
      <vt:lpstr>Convolutional Layer on vectors</vt:lpstr>
      <vt:lpstr>Convolutional Layer on vectors</vt:lpstr>
      <vt:lpstr>Convolutional Layer on vectors</vt:lpstr>
      <vt:lpstr>Recurrent Neural Networks</vt:lpstr>
      <vt:lpstr>Recurrent Neural Networks </vt:lpstr>
      <vt:lpstr>Equivalence between RNN and Feed-forward NN</vt:lpstr>
      <vt:lpstr>Recurrent Neural Networks </vt:lpstr>
      <vt:lpstr>Recurrent Neural Networks </vt:lpstr>
      <vt:lpstr>Recurrent Neural Networks </vt:lpstr>
      <vt:lpstr>Recurrent Neural Networks </vt:lpstr>
      <vt:lpstr>Training RNNs</vt:lpstr>
      <vt:lpstr>Recurrent Neural Network </vt:lpstr>
      <vt:lpstr>Vanishing/exploding gradients </vt:lpstr>
      <vt:lpstr>Vanishing/exploding gradients </vt:lpstr>
      <vt:lpstr>Bi-directional RNN</vt:lpstr>
      <vt:lpstr>Stack of bi-directional networks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Yangqiu Song</dc:title>
  <dc:creator>yqsong</dc:creator>
  <cp:lastModifiedBy>Yangqiu SONG</cp:lastModifiedBy>
  <cp:revision>203</cp:revision>
  <dcterms:created xsi:type="dcterms:W3CDTF">2006-08-16T00:00:00Z</dcterms:created>
  <dcterms:modified xsi:type="dcterms:W3CDTF">2023-02-07T08:53:16Z</dcterms:modified>
</cp:coreProperties>
</file>