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9" autoAdjust="0"/>
  </p:normalViewPr>
  <p:slideViewPr>
    <p:cSldViewPr>
      <p:cViewPr varScale="1">
        <p:scale>
          <a:sx n="121" d="100"/>
          <a:sy n="121" d="100"/>
        </p:scale>
        <p:origin x="29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qiu SONG" userId="7663364d-1002-410d-9c05-5263f526c5cf" providerId="ADAL" clId="{19FD4595-E36A-4919-B7E9-3988CFB18C94}"/>
    <pc:docChg chg="modSld">
      <pc:chgData name="Yangqiu SONG" userId="7663364d-1002-410d-9c05-5263f526c5cf" providerId="ADAL" clId="{19FD4595-E36A-4919-B7E9-3988CFB18C94}" dt="2023-02-07T08:50:20.567" v="1" actId="21"/>
      <pc:docMkLst>
        <pc:docMk/>
      </pc:docMkLst>
      <pc:sldChg chg="modSp mod">
        <pc:chgData name="Yangqiu SONG" userId="7663364d-1002-410d-9c05-5263f526c5cf" providerId="ADAL" clId="{19FD4595-E36A-4919-B7E9-3988CFB18C94}" dt="2023-02-07T08:50:20.567" v="1" actId="21"/>
        <pc:sldMkLst>
          <pc:docMk/>
          <pc:sldMk cId="774493961" sldId="257"/>
        </pc:sldMkLst>
        <pc:spChg chg="mod">
          <ac:chgData name="Yangqiu SONG" userId="7663364d-1002-410d-9c05-5263f526c5cf" providerId="ADAL" clId="{19FD4595-E36A-4919-B7E9-3988CFB18C94}" dt="2023-02-07T08:50:18.419" v="0" actId="403"/>
          <ac:spMkLst>
            <pc:docMk/>
            <pc:sldMk cId="774493961" sldId="257"/>
            <ac:spMk id="2" creationId="{00000000-0000-0000-0000-000000000000}"/>
          </ac:spMkLst>
        </pc:spChg>
        <pc:spChg chg="mod">
          <ac:chgData name="Yangqiu SONG" userId="7663364d-1002-410d-9c05-5263f526c5cf" providerId="ADAL" clId="{19FD4595-E36A-4919-B7E9-3988CFB18C94}" dt="2023-02-07T08:50:20.567" v="1" actId="21"/>
          <ac:spMkLst>
            <pc:docMk/>
            <pc:sldMk cId="774493961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6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</a:t>
            </a:r>
            <a:r>
              <a:rPr lang="en-US" baseline="0" dirty="0"/>
              <a:t> to Chris Potts for permission to use figures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7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3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Brendan</a:t>
            </a:r>
            <a:r>
              <a:rPr lang="en-US" baseline="0" dirty="0"/>
              <a:t> O’Connor and Noah Smith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Johan</a:t>
            </a:r>
            <a:r>
              <a:rPr lang="en-US" baseline="0" dirty="0"/>
              <a:t> </a:t>
            </a:r>
            <a:r>
              <a:rPr lang="en-US" baseline="0" dirty="0" err="1"/>
              <a:t>Bollen</a:t>
            </a:r>
            <a:r>
              <a:rPr lang="en-US" baseline="0" dirty="0"/>
              <a:t>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Johan</a:t>
            </a:r>
            <a:r>
              <a:rPr lang="en-US" baseline="0" dirty="0"/>
              <a:t> </a:t>
            </a:r>
            <a:r>
              <a:rPr lang="en-US" baseline="0" dirty="0" err="1"/>
              <a:t>Bollen</a:t>
            </a:r>
            <a:r>
              <a:rPr lang="en-US" baseline="0" dirty="0"/>
              <a:t> (email, 1/18/12) for </a:t>
            </a:r>
            <a:r>
              <a:rPr lang="en-US" dirty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4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7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baseline="0" dirty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</a:t>
            </a:r>
            <a:r>
              <a:rPr lang="en-US" baseline="0" dirty="0"/>
              <a:t> to Chris Potts for permission to use figures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325-86B7-4758-A2F2-7B7267760CDD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D6AD-8B90-4293-BBAC-3BD8E4CBE857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4BE-5187-499B-B4E8-E49DF2C1469E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2490-850E-4A48-9A5E-B7FEB263487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F043-12E6-4DE1-8020-1971280DB1FF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9DE1-0DFE-46C7-A77E-76A0669DD91C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4F2-5CBB-4CA8-95AD-316AC53E4C1E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96F1-042E-4775-8F31-C3BD36A165F9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F-EDEA-47EB-A3D6-64901291732E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E7FA-3E57-430C-819E-E0C6B1738E5A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29-43B2-437E-8A35-28B345D70EAA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3022-8B5F-4553-95EC-44879806A5E1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pt-BR" sz="3600" dirty="0"/>
              <a:t>MSBD 5018 - 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/>
              <a:t>Sentiment </a:t>
            </a:r>
            <a:r>
              <a:rPr lang="en-US" altLang="zh-CN" dirty="0"/>
              <a:t>Analysis</a:t>
            </a:r>
          </a:p>
          <a:p>
            <a:r>
              <a:rPr lang="en-US" dirty="0"/>
              <a:t>Instructor: Yangqiu Song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Dan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Jurafsky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has many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 extraction</a:t>
            </a:r>
          </a:p>
          <a:p>
            <a:r>
              <a:rPr lang="en-US" dirty="0"/>
              <a:t>Opinion mining</a:t>
            </a:r>
          </a:p>
          <a:p>
            <a:r>
              <a:rPr lang="en-US" dirty="0"/>
              <a:t>Sentiment mining</a:t>
            </a:r>
          </a:p>
          <a:p>
            <a:r>
              <a:rPr lang="en-US" dirty="0"/>
              <a:t>Subjectivity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447800"/>
            <a:ext cx="8915400" cy="3333750"/>
          </a:xfrm>
        </p:spPr>
        <p:txBody>
          <a:bodyPr/>
          <a:lstStyle/>
          <a:p>
            <a:r>
              <a:rPr lang="en-US" sz="2700" i="1" dirty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2700" i="1" dirty="0">
                <a:cs typeface="ＭＳ Ｐゴシック" pitchFamily="-65" charset="-128"/>
              </a:rPr>
              <a:t>Products</a:t>
            </a:r>
            <a:r>
              <a:rPr lang="en-US" sz="27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2700" i="1" dirty="0">
                <a:cs typeface="ＭＳ Ｐゴシック" pitchFamily="-65" charset="-128"/>
              </a:rPr>
              <a:t>Public sentiment</a:t>
            </a:r>
            <a:r>
              <a:rPr lang="en-US" sz="27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2700" i="1" dirty="0">
                <a:cs typeface="ＭＳ Ｐゴシック" pitchFamily="-65" charset="-128"/>
              </a:rPr>
              <a:t>Politics</a:t>
            </a:r>
            <a:r>
              <a:rPr lang="en-US" sz="27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2700" i="1" dirty="0">
                <a:cs typeface="ＭＳ Ｐゴシック" pitchFamily="-65" charset="-128"/>
              </a:rPr>
              <a:t>Prediction</a:t>
            </a:r>
            <a:r>
              <a:rPr lang="en-US" sz="2700" dirty="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915400" cy="4475196"/>
          </a:xfrm>
        </p:spPr>
        <p:txBody>
          <a:bodyPr>
            <a:normAutofit/>
          </a:bodyPr>
          <a:lstStyle/>
          <a:p>
            <a:r>
              <a:rPr lang="en-US" sz="2000" b="1" dirty="0"/>
              <a:t>Emotion</a:t>
            </a:r>
            <a:r>
              <a:rPr lang="en-US" sz="2000" dirty="0"/>
              <a:t>: brief organically synchronized … evaluation of a major event </a:t>
            </a:r>
          </a:p>
          <a:p>
            <a:pPr lvl="1"/>
            <a:r>
              <a:rPr lang="en-US" sz="2000" i="1" dirty="0"/>
              <a:t>angry, sad, joyful, fearful, ashamed, proud, elated</a:t>
            </a:r>
            <a:endParaRPr lang="en-US" sz="2000" dirty="0"/>
          </a:p>
          <a:p>
            <a:r>
              <a:rPr lang="en-US" sz="2000" b="1" dirty="0"/>
              <a:t>Mood</a:t>
            </a:r>
            <a:r>
              <a:rPr lang="en-US" sz="2000" dirty="0"/>
              <a:t>: diffuse non-caused low-intensity long-duration change in subjective feeling</a:t>
            </a:r>
          </a:p>
          <a:p>
            <a:pPr lvl="1"/>
            <a:r>
              <a:rPr lang="en-US" sz="2000" i="1" dirty="0"/>
              <a:t>cheerful, gloomy, irritable, listless, depressed, buoyant</a:t>
            </a:r>
            <a:endParaRPr lang="en-US" sz="2000" dirty="0"/>
          </a:p>
          <a:p>
            <a:r>
              <a:rPr lang="en-US" sz="2000" b="1" dirty="0"/>
              <a:t>Interpersonal stances</a:t>
            </a:r>
            <a:r>
              <a:rPr lang="en-US" sz="2000" dirty="0"/>
              <a:t>: affective stance toward another person in a specific interaction</a:t>
            </a:r>
          </a:p>
          <a:p>
            <a:pPr lvl="1"/>
            <a:r>
              <a:rPr lang="en-US" sz="2000" i="1" dirty="0"/>
              <a:t>friendly, flirtatious, distant, cold, warm, supportive, contemptuous</a:t>
            </a:r>
          </a:p>
          <a:p>
            <a:r>
              <a:rPr lang="en-US" sz="2000" b="1" dirty="0"/>
              <a:t>Attitudes</a:t>
            </a:r>
            <a:r>
              <a:rPr lang="en-US" sz="2000" dirty="0"/>
              <a:t>: enduring, affectively colored beliefs, dispositions towards objects or persons</a:t>
            </a:r>
          </a:p>
          <a:p>
            <a:pPr lvl="1"/>
            <a:r>
              <a:rPr lang="en-US" sz="2000" i="1" dirty="0"/>
              <a:t> liking, loving, hating, valuing, desiring</a:t>
            </a:r>
            <a:endParaRPr lang="en-US" sz="2000" dirty="0"/>
          </a:p>
          <a:p>
            <a:r>
              <a:rPr lang="en-US" sz="2000" b="1" dirty="0"/>
              <a:t>Personality traits</a:t>
            </a:r>
            <a:r>
              <a:rPr lang="en-US" sz="2000" dirty="0"/>
              <a:t>: stable personality dispositions and typical behavior tendencies</a:t>
            </a:r>
          </a:p>
          <a:p>
            <a:pPr lvl="1"/>
            <a:r>
              <a:rPr lang="en-US" sz="2000" i="1" dirty="0"/>
              <a:t>nervous, anxious, reckless, morose, hostile, jealous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" y="0"/>
            <a:ext cx="9150096" cy="990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/>
              <a:t>Sentiment analysis is the detection of </a:t>
            </a:r>
            <a:r>
              <a:rPr lang="en-US" b="1" dirty="0"/>
              <a:t>attitudes</a:t>
            </a:r>
          </a:p>
          <a:p>
            <a:pPr marL="457189" lvl="1" indent="0">
              <a:buNone/>
            </a:pPr>
            <a:r>
              <a:rPr lang="en-US" dirty="0"/>
              <a:t>“enduring, affectively colored beliefs, dispositions towards objects or persons”</a:t>
            </a:r>
          </a:p>
          <a:p>
            <a:pPr marL="914378" lvl="1" indent="-457189">
              <a:buFont typeface="+mj-lt"/>
              <a:buAutoNum type="arabicPeriod"/>
            </a:pPr>
            <a:r>
              <a:rPr lang="en-US" b="1" dirty="0"/>
              <a:t>Holder (source) </a:t>
            </a:r>
            <a:r>
              <a:rPr lang="en-US" dirty="0"/>
              <a:t>of attitude</a:t>
            </a:r>
          </a:p>
          <a:p>
            <a:pPr marL="914378" lvl="1" indent="-457189">
              <a:buFont typeface="+mj-lt"/>
              <a:buAutoNum type="arabicPeriod"/>
            </a:pPr>
            <a:r>
              <a:rPr lang="en-US" b="1" dirty="0"/>
              <a:t>Target (aspect) </a:t>
            </a:r>
            <a:r>
              <a:rPr lang="en-US" dirty="0"/>
              <a:t>of attitude</a:t>
            </a:r>
          </a:p>
          <a:p>
            <a:pPr marL="914378" lvl="1" indent="-457189">
              <a:buFont typeface="+mj-lt"/>
              <a:buAutoNum type="arabicPeriod"/>
            </a:pPr>
            <a:r>
              <a:rPr lang="en-US" b="1" dirty="0"/>
              <a:t>Type </a:t>
            </a:r>
            <a:r>
              <a:rPr lang="en-US" dirty="0"/>
              <a:t>of attitude</a:t>
            </a:r>
          </a:p>
          <a:p>
            <a:pPr lvl="2"/>
            <a:r>
              <a:rPr lang="en-US" dirty="0"/>
              <a:t>From a set of types</a:t>
            </a:r>
          </a:p>
          <a:p>
            <a:pPr lvl="3"/>
            <a:r>
              <a:rPr lang="en-US" i="1" dirty="0"/>
              <a:t>Like, love, hate, value, desire,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Or (more commonly) simple weighted </a:t>
            </a:r>
            <a:r>
              <a:rPr lang="en-US" b="1" dirty="0"/>
              <a:t>polarity</a:t>
            </a:r>
            <a:r>
              <a:rPr lang="en-US" dirty="0"/>
              <a:t>: </a:t>
            </a:r>
          </a:p>
          <a:p>
            <a:pPr lvl="3"/>
            <a:r>
              <a:rPr lang="en-US" i="1" dirty="0"/>
              <a:t>positive, negative, neutral, </a:t>
            </a:r>
            <a:r>
              <a:rPr lang="en-US" dirty="0"/>
              <a:t>together with </a:t>
            </a:r>
            <a:r>
              <a:rPr lang="en-US" i="1" dirty="0"/>
              <a:t>strength</a:t>
            </a:r>
          </a:p>
          <a:p>
            <a:pPr marL="914378" lvl="1" indent="-457189"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Sentence or entire document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Simplest task:</a:t>
            </a:r>
          </a:p>
          <a:p>
            <a:pPr lvl="1"/>
            <a:r>
              <a:rPr lang="en-US" sz="2100" dirty="0"/>
              <a:t>Is the attitude of this text positive or negative?</a:t>
            </a:r>
          </a:p>
          <a:p>
            <a:endParaRPr lang="en-US" sz="2400" dirty="0"/>
          </a:p>
          <a:p>
            <a:r>
              <a:rPr lang="en-US" sz="2400" dirty="0"/>
              <a:t>More complex:</a:t>
            </a:r>
          </a:p>
          <a:p>
            <a:pPr lvl="1"/>
            <a:r>
              <a:rPr lang="en-US" sz="2100" dirty="0"/>
              <a:t>Rank the attitude of this text from 1 to 5</a:t>
            </a:r>
          </a:p>
          <a:p>
            <a:endParaRPr lang="en-US" sz="2400" dirty="0"/>
          </a:p>
          <a:p>
            <a:r>
              <a:rPr lang="en-US" sz="2400" dirty="0"/>
              <a:t>Advanced:</a:t>
            </a:r>
          </a:p>
          <a:p>
            <a:pPr lvl="1"/>
            <a:r>
              <a:rPr lang="en-US" sz="2100" dirty="0"/>
              <a:t>Detect the target, source, or complex attitude types</a:t>
            </a:r>
            <a:endParaRPr lang="en-US" sz="1200" dirty="0"/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Simplest task: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</a:rPr>
              <a:t>Is the attitude of this text positive or negative?</a:t>
            </a:r>
          </a:p>
          <a:p>
            <a:endParaRPr lang="en-US" sz="2400" dirty="0"/>
          </a:p>
          <a:p>
            <a:r>
              <a:rPr lang="en-US" sz="2400" dirty="0"/>
              <a:t>More complex:</a:t>
            </a:r>
          </a:p>
          <a:p>
            <a:pPr lvl="1"/>
            <a:r>
              <a:rPr lang="en-US" sz="2100" dirty="0"/>
              <a:t>Rank the attitude of this text from 1 to 5</a:t>
            </a:r>
          </a:p>
          <a:p>
            <a:endParaRPr lang="en-US" sz="2400" dirty="0"/>
          </a:p>
          <a:p>
            <a:r>
              <a:rPr lang="en-US" sz="2400" dirty="0"/>
              <a:t>Advanced:</a:t>
            </a:r>
          </a:p>
          <a:p>
            <a:pPr lvl="1"/>
            <a:r>
              <a:rPr lang="en-US" sz="2100" dirty="0"/>
              <a:t>Detect the target, source, or complex attitude types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36885" y="990600"/>
            <a:ext cx="8426116" cy="1905000"/>
          </a:xfrm>
        </p:spPr>
        <p:txBody>
          <a:bodyPr/>
          <a:lstStyle/>
          <a:p>
            <a:r>
              <a:rPr lang="en-US" sz="4000" dirty="0">
                <a:latin typeface="+mn-lt"/>
                <a:cs typeface="Calibri (Headings)"/>
              </a:rPr>
              <a:t>Sentiment Analysis</a:t>
            </a:r>
            <a:endParaRPr lang="en-US" sz="4000" dirty="0">
              <a:latin typeface="+mn-lt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98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" y="0"/>
            <a:ext cx="9067800" cy="1143000"/>
          </a:xfrm>
        </p:spPr>
        <p:txBody>
          <a:bodyPr/>
          <a:lstStyle/>
          <a:p>
            <a:pPr lvl="1" algn="ctr"/>
            <a:r>
              <a:rPr lang="en-US" sz="2800" dirty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46891"/>
            <a:ext cx="7772400" cy="2362200"/>
          </a:xfrm>
        </p:spPr>
        <p:txBody>
          <a:bodyPr/>
          <a:lstStyle/>
          <a:p>
            <a:r>
              <a:rPr lang="en-US" dirty="0"/>
              <a:t>Polarity detection:</a:t>
            </a:r>
          </a:p>
          <a:p>
            <a:pPr lvl="1"/>
            <a:r>
              <a:rPr lang="en-US" dirty="0"/>
              <a:t>Is an IMDB movie review positive or negative?</a:t>
            </a:r>
          </a:p>
          <a:p>
            <a:r>
              <a:rPr lang="en-US" dirty="0"/>
              <a:t>Data: </a:t>
            </a:r>
            <a:r>
              <a:rPr lang="en-US" i="1" dirty="0"/>
              <a:t>Polarity Data 2.0: </a:t>
            </a:r>
          </a:p>
          <a:p>
            <a:pPr lvl="1"/>
            <a:r>
              <a:rPr lang="en-US" dirty="0">
                <a:hlinkClick r:id="rId2"/>
              </a:rPr>
              <a:t>http://www.cs.cornell.edu/people/pabo/movie-review-data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150" y="4792192"/>
            <a:ext cx="742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Bo Pang and Lillian Lee.  2004.  A Sentimental Education: Sentiment Analysis Using Subjectivity Summarization Based on Minimum Cuts.  ACL, 271-278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IMDB data in the Pang and Lee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104" y="2047112"/>
            <a:ext cx="49530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han</a:t>
            </a:r>
            <a:r>
              <a:rPr lang="en-US" sz="2000" dirty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2000" dirty="0"/>
              <a:t>cool . </a:t>
            </a:r>
          </a:p>
          <a:p>
            <a:pPr marL="0" indent="0">
              <a:buNone/>
            </a:pPr>
            <a:r>
              <a:rPr lang="en-US" sz="2000" dirty="0"/>
              <a:t>_</a:t>
            </a:r>
            <a:r>
              <a:rPr lang="en-US" sz="2000" dirty="0" err="1"/>
              <a:t>october</a:t>
            </a:r>
            <a:r>
              <a:rPr lang="en-US" sz="2000" dirty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99304" y="2047112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2000" dirty="0"/>
              <a:t>it’s not just because this is a </a:t>
            </a:r>
            <a:r>
              <a:rPr lang="en-US" sz="2000" dirty="0" err="1"/>
              <a:t>brian</a:t>
            </a:r>
            <a:r>
              <a:rPr lang="en-US" sz="2000" dirty="0"/>
              <a:t> </a:t>
            </a:r>
            <a:r>
              <a:rPr lang="en-US" sz="2000" dirty="0" err="1"/>
              <a:t>depalma</a:t>
            </a:r>
            <a:r>
              <a:rPr lang="en-US" sz="2000" dirty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2000" dirty="0"/>
              <a:t>and it’s not even because this was a film starring </a:t>
            </a:r>
            <a:r>
              <a:rPr lang="en-US" sz="2000" dirty="0" err="1"/>
              <a:t>nicolas</a:t>
            </a:r>
            <a:r>
              <a:rPr lang="en-US" sz="2000" dirty="0"/>
              <a:t> cage and since he gives a </a:t>
            </a:r>
            <a:r>
              <a:rPr lang="en-US" sz="2000" dirty="0" err="1"/>
              <a:t>brauvara</a:t>
            </a:r>
            <a:r>
              <a:rPr lang="en-US" sz="2000" dirty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305" y="1437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9505" y="1437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"/>
            <a:ext cx="9144000" cy="1057656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Algorithm (adapted from Pang and Lee)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dirty="0"/>
              <a:t>Tokenization: Split document into words (tokens)</a:t>
            </a:r>
          </a:p>
          <a:p>
            <a:r>
              <a:rPr lang="en-US" dirty="0"/>
              <a:t>Feature Extraction: Find useful features</a:t>
            </a:r>
          </a:p>
          <a:p>
            <a:r>
              <a:rPr lang="en-US" dirty="0"/>
              <a:t>Classification using different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76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50616"/>
          </a:xfrm>
        </p:spPr>
        <p:txBody>
          <a:bodyPr/>
          <a:lstStyle/>
          <a:p>
            <a:r>
              <a:rPr lang="en-US" dirty="0"/>
              <a:t>Sentiment Tokenization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4" y="1524000"/>
            <a:ext cx="6096000" cy="3911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Deal with HTML and XML markup</a:t>
            </a:r>
          </a:p>
          <a:p>
            <a:r>
              <a:rPr lang="en-US" dirty="0"/>
              <a:t>Twitter mark-up (names, hash tags)</a:t>
            </a:r>
          </a:p>
          <a:p>
            <a:r>
              <a:rPr lang="en-US" dirty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             words in all caps)</a:t>
            </a:r>
          </a:p>
          <a:p>
            <a:r>
              <a:rPr lang="en-US" dirty="0"/>
              <a:t>Phone numbers, dates</a:t>
            </a:r>
          </a:p>
          <a:p>
            <a:r>
              <a:rPr lang="en-US" dirty="0"/>
              <a:t>Emoticons</a:t>
            </a:r>
          </a:p>
          <a:p>
            <a:r>
              <a:rPr lang="en-US" dirty="0"/>
              <a:t>Useful code:</a:t>
            </a:r>
          </a:p>
          <a:p>
            <a:pPr lvl="1"/>
            <a:r>
              <a:rPr lang="en-US" dirty="0">
                <a:hlinkClick r:id="rId2"/>
              </a:rPr>
              <a:t>Christopher Potts sentiment tokenizer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Brendan O’Connor twitter tokenizer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2743200"/>
            <a:ext cx="5019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####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2675" y="2285150"/>
            <a:ext cx="167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Potts emoticons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44"/>
            <a:ext cx="9144000" cy="1304544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Features for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3733800"/>
          </a:xfrm>
        </p:spPr>
        <p:txBody>
          <a:bodyPr/>
          <a:lstStyle/>
          <a:p>
            <a:r>
              <a:rPr lang="en-US" dirty="0"/>
              <a:t>How to handle negation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I </a:t>
            </a:r>
            <a:r>
              <a:rPr lang="en-US" b="1" dirty="0">
                <a:latin typeface="Courier"/>
                <a:cs typeface="Courier"/>
              </a:rPr>
              <a:t>didn’t</a:t>
            </a:r>
            <a:r>
              <a:rPr lang="en-US" dirty="0">
                <a:latin typeface="Courier"/>
                <a:cs typeface="Courier"/>
              </a:rPr>
              <a:t> like this movie</a:t>
            </a:r>
          </a:p>
          <a:p>
            <a:pPr marL="457189" lvl="1" indent="0">
              <a:buNone/>
            </a:pPr>
            <a:r>
              <a:rPr lang="en-US" dirty="0"/>
              <a:t>   </a:t>
            </a:r>
            <a:r>
              <a:rPr lang="en-US" dirty="0" err="1"/>
              <a:t>vs</a:t>
            </a:r>
            <a:endParaRPr lang="en-US" dirty="0"/>
          </a:p>
          <a:p>
            <a:pPr lvl="1"/>
            <a:r>
              <a:rPr lang="en-US" dirty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/>
              <a:t>Which words to use?</a:t>
            </a:r>
          </a:p>
          <a:p>
            <a:pPr lvl="1"/>
            <a:r>
              <a:rPr lang="en-US" dirty="0"/>
              <a:t>Only adjectives</a:t>
            </a:r>
          </a:p>
          <a:p>
            <a:pPr lvl="1"/>
            <a:r>
              <a:rPr lang="en-US" dirty="0"/>
              <a:t>All words</a:t>
            </a:r>
          </a:p>
          <a:p>
            <a:pPr lvl="2"/>
            <a:r>
              <a:rPr lang="en-US" dirty="0"/>
              <a:t>All words turns out to work better, at least on this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"/>
            <a:ext cx="7467600" cy="1066800"/>
          </a:xfrm>
        </p:spPr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89560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Add NOT_ to every word between negation and following punctuation:</a:t>
            </a:r>
          </a:p>
          <a:p>
            <a:endParaRPr lang="en-US" sz="1600" dirty="0"/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24200" y="4143375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5" y="1692442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</a:rPr>
              <a:t>Das, </a:t>
            </a:r>
            <a:r>
              <a:rPr lang="en-US" sz="1400" dirty="0" err="1">
                <a:solidFill>
                  <a:srgbClr val="28817A"/>
                </a:solidFill>
              </a:rPr>
              <a:t>Sanjiv</a:t>
            </a:r>
            <a:r>
              <a:rPr lang="en-US" sz="1400" dirty="0">
                <a:solidFill>
                  <a:srgbClr val="28817A"/>
                </a:solidFill>
              </a:rPr>
              <a:t> and Mike Chen. 2001. Yahoo! for Amazon: Extracting market sentiment from stock message boards. In Proceedings of the Asia Pacific Finance Association Annual Conference (APFA).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0"/>
            <a:ext cx="8855243" cy="1219200"/>
          </a:xfrm>
        </p:spPr>
        <p:txBody>
          <a:bodyPr>
            <a:normAutofit/>
          </a:bodyPr>
          <a:lstStyle/>
          <a:p>
            <a:r>
              <a:rPr lang="en-US" sz="4050" dirty="0" err="1"/>
              <a:t>Binarized</a:t>
            </a:r>
            <a:r>
              <a:rPr lang="en-US" sz="4050" dirty="0"/>
              <a:t> (Boolean feature)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r>
              <a:rPr lang="en-US" sz="2700" dirty="0"/>
              <a:t>Intuition:</a:t>
            </a:r>
          </a:p>
          <a:p>
            <a:pPr lvl="1"/>
            <a:r>
              <a:rPr lang="en-US" dirty="0"/>
              <a:t>For sentiment (and probably for other text classification domains)</a:t>
            </a:r>
          </a:p>
          <a:p>
            <a:pPr lvl="1"/>
            <a:r>
              <a:rPr lang="en-US" dirty="0"/>
              <a:t>Word occurrence may matter more than word frequency</a:t>
            </a:r>
          </a:p>
          <a:p>
            <a:pPr lvl="2"/>
            <a:r>
              <a:rPr lang="en-US" sz="2100" dirty="0"/>
              <a:t>The occurrence of the word </a:t>
            </a:r>
            <a:r>
              <a:rPr lang="en-US" sz="2100" i="1" dirty="0"/>
              <a:t>fantastic</a:t>
            </a:r>
            <a:r>
              <a:rPr lang="en-US" sz="2100" dirty="0"/>
              <a:t> tells us a lot</a:t>
            </a:r>
          </a:p>
          <a:p>
            <a:pPr lvl="2"/>
            <a:r>
              <a:rPr lang="en-US" sz="2100" dirty="0"/>
              <a:t>The fact that it occurs 5 times may not tell us much more.</a:t>
            </a:r>
          </a:p>
          <a:p>
            <a:pPr lvl="1"/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pPr lvl="2"/>
            <a:r>
              <a:rPr lang="en-US" sz="2100" dirty="0"/>
              <a:t>Clips all the word counts in each document at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"/>
            <a:ext cx="9144000" cy="1394223"/>
          </a:xfrm>
        </p:spPr>
        <p:txBody>
          <a:bodyPr>
            <a:normAutofit/>
          </a:bodyPr>
          <a:lstStyle/>
          <a:p>
            <a:r>
              <a:rPr lang="en-US" dirty="0"/>
              <a:t>Problems: </a:t>
            </a:r>
            <a:br>
              <a:rPr lang="en-US" dirty="0"/>
            </a:br>
            <a:r>
              <a:rPr lang="en-US" dirty="0"/>
              <a:t>Thwarted Expectations and Ordering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114800"/>
          </a:xfrm>
        </p:spPr>
        <p:txBody>
          <a:bodyPr/>
          <a:lstStyle/>
          <a:p>
            <a:r>
              <a:rPr lang="en-US" dirty="0"/>
              <a:t>“This film should be </a:t>
            </a:r>
            <a:r>
              <a:rPr lang="en-US" dirty="0">
                <a:solidFill>
                  <a:srgbClr val="0000FF"/>
                </a:solidFill>
              </a:rPr>
              <a:t>brilliant</a:t>
            </a:r>
            <a:r>
              <a:rPr lang="en-US" dirty="0"/>
              <a:t>.  It sounds like a </a:t>
            </a:r>
            <a:r>
              <a:rPr lang="en-US" dirty="0">
                <a:solidFill>
                  <a:srgbClr val="0000FF"/>
                </a:solidFill>
              </a:rPr>
              <a:t>great </a:t>
            </a:r>
            <a:r>
              <a:rPr lang="en-US" dirty="0"/>
              <a:t>plot, the actors are </a:t>
            </a:r>
            <a:r>
              <a:rPr lang="en-US" dirty="0">
                <a:solidFill>
                  <a:srgbClr val="0000FF"/>
                </a:solidFill>
              </a:rPr>
              <a:t>first grade</a:t>
            </a:r>
            <a:r>
              <a:rPr lang="en-US" dirty="0"/>
              <a:t>, and the supporting cast is </a:t>
            </a:r>
            <a:r>
              <a:rPr lang="en-US" dirty="0">
                <a:solidFill>
                  <a:srgbClr val="0000FF"/>
                </a:solidFill>
              </a:rPr>
              <a:t>good </a:t>
            </a:r>
            <a:r>
              <a:rPr lang="en-US" dirty="0"/>
              <a:t>as well, and Stallone is attempting to deliver a good performance. However, it </a:t>
            </a:r>
            <a:r>
              <a:rPr lang="en-US" b="1" dirty="0">
                <a:solidFill>
                  <a:srgbClr val="FF0000"/>
                </a:solidFill>
              </a:rPr>
              <a:t>can’t hold up</a:t>
            </a:r>
            <a:r>
              <a:rPr lang="en-US" dirty="0"/>
              <a:t>.”</a:t>
            </a:r>
          </a:p>
          <a:p>
            <a:r>
              <a:rPr lang="en-US" dirty="0"/>
              <a:t>Well as usual Keanu Reeves is nothing special, but surprisingly, the </a:t>
            </a:r>
            <a:r>
              <a:rPr lang="en-US" dirty="0">
                <a:solidFill>
                  <a:srgbClr val="0000FF"/>
                </a:solidFill>
              </a:rPr>
              <a:t>very talented </a:t>
            </a:r>
            <a:r>
              <a:rPr lang="en-US" dirty="0"/>
              <a:t>Laurence </a:t>
            </a:r>
            <a:r>
              <a:rPr lang="en-US" dirty="0" err="1"/>
              <a:t>Fishbourne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not so good </a:t>
            </a:r>
            <a:r>
              <a:rPr lang="en-US" dirty="0"/>
              <a:t>either, I was surprised.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30868" y="990600"/>
            <a:ext cx="8432132" cy="1905000"/>
          </a:xfrm>
        </p:spPr>
        <p:txBody>
          <a:bodyPr/>
          <a:lstStyle/>
          <a:p>
            <a:r>
              <a:rPr lang="en-US" sz="4000" dirty="0">
                <a:latin typeface="+mn-lt"/>
                <a:cs typeface="Calibri (Headings)"/>
              </a:rPr>
              <a:t>Sentiment Analysis</a:t>
            </a:r>
            <a:endParaRPr lang="en-US" sz="4000" dirty="0">
              <a:latin typeface="+mn-lt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74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General Inquirer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534400" cy="4188455"/>
          </a:xfrm>
        </p:spPr>
        <p:txBody>
          <a:bodyPr>
            <a:normAutofit fontScale="92500"/>
          </a:bodyPr>
          <a:lstStyle/>
          <a:p>
            <a:pPr marL="342892" lvl="1" indent="-342892">
              <a:buClr>
                <a:srgbClr val="CC0000"/>
              </a:buClr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http://www.wjh.harvard.edu/~inquirer</a:t>
            </a:r>
            <a:endParaRPr lang="en-US" dirty="0"/>
          </a:p>
          <a:p>
            <a:pPr marL="342892" lvl="1" indent="-342892">
              <a:buClr>
                <a:srgbClr val="CC0000"/>
              </a:buClr>
            </a:pPr>
            <a:r>
              <a:rPr lang="en-US" dirty="0"/>
              <a:t>List of Categories:  </a:t>
            </a:r>
            <a:r>
              <a:rPr lang="en-US" dirty="0">
                <a:hlinkClick r:id="rId3"/>
              </a:rPr>
              <a:t>http://www.wjh.harvard.edu/~inquirer/homecat.htm</a:t>
            </a:r>
            <a:endParaRPr lang="en-US" dirty="0"/>
          </a:p>
          <a:p>
            <a:pPr marL="342892" lvl="1" indent="-342892">
              <a:buClr>
                <a:srgbClr val="CC0000"/>
              </a:buClr>
            </a:pPr>
            <a:r>
              <a:rPr lang="en-US" dirty="0"/>
              <a:t>Spreadsheet: </a:t>
            </a:r>
            <a:r>
              <a:rPr lang="en-US" dirty="0">
                <a:hlinkClick r:id="rId4"/>
              </a:rPr>
              <a:t>http://www.wjh.harvard.edu/~inquirer/inquirerbasic.xls</a:t>
            </a:r>
            <a:endParaRPr lang="en-US" dirty="0"/>
          </a:p>
          <a:p>
            <a:r>
              <a:rPr lang="en-US" dirty="0"/>
              <a:t>Categories:</a:t>
            </a:r>
          </a:p>
          <a:p>
            <a:pPr lvl="1"/>
            <a:r>
              <a:rPr lang="en-US" dirty="0" err="1"/>
              <a:t>Positiv</a:t>
            </a:r>
            <a:r>
              <a:rPr lang="en-US" dirty="0"/>
              <a:t> (1915 words) and </a:t>
            </a:r>
            <a:r>
              <a:rPr lang="en-US" dirty="0" err="1"/>
              <a:t>Negativ</a:t>
            </a:r>
            <a:r>
              <a:rPr lang="en-US" dirty="0"/>
              <a:t> (2291 words)</a:t>
            </a:r>
          </a:p>
          <a:p>
            <a:pPr lvl="1"/>
            <a:r>
              <a:rPr lang="en-US" dirty="0"/>
              <a:t>Strong </a:t>
            </a:r>
            <a:r>
              <a:rPr lang="en-US" dirty="0" err="1"/>
              <a:t>vs</a:t>
            </a:r>
            <a:r>
              <a:rPr lang="en-US" dirty="0"/>
              <a:t> Weak, Active </a:t>
            </a:r>
            <a:r>
              <a:rPr lang="en-US" dirty="0" err="1"/>
              <a:t>vs</a:t>
            </a:r>
            <a:r>
              <a:rPr lang="en-US" dirty="0"/>
              <a:t>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99569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Philip J. 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, Marshall S. Smith, Daniel M. Ogilvie. 1966. The General Inquirer: A Computer Approach to Content Analysis. MIT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95400"/>
          </a:xfrm>
        </p:spPr>
        <p:txBody>
          <a:bodyPr>
            <a:normAutofit/>
          </a:bodyPr>
          <a:lstStyle/>
          <a:p>
            <a:r>
              <a:rPr lang="en-US" dirty="0"/>
              <a:t>LIWC 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4724400"/>
          </a:xfrm>
        </p:spPr>
        <p:txBody>
          <a:bodyPr>
            <a:normAutofit lnSpcReduction="10000"/>
          </a:bodyPr>
          <a:lstStyle/>
          <a:p>
            <a:pPr marL="457189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TX</a:t>
            </a:r>
          </a:p>
          <a:p>
            <a:r>
              <a:rPr lang="en-US" dirty="0"/>
              <a:t>Home page: </a:t>
            </a:r>
            <a:r>
              <a:rPr lang="pl-PL" dirty="0">
                <a:hlinkClick r:id="rId2"/>
              </a:rPr>
              <a:t>http://www.liwc.net/</a:t>
            </a:r>
            <a:endParaRPr lang="pl-PL" dirty="0"/>
          </a:p>
          <a:p>
            <a:r>
              <a:rPr lang="en-US" dirty="0"/>
              <a:t>2300 words, &gt;70 classes</a:t>
            </a:r>
          </a:p>
          <a:p>
            <a:r>
              <a:rPr lang="en-US" sz="2200" b="1" dirty="0"/>
              <a:t>Affective Processes</a:t>
            </a:r>
          </a:p>
          <a:p>
            <a:pPr lvl="1"/>
            <a:r>
              <a:rPr lang="en-US" dirty="0"/>
              <a:t>negative emotion (</a:t>
            </a:r>
            <a:r>
              <a:rPr lang="en-US" i="1" dirty="0"/>
              <a:t>bad, weird, hate, problem, tough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emotion (</a:t>
            </a:r>
            <a:r>
              <a:rPr lang="en-US" i="1" dirty="0"/>
              <a:t>love, nice, sweet</a:t>
            </a:r>
            <a:r>
              <a:rPr lang="en-US" dirty="0"/>
              <a:t>)</a:t>
            </a:r>
          </a:p>
          <a:p>
            <a:r>
              <a:rPr lang="en-US" sz="2200" b="1" dirty="0"/>
              <a:t>Cognitive Processes</a:t>
            </a:r>
          </a:p>
          <a:p>
            <a:pPr lvl="1"/>
            <a:r>
              <a:rPr lang="en-US" dirty="0"/>
              <a:t>Tentative (</a:t>
            </a:r>
            <a:r>
              <a:rPr lang="en-US" i="1" dirty="0"/>
              <a:t>maybe, perhaps, guess</a:t>
            </a:r>
            <a:r>
              <a:rPr lang="en-US" dirty="0"/>
              <a:t>), Inhibition (</a:t>
            </a:r>
            <a:r>
              <a:rPr lang="en-US" i="1" dirty="0"/>
              <a:t>block, constraint</a:t>
            </a:r>
            <a:r>
              <a:rPr lang="en-US" dirty="0"/>
              <a:t>)</a:t>
            </a:r>
          </a:p>
          <a:p>
            <a:r>
              <a:rPr lang="en-US" sz="2200" b="1" dirty="0"/>
              <a:t>Pronouns, Negation </a:t>
            </a:r>
            <a:r>
              <a:rPr lang="en-US" sz="2200" dirty="0"/>
              <a:t>(</a:t>
            </a:r>
            <a:r>
              <a:rPr lang="en-US" sz="2200" i="1" dirty="0"/>
              <a:t>no, never</a:t>
            </a:r>
            <a:r>
              <a:rPr lang="en-US" sz="2200" dirty="0"/>
              <a:t>), </a:t>
            </a:r>
            <a:r>
              <a:rPr lang="en-US" sz="2200" b="1" dirty="0"/>
              <a:t>Quantifiers </a:t>
            </a:r>
            <a:r>
              <a:rPr lang="en-US" sz="2200" dirty="0"/>
              <a:t>(</a:t>
            </a:r>
            <a:r>
              <a:rPr lang="en-US" sz="2200" i="1" dirty="0"/>
              <a:t>few, many</a:t>
            </a:r>
            <a:r>
              <a:rPr lang="en-US" sz="2200" dirty="0"/>
              <a:t>) </a:t>
            </a:r>
          </a:p>
          <a:p>
            <a:r>
              <a:rPr lang="en-US" sz="2200" dirty="0"/>
              <a:t>$30 or $90 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5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MPQA Subjectivity Cues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848600" cy="3810000"/>
          </a:xfrm>
        </p:spPr>
        <p:txBody>
          <a:bodyPr>
            <a:normAutofit/>
          </a:bodyPr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http://www.cs.pitt.edu/mpqa/subj_lexicon.html</a:t>
            </a:r>
            <a:endParaRPr lang="en-US" dirty="0"/>
          </a:p>
          <a:p>
            <a:r>
              <a:rPr lang="en-US" dirty="0"/>
              <a:t>6885 words from 8221 lemmas</a:t>
            </a:r>
          </a:p>
          <a:p>
            <a:pPr lvl="1"/>
            <a:r>
              <a:rPr lang="en-US" dirty="0"/>
              <a:t>2718 positive</a:t>
            </a:r>
          </a:p>
          <a:p>
            <a:pPr lvl="1"/>
            <a:r>
              <a:rPr lang="en-US" dirty="0"/>
              <a:t>4912 negative</a:t>
            </a:r>
          </a:p>
          <a:p>
            <a:r>
              <a:rPr lang="en-US" dirty="0"/>
              <a:t>Each word annotated for intensity (strong, weak)</a:t>
            </a:r>
          </a:p>
          <a:p>
            <a:r>
              <a:rPr lang="en-US" dirty="0"/>
              <a:t>GNU GPL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143000"/>
            <a:ext cx="7467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7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/>
              <a:t>Bing Liu Opinion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216276"/>
            <a:ext cx="8534400" cy="433692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Bing Liu's Page on Opinion Mining</a:t>
            </a:r>
            <a:endParaRPr lang="en-US" dirty="0"/>
          </a:p>
          <a:p>
            <a:r>
              <a:rPr lang="en-US" dirty="0">
                <a:hlinkClick r:id="rId3"/>
              </a:rPr>
              <a:t>http://www.cs.uic.edu/~liub/FBS/opinion-lexicon-English.rar</a:t>
            </a:r>
            <a:endParaRPr lang="en-US" dirty="0"/>
          </a:p>
          <a:p>
            <a:endParaRPr lang="en-US" dirty="0"/>
          </a:p>
          <a:p>
            <a:r>
              <a:rPr lang="en-US" dirty="0"/>
              <a:t>6786 words</a:t>
            </a:r>
          </a:p>
          <a:p>
            <a:pPr lvl="1"/>
            <a:r>
              <a:rPr lang="en-US" dirty="0"/>
              <a:t>2006 positive</a:t>
            </a:r>
          </a:p>
          <a:p>
            <a:pPr lvl="1"/>
            <a:r>
              <a:rPr lang="en-US" dirty="0"/>
              <a:t>4783 negative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610" y="114300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28817A"/>
                </a:solidFill>
              </a:rPr>
              <a:t>Minqing</a:t>
            </a:r>
            <a:r>
              <a:rPr lang="en-US" sz="1600" dirty="0">
                <a:solidFill>
                  <a:srgbClr val="28817A"/>
                </a:solidFill>
              </a:rPr>
              <a:t> Hu and Bing Liu. Mining and Summarizing Customer Reviews. ACM SIGKDD-2004.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966910" cy="3333750"/>
          </a:xfrm>
        </p:spPr>
        <p:txBody>
          <a:bodyPr>
            <a:normAutofit/>
          </a:bodyPr>
          <a:lstStyle/>
          <a:p>
            <a:r>
              <a:rPr lang="en-US" sz="2400" dirty="0"/>
              <a:t>unbelievably disappointing </a:t>
            </a:r>
          </a:p>
          <a:p>
            <a:r>
              <a:rPr lang="en-US" sz="2400" dirty="0"/>
              <a:t>Full of zany characters and richly applied satire, and some great plot twists</a:t>
            </a:r>
          </a:p>
          <a:p>
            <a:r>
              <a:rPr lang="en-US" sz="2400" dirty="0"/>
              <a:t> this is the greatest screwball comedy ever filmed</a:t>
            </a:r>
          </a:p>
          <a:p>
            <a:r>
              <a:rPr lang="en-US" sz="2400" dirty="0"/>
              <a:t> It was pathetic. The worst part about it was the boxing scenes.</a:t>
            </a:r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4" y="396240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743202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20980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26355"/>
            <a:ext cx="591828" cy="5333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0"/>
            <a:ext cx="7772400" cy="1143000"/>
          </a:xfrm>
        </p:spPr>
        <p:txBody>
          <a:bodyPr/>
          <a:lstStyle/>
          <a:p>
            <a:r>
              <a:rPr lang="en-US" dirty="0" err="1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58200" cy="4800600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2010 SENTIWORDNET 3.0: An Enhanced Lexical Resource for Sentiment Analysis and Opinion Mining. LREC-2010</a:t>
            </a:r>
          </a:p>
          <a:p>
            <a:pPr marL="342892" lvl="1" indent="-342892">
              <a:buClr>
                <a:srgbClr val="CC0000"/>
              </a:buClr>
            </a:pPr>
            <a:endParaRPr lang="en-US" dirty="0"/>
          </a:p>
          <a:p>
            <a:pPr marL="342892" lvl="1" indent="-342892">
              <a:buClr>
                <a:srgbClr val="CC0000"/>
              </a:buClr>
            </a:pPr>
            <a:r>
              <a:rPr lang="en-US"/>
              <a:t>Home </a:t>
            </a:r>
            <a:r>
              <a:rPr lang="en-US" dirty="0"/>
              <a:t>page: </a:t>
            </a:r>
            <a:r>
              <a:rPr lang="pl-PL" dirty="0">
                <a:hlinkClick r:id="rId2"/>
              </a:rPr>
              <a:t>http://sentiwordnet.isti.cnr.it/</a:t>
            </a:r>
            <a:endParaRPr lang="pl-PL" dirty="0"/>
          </a:p>
          <a:p>
            <a:pPr marL="342892" lvl="1" indent="-342892">
              <a:buClr>
                <a:srgbClr val="CC0000"/>
              </a:buClr>
            </a:pPr>
            <a:r>
              <a:rPr lang="en-US" dirty="0"/>
              <a:t>All </a:t>
            </a:r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automatically annotated for degrees of positivity, negativity, and neutrality/objectiveness</a:t>
            </a:r>
          </a:p>
          <a:p>
            <a:pPr marL="342892" lvl="1" indent="-342892">
              <a:buClr>
                <a:srgbClr val="CC0000"/>
              </a:buClr>
            </a:pPr>
            <a:r>
              <a:rPr lang="en-US" dirty="0"/>
              <a:t> [estimable(J,3)] “may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 0 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1 </a:t>
            </a:r>
          </a:p>
          <a:p>
            <a:pPr marL="342892" lvl="1" indent="-342892">
              <a:buClr>
                <a:srgbClr val="CC0000"/>
              </a:buClr>
            </a:pPr>
            <a:r>
              <a:rPr lang="en-US" dirty="0"/>
              <a:t>[estimable(J,1)] “deserving of respect or high regard”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.75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892" lvl="1" indent="-342892">
              <a:buClr>
                <a:srgbClr val="CC0000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0926"/>
          </a:xfrm>
        </p:spPr>
        <p:txBody>
          <a:bodyPr>
            <a:normAutofit/>
          </a:bodyPr>
          <a:lstStyle/>
          <a:p>
            <a:r>
              <a:rPr lang="en-US" dirty="0"/>
              <a:t>Disagreements between polarity lexicons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315209"/>
              </p:ext>
            </p:extLst>
          </p:nvPr>
        </p:nvGraphicFramePr>
        <p:xfrm>
          <a:off x="228600" y="259080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Opinion Lexicon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General</a:t>
                      </a:r>
                      <a:r>
                        <a:rPr lang="en-US" sz="1800" baseline="0" dirty="0"/>
                        <a:t> Inquirer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SentiWordNet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MPQA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33/5402</a:t>
                      </a:r>
                      <a:r>
                        <a:rPr lang="en-US" sz="1800" baseline="0" dirty="0"/>
                        <a:t> (0.6%)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49/2867 (2%)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1127/4214 (27%)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12/363 (3%)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Opinion Lexicon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32/2411 (1%)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1004/3994 (25%)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9/403 (2%)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General Inquirer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520/2306 (23%)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1/204 (0.5%)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SentiWordNet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174/694 (25%)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LIWC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1" y="1828801"/>
            <a:ext cx="424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Christopher Potts, </a:t>
            </a:r>
            <a:r>
              <a:rPr lang="en-US" dirty="0">
                <a:hlinkClick r:id="rId2"/>
              </a:rPr>
              <a:t>Sentiment Tutorial</a:t>
            </a:r>
            <a:r>
              <a:rPr lang="en-US" dirty="0"/>
              <a:t>, 2011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7802" y="5315434"/>
            <a:ext cx="350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Disagreed words/Overlapped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3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70"/>
            <a:ext cx="9144000" cy="1202229"/>
          </a:xfrm>
        </p:spPr>
        <p:txBody>
          <a:bodyPr>
            <a:noAutofit/>
          </a:bodyPr>
          <a:lstStyle/>
          <a:p>
            <a:r>
              <a:rPr lang="en-US" sz="3600" dirty="0"/>
              <a:t>Analyzing the polarity of each word in IMDB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00600"/>
          </a:xfrm>
        </p:spPr>
        <p:txBody>
          <a:bodyPr/>
          <a:lstStyle/>
          <a:p>
            <a:r>
              <a:rPr lang="en-US" dirty="0"/>
              <a:t>How likely is each word to appear in each sentiment class?</a:t>
            </a:r>
          </a:p>
          <a:p>
            <a:r>
              <a:rPr lang="en-US" dirty="0"/>
              <a:t>Count(“bad”) in 1-star, 2-star, 3-star, etc.</a:t>
            </a:r>
          </a:p>
          <a:p>
            <a:r>
              <a:rPr lang="en-US" dirty="0"/>
              <a:t>But can’t use raw counts: </a:t>
            </a:r>
          </a:p>
          <a:p>
            <a:r>
              <a:rPr lang="en-US" dirty="0"/>
              <a:t>Instead, </a:t>
            </a:r>
            <a:r>
              <a:rPr lang="en-US" b="1" dirty="0"/>
              <a:t>likelihood: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them comparable between words</a:t>
            </a:r>
          </a:p>
          <a:p>
            <a:pPr lvl="1"/>
            <a:r>
              <a:rPr lang="en-US" b="1" dirty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741" y="1109246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</a:rPr>
              <a:t>Potts, Christopher. 2011. On the negativity of negation.  SALT  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21" y="2667000"/>
            <a:ext cx="2628899" cy="2628899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85716"/>
              </p:ext>
            </p:extLst>
          </p:nvPr>
        </p:nvGraphicFramePr>
        <p:xfrm>
          <a:off x="3594100" y="3723385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500" imgH="482600" progId="Equation.3">
                  <p:embed/>
                </p:oleObj>
              </mc:Choice>
              <mc:Fallback>
                <p:oleObj name="Equation" r:id="rId4" imgW="1460500" imgH="482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100" y="3723385"/>
                        <a:ext cx="2578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39552"/>
              </p:ext>
            </p:extLst>
          </p:nvPr>
        </p:nvGraphicFramePr>
        <p:xfrm>
          <a:off x="3539744" y="548640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400" imgH="419100" progId="Equation.3">
                  <p:embed/>
                </p:oleObj>
              </mc:Choice>
              <mc:Fallback>
                <p:oleObj name="Equation" r:id="rId6" imgW="533400" imgH="4191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9744" y="5486400"/>
                        <a:ext cx="1258824" cy="9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dirty="0"/>
              <a:t>Analyzing the polarity of each word in IMDB</a:t>
            </a:r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609600" y="1768791"/>
            <a:ext cx="8534400" cy="21336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09600" y="3752348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211217" y="278197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Scaled likelihood</a:t>
            </a:r>
          </a:p>
          <a:p>
            <a:r>
              <a:rPr lang="en-US" sz="1000" dirty="0"/>
              <a:t>P(</a:t>
            </a:r>
            <a:r>
              <a:rPr lang="en-US" sz="1000" dirty="0" err="1"/>
              <a:t>w|c</a:t>
            </a:r>
            <a:r>
              <a:rPr lang="en-US" sz="1000" dirty="0"/>
              <a:t>)/P(w)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11217" y="4474250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Scaled likelihood</a:t>
            </a:r>
          </a:p>
          <a:p>
            <a:r>
              <a:rPr lang="en-US" sz="1000" dirty="0"/>
              <a:t>P(</a:t>
            </a:r>
            <a:r>
              <a:rPr lang="en-US" sz="1000" dirty="0" err="1"/>
              <a:t>w|c</a:t>
            </a:r>
            <a:r>
              <a:rPr lang="en-US" sz="1000" dirty="0"/>
              <a:t>)/P(w)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121920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</a:rPr>
              <a:t>Potts, Christopher. 2011. On the negativity of negation.  SALT  20, 636-659.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334780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POS good plots involve good outside the scope of negation, and the NEG good plots involve good in the scope of a negative morpheme (not, </a:t>
            </a:r>
            <a:r>
              <a:rPr lang="en-US" sz="1400" dirty="0" err="1">
                <a:solidFill>
                  <a:srgbClr val="FF0000"/>
                </a:solidFill>
              </a:rPr>
              <a:t>n’t</a:t>
            </a:r>
            <a:r>
              <a:rPr lang="en-US" sz="1400" dirty="0">
                <a:solidFill>
                  <a:srgbClr val="FF0000"/>
                </a:solidFill>
              </a:rPr>
              <a:t>, never, and forms of no)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52956"/>
          </a:xfrm>
        </p:spPr>
        <p:txBody>
          <a:bodyPr>
            <a:normAutofit/>
          </a:bodyPr>
          <a:lstStyle/>
          <a:p>
            <a:r>
              <a:rPr lang="en-US" dirty="0"/>
              <a:t>Other sentiment feature: Logical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81200"/>
            <a:ext cx="8686800" cy="4191000"/>
          </a:xfrm>
        </p:spPr>
        <p:txBody>
          <a:bodyPr/>
          <a:lstStyle/>
          <a:p>
            <a:r>
              <a:rPr lang="en-US" dirty="0"/>
              <a:t>Is logical negation (</a:t>
            </a:r>
            <a:r>
              <a:rPr lang="en-US" i="1" dirty="0"/>
              <a:t>no, not</a:t>
            </a:r>
            <a:r>
              <a:rPr lang="en-US" dirty="0"/>
              <a:t>) associated with negative sentiment?</a:t>
            </a:r>
          </a:p>
          <a:p>
            <a:r>
              <a:rPr lang="en-US" dirty="0"/>
              <a:t>Potts experiment:</a:t>
            </a:r>
          </a:p>
          <a:p>
            <a:pPr lvl="1"/>
            <a:r>
              <a:rPr lang="en-US" dirty="0"/>
              <a:t>Count negation (</a:t>
            </a:r>
            <a:r>
              <a:rPr lang="en-US" i="1" dirty="0"/>
              <a:t>not, </a:t>
            </a:r>
            <a:r>
              <a:rPr lang="en-US" i="1" dirty="0" err="1"/>
              <a:t>n’t</a:t>
            </a:r>
            <a:r>
              <a:rPr lang="en-US" i="1" dirty="0"/>
              <a:t>, no, never</a:t>
            </a:r>
            <a:r>
              <a:rPr lang="en-US" dirty="0"/>
              <a:t>) in online reviews</a:t>
            </a:r>
          </a:p>
          <a:p>
            <a:pPr lvl="1"/>
            <a:r>
              <a:rPr lang="en-US" dirty="0"/>
              <a:t>Regress against the review rating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277001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</a:rPr>
              <a:t>Potts, Christopher. 2011. On the negativity of negation.  SALT  20, 636-659.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81150"/>
          </a:xfrm>
        </p:spPr>
        <p:txBody>
          <a:bodyPr>
            <a:normAutofit/>
          </a:bodyPr>
          <a:lstStyle/>
          <a:p>
            <a:r>
              <a:rPr lang="en-US" sz="3600" dirty="0"/>
              <a:t>Potts 2011 Results:</a:t>
            </a:r>
            <a:br>
              <a:rPr lang="en-US" sz="3600" dirty="0"/>
            </a:br>
            <a:r>
              <a:rPr lang="en-US" sz="3600" dirty="0"/>
              <a:t>More negation in negative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2438400"/>
            <a:ext cx="8534400" cy="3333750"/>
          </a:xfrm>
        </p:spPr>
        <p:txBody>
          <a:bodyPr/>
          <a:lstStyle/>
          <a:p>
            <a:pPr>
              <a:buNone/>
            </a:pPr>
            <a:r>
              <a:rPr lang="en-US" dirty="0"/>
              <a:t>a</a:t>
            </a:r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4860"/>
          <a:stretch/>
        </p:blipFill>
        <p:spPr>
          <a:xfrm>
            <a:off x="1005840" y="2209800"/>
            <a:ext cx="8153400" cy="350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73329" y="3778530"/>
            <a:ext cx="16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Scaled likelihood</a:t>
            </a:r>
          </a:p>
          <a:p>
            <a:r>
              <a:rPr lang="en-US" sz="1400" dirty="0"/>
              <a:t>P(</a:t>
            </a:r>
            <a:r>
              <a:rPr lang="en-US" sz="1400" dirty="0" err="1"/>
              <a:t>w|c</a:t>
            </a:r>
            <a:r>
              <a:rPr lang="en-US" sz="1400" dirty="0"/>
              <a:t>)/P(w)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15090" y="990600"/>
            <a:ext cx="8347910" cy="1905000"/>
          </a:xfrm>
        </p:spPr>
        <p:txBody>
          <a:bodyPr/>
          <a:lstStyle/>
          <a:p>
            <a:r>
              <a:rPr lang="en-US" sz="4000" dirty="0">
                <a:latin typeface="+mn-lt"/>
                <a:cs typeface="Calibri (Headings)"/>
              </a:rPr>
              <a:t>Sentiment Analysis</a:t>
            </a:r>
            <a:endParaRPr lang="en-US" sz="4000" dirty="0">
              <a:latin typeface="+mn-lt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90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of lexicons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small amount of information</a:t>
            </a:r>
          </a:p>
          <a:p>
            <a:pPr lvl="1"/>
            <a:r>
              <a:rPr lang="en-US" dirty="0"/>
              <a:t>A few labeled examples</a:t>
            </a:r>
          </a:p>
          <a:p>
            <a:pPr lvl="1"/>
            <a:r>
              <a:rPr lang="en-US" dirty="0"/>
              <a:t>A few hand-built patterns</a:t>
            </a:r>
          </a:p>
          <a:p>
            <a:r>
              <a:rPr lang="en-US" dirty="0"/>
              <a:t>To bootstrap a lexicon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2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and </a:t>
            </a:r>
            <a:r>
              <a:rPr lang="en-US" dirty="0" err="1"/>
              <a:t>McKeown</a:t>
            </a:r>
            <a:r>
              <a:rPr lang="en-US" dirty="0"/>
              <a:t> intuition for identifying word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8" y="2936969"/>
            <a:ext cx="8534400" cy="2895600"/>
          </a:xfrm>
        </p:spPr>
        <p:txBody>
          <a:bodyPr/>
          <a:lstStyle/>
          <a:p>
            <a:r>
              <a:rPr lang="en-US" dirty="0"/>
              <a:t>Adjectives conjoined by “</a:t>
            </a:r>
            <a:r>
              <a:rPr lang="en-US" i="1" dirty="0"/>
              <a:t>and</a:t>
            </a:r>
            <a:r>
              <a:rPr lang="en-US" dirty="0"/>
              <a:t>” have same polarity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legitimate, corrupt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*fair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brutal, *corrupt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legitimate</a:t>
            </a:r>
          </a:p>
          <a:p>
            <a:r>
              <a:rPr lang="en-US" dirty="0"/>
              <a:t>Adjectives conjoined by “</a:t>
            </a:r>
            <a:r>
              <a:rPr lang="en-US" i="1" dirty="0"/>
              <a:t>but</a:t>
            </a:r>
            <a:r>
              <a:rPr lang="en-US" dirty="0"/>
              <a:t>” do not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 </a:t>
            </a:r>
            <a:r>
              <a:rPr lang="en-US" b="1" dirty="0">
                <a:solidFill>
                  <a:srgbClr val="0000FF"/>
                </a:solidFill>
              </a:rPr>
              <a:t>but </a:t>
            </a:r>
            <a:r>
              <a:rPr lang="en-US" dirty="0">
                <a:solidFill>
                  <a:srgbClr val="0000FF"/>
                </a:solidFill>
              </a:rPr>
              <a:t>brutal</a:t>
            </a: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588" y="1659856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</a:rPr>
              <a:t>Vasileios</a:t>
            </a:r>
            <a:r>
              <a:rPr lang="en-US" sz="1600" dirty="0">
                <a:solidFill>
                  <a:srgbClr val="7CD7CF"/>
                </a:solidFill>
              </a:rPr>
              <a:t> </a:t>
            </a:r>
            <a:r>
              <a:rPr lang="en-US" sz="1600" dirty="0" err="1">
                <a:solidFill>
                  <a:srgbClr val="7CD7CF"/>
                </a:solidFill>
              </a:rPr>
              <a:t>Hatzivassiloglou</a:t>
            </a:r>
            <a:r>
              <a:rPr lang="en-US" sz="1600" dirty="0">
                <a:solidFill>
                  <a:srgbClr val="7CD7CF"/>
                </a:solidFill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</a:rPr>
              <a:t>McKeown</a:t>
            </a:r>
            <a:r>
              <a:rPr lang="en-US" sz="1600" dirty="0">
                <a:solidFill>
                  <a:srgbClr val="7CD7CF"/>
                </a:solidFill>
              </a:rPr>
              <a:t>. 1997. Predicting the Semantic Orientation of Adjectives. ACL, 174–181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1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648200"/>
          </a:xfrm>
        </p:spPr>
        <p:txBody>
          <a:bodyPr/>
          <a:lstStyle/>
          <a:p>
            <a:r>
              <a:rPr lang="en-US" dirty="0"/>
              <a:t>Label </a:t>
            </a:r>
            <a:r>
              <a:rPr lang="en-US" b="1" dirty="0"/>
              <a:t>seed set </a:t>
            </a:r>
            <a:r>
              <a:rPr lang="en-US" dirty="0"/>
              <a:t>of 1336 adjectives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657 positive</a:t>
            </a:r>
          </a:p>
          <a:p>
            <a:pPr lvl="2"/>
            <a:r>
              <a:rPr lang="en-US" sz="2400" dirty="0"/>
              <a:t>adequate central clever famous intelligent remarkable reputed sensitive slender thriving…</a:t>
            </a:r>
          </a:p>
          <a:p>
            <a:pPr lvl="1"/>
            <a:r>
              <a:rPr lang="en-US" dirty="0"/>
              <a:t>679 negative</a:t>
            </a:r>
          </a:p>
          <a:p>
            <a:pPr lvl="2"/>
            <a:r>
              <a:rPr lang="en-US" sz="2400" dirty="0"/>
              <a:t>contagious drunken ignorant lanky listless primitive strident troublesome unresolved unsuspecting…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916" y="0"/>
            <a:ext cx="8490284" cy="1428750"/>
          </a:xfrm>
        </p:spPr>
        <p:txBody>
          <a:bodyPr>
            <a:normAutofit/>
          </a:bodyPr>
          <a:lstStyle/>
          <a:p>
            <a:r>
              <a:rPr lang="en-US" dirty="0"/>
              <a:t>Google Map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02" y="1524000"/>
            <a:ext cx="8664912" cy="44723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3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2743201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2125"/>
            <a:ext cx="8534400" cy="3333750"/>
          </a:xfrm>
        </p:spPr>
        <p:txBody>
          <a:bodyPr/>
          <a:lstStyle/>
          <a:p>
            <a:r>
              <a:rPr lang="en-US" dirty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88620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nice, helpful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95300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nice, classy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334000" y="350520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354898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472440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00600"/>
          </a:xfrm>
        </p:spPr>
        <p:txBody>
          <a:bodyPr/>
          <a:lstStyle/>
          <a:p>
            <a:r>
              <a:rPr lang="en-US" dirty="0"/>
              <a:t>Supervised classifier assigns “polarity similarity” to each word pair, resulting in graph: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51816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classy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40386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nice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33528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helpful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51816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fair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31242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brutal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8862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irrational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9624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corrupt</a:t>
            </a: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350520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441960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441960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434340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350520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373380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331470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3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00600"/>
          </a:xfrm>
        </p:spPr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51816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classy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40386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nice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33528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helpful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51816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fair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31242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brutal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8862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irrational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96240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corrupt</a:t>
            </a: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350520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441960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441960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434340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350520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373380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331470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9" y="3096630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281940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9718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289560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2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cautious cynical evasive harmful hypocritical inefficient insecure irrational irresponsible minor outspoken pleasant reckless risky selfish tedious unsupported vulnerable wasteful…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cynical 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reckless risky selfish tedious unsupported vulnerable wasteful…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7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30868" y="990600"/>
            <a:ext cx="8432132" cy="1905000"/>
          </a:xfrm>
        </p:spPr>
        <p:txBody>
          <a:bodyPr/>
          <a:lstStyle/>
          <a:p>
            <a:r>
              <a:rPr lang="en-US" sz="4000" dirty="0">
                <a:latin typeface="+mn-lt"/>
                <a:cs typeface="Calibri (Headings)"/>
              </a:rPr>
              <a:t>Sentiment Analysis</a:t>
            </a:r>
            <a:endParaRPr lang="en-US" sz="4000" dirty="0">
              <a:latin typeface="+mn-lt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Sentiment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888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/>
              <a:t>Finding sentiment of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3333750"/>
          </a:xfrm>
        </p:spPr>
        <p:txBody>
          <a:bodyPr/>
          <a:lstStyle/>
          <a:p>
            <a:r>
              <a:rPr lang="en-US" dirty="0"/>
              <a:t>Important for finding aspects or attributes</a:t>
            </a:r>
          </a:p>
          <a:p>
            <a:pPr lvl="1"/>
            <a:r>
              <a:rPr lang="en-US" dirty="0"/>
              <a:t>Target of sentiment</a:t>
            </a:r>
          </a:p>
          <a:p>
            <a:pPr lvl="1"/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The food was great but the service was awful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64255"/>
            <a:ext cx="8534400" cy="2950745"/>
          </a:xfrm>
        </p:spPr>
        <p:txBody>
          <a:bodyPr/>
          <a:lstStyle/>
          <a:p>
            <a:r>
              <a:rPr lang="en-US" dirty="0"/>
              <a:t>Frequent phrases + rules</a:t>
            </a:r>
          </a:p>
          <a:p>
            <a:pPr lvl="1"/>
            <a:r>
              <a:rPr lang="en-US" dirty="0"/>
              <a:t>Find all highly frequent phrases across reviews (“</a:t>
            </a:r>
            <a:r>
              <a:rPr lang="en-US" dirty="0">
                <a:latin typeface="Courier"/>
                <a:cs typeface="Courier"/>
              </a:rPr>
              <a:t>fish tacos”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Filter by rules like “occurs right after sentiment word”</a:t>
            </a:r>
          </a:p>
          <a:p>
            <a:pPr lvl="2"/>
            <a:r>
              <a:rPr lang="en-US" dirty="0"/>
              <a:t>“…</a:t>
            </a:r>
            <a:r>
              <a:rPr lang="en-US" dirty="0">
                <a:latin typeface="Courier"/>
                <a:cs typeface="Courier"/>
              </a:rPr>
              <a:t>great fish tacos</a:t>
            </a:r>
            <a:r>
              <a:rPr lang="en-US" dirty="0"/>
              <a:t>”  means </a:t>
            </a:r>
            <a:r>
              <a:rPr lang="en-US" dirty="0">
                <a:latin typeface="Courier"/>
                <a:cs typeface="Courier"/>
              </a:rPr>
              <a:t>fish tacos </a:t>
            </a:r>
            <a:r>
              <a:rPr lang="en-US" dirty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82844"/>
          <a:ext cx="8229600" cy="161978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da-DK" sz="2000" b="0" dirty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/>
                        <a:t>casino</a:t>
                      </a:r>
                      <a:r>
                        <a:rPr lang="da-DK" sz="2000" b="0" dirty="0"/>
                        <a:t>, buffet, pool, </a:t>
                      </a:r>
                      <a:r>
                        <a:rPr lang="da-DK" sz="2000" b="0" dirty="0" err="1"/>
                        <a:t>resort</a:t>
                      </a:r>
                      <a:r>
                        <a:rPr lang="da-DK" sz="2000" b="0" dirty="0"/>
                        <a:t>, 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sz="2000" dirty="0" err="1"/>
                        <a:t>Children’s</a:t>
                      </a:r>
                      <a:r>
                        <a:rPr lang="fr-FR" sz="2000" dirty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haircut</a:t>
                      </a:r>
                      <a:r>
                        <a:rPr lang="fr-FR" sz="2000" dirty="0"/>
                        <a:t>, job, </a:t>
                      </a:r>
                      <a:r>
                        <a:rPr lang="fr-FR" sz="2000" dirty="0" err="1"/>
                        <a:t>experience</a:t>
                      </a:r>
                      <a:r>
                        <a:rPr lang="fr-FR" sz="2000" dirty="0"/>
                        <a:t>, kids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/>
                        <a:t>Greek 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food, wine, service, appetizer, lamb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/>
                        <a:t>Department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selection, department, sales, shop, clothing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774658"/>
            <a:ext cx="8382001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2004. Mining and summarizing customer reviews. In Proceedings of KDD.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0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sz="36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/>
              <a:t>The aspect name may not be in the sentence</a:t>
            </a:r>
          </a:p>
          <a:p>
            <a:r>
              <a:rPr lang="en-US" dirty="0"/>
              <a:t>For restaurants/hotels, aspects are well-understood</a:t>
            </a:r>
          </a:p>
          <a:p>
            <a:r>
              <a:rPr lang="en-US" dirty="0"/>
              <a:t>Supervised classification</a:t>
            </a:r>
          </a:p>
          <a:p>
            <a:pPr lvl="1"/>
            <a:r>
              <a:rPr lang="en-US" dirty="0"/>
              <a:t>Hand-label a small corpus of restaurant review sentences with aspect</a:t>
            </a:r>
          </a:p>
          <a:p>
            <a:pPr lvl="2"/>
            <a:r>
              <a:rPr lang="en-US" dirty="0"/>
              <a:t>food, service, value, NONE</a:t>
            </a:r>
          </a:p>
          <a:p>
            <a:pPr lvl="1"/>
            <a:r>
              <a:rPr lang="en-US" dirty="0"/>
              <a:t>Train a classifier to assign an aspect to a sentence</a:t>
            </a:r>
          </a:p>
          <a:p>
            <a:pPr lvl="2"/>
            <a:r>
              <a:rPr lang="en-US" sz="1800" dirty="0"/>
              <a:t>“Given this sentence, is the aspect </a:t>
            </a:r>
            <a:r>
              <a:rPr lang="en-US" sz="1800" i="1" dirty="0"/>
              <a:t>food, décor, service, value, </a:t>
            </a:r>
            <a:r>
              <a:rPr lang="en-US" sz="1800" dirty="0"/>
              <a:t>or</a:t>
            </a:r>
            <a:r>
              <a:rPr lang="en-US" sz="1800" i="1" dirty="0"/>
              <a:t> NONE</a:t>
            </a:r>
            <a:r>
              <a:rPr lang="en-US" sz="1800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9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0"/>
            <a:ext cx="8530390" cy="1447800"/>
          </a:xfrm>
        </p:spPr>
        <p:txBody>
          <a:bodyPr>
            <a:normAutofit/>
          </a:bodyPr>
          <a:lstStyle/>
          <a:p>
            <a:r>
              <a:rPr lang="en-US" dirty="0"/>
              <a:t>Putting it all together:</a:t>
            </a:r>
            <a:br>
              <a:rPr lang="en-US" dirty="0"/>
            </a:br>
            <a:r>
              <a:rPr lang="en-US" dirty="0"/>
              <a:t>Finding sentiment for aspects</a:t>
            </a:r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426720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434340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358140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358140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358140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1" y="3848101"/>
            <a:ext cx="9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220077" y="3557353"/>
            <a:ext cx="96635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Summary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40133" y="2857501"/>
            <a:ext cx="11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  <a:p>
            <a:r>
              <a:rPr lang="en-US" dirty="0"/>
              <a:t>&amp; Phrases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81201" y="2857501"/>
            <a:ext cx="11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  <a:p>
            <a:r>
              <a:rPr lang="en-US" dirty="0"/>
              <a:t>&amp; Phrases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30333" y="2857501"/>
            <a:ext cx="11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  <a:p>
            <a:r>
              <a:rPr lang="en-US" dirty="0"/>
              <a:t>&amp; Phrases</a:t>
            </a: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441960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441960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Sentiment</a:t>
            </a:r>
          </a:p>
          <a:p>
            <a:r>
              <a:rPr lang="en-US" sz="1400" dirty="0">
                <a:latin typeface="Lucida Sans" pitchFamily="-65" charset="0"/>
              </a:rPr>
              <a:t>Classifier</a:t>
            </a: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441960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Aspect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441960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Aggregator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8200" y="1998633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74" y="0"/>
            <a:ext cx="8295503" cy="1252667"/>
          </a:xfrm>
        </p:spPr>
        <p:txBody>
          <a:bodyPr>
            <a:norm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09800"/>
            <a:ext cx="8534400" cy="33337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3" y="1919222"/>
            <a:ext cx="8929247" cy="403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80" y="1283147"/>
            <a:ext cx="3652202" cy="4172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4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>
                <a:cs typeface="Calibri"/>
              </a:rPr>
              <a:t>Blair-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/>
              <a:t> et al.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</a:t>
            </a:r>
            <a:r>
              <a:rPr lang="fr-FR" sz="2000" dirty="0" err="1"/>
              <a:t>ooms</a:t>
            </a:r>
            <a:r>
              <a:rPr lang="fr-FR" sz="2000" dirty="0"/>
              <a:t>  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pressure .</a:t>
            </a:r>
            <a:r>
              <a:rPr lang="en-US" sz="1600" dirty="0"/>
              <a:t>..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…the worst hotel I had ever stayed at ...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fr-FR" sz="2000" dirty="0" err="1"/>
              <a:t>ervice</a:t>
            </a:r>
            <a:r>
              <a:rPr lang="fr-FR" sz="2000" dirty="0"/>
              <a:t>  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SLOW.</a:t>
            </a:r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fr-FR" sz="2000" dirty="0" err="1"/>
              <a:t>ining</a:t>
            </a:r>
            <a:r>
              <a:rPr lang="fr-FR" sz="2000" dirty="0"/>
              <a:t> (3/5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>
                <a:solidFill>
                  <a:srgbClr val="008000"/>
                </a:solidFill>
              </a:rPr>
              <a:t>biloxi.the</a:t>
            </a:r>
            <a:r>
              <a:rPr lang="en-US" sz="1600" dirty="0">
                <a:solidFill>
                  <a:srgbClr val="008000"/>
                </a:solidFill>
              </a:rPr>
              <a:t> food is great also the service ...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Offer of free buffet for joining the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87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95400"/>
          </a:xfrm>
        </p:spPr>
        <p:txBody>
          <a:bodyPr/>
          <a:lstStyle/>
          <a:p>
            <a:r>
              <a:rPr lang="en-US" dirty="0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Generally modeled as classification or regression task</a:t>
            </a:r>
          </a:p>
          <a:p>
            <a:pPr lvl="1"/>
            <a:r>
              <a:rPr lang="en-US" dirty="0"/>
              <a:t>predict a binary or ordinal label</a:t>
            </a:r>
          </a:p>
          <a:p>
            <a:endParaRPr lang="en-US" sz="2400" dirty="0"/>
          </a:p>
          <a:p>
            <a:r>
              <a:rPr lang="en-US" sz="2400" dirty="0"/>
              <a:t>Features:</a:t>
            </a:r>
          </a:p>
          <a:p>
            <a:pPr lvl="1"/>
            <a:r>
              <a:rPr lang="en-US" dirty="0"/>
              <a:t>Negation is important</a:t>
            </a:r>
          </a:p>
          <a:p>
            <a:pPr lvl="1"/>
            <a:r>
              <a:rPr lang="en-US" dirty="0"/>
              <a:t>Using all words (in naïve </a:t>
            </a:r>
            <a:r>
              <a:rPr lang="en-US" dirty="0" err="1"/>
              <a:t>bayes</a:t>
            </a:r>
            <a:r>
              <a:rPr lang="en-US" dirty="0"/>
              <a:t>) works well for some tasks</a:t>
            </a:r>
          </a:p>
          <a:p>
            <a:pPr lvl="1"/>
            <a:r>
              <a:rPr lang="en-US" dirty="0"/>
              <a:t>Finding subsets of words may help in other tasks</a:t>
            </a:r>
          </a:p>
          <a:p>
            <a:pPr lvl="2"/>
            <a:r>
              <a:rPr lang="en-US" sz="1800" dirty="0"/>
              <a:t>Hand-built polarity lexicons</a:t>
            </a:r>
          </a:p>
          <a:p>
            <a:pPr lvl="2"/>
            <a:r>
              <a:rPr lang="en-US" sz="1800" dirty="0"/>
              <a:t>Use seeds and semi-supervised learning to induce lexicons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700" dirty="0"/>
              <a:t>Twitter sentiment versus Gallup Poll of Consumer Confidence</a:t>
            </a:r>
            <a:endParaRPr lang="en-US" sz="3000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0" y="1800727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88" y="2269931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19" y="2659217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50680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Smith. 2010. From Tweets to Polls: Linking Text Sentiment to Public Opinion Time Series. In ICWSM-2010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918" y="5181600"/>
            <a:ext cx="2699506" cy="131238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742950"/>
          </a:xfrm>
        </p:spPr>
        <p:txBody>
          <a:bodyPr/>
          <a:lstStyle/>
          <a:p>
            <a:r>
              <a:rPr lang="en-US" dirty="0"/>
              <a:t>Twitter sentiment: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Johan 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Zeng. 2011. </a:t>
            </a:r>
            <a:r>
              <a:rPr lang="en-US" sz="2000" dirty="0">
                <a:hlinkClick r:id="rId3"/>
              </a:rPr>
              <a:t>Twitter mood predicts the stock market,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Journal of Computational Science 2:1, 1-8. 10.1016/j.jocs.2010.12.007.</a:t>
            </a:r>
            <a:endParaRPr lang="de-DE" sz="18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 </a:t>
            </a:r>
            <a:endParaRPr lang="en-US" sz="2000" dirty="0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95209"/>
            <a:ext cx="4648200" cy="51819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44" y="914400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2004498" y="3304608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Dow Jones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2667000"/>
            <a:ext cx="2286000" cy="2971800"/>
          </a:xfrm>
        </p:spPr>
        <p:txBody>
          <a:bodyPr/>
          <a:lstStyle/>
          <a:p>
            <a:r>
              <a:rPr lang="en-US" sz="2000" dirty="0"/>
              <a:t>CALM predicts DJIA 3 days later</a:t>
            </a:r>
          </a:p>
          <a:p>
            <a:r>
              <a:rPr lang="en-US" sz="2000" dirty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228189" y="461843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CALM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404" y="2175668"/>
            <a:ext cx="19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Bollen</a:t>
            </a:r>
            <a:r>
              <a:rPr lang="en-US" dirty="0"/>
              <a:t> et al. (2011)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7904" cy="1143000"/>
          </a:xfrm>
        </p:spPr>
        <p:txBody>
          <a:bodyPr/>
          <a:lstStyle/>
          <a:p>
            <a:r>
              <a:rPr lang="en-US" dirty="0"/>
              <a:t>Target Sentiment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3505200" cy="3333750"/>
          </a:xfrm>
        </p:spPr>
        <p:txBody>
          <a:bodyPr/>
          <a:lstStyle/>
          <a:p>
            <a:r>
              <a:rPr lang="en-US" dirty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Supervision</a:t>
            </a:r>
          </a:p>
          <a:p>
            <a:endParaRPr lang="en-US" sz="1400" dirty="0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94095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357"/>
            <a:ext cx="9144000" cy="15059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10172</TotalTime>
  <Words>2980</Words>
  <Application>Microsoft Office PowerPoint</Application>
  <PresentationFormat>On-screen Show (4:3)</PresentationFormat>
  <Paragraphs>446</Paragraphs>
  <Slides>51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Courier</vt:lpstr>
      <vt:lpstr>Zapf Dingbats</vt:lpstr>
      <vt:lpstr>Arial</vt:lpstr>
      <vt:lpstr>Calibri</vt:lpstr>
      <vt:lpstr>Calibri Light</vt:lpstr>
      <vt:lpstr>Lucida Sans</vt:lpstr>
      <vt:lpstr>Times</vt:lpstr>
      <vt:lpstr>Office Theme</vt:lpstr>
      <vt:lpstr>Equation</vt:lpstr>
      <vt:lpstr>MSBD 5018 - Natural Language Processing</vt:lpstr>
      <vt:lpstr>PowerPoint Presentation</vt:lpstr>
      <vt:lpstr>Positive or negative movie review?</vt:lpstr>
      <vt:lpstr>Google Map</vt:lpstr>
      <vt:lpstr>Amazon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Binarized (Boolean feature)</vt:lpstr>
      <vt:lpstr>Problems:  Thwarted Expectations and Ordering Effects</vt:lpstr>
      <vt:lpstr>Sentiment Analysis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Analyzing the polarity of each word in IMDB</vt:lpstr>
      <vt:lpstr>Analyzing the polarity of each word in IMDB</vt:lpstr>
      <vt:lpstr>Other sentiment feature: Logical negation</vt:lpstr>
      <vt:lpstr>Potts 2011 Results: More negation in negative sentiment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Sentiment Analysis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Summary on Sentiment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Yangqiu SONG</cp:lastModifiedBy>
  <cp:revision>207</cp:revision>
  <dcterms:created xsi:type="dcterms:W3CDTF">2006-08-16T00:00:00Z</dcterms:created>
  <dcterms:modified xsi:type="dcterms:W3CDTF">2023-02-07T08:50:20Z</dcterms:modified>
</cp:coreProperties>
</file>