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5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5" r:id="rId39"/>
    <p:sldId id="296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19" autoAdjust="0"/>
  </p:normalViewPr>
  <p:slideViewPr>
    <p:cSldViewPr>
      <p:cViewPr varScale="1">
        <p:scale>
          <a:sx n="121" d="100"/>
          <a:sy n="121" d="100"/>
        </p:scale>
        <p:origin x="2940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54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qiu SONG" userId="7663364d-1002-410d-9c05-5263f526c5cf" providerId="ADAL" clId="{B6A4C281-92B8-4FC9-ABE5-18D354D1957F}"/>
    <pc:docChg chg="modSld">
      <pc:chgData name="Yangqiu SONG" userId="7663364d-1002-410d-9c05-5263f526c5cf" providerId="ADAL" clId="{B6A4C281-92B8-4FC9-ABE5-18D354D1957F}" dt="2023-02-07T08:50:13.850" v="1" actId="403"/>
      <pc:docMkLst>
        <pc:docMk/>
      </pc:docMkLst>
      <pc:sldChg chg="modSp mod">
        <pc:chgData name="Yangqiu SONG" userId="7663364d-1002-410d-9c05-5263f526c5cf" providerId="ADAL" clId="{B6A4C281-92B8-4FC9-ABE5-18D354D1957F}" dt="2023-02-07T08:50:13.850" v="1" actId="403"/>
        <pc:sldMkLst>
          <pc:docMk/>
          <pc:sldMk cId="774493961" sldId="257"/>
        </pc:sldMkLst>
        <pc:spChg chg="mod">
          <ac:chgData name="Yangqiu SONG" userId="7663364d-1002-410d-9c05-5263f526c5cf" providerId="ADAL" clId="{B6A4C281-92B8-4FC9-ABE5-18D354D1957F}" dt="2023-02-07T08:50:13.850" v="1" actId="403"/>
          <ac:spMkLst>
            <pc:docMk/>
            <pc:sldMk cId="774493961" sldId="257"/>
            <ac:spMk id="2" creationId="{00000000-0000-0000-0000-000000000000}"/>
          </ac:spMkLst>
        </pc:spChg>
        <pc:spChg chg="mod">
          <ac:chgData name="Yangqiu SONG" userId="7663364d-1002-410d-9c05-5263f526c5cf" providerId="ADAL" clId="{B6A4C281-92B8-4FC9-ABE5-18D354D1957F}" dt="2023-02-07T08:50:10.755" v="0" actId="21"/>
          <ac:spMkLst>
            <pc:docMk/>
            <pc:sldMk cId="774493961" sldId="25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F9785-B714-4355-9128-4C9AFF94E816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CD5C7-AD7F-4FAA-B7B9-A09C6EEE6F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D5C7-AD7F-4FAA-B7B9-A09C6EEE6F7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26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cell state is kind of like a conveyor belt. It runs straight down the entire chain, with only some minor linear interactions. It’s very easy for information to just flow along it unchanged.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A252E-29CF-4F6E-AE47-25D8100797B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60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A252E-29CF-4F6E-AE47-25D8100797B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90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7D5F-6E45-4E90-8F6B-B91AF12B199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5FE6-750C-4732-8770-3764C3886B79}" type="datetime1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26E3-24CA-473D-94AE-BEF5424C6745}" type="datetime1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3CEE-FB3B-438F-9EBB-73B9AC10250C}" type="datetime1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2578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A034-9655-43B8-B3BD-88402095BDE4}" type="datetime1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8B27-60EC-44D9-BAB5-30CBA8DEF1DF}" type="datetime1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267200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419600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E438-2669-4C13-BC32-057F4D8A6A64}" type="datetime1">
              <a:rPr lang="en-US" smtClean="0"/>
              <a:pPr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371600"/>
            <a:ext cx="4421189" cy="803275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" y="2174874"/>
            <a:ext cx="4421189" cy="42259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371600"/>
            <a:ext cx="4422774" cy="803275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422774" cy="422592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8CF2-C308-4240-827B-DA5E5EF10773}" type="datetime1">
              <a:rPr lang="en-US" smtClean="0"/>
              <a:pPr/>
              <a:t>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29BF-A21A-4829-82BB-D4F1052F34BD}" type="datetime1">
              <a:rPr lang="en-US" smtClean="0"/>
              <a:pPr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8305-5630-46F6-B0A9-82A3FB37D1B9}" type="datetime1">
              <a:rPr lang="en-US" smtClean="0"/>
              <a:pPr/>
              <a:t>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31D5-19F5-4FF9-AAAF-C9E151ED526F}" type="datetime1">
              <a:rPr lang="en-US" smtClean="0"/>
              <a:pPr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8D69-AA0B-497A-9110-118DC585578D}" type="datetime1">
              <a:rPr lang="en-US" smtClean="0"/>
              <a:pPr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610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BB4C8-4A74-4DEC-ACCB-294E44CF7D2F}" type="datetime1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deeplearning.net/tutorial/lstm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deeplearning.net/tutorial/lstm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lah.github.io/posts/2015-08-Understanding-LSTMs/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hyperlink" Target="http://nlp.stanford.edu:8080/sentiment/rntnDemo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</p:spPr>
        <p:txBody>
          <a:bodyPr>
            <a:normAutofit/>
          </a:bodyPr>
          <a:lstStyle/>
          <a:p>
            <a:r>
              <a:rPr lang="pt-BR" sz="3600" dirty="0"/>
              <a:t>MSBD 5018 - Natural Language Processing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>
            <a:normAutofit/>
          </a:bodyPr>
          <a:lstStyle/>
          <a:p>
            <a:r>
              <a:rPr lang="en-US" altLang="zh-CN" dirty="0"/>
              <a:t>Sentiment Classification</a:t>
            </a:r>
          </a:p>
          <a:p>
            <a:r>
              <a:rPr lang="en-US" dirty="0"/>
              <a:t>Instructor: Yangqiu Song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519446"/>
            <a:ext cx="449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Slides credits: Yue Zhang, Dan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Roth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493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Notations Used in Papers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92" y="1303585"/>
            <a:ext cx="7886700" cy="3263504"/>
          </a:xfrm>
        </p:spPr>
        <p:txBody>
          <a:bodyPr/>
          <a:lstStyle/>
          <a:p>
            <a:r>
              <a:rPr lang="en-US" dirty="0"/>
              <a:t>Recurrent Neural Networks are networks with loops in them, allowing information to persist.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44FA-A4B6-4BA2-9DD1-C172BBD468E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6" y="2724150"/>
            <a:ext cx="2964656" cy="1606719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57200" y="4420316"/>
            <a:ext cx="3343275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1350" dirty="0">
                <a:solidFill>
                  <a:srgbClr val="333333"/>
                </a:solidFill>
                <a:latin typeface="+mn-lt"/>
                <a:ea typeface="CMS"/>
              </a:rPr>
              <a:t>In the above diagram, a chunk of neural network, </a:t>
            </a:r>
            <a:r>
              <a:rPr lang="en-US" altLang="en-US" sz="1350" b="1" i="1" dirty="0">
                <a:solidFill>
                  <a:srgbClr val="333333"/>
                </a:solidFill>
                <a:latin typeface="+mn-lt"/>
                <a:ea typeface="CMS"/>
              </a:rPr>
              <a:t>A</a:t>
            </a:r>
            <a:r>
              <a:rPr lang="en-US" altLang="en-US" sz="1350" dirty="0">
                <a:solidFill>
                  <a:srgbClr val="333333"/>
                </a:solidFill>
                <a:latin typeface="+mn-lt"/>
                <a:ea typeface="CMS"/>
              </a:rPr>
              <a:t>, looks at some input </a:t>
            </a:r>
            <a:r>
              <a:rPr lang="en-US" altLang="en-US" sz="1500" b="1" i="1" dirty="0" err="1">
                <a:solidFill>
                  <a:srgbClr val="333333"/>
                </a:solidFill>
                <a:latin typeface="+mn-lt"/>
                <a:ea typeface="MathJax_Math-italic"/>
              </a:rPr>
              <a:t>x</a:t>
            </a:r>
            <a:r>
              <a:rPr lang="en-US" altLang="en-US" sz="825" b="1" i="1" dirty="0" err="1">
                <a:solidFill>
                  <a:srgbClr val="333333"/>
                </a:solidFill>
                <a:latin typeface="+mn-lt"/>
                <a:ea typeface="MathJax_Math-italic"/>
              </a:rPr>
              <a:t>t</a:t>
            </a:r>
            <a:r>
              <a:rPr lang="en-US" altLang="en-US" sz="1350" dirty="0">
                <a:solidFill>
                  <a:srgbClr val="333333"/>
                </a:solidFill>
                <a:latin typeface="+mn-lt"/>
                <a:ea typeface="CMS"/>
              </a:rPr>
              <a:t> and outputs a value </a:t>
            </a:r>
            <a:r>
              <a:rPr lang="en-US" altLang="en-US" sz="1350" b="1" i="1" dirty="0">
                <a:solidFill>
                  <a:srgbClr val="333333"/>
                </a:solidFill>
                <a:latin typeface="+mn-lt"/>
                <a:ea typeface="MathJax_Math-italic"/>
              </a:rPr>
              <a:t>h</a:t>
            </a:r>
            <a:r>
              <a:rPr lang="en-US" altLang="en-US" sz="788" b="1" i="1" dirty="0">
                <a:solidFill>
                  <a:srgbClr val="333333"/>
                </a:solidFill>
                <a:latin typeface="+mn-lt"/>
                <a:ea typeface="MathJax_Math-italic"/>
              </a:rPr>
              <a:t>t</a:t>
            </a:r>
            <a:r>
              <a:rPr lang="en-US" altLang="en-US" sz="1350" dirty="0">
                <a:solidFill>
                  <a:srgbClr val="333333"/>
                </a:solidFill>
                <a:latin typeface="+mn-lt"/>
                <a:ea typeface="CMS"/>
              </a:rPr>
              <a:t>. </a:t>
            </a:r>
          </a:p>
          <a:p>
            <a:pPr algn="just"/>
            <a:r>
              <a:rPr lang="en-US" altLang="en-US" sz="1350" dirty="0">
                <a:solidFill>
                  <a:srgbClr val="333333"/>
                </a:solidFill>
                <a:latin typeface="+mn-lt"/>
                <a:ea typeface="CMS"/>
              </a:rPr>
              <a:t>A loop allows information to be passed from one step of the network to the next.</a:t>
            </a:r>
            <a:r>
              <a:rPr lang="en-US" altLang="en-US" sz="600" dirty="0">
                <a:latin typeface="+mn-lt"/>
              </a:rPr>
              <a:t> </a:t>
            </a:r>
            <a:endParaRPr lang="en-US" altLang="en-US" dirty="0">
              <a:latin typeface="+mn-lt"/>
            </a:endParaRPr>
          </a:p>
          <a:p>
            <a:pPr algn="just" defTabSz="685800"/>
            <a:endParaRPr lang="en-US" altLang="en-US" sz="135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122" y="2724150"/>
            <a:ext cx="4685527" cy="155166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046648" y="4424578"/>
            <a:ext cx="4572000" cy="7155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dirty="0">
                <a:solidFill>
                  <a:srgbClr val="333333"/>
                </a:solidFill>
              </a:rPr>
              <a:t>A recurrent neural network can be thought of as multiple copies of the same network, each passing a message to a successor. </a:t>
            </a:r>
          </a:p>
          <a:p>
            <a:r>
              <a:rPr lang="en-US" sz="1350" dirty="0">
                <a:solidFill>
                  <a:srgbClr val="333333"/>
                </a:solidFill>
              </a:rPr>
              <a:t>The diagram above shows what happens if we unroll the loop. 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300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682" y="1267600"/>
            <a:ext cx="7886700" cy="3263504"/>
          </a:xfrm>
        </p:spPr>
        <p:txBody>
          <a:bodyPr/>
          <a:lstStyle/>
          <a:p>
            <a:r>
              <a:rPr lang="en-US" dirty="0"/>
              <a:t>Examples of Recurrent Neural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44FA-A4B6-4BA2-9DD1-C172BBD468E4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 descr="http://karpathy.github.io/assets/rnn/diag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2307769"/>
            <a:ext cx="5739493" cy="179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82418" y="2637734"/>
            <a:ext cx="257991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Each rectangle is a vector and arrows represent functions (e.g. matrix multiply).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Input vectors are in red, output vectors are in blue and green vectors hold the RNN's state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1258" y="4332343"/>
            <a:ext cx="8694965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(1) Standard mode of processing without RNN, from fixed-sized input to fixed-sized output (e.g. image classification). </a:t>
            </a:r>
          </a:p>
          <a:p>
            <a:r>
              <a:rPr lang="en-US" sz="1350" dirty="0"/>
              <a:t>(2) Sequence output (e.g. image captioning takes an image and outputs a sentence of words). </a:t>
            </a:r>
          </a:p>
          <a:p>
            <a:r>
              <a:rPr lang="en-US" sz="1350" dirty="0"/>
              <a:t>(3) Sequence input (e.g. sentiment analysis where a given sentence is classified as expressing positive or negative sentiment). </a:t>
            </a:r>
          </a:p>
          <a:p>
            <a:r>
              <a:rPr lang="en-US" sz="1350" dirty="0"/>
              <a:t>(4) Sequence input and sequence output (e.g. Machine Translation: an RNN reads a sentence in English and then outputs a sentence in French). </a:t>
            </a:r>
          </a:p>
          <a:p>
            <a:r>
              <a:rPr lang="en-US" sz="1350" dirty="0"/>
              <a:t>(5) Synced sequence input and output (e.g. video classification where we wish to label each frame of the video).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090996"/>
            <a:ext cx="2857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3922" y="4088001"/>
            <a:ext cx="2857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93596" y="4104330"/>
            <a:ext cx="2857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09432" y="4055343"/>
            <a:ext cx="2857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29325" y="4055343"/>
            <a:ext cx="2204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96644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57200" y="33528"/>
            <a:ext cx="8229600" cy="1109472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+mn-lt"/>
                <a:cs typeface="CMU Bright SemiBold"/>
              </a:rPr>
              <a:t>Sentiment Classification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609600" y="1380744"/>
            <a:ext cx="7618615" cy="4791456"/>
          </a:xfrm>
        </p:spPr>
        <p:txBody>
          <a:bodyPr>
            <a:normAutofit/>
          </a:bodyPr>
          <a:lstStyle/>
          <a:p>
            <a:r>
              <a:rPr lang="en-US" sz="2400" dirty="0">
                <a:cs typeface="CMU Bright Roman"/>
              </a:rPr>
              <a:t>Classify a </a:t>
            </a:r>
            <a:br>
              <a:rPr lang="en-US" sz="2400" dirty="0">
                <a:cs typeface="CMU Bright Roman"/>
              </a:rPr>
            </a:br>
            <a:r>
              <a:rPr lang="en-US" sz="2400" dirty="0">
                <a:cs typeface="CMU Bright Roman"/>
              </a:rPr>
              <a:t>restaurant review from Yelp! OR</a:t>
            </a:r>
            <a:br>
              <a:rPr lang="en-US" sz="2400" dirty="0">
                <a:cs typeface="CMU Bright Roman"/>
              </a:rPr>
            </a:br>
            <a:r>
              <a:rPr lang="en-US" sz="2400" dirty="0">
                <a:cs typeface="CMU Bright Roman"/>
              </a:rPr>
              <a:t>movie review from IMDB OR</a:t>
            </a:r>
            <a:br>
              <a:rPr lang="en-US" sz="2400" dirty="0">
                <a:cs typeface="CMU Bright Roman"/>
              </a:rPr>
            </a:br>
            <a:r>
              <a:rPr lang="en-US" sz="2400" dirty="0">
                <a:cs typeface="CMU Bright Roman"/>
              </a:rPr>
              <a:t>…</a:t>
            </a:r>
            <a:br>
              <a:rPr lang="en-US" sz="2400" dirty="0">
                <a:cs typeface="CMU Bright Roman"/>
              </a:rPr>
            </a:br>
            <a:r>
              <a:rPr lang="en-US" sz="2400" dirty="0">
                <a:cs typeface="CMU Bright Roman"/>
              </a:rPr>
              <a:t>as positive or negative</a:t>
            </a:r>
          </a:p>
          <a:p>
            <a:pPr marL="0" indent="0">
              <a:buNone/>
            </a:pPr>
            <a:endParaRPr lang="en-US" sz="2400" dirty="0">
              <a:cs typeface="CMU Bright Roman"/>
            </a:endParaRPr>
          </a:p>
          <a:p>
            <a:r>
              <a:rPr lang="en-US" sz="2400" dirty="0">
                <a:cs typeface="CMU Bright SemiBold"/>
              </a:rPr>
              <a:t>Inputs:</a:t>
            </a:r>
            <a:r>
              <a:rPr lang="en-US" sz="2400" dirty="0">
                <a:cs typeface="CMU Bright Roman"/>
              </a:rPr>
              <a:t> Multiple words, one or more sentences</a:t>
            </a:r>
          </a:p>
          <a:p>
            <a:r>
              <a:rPr lang="en-US" sz="2400" dirty="0">
                <a:cs typeface="CMU Bright SemiBold"/>
              </a:rPr>
              <a:t>Outputs:</a:t>
            </a:r>
            <a:r>
              <a:rPr lang="en-US" sz="2400" dirty="0">
                <a:cs typeface="CMU Bright Roman"/>
              </a:rPr>
              <a:t> Positive / Negative classification</a:t>
            </a:r>
          </a:p>
          <a:p>
            <a:endParaRPr lang="en-US" sz="2400" dirty="0">
              <a:cs typeface="CMU Bright Roman"/>
            </a:endParaRPr>
          </a:p>
          <a:p>
            <a:r>
              <a:rPr lang="en-US" sz="2400" dirty="0">
                <a:cs typeface="CMU Bright Roman"/>
              </a:rPr>
              <a:t>“The food was really good”</a:t>
            </a:r>
          </a:p>
          <a:p>
            <a:r>
              <a:rPr lang="en-US" sz="2400" dirty="0">
                <a:cs typeface="CMU Bright Roman"/>
              </a:rPr>
              <a:t>“The chicken crossed the road because it was uncooked”</a:t>
            </a:r>
          </a:p>
        </p:txBody>
      </p:sp>
    </p:spTree>
    <p:extLst>
      <p:ext uri="{BB962C8B-B14F-4D97-AF65-F5344CB8AC3E}">
        <p14:creationId xmlns:p14="http://schemas.microsoft.com/office/powerpoint/2010/main" val="273182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1616391" y="3866201"/>
            <a:ext cx="1124102" cy="34296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  <a:cs typeface="CMU Bright Roman"/>
              </a:rPr>
              <a:t>RNN</a:t>
            </a:r>
          </a:p>
        </p:txBody>
      </p:sp>
      <p:cxnSp>
        <p:nvCxnSpPr>
          <p:cNvPr id="112" name="Straight Arrow Connector 111"/>
          <p:cNvCxnSpPr>
            <a:endCxn id="98" idx="2"/>
          </p:cNvCxnSpPr>
          <p:nvPr/>
        </p:nvCxnSpPr>
        <p:spPr>
          <a:xfrm flipV="1">
            <a:off x="2178442" y="4209162"/>
            <a:ext cx="0" cy="32847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57068" y="4561866"/>
            <a:ext cx="4427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cs typeface="CMU Bright Oblique"/>
              </a:rPr>
              <a:t>The</a:t>
            </a:r>
          </a:p>
        </p:txBody>
      </p:sp>
      <p:cxnSp>
        <p:nvCxnSpPr>
          <p:cNvPr id="13" name="Straight Arrow Connector 12"/>
          <p:cNvCxnSpPr>
            <a:stCxn id="98" idx="3"/>
          </p:cNvCxnSpPr>
          <p:nvPr/>
        </p:nvCxnSpPr>
        <p:spPr>
          <a:xfrm>
            <a:off x="2740493" y="4037681"/>
            <a:ext cx="56112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47715" y="4070662"/>
            <a:ext cx="3321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cs typeface="CMU Bright Oblique"/>
              </a:rPr>
              <a:t>h</a:t>
            </a:r>
            <a:r>
              <a:rPr lang="en-US" sz="1350" baseline="-25000" dirty="0">
                <a:cs typeface="CMU Bright Oblique"/>
              </a:rPr>
              <a:t>1</a:t>
            </a:r>
            <a:endParaRPr lang="en-US" sz="1350" dirty="0">
              <a:cs typeface="CMU Bright Obliq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13585" y="1813030"/>
            <a:ext cx="6137807" cy="335158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857250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+mn-lt"/>
                <a:cs typeface="CMU Bright SemiBold"/>
              </a:rPr>
              <a:t>Sentiment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590335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1616391" y="3866201"/>
            <a:ext cx="1124102" cy="34296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  <a:cs typeface="CMU Bright Roman"/>
              </a:rPr>
              <a:t>RNN</a:t>
            </a:r>
          </a:p>
        </p:txBody>
      </p:sp>
      <p:cxnSp>
        <p:nvCxnSpPr>
          <p:cNvPr id="112" name="Straight Arrow Connector 111"/>
          <p:cNvCxnSpPr>
            <a:endCxn id="98" idx="2"/>
          </p:cNvCxnSpPr>
          <p:nvPr/>
        </p:nvCxnSpPr>
        <p:spPr>
          <a:xfrm flipV="1">
            <a:off x="2178442" y="4209162"/>
            <a:ext cx="0" cy="32847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57068" y="4561866"/>
            <a:ext cx="4427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cs typeface="CMU Bright Oblique"/>
              </a:rPr>
              <a:t>The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01612" y="3866201"/>
            <a:ext cx="1124102" cy="34296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  <a:cs typeface="CMU Bright Roman"/>
              </a:rPr>
              <a:t>RNN</a:t>
            </a:r>
          </a:p>
        </p:txBody>
      </p:sp>
      <p:cxnSp>
        <p:nvCxnSpPr>
          <p:cNvPr id="11" name="Straight Arrow Connector 10"/>
          <p:cNvCxnSpPr>
            <a:endCxn id="10" idx="2"/>
          </p:cNvCxnSpPr>
          <p:nvPr/>
        </p:nvCxnSpPr>
        <p:spPr>
          <a:xfrm flipV="1">
            <a:off x="3863663" y="4209162"/>
            <a:ext cx="0" cy="32847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13147" y="4561866"/>
            <a:ext cx="50103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cs typeface="CMU Bright Oblique"/>
              </a:rPr>
              <a:t>food</a:t>
            </a:r>
          </a:p>
        </p:txBody>
      </p:sp>
      <p:cxnSp>
        <p:nvCxnSpPr>
          <p:cNvPr id="13" name="Straight Arrow Connector 12"/>
          <p:cNvCxnSpPr>
            <a:stCxn id="98" idx="3"/>
            <a:endCxn id="10" idx="1"/>
          </p:cNvCxnSpPr>
          <p:nvPr/>
        </p:nvCxnSpPr>
        <p:spPr>
          <a:xfrm>
            <a:off x="2740493" y="4037681"/>
            <a:ext cx="56112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47715" y="4070662"/>
            <a:ext cx="3321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cs typeface="CMU Bright Oblique"/>
              </a:rPr>
              <a:t>h</a:t>
            </a:r>
            <a:r>
              <a:rPr lang="en-US" sz="1350" baseline="-25000" dirty="0">
                <a:cs typeface="CMU Bright Oblique"/>
              </a:rPr>
              <a:t>1</a:t>
            </a:r>
            <a:endParaRPr lang="en-US" sz="1350" dirty="0">
              <a:cs typeface="CMU Bright Oblique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425714" y="4036406"/>
            <a:ext cx="56112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28314" y="4079527"/>
            <a:ext cx="3321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cs typeface="CMU Bright Oblique"/>
              </a:rPr>
              <a:t>h</a:t>
            </a:r>
            <a:r>
              <a:rPr lang="en-US" sz="1350" baseline="-25000" dirty="0">
                <a:cs typeface="CMU Bright Oblique"/>
              </a:rPr>
              <a:t>2</a:t>
            </a:r>
            <a:endParaRPr lang="en-US" sz="1350" dirty="0">
              <a:cs typeface="CMU Bright Obliq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13585" y="1813030"/>
            <a:ext cx="6137807" cy="335158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857250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+mn-lt"/>
                <a:cs typeface="CMU Bright SemiBold"/>
              </a:rPr>
              <a:t>Sentiment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320984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1616391" y="3866201"/>
            <a:ext cx="1124102" cy="34296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  <a:cs typeface="CMU Bright Roman"/>
              </a:rPr>
              <a:t>RNN</a:t>
            </a:r>
          </a:p>
        </p:txBody>
      </p:sp>
      <p:cxnSp>
        <p:nvCxnSpPr>
          <p:cNvPr id="112" name="Straight Arrow Connector 111"/>
          <p:cNvCxnSpPr>
            <a:endCxn id="98" idx="2"/>
          </p:cNvCxnSpPr>
          <p:nvPr/>
        </p:nvCxnSpPr>
        <p:spPr>
          <a:xfrm flipV="1">
            <a:off x="2178442" y="4209162"/>
            <a:ext cx="0" cy="32847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57068" y="4561866"/>
            <a:ext cx="4427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cs typeface="CMU Bright Oblique"/>
              </a:rPr>
              <a:t>The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01612" y="3866201"/>
            <a:ext cx="1124102" cy="34296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  <a:cs typeface="CMU Bright Roman"/>
              </a:rPr>
              <a:t>RNN</a:t>
            </a:r>
          </a:p>
        </p:txBody>
      </p:sp>
      <p:cxnSp>
        <p:nvCxnSpPr>
          <p:cNvPr id="11" name="Straight Arrow Connector 10"/>
          <p:cNvCxnSpPr>
            <a:endCxn id="10" idx="2"/>
          </p:cNvCxnSpPr>
          <p:nvPr/>
        </p:nvCxnSpPr>
        <p:spPr>
          <a:xfrm flipV="1">
            <a:off x="3863663" y="4209162"/>
            <a:ext cx="0" cy="32847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13147" y="4561866"/>
            <a:ext cx="50103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cs typeface="CMU Bright Oblique"/>
              </a:rPr>
              <a:t>food</a:t>
            </a:r>
          </a:p>
        </p:txBody>
      </p:sp>
      <p:cxnSp>
        <p:nvCxnSpPr>
          <p:cNvPr id="13" name="Straight Arrow Connector 12"/>
          <p:cNvCxnSpPr>
            <a:stCxn id="98" idx="3"/>
            <a:endCxn id="10" idx="1"/>
          </p:cNvCxnSpPr>
          <p:nvPr/>
        </p:nvCxnSpPr>
        <p:spPr>
          <a:xfrm>
            <a:off x="2740493" y="4037681"/>
            <a:ext cx="56112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47715" y="4070662"/>
            <a:ext cx="3321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cs typeface="CMU Bright Oblique"/>
              </a:rPr>
              <a:t>h</a:t>
            </a:r>
            <a:r>
              <a:rPr lang="en-US" sz="1350" baseline="-25000" dirty="0">
                <a:cs typeface="CMU Bright Oblique"/>
              </a:rPr>
              <a:t>1</a:t>
            </a:r>
            <a:endParaRPr lang="en-US" sz="1350" dirty="0">
              <a:cs typeface="CMU Bright Oblique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425714" y="4036406"/>
            <a:ext cx="56112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28314" y="4079527"/>
            <a:ext cx="3321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cs typeface="CMU Bright Oblique"/>
              </a:rPr>
              <a:t>h</a:t>
            </a:r>
            <a:r>
              <a:rPr lang="en-US" sz="1350" baseline="-25000" dirty="0">
                <a:cs typeface="CMU Bright Oblique"/>
              </a:rPr>
              <a:t>2</a:t>
            </a:r>
            <a:endParaRPr lang="en-US" sz="1350" dirty="0">
              <a:cs typeface="CMU Bright Oblique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98977" y="3866201"/>
            <a:ext cx="1124102" cy="34296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  <a:cs typeface="CMU Bright Roman"/>
              </a:rPr>
              <a:t>RNN</a:t>
            </a:r>
          </a:p>
        </p:txBody>
      </p:sp>
      <p:cxnSp>
        <p:nvCxnSpPr>
          <p:cNvPr id="24" name="Straight Arrow Connector 23"/>
          <p:cNvCxnSpPr>
            <a:endCxn id="23" idx="2"/>
          </p:cNvCxnSpPr>
          <p:nvPr/>
        </p:nvCxnSpPr>
        <p:spPr>
          <a:xfrm flipV="1">
            <a:off x="6961028" y="4209162"/>
            <a:ext cx="0" cy="32847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93584" y="4561866"/>
            <a:ext cx="5348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cs typeface="CMU Bright Oblique"/>
              </a:rPr>
              <a:t>good</a:t>
            </a:r>
          </a:p>
        </p:txBody>
      </p:sp>
      <p:cxnSp>
        <p:nvCxnSpPr>
          <p:cNvPr id="26" name="Straight Arrow Connector 25"/>
          <p:cNvCxnSpPr>
            <a:endCxn id="23" idx="1"/>
          </p:cNvCxnSpPr>
          <p:nvPr/>
        </p:nvCxnSpPr>
        <p:spPr>
          <a:xfrm>
            <a:off x="5837857" y="4037681"/>
            <a:ext cx="56112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97792" y="4070662"/>
            <a:ext cx="4267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cs typeface="CMU Bright Oblique"/>
              </a:rPr>
              <a:t>h</a:t>
            </a:r>
            <a:r>
              <a:rPr lang="en-US" sz="1350" baseline="-25000" dirty="0">
                <a:cs typeface="CMU Bright Oblique"/>
              </a:rPr>
              <a:t>n-1</a:t>
            </a:r>
            <a:endParaRPr lang="en-US" sz="1350" dirty="0">
              <a:cs typeface="CMU Bright Oblique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101134" y="4032833"/>
            <a:ext cx="56112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50382" y="3435537"/>
            <a:ext cx="3337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err="1">
                <a:cs typeface="CMU Bright Oblique"/>
              </a:rPr>
              <a:t>h</a:t>
            </a:r>
            <a:r>
              <a:rPr lang="en-US" sz="1350" baseline="-25000" dirty="0" err="1">
                <a:cs typeface="CMU Bright Oblique"/>
              </a:rPr>
              <a:t>n</a:t>
            </a:r>
            <a:endParaRPr lang="en-US" sz="1350" dirty="0">
              <a:cs typeface="CMU Bright Obliq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13585" y="1813030"/>
            <a:ext cx="6137807" cy="335158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3" name="Straight Arrow Connector 32"/>
          <p:cNvCxnSpPr>
            <a:stCxn id="23" idx="0"/>
          </p:cNvCxnSpPr>
          <p:nvPr/>
        </p:nvCxnSpPr>
        <p:spPr>
          <a:xfrm flipV="1">
            <a:off x="6961029" y="3290717"/>
            <a:ext cx="1" cy="5754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857250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+mn-lt"/>
                <a:cs typeface="CMU Bright SemiBold"/>
              </a:rPr>
              <a:t>Sentiment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008240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1616391" y="3866201"/>
            <a:ext cx="1124102" cy="34296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  <a:cs typeface="CMU Bright Roman"/>
              </a:rPr>
              <a:t>RNN</a:t>
            </a:r>
          </a:p>
        </p:txBody>
      </p:sp>
      <p:cxnSp>
        <p:nvCxnSpPr>
          <p:cNvPr id="112" name="Straight Arrow Connector 111"/>
          <p:cNvCxnSpPr>
            <a:endCxn id="98" idx="2"/>
          </p:cNvCxnSpPr>
          <p:nvPr/>
        </p:nvCxnSpPr>
        <p:spPr>
          <a:xfrm flipV="1">
            <a:off x="2178442" y="4209162"/>
            <a:ext cx="0" cy="32847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57068" y="4561866"/>
            <a:ext cx="4427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cs typeface="CMU Bright Oblique"/>
              </a:rPr>
              <a:t>The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01612" y="3866201"/>
            <a:ext cx="1124102" cy="34296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  <a:cs typeface="CMU Bright Roman"/>
              </a:rPr>
              <a:t>RNN</a:t>
            </a:r>
          </a:p>
        </p:txBody>
      </p:sp>
      <p:cxnSp>
        <p:nvCxnSpPr>
          <p:cNvPr id="11" name="Straight Arrow Connector 10"/>
          <p:cNvCxnSpPr>
            <a:endCxn id="10" idx="2"/>
          </p:cNvCxnSpPr>
          <p:nvPr/>
        </p:nvCxnSpPr>
        <p:spPr>
          <a:xfrm flipV="1">
            <a:off x="3863663" y="4209162"/>
            <a:ext cx="0" cy="32847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13147" y="4561866"/>
            <a:ext cx="50103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cs typeface="CMU Bright Oblique"/>
              </a:rPr>
              <a:t>food</a:t>
            </a:r>
          </a:p>
        </p:txBody>
      </p:sp>
      <p:cxnSp>
        <p:nvCxnSpPr>
          <p:cNvPr id="13" name="Straight Arrow Connector 12"/>
          <p:cNvCxnSpPr>
            <a:stCxn id="98" idx="3"/>
            <a:endCxn id="10" idx="1"/>
          </p:cNvCxnSpPr>
          <p:nvPr/>
        </p:nvCxnSpPr>
        <p:spPr>
          <a:xfrm>
            <a:off x="2740493" y="4037681"/>
            <a:ext cx="56112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47715" y="4070662"/>
            <a:ext cx="3321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cs typeface="CMU Bright Oblique"/>
              </a:rPr>
              <a:t>h</a:t>
            </a:r>
            <a:r>
              <a:rPr lang="en-US" sz="1350" baseline="-25000" dirty="0">
                <a:cs typeface="CMU Bright Oblique"/>
              </a:rPr>
              <a:t>1</a:t>
            </a:r>
            <a:endParaRPr lang="en-US" sz="1350" dirty="0">
              <a:cs typeface="CMU Bright Oblique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425714" y="4036406"/>
            <a:ext cx="56112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28314" y="4079527"/>
            <a:ext cx="3321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cs typeface="CMU Bright Oblique"/>
              </a:rPr>
              <a:t>h</a:t>
            </a:r>
            <a:r>
              <a:rPr lang="en-US" sz="1350" baseline="-25000" dirty="0">
                <a:cs typeface="CMU Bright Oblique"/>
              </a:rPr>
              <a:t>2</a:t>
            </a:r>
            <a:endParaRPr lang="en-US" sz="1350" dirty="0">
              <a:cs typeface="CMU Bright Oblique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98977" y="3866201"/>
            <a:ext cx="1124102" cy="34296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  <a:cs typeface="CMU Bright Roman"/>
              </a:rPr>
              <a:t>RNN</a:t>
            </a:r>
          </a:p>
        </p:txBody>
      </p:sp>
      <p:cxnSp>
        <p:nvCxnSpPr>
          <p:cNvPr id="24" name="Straight Arrow Connector 23"/>
          <p:cNvCxnSpPr>
            <a:endCxn id="23" idx="2"/>
          </p:cNvCxnSpPr>
          <p:nvPr/>
        </p:nvCxnSpPr>
        <p:spPr>
          <a:xfrm flipV="1">
            <a:off x="6961028" y="4209162"/>
            <a:ext cx="0" cy="32847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93584" y="4561866"/>
            <a:ext cx="5348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cs typeface="CMU Bright Oblique"/>
              </a:rPr>
              <a:t>good</a:t>
            </a:r>
          </a:p>
        </p:txBody>
      </p:sp>
      <p:cxnSp>
        <p:nvCxnSpPr>
          <p:cNvPr id="26" name="Straight Arrow Connector 25"/>
          <p:cNvCxnSpPr>
            <a:endCxn id="23" idx="1"/>
          </p:cNvCxnSpPr>
          <p:nvPr/>
        </p:nvCxnSpPr>
        <p:spPr>
          <a:xfrm>
            <a:off x="5837857" y="4037681"/>
            <a:ext cx="56112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97792" y="4070662"/>
            <a:ext cx="4267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cs typeface="CMU Bright Oblique"/>
              </a:rPr>
              <a:t>h</a:t>
            </a:r>
            <a:r>
              <a:rPr lang="en-US" sz="1350" baseline="-25000" dirty="0">
                <a:cs typeface="CMU Bright Oblique"/>
              </a:rPr>
              <a:t>n-1</a:t>
            </a:r>
            <a:endParaRPr lang="en-US" sz="1350" dirty="0">
              <a:cs typeface="CMU Bright Oblique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101134" y="4032833"/>
            <a:ext cx="56112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50382" y="3435537"/>
            <a:ext cx="3337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err="1">
                <a:cs typeface="CMU Bright Oblique"/>
              </a:rPr>
              <a:t>h</a:t>
            </a:r>
            <a:r>
              <a:rPr lang="en-US" sz="1350" baseline="-25000" dirty="0" err="1">
                <a:cs typeface="CMU Bright Oblique"/>
              </a:rPr>
              <a:t>n</a:t>
            </a:r>
            <a:endParaRPr lang="en-US" sz="1350" dirty="0">
              <a:cs typeface="CMU Bright Obliq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13585" y="1813030"/>
            <a:ext cx="6137807" cy="335158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/>
          <p:cNvSpPr/>
          <p:nvPr/>
        </p:nvSpPr>
        <p:spPr>
          <a:xfrm>
            <a:off x="6398977" y="2841574"/>
            <a:ext cx="1124102" cy="449144"/>
          </a:xfrm>
          <a:prstGeom prst="rect">
            <a:avLst/>
          </a:prstGeom>
          <a:solidFill>
            <a:schemeClr val="accent1">
              <a:lumMod val="60000"/>
              <a:lumOff val="40000"/>
              <a:alpha val="33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  <a:cs typeface="CMU Bright Roman"/>
              </a:rPr>
              <a:t>Linear Classifier</a:t>
            </a:r>
          </a:p>
        </p:txBody>
      </p:sp>
      <p:cxnSp>
        <p:nvCxnSpPr>
          <p:cNvPr id="33" name="Straight Arrow Connector 32"/>
          <p:cNvCxnSpPr>
            <a:stCxn id="23" idx="0"/>
            <a:endCxn id="32" idx="2"/>
          </p:cNvCxnSpPr>
          <p:nvPr/>
        </p:nvCxnSpPr>
        <p:spPr>
          <a:xfrm flipV="1">
            <a:off x="6961029" y="3290717"/>
            <a:ext cx="1" cy="5754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857250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+mn-lt"/>
                <a:cs typeface="CMU Bright SemiBold"/>
              </a:rPr>
              <a:t>Sentiment Classification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527540" y="2360610"/>
            <a:ext cx="869030" cy="401522"/>
            <a:chOff x="7179387" y="2004478"/>
            <a:chExt cx="1158706" cy="535363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79387" y="2007218"/>
              <a:ext cx="532623" cy="532623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02730" y="2004478"/>
              <a:ext cx="535363" cy="535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5214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1616391" y="3866201"/>
            <a:ext cx="1124102" cy="34296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  <a:cs typeface="CMU Bright Roman"/>
              </a:rPr>
              <a:t>RNN</a:t>
            </a:r>
          </a:p>
        </p:txBody>
      </p:sp>
      <p:cxnSp>
        <p:nvCxnSpPr>
          <p:cNvPr id="112" name="Straight Arrow Connector 111"/>
          <p:cNvCxnSpPr>
            <a:endCxn id="98" idx="2"/>
          </p:cNvCxnSpPr>
          <p:nvPr/>
        </p:nvCxnSpPr>
        <p:spPr>
          <a:xfrm flipV="1">
            <a:off x="2178442" y="4209162"/>
            <a:ext cx="0" cy="32847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57068" y="4561866"/>
            <a:ext cx="4427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cs typeface="CMU Bright Oblique"/>
              </a:rPr>
              <a:t>The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01612" y="3866201"/>
            <a:ext cx="1124102" cy="34296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  <a:cs typeface="CMU Bright Roman"/>
              </a:rPr>
              <a:t>RNN</a:t>
            </a:r>
          </a:p>
        </p:txBody>
      </p:sp>
      <p:cxnSp>
        <p:nvCxnSpPr>
          <p:cNvPr id="11" name="Straight Arrow Connector 10"/>
          <p:cNvCxnSpPr>
            <a:endCxn id="10" idx="2"/>
          </p:cNvCxnSpPr>
          <p:nvPr/>
        </p:nvCxnSpPr>
        <p:spPr>
          <a:xfrm flipV="1">
            <a:off x="3863663" y="4209162"/>
            <a:ext cx="0" cy="32847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13147" y="4561866"/>
            <a:ext cx="50103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cs typeface="CMU Bright Oblique"/>
              </a:rPr>
              <a:t>food</a:t>
            </a:r>
          </a:p>
        </p:txBody>
      </p:sp>
      <p:cxnSp>
        <p:nvCxnSpPr>
          <p:cNvPr id="13" name="Straight Arrow Connector 12"/>
          <p:cNvCxnSpPr>
            <a:stCxn id="98" idx="3"/>
            <a:endCxn id="10" idx="1"/>
          </p:cNvCxnSpPr>
          <p:nvPr/>
        </p:nvCxnSpPr>
        <p:spPr>
          <a:xfrm>
            <a:off x="2740493" y="4037681"/>
            <a:ext cx="56112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47715" y="4070662"/>
            <a:ext cx="3321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cs typeface="CMU Bright Oblique"/>
              </a:rPr>
              <a:t>h</a:t>
            </a:r>
            <a:r>
              <a:rPr lang="en-US" sz="1350" baseline="-25000" dirty="0">
                <a:cs typeface="CMU Bright Oblique"/>
              </a:rPr>
              <a:t>1</a:t>
            </a:r>
            <a:endParaRPr lang="en-US" sz="1350" dirty="0">
              <a:cs typeface="CMU Bright Oblique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425714" y="4036406"/>
            <a:ext cx="56112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28314" y="4079527"/>
            <a:ext cx="3321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cs typeface="CMU Bright Oblique"/>
              </a:rPr>
              <a:t>h</a:t>
            </a:r>
            <a:r>
              <a:rPr lang="en-US" sz="1350" baseline="-25000" dirty="0">
                <a:cs typeface="CMU Bright Oblique"/>
              </a:rPr>
              <a:t>2</a:t>
            </a:r>
            <a:endParaRPr lang="en-US" sz="1350" dirty="0">
              <a:cs typeface="CMU Bright Oblique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98977" y="3866201"/>
            <a:ext cx="1124102" cy="34296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  <a:cs typeface="CMU Bright Roman"/>
              </a:rPr>
              <a:t>RNN</a:t>
            </a:r>
          </a:p>
        </p:txBody>
      </p:sp>
      <p:cxnSp>
        <p:nvCxnSpPr>
          <p:cNvPr id="24" name="Straight Arrow Connector 23"/>
          <p:cNvCxnSpPr>
            <a:endCxn id="23" idx="2"/>
          </p:cNvCxnSpPr>
          <p:nvPr/>
        </p:nvCxnSpPr>
        <p:spPr>
          <a:xfrm flipV="1">
            <a:off x="6961028" y="4209162"/>
            <a:ext cx="0" cy="32847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93584" y="4561866"/>
            <a:ext cx="5348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cs typeface="CMU Bright Oblique"/>
              </a:rPr>
              <a:t>good</a:t>
            </a:r>
          </a:p>
        </p:txBody>
      </p:sp>
      <p:cxnSp>
        <p:nvCxnSpPr>
          <p:cNvPr id="26" name="Straight Arrow Connector 25"/>
          <p:cNvCxnSpPr>
            <a:endCxn id="23" idx="1"/>
          </p:cNvCxnSpPr>
          <p:nvPr/>
        </p:nvCxnSpPr>
        <p:spPr>
          <a:xfrm>
            <a:off x="5837857" y="4037681"/>
            <a:ext cx="56112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97792" y="4070662"/>
            <a:ext cx="4267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cs typeface="CMU Bright Oblique"/>
              </a:rPr>
              <a:t>h</a:t>
            </a:r>
            <a:r>
              <a:rPr lang="en-US" sz="1350" baseline="-25000" dirty="0">
                <a:cs typeface="CMU Bright Oblique"/>
              </a:rPr>
              <a:t>n-1</a:t>
            </a:r>
            <a:endParaRPr lang="en-US" sz="1350" dirty="0">
              <a:cs typeface="CMU Bright Oblique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101134" y="4032833"/>
            <a:ext cx="56112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50382" y="3435537"/>
            <a:ext cx="3337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err="1">
                <a:cs typeface="CMU Bright Oblique"/>
              </a:rPr>
              <a:t>h</a:t>
            </a:r>
            <a:r>
              <a:rPr lang="en-US" sz="1350" baseline="-25000" dirty="0" err="1">
                <a:cs typeface="CMU Bright Oblique"/>
              </a:rPr>
              <a:t>n</a:t>
            </a:r>
            <a:endParaRPr lang="en-US" sz="1350" dirty="0">
              <a:cs typeface="CMU Bright Obliq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13585" y="1813030"/>
            <a:ext cx="6137807" cy="335158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/>
          <p:cNvSpPr/>
          <p:nvPr/>
        </p:nvSpPr>
        <p:spPr>
          <a:xfrm>
            <a:off x="6398977" y="2841574"/>
            <a:ext cx="1124102" cy="449144"/>
          </a:xfrm>
          <a:prstGeom prst="rect">
            <a:avLst/>
          </a:prstGeom>
          <a:solidFill>
            <a:schemeClr val="accent1">
              <a:lumMod val="60000"/>
              <a:lumOff val="40000"/>
              <a:alpha val="33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  <a:cs typeface="CMU Bright Roman"/>
              </a:rPr>
              <a:t>Linear Classifier</a:t>
            </a:r>
          </a:p>
        </p:txBody>
      </p:sp>
      <p:cxnSp>
        <p:nvCxnSpPr>
          <p:cNvPr id="33" name="Straight Arrow Connector 32"/>
          <p:cNvCxnSpPr>
            <a:stCxn id="23" idx="0"/>
            <a:endCxn id="32" idx="2"/>
          </p:cNvCxnSpPr>
          <p:nvPr/>
        </p:nvCxnSpPr>
        <p:spPr>
          <a:xfrm flipV="1">
            <a:off x="6961029" y="3290717"/>
            <a:ext cx="1" cy="5754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857250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+mn-lt"/>
                <a:cs typeface="CMU Bright SemiBold"/>
              </a:rPr>
              <a:t>Sentiment Classification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863664" y="3290717"/>
            <a:ext cx="1" cy="5754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178442" y="3290717"/>
            <a:ext cx="1" cy="5754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300918" y="2829286"/>
            <a:ext cx="1124102" cy="449144"/>
          </a:xfrm>
          <a:prstGeom prst="rect">
            <a:avLst/>
          </a:prstGeom>
          <a:solidFill>
            <a:schemeClr val="accent4">
              <a:lumMod val="75000"/>
              <a:alpha val="33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  <a:cs typeface="CMU Bright Roman"/>
              </a:rPr>
              <a:t>Ignore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616391" y="2841574"/>
            <a:ext cx="1124102" cy="449144"/>
          </a:xfrm>
          <a:prstGeom prst="rect">
            <a:avLst/>
          </a:prstGeom>
          <a:solidFill>
            <a:schemeClr val="accent4">
              <a:lumMod val="75000"/>
              <a:alpha val="33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  <a:cs typeface="CMU Bright Roman"/>
              </a:rPr>
              <a:t>Ignore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60572" y="3445324"/>
            <a:ext cx="3321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cs typeface="CMU Bright Oblique"/>
              </a:rPr>
              <a:t>h</a:t>
            </a:r>
            <a:r>
              <a:rPr lang="en-US" sz="1350" baseline="-25000" dirty="0">
                <a:cs typeface="CMU Bright Oblique"/>
              </a:rPr>
              <a:t>1</a:t>
            </a:r>
            <a:endParaRPr lang="en-US" sz="1350" dirty="0">
              <a:cs typeface="CMU Bright Oblique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46255" y="3438102"/>
            <a:ext cx="3321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cs typeface="CMU Bright Oblique"/>
              </a:rPr>
              <a:t>h</a:t>
            </a:r>
            <a:r>
              <a:rPr lang="en-US" sz="1350" baseline="-25000" dirty="0">
                <a:cs typeface="CMU Bright Oblique"/>
              </a:rPr>
              <a:t>2</a:t>
            </a:r>
            <a:endParaRPr lang="en-US" sz="1350" dirty="0">
              <a:cs typeface="CMU Bright Oblique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527540" y="2360610"/>
            <a:ext cx="869030" cy="401522"/>
            <a:chOff x="7179387" y="2004478"/>
            <a:chExt cx="1158706" cy="53536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79387" y="2007218"/>
              <a:ext cx="532623" cy="53262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02730" y="2004478"/>
              <a:ext cx="535363" cy="535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3087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1616391" y="4104341"/>
            <a:ext cx="1124102" cy="34296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  <a:cs typeface="CMU Bright Roman"/>
              </a:rPr>
              <a:t>RNN</a:t>
            </a:r>
          </a:p>
        </p:txBody>
      </p:sp>
      <p:cxnSp>
        <p:nvCxnSpPr>
          <p:cNvPr id="112" name="Straight Arrow Connector 111"/>
          <p:cNvCxnSpPr>
            <a:endCxn id="98" idx="2"/>
          </p:cNvCxnSpPr>
          <p:nvPr/>
        </p:nvCxnSpPr>
        <p:spPr>
          <a:xfrm flipV="1">
            <a:off x="2178442" y="4447302"/>
            <a:ext cx="0" cy="32847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57068" y="4800006"/>
            <a:ext cx="4427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cs typeface="CMU Bright Oblique"/>
              </a:rPr>
              <a:t>The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01612" y="4104341"/>
            <a:ext cx="1124102" cy="34296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  <a:cs typeface="CMU Bright Roman"/>
              </a:rPr>
              <a:t>RNN</a:t>
            </a:r>
          </a:p>
        </p:txBody>
      </p:sp>
      <p:cxnSp>
        <p:nvCxnSpPr>
          <p:cNvPr id="11" name="Straight Arrow Connector 10"/>
          <p:cNvCxnSpPr>
            <a:endCxn id="10" idx="2"/>
          </p:cNvCxnSpPr>
          <p:nvPr/>
        </p:nvCxnSpPr>
        <p:spPr>
          <a:xfrm flipV="1">
            <a:off x="3863663" y="4447302"/>
            <a:ext cx="0" cy="32847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13147" y="4800006"/>
            <a:ext cx="50103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cs typeface="CMU Bright Oblique"/>
              </a:rPr>
              <a:t>food</a:t>
            </a:r>
          </a:p>
        </p:txBody>
      </p:sp>
      <p:cxnSp>
        <p:nvCxnSpPr>
          <p:cNvPr id="13" name="Straight Arrow Connector 12"/>
          <p:cNvCxnSpPr>
            <a:stCxn id="98" idx="3"/>
            <a:endCxn id="10" idx="1"/>
          </p:cNvCxnSpPr>
          <p:nvPr/>
        </p:nvCxnSpPr>
        <p:spPr>
          <a:xfrm>
            <a:off x="2740493" y="4275821"/>
            <a:ext cx="56112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47715" y="4308802"/>
            <a:ext cx="3321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cs typeface="CMU Bright Oblique"/>
              </a:rPr>
              <a:t>h</a:t>
            </a:r>
            <a:r>
              <a:rPr lang="en-US" sz="1350" baseline="-25000" dirty="0">
                <a:cs typeface="CMU Bright Oblique"/>
              </a:rPr>
              <a:t>1</a:t>
            </a:r>
            <a:endParaRPr lang="en-US" sz="1350" dirty="0">
              <a:cs typeface="CMU Bright Oblique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425714" y="4274546"/>
            <a:ext cx="56112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28314" y="4317667"/>
            <a:ext cx="3321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cs typeface="CMU Bright Oblique"/>
              </a:rPr>
              <a:t>h</a:t>
            </a:r>
            <a:r>
              <a:rPr lang="en-US" sz="1350" baseline="-25000" dirty="0">
                <a:cs typeface="CMU Bright Oblique"/>
              </a:rPr>
              <a:t>2</a:t>
            </a:r>
            <a:endParaRPr lang="en-US" sz="1350" dirty="0">
              <a:cs typeface="CMU Bright Oblique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98977" y="4104341"/>
            <a:ext cx="1124102" cy="34296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  <a:cs typeface="CMU Bright Roman"/>
              </a:rPr>
              <a:t>RNN</a:t>
            </a:r>
          </a:p>
        </p:txBody>
      </p:sp>
      <p:cxnSp>
        <p:nvCxnSpPr>
          <p:cNvPr id="24" name="Straight Arrow Connector 23"/>
          <p:cNvCxnSpPr>
            <a:endCxn id="23" idx="2"/>
          </p:cNvCxnSpPr>
          <p:nvPr/>
        </p:nvCxnSpPr>
        <p:spPr>
          <a:xfrm flipV="1">
            <a:off x="6961028" y="4447302"/>
            <a:ext cx="0" cy="32847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93584" y="4800006"/>
            <a:ext cx="5348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cs typeface="CMU Bright Oblique"/>
              </a:rPr>
              <a:t>good</a:t>
            </a:r>
          </a:p>
        </p:txBody>
      </p:sp>
      <p:cxnSp>
        <p:nvCxnSpPr>
          <p:cNvPr id="26" name="Straight Arrow Connector 25"/>
          <p:cNvCxnSpPr>
            <a:endCxn id="23" idx="1"/>
          </p:cNvCxnSpPr>
          <p:nvPr/>
        </p:nvCxnSpPr>
        <p:spPr>
          <a:xfrm>
            <a:off x="5837857" y="4275821"/>
            <a:ext cx="56112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97792" y="4308802"/>
            <a:ext cx="4267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cs typeface="CMU Bright Oblique"/>
              </a:rPr>
              <a:t>h</a:t>
            </a:r>
            <a:r>
              <a:rPr lang="en-US" sz="1350" baseline="-25000" dirty="0">
                <a:cs typeface="CMU Bright Oblique"/>
              </a:rPr>
              <a:t>n-1</a:t>
            </a:r>
            <a:endParaRPr lang="en-US" sz="1350" dirty="0">
              <a:cs typeface="CMU Bright Oblique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101134" y="4270973"/>
            <a:ext cx="56112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966661" y="3101448"/>
            <a:ext cx="1124102" cy="342960"/>
          </a:xfrm>
          <a:prstGeom prst="rect">
            <a:avLst/>
          </a:prstGeom>
          <a:solidFill>
            <a:schemeClr val="accent6">
              <a:lumMod val="60000"/>
              <a:lumOff val="40000"/>
              <a:alpha val="33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  <a:cs typeface="CMU Bright Roman"/>
              </a:rPr>
              <a:t>h = Sum(…)</a:t>
            </a:r>
          </a:p>
        </p:txBody>
      </p:sp>
      <p:cxnSp>
        <p:nvCxnSpPr>
          <p:cNvPr id="30" name="Straight Arrow Connector 29"/>
          <p:cNvCxnSpPr>
            <a:stCxn id="98" idx="0"/>
            <a:endCxn id="29" idx="2"/>
          </p:cNvCxnSpPr>
          <p:nvPr/>
        </p:nvCxnSpPr>
        <p:spPr>
          <a:xfrm flipV="1">
            <a:off x="2178442" y="3444409"/>
            <a:ext cx="2350271" cy="65993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0"/>
            <a:endCxn id="29" idx="2"/>
          </p:cNvCxnSpPr>
          <p:nvPr/>
        </p:nvCxnSpPr>
        <p:spPr>
          <a:xfrm flipV="1">
            <a:off x="3863663" y="3444409"/>
            <a:ext cx="665049" cy="65993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2"/>
          </p:cNvCxnSpPr>
          <p:nvPr/>
        </p:nvCxnSpPr>
        <p:spPr>
          <a:xfrm flipH="1" flipV="1">
            <a:off x="4528712" y="3444409"/>
            <a:ext cx="2432316" cy="65993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17548" y="3517587"/>
            <a:ext cx="3321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cs typeface="CMU Bright Oblique"/>
              </a:rPr>
              <a:t>h</a:t>
            </a:r>
            <a:r>
              <a:rPr lang="en-US" sz="1350" baseline="-25000" dirty="0">
                <a:cs typeface="CMU Bright Oblique"/>
              </a:rPr>
              <a:t>1</a:t>
            </a:r>
            <a:endParaRPr lang="en-US" sz="1350" dirty="0">
              <a:cs typeface="CMU Bright Oblique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20177" y="3712266"/>
            <a:ext cx="3321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cs typeface="CMU Bright Oblique"/>
              </a:rPr>
              <a:t>h</a:t>
            </a:r>
            <a:r>
              <a:rPr lang="en-US" sz="1350" baseline="-25000" dirty="0">
                <a:cs typeface="CMU Bright Oblique"/>
              </a:rPr>
              <a:t>2</a:t>
            </a:r>
            <a:endParaRPr lang="en-US" sz="1350" dirty="0">
              <a:cs typeface="CMU Bright Oblique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15390" y="3517587"/>
            <a:ext cx="3337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err="1">
                <a:cs typeface="CMU Bright Oblique"/>
              </a:rPr>
              <a:t>h</a:t>
            </a:r>
            <a:r>
              <a:rPr lang="en-US" sz="1350" baseline="-25000" dirty="0" err="1">
                <a:cs typeface="CMU Bright Oblique"/>
              </a:rPr>
              <a:t>n</a:t>
            </a:r>
            <a:endParaRPr lang="en-US" sz="1350" dirty="0">
              <a:cs typeface="CMU Bright Obliq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13585" y="2051170"/>
            <a:ext cx="6137807" cy="335158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857250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+mn-lt"/>
                <a:cs typeface="CMU Bright SemiBold"/>
              </a:rPr>
              <a:t>Sentiment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13584" y="5668270"/>
            <a:ext cx="31557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cs typeface="CMU Bright Roman"/>
                <a:hlinkClick r:id="rId2"/>
              </a:rPr>
              <a:t>http://deeplearning.net/tutorial/lstm.html</a:t>
            </a:r>
            <a:r>
              <a:rPr lang="en-US" sz="1350" dirty="0">
                <a:cs typeface="CMU Bright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6740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1616391" y="4104341"/>
            <a:ext cx="1124102" cy="34296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  <a:cs typeface="CMU Bright Roman"/>
              </a:rPr>
              <a:t>RNN</a:t>
            </a:r>
          </a:p>
        </p:txBody>
      </p:sp>
      <p:cxnSp>
        <p:nvCxnSpPr>
          <p:cNvPr id="112" name="Straight Arrow Connector 111"/>
          <p:cNvCxnSpPr>
            <a:endCxn id="98" idx="2"/>
          </p:cNvCxnSpPr>
          <p:nvPr/>
        </p:nvCxnSpPr>
        <p:spPr>
          <a:xfrm flipV="1">
            <a:off x="2178442" y="4447302"/>
            <a:ext cx="0" cy="32847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57068" y="4800006"/>
            <a:ext cx="4427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cs typeface="CMU Bright Oblique"/>
              </a:rPr>
              <a:t>The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01612" y="4104341"/>
            <a:ext cx="1124102" cy="34296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  <a:cs typeface="CMU Bright Roman"/>
              </a:rPr>
              <a:t>RNN</a:t>
            </a:r>
          </a:p>
        </p:txBody>
      </p:sp>
      <p:cxnSp>
        <p:nvCxnSpPr>
          <p:cNvPr id="11" name="Straight Arrow Connector 10"/>
          <p:cNvCxnSpPr>
            <a:endCxn id="10" idx="2"/>
          </p:cNvCxnSpPr>
          <p:nvPr/>
        </p:nvCxnSpPr>
        <p:spPr>
          <a:xfrm flipV="1">
            <a:off x="3863663" y="4447302"/>
            <a:ext cx="0" cy="32847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13147" y="4800006"/>
            <a:ext cx="50103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cs typeface="CMU Bright Oblique"/>
              </a:rPr>
              <a:t>food</a:t>
            </a:r>
          </a:p>
        </p:txBody>
      </p:sp>
      <p:cxnSp>
        <p:nvCxnSpPr>
          <p:cNvPr id="13" name="Straight Arrow Connector 12"/>
          <p:cNvCxnSpPr>
            <a:stCxn id="98" idx="3"/>
            <a:endCxn id="10" idx="1"/>
          </p:cNvCxnSpPr>
          <p:nvPr/>
        </p:nvCxnSpPr>
        <p:spPr>
          <a:xfrm>
            <a:off x="2740493" y="4275821"/>
            <a:ext cx="56112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47715" y="4308802"/>
            <a:ext cx="3321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cs typeface="CMU Bright Oblique"/>
              </a:rPr>
              <a:t>h</a:t>
            </a:r>
            <a:r>
              <a:rPr lang="en-US" sz="1350" baseline="-25000" dirty="0">
                <a:cs typeface="CMU Bright Oblique"/>
              </a:rPr>
              <a:t>1</a:t>
            </a:r>
            <a:endParaRPr lang="en-US" sz="1350" dirty="0">
              <a:cs typeface="CMU Bright Oblique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425714" y="4274546"/>
            <a:ext cx="56112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28314" y="4317667"/>
            <a:ext cx="3321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cs typeface="CMU Bright Oblique"/>
              </a:rPr>
              <a:t>h</a:t>
            </a:r>
            <a:r>
              <a:rPr lang="en-US" sz="1350" baseline="-25000" dirty="0">
                <a:cs typeface="CMU Bright Oblique"/>
              </a:rPr>
              <a:t>2</a:t>
            </a:r>
            <a:endParaRPr lang="en-US" sz="1350" dirty="0">
              <a:cs typeface="CMU Bright Oblique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98977" y="4104341"/>
            <a:ext cx="1124102" cy="34296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  <a:cs typeface="CMU Bright Roman"/>
              </a:rPr>
              <a:t>RNN</a:t>
            </a:r>
          </a:p>
        </p:txBody>
      </p:sp>
      <p:cxnSp>
        <p:nvCxnSpPr>
          <p:cNvPr id="24" name="Straight Arrow Connector 23"/>
          <p:cNvCxnSpPr>
            <a:endCxn id="23" idx="2"/>
          </p:cNvCxnSpPr>
          <p:nvPr/>
        </p:nvCxnSpPr>
        <p:spPr>
          <a:xfrm flipV="1">
            <a:off x="6961028" y="4447302"/>
            <a:ext cx="0" cy="32847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93584" y="4800006"/>
            <a:ext cx="5348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cs typeface="CMU Bright Oblique"/>
              </a:rPr>
              <a:t>good</a:t>
            </a:r>
          </a:p>
        </p:txBody>
      </p:sp>
      <p:cxnSp>
        <p:nvCxnSpPr>
          <p:cNvPr id="26" name="Straight Arrow Connector 25"/>
          <p:cNvCxnSpPr>
            <a:endCxn id="23" idx="1"/>
          </p:cNvCxnSpPr>
          <p:nvPr/>
        </p:nvCxnSpPr>
        <p:spPr>
          <a:xfrm>
            <a:off x="5837857" y="4275821"/>
            <a:ext cx="56112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97792" y="4308802"/>
            <a:ext cx="4267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cs typeface="CMU Bright Oblique"/>
              </a:rPr>
              <a:t>h</a:t>
            </a:r>
            <a:r>
              <a:rPr lang="en-US" sz="1350" baseline="-25000" dirty="0">
                <a:cs typeface="CMU Bright Oblique"/>
              </a:rPr>
              <a:t>n-1</a:t>
            </a:r>
            <a:endParaRPr lang="en-US" sz="1350" dirty="0">
              <a:cs typeface="CMU Bright Oblique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101134" y="4270973"/>
            <a:ext cx="56112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966661" y="3101448"/>
            <a:ext cx="1124102" cy="342960"/>
          </a:xfrm>
          <a:prstGeom prst="rect">
            <a:avLst/>
          </a:prstGeom>
          <a:solidFill>
            <a:schemeClr val="accent6">
              <a:lumMod val="60000"/>
              <a:lumOff val="40000"/>
              <a:alpha val="33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  <a:cs typeface="CMU Bright Roman"/>
              </a:rPr>
              <a:t>h = Sum(…)</a:t>
            </a:r>
          </a:p>
        </p:txBody>
      </p:sp>
      <p:cxnSp>
        <p:nvCxnSpPr>
          <p:cNvPr id="30" name="Straight Arrow Connector 29"/>
          <p:cNvCxnSpPr>
            <a:stCxn id="98" idx="0"/>
            <a:endCxn id="29" idx="2"/>
          </p:cNvCxnSpPr>
          <p:nvPr/>
        </p:nvCxnSpPr>
        <p:spPr>
          <a:xfrm flipV="1">
            <a:off x="2178442" y="3444409"/>
            <a:ext cx="2350271" cy="65993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0"/>
            <a:endCxn id="29" idx="2"/>
          </p:cNvCxnSpPr>
          <p:nvPr/>
        </p:nvCxnSpPr>
        <p:spPr>
          <a:xfrm flipV="1">
            <a:off x="3863663" y="3444409"/>
            <a:ext cx="665049" cy="65993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2"/>
          </p:cNvCxnSpPr>
          <p:nvPr/>
        </p:nvCxnSpPr>
        <p:spPr>
          <a:xfrm flipH="1" flipV="1">
            <a:off x="4528712" y="3444409"/>
            <a:ext cx="2432316" cy="65993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17548" y="3517587"/>
            <a:ext cx="3321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cs typeface="CMU Bright Oblique"/>
              </a:rPr>
              <a:t>h</a:t>
            </a:r>
            <a:r>
              <a:rPr lang="en-US" sz="1350" baseline="-25000" dirty="0">
                <a:cs typeface="CMU Bright Oblique"/>
              </a:rPr>
              <a:t>1</a:t>
            </a:r>
            <a:endParaRPr lang="en-US" sz="1350" dirty="0">
              <a:cs typeface="CMU Bright Oblique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20177" y="3712266"/>
            <a:ext cx="3321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cs typeface="CMU Bright Oblique"/>
              </a:rPr>
              <a:t>h</a:t>
            </a:r>
            <a:r>
              <a:rPr lang="en-US" sz="1350" baseline="-25000" dirty="0">
                <a:cs typeface="CMU Bright Oblique"/>
              </a:rPr>
              <a:t>2</a:t>
            </a:r>
            <a:endParaRPr lang="en-US" sz="1350" dirty="0">
              <a:cs typeface="CMU Bright Oblique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15390" y="3517587"/>
            <a:ext cx="3337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err="1">
                <a:cs typeface="CMU Bright Oblique"/>
              </a:rPr>
              <a:t>h</a:t>
            </a:r>
            <a:r>
              <a:rPr lang="en-US" sz="1350" baseline="-25000" dirty="0" err="1">
                <a:cs typeface="CMU Bright Oblique"/>
              </a:rPr>
              <a:t>n</a:t>
            </a:r>
            <a:endParaRPr lang="en-US" sz="1350" dirty="0">
              <a:cs typeface="CMU Bright Oblique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966661" y="2298130"/>
            <a:ext cx="1124102" cy="449144"/>
          </a:xfrm>
          <a:prstGeom prst="rect">
            <a:avLst/>
          </a:prstGeom>
          <a:solidFill>
            <a:schemeClr val="accent1">
              <a:lumMod val="60000"/>
              <a:lumOff val="40000"/>
              <a:alpha val="33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  <a:cs typeface="CMU Bright Roman"/>
              </a:rPr>
              <a:t>Linear Classifier</a:t>
            </a:r>
          </a:p>
        </p:txBody>
      </p:sp>
      <p:cxnSp>
        <p:nvCxnSpPr>
          <p:cNvPr id="41" name="Straight Arrow Connector 40"/>
          <p:cNvCxnSpPr>
            <a:stCxn id="29" idx="0"/>
            <a:endCxn id="40" idx="2"/>
          </p:cNvCxnSpPr>
          <p:nvPr/>
        </p:nvCxnSpPr>
        <p:spPr>
          <a:xfrm flipV="1">
            <a:off x="4528712" y="2747272"/>
            <a:ext cx="0" cy="35417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513585" y="2051170"/>
            <a:ext cx="6137807" cy="335158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857250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+mn-lt"/>
                <a:cs typeface="CMU Bright SemiBold"/>
              </a:rPr>
              <a:t>Sentiment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13584" y="5668270"/>
            <a:ext cx="31557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cs typeface="CMU Bright Roman"/>
                <a:hlinkClick r:id="rId2"/>
              </a:rPr>
              <a:t>http://deeplearning.net/tutorial/lstm.html</a:t>
            </a:r>
            <a:r>
              <a:rPr lang="en-US" sz="1350" dirty="0">
                <a:cs typeface="CMU Bright Roman"/>
              </a:rPr>
              <a:t> 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094197" y="1850410"/>
            <a:ext cx="869030" cy="401522"/>
            <a:chOff x="7179387" y="2004478"/>
            <a:chExt cx="1158706" cy="535363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9387" y="2007218"/>
              <a:ext cx="532623" cy="532623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02730" y="2004478"/>
              <a:ext cx="535363" cy="535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235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altLang="zh-CN" dirty="0"/>
              <a:t>General Pipeline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052" y="1219200"/>
            <a:ext cx="8111896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19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1588707" y="4111190"/>
            <a:ext cx="1124102" cy="34296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  <a:cs typeface="CMU Bright Roman"/>
              </a:rPr>
              <a:t>RNN</a:t>
            </a:r>
          </a:p>
        </p:txBody>
      </p:sp>
      <p:cxnSp>
        <p:nvCxnSpPr>
          <p:cNvPr id="112" name="Straight Arrow Connector 111"/>
          <p:cNvCxnSpPr>
            <a:endCxn id="98" idx="2"/>
          </p:cNvCxnSpPr>
          <p:nvPr/>
        </p:nvCxnSpPr>
        <p:spPr>
          <a:xfrm flipV="1">
            <a:off x="2150758" y="4454151"/>
            <a:ext cx="0" cy="32847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29384" y="4806855"/>
            <a:ext cx="4427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cs typeface="CMU Bright Oblique"/>
              </a:rPr>
              <a:t>The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73928" y="4111190"/>
            <a:ext cx="1124102" cy="34296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  <a:cs typeface="CMU Bright Roman"/>
              </a:rPr>
              <a:t>RNN</a:t>
            </a:r>
          </a:p>
        </p:txBody>
      </p:sp>
      <p:cxnSp>
        <p:nvCxnSpPr>
          <p:cNvPr id="11" name="Straight Arrow Connector 10"/>
          <p:cNvCxnSpPr>
            <a:endCxn id="10" idx="2"/>
          </p:cNvCxnSpPr>
          <p:nvPr/>
        </p:nvCxnSpPr>
        <p:spPr>
          <a:xfrm flipV="1">
            <a:off x="3835979" y="4454151"/>
            <a:ext cx="0" cy="32847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85463" y="4806855"/>
            <a:ext cx="50103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cs typeface="CMU Bright Oblique"/>
              </a:rPr>
              <a:t>food</a:t>
            </a:r>
          </a:p>
        </p:txBody>
      </p:sp>
      <p:cxnSp>
        <p:nvCxnSpPr>
          <p:cNvPr id="13" name="Straight Arrow Connector 12"/>
          <p:cNvCxnSpPr>
            <a:stCxn id="98" idx="3"/>
            <a:endCxn id="10" idx="1"/>
          </p:cNvCxnSpPr>
          <p:nvPr/>
        </p:nvCxnSpPr>
        <p:spPr>
          <a:xfrm>
            <a:off x="2712809" y="4282670"/>
            <a:ext cx="56112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20031" y="4315651"/>
            <a:ext cx="3321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cs typeface="CMU Bright Oblique"/>
              </a:rPr>
              <a:t>h</a:t>
            </a:r>
            <a:r>
              <a:rPr lang="en-US" sz="1350" baseline="-25000" dirty="0">
                <a:cs typeface="CMU Bright Oblique"/>
              </a:rPr>
              <a:t>1</a:t>
            </a:r>
            <a:endParaRPr lang="en-US" sz="1350" dirty="0">
              <a:cs typeface="CMU Bright Oblique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98030" y="4281395"/>
            <a:ext cx="56112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00630" y="4324516"/>
            <a:ext cx="3321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cs typeface="CMU Bright Oblique"/>
              </a:rPr>
              <a:t>h</a:t>
            </a:r>
            <a:r>
              <a:rPr lang="en-US" sz="1350" baseline="-25000" dirty="0">
                <a:cs typeface="CMU Bright Oblique"/>
              </a:rPr>
              <a:t>2</a:t>
            </a:r>
            <a:endParaRPr lang="en-US" sz="1350" dirty="0">
              <a:cs typeface="CMU Bright Oblique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71293" y="4111190"/>
            <a:ext cx="1124102" cy="34296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  <a:cs typeface="CMU Bright Roman"/>
              </a:rPr>
              <a:t>RNN</a:t>
            </a:r>
          </a:p>
        </p:txBody>
      </p:sp>
      <p:cxnSp>
        <p:nvCxnSpPr>
          <p:cNvPr id="24" name="Straight Arrow Connector 23"/>
          <p:cNvCxnSpPr>
            <a:endCxn id="23" idx="2"/>
          </p:cNvCxnSpPr>
          <p:nvPr/>
        </p:nvCxnSpPr>
        <p:spPr>
          <a:xfrm flipV="1">
            <a:off x="6933344" y="4454151"/>
            <a:ext cx="0" cy="32847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65900" y="4806855"/>
            <a:ext cx="5348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cs typeface="CMU Bright Oblique"/>
              </a:rPr>
              <a:t>good</a:t>
            </a:r>
          </a:p>
        </p:txBody>
      </p:sp>
      <p:cxnSp>
        <p:nvCxnSpPr>
          <p:cNvPr id="26" name="Straight Arrow Connector 25"/>
          <p:cNvCxnSpPr>
            <a:endCxn id="23" idx="1"/>
          </p:cNvCxnSpPr>
          <p:nvPr/>
        </p:nvCxnSpPr>
        <p:spPr>
          <a:xfrm>
            <a:off x="5810173" y="4282670"/>
            <a:ext cx="56112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70108" y="4315651"/>
            <a:ext cx="4267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cs typeface="CMU Bright Oblique"/>
              </a:rPr>
              <a:t>h</a:t>
            </a:r>
            <a:r>
              <a:rPr lang="en-US" sz="1350" baseline="-25000" dirty="0">
                <a:cs typeface="CMU Bright Oblique"/>
              </a:rPr>
              <a:t>n-1</a:t>
            </a:r>
            <a:endParaRPr lang="en-US" sz="1350" dirty="0">
              <a:cs typeface="CMU Bright Oblique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073450" y="4277822"/>
            <a:ext cx="56112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190579" y="3476680"/>
            <a:ext cx="3337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err="1">
                <a:cs typeface="CMU Bright Oblique"/>
              </a:rPr>
              <a:t>h</a:t>
            </a:r>
            <a:r>
              <a:rPr lang="en-US" sz="1350" baseline="-25000" dirty="0" err="1">
                <a:cs typeface="CMU Bright Oblique"/>
              </a:rPr>
              <a:t>n</a:t>
            </a:r>
            <a:endParaRPr lang="en-US" sz="1350" dirty="0">
              <a:cs typeface="CMU Bright Obliq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85901" y="2058019"/>
            <a:ext cx="6137807" cy="335158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3" name="Straight Arrow Connector 32"/>
          <p:cNvCxnSpPr>
            <a:stCxn id="23" idx="0"/>
            <a:endCxn id="41" idx="2"/>
          </p:cNvCxnSpPr>
          <p:nvPr/>
        </p:nvCxnSpPr>
        <p:spPr>
          <a:xfrm flipH="1" flipV="1">
            <a:off x="4631192" y="2850587"/>
            <a:ext cx="2302152" cy="12606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857250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+mn-lt"/>
                <a:cs typeface="CMU Bright SemiBold"/>
              </a:rPr>
              <a:t>Sentiment Classification</a:t>
            </a:r>
          </a:p>
        </p:txBody>
      </p:sp>
      <p:cxnSp>
        <p:nvCxnSpPr>
          <p:cNvPr id="30" name="Straight Arrow Connector 29"/>
          <p:cNvCxnSpPr>
            <a:endCxn id="41" idx="2"/>
          </p:cNvCxnSpPr>
          <p:nvPr/>
        </p:nvCxnSpPr>
        <p:spPr>
          <a:xfrm flipV="1">
            <a:off x="2150758" y="2850587"/>
            <a:ext cx="2480434" cy="12606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402304" y="3576789"/>
            <a:ext cx="3690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cs typeface="CMU Bright Oblique"/>
              </a:rPr>
              <a:t>h'</a:t>
            </a:r>
            <a:r>
              <a:rPr lang="en-US" sz="1350" baseline="-25000" dirty="0">
                <a:cs typeface="CMU Bright Oblique"/>
              </a:rPr>
              <a:t>1</a:t>
            </a:r>
            <a:endParaRPr lang="en-US" sz="1350" dirty="0">
              <a:cs typeface="CMU Bright Oblique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5810173" y="4363622"/>
            <a:ext cx="54727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393062" y="4363622"/>
            <a:ext cx="54727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725956" y="4363622"/>
            <a:ext cx="54727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069141" y="2401444"/>
            <a:ext cx="1124102" cy="449144"/>
          </a:xfrm>
          <a:prstGeom prst="rect">
            <a:avLst/>
          </a:prstGeom>
          <a:solidFill>
            <a:schemeClr val="accent1">
              <a:lumMod val="60000"/>
              <a:lumOff val="40000"/>
              <a:alpha val="33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  <a:cs typeface="CMU Bright Roman"/>
              </a:rPr>
              <a:t>Linear Classifier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197703" y="1920479"/>
            <a:ext cx="869030" cy="401522"/>
            <a:chOff x="7179387" y="2004478"/>
            <a:chExt cx="1158706" cy="535363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79387" y="2007218"/>
              <a:ext cx="532623" cy="532623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02730" y="2004478"/>
              <a:ext cx="535363" cy="535363"/>
            </a:xfrm>
            <a:prstGeom prst="rect">
              <a:avLst/>
            </a:prstGeom>
          </p:spPr>
        </p:pic>
      </p:grpSp>
      <p:sp>
        <p:nvSpPr>
          <p:cNvPr id="45" name="TextBox 44"/>
          <p:cNvSpPr txBox="1"/>
          <p:nvPr/>
        </p:nvSpPr>
        <p:spPr>
          <a:xfrm>
            <a:off x="2772627" y="4006111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cs typeface="CMU Bright Oblique"/>
              </a:rPr>
              <a:t>h’</a:t>
            </a:r>
            <a:r>
              <a:rPr lang="en-US" sz="1350" baseline="-25000" dirty="0">
                <a:cs typeface="CMU Bright Oblique"/>
              </a:rPr>
              <a:t>2</a:t>
            </a:r>
            <a:endParaRPr lang="en-US" sz="1350" dirty="0">
              <a:cs typeface="CMU Bright Oblique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55629" y="4014976"/>
            <a:ext cx="3690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cs typeface="CMU Bright Oblique"/>
              </a:rPr>
              <a:t>h'</a:t>
            </a:r>
            <a:r>
              <a:rPr lang="en-US" sz="1350" baseline="-25000" dirty="0">
                <a:cs typeface="CMU Bright Oblique"/>
              </a:rPr>
              <a:t>3</a:t>
            </a:r>
            <a:endParaRPr lang="en-US" sz="1350" dirty="0">
              <a:cs typeface="CMU Bright Oblique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71594" y="4006111"/>
            <a:ext cx="3706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err="1">
                <a:cs typeface="CMU Bright Oblique"/>
              </a:rPr>
              <a:t>h'</a:t>
            </a:r>
            <a:r>
              <a:rPr lang="en-US" sz="1350" baseline="-25000" dirty="0" err="1">
                <a:cs typeface="CMU Bright Oblique"/>
              </a:rPr>
              <a:t>n</a:t>
            </a:r>
            <a:endParaRPr lang="en-US" sz="1350" dirty="0">
              <a:cs typeface="CMU Bright Obliqu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9774" y="5398142"/>
            <a:ext cx="14580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Bi-directional RNN</a:t>
            </a:r>
          </a:p>
        </p:txBody>
      </p:sp>
    </p:spTree>
    <p:extLst>
      <p:ext uri="{BB962C8B-B14F-4D97-AF65-F5344CB8AC3E}">
        <p14:creationId xmlns:p14="http://schemas.microsoft.com/office/powerpoint/2010/main" val="1191533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short-term memory</a:t>
            </a:r>
          </a:p>
          <a:p>
            <a:pPr lvl="1"/>
            <a:r>
              <a:rPr lang="en-US" dirty="0"/>
              <a:t>Sepp </a:t>
            </a:r>
            <a:r>
              <a:rPr lang="en-US" dirty="0" err="1"/>
              <a:t>Hochreiter</a:t>
            </a:r>
            <a:r>
              <a:rPr lang="en-US" dirty="0"/>
              <a:t>; Jürgen </a:t>
            </a:r>
            <a:r>
              <a:rPr lang="en-US" dirty="0" err="1"/>
              <a:t>Schmidhuber</a:t>
            </a:r>
            <a:r>
              <a:rPr lang="en-US" dirty="0"/>
              <a:t> (1997). "Long short-term memory". Neural Computation. 9 (8): 1735–1780.</a:t>
            </a:r>
          </a:p>
        </p:txBody>
      </p:sp>
    </p:spTree>
    <p:extLst>
      <p:ext uri="{BB962C8B-B14F-4D97-AF65-F5344CB8AC3E}">
        <p14:creationId xmlns:p14="http://schemas.microsoft.com/office/powerpoint/2010/main" val="2368040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 unrolled recurrent neural network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1" y="1082484"/>
            <a:ext cx="4790072" cy="125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lah.github.io/posts/2015-08-Understanding-LSTMs/img/LSTM3-SimpleRN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868" y="2602435"/>
            <a:ext cx="3842821" cy="143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83" y="1434127"/>
            <a:ext cx="3030638" cy="370166"/>
          </a:xfrm>
          <a:prstGeom prst="rect">
            <a:avLst/>
          </a:prstGeom>
        </p:spPr>
      </p:pic>
      <p:pic>
        <p:nvPicPr>
          <p:cNvPr id="1030" name="Picture 6" descr="A LSTM neural network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368" y="4301855"/>
            <a:ext cx="4233818" cy="159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5723751"/>
            <a:ext cx="438113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hlinkClick r:id="rId6"/>
              </a:rPr>
              <a:t>http://colah.github.io/posts/2015-08-Understanding-LSTMs/</a:t>
            </a:r>
            <a:endParaRPr lang="en-US" sz="1350" dirty="0"/>
          </a:p>
        </p:txBody>
      </p:sp>
      <p:sp>
        <p:nvSpPr>
          <p:cNvPr id="6" name="Rectangle 5"/>
          <p:cNvSpPr/>
          <p:nvPr/>
        </p:nvSpPr>
        <p:spPr>
          <a:xfrm>
            <a:off x="72087" y="2325912"/>
            <a:ext cx="41989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LSTMs also have this chain like structure, but the repeating module has a different structure. Instead of having a single neural network layer, there are four, interacting in a very special way.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422" y="4007503"/>
            <a:ext cx="2928426" cy="164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r>
              <a:rPr lang="en-US" dirty="0"/>
              <a:t>LSTMs are explicitly designed to avoid the long-term dependency problem.</a:t>
            </a:r>
          </a:p>
        </p:txBody>
      </p:sp>
      <p:pic>
        <p:nvPicPr>
          <p:cNvPr id="1028" name="Picture 4" descr="Neural networks struggle with long term dependencies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28" y="2265747"/>
            <a:ext cx="7886700" cy="271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6429" y="5122654"/>
            <a:ext cx="8162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In theory, RNNs are absolutely capable of handling such “long-term dependencies.” </a:t>
            </a:r>
          </a:p>
          <a:p>
            <a:r>
              <a:rPr lang="en-US" altLang="zh-CN" dirty="0">
                <a:solidFill>
                  <a:srgbClr val="333333"/>
                </a:solidFill>
              </a:rPr>
              <a:t>I</a:t>
            </a:r>
            <a:r>
              <a:rPr lang="en-US" dirty="0">
                <a:solidFill>
                  <a:srgbClr val="333333"/>
                </a:solidFill>
              </a:rPr>
              <a:t>n practice, RNNs don’t seem to be able to learn them.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71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olah.github.io/posts/2015-08-Understanding-LSTMs/img/LSTM2-nota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164" y="5360413"/>
            <a:ext cx="3436837" cy="64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colah.github.io/posts/2015-08-Understanding-LSTMs/img/LSTM3-focus-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5195594" cy="160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054346" y="1070344"/>
            <a:ext cx="4039362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The first step in our LSTM is to decide what information we’re going to throw away from the cell state. This decision is made by a </a:t>
            </a:r>
            <a:r>
              <a:rPr lang="en-US" sz="1350" dirty="0">
                <a:solidFill>
                  <a:srgbClr val="00B0F0"/>
                </a:solidFill>
              </a:rPr>
              <a:t>sigmoid</a:t>
            </a:r>
            <a:r>
              <a:rPr lang="en-US" sz="1350" dirty="0"/>
              <a:t> layer called the “</a:t>
            </a:r>
            <a:r>
              <a:rPr lang="en-US" sz="1350" dirty="0">
                <a:solidFill>
                  <a:srgbClr val="FF0000"/>
                </a:solidFill>
              </a:rPr>
              <a:t>forget gate layer</a:t>
            </a:r>
            <a:r>
              <a:rPr lang="en-US" sz="1350" dirty="0"/>
              <a:t>.” A 1 represents “</a:t>
            </a:r>
            <a:r>
              <a:rPr lang="en-US" sz="1350" dirty="0">
                <a:solidFill>
                  <a:srgbClr val="FF0000"/>
                </a:solidFill>
              </a:rPr>
              <a:t>completely keep this</a:t>
            </a:r>
            <a:r>
              <a:rPr lang="en-US" sz="1350" dirty="0"/>
              <a:t>” while a 0 represents “</a:t>
            </a:r>
            <a:r>
              <a:rPr lang="en-US" sz="1350" dirty="0">
                <a:solidFill>
                  <a:srgbClr val="FF0000"/>
                </a:solidFill>
              </a:rPr>
              <a:t>completely get rid of this</a:t>
            </a:r>
            <a:r>
              <a:rPr lang="en-US" sz="1350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622123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olah.github.io/posts/2015-08-Understanding-LSTMs/img/LSTM2-nota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164" y="5360413"/>
            <a:ext cx="3436837" cy="64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colah.github.io/posts/2015-08-Understanding-LSTMs/img/LSTM3-focus-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5195594" cy="160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colah.github.io/posts/2015-08-Understanding-LSTMs/img/LSTM3-focus-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2612898"/>
            <a:ext cx="5195591" cy="160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054346" y="1070344"/>
            <a:ext cx="4039362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The first step in our LSTM is to decide what information we’re going to throw away from the cell state. This decision is made by a </a:t>
            </a:r>
            <a:r>
              <a:rPr lang="en-US" sz="1350" dirty="0">
                <a:solidFill>
                  <a:srgbClr val="00B0F0"/>
                </a:solidFill>
              </a:rPr>
              <a:t>sigmoid</a:t>
            </a:r>
            <a:r>
              <a:rPr lang="en-US" sz="1350" dirty="0"/>
              <a:t> layer called the “</a:t>
            </a:r>
            <a:r>
              <a:rPr lang="en-US" sz="1350" dirty="0">
                <a:solidFill>
                  <a:srgbClr val="FF0000"/>
                </a:solidFill>
              </a:rPr>
              <a:t>forget gate layer</a:t>
            </a:r>
            <a:r>
              <a:rPr lang="en-US" sz="1350" dirty="0"/>
              <a:t>.” A 1 represents “</a:t>
            </a:r>
            <a:r>
              <a:rPr lang="en-US" sz="1350" dirty="0">
                <a:solidFill>
                  <a:srgbClr val="FF0000"/>
                </a:solidFill>
              </a:rPr>
              <a:t>completely keep this</a:t>
            </a:r>
            <a:r>
              <a:rPr lang="en-US" sz="1350" dirty="0"/>
              <a:t>” while a 0 represents “</a:t>
            </a:r>
            <a:r>
              <a:rPr lang="en-US" sz="1350" dirty="0">
                <a:solidFill>
                  <a:srgbClr val="FF0000"/>
                </a:solidFill>
              </a:rPr>
              <a:t>completely get rid of this</a:t>
            </a:r>
            <a:r>
              <a:rPr lang="en-US" sz="1350" dirty="0"/>
              <a:t>.”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116068" y="2857751"/>
                <a:ext cx="4027932" cy="11381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350" dirty="0"/>
                  <a:t>The next step is to decide what new information we’re going to store in the cell state. First, a </a:t>
                </a:r>
                <a:r>
                  <a:rPr lang="en-US" sz="1350" dirty="0">
                    <a:solidFill>
                      <a:srgbClr val="00B0F0"/>
                    </a:solidFill>
                  </a:rPr>
                  <a:t>sigmoid</a:t>
                </a:r>
                <a:r>
                  <a:rPr lang="en-US" sz="1350" dirty="0"/>
                  <a:t> layer called the “</a:t>
                </a:r>
                <a:r>
                  <a:rPr lang="en-US" sz="1350" dirty="0">
                    <a:solidFill>
                      <a:srgbClr val="FF0000"/>
                    </a:solidFill>
                  </a:rPr>
                  <a:t>input gate layer</a:t>
                </a:r>
                <a:r>
                  <a:rPr lang="en-US" sz="1350" dirty="0"/>
                  <a:t>” decides which values we’ll update. Next, a </a:t>
                </a:r>
                <a:r>
                  <a:rPr lang="en-US" sz="1350" dirty="0" err="1">
                    <a:solidFill>
                      <a:srgbClr val="00B0F0"/>
                    </a:solidFill>
                  </a:rPr>
                  <a:t>tanh</a:t>
                </a:r>
                <a:r>
                  <a:rPr lang="en-US" sz="1350" dirty="0"/>
                  <a:t> layer creates a vector of </a:t>
                </a:r>
                <a:r>
                  <a:rPr lang="en-US" sz="1350" dirty="0">
                    <a:solidFill>
                      <a:srgbClr val="FF0000"/>
                    </a:solidFill>
                  </a:rPr>
                  <a:t>new candidate values</a:t>
                </a:r>
                <a:r>
                  <a:rPr lang="en-US" sz="135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350" dirty="0"/>
                  <a:t>, that could be added to the state. 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068" y="2857751"/>
                <a:ext cx="4027932" cy="1138197"/>
              </a:xfrm>
              <a:prstGeom prst="rect">
                <a:avLst/>
              </a:prstGeom>
              <a:blipFill>
                <a:blip r:embed="rId5"/>
                <a:stretch>
                  <a:fillRect l="-303" t="-1070" b="-4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441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olah.github.io/posts/2015-08-Understanding-LSTMs/img/LSTM2-nota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164" y="5360413"/>
            <a:ext cx="3436837" cy="64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colah.github.io/posts/2015-08-Understanding-LSTMs/img/LSTM3-focus-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5195594" cy="160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colah.github.io/posts/2015-08-Understanding-LSTMs/img/LSTM3-focus-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2612898"/>
            <a:ext cx="5195591" cy="160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colah.github.io/posts/2015-08-Understanding-LSTMs/img/LSTM3-focus-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17670"/>
            <a:ext cx="5373217" cy="165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054346" y="1070344"/>
            <a:ext cx="4039362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The first step in our LSTM is to decide what information we’re going to throw away from the cell state. This decision is made by a </a:t>
            </a:r>
            <a:r>
              <a:rPr lang="en-US" sz="1350" dirty="0">
                <a:solidFill>
                  <a:srgbClr val="00B0F0"/>
                </a:solidFill>
              </a:rPr>
              <a:t>sigmoid</a:t>
            </a:r>
            <a:r>
              <a:rPr lang="en-US" sz="1350" dirty="0"/>
              <a:t> layer called the “</a:t>
            </a:r>
            <a:r>
              <a:rPr lang="en-US" sz="1350" dirty="0">
                <a:solidFill>
                  <a:srgbClr val="FF0000"/>
                </a:solidFill>
              </a:rPr>
              <a:t>forget gate layer</a:t>
            </a:r>
            <a:r>
              <a:rPr lang="en-US" sz="1350" dirty="0"/>
              <a:t>.” A 1 represents “</a:t>
            </a:r>
            <a:r>
              <a:rPr lang="en-US" sz="1350" dirty="0">
                <a:solidFill>
                  <a:srgbClr val="FF0000"/>
                </a:solidFill>
              </a:rPr>
              <a:t>completely keep this</a:t>
            </a:r>
            <a:r>
              <a:rPr lang="en-US" sz="1350" dirty="0"/>
              <a:t>” while a 0 represents “</a:t>
            </a:r>
            <a:r>
              <a:rPr lang="en-US" sz="1350" dirty="0">
                <a:solidFill>
                  <a:srgbClr val="FF0000"/>
                </a:solidFill>
              </a:rPr>
              <a:t>completely get rid of this</a:t>
            </a:r>
            <a:r>
              <a:rPr lang="en-US" sz="1350" dirty="0"/>
              <a:t>.”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116068" y="2857751"/>
                <a:ext cx="4027932" cy="11381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350" dirty="0"/>
                  <a:t>The next step is to decide what new information we’re going to store in the cell state. First, a </a:t>
                </a:r>
                <a:r>
                  <a:rPr lang="en-US" sz="1350" dirty="0">
                    <a:solidFill>
                      <a:srgbClr val="00B0F0"/>
                    </a:solidFill>
                  </a:rPr>
                  <a:t>sigmoid</a:t>
                </a:r>
                <a:r>
                  <a:rPr lang="en-US" sz="1350" dirty="0"/>
                  <a:t> layer called the “</a:t>
                </a:r>
                <a:r>
                  <a:rPr lang="en-US" sz="1350" dirty="0">
                    <a:solidFill>
                      <a:srgbClr val="FF0000"/>
                    </a:solidFill>
                  </a:rPr>
                  <a:t>input gate layer</a:t>
                </a:r>
                <a:r>
                  <a:rPr lang="en-US" sz="1350" dirty="0"/>
                  <a:t>” decides which values we’ll update. Next, a </a:t>
                </a:r>
                <a:r>
                  <a:rPr lang="en-US" sz="1350" dirty="0" err="1">
                    <a:solidFill>
                      <a:srgbClr val="00B0F0"/>
                    </a:solidFill>
                  </a:rPr>
                  <a:t>tanh</a:t>
                </a:r>
                <a:r>
                  <a:rPr lang="en-US" sz="1350" dirty="0"/>
                  <a:t> layer creates a vector of </a:t>
                </a:r>
                <a:r>
                  <a:rPr lang="en-US" sz="1350" dirty="0">
                    <a:solidFill>
                      <a:srgbClr val="FF0000"/>
                    </a:solidFill>
                  </a:rPr>
                  <a:t>new candidate values</a:t>
                </a:r>
                <a:r>
                  <a:rPr lang="en-US" sz="135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350" dirty="0"/>
                  <a:t>, that could be added to the state. 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068" y="2857751"/>
                <a:ext cx="4027932" cy="1138197"/>
              </a:xfrm>
              <a:prstGeom prst="rect">
                <a:avLst/>
              </a:prstGeom>
              <a:blipFill>
                <a:blip r:embed="rId6"/>
                <a:stretch>
                  <a:fillRect l="-303" t="-1070" b="-4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5086961" y="4553003"/>
            <a:ext cx="40861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We multiply the old state, forgetting the things we decided to forget earlier. </a:t>
            </a:r>
          </a:p>
          <a:p>
            <a:r>
              <a:rPr lang="en-US" sz="1350" dirty="0"/>
              <a:t>The new candidate values to add is scaled by how much we decided to update each state value.</a:t>
            </a:r>
          </a:p>
        </p:txBody>
      </p:sp>
    </p:spTree>
    <p:extLst>
      <p:ext uri="{BB962C8B-B14F-4D97-AF65-F5344CB8AC3E}">
        <p14:creationId xmlns:p14="http://schemas.microsoft.com/office/powerpoint/2010/main" val="1843171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olah.github.io/posts/2015-08-Understanding-LSTMs/img/LSTM2-nota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164" y="5360413"/>
            <a:ext cx="3436837" cy="64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http://colah.github.io/posts/2015-08-Understanding-LSTMs/img/LSTM3-focus-o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48341"/>
            <a:ext cx="4840612" cy="149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0" y="2063592"/>
            <a:ext cx="4009644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333333"/>
                </a:solidFill>
              </a:rPr>
              <a:t>Finally, we need to decide what we’re going to output.</a:t>
            </a:r>
            <a:endParaRPr lang="en-US" sz="1350" dirty="0"/>
          </a:p>
        </p:txBody>
      </p:sp>
      <p:sp>
        <p:nvSpPr>
          <p:cNvPr id="5" name="Rectangle 4"/>
          <p:cNvSpPr/>
          <p:nvPr/>
        </p:nvSpPr>
        <p:spPr>
          <a:xfrm>
            <a:off x="4572000" y="2727725"/>
            <a:ext cx="4572000" cy="15465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dirty="0"/>
              <a:t>This output will be based on our cell state, but will be a filtered version. </a:t>
            </a:r>
          </a:p>
          <a:p>
            <a:r>
              <a:rPr lang="en-US" sz="1350" dirty="0"/>
              <a:t>First, we run a </a:t>
            </a:r>
            <a:r>
              <a:rPr lang="en-US" sz="1350" dirty="0">
                <a:solidFill>
                  <a:srgbClr val="00B0F0"/>
                </a:solidFill>
              </a:rPr>
              <a:t>sigmoid</a:t>
            </a:r>
            <a:r>
              <a:rPr lang="en-US" sz="1350" dirty="0"/>
              <a:t> layer which decides what parts of the cell state we’re going to output. </a:t>
            </a:r>
          </a:p>
          <a:p>
            <a:r>
              <a:rPr lang="en-US" sz="1350" dirty="0"/>
              <a:t>Second, we put the cell state through </a:t>
            </a:r>
            <a:r>
              <a:rPr lang="en-US" sz="1350" dirty="0" err="1">
                <a:solidFill>
                  <a:srgbClr val="00B0F0"/>
                </a:solidFill>
              </a:rPr>
              <a:t>tanh</a:t>
            </a:r>
            <a:r>
              <a:rPr lang="en-US" sz="1350" dirty="0"/>
              <a:t> (to push the values to be between −1 and 1) and multiply it by the output of the sigmoid gate, so that we only output the parts we decided to.</a:t>
            </a:r>
          </a:p>
        </p:txBody>
      </p:sp>
    </p:spTree>
    <p:extLst>
      <p:ext uri="{BB962C8B-B14F-4D97-AF65-F5344CB8AC3E}">
        <p14:creationId xmlns:p14="http://schemas.microsoft.com/office/powerpoint/2010/main" val="2761883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The Core Idea Behind LSTMs</a:t>
            </a:r>
          </a:p>
        </p:txBody>
      </p:sp>
      <p:pic>
        <p:nvPicPr>
          <p:cNvPr id="3074" name="Picture 2" descr="http://colah.github.io/posts/2015-08-Understanding-LSTMs/img/LSTM3-C-line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64" y="2125267"/>
            <a:ext cx="8109381" cy="250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44583" y="4997059"/>
            <a:ext cx="63301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The key to LSTMs is the cell state, the horizontal line running through the top of the diagram.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72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RNNs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Recurrent Neural Networks are unique as they allow us to operate over sequences of vectors.</a:t>
            </a:r>
          </a:p>
          <a:p>
            <a:pPr lvl="1"/>
            <a:r>
              <a:rPr lang="en-US" dirty="0"/>
              <a:t>Sequences in the input, the output, or in the most general case 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44FA-A4B6-4BA2-9DD1-C172BBD468E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00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95400"/>
            <a:ext cx="7966401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763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066800"/>
          </a:xfrm>
        </p:spPr>
        <p:txBody>
          <a:bodyPr/>
          <a:lstStyle/>
          <a:p>
            <a:r>
              <a:rPr lang="en-US" dirty="0"/>
              <a:t>Recursive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4800600"/>
          </a:xfrm>
        </p:spPr>
        <p:txBody>
          <a:bodyPr>
            <a:noAutofit/>
          </a:bodyPr>
          <a:lstStyle/>
          <a:p>
            <a:r>
              <a:rPr lang="en-US" sz="3200" dirty="0"/>
              <a:t>Given the structural representation of a sentence, e.g. a parse tree:  </a:t>
            </a:r>
          </a:p>
          <a:p>
            <a:pPr lvl="1"/>
            <a:r>
              <a:rPr lang="en-US" sz="2800" dirty="0"/>
              <a:t>Recursive Neural Networks recursively generate parent representations in a bottom-up fashion, </a:t>
            </a:r>
          </a:p>
          <a:p>
            <a:pPr lvl="2"/>
            <a:r>
              <a:rPr lang="en-US" sz="2400" dirty="0"/>
              <a:t>By combining tokens to produce representations for phrases, eventually producing the whole sentence. </a:t>
            </a:r>
          </a:p>
          <a:p>
            <a:pPr lvl="1"/>
            <a:r>
              <a:rPr lang="en-US" sz="2800" dirty="0"/>
              <a:t>The sentence-level representation (or, alternatively, its phrases) can then be used to make a final classification for a given input sentence — e.g. whether it conveys a positive or a negative sentiment.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44FA-A4B6-4BA2-9DD1-C172BBD468E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2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219200"/>
          </a:xfrm>
        </p:spPr>
        <p:txBody>
          <a:bodyPr/>
          <a:lstStyle/>
          <a:p>
            <a:r>
              <a:rPr lang="en-US" dirty="0"/>
              <a:t>Recursive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3263504"/>
          </a:xfrm>
        </p:spPr>
        <p:txBody>
          <a:bodyPr/>
          <a:lstStyle/>
          <a:p>
            <a:r>
              <a:rPr lang="en-US" dirty="0"/>
              <a:t>Recursive neural networks have had significant successes in a number of NLP tasks. </a:t>
            </a:r>
          </a:p>
          <a:p>
            <a:pPr lvl="1"/>
            <a:r>
              <a:rPr lang="en-US" dirty="0"/>
              <a:t> </a:t>
            </a:r>
            <a:r>
              <a:rPr lang="en-US" dirty="0" err="1"/>
              <a:t>Socher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 (2013) uses a recursive neural network to predict sentence sentiment: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44FA-A4B6-4BA2-9DD1-C172BBD468E4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971800"/>
            <a:ext cx="5715000" cy="32638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375484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Richard </a:t>
            </a:r>
            <a:r>
              <a:rPr lang="en-US" sz="1350" dirty="0" err="1"/>
              <a:t>Socher</a:t>
            </a:r>
            <a:r>
              <a:rPr lang="en-US" sz="1350" dirty="0"/>
              <a:t>, Alex </a:t>
            </a:r>
            <a:r>
              <a:rPr lang="en-US" sz="1350" dirty="0" err="1"/>
              <a:t>Perelygin</a:t>
            </a:r>
            <a:r>
              <a:rPr lang="en-US" sz="1350" dirty="0"/>
              <a:t>, Jean Y. Wu, Jason Chuang, Christopher D. Manning, Andrew Y. Ng, and Christopher Potts. 2013. Recursive deep models for semantic compositionality over a sentiment treebank. In Proceedings of EMNLP , 1631-1642.</a:t>
            </a:r>
          </a:p>
        </p:txBody>
      </p:sp>
    </p:spTree>
    <p:extLst>
      <p:ext uri="{BB962C8B-B14F-4D97-AF65-F5344CB8AC3E}">
        <p14:creationId xmlns:p14="http://schemas.microsoft.com/office/powerpoint/2010/main" val="4284079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>
            <a:normAutofit/>
          </a:bodyPr>
          <a:lstStyle/>
          <a:p>
            <a:r>
              <a:rPr lang="en-US" dirty="0"/>
              <a:t>Recursive Neural Network Illustration (Animation)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09800"/>
            <a:ext cx="7067226" cy="36576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44FA-A4B6-4BA2-9DD1-C172BBD468E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59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7391400" cy="51277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>
            <a:normAutofit/>
          </a:bodyPr>
          <a:lstStyle/>
          <a:p>
            <a:r>
              <a:rPr lang="en-US" dirty="0"/>
              <a:t>Recursive Neural Network Illustration (Animation)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44FA-A4B6-4BA2-9DD1-C172BBD468E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05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45336"/>
            <a:ext cx="7543800" cy="5138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>
            <a:normAutofit/>
          </a:bodyPr>
          <a:lstStyle/>
          <a:p>
            <a:r>
              <a:rPr lang="en-US" dirty="0"/>
              <a:t>Recursive Neural Network Illustration (Animation)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44FA-A4B6-4BA2-9DD1-C172BBD468E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703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Neural Network </a:t>
            </a:r>
            <a:r>
              <a:rPr lang="en-US" altLang="zh-CN" dirty="0"/>
              <a:t>Component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514600"/>
            <a:ext cx="4009144" cy="30767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295400"/>
            <a:ext cx="5257800" cy="652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3886200"/>
            <a:ext cx="2156175" cy="150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682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3999"/>
          </a:xfrm>
        </p:spPr>
        <p:txBody>
          <a:bodyPr>
            <a:noAutofit/>
          </a:bodyPr>
          <a:lstStyle/>
          <a:p>
            <a:pPr marL="171450" lvl="1" algn="ctr">
              <a:spcBef>
                <a:spcPts val="750"/>
              </a:spcBef>
            </a:pPr>
            <a:r>
              <a:rPr lang="en-US" sz="3600" dirty="0">
                <a:latin typeface="+mj-lt"/>
              </a:rPr>
              <a:t>A recursive NN can be seen as a generalization of the recurrent 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65658"/>
            <a:ext cx="8295323" cy="3263504"/>
          </a:xfrm>
        </p:spPr>
        <p:txBody>
          <a:bodyPr>
            <a:noAutofit/>
          </a:bodyPr>
          <a:lstStyle/>
          <a:p>
            <a:r>
              <a:rPr lang="en-US" sz="2400" dirty="0"/>
              <a:t>A recurrent neural network is in fact a recursive neural network with the structure of a linear chain</a:t>
            </a:r>
          </a:p>
          <a:p>
            <a:r>
              <a:rPr lang="en-US" sz="2400" dirty="0"/>
              <a:t>Recursive NNs operate on hierarchical structure, Recurrent NN operate on progression of time</a:t>
            </a:r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r>
              <a:rPr lang="en-US" sz="2000" dirty="0"/>
              <a:t>Applied to parsing, sentence-level sentiment analysis, and paraphrase detection.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44FA-A4B6-4BA2-9DD1-C172BBD468E4}" type="slidenum">
              <a:rPr lang="en-US" smtClean="0"/>
              <a:t>36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70688" y="3505199"/>
            <a:ext cx="6001512" cy="2626888"/>
            <a:chOff x="2264635" y="2465844"/>
            <a:chExt cx="7443388" cy="307900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64635" y="2465844"/>
              <a:ext cx="7443388" cy="281178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7402" y="5189792"/>
              <a:ext cx="6195702" cy="355054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6324600" y="3734279"/>
            <a:ext cx="261384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Operation of a recursive net (a), and a recurrent net (b) on an example sentence. Note the linear chain in (b)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Black, orange and red dots represent input, hidden and output layers, respectively.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Directed edges having the same color-style combination denote shared connections. </a:t>
            </a:r>
          </a:p>
        </p:txBody>
      </p:sp>
    </p:spTree>
    <p:extLst>
      <p:ext uri="{BB962C8B-B14F-4D97-AF65-F5344CB8AC3E}">
        <p14:creationId xmlns:p14="http://schemas.microsoft.com/office/powerpoint/2010/main" val="686549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hlinkClick r:id="rId2"/>
              </a:rPr>
              <a:t>http://nlp.stanford.edu:8080/sentiment/rntnDemo.html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737" y="1600200"/>
            <a:ext cx="8912525" cy="460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4098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Other 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5333999"/>
          </a:xfrm>
        </p:spPr>
        <p:txBody>
          <a:bodyPr>
            <a:normAutofit/>
          </a:bodyPr>
          <a:lstStyle/>
          <a:p>
            <a:r>
              <a:rPr lang="en-US" dirty="0"/>
              <a:t>How to deal with long documents?</a:t>
            </a:r>
          </a:p>
          <a:p>
            <a:r>
              <a:rPr lang="en-US" dirty="0"/>
              <a:t>Recurrent Neural Network</a:t>
            </a:r>
          </a:p>
          <a:p>
            <a:pPr lvl="1"/>
            <a:r>
              <a:rPr lang="en-US" dirty="0"/>
              <a:t>Disadvantage: “a biased model, where later words are more dominant than earlier words”</a:t>
            </a:r>
          </a:p>
          <a:p>
            <a:r>
              <a:rPr lang="en-US" dirty="0"/>
              <a:t>Convolutional Neural Network</a:t>
            </a:r>
          </a:p>
          <a:p>
            <a:pPr lvl="1"/>
            <a:r>
              <a:rPr lang="en-US" dirty="0"/>
              <a:t>Advantages:</a:t>
            </a:r>
          </a:p>
          <a:p>
            <a:pPr lvl="2"/>
            <a:r>
              <a:rPr lang="en-US" dirty="0"/>
              <a:t>capture the semantic of texts better than recursive or recurrent NN.</a:t>
            </a:r>
          </a:p>
          <a:p>
            <a:pPr lvl="2"/>
            <a:r>
              <a:rPr lang="en-US" dirty="0"/>
              <a:t>Time complexity of CNN is O(n).</a:t>
            </a:r>
          </a:p>
          <a:p>
            <a:pPr lvl="1"/>
            <a:r>
              <a:rPr lang="en-US" dirty="0"/>
              <a:t>Disadvantages:</a:t>
            </a:r>
          </a:p>
          <a:p>
            <a:pPr lvl="2"/>
            <a:r>
              <a:rPr lang="en-US" dirty="0"/>
              <a:t>It is difficult to determine the window size</a:t>
            </a:r>
          </a:p>
        </p:txBody>
      </p:sp>
    </p:spTree>
    <p:extLst>
      <p:ext uri="{BB962C8B-B14F-4D97-AF65-F5344CB8AC3E}">
        <p14:creationId xmlns:p14="http://schemas.microsoft.com/office/powerpoint/2010/main" val="37506766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990600"/>
          </a:xfrm>
        </p:spPr>
        <p:txBody>
          <a:bodyPr/>
          <a:lstStyle/>
          <a:p>
            <a:r>
              <a:rPr lang="en-US" dirty="0"/>
              <a:t>Other Variants (RNN+CNN)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438400"/>
            <a:ext cx="5410200" cy="4132101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219200"/>
            <a:ext cx="7886700" cy="382747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RNN+CNN </a:t>
            </a:r>
          </a:p>
          <a:p>
            <a:r>
              <a:rPr lang="en-US" dirty="0"/>
              <a:t>Also, connect </a:t>
            </a:r>
            <a:r>
              <a:rPr lang="en-US" dirty="0" err="1"/>
              <a:t>embeddings</a:t>
            </a:r>
            <a:r>
              <a:rPr lang="en-US" dirty="0"/>
              <a:t> to hidden</a:t>
            </a:r>
          </a:p>
        </p:txBody>
      </p:sp>
    </p:spTree>
    <p:extLst>
      <p:ext uri="{BB962C8B-B14F-4D97-AF65-F5344CB8AC3E}">
        <p14:creationId xmlns:p14="http://schemas.microsoft.com/office/powerpoint/2010/main" val="2848960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for Text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Building deep learning models on textual data requires:</a:t>
            </a:r>
          </a:p>
          <a:p>
            <a:r>
              <a:rPr lang="en-US" dirty="0"/>
              <a:t>Representation of the basic text unit, word.</a:t>
            </a:r>
          </a:p>
          <a:p>
            <a:r>
              <a:rPr lang="en-US" dirty="0"/>
              <a:t>Neural network structure that can capture the sequential nature of text.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Deep learning models use:</a:t>
            </a:r>
          </a:p>
          <a:p>
            <a:r>
              <a:rPr lang="en-US" dirty="0"/>
              <a:t>Vector representation of words (i.e., word </a:t>
            </a:r>
            <a:r>
              <a:rPr lang="en-US" dirty="0" err="1"/>
              <a:t>embeddings</a:t>
            </a:r>
            <a:r>
              <a:rPr lang="en-US" dirty="0"/>
              <a:t>)</a:t>
            </a:r>
          </a:p>
          <a:p>
            <a:r>
              <a:rPr lang="en-US" dirty="0"/>
              <a:t>Neural network structures</a:t>
            </a:r>
          </a:p>
          <a:p>
            <a:pPr lvl="1"/>
            <a:r>
              <a:rPr lang="en-US" altLang="zh-CN" dirty="0"/>
              <a:t>Convolutional Neural networks</a:t>
            </a:r>
            <a:endParaRPr lang="en-US" dirty="0"/>
          </a:p>
          <a:p>
            <a:pPr lvl="1"/>
            <a:r>
              <a:rPr lang="en-US" dirty="0"/>
              <a:t>Recurrent Neural Network </a:t>
            </a:r>
          </a:p>
          <a:p>
            <a:pPr lvl="1"/>
            <a:r>
              <a:rPr lang="en-US" dirty="0"/>
              <a:t>Recursive Neural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44FA-A4B6-4BA2-9DD1-C172BBD468E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1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29" y="1151988"/>
            <a:ext cx="8686800" cy="5020211"/>
          </a:xfrm>
        </p:spPr>
        <p:txBody>
          <a:bodyPr/>
          <a:lstStyle/>
          <a:p>
            <a:r>
              <a:rPr lang="en-US" dirty="0"/>
              <a:t>Movie reviews</a:t>
            </a:r>
          </a:p>
          <a:p>
            <a:pPr lvl="1"/>
            <a:r>
              <a:rPr lang="en-US" dirty="0"/>
              <a:t>Pang and Lee (2004)</a:t>
            </a:r>
          </a:p>
          <a:p>
            <a:pPr lvl="2"/>
            <a:r>
              <a:rPr lang="en-US" dirty="0"/>
              <a:t>Subjectivity vs Objectivity sentences</a:t>
            </a:r>
          </a:p>
          <a:p>
            <a:pPr lvl="2"/>
            <a:r>
              <a:rPr lang="en-US" dirty="0"/>
              <a:t>Positive vs Negative document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229" y="2908331"/>
            <a:ext cx="4312274" cy="31537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00400"/>
            <a:ext cx="3132790" cy="24012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7397" y="6212577"/>
            <a:ext cx="892743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latin typeface="Tahoma" panose="020B0604030504040204" pitchFamily="34" charset="0"/>
              </a:rPr>
              <a:t>Bo Pang and Lillian Lee. 2004. A sentimental education: sentiment analysis using subjectivity summarization based on minimum cuts. In Proceedings of ACL. </a:t>
            </a:r>
            <a:r>
              <a:rPr lang="en-US" sz="1200" dirty="0">
                <a:latin typeface="Tahoma" panose="020B0604030504040204" pitchFamily="34" charset="0"/>
              </a:rPr>
              <a:t>9</a:t>
            </a:r>
            <a:endParaRPr lang="en-US" sz="135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6096" y="10853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Benchmarks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391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Movie reviews</a:t>
            </a:r>
          </a:p>
          <a:p>
            <a:pPr lvl="1"/>
            <a:r>
              <a:rPr lang="en-US" dirty="0"/>
              <a:t>Pang and Lee (2005)</a:t>
            </a:r>
          </a:p>
          <a:p>
            <a:pPr lvl="1"/>
            <a:r>
              <a:rPr lang="en-US" dirty="0"/>
              <a:t>Sentence-level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562" y="3508770"/>
            <a:ext cx="4982513" cy="8310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48" y="3468716"/>
            <a:ext cx="3175988" cy="12320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8284" y="5489973"/>
            <a:ext cx="892743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latin typeface="Tahoma" panose="020B0604030504040204" pitchFamily="34" charset="0"/>
              </a:rPr>
              <a:t>Bo Pang and Lillian Lee. 2005. Seeing stars: Exploiting class relationships for sentiment categorization with respect to rating scales. In Proceedings of ACL, 115-124.</a:t>
            </a:r>
            <a:endParaRPr lang="en-US" sz="135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6096" y="10853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Benchmarks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7768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Movie reviews</a:t>
            </a:r>
          </a:p>
          <a:p>
            <a:pPr lvl="1"/>
            <a:r>
              <a:rPr lang="en-US" dirty="0"/>
              <a:t>Mass et al. (2011)</a:t>
            </a:r>
          </a:p>
          <a:p>
            <a:pPr lvl="1"/>
            <a:r>
              <a:rPr lang="en-US" dirty="0"/>
              <a:t>Document-level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728" y="1437556"/>
            <a:ext cx="3962701" cy="3994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290070"/>
            <a:ext cx="3205126" cy="12684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150" y="6045369"/>
            <a:ext cx="90297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latin typeface="Tahoma" panose="020B0604030504040204" pitchFamily="34" charset="0"/>
              </a:rPr>
              <a:t>Andrew L. Maas, Raymond E. Daly, Peter T. Pham, Dan Huang, Andrew Y. Ng, and Christopher Potts. 2011. Learning word vectors for sentiment analysis. In Proceedings of ACL:HLT, 142-150.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3391946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980" y="969264"/>
            <a:ext cx="6102820" cy="3263504"/>
          </a:xfrm>
        </p:spPr>
        <p:txBody>
          <a:bodyPr/>
          <a:lstStyle/>
          <a:p>
            <a:r>
              <a:rPr lang="en-US" dirty="0"/>
              <a:t>Movie reviews</a:t>
            </a:r>
          </a:p>
          <a:p>
            <a:pPr lvl="1"/>
            <a:r>
              <a:rPr lang="en-US" dirty="0" err="1"/>
              <a:t>Socher</a:t>
            </a:r>
            <a:r>
              <a:rPr lang="en-US" dirty="0"/>
              <a:t> et al. (2013), which is induced from Pang and Lee (2005)</a:t>
            </a:r>
          </a:p>
          <a:p>
            <a:pPr lvl="1"/>
            <a:r>
              <a:rPr lang="en-US" dirty="0"/>
              <a:t>Phrase-level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299" y="5934670"/>
            <a:ext cx="89154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Richard </a:t>
            </a:r>
            <a:r>
              <a:rPr lang="en-US" sz="1350" dirty="0" err="1"/>
              <a:t>Socher</a:t>
            </a:r>
            <a:r>
              <a:rPr lang="en-US" sz="1350" dirty="0"/>
              <a:t>, Alex </a:t>
            </a:r>
            <a:r>
              <a:rPr lang="en-US" sz="1350" dirty="0" err="1"/>
              <a:t>Perelygin</a:t>
            </a:r>
            <a:r>
              <a:rPr lang="en-US" sz="1350" dirty="0"/>
              <a:t>, Jean Y. Wu, Jason Chuang, Christopher D. Manning, Andrew Y. Ng, and Christopher Potts. 2013. Recursive deep models for semantic compositionality over a sentiment treebank. In Proceedings of EMNLP , 1631-1642.</a:t>
            </a:r>
          </a:p>
          <a:p>
            <a:r>
              <a:rPr lang="en-US" sz="1350" dirty="0"/>
              <a:t>Bo Pang and Lillian Lee. 2005. Seeing stars: exploiting class relationships for sentiment categorization with respect to rating scales. In Proceedings of ACL, 115-124. 12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80" y="3276600"/>
            <a:ext cx="4108388" cy="11007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528" y="2417784"/>
            <a:ext cx="4195801" cy="268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374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16" y="1593218"/>
            <a:ext cx="4265968" cy="3276600"/>
          </a:xfrm>
        </p:spPr>
        <p:txBody>
          <a:bodyPr>
            <a:normAutofit/>
          </a:bodyPr>
          <a:lstStyle/>
          <a:p>
            <a:r>
              <a:rPr lang="en-US" dirty="0"/>
              <a:t>Product reviews</a:t>
            </a:r>
          </a:p>
          <a:p>
            <a:pPr lvl="1"/>
            <a:r>
              <a:rPr lang="en-US" dirty="0"/>
              <a:t>Hu and Liu (2004): 5 products</a:t>
            </a:r>
          </a:p>
          <a:p>
            <a:pPr lvl="1"/>
            <a:r>
              <a:rPr lang="en-US" dirty="0"/>
              <a:t>Ding et al (2008): 9 products, which is induced from Hu and Liu (2004)</a:t>
            </a:r>
          </a:p>
          <a:p>
            <a:pPr lvl="1"/>
            <a:r>
              <a:rPr lang="en-US" dirty="0"/>
              <a:t>Fine-grained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484" y="1752600"/>
            <a:ext cx="4720276" cy="29961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2192" y="5990427"/>
            <a:ext cx="90196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Tahoma" panose="020B0604030504040204" pitchFamily="34" charset="0"/>
              </a:rPr>
              <a:t>Minqing</a:t>
            </a:r>
            <a:r>
              <a:rPr lang="en-US" sz="1200" dirty="0">
                <a:latin typeface="Tahoma" panose="020B0604030504040204" pitchFamily="34" charset="0"/>
              </a:rPr>
              <a:t> Hu and Bing Liu. 2004. Mining and summarizing customer reviews. In Proceedings of ACM SIGKDD KDD, 168-177.</a:t>
            </a:r>
          </a:p>
          <a:p>
            <a:r>
              <a:rPr lang="en-US" sz="1200" dirty="0" err="1">
                <a:latin typeface="Tahoma" panose="020B0604030504040204" pitchFamily="34" charset="0"/>
              </a:rPr>
              <a:t>Xiaowen</a:t>
            </a:r>
            <a:r>
              <a:rPr lang="en-US" sz="1200" dirty="0">
                <a:latin typeface="Tahoma" panose="020B0604030504040204" pitchFamily="34" charset="0"/>
              </a:rPr>
              <a:t> Ding, Bing Liu, and Philip S. Yu. 2008. A holistic lexicon-based approach to opinion mining. In Proceedings of WSDM, 231-240.</a:t>
            </a:r>
          </a:p>
          <a:p>
            <a:r>
              <a:rPr lang="en-US" sz="1200" dirty="0" err="1">
                <a:latin typeface="Tahoma" panose="020B0604030504040204" pitchFamily="34" charset="0"/>
              </a:rPr>
              <a:t>Minqing</a:t>
            </a:r>
            <a:r>
              <a:rPr lang="en-US" sz="1200" dirty="0">
                <a:latin typeface="Tahoma" panose="020B0604030504040204" pitchFamily="34" charset="0"/>
              </a:rPr>
              <a:t> Hu and Bing Liu. 2004. Mining and summarizing customer reviews. In Proceedings of ACM SIGKDD KDD, 168-177.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122119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</a:t>
            </a:r>
          </a:p>
          <a:p>
            <a:pPr lvl="1"/>
            <a:r>
              <a:rPr lang="en-US" dirty="0"/>
              <a:t>Go et. al. (2009)</a:t>
            </a:r>
          </a:p>
          <a:p>
            <a:pPr lvl="1"/>
            <a:r>
              <a:rPr lang="en-US" dirty="0"/>
              <a:t>Sentence-level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937" y="1936618"/>
            <a:ext cx="3263401" cy="102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77" y="3540848"/>
            <a:ext cx="8763000" cy="7669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7504" y="6337183"/>
            <a:ext cx="870484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latin typeface="Tahoma" panose="020B0604030504040204" pitchFamily="34" charset="0"/>
              </a:rPr>
              <a:t>Alec Go, </a:t>
            </a:r>
            <a:r>
              <a:rPr lang="en-US" sz="1350" dirty="0" err="1">
                <a:latin typeface="Tahoma" panose="020B0604030504040204" pitchFamily="34" charset="0"/>
              </a:rPr>
              <a:t>Richa</a:t>
            </a:r>
            <a:r>
              <a:rPr lang="en-US" sz="1350" dirty="0">
                <a:latin typeface="Tahoma" panose="020B0604030504040204" pitchFamily="34" charset="0"/>
              </a:rPr>
              <a:t> </a:t>
            </a:r>
            <a:r>
              <a:rPr lang="en-US" sz="1350" dirty="0" err="1">
                <a:latin typeface="Tahoma" panose="020B0604030504040204" pitchFamily="34" charset="0"/>
              </a:rPr>
              <a:t>Bhayani</a:t>
            </a:r>
            <a:r>
              <a:rPr lang="en-US" sz="1350" dirty="0">
                <a:latin typeface="Tahoma" panose="020B0604030504040204" pitchFamily="34" charset="0"/>
              </a:rPr>
              <a:t>, and Lei Huang. 2009. Twitter sentiment classification using distant supervision. CS224N Project Report, Stanford , 12.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9885892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</a:t>
            </a:r>
          </a:p>
          <a:p>
            <a:pPr lvl="1"/>
            <a:r>
              <a:rPr lang="en-US" dirty="0"/>
              <a:t>Mitchell et. al. (2013)</a:t>
            </a:r>
          </a:p>
          <a:p>
            <a:pPr lvl="1"/>
            <a:r>
              <a:rPr lang="en-US" dirty="0"/>
              <a:t>Open domain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500299"/>
            <a:ext cx="4166663" cy="19099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114800"/>
            <a:ext cx="6206288" cy="10643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328469"/>
            <a:ext cx="901165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latin typeface="Tahoma" panose="020B0604030504040204" pitchFamily="34" charset="0"/>
              </a:rPr>
              <a:t>Margaret Mitchell, Jacqui Aguilar, Theresa Wilson, and Benjamin Van </a:t>
            </a:r>
            <a:r>
              <a:rPr lang="en-US" sz="1350" dirty="0" err="1">
                <a:latin typeface="Tahoma" panose="020B0604030504040204" pitchFamily="34" charset="0"/>
              </a:rPr>
              <a:t>Durme</a:t>
            </a:r>
            <a:r>
              <a:rPr lang="en-US" sz="1350" dirty="0">
                <a:latin typeface="Tahoma" panose="020B0604030504040204" pitchFamily="34" charset="0"/>
              </a:rPr>
              <a:t>. 2013. Open domain targeted sentiment. In Proceedings of EMNLP, 1643–1654.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6132261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</a:t>
            </a:r>
          </a:p>
          <a:p>
            <a:pPr lvl="1"/>
            <a:r>
              <a:rPr lang="en-US" dirty="0"/>
              <a:t>Dong et. al. (2014)</a:t>
            </a:r>
          </a:p>
          <a:p>
            <a:pPr lvl="1"/>
            <a:r>
              <a:rPr lang="en-US" dirty="0"/>
              <a:t>Targeted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280" y="1828800"/>
            <a:ext cx="4662001" cy="1013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99" y="3924300"/>
            <a:ext cx="8391601" cy="8091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200" y="6306535"/>
            <a:ext cx="89154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latin typeface="Tahoma" panose="020B0604030504040204" pitchFamily="34" charset="0"/>
              </a:rPr>
              <a:t>Li Dong, </a:t>
            </a:r>
            <a:r>
              <a:rPr lang="en-US" sz="1350" dirty="0" err="1">
                <a:latin typeface="Tahoma" panose="020B0604030504040204" pitchFamily="34" charset="0"/>
              </a:rPr>
              <a:t>Furu</a:t>
            </a:r>
            <a:r>
              <a:rPr lang="en-US" sz="1350" dirty="0">
                <a:latin typeface="Tahoma" panose="020B0604030504040204" pitchFamily="34" charset="0"/>
              </a:rPr>
              <a:t> Wei, Chuanqi Tan, </a:t>
            </a:r>
            <a:r>
              <a:rPr lang="en-US" sz="1350" dirty="0" err="1">
                <a:latin typeface="Tahoma" panose="020B0604030504040204" pitchFamily="34" charset="0"/>
              </a:rPr>
              <a:t>Duyu</a:t>
            </a:r>
            <a:r>
              <a:rPr lang="en-US" sz="1350" dirty="0">
                <a:latin typeface="Tahoma" panose="020B0604030504040204" pitchFamily="34" charset="0"/>
              </a:rPr>
              <a:t> Tang, Ming Zhou and </a:t>
            </a:r>
            <a:r>
              <a:rPr lang="en-US" sz="1350" dirty="0" err="1">
                <a:latin typeface="Tahoma" panose="020B0604030504040204" pitchFamily="34" charset="0"/>
              </a:rPr>
              <a:t>Ke</a:t>
            </a:r>
            <a:r>
              <a:rPr lang="en-US" sz="1350" dirty="0">
                <a:latin typeface="Tahoma" panose="020B0604030504040204" pitchFamily="34" charset="0"/>
              </a:rPr>
              <a:t> Xu. 2014. Adaptive Recursive Neural Network for Target-dependent Twitter Sentiment Classification. In Proceedings of ACL, 49-51.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4628270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Twitter</a:t>
            </a:r>
          </a:p>
          <a:p>
            <a:pPr lvl="1"/>
            <a:r>
              <a:rPr lang="da-DK"/>
              <a:t>SemEval13 (Nakov et. al., 2013)</a:t>
            </a:r>
          </a:p>
          <a:p>
            <a:pPr lvl="1"/>
            <a:r>
              <a:rPr lang="en-US"/>
              <a:t>Sentence-level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137" y="2362200"/>
            <a:ext cx="4632863" cy="1275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756" y="4286246"/>
            <a:ext cx="6672488" cy="459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350169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 err="1">
                <a:latin typeface="Tahoma" panose="020B0604030504040204" pitchFamily="34" charset="0"/>
              </a:rPr>
              <a:t>Preslav</a:t>
            </a:r>
            <a:r>
              <a:rPr lang="en-US" sz="1350" dirty="0">
                <a:latin typeface="Tahoma" panose="020B0604030504040204" pitchFamily="34" charset="0"/>
              </a:rPr>
              <a:t> </a:t>
            </a:r>
            <a:r>
              <a:rPr lang="en-US" sz="1350" dirty="0" err="1">
                <a:latin typeface="Tahoma" panose="020B0604030504040204" pitchFamily="34" charset="0"/>
              </a:rPr>
              <a:t>Nakov</a:t>
            </a:r>
            <a:r>
              <a:rPr lang="en-US" sz="1350" dirty="0">
                <a:latin typeface="Tahoma" panose="020B0604030504040204" pitchFamily="34" charset="0"/>
              </a:rPr>
              <a:t>, Sara Rosenthal, </a:t>
            </a:r>
            <a:r>
              <a:rPr lang="en-US" sz="1350" dirty="0" err="1">
                <a:latin typeface="Tahoma" panose="020B0604030504040204" pitchFamily="34" charset="0"/>
              </a:rPr>
              <a:t>Zornitsa</a:t>
            </a:r>
            <a:r>
              <a:rPr lang="en-US" sz="1350" dirty="0">
                <a:latin typeface="Tahoma" panose="020B0604030504040204" pitchFamily="34" charset="0"/>
              </a:rPr>
              <a:t> </a:t>
            </a:r>
            <a:r>
              <a:rPr lang="en-US" sz="1350" dirty="0" err="1">
                <a:latin typeface="Tahoma" panose="020B0604030504040204" pitchFamily="34" charset="0"/>
              </a:rPr>
              <a:t>Kozareva</a:t>
            </a:r>
            <a:r>
              <a:rPr lang="en-US" sz="1350" dirty="0">
                <a:latin typeface="Tahoma" panose="020B0604030504040204" pitchFamily="34" charset="0"/>
              </a:rPr>
              <a:t>, </a:t>
            </a:r>
            <a:r>
              <a:rPr lang="en-US" sz="1350" dirty="0" err="1">
                <a:latin typeface="Tahoma" panose="020B0604030504040204" pitchFamily="34" charset="0"/>
              </a:rPr>
              <a:t>Veselin</a:t>
            </a:r>
            <a:r>
              <a:rPr lang="en-US" sz="1350" dirty="0">
                <a:latin typeface="Tahoma" panose="020B0604030504040204" pitchFamily="34" charset="0"/>
              </a:rPr>
              <a:t> </a:t>
            </a:r>
            <a:r>
              <a:rPr lang="en-US" sz="1350" dirty="0" err="1">
                <a:latin typeface="Tahoma" panose="020B0604030504040204" pitchFamily="34" charset="0"/>
              </a:rPr>
              <a:t>Stoyanov</a:t>
            </a:r>
            <a:r>
              <a:rPr lang="en-US" sz="1350" dirty="0">
                <a:latin typeface="Tahoma" panose="020B0604030504040204" pitchFamily="34" charset="0"/>
              </a:rPr>
              <a:t>, Alan Ritter, and Theresa Wilson. 2013. SemEval-2013 task 2: Sentiment analysis in Twitter. In </a:t>
            </a:r>
            <a:r>
              <a:rPr lang="en-US" sz="1350" dirty="0" err="1">
                <a:latin typeface="Tahoma" panose="020B0604030504040204" pitchFamily="34" charset="0"/>
              </a:rPr>
              <a:t>Proceddings</a:t>
            </a:r>
            <a:r>
              <a:rPr lang="en-US" sz="1350" dirty="0">
                <a:latin typeface="Tahoma" panose="020B0604030504040204" pitchFamily="34" charset="0"/>
              </a:rPr>
              <a:t> of </a:t>
            </a:r>
            <a:r>
              <a:rPr lang="en-US" sz="1350" dirty="0" err="1">
                <a:latin typeface="Tahoma" panose="020B0604030504040204" pitchFamily="34" charset="0"/>
              </a:rPr>
              <a:t>SemEval</a:t>
            </a:r>
            <a:r>
              <a:rPr lang="en-US" sz="1350" dirty="0">
                <a:latin typeface="Tahoma" panose="020B0604030504040204" pitchFamily="34" charset="0"/>
              </a:rPr>
              <a:t>, 312–320.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560134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model: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209800"/>
            <a:ext cx="615370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14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Embedding Layer</a:t>
            </a:r>
          </a:p>
          <a:p>
            <a:pPr lvl="1"/>
            <a:r>
              <a:rPr lang="en-US" dirty="0"/>
              <a:t>Word to vector</a:t>
            </a:r>
          </a:p>
          <a:p>
            <a:pPr lvl="1"/>
            <a:r>
              <a:rPr lang="en-US" dirty="0"/>
              <a:t>Look up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523999"/>
            <a:ext cx="4419600" cy="458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8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60" y="1600200"/>
            <a:ext cx="4358440" cy="4419600"/>
          </a:xfrm>
        </p:spPr>
        <p:txBody>
          <a:bodyPr/>
          <a:lstStyle/>
          <a:p>
            <a:r>
              <a:rPr lang="en-US" dirty="0"/>
              <a:t>Feature Layer</a:t>
            </a:r>
          </a:p>
          <a:p>
            <a:pPr lvl="1"/>
            <a:r>
              <a:rPr lang="en-US" dirty="0"/>
              <a:t>Automatically learn the representation of inputs</a:t>
            </a:r>
          </a:p>
          <a:p>
            <a:pPr lvl="1"/>
            <a:r>
              <a:rPr lang="en-US" dirty="0"/>
              <a:t>Matrix-vector multiplication</a:t>
            </a:r>
          </a:p>
          <a:p>
            <a:pPr lvl="1"/>
            <a:r>
              <a:rPr lang="en-US" dirty="0"/>
              <a:t>Element-wise composition</a:t>
            </a:r>
          </a:p>
          <a:p>
            <a:pPr lvl="1"/>
            <a:r>
              <a:rPr lang="en-US" dirty="0"/>
              <a:t>Non-linear transformation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849" y="1249112"/>
            <a:ext cx="3583913" cy="439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5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Layer</a:t>
            </a:r>
          </a:p>
          <a:p>
            <a:pPr lvl="1"/>
            <a:r>
              <a:rPr lang="en-US" dirty="0" err="1"/>
              <a:t>Softmax</a:t>
            </a:r>
            <a:endParaRPr lang="en-US" dirty="0"/>
          </a:p>
          <a:p>
            <a:pPr lvl="1"/>
            <a:r>
              <a:rPr lang="en-US" dirty="0"/>
              <a:t>Cross-entropy loss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794927"/>
            <a:ext cx="4943909" cy="22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75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Typical Feature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</a:t>
            </a:r>
          </a:p>
          <a:p>
            <a:endParaRPr lang="en-US" dirty="0"/>
          </a:p>
          <a:p>
            <a:r>
              <a:rPr lang="en-US" dirty="0"/>
              <a:t>RNN</a:t>
            </a:r>
          </a:p>
        </p:txBody>
      </p:sp>
    </p:spTree>
    <p:extLst>
      <p:ext uri="{BB962C8B-B14F-4D97-AF65-F5344CB8AC3E}">
        <p14:creationId xmlns:p14="http://schemas.microsoft.com/office/powerpoint/2010/main" val="2202027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10180</TotalTime>
  <Words>2154</Words>
  <Application>Microsoft Office PowerPoint</Application>
  <PresentationFormat>On-screen Show (4:3)</PresentationFormat>
  <Paragraphs>296</Paragraphs>
  <Slides>48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Tahoma</vt:lpstr>
      <vt:lpstr>Office Theme</vt:lpstr>
      <vt:lpstr>MSBD 5018 - Natural Language Processing</vt:lpstr>
      <vt:lpstr>A General Pipeline</vt:lpstr>
      <vt:lpstr>Deep Learning</vt:lpstr>
      <vt:lpstr>Deep Learning for Text Classification</vt:lpstr>
      <vt:lpstr>Overview</vt:lpstr>
      <vt:lpstr>Overview</vt:lpstr>
      <vt:lpstr>Overview</vt:lpstr>
      <vt:lpstr>Overview</vt:lpstr>
      <vt:lpstr>Typical Feature Layers</vt:lpstr>
      <vt:lpstr>More Notations Used in Papers</vt:lpstr>
      <vt:lpstr>Recurrent Neural Networks</vt:lpstr>
      <vt:lpstr>Sentiment Classification</vt:lpstr>
      <vt:lpstr>Sentiment Classification</vt:lpstr>
      <vt:lpstr>Sentiment Classification</vt:lpstr>
      <vt:lpstr>Sentiment Classification</vt:lpstr>
      <vt:lpstr>Sentiment Classification</vt:lpstr>
      <vt:lpstr>Sentiment Classification</vt:lpstr>
      <vt:lpstr>Sentiment Classification</vt:lpstr>
      <vt:lpstr>Sentiment Classification</vt:lpstr>
      <vt:lpstr>Sentiment Classification</vt:lpstr>
      <vt:lpstr>LSTM</vt:lpstr>
      <vt:lpstr>PowerPoint Presentation</vt:lpstr>
      <vt:lpstr>LSTMs are explicitly designed to avoid the long-term dependency problem.</vt:lpstr>
      <vt:lpstr>PowerPoint Presentation</vt:lpstr>
      <vt:lpstr>PowerPoint Presentation</vt:lpstr>
      <vt:lpstr>PowerPoint Presentation</vt:lpstr>
      <vt:lpstr>PowerPoint Presentation</vt:lpstr>
      <vt:lpstr>The Core Idea Behind LSTMs</vt:lpstr>
      <vt:lpstr>Limitation of RNNs</vt:lpstr>
      <vt:lpstr>Recursive Neural Networks</vt:lpstr>
      <vt:lpstr>Recursive Neural Networks</vt:lpstr>
      <vt:lpstr>Recursive Neural Network Illustration (Animation)</vt:lpstr>
      <vt:lpstr>Recursive Neural Network Illustration (Animation)</vt:lpstr>
      <vt:lpstr>Recursive Neural Network Illustration (Animation)</vt:lpstr>
      <vt:lpstr>Recursive Neural Network Component</vt:lpstr>
      <vt:lpstr>A recursive NN can be seen as a generalization of the recurrent NN</vt:lpstr>
      <vt:lpstr>http://nlp.stanford.edu:8080/sentiment/rntnDemo.html</vt:lpstr>
      <vt:lpstr>Other Variants</vt:lpstr>
      <vt:lpstr>Other Variants (RNN+CNN)</vt:lpstr>
      <vt:lpstr>PowerPoint Presentation</vt:lpstr>
      <vt:lpstr>PowerPoint Presentation</vt:lpstr>
      <vt:lpstr>Benchmarks</vt:lpstr>
      <vt:lpstr>Benchmarks</vt:lpstr>
      <vt:lpstr>Benchmarks</vt:lpstr>
      <vt:lpstr>Benchmarks</vt:lpstr>
      <vt:lpstr>Benchmarks</vt:lpstr>
      <vt:lpstr>Benchmarks</vt:lpstr>
      <vt:lpstr>Benchmarks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Yangqiu Song</dc:title>
  <dc:creator>yqsong</dc:creator>
  <cp:lastModifiedBy>Yangqiu SONG</cp:lastModifiedBy>
  <cp:revision>210</cp:revision>
  <dcterms:created xsi:type="dcterms:W3CDTF">2006-08-16T00:00:00Z</dcterms:created>
  <dcterms:modified xsi:type="dcterms:W3CDTF">2023-02-07T08:50:14Z</dcterms:modified>
</cp:coreProperties>
</file>