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57"/>
  </p:notesMasterIdLst>
  <p:sldIdLst>
    <p:sldId id="269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5" r:id="rId14"/>
    <p:sldId id="322" r:id="rId15"/>
    <p:sldId id="309" r:id="rId16"/>
    <p:sldId id="310" r:id="rId17"/>
    <p:sldId id="312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44" r:id="rId29"/>
    <p:sldId id="345" r:id="rId30"/>
    <p:sldId id="334" r:id="rId31"/>
    <p:sldId id="335" r:id="rId32"/>
    <p:sldId id="365" r:id="rId33"/>
    <p:sldId id="336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70" r:id="rId43"/>
    <p:sldId id="339" r:id="rId44"/>
    <p:sldId id="340" r:id="rId45"/>
    <p:sldId id="341" r:id="rId46"/>
    <p:sldId id="295" r:id="rId47"/>
    <p:sldId id="342" r:id="rId48"/>
    <p:sldId id="343" r:id="rId49"/>
    <p:sldId id="346" r:id="rId50"/>
    <p:sldId id="298" r:id="rId51"/>
    <p:sldId id="366" r:id="rId52"/>
    <p:sldId id="367" r:id="rId53"/>
    <p:sldId id="368" r:id="rId54"/>
    <p:sldId id="369" r:id="rId55"/>
    <p:sldId id="386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elis hristidis" initials="vh" lastIdx="2" clrIdx="0">
    <p:extLst>
      <p:ext uri="{19B8F6BF-5375-455C-9EA6-DF929625EA0E}">
        <p15:presenceInfo xmlns:p15="http://schemas.microsoft.com/office/powerpoint/2012/main" userId="4f311c13892d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3619" autoAdjust="0"/>
  </p:normalViewPr>
  <p:slideViewPr>
    <p:cSldViewPr>
      <p:cViewPr varScale="1">
        <p:scale>
          <a:sx n="145" d="100"/>
          <a:sy n="145" d="100"/>
        </p:scale>
        <p:origin x="2156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qiu SONG" userId="7663364d-1002-410d-9c05-5263f526c5cf" providerId="ADAL" clId="{EF763F2D-5D52-4423-8F05-9A9A2D9ACCD6}"/>
    <pc:docChg chg="modSld">
      <pc:chgData name="Yangqiu SONG" userId="7663364d-1002-410d-9c05-5263f526c5cf" providerId="ADAL" clId="{EF763F2D-5D52-4423-8F05-9A9A2D9ACCD6}" dt="2023-02-07T08:49:52.252" v="1" actId="21"/>
      <pc:docMkLst>
        <pc:docMk/>
      </pc:docMkLst>
      <pc:sldChg chg="modSp mod">
        <pc:chgData name="Yangqiu SONG" userId="7663364d-1002-410d-9c05-5263f526c5cf" providerId="ADAL" clId="{EF763F2D-5D52-4423-8F05-9A9A2D9ACCD6}" dt="2023-02-07T08:49:52.252" v="1" actId="21"/>
        <pc:sldMkLst>
          <pc:docMk/>
          <pc:sldMk cId="1231436695" sldId="269"/>
        </pc:sldMkLst>
        <pc:spChg chg="mod">
          <ac:chgData name="Yangqiu SONG" userId="7663364d-1002-410d-9c05-5263f526c5cf" providerId="ADAL" clId="{EF763F2D-5D52-4423-8F05-9A9A2D9ACCD6}" dt="2023-02-07T08:49:49.875" v="0" actId="403"/>
          <ac:spMkLst>
            <pc:docMk/>
            <pc:sldMk cId="1231436695" sldId="269"/>
            <ac:spMk id="2" creationId="{00000000-0000-0000-0000-000000000000}"/>
          </ac:spMkLst>
        </pc:spChg>
        <pc:spChg chg="mod">
          <ac:chgData name="Yangqiu SONG" userId="7663364d-1002-410d-9c05-5263f526c5cf" providerId="ADAL" clId="{EF763F2D-5D52-4423-8F05-9A9A2D9ACCD6}" dt="2023-02-07T08:49:52.252" v="1" actId="21"/>
          <ac:spMkLst>
            <pc:docMk/>
            <pc:sldMk cId="1231436695" sldId="269"/>
            <ac:spMk id="3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06T13:13:28.149" idx="2">
    <p:pos x="457" y="2273"/>
    <p:text>One hot encoding technique is used to encode categorical integer features using a one-hot aka one-of-K scheme.
Suppose you have ‘color’ feature which can take values ‘green’, ‘red’, and ‘blue’. One hot encoding will convert this ‘color’ feature to three features, namely, ‘is_green’, ‘is_red’, and ‘is_blue’ which all are binary.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F9785-B714-4355-9128-4C9AFF94E816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CD5C7-AD7F-4FAA-B7B9-A09C6EEE6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8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31D9D-3987-4743-ACA8-3340374092C6}" type="slidenum">
              <a:rPr lang="en-US"/>
              <a:pPr/>
              <a:t>6</a:t>
            </a:fld>
            <a:endParaRPr lang="en-US"/>
          </a:p>
        </p:txBody>
      </p:sp>
      <p:sp>
        <p:nvSpPr>
          <p:cNvPr id="43011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7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F7090-B501-694D-8635-028277A3FDB6}" type="slidenum">
              <a:rPr lang="en-US"/>
              <a:pPr/>
              <a:t>7</a:t>
            </a:fld>
            <a:endParaRPr lang="en-US"/>
          </a:p>
        </p:txBody>
      </p:sp>
      <p:sp>
        <p:nvSpPr>
          <p:cNvPr id="49155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25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56A17-8CE6-F84F-A9EC-C05920D725B4}" type="slidenum">
              <a:rPr lang="en-US"/>
              <a:pPr/>
              <a:t>11</a:t>
            </a:fld>
            <a:endParaRPr lang="en-US"/>
          </a:p>
        </p:txBody>
      </p:sp>
      <p:sp>
        <p:nvSpPr>
          <p:cNvPr id="51203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99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9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baseline="0" dirty="0"/>
              <a:t> contains input word vectors.</a:t>
            </a:r>
          </a:p>
          <a:p>
            <a:r>
              <a:rPr lang="en-US" baseline="0" dirty="0"/>
              <a:t>W’ contains output word vectors.</a:t>
            </a:r>
          </a:p>
          <a:p>
            <a:endParaRPr lang="en-US" baseline="0" dirty="0"/>
          </a:p>
          <a:p>
            <a:r>
              <a:rPr lang="en-US" baseline="0" dirty="0"/>
              <a:t>We can consider either W or W’ as the word’s representation. Or even take the average.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9103-2D17-4832-98EE-51E176497DD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29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9103-2D17-4832-98EE-51E176497DD9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30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9103-2D17-4832-98EE-51E176497DD9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0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5FE6-750C-4732-8770-3764C3886B79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26E3-24CA-473D-94AE-BEF5424C6745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3CEE-FB3B-438F-9EBB-73B9AC10250C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A034-9655-43B8-B3BD-88402095BDE4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8B27-60EC-44D9-BAB5-30CBA8DEF1DF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26720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41960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E438-2669-4C13-BC32-057F4D8A6A64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371600"/>
            <a:ext cx="4421189" cy="80327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" y="2174874"/>
            <a:ext cx="4421189" cy="42259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71600"/>
            <a:ext cx="4422774" cy="80327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422774" cy="422592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8CF2-C308-4240-827B-DA5E5EF10773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29BF-A21A-4829-82BB-D4F1052F34BD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8305-5630-46F6-B0A9-82A3FB37D1B9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31D5-19F5-4FF9-AAAF-C9E151ED526F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8D69-AA0B-497A-9110-118DC585578D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10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BB4C8-4A74-4DEC-ACCB-294E44CF7D2F}" type="datetime1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1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0.png"/><Relationship Id="rId5" Type="http://schemas.openxmlformats.org/officeDocument/2006/relationships/image" Target="../media/image1900.png"/><Relationship Id="rId4" Type="http://schemas.openxmlformats.org/officeDocument/2006/relationships/image" Target="../media/image18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600.png"/><Relationship Id="rId7" Type="http://schemas.openxmlformats.org/officeDocument/2006/relationships/image" Target="../media/image23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0.png"/><Relationship Id="rId5" Type="http://schemas.openxmlformats.org/officeDocument/2006/relationships/image" Target="../media/image221.png"/><Relationship Id="rId4" Type="http://schemas.openxmlformats.org/officeDocument/2006/relationships/image" Target="../media/image70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ust.hk/courses/16504/files/1444107?module_item_id=214783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ronxin.github.io/wevi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ccormickml.com/2016/04/19/word2vec-tutorial-the-skip-gram-model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aclweb.org/anthology/N18-1202" TargetMode="External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0.04805.pdf" TargetMode="External"/><Relationship Id="rId2" Type="http://schemas.openxmlformats.org/officeDocument/2006/relationships/hyperlink" Target="https://ai.googleblog.com/2018/11/open-sourcing-bert-state-of-art-pr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</p:spPr>
        <p:txBody>
          <a:bodyPr>
            <a:normAutofit/>
          </a:bodyPr>
          <a:lstStyle/>
          <a:p>
            <a:r>
              <a:rPr lang="pt-BR" sz="3600" dirty="0"/>
              <a:t>MSBD 5018 - Natural Language Processing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>
            <a:normAutofit/>
          </a:bodyPr>
          <a:lstStyle/>
          <a:p>
            <a:r>
              <a:rPr lang="en-US" altLang="zh-CN"/>
              <a:t>Word </a:t>
            </a:r>
            <a:r>
              <a:rPr lang="en-US" altLang="zh-CN" dirty="0"/>
              <a:t>Embeddings</a:t>
            </a:r>
            <a:endParaRPr lang="en-US" dirty="0"/>
          </a:p>
          <a:p>
            <a:r>
              <a:rPr lang="en-US" dirty="0"/>
              <a:t>Instructor: </a:t>
            </a:r>
            <a:r>
              <a:rPr lang="en-US" dirty="0" err="1"/>
              <a:t>Yangqiu</a:t>
            </a:r>
            <a:r>
              <a:rPr lang="en-US" dirty="0"/>
              <a:t> Song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519446"/>
            <a:ext cx="70104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Slides credits: Richard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Socher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Vagelis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Hristidis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3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8817"/>
            <a:ext cx="9144000" cy="981783"/>
          </a:xfrm>
        </p:spPr>
        <p:txBody>
          <a:bodyPr/>
          <a:lstStyle/>
          <a:p>
            <a:r>
              <a:rPr lang="en-US" dirty="0"/>
              <a:t>Relation: Word relatedness</a:t>
            </a:r>
          </a:p>
        </p:txBody>
      </p:sp>
      <p:sp>
        <p:nvSpPr>
          <p:cNvPr id="8294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228600" y="1295400"/>
            <a:ext cx="8686800" cy="556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Also called "word association"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Words be related in any way, perhaps via a semantic frame or field</a:t>
            </a:r>
            <a:endParaRPr lang="en-US" sz="2400" b="1" dirty="0"/>
          </a:p>
          <a:p>
            <a:pPr lvl="2">
              <a:lnSpc>
                <a:spcPct val="90000"/>
              </a:lnSpc>
            </a:pPr>
            <a:r>
              <a:rPr lang="en-US" sz="2100" dirty="0">
                <a:latin typeface="Courier"/>
                <a:cs typeface="Courier"/>
              </a:rPr>
              <a:t>car, bicycle</a:t>
            </a:r>
            <a:r>
              <a:rPr lang="en-US" sz="2100" dirty="0"/>
              <a:t>:    </a:t>
            </a:r>
            <a:r>
              <a:rPr lang="en-US" sz="2100" b="1" dirty="0"/>
              <a:t>similar</a:t>
            </a:r>
          </a:p>
          <a:p>
            <a:pPr lvl="2">
              <a:lnSpc>
                <a:spcPct val="90000"/>
              </a:lnSpc>
            </a:pPr>
            <a:r>
              <a:rPr lang="en-US" sz="2100" dirty="0">
                <a:latin typeface="Courier"/>
                <a:cs typeface="Courier"/>
              </a:rPr>
              <a:t>car, gasoline</a:t>
            </a:r>
            <a:r>
              <a:rPr lang="en-US" sz="2100" dirty="0"/>
              <a:t>:   </a:t>
            </a:r>
            <a:r>
              <a:rPr lang="en-US" sz="2100" b="1" dirty="0"/>
              <a:t>related</a:t>
            </a:r>
            <a:r>
              <a:rPr lang="en-US" sz="2100" dirty="0"/>
              <a:t>, not similar</a:t>
            </a:r>
          </a:p>
          <a:p>
            <a:r>
              <a:rPr lang="en-US" sz="2400" dirty="0"/>
              <a:t>Similarity is a specific type of relatedness: graded</a:t>
            </a:r>
          </a:p>
          <a:p>
            <a:pPr lvl="1"/>
            <a:r>
              <a:rPr lang="en-US" sz="1600" dirty="0"/>
              <a:t>car vs. automobile -&gt; 1.0</a:t>
            </a:r>
          </a:p>
          <a:p>
            <a:pPr lvl="1"/>
            <a:r>
              <a:rPr lang="en-US" sz="1600" dirty="0"/>
              <a:t>car vs. vehicle -&gt; 0.6</a:t>
            </a:r>
          </a:p>
          <a:p>
            <a:pPr lvl="1"/>
            <a:r>
              <a:rPr lang="en-US" sz="1600" dirty="0"/>
              <a:t>car vs. tire -&gt; 0.2</a:t>
            </a:r>
          </a:p>
          <a:p>
            <a:pPr lvl="1"/>
            <a:r>
              <a:rPr lang="en-US" sz="1600" dirty="0"/>
              <a:t>car vs. street -&gt; 0.1</a:t>
            </a:r>
          </a:p>
          <a:p>
            <a:r>
              <a:rPr lang="en-US" sz="2400" dirty="0"/>
              <a:t>Similarity: </a:t>
            </a:r>
            <a:r>
              <a:rPr lang="en-US" sz="2400" b="1" dirty="0"/>
              <a:t>synonyms</a:t>
            </a:r>
            <a:r>
              <a:rPr lang="en-US" sz="2400" dirty="0"/>
              <a:t>, </a:t>
            </a:r>
            <a:r>
              <a:rPr lang="en-US" sz="2400" b="1" dirty="0"/>
              <a:t>hyponyms/</a:t>
            </a:r>
            <a:r>
              <a:rPr lang="en-US" sz="2400" b="1" dirty="0" err="1"/>
              <a:t>hyperonyms</a:t>
            </a:r>
            <a:r>
              <a:rPr lang="en-US" sz="2400" dirty="0"/>
              <a:t>, and </a:t>
            </a:r>
            <a:r>
              <a:rPr lang="en-US" sz="2400" b="1" dirty="0"/>
              <a:t>siblings</a:t>
            </a:r>
            <a:r>
              <a:rPr lang="en-US" sz="2400" dirty="0"/>
              <a:t> are highly similar</a:t>
            </a:r>
          </a:p>
          <a:p>
            <a:pPr lvl="1"/>
            <a:r>
              <a:rPr lang="en-US" sz="1600" dirty="0"/>
              <a:t>doctor vs. surgeon, bike vs. bicycle</a:t>
            </a:r>
          </a:p>
          <a:p>
            <a:r>
              <a:rPr lang="en-US" sz="2400" dirty="0"/>
              <a:t>Relatedness: </a:t>
            </a:r>
            <a:r>
              <a:rPr lang="en-US" sz="2400" b="1" dirty="0"/>
              <a:t>topically related </a:t>
            </a:r>
            <a:r>
              <a:rPr lang="en-US" sz="2400" dirty="0"/>
              <a:t>or based on any other </a:t>
            </a:r>
            <a:r>
              <a:rPr lang="en-US" sz="2400" b="1" dirty="0"/>
              <a:t>semantic relation</a:t>
            </a:r>
            <a:endParaRPr lang="en-US" sz="1400" b="1" dirty="0"/>
          </a:p>
          <a:p>
            <a:pPr lvl="1"/>
            <a:r>
              <a:rPr lang="en-US" sz="1600" dirty="0"/>
              <a:t>heart vs. surgeon, t</a:t>
            </a:r>
            <a:r>
              <a:rPr lang="en-US" altLang="zh-CN" sz="1600" dirty="0"/>
              <a:t>i</a:t>
            </a:r>
            <a:r>
              <a:rPr lang="en-US" sz="1600" dirty="0"/>
              <a:t>re vs. car</a:t>
            </a:r>
          </a:p>
          <a:p>
            <a:pPr>
              <a:lnSpc>
                <a:spcPct val="90000"/>
              </a:lnSpc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50516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-630"/>
            <a:ext cx="9144000" cy="1067430"/>
          </a:xfrm>
        </p:spPr>
        <p:txBody>
          <a:bodyPr/>
          <a:lstStyle/>
          <a:p>
            <a:r>
              <a:rPr lang="en-US" dirty="0"/>
              <a:t>Relation: Superordinate/ subordinate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228600" y="1182892"/>
            <a:ext cx="8610600" cy="3998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sense is a </a:t>
            </a:r>
            <a:r>
              <a:rPr lang="en-US" b="1" dirty="0">
                <a:solidFill>
                  <a:srgbClr val="0000FF"/>
                </a:solidFill>
              </a:rPr>
              <a:t>subordinate (subclass, hyponym) </a:t>
            </a:r>
            <a:r>
              <a:rPr lang="en-US" dirty="0"/>
              <a:t>of another if the first sense is more specific, denoting a subclass of the other</a:t>
            </a:r>
          </a:p>
          <a:p>
            <a:pPr lvl="1"/>
            <a:r>
              <a:rPr lang="en-US" i="1" dirty="0"/>
              <a:t>car</a:t>
            </a:r>
            <a:r>
              <a:rPr lang="en-US" dirty="0"/>
              <a:t> is a subordinate of </a:t>
            </a:r>
            <a:r>
              <a:rPr lang="en-US" i="1" dirty="0"/>
              <a:t>vehicle</a:t>
            </a:r>
            <a:endParaRPr lang="en-US" dirty="0"/>
          </a:p>
          <a:p>
            <a:pPr lvl="1"/>
            <a:r>
              <a:rPr lang="en-US" i="1" dirty="0"/>
              <a:t>mango</a:t>
            </a:r>
            <a:r>
              <a:rPr lang="en-US" dirty="0"/>
              <a:t> is a subordinate of </a:t>
            </a:r>
            <a:r>
              <a:rPr lang="en-US" i="1" dirty="0"/>
              <a:t>fruit</a:t>
            </a:r>
          </a:p>
          <a:p>
            <a:pPr marL="0" indent="0">
              <a:buNone/>
            </a:pPr>
            <a:r>
              <a:rPr lang="en-US" dirty="0"/>
              <a:t>Conversely </a:t>
            </a:r>
            <a:r>
              <a:rPr lang="en-US" b="1" dirty="0">
                <a:solidFill>
                  <a:srgbClr val="0000FF"/>
                </a:solidFill>
              </a:rPr>
              <a:t>superordinate (superclass, hypernym)</a:t>
            </a:r>
          </a:p>
          <a:p>
            <a:pPr lvl="1"/>
            <a:r>
              <a:rPr lang="en-US" i="1" dirty="0"/>
              <a:t>vehicle</a:t>
            </a:r>
            <a:r>
              <a:rPr lang="en-US" dirty="0"/>
              <a:t> is a superordinate of </a:t>
            </a:r>
            <a:r>
              <a:rPr lang="en-US" i="1" dirty="0"/>
              <a:t>car</a:t>
            </a:r>
            <a:endParaRPr lang="en-US" dirty="0"/>
          </a:p>
          <a:p>
            <a:pPr lvl="1"/>
            <a:r>
              <a:rPr lang="en-US" i="1" dirty="0"/>
              <a:t>fruit</a:t>
            </a:r>
            <a:r>
              <a:rPr lang="en-US" dirty="0"/>
              <a:t> is a superordinate of </a:t>
            </a:r>
            <a:r>
              <a:rPr lang="en-US" i="1" dirty="0"/>
              <a:t>mango</a:t>
            </a:r>
            <a:endParaRPr lang="en-US" dirty="0"/>
          </a:p>
          <a:p>
            <a:endParaRPr lang="en-US" sz="1125" dirty="0">
              <a:solidFill>
                <a:srgbClr val="008000"/>
              </a:solidFill>
            </a:endParaRPr>
          </a:p>
        </p:txBody>
      </p:sp>
      <p:graphicFrame>
        <p:nvGraphicFramePr>
          <p:cNvPr id="1466372" name="Group 10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223975"/>
              </p:ext>
            </p:extLst>
          </p:nvPr>
        </p:nvGraphicFramePr>
        <p:xfrm>
          <a:off x="1752600" y="5867400"/>
          <a:ext cx="5257800" cy="724630"/>
        </p:xfrm>
        <a:graphic>
          <a:graphicData uri="http://schemas.openxmlformats.org/drawingml/2006/table">
            <a:tbl>
              <a:tblPr/>
              <a:tblGrid>
                <a:gridCol w="2000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Superordinate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L="51435" marR="51435" marT="19289" marB="192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vehicle</a:t>
                      </a:r>
                    </a:p>
                  </a:txBody>
                  <a:tcPr marL="51435" marR="51435" marT="19289" marB="19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fruit</a:t>
                      </a:r>
                    </a:p>
                  </a:txBody>
                  <a:tcPr marL="51435" marR="51435" marT="19289" marB="19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furniture</a:t>
                      </a:r>
                    </a:p>
                  </a:txBody>
                  <a:tcPr marL="51435" marR="51435" marT="19289" marB="19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Subordinate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L="51435" marR="51435" marT="19289" marB="192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car</a:t>
                      </a:r>
                    </a:p>
                  </a:txBody>
                  <a:tcPr marL="51435" marR="51435" marT="19289" marB="19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mango</a:t>
                      </a:r>
                    </a:p>
                  </a:txBody>
                  <a:tcPr marL="51435" marR="51435" marT="19289" marB="19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chair</a:t>
                      </a:r>
                    </a:p>
                  </a:txBody>
                  <a:tcPr marL="51435" marR="51435" marT="19289" marB="19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11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302" y="6927"/>
            <a:ext cx="9167301" cy="983673"/>
          </a:xfrm>
        </p:spPr>
        <p:txBody>
          <a:bodyPr/>
          <a:lstStyle/>
          <a:p>
            <a:r>
              <a:rPr lang="en-US" dirty="0"/>
              <a:t>Some Other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10200"/>
          </a:xfrm>
        </p:spPr>
        <p:txBody>
          <a:bodyPr>
            <a:normAutofit fontScale="92500"/>
          </a:bodyPr>
          <a:lstStyle/>
          <a:p>
            <a:r>
              <a:rPr lang="en-US" dirty="0"/>
              <a:t>Member </a:t>
            </a:r>
            <a:r>
              <a:rPr lang="en-US" dirty="0" err="1"/>
              <a:t>holonym</a:t>
            </a:r>
            <a:r>
              <a:rPr lang="en-US" dirty="0"/>
              <a:t>/meronym (</a:t>
            </a:r>
            <a:r>
              <a:rPr lang="en-US" b="1" dirty="0"/>
              <a:t>groups</a:t>
            </a:r>
            <a:r>
              <a:rPr lang="en-US" dirty="0"/>
              <a:t> and </a:t>
            </a:r>
            <a:r>
              <a:rPr lang="en-US" b="1" dirty="0"/>
              <a:t>members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professor</a:t>
            </a:r>
            <a:r>
              <a:rPr lang="en-US" dirty="0"/>
              <a:t> is a member meronym of (a university’s) </a:t>
            </a:r>
            <a:r>
              <a:rPr lang="en-US" dirty="0">
                <a:solidFill>
                  <a:srgbClr val="0070C0"/>
                </a:solidFill>
              </a:rPr>
              <a:t>faculty</a:t>
            </a:r>
          </a:p>
          <a:p>
            <a:pPr lvl="1"/>
            <a:endParaRPr lang="en-US" dirty="0"/>
          </a:p>
          <a:p>
            <a:r>
              <a:rPr lang="en-US" dirty="0"/>
              <a:t>Part </a:t>
            </a:r>
            <a:r>
              <a:rPr lang="en-US" dirty="0" err="1"/>
              <a:t>holonym</a:t>
            </a:r>
            <a:r>
              <a:rPr lang="en-US" dirty="0"/>
              <a:t>/meronym (</a:t>
            </a:r>
            <a:r>
              <a:rPr lang="en-US" b="1" dirty="0"/>
              <a:t>wholes</a:t>
            </a:r>
            <a:r>
              <a:rPr lang="en-US" dirty="0"/>
              <a:t> and </a:t>
            </a:r>
            <a:r>
              <a:rPr lang="en-US" b="1" dirty="0"/>
              <a:t>parts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wheel</a:t>
            </a:r>
            <a:r>
              <a:rPr lang="en-US" dirty="0"/>
              <a:t> is a part meronym of (</a:t>
            </a:r>
            <a:r>
              <a:rPr lang="en-US" b="1" dirty="0"/>
              <a:t>is a part of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car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Substance meronym/</a:t>
            </a:r>
            <a:r>
              <a:rPr lang="en-US" dirty="0" err="1"/>
              <a:t>holonym</a:t>
            </a:r>
            <a:r>
              <a:rPr lang="en-US" dirty="0"/>
              <a:t> (</a:t>
            </a:r>
            <a:r>
              <a:rPr lang="en-US" b="1" dirty="0"/>
              <a:t>substances</a:t>
            </a:r>
            <a:r>
              <a:rPr lang="en-US" dirty="0"/>
              <a:t> and </a:t>
            </a:r>
            <a:r>
              <a:rPr lang="en-US" b="1" dirty="0"/>
              <a:t>components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flour</a:t>
            </a:r>
            <a:r>
              <a:rPr lang="en-US" dirty="0"/>
              <a:t> is a substance meronym of (</a:t>
            </a:r>
            <a:r>
              <a:rPr lang="en-US" b="1" dirty="0"/>
              <a:t>is made of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bread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Entailment (between events):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snore/sleep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Snoring</a:t>
            </a:r>
            <a:r>
              <a:rPr lang="en-US" dirty="0"/>
              <a:t> entails (</a:t>
            </a:r>
            <a:r>
              <a:rPr lang="en-US" b="1" dirty="0"/>
              <a:t>presupposes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sleeping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624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What is the computational approach to evaluate word similarities/relatedness?</a:t>
            </a:r>
          </a:p>
        </p:txBody>
      </p:sp>
    </p:spTree>
    <p:extLst>
      <p:ext uri="{BB962C8B-B14F-4D97-AF65-F5344CB8AC3E}">
        <p14:creationId xmlns:p14="http://schemas.microsoft.com/office/powerpoint/2010/main" val="1047046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Computational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Knowledge base based</a:t>
            </a:r>
          </a:p>
          <a:p>
            <a:pPr lvl="1"/>
            <a:r>
              <a:rPr lang="en-US" dirty="0" err="1"/>
              <a:t>WordNet</a:t>
            </a:r>
            <a:r>
              <a:rPr lang="en-US" dirty="0"/>
              <a:t> Similarity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Corpus based</a:t>
            </a:r>
          </a:p>
          <a:p>
            <a:pPr lvl="1"/>
            <a:r>
              <a:rPr lang="en-US" dirty="0"/>
              <a:t>Distributional similarity</a:t>
            </a:r>
          </a:p>
          <a:p>
            <a:pPr lvl="1"/>
            <a:r>
              <a:rPr lang="en-US" dirty="0"/>
              <a:t>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53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Corpus 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Distributional semantics</a:t>
            </a:r>
          </a:p>
          <a:p>
            <a:pPr lvl="1"/>
            <a:r>
              <a:rPr lang="en-US" sz="2000" dirty="0"/>
              <a:t>The basic idea of </a:t>
            </a:r>
            <a:r>
              <a:rPr lang="en-US" sz="2000" b="1" dirty="0"/>
              <a:t>distributional semantics </a:t>
            </a:r>
            <a:r>
              <a:rPr lang="en-US" sz="2000" dirty="0"/>
              <a:t>can be summed up in the so-called </a:t>
            </a:r>
            <a:r>
              <a:rPr lang="en-US" sz="2000" b="1" dirty="0">
                <a:solidFill>
                  <a:srgbClr val="FF0000"/>
                </a:solidFill>
              </a:rPr>
              <a:t>distributional hypothesis</a:t>
            </a:r>
            <a:r>
              <a:rPr lang="en-US" sz="2000" dirty="0"/>
              <a:t>: </a:t>
            </a:r>
            <a:r>
              <a:rPr lang="en-US" sz="2000" i="1" dirty="0">
                <a:solidFill>
                  <a:srgbClr val="00B050"/>
                </a:solidFill>
              </a:rPr>
              <a:t>linguistic items with similar distributions have similar meanings</a:t>
            </a:r>
            <a:r>
              <a:rPr lang="en-US" sz="2000" i="1" dirty="0"/>
              <a:t>.</a:t>
            </a:r>
          </a:p>
          <a:p>
            <a:pPr lvl="2"/>
            <a:r>
              <a:rPr lang="en-US" sz="1800" dirty="0"/>
              <a:t>You shall know a word by the company it keeps." (Firth (1957))</a:t>
            </a:r>
          </a:p>
          <a:p>
            <a:pPr lvl="1"/>
            <a:r>
              <a:rPr lang="en-US" sz="2000" dirty="0"/>
              <a:t>The </a:t>
            </a:r>
            <a:r>
              <a:rPr lang="en-US" sz="2000" b="1" dirty="0">
                <a:solidFill>
                  <a:srgbClr val="FF0000"/>
                </a:solidFill>
              </a:rPr>
              <a:t>distributional hypothesis</a:t>
            </a:r>
            <a:r>
              <a:rPr lang="en-US" sz="2000" dirty="0"/>
              <a:t> in linguistics is derived from the semantic theory of language usage, i.e. words that are used and occur in the same contexts tend to purport similar meanings.</a:t>
            </a:r>
          </a:p>
          <a:p>
            <a:pPr lvl="2"/>
            <a:r>
              <a:rPr lang="en-US" sz="1800" dirty="0"/>
              <a:t>Distributional hypothesis: Semantically similar words occur in similar contexts (Harris (1954))</a:t>
            </a:r>
          </a:p>
          <a:p>
            <a:pPr lvl="2"/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486400"/>
            <a:ext cx="8077200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We will mention </a:t>
            </a:r>
            <a:r>
              <a:rPr lang="en-US" sz="2800" b="1" dirty="0">
                <a:solidFill>
                  <a:srgbClr val="FF0000"/>
                </a:solidFill>
              </a:rPr>
              <a:t>distributed representation </a:t>
            </a:r>
            <a:r>
              <a:rPr lang="en-US" sz="2800" dirty="0"/>
              <a:t>based neural language models in this class </a:t>
            </a:r>
          </a:p>
        </p:txBody>
      </p:sp>
    </p:spTree>
    <p:extLst>
      <p:ext uri="{BB962C8B-B14F-4D97-AF65-F5344CB8AC3E}">
        <p14:creationId xmlns:p14="http://schemas.microsoft.com/office/powerpoint/2010/main" val="918657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Corpus based Approach</a:t>
            </a:r>
          </a:p>
        </p:txBody>
      </p:sp>
      <p:pic>
        <p:nvPicPr>
          <p:cNvPr id="5" name="Content Placeholder 4" descr="corpusbased.png"/>
          <p:cNvPicPr>
            <a:picLocks noGrp="1" noChangeAspect="1"/>
          </p:cNvPicPr>
          <p:nvPr>
            <p:ph idx="1"/>
          </p:nvPr>
        </p:nvPicPr>
        <p:blipFill>
          <a:blip r:embed="rId2" cstate="email"/>
          <a:stretch>
            <a:fillRect/>
          </a:stretch>
        </p:blipFill>
        <p:spPr>
          <a:xfrm>
            <a:off x="0" y="1219200"/>
            <a:ext cx="9047992" cy="51816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0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Let's try to keep the kitchen </a:t>
            </a:r>
            <a:r>
              <a:rPr lang="en-US" sz="4000" u="sng" dirty="0"/>
              <a:t>            </a:t>
            </a:r>
            <a:r>
              <a:rPr lang="en-US" sz="4000" dirty="0"/>
              <a:t>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181600"/>
          </a:xfrm>
        </p:spPr>
        <p:txBody>
          <a:bodyPr>
            <a:normAutofit/>
          </a:bodyPr>
          <a:lstStyle/>
          <a:p>
            <a:r>
              <a:rPr lang="en-US" dirty="0"/>
              <a:t>Observation: context can tell us a lot about word meaning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Context</a:t>
            </a:r>
            <a:r>
              <a:rPr lang="en-US" dirty="0"/>
              <a:t>: local window around a word occurrence (for now)</a:t>
            </a:r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altLang="zh-CN" dirty="0"/>
              <a:t>Pros:</a:t>
            </a:r>
            <a:r>
              <a:rPr lang="en-US" dirty="0"/>
              <a:t> data-driven, easy to implement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Cons: ambiguity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41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based co-occurrence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length 1 (more common: 5 - 10)</a:t>
            </a:r>
          </a:p>
          <a:p>
            <a:r>
              <a:rPr lang="en-US" dirty="0"/>
              <a:t>Symmetric (irrelevant whether left or right context)</a:t>
            </a:r>
          </a:p>
          <a:p>
            <a:r>
              <a:rPr lang="en-US" dirty="0"/>
              <a:t>Example corpus:</a:t>
            </a:r>
          </a:p>
          <a:p>
            <a:pPr lvl="1"/>
            <a:r>
              <a:rPr lang="en-US" dirty="0"/>
              <a:t>I like deep learning.</a:t>
            </a:r>
          </a:p>
          <a:p>
            <a:pPr lvl="1"/>
            <a:r>
              <a:rPr lang="en-US" dirty="0"/>
              <a:t>I like NLP.</a:t>
            </a:r>
          </a:p>
          <a:p>
            <a:pPr lvl="1"/>
            <a:r>
              <a:rPr lang="en-US" dirty="0"/>
              <a:t>I enjoy flying.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47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based co-occurrence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corpus:</a:t>
            </a:r>
          </a:p>
          <a:p>
            <a:pPr lvl="1"/>
            <a:r>
              <a:rPr lang="en-US" dirty="0"/>
              <a:t>I like deep learning.</a:t>
            </a:r>
          </a:p>
          <a:p>
            <a:pPr lvl="1"/>
            <a:r>
              <a:rPr lang="en-US" dirty="0"/>
              <a:t>I like NLP.</a:t>
            </a:r>
          </a:p>
          <a:p>
            <a:pPr lvl="1"/>
            <a:r>
              <a:rPr lang="en-US" dirty="0"/>
              <a:t>I enjoy flying.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96280"/>
            <a:ext cx="7048965" cy="325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5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words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7696200" cy="4419600"/>
          </a:xfrm>
        </p:spPr>
        <p:txBody>
          <a:bodyPr/>
          <a:lstStyle/>
          <a:p>
            <a:r>
              <a:rPr lang="en-US" sz="2400" dirty="0"/>
              <a:t>First thought: look in a dictionary</a:t>
            </a:r>
          </a:p>
          <a:p>
            <a:endParaRPr lang="en-US" sz="2400" dirty="0">
              <a:hlinkClick r:id="" action="ppaction://noaction"/>
            </a:endParaRPr>
          </a:p>
          <a:p>
            <a:r>
              <a:rPr lang="en-US" sz="2400" dirty="0">
                <a:hlinkClick r:id="" action="ppaction://noaction"/>
              </a:rPr>
              <a:t>http://www.oed.com/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19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with simple co-occurrence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in size with vocabulary</a:t>
            </a:r>
          </a:p>
          <a:p>
            <a:endParaRPr lang="en-US" dirty="0"/>
          </a:p>
          <a:p>
            <a:r>
              <a:rPr lang="en-US" dirty="0"/>
              <a:t>Very high dimensional: require a lot of storage</a:t>
            </a:r>
          </a:p>
          <a:p>
            <a:endParaRPr lang="en-US" dirty="0"/>
          </a:p>
          <a:p>
            <a:r>
              <a:rPr lang="en-US" dirty="0"/>
              <a:t>Subsequent classification models have sparsity issues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Models are less robust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55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Low dimensional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store “most” of the important information in a fixed, small number of dimensions: a dense vector</a:t>
            </a:r>
          </a:p>
          <a:p>
            <a:endParaRPr lang="en-US" dirty="0"/>
          </a:p>
          <a:p>
            <a:r>
              <a:rPr lang="en-US" dirty="0"/>
              <a:t>Usually around 25 – 1000 dimensions</a:t>
            </a:r>
          </a:p>
          <a:p>
            <a:endParaRPr lang="en-US" dirty="0"/>
          </a:p>
          <a:p>
            <a:r>
              <a:rPr lang="en-US" dirty="0"/>
              <a:t>How to reduce the dimensionality?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36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Dimensionality Reduction on 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 Value Decomposition of co-occurrence matrix </a:t>
            </a:r>
            <a:r>
              <a:rPr lang="en-US" i="1" dirty="0"/>
              <a:t>X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8391601" cy="39754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19300" y="6108374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best rank </a:t>
            </a:r>
            <a:r>
              <a:rPr lang="en-US" i="1" dirty="0">
                <a:latin typeface="Calibri-Italic"/>
              </a:rPr>
              <a:t>k </a:t>
            </a:r>
            <a:r>
              <a:rPr lang="en-US" dirty="0">
                <a:latin typeface="Calibri" panose="020F0502020204030204" pitchFamily="34" charset="0"/>
              </a:rPr>
              <a:t>approximation to </a:t>
            </a:r>
            <a:r>
              <a:rPr lang="en-US" i="1" dirty="0">
                <a:latin typeface="Calibri-Italic"/>
              </a:rPr>
              <a:t>X </a:t>
            </a:r>
            <a:r>
              <a:rPr lang="en-US" dirty="0">
                <a:latin typeface="Calibri" panose="020F0502020204030204" pitchFamily="34" charset="0"/>
              </a:rPr>
              <a:t>, in terms of least squares.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2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SVD word vectors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Corpus:</a:t>
            </a:r>
          </a:p>
          <a:p>
            <a:r>
              <a:rPr lang="en-US" dirty="0"/>
              <a:t>I like deep learning. I like NLP. I enjoy flying.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90176"/>
            <a:ext cx="7264951" cy="455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36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SVD word vectors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Corpus: I like deep learning. I like NLP. I enjoy flying.</a:t>
            </a:r>
          </a:p>
          <a:p>
            <a:r>
              <a:rPr lang="en-US" dirty="0"/>
              <a:t>Printing first two columns of U corresponding to the 2 biggest singular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907744"/>
            <a:ext cx="5875002" cy="3913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202" y="2228158"/>
            <a:ext cx="5410200" cy="74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62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Word meaning is defined in terms of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altLang="zh-CN" dirty="0"/>
              <a:t>most </a:t>
            </a:r>
            <a:r>
              <a:rPr lang="en-US" dirty="0"/>
              <a:t>deep learning models, a word is represented as a dense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514600"/>
            <a:ext cx="3293311" cy="36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09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Hacks to 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function words (the, he, has) are too frequent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syntax has too much impact. Some fixes:</a:t>
            </a:r>
          </a:p>
          <a:p>
            <a:pPr lvl="1"/>
            <a:r>
              <a:rPr lang="en-US" dirty="0"/>
              <a:t>min(</a:t>
            </a:r>
            <a:r>
              <a:rPr lang="en-US" dirty="0" err="1"/>
              <a:t>X,t</a:t>
            </a:r>
            <a:r>
              <a:rPr lang="en-US" dirty="0"/>
              <a:t>), with t~100</a:t>
            </a:r>
          </a:p>
          <a:p>
            <a:pPr lvl="1"/>
            <a:r>
              <a:rPr lang="en-US" dirty="0"/>
              <a:t>Ignore them all</a:t>
            </a:r>
          </a:p>
          <a:p>
            <a:pPr lvl="1"/>
            <a:endParaRPr lang="en-US" dirty="0"/>
          </a:p>
          <a:p>
            <a:r>
              <a:rPr lang="en-US" dirty="0"/>
              <a:t>Ramped windows that count closer words more</a:t>
            </a:r>
          </a:p>
          <a:p>
            <a:endParaRPr lang="en-US" dirty="0"/>
          </a:p>
          <a:p>
            <a:r>
              <a:rPr lang="en-US" dirty="0"/>
              <a:t>Use Pearson correla</a:t>
            </a:r>
            <a:r>
              <a:rPr lang="en-US" altLang="zh-CN" dirty="0"/>
              <a:t>ti</a:t>
            </a:r>
            <a:r>
              <a:rPr lang="en-US" dirty="0"/>
              <a:t>ons instead of counts, then set negative values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44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Interesting seman</a:t>
            </a:r>
            <a:r>
              <a:rPr lang="en-US" altLang="zh-CN" sz="3200" dirty="0"/>
              <a:t>ti</a:t>
            </a:r>
            <a:r>
              <a:rPr lang="en-US" sz="3200" dirty="0"/>
              <a:t>c patters emerge in the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56260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Improved Model of Semantic Similarity Based on Lexical Co-Occurrence (Rohde et al. 2005)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838200"/>
            <a:ext cx="4242001" cy="509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51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Interesting seman</a:t>
            </a:r>
            <a:r>
              <a:rPr lang="en-US" altLang="zh-CN" sz="3200" dirty="0"/>
              <a:t>ti</a:t>
            </a:r>
            <a:r>
              <a:rPr lang="en-US" sz="3200" dirty="0"/>
              <a:t>c patters emerge in the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56260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Improved Model of Semantic Similarity Based on Lexical Co-Occurrence (Rohde et al. 2005)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38200"/>
            <a:ext cx="5480550" cy="512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81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Interesting seman</a:t>
            </a:r>
            <a:r>
              <a:rPr lang="en-US" altLang="zh-CN" sz="3200" dirty="0"/>
              <a:t>ti</a:t>
            </a:r>
            <a:r>
              <a:rPr lang="en-US" sz="3200" dirty="0"/>
              <a:t>c patters emerge in the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56260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Improved Model of Semantic Similarity Based on Lexical Co-Occurrence (Rohde et al. 2005)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838200"/>
            <a:ext cx="5504262" cy="514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7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90369"/>
          </a:xfrm>
        </p:spPr>
        <p:txBody>
          <a:bodyPr>
            <a:normAutofit/>
          </a:bodyPr>
          <a:lstStyle/>
          <a:p>
            <a:r>
              <a:rPr lang="en-US" dirty="0"/>
              <a:t>Words, Lemmas, Senses, Definitions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85" y="1982203"/>
            <a:ext cx="3179263" cy="22441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85" y="4366412"/>
            <a:ext cx="2940127" cy="1473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094" y="2371480"/>
            <a:ext cx="3598935" cy="1825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093" y="2871889"/>
            <a:ext cx="3373907" cy="14130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87993" y="1568881"/>
            <a:ext cx="96051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>
                <a:solidFill>
                  <a:srgbClr val="0432FF"/>
                </a:solidFill>
              </a:rPr>
              <a:t>sense</a:t>
            </a:r>
            <a:endParaRPr lang="en-US" sz="1350" b="1" dirty="0">
              <a:solidFill>
                <a:srgbClr val="0432FF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228723" y="3158556"/>
            <a:ext cx="210291" cy="175998"/>
          </a:xfrm>
          <a:custGeom>
            <a:avLst/>
            <a:gdLst>
              <a:gd name="connsiteX0" fmla="*/ 85725 w 280388"/>
              <a:gd name="connsiteY0" fmla="*/ 3412 h 234664"/>
              <a:gd name="connsiteX1" fmla="*/ 57150 w 280388"/>
              <a:gd name="connsiteY1" fmla="*/ 203437 h 234664"/>
              <a:gd name="connsiteX2" fmla="*/ 142875 w 280388"/>
              <a:gd name="connsiteY2" fmla="*/ 232012 h 234664"/>
              <a:gd name="connsiteX3" fmla="*/ 271463 w 280388"/>
              <a:gd name="connsiteY3" fmla="*/ 217725 h 234664"/>
              <a:gd name="connsiteX4" fmla="*/ 257175 w 280388"/>
              <a:gd name="connsiteY4" fmla="*/ 117712 h 234664"/>
              <a:gd name="connsiteX5" fmla="*/ 185738 w 280388"/>
              <a:gd name="connsiteY5" fmla="*/ 3412 h 234664"/>
              <a:gd name="connsiteX6" fmla="*/ 0 w 280388"/>
              <a:gd name="connsiteY6" fmla="*/ 3412 h 23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88" h="234664">
                <a:moveTo>
                  <a:pt x="85725" y="3412"/>
                </a:moveTo>
                <a:cubicBezTo>
                  <a:pt x="76200" y="70087"/>
                  <a:pt x="40815" y="138096"/>
                  <a:pt x="57150" y="203437"/>
                </a:cubicBezTo>
                <a:cubicBezTo>
                  <a:pt x="64455" y="232658"/>
                  <a:pt x="142875" y="232012"/>
                  <a:pt x="142875" y="232012"/>
                </a:cubicBezTo>
                <a:cubicBezTo>
                  <a:pt x="185738" y="227250"/>
                  <a:pt x="240968" y="248220"/>
                  <a:pt x="271463" y="217725"/>
                </a:cubicBezTo>
                <a:cubicBezTo>
                  <a:pt x="295276" y="193912"/>
                  <a:pt x="264747" y="150526"/>
                  <a:pt x="257175" y="117712"/>
                </a:cubicBezTo>
                <a:cubicBezTo>
                  <a:pt x="249280" y="83500"/>
                  <a:pt x="238777" y="10042"/>
                  <a:pt x="185738" y="3412"/>
                </a:cubicBezTo>
                <a:cubicBezTo>
                  <a:pt x="124303" y="-4267"/>
                  <a:pt x="61913" y="3412"/>
                  <a:pt x="0" y="3412"/>
                </a:cubicBezTo>
              </a:path>
            </a:pathLst>
          </a:custGeom>
          <a:noFill/>
          <a:ln w="2222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Freeform 12"/>
          <p:cNvSpPr/>
          <p:nvPr/>
        </p:nvSpPr>
        <p:spPr>
          <a:xfrm>
            <a:off x="4627094" y="2371481"/>
            <a:ext cx="210291" cy="175998"/>
          </a:xfrm>
          <a:custGeom>
            <a:avLst/>
            <a:gdLst>
              <a:gd name="connsiteX0" fmla="*/ 85725 w 280388"/>
              <a:gd name="connsiteY0" fmla="*/ 3412 h 234664"/>
              <a:gd name="connsiteX1" fmla="*/ 57150 w 280388"/>
              <a:gd name="connsiteY1" fmla="*/ 203437 h 234664"/>
              <a:gd name="connsiteX2" fmla="*/ 142875 w 280388"/>
              <a:gd name="connsiteY2" fmla="*/ 232012 h 234664"/>
              <a:gd name="connsiteX3" fmla="*/ 271463 w 280388"/>
              <a:gd name="connsiteY3" fmla="*/ 217725 h 234664"/>
              <a:gd name="connsiteX4" fmla="*/ 257175 w 280388"/>
              <a:gd name="connsiteY4" fmla="*/ 117712 h 234664"/>
              <a:gd name="connsiteX5" fmla="*/ 185738 w 280388"/>
              <a:gd name="connsiteY5" fmla="*/ 3412 h 234664"/>
              <a:gd name="connsiteX6" fmla="*/ 0 w 280388"/>
              <a:gd name="connsiteY6" fmla="*/ 3412 h 23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88" h="234664">
                <a:moveTo>
                  <a:pt x="85725" y="3412"/>
                </a:moveTo>
                <a:cubicBezTo>
                  <a:pt x="76200" y="70087"/>
                  <a:pt x="40815" y="138096"/>
                  <a:pt x="57150" y="203437"/>
                </a:cubicBezTo>
                <a:cubicBezTo>
                  <a:pt x="64455" y="232658"/>
                  <a:pt x="142875" y="232012"/>
                  <a:pt x="142875" y="232012"/>
                </a:cubicBezTo>
                <a:cubicBezTo>
                  <a:pt x="185738" y="227250"/>
                  <a:pt x="240968" y="248220"/>
                  <a:pt x="271463" y="217725"/>
                </a:cubicBezTo>
                <a:cubicBezTo>
                  <a:pt x="295276" y="193912"/>
                  <a:pt x="264747" y="150526"/>
                  <a:pt x="257175" y="117712"/>
                </a:cubicBezTo>
                <a:cubicBezTo>
                  <a:pt x="249280" y="83500"/>
                  <a:pt x="238777" y="10042"/>
                  <a:pt x="185738" y="3412"/>
                </a:cubicBezTo>
                <a:cubicBezTo>
                  <a:pt x="124303" y="-4267"/>
                  <a:pt x="61913" y="3412"/>
                  <a:pt x="0" y="3412"/>
                </a:cubicBezTo>
              </a:path>
            </a:pathLst>
          </a:custGeom>
          <a:noFill/>
          <a:ln w="2222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Freeform 13"/>
          <p:cNvSpPr/>
          <p:nvPr/>
        </p:nvSpPr>
        <p:spPr>
          <a:xfrm>
            <a:off x="1221501" y="4444659"/>
            <a:ext cx="210291" cy="175998"/>
          </a:xfrm>
          <a:custGeom>
            <a:avLst/>
            <a:gdLst>
              <a:gd name="connsiteX0" fmla="*/ 85725 w 280388"/>
              <a:gd name="connsiteY0" fmla="*/ 3412 h 234664"/>
              <a:gd name="connsiteX1" fmla="*/ 57150 w 280388"/>
              <a:gd name="connsiteY1" fmla="*/ 203437 h 234664"/>
              <a:gd name="connsiteX2" fmla="*/ 142875 w 280388"/>
              <a:gd name="connsiteY2" fmla="*/ 232012 h 234664"/>
              <a:gd name="connsiteX3" fmla="*/ 271463 w 280388"/>
              <a:gd name="connsiteY3" fmla="*/ 217725 h 234664"/>
              <a:gd name="connsiteX4" fmla="*/ 257175 w 280388"/>
              <a:gd name="connsiteY4" fmla="*/ 117712 h 234664"/>
              <a:gd name="connsiteX5" fmla="*/ 185738 w 280388"/>
              <a:gd name="connsiteY5" fmla="*/ 3412 h 234664"/>
              <a:gd name="connsiteX6" fmla="*/ 0 w 280388"/>
              <a:gd name="connsiteY6" fmla="*/ 3412 h 23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88" h="234664">
                <a:moveTo>
                  <a:pt x="85725" y="3412"/>
                </a:moveTo>
                <a:cubicBezTo>
                  <a:pt x="76200" y="70087"/>
                  <a:pt x="40815" y="138096"/>
                  <a:pt x="57150" y="203437"/>
                </a:cubicBezTo>
                <a:cubicBezTo>
                  <a:pt x="64455" y="232658"/>
                  <a:pt x="142875" y="232012"/>
                  <a:pt x="142875" y="232012"/>
                </a:cubicBezTo>
                <a:cubicBezTo>
                  <a:pt x="185738" y="227250"/>
                  <a:pt x="240968" y="248220"/>
                  <a:pt x="271463" y="217725"/>
                </a:cubicBezTo>
                <a:cubicBezTo>
                  <a:pt x="295276" y="193912"/>
                  <a:pt x="264747" y="150526"/>
                  <a:pt x="257175" y="117712"/>
                </a:cubicBezTo>
                <a:cubicBezTo>
                  <a:pt x="249280" y="83500"/>
                  <a:pt x="238777" y="10042"/>
                  <a:pt x="185738" y="3412"/>
                </a:cubicBezTo>
                <a:cubicBezTo>
                  <a:pt x="124303" y="-4267"/>
                  <a:pt x="61913" y="3412"/>
                  <a:pt x="0" y="3412"/>
                </a:cubicBezTo>
              </a:path>
            </a:pathLst>
          </a:custGeom>
          <a:noFill/>
          <a:ln w="2222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Freeform 14"/>
          <p:cNvSpPr/>
          <p:nvPr/>
        </p:nvSpPr>
        <p:spPr>
          <a:xfrm>
            <a:off x="4655666" y="2817973"/>
            <a:ext cx="210291" cy="175998"/>
          </a:xfrm>
          <a:custGeom>
            <a:avLst/>
            <a:gdLst>
              <a:gd name="connsiteX0" fmla="*/ 85725 w 280388"/>
              <a:gd name="connsiteY0" fmla="*/ 3412 h 234664"/>
              <a:gd name="connsiteX1" fmla="*/ 57150 w 280388"/>
              <a:gd name="connsiteY1" fmla="*/ 203437 h 234664"/>
              <a:gd name="connsiteX2" fmla="*/ 142875 w 280388"/>
              <a:gd name="connsiteY2" fmla="*/ 232012 h 234664"/>
              <a:gd name="connsiteX3" fmla="*/ 271463 w 280388"/>
              <a:gd name="connsiteY3" fmla="*/ 217725 h 234664"/>
              <a:gd name="connsiteX4" fmla="*/ 257175 w 280388"/>
              <a:gd name="connsiteY4" fmla="*/ 117712 h 234664"/>
              <a:gd name="connsiteX5" fmla="*/ 185738 w 280388"/>
              <a:gd name="connsiteY5" fmla="*/ 3412 h 234664"/>
              <a:gd name="connsiteX6" fmla="*/ 0 w 280388"/>
              <a:gd name="connsiteY6" fmla="*/ 3412 h 23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88" h="234664">
                <a:moveTo>
                  <a:pt x="85725" y="3412"/>
                </a:moveTo>
                <a:cubicBezTo>
                  <a:pt x="76200" y="70087"/>
                  <a:pt x="40815" y="138096"/>
                  <a:pt x="57150" y="203437"/>
                </a:cubicBezTo>
                <a:cubicBezTo>
                  <a:pt x="64455" y="232658"/>
                  <a:pt x="142875" y="232012"/>
                  <a:pt x="142875" y="232012"/>
                </a:cubicBezTo>
                <a:cubicBezTo>
                  <a:pt x="185738" y="227250"/>
                  <a:pt x="240968" y="248220"/>
                  <a:pt x="271463" y="217725"/>
                </a:cubicBezTo>
                <a:cubicBezTo>
                  <a:pt x="295276" y="193912"/>
                  <a:pt x="264747" y="150526"/>
                  <a:pt x="257175" y="117712"/>
                </a:cubicBezTo>
                <a:cubicBezTo>
                  <a:pt x="249280" y="83500"/>
                  <a:pt x="238777" y="10042"/>
                  <a:pt x="185738" y="3412"/>
                </a:cubicBezTo>
                <a:cubicBezTo>
                  <a:pt x="124303" y="-4267"/>
                  <a:pt x="61913" y="3412"/>
                  <a:pt x="0" y="3412"/>
                </a:cubicBezTo>
              </a:path>
            </a:pathLst>
          </a:custGeom>
          <a:noFill/>
          <a:ln w="2222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Freeform 15"/>
          <p:cNvSpPr/>
          <p:nvPr/>
        </p:nvSpPr>
        <p:spPr>
          <a:xfrm>
            <a:off x="1207209" y="5448360"/>
            <a:ext cx="210291" cy="175998"/>
          </a:xfrm>
          <a:custGeom>
            <a:avLst/>
            <a:gdLst>
              <a:gd name="connsiteX0" fmla="*/ 85725 w 280388"/>
              <a:gd name="connsiteY0" fmla="*/ 3412 h 234664"/>
              <a:gd name="connsiteX1" fmla="*/ 57150 w 280388"/>
              <a:gd name="connsiteY1" fmla="*/ 203437 h 234664"/>
              <a:gd name="connsiteX2" fmla="*/ 142875 w 280388"/>
              <a:gd name="connsiteY2" fmla="*/ 232012 h 234664"/>
              <a:gd name="connsiteX3" fmla="*/ 271463 w 280388"/>
              <a:gd name="connsiteY3" fmla="*/ 217725 h 234664"/>
              <a:gd name="connsiteX4" fmla="*/ 257175 w 280388"/>
              <a:gd name="connsiteY4" fmla="*/ 117712 h 234664"/>
              <a:gd name="connsiteX5" fmla="*/ 185738 w 280388"/>
              <a:gd name="connsiteY5" fmla="*/ 3412 h 234664"/>
              <a:gd name="connsiteX6" fmla="*/ 0 w 280388"/>
              <a:gd name="connsiteY6" fmla="*/ 3412 h 23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88" h="234664">
                <a:moveTo>
                  <a:pt x="85725" y="3412"/>
                </a:moveTo>
                <a:cubicBezTo>
                  <a:pt x="76200" y="70087"/>
                  <a:pt x="40815" y="138096"/>
                  <a:pt x="57150" y="203437"/>
                </a:cubicBezTo>
                <a:cubicBezTo>
                  <a:pt x="64455" y="232658"/>
                  <a:pt x="142875" y="232012"/>
                  <a:pt x="142875" y="232012"/>
                </a:cubicBezTo>
                <a:cubicBezTo>
                  <a:pt x="185738" y="227250"/>
                  <a:pt x="240968" y="248220"/>
                  <a:pt x="271463" y="217725"/>
                </a:cubicBezTo>
                <a:cubicBezTo>
                  <a:pt x="295276" y="193912"/>
                  <a:pt x="264747" y="150526"/>
                  <a:pt x="257175" y="117712"/>
                </a:cubicBezTo>
                <a:cubicBezTo>
                  <a:pt x="249280" y="83500"/>
                  <a:pt x="238777" y="10042"/>
                  <a:pt x="185738" y="3412"/>
                </a:cubicBezTo>
                <a:cubicBezTo>
                  <a:pt x="124303" y="-4267"/>
                  <a:pt x="61913" y="3412"/>
                  <a:pt x="0" y="3412"/>
                </a:cubicBezTo>
              </a:path>
            </a:pathLst>
          </a:custGeom>
          <a:noFill/>
          <a:ln w="2222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5" name="Group 34"/>
          <p:cNvGrpSpPr/>
          <p:nvPr/>
        </p:nvGrpSpPr>
        <p:grpSpPr>
          <a:xfrm>
            <a:off x="1175129" y="1604535"/>
            <a:ext cx="2285093" cy="645746"/>
            <a:chOff x="42837" y="996380"/>
            <a:chExt cx="3046791" cy="860994"/>
          </a:xfrm>
        </p:grpSpPr>
        <p:sp>
          <p:nvSpPr>
            <p:cNvPr id="8" name="Freeform 7"/>
            <p:cNvSpPr/>
            <p:nvPr/>
          </p:nvSpPr>
          <p:spPr>
            <a:xfrm>
              <a:off x="42837" y="1272549"/>
              <a:ext cx="1471874" cy="584825"/>
            </a:xfrm>
            <a:custGeom>
              <a:avLst/>
              <a:gdLst>
                <a:gd name="connsiteX0" fmla="*/ 800126 w 1471874"/>
                <a:gd name="connsiteY0" fmla="*/ 117050 h 688550"/>
                <a:gd name="connsiteX1" fmla="*/ 200051 w 1471874"/>
                <a:gd name="connsiteY1" fmla="*/ 145625 h 688550"/>
                <a:gd name="connsiteX2" fmla="*/ 28601 w 1471874"/>
                <a:gd name="connsiteY2" fmla="*/ 174200 h 688550"/>
                <a:gd name="connsiteX3" fmla="*/ 26 w 1471874"/>
                <a:gd name="connsiteY3" fmla="*/ 217063 h 688550"/>
                <a:gd name="connsiteX4" fmla="*/ 28601 w 1471874"/>
                <a:gd name="connsiteY4" fmla="*/ 345650 h 688550"/>
                <a:gd name="connsiteX5" fmla="*/ 71463 w 1471874"/>
                <a:gd name="connsiteY5" fmla="*/ 388513 h 688550"/>
                <a:gd name="connsiteX6" fmla="*/ 128613 w 1471874"/>
                <a:gd name="connsiteY6" fmla="*/ 474238 h 688550"/>
                <a:gd name="connsiteX7" fmla="*/ 214338 w 1471874"/>
                <a:gd name="connsiteY7" fmla="*/ 545675 h 688550"/>
                <a:gd name="connsiteX8" fmla="*/ 342926 w 1471874"/>
                <a:gd name="connsiteY8" fmla="*/ 631400 h 688550"/>
                <a:gd name="connsiteX9" fmla="*/ 385788 w 1471874"/>
                <a:gd name="connsiteY9" fmla="*/ 659975 h 688550"/>
                <a:gd name="connsiteX10" fmla="*/ 442938 w 1471874"/>
                <a:gd name="connsiteY10" fmla="*/ 674263 h 688550"/>
                <a:gd name="connsiteX11" fmla="*/ 485801 w 1471874"/>
                <a:gd name="connsiteY11" fmla="*/ 688550 h 688550"/>
                <a:gd name="connsiteX12" fmla="*/ 1014438 w 1471874"/>
                <a:gd name="connsiteY12" fmla="*/ 674263 h 688550"/>
                <a:gd name="connsiteX13" fmla="*/ 1171601 w 1471874"/>
                <a:gd name="connsiteY13" fmla="*/ 645688 h 688550"/>
                <a:gd name="connsiteX14" fmla="*/ 1271613 w 1471874"/>
                <a:gd name="connsiteY14" fmla="*/ 631400 h 688550"/>
                <a:gd name="connsiteX15" fmla="*/ 1428776 w 1471874"/>
                <a:gd name="connsiteY15" fmla="*/ 588538 h 688550"/>
                <a:gd name="connsiteX16" fmla="*/ 1471638 w 1471874"/>
                <a:gd name="connsiteY16" fmla="*/ 502813 h 688550"/>
                <a:gd name="connsiteX17" fmla="*/ 1400201 w 1471874"/>
                <a:gd name="connsiteY17" fmla="*/ 402800 h 688550"/>
                <a:gd name="connsiteX18" fmla="*/ 1257326 w 1471874"/>
                <a:gd name="connsiteY18" fmla="*/ 317075 h 688550"/>
                <a:gd name="connsiteX19" fmla="*/ 1128738 w 1471874"/>
                <a:gd name="connsiteY19" fmla="*/ 245638 h 688550"/>
                <a:gd name="connsiteX20" fmla="*/ 1000151 w 1471874"/>
                <a:gd name="connsiteY20" fmla="*/ 174200 h 688550"/>
                <a:gd name="connsiteX21" fmla="*/ 943001 w 1471874"/>
                <a:gd name="connsiteY21" fmla="*/ 131338 h 688550"/>
                <a:gd name="connsiteX22" fmla="*/ 900138 w 1471874"/>
                <a:gd name="connsiteY22" fmla="*/ 102763 h 688550"/>
                <a:gd name="connsiteX23" fmla="*/ 842988 w 1471874"/>
                <a:gd name="connsiteY23" fmla="*/ 59900 h 688550"/>
                <a:gd name="connsiteX24" fmla="*/ 800126 w 1471874"/>
                <a:gd name="connsiteY24" fmla="*/ 45613 h 688550"/>
                <a:gd name="connsiteX25" fmla="*/ 757263 w 1471874"/>
                <a:gd name="connsiteY25" fmla="*/ 17038 h 688550"/>
                <a:gd name="connsiteX26" fmla="*/ 600101 w 1471874"/>
                <a:gd name="connsiteY26" fmla="*/ 2750 h 688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71874" h="688550">
                  <a:moveTo>
                    <a:pt x="800126" y="117050"/>
                  </a:moveTo>
                  <a:cubicBezTo>
                    <a:pt x="-55360" y="140814"/>
                    <a:pt x="507686" y="101677"/>
                    <a:pt x="200051" y="145625"/>
                  </a:cubicBezTo>
                  <a:cubicBezTo>
                    <a:pt x="43973" y="167922"/>
                    <a:pt x="134402" y="147751"/>
                    <a:pt x="28601" y="174200"/>
                  </a:cubicBezTo>
                  <a:cubicBezTo>
                    <a:pt x="19076" y="188488"/>
                    <a:pt x="1922" y="199996"/>
                    <a:pt x="26" y="217063"/>
                  </a:cubicBezTo>
                  <a:cubicBezTo>
                    <a:pt x="-715" y="223735"/>
                    <a:pt x="14252" y="324126"/>
                    <a:pt x="28601" y="345650"/>
                  </a:cubicBezTo>
                  <a:cubicBezTo>
                    <a:pt x="39809" y="362462"/>
                    <a:pt x="59058" y="372564"/>
                    <a:pt x="71463" y="388513"/>
                  </a:cubicBezTo>
                  <a:cubicBezTo>
                    <a:pt x="92547" y="415622"/>
                    <a:pt x="100038" y="455188"/>
                    <a:pt x="128613" y="474238"/>
                  </a:cubicBezTo>
                  <a:cubicBezTo>
                    <a:pt x="223344" y="537391"/>
                    <a:pt x="118085" y="463172"/>
                    <a:pt x="214338" y="545675"/>
                  </a:cubicBezTo>
                  <a:cubicBezTo>
                    <a:pt x="265561" y="589581"/>
                    <a:pt x="283889" y="594502"/>
                    <a:pt x="342926" y="631400"/>
                  </a:cubicBezTo>
                  <a:cubicBezTo>
                    <a:pt x="357487" y="640501"/>
                    <a:pt x="370005" y="653211"/>
                    <a:pt x="385788" y="659975"/>
                  </a:cubicBezTo>
                  <a:cubicBezTo>
                    <a:pt x="403837" y="667710"/>
                    <a:pt x="424057" y="668869"/>
                    <a:pt x="442938" y="674263"/>
                  </a:cubicBezTo>
                  <a:cubicBezTo>
                    <a:pt x="457419" y="678400"/>
                    <a:pt x="471513" y="683788"/>
                    <a:pt x="485801" y="688550"/>
                  </a:cubicBezTo>
                  <a:lnTo>
                    <a:pt x="1014438" y="674263"/>
                  </a:lnTo>
                  <a:cubicBezTo>
                    <a:pt x="1125574" y="669211"/>
                    <a:pt x="1086629" y="661137"/>
                    <a:pt x="1171601" y="645688"/>
                  </a:cubicBezTo>
                  <a:cubicBezTo>
                    <a:pt x="1204734" y="639664"/>
                    <a:pt x="1238591" y="638004"/>
                    <a:pt x="1271613" y="631400"/>
                  </a:cubicBezTo>
                  <a:cubicBezTo>
                    <a:pt x="1352178" y="615287"/>
                    <a:pt x="1367195" y="609064"/>
                    <a:pt x="1428776" y="588538"/>
                  </a:cubicBezTo>
                  <a:cubicBezTo>
                    <a:pt x="1439256" y="572818"/>
                    <a:pt x="1475118" y="527170"/>
                    <a:pt x="1471638" y="502813"/>
                  </a:cubicBezTo>
                  <a:cubicBezTo>
                    <a:pt x="1466431" y="466363"/>
                    <a:pt x="1427382" y="423941"/>
                    <a:pt x="1400201" y="402800"/>
                  </a:cubicBezTo>
                  <a:cubicBezTo>
                    <a:pt x="1313063" y="335026"/>
                    <a:pt x="1335079" y="360271"/>
                    <a:pt x="1257326" y="317075"/>
                  </a:cubicBezTo>
                  <a:cubicBezTo>
                    <a:pt x="1095864" y="227375"/>
                    <a:pt x="1265764" y="314151"/>
                    <a:pt x="1128738" y="245638"/>
                  </a:cubicBezTo>
                  <a:cubicBezTo>
                    <a:pt x="1041125" y="158022"/>
                    <a:pt x="1140007" y="244127"/>
                    <a:pt x="1000151" y="174200"/>
                  </a:cubicBezTo>
                  <a:cubicBezTo>
                    <a:pt x="978853" y="163551"/>
                    <a:pt x="962378" y="145179"/>
                    <a:pt x="943001" y="131338"/>
                  </a:cubicBezTo>
                  <a:cubicBezTo>
                    <a:pt x="929028" y="121357"/>
                    <a:pt x="914111" y="112744"/>
                    <a:pt x="900138" y="102763"/>
                  </a:cubicBezTo>
                  <a:cubicBezTo>
                    <a:pt x="880761" y="88922"/>
                    <a:pt x="863663" y="71714"/>
                    <a:pt x="842988" y="59900"/>
                  </a:cubicBezTo>
                  <a:cubicBezTo>
                    <a:pt x="829912" y="52428"/>
                    <a:pt x="814413" y="50375"/>
                    <a:pt x="800126" y="45613"/>
                  </a:cubicBezTo>
                  <a:cubicBezTo>
                    <a:pt x="785838" y="36088"/>
                    <a:pt x="772622" y="24717"/>
                    <a:pt x="757263" y="17038"/>
                  </a:cubicBezTo>
                  <a:cubicBezTo>
                    <a:pt x="704590" y="-9299"/>
                    <a:pt x="662841" y="2750"/>
                    <a:pt x="600101" y="2750"/>
                  </a:cubicBezTo>
                </a:path>
              </a:pathLst>
            </a:custGeom>
            <a:noFill/>
            <a:ln w="28575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86652" y="996380"/>
              <a:ext cx="1502976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rgbClr val="0432FF"/>
                  </a:solidFill>
                </a:rPr>
                <a:t>lemma</a:t>
              </a:r>
              <a:endParaRPr lang="en-US" sz="1350" b="1" dirty="0">
                <a:solidFill>
                  <a:srgbClr val="0432FF"/>
                </a:solidFill>
              </a:endParaRPr>
            </a:p>
          </p:txBody>
        </p:sp>
        <p:cxnSp>
          <p:nvCxnSpPr>
            <p:cNvPr id="18" name="Straight Arrow Connector 17"/>
            <p:cNvCxnSpPr>
              <a:endCxn id="8" idx="20"/>
            </p:cNvCxnSpPr>
            <p:nvPr/>
          </p:nvCxnSpPr>
          <p:spPr>
            <a:xfrm flipH="1">
              <a:off x="1042988" y="1356105"/>
              <a:ext cx="685800" cy="64402"/>
            </a:xfrm>
            <a:prstGeom prst="straightConnector1">
              <a:avLst/>
            </a:prstGeom>
            <a:ln w="22225">
              <a:solidFill>
                <a:srgbClr val="0432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>
            <a:endCxn id="13" idx="0"/>
          </p:cNvCxnSpPr>
          <p:nvPr/>
        </p:nvCxnSpPr>
        <p:spPr>
          <a:xfrm>
            <a:off x="4445167" y="1933901"/>
            <a:ext cx="246221" cy="440140"/>
          </a:xfrm>
          <a:prstGeom prst="straightConnector1">
            <a:avLst/>
          </a:prstGeom>
          <a:ln w="22225">
            <a:solidFill>
              <a:srgbClr val="0432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9014" y="1928037"/>
            <a:ext cx="3051860" cy="1236475"/>
          </a:xfrm>
          <a:prstGeom prst="straightConnector1">
            <a:avLst/>
          </a:prstGeom>
          <a:ln w="22225">
            <a:solidFill>
              <a:srgbClr val="0432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417502" y="1948853"/>
            <a:ext cx="3044801" cy="2495807"/>
          </a:xfrm>
          <a:prstGeom prst="straightConnector1">
            <a:avLst/>
          </a:prstGeom>
          <a:ln w="22225">
            <a:solidFill>
              <a:srgbClr val="0432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6" idx="5"/>
          </p:cNvCxnSpPr>
          <p:nvPr/>
        </p:nvCxnSpPr>
        <p:spPr>
          <a:xfrm flipH="1">
            <a:off x="1346514" y="1939305"/>
            <a:ext cx="3134584" cy="3511614"/>
          </a:xfrm>
          <a:prstGeom prst="straightConnector1">
            <a:avLst/>
          </a:prstGeom>
          <a:ln w="22225">
            <a:solidFill>
              <a:srgbClr val="0432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5" idx="6"/>
          </p:cNvCxnSpPr>
          <p:nvPr/>
        </p:nvCxnSpPr>
        <p:spPr>
          <a:xfrm>
            <a:off x="4429860" y="1948852"/>
            <a:ext cx="225806" cy="871680"/>
          </a:xfrm>
          <a:prstGeom prst="straightConnector1">
            <a:avLst/>
          </a:prstGeom>
          <a:ln w="22225">
            <a:solidFill>
              <a:srgbClr val="0432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67873" y="1585926"/>
            <a:ext cx="149573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>
                <a:solidFill>
                  <a:srgbClr val="0432FF"/>
                </a:solidFill>
              </a:rPr>
              <a:t>definition</a:t>
            </a:r>
            <a:endParaRPr lang="en-US" sz="1350" b="1" dirty="0">
              <a:solidFill>
                <a:srgbClr val="0432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874823" y="2053628"/>
            <a:ext cx="183078" cy="317853"/>
          </a:xfrm>
          <a:prstGeom prst="straightConnector1">
            <a:avLst/>
          </a:prstGeom>
          <a:ln w="22225">
            <a:solidFill>
              <a:srgbClr val="0432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37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 animBg="1"/>
      <p:bldP spid="14" grpId="0" animBg="1"/>
      <p:bldP spid="15" grpId="0" animBg="1"/>
      <p:bldP spid="16" grpId="0" animBg="1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Computational cost scales </a:t>
                </a:r>
                <a:r>
                  <a:rPr lang="en-US" dirty="0" err="1"/>
                  <a:t>quadratically</a:t>
                </a:r>
                <a:r>
                  <a:rPr lang="en-US" dirty="0"/>
                  <a:t> for n x m matrix: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flops (when n&lt;m)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FF0000"/>
                    </a:solidFill>
                  </a:rPr>
                  <a:t>Bad for millions of words or documents</a:t>
                </a:r>
              </a:p>
              <a:p>
                <a:endParaRPr lang="en-US" dirty="0"/>
              </a:p>
              <a:p>
                <a:r>
                  <a:rPr lang="en-US" dirty="0"/>
                  <a:t>Hard to incorporate new words or documents</a:t>
                </a:r>
              </a:p>
              <a:p>
                <a:endParaRPr lang="en-US" dirty="0"/>
              </a:p>
              <a:p>
                <a:r>
                  <a:rPr lang="en-US" dirty="0"/>
                  <a:t>Different learning regime than other DL models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3"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21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Idea: Directly learn low-dimensional word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idea. Relevant for this lecture &amp; deep learning:</a:t>
            </a:r>
          </a:p>
          <a:p>
            <a:pPr lvl="1"/>
            <a:r>
              <a:rPr lang="en-US" dirty="0"/>
              <a:t>Learning representations by back-propagating errors. (</a:t>
            </a:r>
            <a:r>
              <a:rPr lang="en-US" dirty="0" err="1"/>
              <a:t>Rumelhart</a:t>
            </a:r>
            <a:r>
              <a:rPr lang="en-US" dirty="0"/>
              <a:t> et al., 1986)</a:t>
            </a:r>
          </a:p>
          <a:p>
            <a:pPr lvl="1"/>
            <a:r>
              <a:rPr lang="it-IT" dirty="0"/>
              <a:t>A neural probabilistic language model (Bengio et al., 2003)</a:t>
            </a:r>
          </a:p>
          <a:p>
            <a:pPr lvl="2"/>
            <a:r>
              <a:rPr lang="it-IT" dirty="0"/>
              <a:t>Multilayer perceptron</a:t>
            </a:r>
          </a:p>
          <a:p>
            <a:pPr lvl="1"/>
            <a:r>
              <a:rPr lang="en-US" dirty="0"/>
              <a:t>NLP (almost) from Scratch (</a:t>
            </a:r>
            <a:r>
              <a:rPr lang="en-US" dirty="0" err="1"/>
              <a:t>Collobert</a:t>
            </a:r>
            <a:r>
              <a:rPr lang="en-US" dirty="0"/>
              <a:t> &amp; Weston, 2008)	</a:t>
            </a:r>
          </a:p>
          <a:p>
            <a:pPr lvl="2"/>
            <a:r>
              <a:rPr lang="en-US" dirty="0"/>
              <a:t>CNN</a:t>
            </a:r>
          </a:p>
          <a:p>
            <a:pPr lvl="1"/>
            <a:r>
              <a:rPr lang="en-US" dirty="0"/>
              <a:t>An even simpler and faster model:</a:t>
            </a:r>
          </a:p>
          <a:p>
            <a:pPr lvl="2"/>
            <a:r>
              <a:rPr lang="en-US" dirty="0"/>
              <a:t>word2vec (</a:t>
            </a:r>
            <a:r>
              <a:rPr lang="en-US" dirty="0" err="1"/>
              <a:t>Mikolov</a:t>
            </a:r>
            <a:r>
              <a:rPr lang="en-US" dirty="0"/>
              <a:t> et al. 2013)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intro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1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562600"/>
          </a:xfrm>
        </p:spPr>
        <p:txBody>
          <a:bodyPr>
            <a:normAutofit fontScale="92500"/>
          </a:bodyPr>
          <a:lstStyle/>
          <a:p>
            <a:r>
              <a:rPr lang="en-US" dirty="0"/>
              <a:t>This is usually called </a:t>
            </a:r>
            <a:r>
              <a:rPr lang="en-US" dirty="0">
                <a:solidFill>
                  <a:srgbClr val="FF0000"/>
                </a:solidFill>
              </a:rPr>
              <a:t>distributed representations </a:t>
            </a:r>
            <a:r>
              <a:rPr lang="en-US" dirty="0"/>
              <a:t>in the context of deep learning</a:t>
            </a:r>
          </a:p>
          <a:p>
            <a:pPr lvl="1"/>
            <a:r>
              <a:rPr lang="en-US" dirty="0"/>
              <a:t>Vector representation does not represent a distribution, but distributed over the space</a:t>
            </a:r>
          </a:p>
          <a:p>
            <a:pPr lvl="1"/>
            <a:r>
              <a:rPr lang="en-US" dirty="0"/>
              <a:t>Term widely used in connectionism (Learning distributed representations of concepts, Hinton (1986))</a:t>
            </a:r>
          </a:p>
          <a:p>
            <a:pPr lvl="2"/>
            <a:r>
              <a:rPr lang="en-US" dirty="0"/>
              <a:t>“In the componential approach each concept is simply a set of features and so a neural net can be made to implement a set of concepts by assigning a unit to each feature and setting the strengths of the connections between units so that each concept corresponds to a stable pattern of activity distributed over the whole network.</a:t>
            </a:r>
            <a:r>
              <a:rPr lang="zh-CN" altLang="en-US" dirty="0"/>
              <a:t>”</a:t>
            </a:r>
            <a:endParaRPr lang="en-US" dirty="0"/>
          </a:p>
          <a:p>
            <a:r>
              <a:rPr lang="en-US" dirty="0"/>
              <a:t>Compared to distributional semantics</a:t>
            </a:r>
          </a:p>
          <a:p>
            <a:pPr lvl="1"/>
            <a:r>
              <a:rPr lang="en-US" dirty="0"/>
              <a:t>The </a:t>
            </a:r>
            <a:r>
              <a:rPr lang="en-US" b="1" dirty="0">
                <a:solidFill>
                  <a:srgbClr val="FF0000"/>
                </a:solidFill>
              </a:rPr>
              <a:t>distributional hypothesis</a:t>
            </a:r>
            <a:r>
              <a:rPr lang="en-US" dirty="0"/>
              <a:t> in linguistics is derived from the semantic theory of language usage, i.e. words that are used and occur in the same contexts tend to purport similar meanings.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3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 of 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capturing co-occurrence counts directly,</a:t>
            </a:r>
          </a:p>
          <a:p>
            <a:r>
              <a:rPr lang="en-US" dirty="0">
                <a:solidFill>
                  <a:srgbClr val="FF0000"/>
                </a:solidFill>
              </a:rPr>
              <a:t>Predict surrounding words of every word</a:t>
            </a:r>
          </a:p>
          <a:p>
            <a:r>
              <a:rPr lang="en-US" dirty="0"/>
              <a:t>Faster and can easily incorporate a new sentence/document or add a word to the vocabulary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06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the meaning of word – 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7886700" cy="3418285"/>
          </a:xfrm>
        </p:spPr>
        <p:txBody>
          <a:bodyPr/>
          <a:lstStyle/>
          <a:p>
            <a:r>
              <a:rPr lang="en-US" dirty="0"/>
              <a:t>2 basic neural network models:</a:t>
            </a:r>
          </a:p>
          <a:p>
            <a:pPr lvl="1"/>
            <a:r>
              <a:rPr lang="en-US" dirty="0"/>
              <a:t>Continuous Bag of Word (CBOW): use a window of word to predict the middle word</a:t>
            </a:r>
          </a:p>
          <a:p>
            <a:pPr lvl="1"/>
            <a:r>
              <a:rPr lang="en-US" dirty="0"/>
              <a:t>Skip-gram (SG): use a word to predict the surrounding ones in window.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794" y="3279483"/>
            <a:ext cx="5882412" cy="357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35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– Continuous Bag of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“The cat sat on floor”</a:t>
            </a:r>
          </a:p>
          <a:p>
            <a:pPr lvl="1"/>
            <a:r>
              <a:rPr lang="en-US" dirty="0"/>
              <a:t>Window size =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269" y="2715558"/>
            <a:ext cx="2878931" cy="33566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0325" y="3157537"/>
            <a:ext cx="4203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00325" y="3793331"/>
            <a:ext cx="396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cat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7326" y="4988897"/>
            <a:ext cx="367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00325" y="5571768"/>
            <a:ext cx="5212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floor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8063" y="4393873"/>
            <a:ext cx="391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sat</a:t>
            </a:r>
          </a:p>
        </p:txBody>
      </p:sp>
    </p:spTree>
    <p:extLst>
      <p:ext uri="{BB962C8B-B14F-4D97-AF65-F5344CB8AC3E}">
        <p14:creationId xmlns:p14="http://schemas.microsoft.com/office/powerpoint/2010/main" val="2911051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13000" y="1777208"/>
            <a:ext cx="205740" cy="1783080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13001" y="3927968"/>
            <a:ext cx="205740" cy="1783080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404947" y="2441095"/>
            <a:ext cx="396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cat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04947" y="4641199"/>
            <a:ext cx="367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408343" y="3139088"/>
            <a:ext cx="205740" cy="1069848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09979" y="2847056"/>
            <a:ext cx="205740" cy="1783080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468174" y="1399992"/>
            <a:ext cx="942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018740" y="1777209"/>
            <a:ext cx="2389603" cy="136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018740" y="3136132"/>
            <a:ext cx="2389602" cy="79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012447" y="3558397"/>
            <a:ext cx="2395895" cy="65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018740" y="4219999"/>
            <a:ext cx="2389602" cy="149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063518" y="2366973"/>
            <a:ext cx="1075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Hidden layer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39038" y="3584857"/>
            <a:ext cx="391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sat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614083" y="2846144"/>
            <a:ext cx="2395896" cy="28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614083" y="4208936"/>
            <a:ext cx="2395896" cy="4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598429" y="2411562"/>
            <a:ext cx="10722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Output layer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155" y="3520792"/>
            <a:ext cx="74732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one-hot</a:t>
            </a:r>
          </a:p>
          <a:p>
            <a:r>
              <a:rPr lang="en-US" sz="1350" dirty="0"/>
              <a:t>vector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939036" y="3520791"/>
            <a:ext cx="74732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one-hot</a:t>
            </a:r>
          </a:p>
          <a:p>
            <a:r>
              <a:rPr lang="en-US" sz="1350" dirty="0"/>
              <a:t>vector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-71218" y="1881601"/>
            <a:ext cx="19818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Index of cat in vocabulary</a:t>
            </a:r>
          </a:p>
        </p:txBody>
      </p:sp>
    </p:spTree>
    <p:extLst>
      <p:ext uri="{BB962C8B-B14F-4D97-AF65-F5344CB8AC3E}">
        <p14:creationId xmlns:p14="http://schemas.microsoft.com/office/powerpoint/2010/main" val="3231875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38114" y="1789805"/>
            <a:ext cx="205740" cy="1783080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38115" y="3940564"/>
            <a:ext cx="205740" cy="1783080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430062" y="2453691"/>
            <a:ext cx="396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cat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30061" y="4653796"/>
            <a:ext cx="367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433457" y="3151684"/>
            <a:ext cx="205740" cy="1069848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35093" y="2859653"/>
            <a:ext cx="205740" cy="1783080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493289" y="1412588"/>
            <a:ext cx="942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043855" y="1789805"/>
            <a:ext cx="2389603" cy="136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043854" y="3148728"/>
            <a:ext cx="2389602" cy="79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037562" y="3570993"/>
            <a:ext cx="2395895" cy="65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043854" y="4232595"/>
            <a:ext cx="2389602" cy="149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088632" y="2379569"/>
            <a:ext cx="1075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Hidden layer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64152" y="3597454"/>
            <a:ext cx="391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sat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639197" y="2858740"/>
            <a:ext cx="2395896" cy="28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639197" y="4221532"/>
            <a:ext cx="2395896" cy="4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623544" y="2424158"/>
            <a:ext cx="10722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249594" y="2451367"/>
                <a:ext cx="90640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594" y="2451367"/>
                <a:ext cx="906402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70889" y="4384725"/>
                <a:ext cx="90640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889" y="4384725"/>
                <a:ext cx="906402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1198629" y="3329992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98629" y="5456182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256683" y="4359966"/>
            <a:ext cx="619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584219" y="3469545"/>
                <a:ext cx="101111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219" y="3469545"/>
                <a:ext cx="1011111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7356959" y="4408603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68056" y="5456182"/>
            <a:ext cx="24352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 will be the size of word vector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677804" y="1106081"/>
            <a:ext cx="19681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We must learn W and W</a:t>
            </a:r>
            <a:r>
              <a:rPr lang="en-US" sz="1350" baseline="30000" dirty="0">
                <a:solidFill>
                  <a:srgbClr val="FF0000"/>
                </a:solidFill>
              </a:rPr>
              <a:t>’</a:t>
            </a:r>
            <a:r>
              <a:rPr lang="en-US" sz="1350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3" name="Straight Arrow Connector 2"/>
          <p:cNvCxnSpPr>
            <a:stCxn id="81" idx="2"/>
            <a:endCxn id="71" idx="3"/>
          </p:cNvCxnSpPr>
          <p:nvPr/>
        </p:nvCxnSpPr>
        <p:spPr>
          <a:xfrm flipH="1">
            <a:off x="3155996" y="1406163"/>
            <a:ext cx="1505860" cy="125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1" idx="2"/>
            <a:endCxn id="78" idx="0"/>
          </p:cNvCxnSpPr>
          <p:nvPr/>
        </p:nvCxnSpPr>
        <p:spPr>
          <a:xfrm>
            <a:off x="4661856" y="1406163"/>
            <a:ext cx="1427919" cy="206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364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36685" y="1781204"/>
            <a:ext cx="205740" cy="1783080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36686" y="3931964"/>
            <a:ext cx="205740" cy="1783080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428632" y="2445091"/>
            <a:ext cx="3951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</a:t>
            </a:r>
            <a:r>
              <a:rPr lang="en-US" sz="1350" baseline="-25000" dirty="0" err="1"/>
              <a:t>cat</a:t>
            </a:r>
            <a:endParaRPr lang="en-US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1428632" y="4645195"/>
            <a:ext cx="3771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</a:t>
            </a:r>
            <a:r>
              <a:rPr lang="en-US" sz="1350" baseline="-25000" dirty="0" err="1"/>
              <a:t>on</a:t>
            </a:r>
            <a:endParaRPr lang="en-US" sz="1350" dirty="0"/>
          </a:p>
        </p:txBody>
      </p:sp>
      <p:grpSp>
        <p:nvGrpSpPr>
          <p:cNvPr id="46" name="Group 45"/>
          <p:cNvGrpSpPr/>
          <p:nvPr/>
        </p:nvGrpSpPr>
        <p:grpSpPr>
          <a:xfrm>
            <a:off x="4433456" y="3143084"/>
            <a:ext cx="205740" cy="1069848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35092" y="2851052"/>
            <a:ext cx="205740" cy="1783080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491859" y="1403988"/>
            <a:ext cx="942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043854" y="1781205"/>
            <a:ext cx="2389603" cy="136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043854" y="3140128"/>
            <a:ext cx="2389602" cy="79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037561" y="3562393"/>
            <a:ext cx="2395895" cy="65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043854" y="4223995"/>
            <a:ext cx="2389602" cy="149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081434" y="4582242"/>
            <a:ext cx="1075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Hidden layer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64151" y="3588853"/>
            <a:ext cx="391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sat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639196" y="2850140"/>
            <a:ext cx="2395896" cy="28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639196" y="4212932"/>
            <a:ext cx="2395896" cy="4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623543" y="2415558"/>
            <a:ext cx="10722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Output layer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7200" y="3321391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97200" y="5447581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271741" y="4845890"/>
            <a:ext cx="619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N-dim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56958" y="4400003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 rot="1413182">
                <a:off x="2030402" y="2789620"/>
                <a:ext cx="2504916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13182">
                <a:off x="2030402" y="2789620"/>
                <a:ext cx="2504916" cy="422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 rot="19631347">
                <a:off x="2133570" y="4232326"/>
                <a:ext cx="2356479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31347">
                <a:off x="2133570" y="4232326"/>
                <a:ext cx="2356479" cy="4220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3921245" y="3579316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4573989" y="3476420"/>
                <a:ext cx="1307153" cy="468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𝑐𝑎𝑡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989" y="3476420"/>
                <a:ext cx="1307153" cy="468333"/>
              </a:xfrm>
              <a:prstGeom prst="rect">
                <a:avLst/>
              </a:prstGeom>
              <a:blipFill>
                <a:blip r:embed="rId4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36924" y="1255867"/>
          <a:ext cx="2468880" cy="1234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6888">
                  <a:extLst>
                    <a:ext uri="{9D8B030D-6E8A-4147-A177-3AD203B41FA5}">
                      <a16:colId xmlns:a16="http://schemas.microsoft.com/office/drawing/2014/main" val="4253241636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4278168359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1775200123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058570661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635929464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1060927547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2648937507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865230097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2604712063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797226581"/>
                    </a:ext>
                  </a:extLst>
                </a:gridCol>
              </a:tblGrid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2.4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3.2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04826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2.6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3.6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6.1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60804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311445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58235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9996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5053939" y="1734834"/>
                <a:ext cx="346570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939" y="1734834"/>
                <a:ext cx="346570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9" name="Group 158"/>
          <p:cNvGrpSpPr/>
          <p:nvPr/>
        </p:nvGrpSpPr>
        <p:grpSpPr>
          <a:xfrm>
            <a:off x="5404082" y="1253174"/>
            <a:ext cx="205740" cy="1783080"/>
            <a:chOff x="1800225" y="419100"/>
            <a:chExt cx="182880" cy="1828800"/>
          </a:xfrm>
        </p:grpSpPr>
        <p:sp>
          <p:nvSpPr>
            <p:cNvPr id="160" name="Rectangle 159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3364441" y="843212"/>
                <a:ext cx="3335272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              ×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441" y="843212"/>
                <a:ext cx="3335272" cy="4220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114243" y="1257515"/>
          <a:ext cx="246888" cy="1234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6888">
                  <a:extLst>
                    <a:ext uri="{9D8B030D-6E8A-4147-A177-3AD203B41FA5}">
                      <a16:colId xmlns:a16="http://schemas.microsoft.com/office/drawing/2014/main" val="4255159121"/>
                    </a:ext>
                  </a:extLst>
                </a:gridCol>
              </a:tblGrid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2.4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44386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2.6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244593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563613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155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530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5706094" y="1744978"/>
                <a:ext cx="35298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094" y="1744978"/>
                <a:ext cx="352982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4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70" grpId="0"/>
      <p:bldP spid="17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36685" y="1781204"/>
            <a:ext cx="205740" cy="1783080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36686" y="3931964"/>
            <a:ext cx="205740" cy="1783080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428632" y="2445091"/>
            <a:ext cx="3951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</a:t>
            </a:r>
            <a:r>
              <a:rPr lang="en-US" sz="1350" baseline="-25000" dirty="0" err="1"/>
              <a:t>cat</a:t>
            </a:r>
            <a:endParaRPr lang="en-US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1428632" y="4645195"/>
            <a:ext cx="3771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</a:t>
            </a:r>
            <a:r>
              <a:rPr lang="en-US" sz="1350" baseline="-25000" dirty="0" err="1"/>
              <a:t>on</a:t>
            </a:r>
            <a:endParaRPr lang="en-US" sz="1350" dirty="0"/>
          </a:p>
        </p:txBody>
      </p:sp>
      <p:grpSp>
        <p:nvGrpSpPr>
          <p:cNvPr id="46" name="Group 45"/>
          <p:cNvGrpSpPr/>
          <p:nvPr/>
        </p:nvGrpSpPr>
        <p:grpSpPr>
          <a:xfrm>
            <a:off x="4433456" y="3143084"/>
            <a:ext cx="205740" cy="1069848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35092" y="2851052"/>
            <a:ext cx="205740" cy="1783080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491859" y="1403988"/>
            <a:ext cx="942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043854" y="1781205"/>
            <a:ext cx="2389603" cy="136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043854" y="3140128"/>
            <a:ext cx="2389602" cy="79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037561" y="3562393"/>
            <a:ext cx="2395895" cy="65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043854" y="4223995"/>
            <a:ext cx="2389602" cy="149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081434" y="4582242"/>
            <a:ext cx="1075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Hidden layer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64151" y="3588853"/>
            <a:ext cx="391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sat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639196" y="2850140"/>
            <a:ext cx="2395896" cy="28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639196" y="4212932"/>
            <a:ext cx="2395896" cy="4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623543" y="2415558"/>
            <a:ext cx="10722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Output layer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7200" y="3321391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97200" y="5447581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271741" y="4845890"/>
            <a:ext cx="619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N-dim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56958" y="4400003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 rot="1413182">
                <a:off x="2030402" y="2789620"/>
                <a:ext cx="2504916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13182">
                <a:off x="2030402" y="2789620"/>
                <a:ext cx="2504916" cy="422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 rot="19631347">
                <a:off x="2133570" y="4232326"/>
                <a:ext cx="2356479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31347">
                <a:off x="2133570" y="4232326"/>
                <a:ext cx="2356479" cy="4220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3921245" y="3579316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4573989" y="3476420"/>
                <a:ext cx="1307153" cy="468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𝑐𝑎𝑡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989" y="3476420"/>
                <a:ext cx="1307153" cy="468333"/>
              </a:xfrm>
              <a:prstGeom prst="rect">
                <a:avLst/>
              </a:prstGeom>
              <a:blipFill>
                <a:blip r:embed="rId4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36924" y="1255867"/>
          <a:ext cx="2468880" cy="1234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6888">
                  <a:extLst>
                    <a:ext uri="{9D8B030D-6E8A-4147-A177-3AD203B41FA5}">
                      <a16:colId xmlns:a16="http://schemas.microsoft.com/office/drawing/2014/main" val="4253241636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4278168359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1775200123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058570661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635929464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1060927547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2648937507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865230097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2604712063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797226581"/>
                    </a:ext>
                  </a:extLst>
                </a:gridCol>
              </a:tblGrid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2.4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1.6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3.2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04826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2.6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1.4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2.9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3.6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6.1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60804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311445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58235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2.7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1.9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9996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5053939" y="1734834"/>
                <a:ext cx="346570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939" y="1734834"/>
                <a:ext cx="346570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9" name="Group 158"/>
          <p:cNvGrpSpPr/>
          <p:nvPr/>
        </p:nvGrpSpPr>
        <p:grpSpPr>
          <a:xfrm>
            <a:off x="5404082" y="1253174"/>
            <a:ext cx="205740" cy="1783080"/>
            <a:chOff x="1800225" y="419100"/>
            <a:chExt cx="182880" cy="1828800"/>
          </a:xfrm>
        </p:grpSpPr>
        <p:sp>
          <p:nvSpPr>
            <p:cNvPr id="160" name="Rectangle 159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3364441" y="843212"/>
                <a:ext cx="3186834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              ×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441" y="843212"/>
                <a:ext cx="3186834" cy="4220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114243" y="1257515"/>
          <a:ext cx="246888" cy="1234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6888">
                  <a:extLst>
                    <a:ext uri="{9D8B030D-6E8A-4147-A177-3AD203B41FA5}">
                      <a16:colId xmlns:a16="http://schemas.microsoft.com/office/drawing/2014/main" val="4255159121"/>
                    </a:ext>
                  </a:extLst>
                </a:gridCol>
              </a:tblGrid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44386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2.9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244593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563613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155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1.9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530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5706094" y="1744978"/>
                <a:ext cx="35298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094" y="1744978"/>
                <a:ext cx="352982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89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 pepper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153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Sense 1: spice from pepper plant</a:t>
            </a:r>
          </a:p>
          <a:p>
            <a:pPr marL="0" indent="0">
              <a:buNone/>
            </a:pPr>
            <a:r>
              <a:rPr lang="en-US" sz="2400" dirty="0"/>
              <a:t>Sense 2: the pepper plant itself</a:t>
            </a:r>
          </a:p>
          <a:p>
            <a:pPr marL="0" indent="0">
              <a:buNone/>
            </a:pPr>
            <a:r>
              <a:rPr lang="en-US" sz="2400" dirty="0"/>
              <a:t>Sense 3: another similar plant (Jamaican pepper)</a:t>
            </a:r>
          </a:p>
          <a:p>
            <a:pPr marL="0" indent="0">
              <a:buNone/>
            </a:pPr>
            <a:r>
              <a:rPr lang="en-US" sz="2400" dirty="0"/>
              <a:t>Sense 4: another plant with peppercorns (California pepper)</a:t>
            </a:r>
          </a:p>
          <a:p>
            <a:pPr marL="0" indent="0">
              <a:buNone/>
            </a:pPr>
            <a:r>
              <a:rPr lang="en-US" sz="2400" dirty="0"/>
              <a:t>Sense 5: </a:t>
            </a:r>
            <a:r>
              <a:rPr lang="en-US" sz="2400" i="1" dirty="0"/>
              <a:t>capsicum</a:t>
            </a:r>
            <a:r>
              <a:rPr lang="en-US" sz="2400" dirty="0"/>
              <a:t> (i.e. chili, paprika, bell pepper,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2192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412230" y="1789805"/>
            <a:ext cx="205740" cy="1783080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12231" y="3940564"/>
            <a:ext cx="205740" cy="1783080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04178" y="2453691"/>
            <a:ext cx="396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cat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04177" y="4653796"/>
            <a:ext cx="367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007573" y="3151684"/>
            <a:ext cx="205740" cy="1069848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609209" y="2859653"/>
            <a:ext cx="205740" cy="1783080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067405" y="1412588"/>
            <a:ext cx="942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1617971" y="1789805"/>
            <a:ext cx="2389603" cy="136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617970" y="3148728"/>
            <a:ext cx="2389602" cy="79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611678" y="3570993"/>
            <a:ext cx="2395895" cy="65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617970" y="4232595"/>
            <a:ext cx="2389602" cy="149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662748" y="2379569"/>
            <a:ext cx="1075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537223" y="4719314"/>
                <a:ext cx="542456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350">
                            <a:latin typeface="Cambria Math" panose="02040503050406030204" pitchFamily="18" charset="0"/>
                          </a:rPr>
                          <m:t>sat</m:t>
                        </m:r>
                      </m:sub>
                    </m:sSub>
                    <m:r>
                      <a:rPr lang="en-US" sz="135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50" dirty="0"/>
                  <a:t> </a:t>
                </a: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223" y="4719314"/>
                <a:ext cx="542456" cy="300082"/>
              </a:xfrm>
              <a:prstGeom prst="rect">
                <a:avLst/>
              </a:prstGeom>
              <a:blipFill>
                <a:blip r:embed="rId2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/>
          <p:cNvCxnSpPr/>
          <p:nvPr/>
        </p:nvCxnSpPr>
        <p:spPr>
          <a:xfrm flipV="1">
            <a:off x="4213313" y="2858740"/>
            <a:ext cx="2395896" cy="28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213313" y="4221532"/>
            <a:ext cx="2395896" cy="4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052351" y="2412643"/>
            <a:ext cx="10722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823710" y="2451367"/>
                <a:ext cx="90640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710" y="2451367"/>
                <a:ext cx="906402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845005" y="4384725"/>
                <a:ext cx="90640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005" y="4384725"/>
                <a:ext cx="906402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772745" y="3329992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72745" y="5456182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830797" y="4594160"/>
            <a:ext cx="619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05412" y="3455545"/>
                <a:ext cx="1858266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412" y="3455545"/>
                <a:ext cx="1858266" cy="415498"/>
              </a:xfrm>
              <a:prstGeom prst="rect">
                <a:avLst/>
              </a:prstGeom>
              <a:blipFill>
                <a:blip r:embed="rId5"/>
                <a:stretch>
                  <a:fillRect t="-4412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6474226" y="5036235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42172" y="5456182"/>
            <a:ext cx="24352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 will be the size of word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55526" y="4241513"/>
                <a:ext cx="322781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526" y="4241513"/>
                <a:ext cx="322781" cy="300082"/>
              </a:xfrm>
              <a:prstGeom prst="rect">
                <a:avLst/>
              </a:prstGeom>
              <a:blipFill>
                <a:blip r:embed="rId6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712079" y="3402022"/>
                <a:ext cx="220849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79" y="3402022"/>
                <a:ext cx="2208495" cy="415498"/>
              </a:xfrm>
              <a:prstGeom prst="rect">
                <a:avLst/>
              </a:prstGeom>
              <a:blipFill>
                <a:blip r:embed="rId7"/>
                <a:stretch>
                  <a:fillRect t="-441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417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38114" y="1789805"/>
            <a:ext cx="205740" cy="1783080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38115" y="3940564"/>
            <a:ext cx="205740" cy="1783080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430062" y="2453691"/>
            <a:ext cx="396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cat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30061" y="4653796"/>
            <a:ext cx="367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433457" y="3151684"/>
            <a:ext cx="205740" cy="1069848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35093" y="2859653"/>
            <a:ext cx="205740" cy="1783080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493289" y="1412588"/>
            <a:ext cx="942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043855" y="1789805"/>
            <a:ext cx="2389603" cy="136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043854" y="3148728"/>
            <a:ext cx="2389602" cy="79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037562" y="3570993"/>
            <a:ext cx="2395895" cy="65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043854" y="4232595"/>
            <a:ext cx="2389602" cy="149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088632" y="2379569"/>
            <a:ext cx="1075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963107" y="4719314"/>
                <a:ext cx="542456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350">
                            <a:latin typeface="Cambria Math" panose="02040503050406030204" pitchFamily="18" charset="0"/>
                          </a:rPr>
                          <m:t>sat</m:t>
                        </m:r>
                      </m:sub>
                    </m:sSub>
                    <m:r>
                      <a:rPr lang="en-US" sz="135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50" dirty="0"/>
                  <a:t> </a:t>
                </a: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07" y="4719314"/>
                <a:ext cx="542456" cy="300082"/>
              </a:xfrm>
              <a:prstGeom prst="rect">
                <a:avLst/>
              </a:prstGeom>
              <a:blipFill>
                <a:blip r:embed="rId2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/>
          <p:cNvCxnSpPr/>
          <p:nvPr/>
        </p:nvCxnSpPr>
        <p:spPr>
          <a:xfrm flipV="1">
            <a:off x="4639197" y="2858740"/>
            <a:ext cx="2395896" cy="28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639197" y="4221532"/>
            <a:ext cx="2395896" cy="4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623544" y="2424158"/>
            <a:ext cx="10722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249594" y="2451367"/>
                <a:ext cx="90640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594" y="2451367"/>
                <a:ext cx="906402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70889" y="4384725"/>
                <a:ext cx="90640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889" y="4384725"/>
                <a:ext cx="906402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1198629" y="3329992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98629" y="5456182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256681" y="4594160"/>
            <a:ext cx="619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931296" y="3455545"/>
                <a:ext cx="215988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296" y="3455545"/>
                <a:ext cx="2159887" cy="738664"/>
              </a:xfrm>
              <a:prstGeom prst="rect">
                <a:avLst/>
              </a:prstGeom>
              <a:blipFill>
                <a:blip r:embed="rId5"/>
                <a:stretch>
                  <a:fillRect t="-247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6900110" y="5036235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68056" y="5456182"/>
            <a:ext cx="24352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 will be the size of word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81410" y="4241513"/>
                <a:ext cx="322781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410" y="4241513"/>
                <a:ext cx="322781" cy="300082"/>
              </a:xfrm>
              <a:prstGeom prst="rect">
                <a:avLst/>
              </a:prstGeom>
              <a:blipFill>
                <a:blip r:embed="rId6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8135165" y="2858741"/>
          <a:ext cx="246888" cy="2468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6888">
                  <a:extLst>
                    <a:ext uri="{9D8B030D-6E8A-4147-A177-3AD203B41FA5}">
                      <a16:colId xmlns:a16="http://schemas.microsoft.com/office/drawing/2014/main" val="4255159121"/>
                    </a:ext>
                  </a:extLst>
                </a:gridCol>
              </a:tblGrid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44386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244593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0.00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563613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155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53094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09931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427874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259214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13288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0.00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132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135165" y="5446645"/>
                <a:ext cx="360740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35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50" dirty="0"/>
                  <a:t> </a:t>
                </a: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165" y="5446645"/>
                <a:ext cx="360740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6623543" y="1841407"/>
                <a:ext cx="2419380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solidFill>
                      <a:srgbClr val="FF0000"/>
                    </a:solidFill>
                  </a:rPr>
                  <a:t>We would prefer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3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3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350" dirty="0">
                    <a:solidFill>
                      <a:srgbClr val="FF0000"/>
                    </a:solidFill>
                  </a:rPr>
                  <a:t>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35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35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𝑠𝑎𝑡</m:t>
                        </m:r>
                      </m:sub>
                    </m:sSub>
                  </m:oMath>
                </a14:m>
                <a:endParaRPr lang="en-US" sz="13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543" y="1841407"/>
                <a:ext cx="2419380" cy="300082"/>
              </a:xfrm>
              <a:prstGeom prst="rect">
                <a:avLst/>
              </a:prstGeom>
              <a:blipFill>
                <a:blip r:embed="rId8"/>
                <a:stretch>
                  <a:fillRect l="-758" t="-2041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741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36685" y="1781204"/>
            <a:ext cx="205740" cy="1783080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36686" y="3931964"/>
            <a:ext cx="205740" cy="1783080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428632" y="2445091"/>
            <a:ext cx="3951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</a:t>
            </a:r>
            <a:r>
              <a:rPr lang="en-US" sz="1350" baseline="-25000" dirty="0" err="1"/>
              <a:t>cat</a:t>
            </a:r>
            <a:endParaRPr lang="en-US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1428632" y="4645195"/>
            <a:ext cx="3771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</a:t>
            </a:r>
            <a:r>
              <a:rPr lang="en-US" sz="1350" baseline="-25000" dirty="0" err="1"/>
              <a:t>on</a:t>
            </a:r>
            <a:endParaRPr lang="en-US" sz="1350" dirty="0"/>
          </a:p>
        </p:txBody>
      </p:sp>
      <p:grpSp>
        <p:nvGrpSpPr>
          <p:cNvPr id="46" name="Group 45"/>
          <p:cNvGrpSpPr/>
          <p:nvPr/>
        </p:nvGrpSpPr>
        <p:grpSpPr>
          <a:xfrm>
            <a:off x="4433456" y="3143084"/>
            <a:ext cx="205740" cy="1069848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35092" y="2851052"/>
            <a:ext cx="205740" cy="1783080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491859" y="1403988"/>
            <a:ext cx="942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043854" y="1781205"/>
            <a:ext cx="2389603" cy="136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043854" y="3140128"/>
            <a:ext cx="2389602" cy="79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037561" y="3562393"/>
            <a:ext cx="2395895" cy="65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043854" y="4223995"/>
            <a:ext cx="2389602" cy="149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081434" y="4582242"/>
            <a:ext cx="1075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Hidden layer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64151" y="3588853"/>
            <a:ext cx="391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sat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639196" y="2850140"/>
            <a:ext cx="2395896" cy="28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639196" y="4212932"/>
            <a:ext cx="2395896" cy="4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623543" y="2415558"/>
            <a:ext cx="10722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Output layer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7200" y="3321391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97200" y="5447581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271741" y="4845890"/>
            <a:ext cx="619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N-dim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56958" y="4400003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2053870" y="2801162"/>
                <a:ext cx="906402" cy="450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</m:sSubSup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870" y="2801162"/>
                <a:ext cx="906402" cy="450444"/>
              </a:xfrm>
              <a:prstGeom prst="rect">
                <a:avLst/>
              </a:prstGeom>
              <a:blipFill>
                <a:blip r:embed="rId3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2157431" y="4243868"/>
                <a:ext cx="906402" cy="450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</m:sSubSup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431" y="4243868"/>
                <a:ext cx="906402" cy="450444"/>
              </a:xfrm>
              <a:prstGeom prst="rect">
                <a:avLst/>
              </a:prstGeom>
              <a:blipFill>
                <a:blip r:embed="rId4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36924" y="1255867"/>
          <a:ext cx="2468880" cy="1234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6888">
                  <a:extLst>
                    <a:ext uri="{9D8B030D-6E8A-4147-A177-3AD203B41FA5}">
                      <a16:colId xmlns:a16="http://schemas.microsoft.com/office/drawing/2014/main" val="4253241636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4278168359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1775200123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058570661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635929464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1060927547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2648937507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865230097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2604712063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797226581"/>
                    </a:ext>
                  </a:extLst>
                </a:gridCol>
              </a:tblGrid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2.4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3.2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04826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2.6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3.6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6.1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60804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311445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58235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9996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3364441" y="843212"/>
                <a:ext cx="906402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441" y="843212"/>
                <a:ext cx="906402" cy="4220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5624801" y="1314183"/>
            <a:ext cx="17791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Contain word’s vectors</a:t>
            </a:r>
          </a:p>
        </p:txBody>
      </p:sp>
      <p:cxnSp>
        <p:nvCxnSpPr>
          <p:cNvPr id="6" name="Straight Arrow Connector 5"/>
          <p:cNvCxnSpPr>
            <a:stCxn id="81" idx="1"/>
            <a:endCxn id="2" idx="3"/>
          </p:cNvCxnSpPr>
          <p:nvPr/>
        </p:nvCxnSpPr>
        <p:spPr>
          <a:xfrm flipH="1">
            <a:off x="5005804" y="1464224"/>
            <a:ext cx="618997" cy="40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5630643" y="3421906"/>
                <a:ext cx="90640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643" y="3421906"/>
                <a:ext cx="906402" cy="415498"/>
              </a:xfrm>
              <a:prstGeom prst="rect">
                <a:avLst/>
              </a:prstGeom>
              <a:blipFill>
                <a:blip r:embed="rId6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491859" y="5898887"/>
            <a:ext cx="64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consider either W or W’ as the word’s representation. Or even take the average.</a:t>
            </a:r>
          </a:p>
        </p:txBody>
      </p:sp>
    </p:spTree>
    <p:extLst>
      <p:ext uri="{BB962C8B-B14F-4D97-AF65-F5344CB8AC3E}">
        <p14:creationId xmlns:p14="http://schemas.microsoft.com/office/powerpoint/2010/main" val="39722036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large vocabularies this objective function is not scalable and would train too slowly!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dirty="0"/>
              <a:t> Why?</a:t>
            </a:r>
          </a:p>
          <a:p>
            <a:r>
              <a:rPr lang="en-US" dirty="0"/>
              <a:t>Idea: approximate the normalization or</a:t>
            </a:r>
          </a:p>
          <a:p>
            <a:r>
              <a:rPr lang="en-US" dirty="0"/>
              <a:t>Define negative prediction that only samples a few words that do not appear in the context</a:t>
            </a:r>
          </a:p>
          <a:p>
            <a:r>
              <a:rPr lang="en-US" dirty="0"/>
              <a:t>Similar to focusing on mostly positive correlations</a:t>
            </a:r>
          </a:p>
          <a:p>
            <a:r>
              <a:rPr lang="en-US" dirty="0"/>
              <a:t>More reading</a:t>
            </a:r>
          </a:p>
          <a:p>
            <a:pPr lvl="1"/>
            <a:r>
              <a:rPr lang="en-US" dirty="0">
                <a:hlinkClick r:id="rId2"/>
              </a:rPr>
              <a:t>https://canvas.ust.hk/courses/16504/files/1444107?module_item_id=214783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5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Relationships in 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representations are </a:t>
            </a:r>
            <a:r>
              <a:rPr lang="en-US" i="1" dirty="0"/>
              <a:t>very good </a:t>
            </a:r>
            <a:r>
              <a:rPr lang="en-US" dirty="0"/>
              <a:t>at encoding dimensions of similarity!</a:t>
            </a:r>
          </a:p>
          <a:p>
            <a:r>
              <a:rPr lang="en-US" dirty="0"/>
              <a:t>Analogies testing dimensions of similarity can be solved quite well just by doing vector subtraction in the embedding space</a:t>
            </a:r>
          </a:p>
          <a:p>
            <a:pPr lvl="1"/>
            <a:r>
              <a:rPr lang="en-US" dirty="0"/>
              <a:t>Syntactically</a:t>
            </a:r>
          </a:p>
          <a:p>
            <a:pPr lvl="2"/>
            <a:r>
              <a:rPr lang="en-US" i="1" dirty="0"/>
              <a:t>apple </a:t>
            </a:r>
            <a:r>
              <a:rPr lang="en-US" dirty="0"/>
              <a:t>− </a:t>
            </a:r>
            <a:r>
              <a:rPr lang="en-US" i="1" dirty="0"/>
              <a:t>apples </a:t>
            </a:r>
            <a:r>
              <a:rPr lang="en-US" dirty="0"/>
              <a:t>≈ </a:t>
            </a:r>
            <a:r>
              <a:rPr lang="en-US" i="1" dirty="0"/>
              <a:t>car </a:t>
            </a:r>
            <a:r>
              <a:rPr lang="en-US" dirty="0"/>
              <a:t>− </a:t>
            </a:r>
            <a:r>
              <a:rPr lang="en-US" i="1" dirty="0"/>
              <a:t>cars </a:t>
            </a:r>
            <a:r>
              <a:rPr lang="en-US" dirty="0"/>
              <a:t>≈ </a:t>
            </a:r>
            <a:r>
              <a:rPr lang="en-US" i="1" dirty="0"/>
              <a:t>family </a:t>
            </a:r>
            <a:r>
              <a:rPr lang="en-US" dirty="0"/>
              <a:t>− </a:t>
            </a:r>
            <a:r>
              <a:rPr lang="en-US" i="1" dirty="0"/>
              <a:t>families</a:t>
            </a:r>
          </a:p>
          <a:p>
            <a:pPr lvl="1"/>
            <a:r>
              <a:rPr lang="en-US" dirty="0"/>
              <a:t>Similarly for verb and adjective morphological forms</a:t>
            </a:r>
          </a:p>
          <a:p>
            <a:pPr lvl="1"/>
            <a:r>
              <a:rPr lang="en-US" dirty="0"/>
              <a:t>Semantically (</a:t>
            </a:r>
            <a:r>
              <a:rPr lang="en-US" dirty="0" err="1"/>
              <a:t>Semeval</a:t>
            </a:r>
            <a:r>
              <a:rPr lang="en-US" dirty="0"/>
              <a:t> 2012 task 2)</a:t>
            </a:r>
          </a:p>
          <a:p>
            <a:pPr lvl="2"/>
            <a:r>
              <a:rPr lang="en-US" i="1" dirty="0"/>
              <a:t>shirt </a:t>
            </a:r>
            <a:r>
              <a:rPr lang="en-US" dirty="0"/>
              <a:t>− </a:t>
            </a:r>
            <a:r>
              <a:rPr lang="en-US" i="1" dirty="0"/>
              <a:t>clothing </a:t>
            </a:r>
            <a:r>
              <a:rPr lang="en-US" dirty="0"/>
              <a:t>≈ </a:t>
            </a:r>
            <a:r>
              <a:rPr lang="en-US" i="1" dirty="0"/>
              <a:t>chair </a:t>
            </a:r>
            <a:r>
              <a:rPr lang="en-US" dirty="0"/>
              <a:t>− </a:t>
            </a:r>
            <a:r>
              <a:rPr lang="en-US" i="1" dirty="0"/>
              <a:t>furniture</a:t>
            </a:r>
          </a:p>
          <a:p>
            <a:pPr lvl="2"/>
            <a:r>
              <a:rPr lang="en-US" i="1" dirty="0"/>
              <a:t>king </a:t>
            </a:r>
            <a:r>
              <a:rPr lang="en-US" dirty="0"/>
              <a:t>− </a:t>
            </a:r>
            <a:r>
              <a:rPr lang="en-US" i="1" dirty="0"/>
              <a:t>man </a:t>
            </a:r>
            <a:r>
              <a:rPr lang="en-US" dirty="0"/>
              <a:t>≈ </a:t>
            </a:r>
            <a:r>
              <a:rPr lang="en-US" i="1" dirty="0"/>
              <a:t>queen </a:t>
            </a:r>
            <a:r>
              <a:rPr lang="en-US" dirty="0"/>
              <a:t>− </a:t>
            </a:r>
            <a:r>
              <a:rPr lang="en-US" i="1" dirty="0"/>
              <a:t>woman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0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Analogies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for linear relationships, examined by </a:t>
            </a:r>
            <a:r>
              <a:rPr lang="en-US" dirty="0" err="1"/>
              <a:t>Mikolov</a:t>
            </a:r>
            <a:r>
              <a:rPr lang="en-US" dirty="0"/>
              <a:t> et al. (2014)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828800"/>
            <a:ext cx="6492967" cy="818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75" y="2809704"/>
            <a:ext cx="8121850" cy="362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66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analogies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91" y="1567933"/>
            <a:ext cx="7160217" cy="491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399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Glove Visualizations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488" y="1295400"/>
            <a:ext cx="6779023" cy="5257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823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Glove Visualizations: Company - CEO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893" y="1295400"/>
            <a:ext cx="6744214" cy="5257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392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Glove Visualizations: Superlatives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213" y="1295400"/>
            <a:ext cx="6761573" cy="5257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5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relations between senses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Synonymy</a:t>
            </a:r>
          </a:p>
          <a:p>
            <a:endParaRPr lang="en-US" dirty="0"/>
          </a:p>
          <a:p>
            <a:r>
              <a:rPr lang="en-US" dirty="0" err="1"/>
              <a:t>Antonymy</a:t>
            </a:r>
            <a:endParaRPr lang="en-US" dirty="0"/>
          </a:p>
          <a:p>
            <a:endParaRPr lang="en-US" dirty="0"/>
          </a:p>
          <a:p>
            <a:r>
              <a:rPr lang="en-US" dirty="0"/>
              <a:t>Similarity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506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/>
              <a:t>“word2vec Parameter Learning Explained”, Xin </a:t>
            </a:r>
            <a:r>
              <a:rPr lang="en-US" dirty="0" err="1"/>
              <a:t>Rong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https://ronxin.github.io/wevi/</a:t>
            </a:r>
            <a:endParaRPr lang="en-US" dirty="0"/>
          </a:p>
          <a:p>
            <a:r>
              <a:rPr lang="en-US" dirty="0"/>
              <a:t>Word2Vec Tutorial - The Skip-Gram Model</a:t>
            </a:r>
          </a:p>
          <a:p>
            <a:pPr lvl="1"/>
            <a:r>
              <a:rPr lang="en-US" dirty="0">
                <a:hlinkClick r:id="rId4"/>
              </a:rPr>
              <a:t>http://mccormickml.com/2016/04/19/word2vec-tutorial-the-skip-gram-model</a:t>
            </a:r>
            <a:r>
              <a:rPr lang="en-US" dirty="0">
                <a:latin typeface="Calibri" charset="0"/>
                <a:hlinkClick r:id="rId4"/>
              </a:rPr>
              <a:t>/</a:t>
            </a:r>
            <a:endParaRPr lang="en-US" dirty="0">
              <a:latin typeface="Calibri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343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Contextualized Word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43" y="1292497"/>
            <a:ext cx="4203208" cy="54102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As most NLP tasks are context related, most of existing methods would contextualize the word embedding before make the final prediction</a:t>
            </a:r>
          </a:p>
          <a:p>
            <a:r>
              <a:rPr lang="en-US" sz="2100" dirty="0"/>
              <a:t>However, complicated neural models requires extensive training data:</a:t>
            </a:r>
          </a:p>
          <a:p>
            <a:pPr lvl="1"/>
            <a:r>
              <a:rPr lang="en-US" sz="1700" dirty="0"/>
              <a:t>Models pre-trained on the ImageNet are widely used for Computer Vision tasks</a:t>
            </a:r>
          </a:p>
          <a:p>
            <a:pPr lvl="1"/>
            <a:r>
              <a:rPr lang="en-US" sz="1700" dirty="0"/>
              <a:t>What’s the proper way to conduct pre-training for NLP?</a:t>
            </a:r>
          </a:p>
          <a:p>
            <a:r>
              <a:rPr lang="en-US" sz="2100" dirty="0"/>
              <a:t>Basic Idea</a:t>
            </a:r>
          </a:p>
          <a:p>
            <a:pPr lvl="1"/>
            <a:r>
              <a:rPr lang="en-US" sz="1700" dirty="0"/>
              <a:t>Leveraging Language Modeling to get pre-trained contextualized representation models</a:t>
            </a:r>
          </a:p>
          <a:p>
            <a:r>
              <a:rPr lang="en-US" sz="2000" dirty="0"/>
              <a:t>Highlight:</a:t>
            </a:r>
          </a:p>
          <a:p>
            <a:pPr lvl="1"/>
            <a:r>
              <a:rPr lang="en-US" sz="1600" dirty="0"/>
              <a:t>1. rely on large corpora, instead of human annotations</a:t>
            </a:r>
          </a:p>
          <a:p>
            <a:pPr lvl="1"/>
            <a:r>
              <a:rPr lang="en-US" sz="1600" dirty="0"/>
              <a:t>2. works very well ---- improve the performance of existing SOA methods a 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808" y="1371600"/>
            <a:ext cx="4620090" cy="49783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10200" y="2057400"/>
            <a:ext cx="3429000" cy="685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12949" y="6553200"/>
            <a:ext cx="382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http://aclweb.org/anthology/N18-1202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6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ELMo</a:t>
            </a:r>
            <a:r>
              <a:rPr lang="en-US" dirty="0"/>
              <a:t> at the input of RNN. For some tasks (SNLI, </a:t>
            </a:r>
            <a:r>
              <a:rPr lang="en-US" dirty="0" err="1"/>
              <a:t>SQuAD</a:t>
            </a:r>
            <a:r>
              <a:rPr lang="en-US" dirty="0"/>
              <a:t>), including </a:t>
            </a:r>
            <a:r>
              <a:rPr lang="en-US" dirty="0" err="1"/>
              <a:t>ELMo</a:t>
            </a:r>
            <a:r>
              <a:rPr lang="en-US" dirty="0"/>
              <a:t> at the output brings further improvements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2" y="2731477"/>
            <a:ext cx="901866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613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Google’s BERT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276816"/>
            <a:ext cx="8686800" cy="19348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Training of BERT-BASE was performed on 4 Cloud TPUs in Pod configuration (16 TPU chips total).</a:t>
            </a:r>
          </a:p>
          <a:p>
            <a:r>
              <a:rPr lang="en-US" dirty="0"/>
              <a:t>Training of BERT-LARGE was performed on 16 Cloud TPUs (64 TPU chips total). </a:t>
            </a:r>
          </a:p>
          <a:p>
            <a:r>
              <a:rPr lang="en-US" dirty="0"/>
              <a:t>Each pre-training took 4 days to complete.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6268135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https://ai.googleblog.com/2018/11/open-sourcing-bert-state-of-art-pre.html</a:t>
            </a:r>
            <a:endParaRPr lang="en-US" dirty="0"/>
          </a:p>
          <a:p>
            <a:r>
              <a:rPr lang="en-US" dirty="0">
                <a:hlinkClick r:id="rId3"/>
              </a:rPr>
              <a:t>https://arxiv.org/pdf/1810.04805.pdf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95" y="953443"/>
            <a:ext cx="8690405" cy="318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596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5" y="1524000"/>
            <a:ext cx="9031555" cy="369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69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>
            <a:normAutofit/>
          </a:bodyPr>
          <a:lstStyle/>
          <a:p>
            <a:r>
              <a:rPr lang="en-US" dirty="0"/>
              <a:t>GPT3: A Giant Language Model used for </a:t>
            </a:r>
            <a:br>
              <a:rPr lang="en-US" dirty="0"/>
            </a:br>
            <a:r>
              <a:rPr lang="en-US" dirty="0"/>
              <a:t>Few-shot Learning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56" y="1600200"/>
            <a:ext cx="9006744" cy="5029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9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266" y="0"/>
            <a:ext cx="9108734" cy="1028700"/>
          </a:xfrm>
        </p:spPr>
        <p:txBody>
          <a:bodyPr>
            <a:normAutofit/>
          </a:bodyPr>
          <a:lstStyle/>
          <a:p>
            <a:r>
              <a:rPr lang="en-US" dirty="0"/>
              <a:t>Relation: Synonymy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219200"/>
            <a:ext cx="8610600" cy="4800600"/>
          </a:xfrm>
        </p:spPr>
        <p:txBody>
          <a:bodyPr>
            <a:noAutofit/>
          </a:bodyPr>
          <a:lstStyle/>
          <a:p>
            <a:r>
              <a:rPr lang="en-US" sz="2700" dirty="0"/>
              <a:t>Synonyms have the same meaning in some or all contexts.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couch / sofa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big / large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automobile / car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water / H</a:t>
            </a:r>
            <a:r>
              <a:rPr lang="en-US" baseline="-25000" dirty="0"/>
              <a:t>2</a:t>
            </a:r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6317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8187"/>
            <a:ext cx="9144000" cy="1074987"/>
          </a:xfrm>
        </p:spPr>
        <p:txBody>
          <a:bodyPr/>
          <a:lstStyle/>
          <a:p>
            <a:r>
              <a:rPr lang="en-US" dirty="0"/>
              <a:t>Relation: </a:t>
            </a:r>
            <a:r>
              <a:rPr lang="en-US" dirty="0" err="1"/>
              <a:t>Antonymy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066800"/>
            <a:ext cx="8534400" cy="5486399"/>
          </a:xfrm>
        </p:spPr>
        <p:txBody>
          <a:bodyPr>
            <a:noAutofit/>
          </a:bodyPr>
          <a:lstStyle/>
          <a:p>
            <a:r>
              <a:rPr lang="en-US" dirty="0"/>
              <a:t>Senses that are opposites with respect to one feature of meaning</a:t>
            </a:r>
          </a:p>
          <a:p>
            <a:r>
              <a:rPr lang="en-US" dirty="0"/>
              <a:t>Otherwise, they are very similar!</a:t>
            </a:r>
          </a:p>
          <a:p>
            <a:pPr marL="342900" lvl="1" indent="0">
              <a:buNone/>
            </a:pPr>
            <a:r>
              <a:rPr lang="en-US" dirty="0">
                <a:latin typeface="Courier"/>
                <a:cs typeface="Courier"/>
              </a:rPr>
              <a:t>dark/light   short/long	fast/slow	rise/fall</a:t>
            </a:r>
          </a:p>
          <a:p>
            <a:pPr marL="342900" lvl="1" indent="0">
              <a:buNone/>
            </a:pPr>
            <a:r>
              <a:rPr lang="en-US" dirty="0">
                <a:latin typeface="Courier"/>
                <a:cs typeface="Courier"/>
              </a:rPr>
              <a:t>hot/cold	    up/down	      in/out</a:t>
            </a:r>
          </a:p>
          <a:p>
            <a:r>
              <a:rPr lang="en-US" dirty="0"/>
              <a:t>More formally: antonyms can</a:t>
            </a:r>
          </a:p>
          <a:p>
            <a:pPr lvl="1">
              <a:lnSpc>
                <a:spcPct val="70000"/>
              </a:lnSpc>
            </a:pPr>
            <a:r>
              <a:rPr lang="en-US" sz="2100" dirty="0"/>
              <a:t>define a binary opposition or be at opposite ends of a scale</a:t>
            </a:r>
          </a:p>
          <a:p>
            <a:pPr lvl="2"/>
            <a:r>
              <a:rPr lang="en-US" sz="1800" dirty="0"/>
              <a:t> </a:t>
            </a:r>
            <a:r>
              <a:rPr lang="en-US" sz="1800" dirty="0">
                <a:latin typeface="Courier"/>
                <a:cs typeface="Courier"/>
              </a:rPr>
              <a:t>long/short, fast/slow</a:t>
            </a:r>
          </a:p>
          <a:p>
            <a:pPr lvl="1"/>
            <a:r>
              <a:rPr lang="en-US" sz="2100" dirty="0"/>
              <a:t>Be </a:t>
            </a:r>
            <a:r>
              <a:rPr lang="en-US" sz="2100" i="1" dirty="0" err="1"/>
              <a:t>reversives</a:t>
            </a:r>
            <a:r>
              <a:rPr lang="en-US" sz="2100" dirty="0"/>
              <a:t>:</a:t>
            </a:r>
          </a:p>
          <a:p>
            <a:pPr lvl="2"/>
            <a:r>
              <a:rPr lang="en-US" sz="1800" dirty="0">
                <a:latin typeface="Courier"/>
                <a:cs typeface="Courier"/>
              </a:rPr>
              <a:t> rise/fall, up/down</a:t>
            </a:r>
            <a:endParaRPr lang="en-US" sz="3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9941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Relation: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lvl="2" indent="-68580">
              <a:spcBef>
                <a:spcPts val="900"/>
              </a:spcBef>
              <a:spcAft>
                <a:spcPts val="15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Words with similar meanings.  Not synonyms, but sharing some element of meaning</a:t>
            </a:r>
          </a:p>
          <a:p>
            <a:pPr marL="525780" lvl="3" indent="-68580">
              <a:spcBef>
                <a:spcPts val="900"/>
              </a:spcBef>
              <a:spcAft>
                <a:spcPts val="150"/>
              </a:spcAft>
              <a:buSzPct val="100000"/>
              <a:buFont typeface="Calibri" panose="020F0502020204030204" pitchFamily="34" charset="0"/>
              <a:buChar char=" "/>
            </a:pPr>
            <a:endParaRPr lang="en-US" sz="2400" dirty="0">
              <a:latin typeface="Courier"/>
              <a:cs typeface="Courier"/>
            </a:endParaRPr>
          </a:p>
          <a:p>
            <a:pPr marL="525780" lvl="3" indent="-68580">
              <a:spcBef>
                <a:spcPts val="900"/>
              </a:spcBef>
              <a:spcAft>
                <a:spcPts val="15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car, bicycle</a:t>
            </a:r>
          </a:p>
          <a:p>
            <a:pPr marL="525780" lvl="3" indent="-68580">
              <a:spcBef>
                <a:spcPts val="900"/>
              </a:spcBef>
              <a:spcAft>
                <a:spcPts val="15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cow, horse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9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3F85-09BA-164B-8C1A-C230ABE4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humans how similar 2 words are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5544A2-008D-E345-808D-5AE802E8E6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893602"/>
              </p:ext>
            </p:extLst>
          </p:nvPr>
        </p:nvGraphicFramePr>
        <p:xfrm>
          <a:off x="1219200" y="1600200"/>
          <a:ext cx="6248401" cy="3505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195">
                  <a:extLst>
                    <a:ext uri="{9D8B030D-6E8A-4147-A177-3AD203B41FA5}">
                      <a16:colId xmlns:a16="http://schemas.microsoft.com/office/drawing/2014/main" val="4069172633"/>
                    </a:ext>
                  </a:extLst>
                </a:gridCol>
                <a:gridCol w="2271103">
                  <a:extLst>
                    <a:ext uri="{9D8B030D-6E8A-4147-A177-3AD203B41FA5}">
                      <a16:colId xmlns:a16="http://schemas.microsoft.com/office/drawing/2014/main" val="3213786418"/>
                    </a:ext>
                  </a:extLst>
                </a:gridCol>
                <a:gridCol w="2271103">
                  <a:extLst>
                    <a:ext uri="{9D8B030D-6E8A-4147-A177-3AD203B41FA5}">
                      <a16:colId xmlns:a16="http://schemas.microsoft.com/office/drawing/2014/main" val="1592160975"/>
                    </a:ext>
                  </a:extLst>
                </a:gridCol>
              </a:tblGrid>
              <a:tr h="415275">
                <a:tc>
                  <a:txBody>
                    <a:bodyPr/>
                    <a:lstStyle/>
                    <a:p>
                      <a:r>
                        <a:rPr lang="en-US" sz="1800" dirty="0"/>
                        <a:t>word1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word2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similarity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35492860"/>
                  </a:ext>
                </a:extLst>
              </a:tr>
              <a:tr h="514987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vanish</a:t>
                      </a:r>
                      <a:endParaRPr lang="en-US" sz="4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disappear</a:t>
                      </a:r>
                      <a:endParaRPr lang="en-US" sz="4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9.8 </a:t>
                      </a:r>
                      <a:endParaRPr lang="en-US" sz="4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918428773"/>
                  </a:ext>
                </a:extLst>
              </a:tr>
              <a:tr h="514987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behave</a:t>
                      </a:r>
                      <a:endParaRPr lang="en-US" sz="4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obey</a:t>
                      </a:r>
                      <a:endParaRPr lang="en-US" sz="4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 </a:t>
                      </a:r>
                      <a:endParaRPr lang="en-US" sz="4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23566929"/>
                  </a:ext>
                </a:extLst>
              </a:tr>
              <a:tr h="514987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belief</a:t>
                      </a:r>
                      <a:endParaRPr lang="en-US" sz="4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impression </a:t>
                      </a:r>
                      <a:endParaRPr lang="en-US" sz="4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5.95 </a:t>
                      </a:r>
                      <a:endParaRPr lang="en-US" sz="4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612151455"/>
                  </a:ext>
                </a:extLst>
              </a:tr>
              <a:tr h="514987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muscle</a:t>
                      </a:r>
                      <a:endParaRPr lang="en-US" sz="4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bone </a:t>
                      </a:r>
                      <a:endParaRPr lang="en-US" sz="4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3.65 </a:t>
                      </a:r>
                      <a:endParaRPr lang="en-US" sz="4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33697757"/>
                  </a:ext>
                </a:extLst>
              </a:tr>
              <a:tr h="514987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modest</a:t>
                      </a:r>
                      <a:endParaRPr lang="en-US" sz="4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flexible</a:t>
                      </a:r>
                      <a:endParaRPr lang="en-US" sz="4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 </a:t>
                      </a:r>
                      <a:endParaRPr lang="en-US" sz="4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62353346"/>
                  </a:ext>
                </a:extLst>
              </a:tr>
              <a:tr h="514987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hole</a:t>
                      </a:r>
                      <a:endParaRPr lang="en-US" sz="4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agreement</a:t>
                      </a:r>
                      <a:endParaRPr lang="en-US" sz="4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 </a:t>
                      </a:r>
                      <a:endParaRPr lang="en-US" sz="4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958444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DD254D-28BE-7E43-89B0-7BDDC061A516}"/>
              </a:ext>
            </a:extLst>
          </p:cNvPr>
          <p:cNvSpPr txBox="1"/>
          <p:nvPr/>
        </p:nvSpPr>
        <p:spPr>
          <a:xfrm>
            <a:off x="3028951" y="5543550"/>
            <a:ext cx="27474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SimLex-999 dataset (Hill et al., 2015) </a:t>
            </a:r>
          </a:p>
        </p:txBody>
      </p:sp>
    </p:spTree>
    <p:extLst>
      <p:ext uri="{BB962C8B-B14F-4D97-AF65-F5344CB8AC3E}">
        <p14:creationId xmlns:p14="http://schemas.microsoft.com/office/powerpoint/2010/main" val="104642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11468</TotalTime>
  <Words>2604</Words>
  <Application>Microsoft Office PowerPoint</Application>
  <PresentationFormat>On-screen Show (4:3)</PresentationFormat>
  <Paragraphs>883</Paragraphs>
  <Slides>55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Calibri-Italic</vt:lpstr>
      <vt:lpstr>Courier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MSBD 5018 - Natural Language Processing</vt:lpstr>
      <vt:lpstr>What do words mean?</vt:lpstr>
      <vt:lpstr>Words, Lemmas, Senses, Definitions</vt:lpstr>
      <vt:lpstr>Lemma pepper</vt:lpstr>
      <vt:lpstr>There are relations between senses</vt:lpstr>
      <vt:lpstr>Relation: Synonymy</vt:lpstr>
      <vt:lpstr>Relation: Antonymy</vt:lpstr>
      <vt:lpstr>Relation: Similarity</vt:lpstr>
      <vt:lpstr>Ask humans how similar 2 words are</vt:lpstr>
      <vt:lpstr>Relation: Word relatedness</vt:lpstr>
      <vt:lpstr>Relation: Superordinate/ subordinate</vt:lpstr>
      <vt:lpstr>Some Other Relations</vt:lpstr>
      <vt:lpstr>PowerPoint Presentation</vt:lpstr>
      <vt:lpstr>Computational Approaches</vt:lpstr>
      <vt:lpstr>Corpus based Approach</vt:lpstr>
      <vt:lpstr>Corpus based Approach</vt:lpstr>
      <vt:lpstr>Let's try to keep the kitchen              .</vt:lpstr>
      <vt:lpstr>Window based co-occurrence matrix</vt:lpstr>
      <vt:lpstr>Window based co-occurrence matrix</vt:lpstr>
      <vt:lpstr>Problems with simple co-occurrence vectors</vt:lpstr>
      <vt:lpstr>Solution: Low dimensional vectors</vt:lpstr>
      <vt:lpstr>Method 1: Dimensionality Reduction on X</vt:lpstr>
      <vt:lpstr>Simple SVD word vectors in Python</vt:lpstr>
      <vt:lpstr>Simple SVD word vectors in Python</vt:lpstr>
      <vt:lpstr>Word meaning is defined in terms of vectors</vt:lpstr>
      <vt:lpstr>Hacks to X</vt:lpstr>
      <vt:lpstr>Interesting semantic patters emerge in the vectors</vt:lpstr>
      <vt:lpstr>Interesting semantic patters emerge in the vectors</vt:lpstr>
      <vt:lpstr>Interesting semantic patters emerge in the vectors</vt:lpstr>
      <vt:lpstr>Problems with SVD</vt:lpstr>
      <vt:lpstr>Idea: Directly learn low-dimensional word vectors</vt:lpstr>
      <vt:lpstr>Distributed Representations</vt:lpstr>
      <vt:lpstr>Main Idea of word2vec</vt:lpstr>
      <vt:lpstr>Represent the meaning of word – word2vec</vt:lpstr>
      <vt:lpstr>Word2vec – Continuous Bag of 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Approximations</vt:lpstr>
      <vt:lpstr>Linear Relationships in word2vec</vt:lpstr>
      <vt:lpstr>Word Analogies</vt:lpstr>
      <vt:lpstr>Word analogies</vt:lpstr>
      <vt:lpstr>Glove Visualizations</vt:lpstr>
      <vt:lpstr>Glove Visualizations: Company - CEO</vt:lpstr>
      <vt:lpstr>Glove Visualizations: Superlatives</vt:lpstr>
      <vt:lpstr>More Examples</vt:lpstr>
      <vt:lpstr>Deep Contextualized Word Representation</vt:lpstr>
      <vt:lpstr>Experiments</vt:lpstr>
      <vt:lpstr>Google’s BERT</vt:lpstr>
      <vt:lpstr>Experiments</vt:lpstr>
      <vt:lpstr>GPT3: A Giant Language Model used for  Few-shot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Yangqiu Song</dc:title>
  <dc:creator>yqsong</dc:creator>
  <cp:lastModifiedBy>Yangqiu SONG</cp:lastModifiedBy>
  <cp:revision>236</cp:revision>
  <dcterms:created xsi:type="dcterms:W3CDTF">2006-08-16T00:00:00Z</dcterms:created>
  <dcterms:modified xsi:type="dcterms:W3CDTF">2023-02-07T08:49:52Z</dcterms:modified>
</cp:coreProperties>
</file>