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4"/>
  </p:sldMasterIdLst>
  <p:sldIdLst>
    <p:sldId id="257" r:id="rId5"/>
    <p:sldId id="262" r:id="rId6"/>
    <p:sldId id="260" r:id="rId7"/>
    <p:sldId id="290" r:id="rId8"/>
    <p:sldId id="287" r:id="rId9"/>
    <p:sldId id="259" r:id="rId10"/>
    <p:sldId id="278" r:id="rId11"/>
    <p:sldId id="275" r:id="rId12"/>
    <p:sldId id="291" r:id="rId13"/>
    <p:sldId id="266" r:id="rId14"/>
    <p:sldId id="288" r:id="rId15"/>
    <p:sldId id="280" r:id="rId16"/>
    <p:sldId id="263" r:id="rId17"/>
    <p:sldId id="258" r:id="rId18"/>
    <p:sldId id="268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7DBDC"/>
    <a:srgbClr val="F9EAE7"/>
    <a:srgbClr val="D1CCC5"/>
    <a:srgbClr val="B2AA9F"/>
    <a:srgbClr val="A2978D"/>
    <a:srgbClr val="91BAD0"/>
    <a:srgbClr val="6C9CC2"/>
    <a:srgbClr val="C6BBCA"/>
    <a:srgbClr val="7593B9"/>
    <a:srgbClr val="F5D8D3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240" y="78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1663-7C2A-42E9-8AF3-A2BF2206EF26}" type="datetimeFigureOut">
              <a:rPr lang="ko-KR" altLang="en-US" smtClean="0"/>
              <a:t>2025-03-24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F39CB-7778-48FC-80BF-AB553563C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4364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1663-7C2A-42E9-8AF3-A2BF2206EF26}" type="datetimeFigureOut">
              <a:rPr lang="ko-KR" altLang="en-US" smtClean="0"/>
              <a:t>2025-03-24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F39CB-7778-48FC-80BF-AB553563C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4961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1663-7C2A-42E9-8AF3-A2BF2206EF26}" type="datetimeFigureOut">
              <a:rPr lang="ko-KR" altLang="en-US" smtClean="0"/>
              <a:t>2025-03-24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F39CB-7778-48FC-80BF-AB553563C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0571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1663-7C2A-42E9-8AF3-A2BF2206EF26}" type="datetimeFigureOut">
              <a:rPr lang="ko-KR" altLang="en-US" smtClean="0"/>
              <a:t>2025-03-24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F39CB-7778-48FC-80BF-AB553563C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8963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1663-7C2A-42E9-8AF3-A2BF2206EF26}" type="datetimeFigureOut">
              <a:rPr lang="ko-KR" altLang="en-US" smtClean="0"/>
              <a:t>2025-03-24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F39CB-7778-48FC-80BF-AB553563C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9151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1663-7C2A-42E9-8AF3-A2BF2206EF26}" type="datetimeFigureOut">
              <a:rPr lang="ko-KR" altLang="en-US" smtClean="0"/>
              <a:t>2025-03-24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F39CB-7778-48FC-80BF-AB553563C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0327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1663-7C2A-42E9-8AF3-A2BF2206EF26}" type="datetimeFigureOut">
              <a:rPr lang="ko-KR" altLang="en-US" smtClean="0"/>
              <a:t>2025-03-24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F39CB-7778-48FC-80BF-AB553563C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8310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1663-7C2A-42E9-8AF3-A2BF2206EF26}" type="datetimeFigureOut">
              <a:rPr lang="ko-KR" altLang="en-US" smtClean="0"/>
              <a:t>2025-03-24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F39CB-7778-48FC-80BF-AB553563C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4714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1663-7C2A-42E9-8AF3-A2BF2206EF26}" type="datetimeFigureOut">
              <a:rPr lang="ko-KR" altLang="en-US" smtClean="0"/>
              <a:t>2025-03-24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F39CB-7778-48FC-80BF-AB553563CAA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89942E-D4A1-234D-2EA8-16C97695CC6E}"/>
              </a:ext>
            </a:extLst>
          </p:cNvPr>
          <p:cNvSpPr txBox="1"/>
          <p:nvPr userDrawn="1"/>
        </p:nvSpPr>
        <p:spPr>
          <a:xfrm>
            <a:off x="9987228" y="6586181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75860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1663-7C2A-42E9-8AF3-A2BF2206EF26}" type="datetimeFigureOut">
              <a:rPr lang="ko-KR" altLang="en-US" smtClean="0"/>
              <a:t>2025-03-24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F39CB-7778-48FC-80BF-AB553563C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6192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1663-7C2A-42E9-8AF3-A2BF2206EF26}" type="datetimeFigureOut">
              <a:rPr lang="ko-KR" altLang="en-US" smtClean="0"/>
              <a:t>2025-03-24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F39CB-7778-48FC-80BF-AB553563C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8153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8B1663-7C2A-42E9-8AF3-A2BF2206EF26}" type="datetimeFigureOut">
              <a:rPr lang="ko-KR" altLang="en-US" smtClean="0"/>
              <a:t>2025-03-24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CF39CB-7778-48FC-80BF-AB553563C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9678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gi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그린, 다채로움, 벡터 그래픽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237FFAD7-8569-B434-D1DC-12BB0F46A6FB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811876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81D0DCA-41D9-0F29-2E6F-959460871C99}"/>
              </a:ext>
            </a:extLst>
          </p:cNvPr>
          <p:cNvSpPr txBox="1"/>
          <p:nvPr/>
        </p:nvSpPr>
        <p:spPr>
          <a:xfrm>
            <a:off x="9987228" y="6586181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463DC9-176E-30B9-F3D2-D1FC4CCB6E00}"/>
              </a:ext>
            </a:extLst>
          </p:cNvPr>
          <p:cNvSpPr txBox="1"/>
          <p:nvPr/>
        </p:nvSpPr>
        <p:spPr>
          <a:xfrm>
            <a:off x="705852" y="497305"/>
            <a:ext cx="5120697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>
                <a:solidFill>
                  <a:schemeClr val="bg1"/>
                </a:solidFill>
              </a:rPr>
              <a:t>Fantasy.</a:t>
            </a:r>
            <a:endParaRPr lang="ko-KR" altLang="en-US" sz="11500" b="1" dirty="0">
              <a:solidFill>
                <a:schemeClr val="bg1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EF1A3FF-F9A6-6A9C-BBC7-7B6855EEE107}"/>
              </a:ext>
            </a:extLst>
          </p:cNvPr>
          <p:cNvCxnSpPr>
            <a:cxnSpLocks/>
          </p:cNvCxnSpPr>
          <p:nvPr/>
        </p:nvCxnSpPr>
        <p:spPr>
          <a:xfrm>
            <a:off x="6497053" y="1428329"/>
            <a:ext cx="5694947" cy="0"/>
          </a:xfrm>
          <a:prstGeom prst="line">
            <a:avLst/>
          </a:prstGeom>
          <a:ln w="2032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52747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실외, 하늘이(가) 표시된 사진&#10;&#10;자동 생성된 설명">
            <a:extLst>
              <a:ext uri="{FF2B5EF4-FFF2-40B4-BE49-F238E27FC236}">
                <a16:creationId xmlns:a16="http://schemas.microsoft.com/office/drawing/2014/main" id="{A6BF449C-8218-BAB3-0093-EA20F125EE4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3DB953DC-73C0-2FD9-F2CB-C0A03E9149F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양쪽 대괄호 5">
            <a:extLst>
              <a:ext uri="{FF2B5EF4-FFF2-40B4-BE49-F238E27FC236}">
                <a16:creationId xmlns:a16="http://schemas.microsoft.com/office/drawing/2014/main" id="{0F65F918-9637-D1E2-270B-38940AAF97DE}"/>
              </a:ext>
            </a:extLst>
          </p:cNvPr>
          <p:cNvSpPr/>
          <p:nvPr/>
        </p:nvSpPr>
        <p:spPr>
          <a:xfrm>
            <a:off x="1026695" y="2342148"/>
            <a:ext cx="10299031" cy="2197768"/>
          </a:xfrm>
          <a:prstGeom prst="bracketPair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7B3080-044B-CFAC-AF0B-B180B0D76AE8}"/>
              </a:ext>
            </a:extLst>
          </p:cNvPr>
          <p:cNvSpPr txBox="1"/>
          <p:nvPr/>
        </p:nvSpPr>
        <p:spPr>
          <a:xfrm>
            <a:off x="5362466" y="2823410"/>
            <a:ext cx="14670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600" dirty="0">
                <a:solidFill>
                  <a:schemeClr val="bg1"/>
                </a:solidFill>
              </a:rPr>
              <a:t>Part 3</a:t>
            </a:r>
            <a:endParaRPr lang="ko-KR" altLang="en-US" sz="2400" spc="6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3889A7-6CB7-D1D0-0B78-85F4D47CA7C5}"/>
              </a:ext>
            </a:extLst>
          </p:cNvPr>
          <p:cNvSpPr txBox="1"/>
          <p:nvPr/>
        </p:nvSpPr>
        <p:spPr>
          <a:xfrm>
            <a:off x="4835885" y="3438435"/>
            <a:ext cx="25202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b="1" spc="600" dirty="0">
                <a:solidFill>
                  <a:schemeClr val="bg1"/>
                </a:solidFill>
              </a:rPr>
              <a:t>개발 일정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746FDED-7279-6AB1-27C8-E95C4E101BFF}"/>
              </a:ext>
            </a:extLst>
          </p:cNvPr>
          <p:cNvSpPr txBox="1"/>
          <p:nvPr/>
        </p:nvSpPr>
        <p:spPr>
          <a:xfrm>
            <a:off x="9987228" y="6586181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72684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6CB7179-2CED-698E-7489-BBBF08E1F63C}"/>
              </a:ext>
            </a:extLst>
          </p:cNvPr>
          <p:cNvSpPr/>
          <p:nvPr/>
        </p:nvSpPr>
        <p:spPr>
          <a:xfrm>
            <a:off x="272715" y="0"/>
            <a:ext cx="802105" cy="752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A721A3-5D9B-A549-DF5D-D0547EE5B424}"/>
              </a:ext>
            </a:extLst>
          </p:cNvPr>
          <p:cNvSpPr txBox="1"/>
          <p:nvPr/>
        </p:nvSpPr>
        <p:spPr>
          <a:xfrm>
            <a:off x="1176688" y="137160"/>
            <a:ext cx="4940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Part 3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FEF442-2E39-E8A3-0720-B4AF147BC24A}"/>
              </a:ext>
            </a:extLst>
          </p:cNvPr>
          <p:cNvSpPr txBox="1"/>
          <p:nvPr/>
        </p:nvSpPr>
        <p:spPr>
          <a:xfrm>
            <a:off x="1176688" y="383381"/>
            <a:ext cx="1353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개발 일정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BDE3543-6B31-F655-1F72-8F9D7F69FF16}"/>
              </a:ext>
            </a:extLst>
          </p:cNvPr>
          <p:cNvSpPr>
            <a:spLocks/>
          </p:cNvSpPr>
          <p:nvPr/>
        </p:nvSpPr>
        <p:spPr>
          <a:xfrm>
            <a:off x="1056909" y="1434921"/>
            <a:ext cx="5040000" cy="22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AE25955-2E6D-83A3-A983-A4142B4790D4}"/>
              </a:ext>
            </a:extLst>
          </p:cNvPr>
          <p:cNvSpPr>
            <a:spLocks/>
          </p:cNvSpPr>
          <p:nvPr/>
        </p:nvSpPr>
        <p:spPr>
          <a:xfrm>
            <a:off x="5937301" y="3695207"/>
            <a:ext cx="5040000" cy="226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59079D4-A34C-72F9-327C-1CC28E11DDC9}"/>
              </a:ext>
            </a:extLst>
          </p:cNvPr>
          <p:cNvSpPr>
            <a:spLocks/>
          </p:cNvSpPr>
          <p:nvPr/>
        </p:nvSpPr>
        <p:spPr>
          <a:xfrm>
            <a:off x="1056909" y="3702013"/>
            <a:ext cx="5040000" cy="22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4FE647B-6F57-183C-CE75-55A4CE2F3435}"/>
              </a:ext>
            </a:extLst>
          </p:cNvPr>
          <p:cNvSpPr>
            <a:spLocks/>
          </p:cNvSpPr>
          <p:nvPr/>
        </p:nvSpPr>
        <p:spPr>
          <a:xfrm>
            <a:off x="6095092" y="1440155"/>
            <a:ext cx="4882210" cy="226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D5E5E2A-ADB2-2CD7-147D-E76297541D87}"/>
              </a:ext>
            </a:extLst>
          </p:cNvPr>
          <p:cNvSpPr/>
          <p:nvPr/>
        </p:nvSpPr>
        <p:spPr>
          <a:xfrm>
            <a:off x="5431652" y="3052082"/>
            <a:ext cx="482600" cy="482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524CDA4-9014-2746-B84D-6E9D6E7D8565}"/>
              </a:ext>
            </a:extLst>
          </p:cNvPr>
          <p:cNvSpPr txBox="1"/>
          <p:nvPr/>
        </p:nvSpPr>
        <p:spPr>
          <a:xfrm>
            <a:off x="5501721" y="3062549"/>
            <a:ext cx="340158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pt-BR" altLang="ko-KR" sz="2400" b="1" dirty="0">
                <a:solidFill>
                  <a:schemeClr val="accent3">
                    <a:lumMod val="50000"/>
                  </a:schemeClr>
                </a:solidFill>
              </a:rPr>
              <a:t>1	</a:t>
            </a:r>
            <a:endParaRPr lang="ko-KR" altLang="en-US" sz="24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D0E1EF0-D37E-07D7-94F6-74118B6E32BD}"/>
              </a:ext>
            </a:extLst>
          </p:cNvPr>
          <p:cNvSpPr/>
          <p:nvPr/>
        </p:nvSpPr>
        <p:spPr>
          <a:xfrm>
            <a:off x="6267709" y="3052081"/>
            <a:ext cx="482600" cy="482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E438191-EDD5-99F7-9D88-E95579E89CD3}"/>
              </a:ext>
            </a:extLst>
          </p:cNvPr>
          <p:cNvSpPr txBox="1">
            <a:spLocks/>
          </p:cNvSpPr>
          <p:nvPr/>
        </p:nvSpPr>
        <p:spPr>
          <a:xfrm>
            <a:off x="6335754" y="3079822"/>
            <a:ext cx="340158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pt-BR" altLang="ko-KR" sz="2400" b="1" dirty="0">
                <a:solidFill>
                  <a:schemeClr val="accent3">
                    <a:lumMod val="50000"/>
                  </a:schemeClr>
                </a:solidFill>
              </a:rPr>
              <a:t>2</a:t>
            </a:r>
            <a:endParaRPr lang="ko-KR" altLang="en-US" sz="24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0F90BD1-8D7D-5A9E-4A96-6EB6B1836336}"/>
              </a:ext>
            </a:extLst>
          </p:cNvPr>
          <p:cNvSpPr/>
          <p:nvPr/>
        </p:nvSpPr>
        <p:spPr>
          <a:xfrm>
            <a:off x="5430500" y="3907178"/>
            <a:ext cx="482600" cy="482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24AA623-78E3-E143-EFA3-226D52E8CADB}"/>
              </a:ext>
            </a:extLst>
          </p:cNvPr>
          <p:cNvSpPr txBox="1"/>
          <p:nvPr/>
        </p:nvSpPr>
        <p:spPr>
          <a:xfrm>
            <a:off x="5497982" y="3917645"/>
            <a:ext cx="340158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pt-BR" altLang="ko-KR" sz="2400" b="1" dirty="0">
                <a:solidFill>
                  <a:schemeClr val="accent3">
                    <a:lumMod val="50000"/>
                  </a:schemeClr>
                </a:solidFill>
              </a:rPr>
              <a:t>3</a:t>
            </a:r>
            <a:endParaRPr lang="ko-KR" altLang="en-US" sz="24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ADBEDE0-E645-CA6E-5200-F809E26AE498}"/>
              </a:ext>
            </a:extLst>
          </p:cNvPr>
          <p:cNvSpPr/>
          <p:nvPr/>
        </p:nvSpPr>
        <p:spPr>
          <a:xfrm>
            <a:off x="6278900" y="3907177"/>
            <a:ext cx="482600" cy="482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758FCE4-186B-9D28-5ADC-86E6E065A982}"/>
              </a:ext>
            </a:extLst>
          </p:cNvPr>
          <p:cNvSpPr txBox="1"/>
          <p:nvPr/>
        </p:nvSpPr>
        <p:spPr>
          <a:xfrm>
            <a:off x="6370610" y="3917644"/>
            <a:ext cx="340158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r"/>
            <a:r>
              <a:rPr lang="pt-BR" altLang="ko-KR" sz="2400" b="1" dirty="0">
                <a:solidFill>
                  <a:schemeClr val="accent3">
                    <a:lumMod val="50000"/>
                  </a:schemeClr>
                </a:solidFill>
              </a:rPr>
              <a:t>4</a:t>
            </a:r>
            <a:endParaRPr lang="ko-KR" altLang="en-US" sz="24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E9845CE-5F38-8D74-E775-FDE803C59C9E}"/>
              </a:ext>
            </a:extLst>
          </p:cNvPr>
          <p:cNvSpPr txBox="1"/>
          <p:nvPr/>
        </p:nvSpPr>
        <p:spPr>
          <a:xfrm>
            <a:off x="1309360" y="1727224"/>
            <a:ext cx="3822348" cy="1285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플레이어의 기본적인 행동 구현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pc="-150" dirty="0">
                <a:solidFill>
                  <a:schemeClr val="bg1"/>
                </a:solidFill>
                <a:latin typeface="+mn-ea"/>
              </a:rPr>
              <a:t>UI </a:t>
            </a: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구성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농사 시스템 구현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7F3A11B-9C54-FD80-D998-F99320149069}"/>
              </a:ext>
            </a:extLst>
          </p:cNvPr>
          <p:cNvSpPr txBox="1"/>
          <p:nvPr/>
        </p:nvSpPr>
        <p:spPr>
          <a:xfrm>
            <a:off x="7232073" y="1727224"/>
            <a:ext cx="3608901" cy="1285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플레이어와 몬스터의 전투 모션</a:t>
            </a:r>
            <a:endParaRPr lang="en-US" altLang="ko-KR" spc="-150" dirty="0">
              <a:solidFill>
                <a:schemeClr val="accent3">
                  <a:lumMod val="50000"/>
                </a:schemeClr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플레이어의 스킬 구현</a:t>
            </a:r>
            <a:endParaRPr lang="en-US" altLang="ko-KR" spc="-150" dirty="0">
              <a:solidFill>
                <a:schemeClr val="accent3">
                  <a:lumMod val="50000"/>
                </a:schemeClr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몬스터의 행동 패턴 구현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EEC00D8-1ECD-6CF8-5821-D1D02013A6EB}"/>
              </a:ext>
            </a:extLst>
          </p:cNvPr>
          <p:cNvSpPr txBox="1"/>
          <p:nvPr/>
        </p:nvSpPr>
        <p:spPr>
          <a:xfrm>
            <a:off x="1309360" y="3948349"/>
            <a:ext cx="4046180" cy="1700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플레이 공간 구현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채집과 육성 시스템 구현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무기와 아이템 제작 시스템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pc="-1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953E4CE-E926-7FE0-D488-EF4822EDDF14}"/>
              </a:ext>
            </a:extLst>
          </p:cNvPr>
          <p:cNvSpPr txBox="1"/>
          <p:nvPr/>
        </p:nvSpPr>
        <p:spPr>
          <a:xfrm>
            <a:off x="6853210" y="3946204"/>
            <a:ext cx="3987764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전투력 시스템 및 던전 제한 구현</a:t>
            </a:r>
            <a:endParaRPr lang="en-US" altLang="ko-KR" spc="-150" dirty="0">
              <a:solidFill>
                <a:schemeClr val="accent3">
                  <a:lumMod val="50000"/>
                </a:schemeClr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플레이어의 최종 목표 설정</a:t>
            </a:r>
            <a:endParaRPr lang="en-US" altLang="ko-KR" spc="-150" dirty="0">
              <a:solidFill>
                <a:schemeClr val="accent3">
                  <a:lumMod val="5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062871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6CB7179-2CED-698E-7489-BBBF08E1F63C}"/>
              </a:ext>
            </a:extLst>
          </p:cNvPr>
          <p:cNvSpPr/>
          <p:nvPr/>
        </p:nvSpPr>
        <p:spPr>
          <a:xfrm>
            <a:off x="272715" y="0"/>
            <a:ext cx="802105" cy="752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A721A3-5D9B-A549-DF5D-D0547EE5B424}"/>
              </a:ext>
            </a:extLst>
          </p:cNvPr>
          <p:cNvSpPr txBox="1"/>
          <p:nvPr/>
        </p:nvSpPr>
        <p:spPr>
          <a:xfrm>
            <a:off x="1176688" y="137160"/>
            <a:ext cx="4940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Part 3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FEF442-2E39-E8A3-0720-B4AF147BC24A}"/>
              </a:ext>
            </a:extLst>
          </p:cNvPr>
          <p:cNvSpPr txBox="1"/>
          <p:nvPr/>
        </p:nvSpPr>
        <p:spPr>
          <a:xfrm>
            <a:off x="1176688" y="383381"/>
            <a:ext cx="1353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개발 목표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46D45CB-D401-A843-B3AB-354C833BB0EF}"/>
              </a:ext>
            </a:extLst>
          </p:cNvPr>
          <p:cNvSpPr/>
          <p:nvPr/>
        </p:nvSpPr>
        <p:spPr>
          <a:xfrm>
            <a:off x="739382" y="1067138"/>
            <a:ext cx="7217470" cy="52197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42465936-B010-5570-9FA4-26ADCC829203}"/>
              </a:ext>
            </a:extLst>
          </p:cNvPr>
          <p:cNvCxnSpPr>
            <a:cxnSpLocks/>
            <a:endCxn id="33" idx="1"/>
          </p:cNvCxnSpPr>
          <p:nvPr/>
        </p:nvCxnSpPr>
        <p:spPr>
          <a:xfrm>
            <a:off x="1073452" y="3657779"/>
            <a:ext cx="7739192" cy="2633"/>
          </a:xfrm>
          <a:prstGeom prst="straightConnector1">
            <a:avLst/>
          </a:prstGeom>
          <a:ln w="762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BC6D8478-A557-4279-402D-D2044FEA702B}"/>
              </a:ext>
            </a:extLst>
          </p:cNvPr>
          <p:cNvSpPr/>
          <p:nvPr/>
        </p:nvSpPr>
        <p:spPr>
          <a:xfrm>
            <a:off x="8812644" y="1050562"/>
            <a:ext cx="2560508" cy="5219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68CD2E26-F6C6-E71F-7EA9-9E9FDFB19F89}"/>
              </a:ext>
            </a:extLst>
          </p:cNvPr>
          <p:cNvSpPr/>
          <p:nvPr/>
        </p:nvSpPr>
        <p:spPr>
          <a:xfrm>
            <a:off x="1073452" y="1317262"/>
            <a:ext cx="1903419" cy="4715573"/>
          </a:xfrm>
          <a:prstGeom prst="roundRect">
            <a:avLst>
              <a:gd name="adj" fmla="val 22381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4801E6EB-E013-FEA8-5394-96F94C8446CE}"/>
              </a:ext>
            </a:extLst>
          </p:cNvPr>
          <p:cNvSpPr/>
          <p:nvPr/>
        </p:nvSpPr>
        <p:spPr>
          <a:xfrm>
            <a:off x="3417392" y="1317262"/>
            <a:ext cx="1903419" cy="4715573"/>
          </a:xfrm>
          <a:prstGeom prst="roundRect">
            <a:avLst>
              <a:gd name="adj" fmla="val 22381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C5AC8444-F33A-6B35-FDE7-161C8A3CA99B}"/>
              </a:ext>
            </a:extLst>
          </p:cNvPr>
          <p:cNvSpPr/>
          <p:nvPr/>
        </p:nvSpPr>
        <p:spPr>
          <a:xfrm>
            <a:off x="5761333" y="1317262"/>
            <a:ext cx="1903419" cy="4715573"/>
          </a:xfrm>
          <a:prstGeom prst="roundRect">
            <a:avLst>
              <a:gd name="adj" fmla="val 22381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09403E0-5609-EC52-54DB-22D75F55EF9D}"/>
              </a:ext>
            </a:extLst>
          </p:cNvPr>
          <p:cNvSpPr txBox="1"/>
          <p:nvPr/>
        </p:nvSpPr>
        <p:spPr>
          <a:xfrm>
            <a:off x="1371601" y="3489689"/>
            <a:ext cx="1363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스타듀벨리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2FE02F4-B623-50D2-FA89-9A25F04EB8D1}"/>
              </a:ext>
            </a:extLst>
          </p:cNvPr>
          <p:cNvSpPr txBox="1"/>
          <p:nvPr/>
        </p:nvSpPr>
        <p:spPr>
          <a:xfrm>
            <a:off x="3750864" y="3489689"/>
            <a:ext cx="1241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돈 </a:t>
            </a:r>
            <a:r>
              <a:rPr lang="ko-KR" alt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스타브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ABB50C3-F5D8-2021-3FBD-560B5CE6B701}"/>
              </a:ext>
            </a:extLst>
          </p:cNvPr>
          <p:cNvSpPr txBox="1"/>
          <p:nvPr/>
        </p:nvSpPr>
        <p:spPr>
          <a:xfrm>
            <a:off x="6138754" y="3489689"/>
            <a:ext cx="1148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테라리아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2F59E96-D1F4-58E4-AA1E-B91E07CBF34B}"/>
              </a:ext>
            </a:extLst>
          </p:cNvPr>
          <p:cNvSpPr txBox="1"/>
          <p:nvPr/>
        </p:nvSpPr>
        <p:spPr>
          <a:xfrm>
            <a:off x="9107622" y="3197301"/>
            <a:ext cx="20036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chemeClr val="bg1"/>
                </a:solidFill>
                <a:latin typeface="+mj-ea"/>
                <a:ea typeface="+mj-ea"/>
              </a:rPr>
              <a:t>우리 게임 </a:t>
            </a:r>
            <a:r>
              <a:rPr lang="ko-KR" altLang="en-US" sz="2800" b="1" dirty="0" err="1">
                <a:solidFill>
                  <a:schemeClr val="bg1"/>
                </a:solidFill>
                <a:latin typeface="+mj-ea"/>
                <a:ea typeface="+mj-ea"/>
              </a:rPr>
              <a:t>정상영업중</a:t>
            </a:r>
            <a:endParaRPr lang="ko-KR" altLang="en-US" sz="28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2125097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185869D-99D2-0057-26BE-FFD51DB1B4E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426B0B13-E8AC-374D-F95F-1EF1E01BA67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양쪽 대괄호 4">
            <a:extLst>
              <a:ext uri="{FF2B5EF4-FFF2-40B4-BE49-F238E27FC236}">
                <a16:creationId xmlns:a16="http://schemas.microsoft.com/office/drawing/2014/main" id="{80805D68-1A77-4221-C7E8-E3FEE8DD43A3}"/>
              </a:ext>
            </a:extLst>
          </p:cNvPr>
          <p:cNvSpPr/>
          <p:nvPr/>
        </p:nvSpPr>
        <p:spPr>
          <a:xfrm>
            <a:off x="1026695" y="2342148"/>
            <a:ext cx="10299031" cy="2197768"/>
          </a:xfrm>
          <a:prstGeom prst="bracketPair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3FFC6E-1A60-6938-4174-11B9D6BF4375}"/>
              </a:ext>
            </a:extLst>
          </p:cNvPr>
          <p:cNvSpPr txBox="1"/>
          <p:nvPr/>
        </p:nvSpPr>
        <p:spPr>
          <a:xfrm>
            <a:off x="5362466" y="2823410"/>
            <a:ext cx="14670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600" dirty="0">
                <a:solidFill>
                  <a:schemeClr val="bg1"/>
                </a:solidFill>
              </a:rPr>
              <a:t>Part 4</a:t>
            </a:r>
            <a:endParaRPr lang="ko-KR" altLang="en-US" sz="2400" spc="6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1B5C57-9C32-5FDA-C532-7549358A1644}"/>
              </a:ext>
            </a:extLst>
          </p:cNvPr>
          <p:cNvSpPr txBox="1"/>
          <p:nvPr/>
        </p:nvSpPr>
        <p:spPr>
          <a:xfrm>
            <a:off x="3577528" y="3438435"/>
            <a:ext cx="50369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b="1" spc="600" dirty="0">
                <a:solidFill>
                  <a:schemeClr val="bg1"/>
                </a:solidFill>
              </a:rPr>
              <a:t>추가하고 싶은 기능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0FCDC77-42E5-FCD9-C0CF-508E16F2D12D}"/>
              </a:ext>
            </a:extLst>
          </p:cNvPr>
          <p:cNvSpPr txBox="1"/>
          <p:nvPr/>
        </p:nvSpPr>
        <p:spPr>
          <a:xfrm>
            <a:off x="9987228" y="6586181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17969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실외, 하늘, 구름낀, 구름이(가) 표시된 사진&#10;&#10;자동 생성된 설명">
            <a:extLst>
              <a:ext uri="{FF2B5EF4-FFF2-40B4-BE49-F238E27FC236}">
                <a16:creationId xmlns:a16="http://schemas.microsoft.com/office/drawing/2014/main" id="{CDAEAC56-3103-2D32-76F0-6BD85D4669A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5AD97F0-D3A7-6738-CF2C-B789379726BC}"/>
              </a:ext>
            </a:extLst>
          </p:cNvPr>
          <p:cNvSpPr txBox="1"/>
          <p:nvPr/>
        </p:nvSpPr>
        <p:spPr>
          <a:xfrm>
            <a:off x="2101881" y="2613392"/>
            <a:ext cx="8032584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0" b="1" dirty="0">
                <a:solidFill>
                  <a:schemeClr val="bg1"/>
                </a:solidFill>
              </a:rPr>
              <a:t>#ONLINE PLAY</a:t>
            </a:r>
            <a:endParaRPr lang="ko-KR" altLang="en-US" sz="10000" b="1" dirty="0">
              <a:solidFill>
                <a:schemeClr val="bg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71DD920-3424-025D-927C-2DAECB8B17FA}"/>
              </a:ext>
            </a:extLst>
          </p:cNvPr>
          <p:cNvSpPr/>
          <p:nvPr/>
        </p:nvSpPr>
        <p:spPr>
          <a:xfrm>
            <a:off x="1953187" y="2107580"/>
            <a:ext cx="8329961" cy="2642839"/>
          </a:xfrm>
          <a:prstGeom prst="rect">
            <a:avLst/>
          </a:prstGeom>
          <a:noFill/>
          <a:ln w="254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DF25CF-7495-19DE-EAD0-C27FD0C8A6C4}"/>
              </a:ext>
            </a:extLst>
          </p:cNvPr>
          <p:cNvSpPr txBox="1"/>
          <p:nvPr/>
        </p:nvSpPr>
        <p:spPr>
          <a:xfrm>
            <a:off x="9987228" y="6586181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72897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165F67E4-3E5C-8034-80BC-510321B41BF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30F71C2D-5370-2EF9-687D-48DBEE390793}"/>
              </a:ext>
            </a:extLst>
          </p:cNvPr>
          <p:cNvSpPr/>
          <p:nvPr/>
        </p:nvSpPr>
        <p:spPr>
          <a:xfrm>
            <a:off x="3378631" y="2417602"/>
            <a:ext cx="5153186" cy="2076773"/>
          </a:xfrm>
          <a:prstGeom prst="roundRect">
            <a:avLst/>
          </a:prstGeom>
          <a:noFill/>
          <a:ln>
            <a:solidFill>
              <a:srgbClr val="D7DBD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F62D2FD-9118-DF22-A84F-9811C74297BF}"/>
              </a:ext>
            </a:extLst>
          </p:cNvPr>
          <p:cNvSpPr txBox="1"/>
          <p:nvPr/>
        </p:nvSpPr>
        <p:spPr>
          <a:xfrm>
            <a:off x="3814274" y="2901991"/>
            <a:ext cx="439440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b="1" dirty="0">
                <a:solidFill>
                  <a:schemeClr val="bg1"/>
                </a:solidFill>
              </a:rPr>
              <a:t>THANK YOU</a:t>
            </a:r>
            <a:endParaRPr lang="ko-KR" altLang="en-US" sz="6600" b="1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D44473-FA10-7D53-D6EB-6C09D0661F58}"/>
              </a:ext>
            </a:extLst>
          </p:cNvPr>
          <p:cNvSpPr txBox="1"/>
          <p:nvPr/>
        </p:nvSpPr>
        <p:spPr>
          <a:xfrm>
            <a:off x="9987228" y="6586181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7349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F4D9590F-9302-1B4B-63A0-401B4B093250}"/>
              </a:ext>
            </a:extLst>
          </p:cNvPr>
          <p:cNvSpPr txBox="1"/>
          <p:nvPr/>
        </p:nvSpPr>
        <p:spPr>
          <a:xfrm>
            <a:off x="473242" y="468563"/>
            <a:ext cx="7168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</a:rPr>
              <a:t>목차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4E5FC885-7B71-E7F7-1576-91D4770D4C31}"/>
              </a:ext>
            </a:extLst>
          </p:cNvPr>
          <p:cNvCxnSpPr>
            <a:cxnSpLocks/>
          </p:cNvCxnSpPr>
          <p:nvPr/>
        </p:nvCxnSpPr>
        <p:spPr>
          <a:xfrm>
            <a:off x="2390567" y="699395"/>
            <a:ext cx="980143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5830DE6-55D9-DCAF-4A6C-07F5BA0137A9}"/>
              </a:ext>
            </a:extLst>
          </p:cNvPr>
          <p:cNvSpPr txBox="1"/>
          <p:nvPr/>
        </p:nvSpPr>
        <p:spPr>
          <a:xfrm>
            <a:off x="1519563" y="1946609"/>
            <a:ext cx="3529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</a:rPr>
              <a:t>1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524BA82-8190-BB65-EB75-7AE3E1F51236}"/>
              </a:ext>
            </a:extLst>
          </p:cNvPr>
          <p:cNvSpPr txBox="1"/>
          <p:nvPr/>
        </p:nvSpPr>
        <p:spPr>
          <a:xfrm>
            <a:off x="2390567" y="2023553"/>
            <a:ext cx="2161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600" dirty="0">
                <a:solidFill>
                  <a:schemeClr val="bg1"/>
                </a:solidFill>
              </a:rPr>
              <a:t>프로젝트 개요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08E5067-67D5-09A2-7FA1-777CBC3A2FFA}"/>
              </a:ext>
            </a:extLst>
          </p:cNvPr>
          <p:cNvSpPr txBox="1"/>
          <p:nvPr/>
        </p:nvSpPr>
        <p:spPr>
          <a:xfrm>
            <a:off x="1493915" y="2942299"/>
            <a:ext cx="4042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</a:rPr>
              <a:t>2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1DA354F-8FF7-A69B-74C3-2E0DD902FDC5}"/>
              </a:ext>
            </a:extLst>
          </p:cNvPr>
          <p:cNvSpPr txBox="1"/>
          <p:nvPr/>
        </p:nvSpPr>
        <p:spPr>
          <a:xfrm>
            <a:off x="2390567" y="3019243"/>
            <a:ext cx="1545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600" dirty="0">
                <a:solidFill>
                  <a:schemeClr val="bg1"/>
                </a:solidFill>
              </a:rPr>
              <a:t>개발 목표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37AD924-3AED-AAA2-2CA0-4512299E45AC}"/>
              </a:ext>
            </a:extLst>
          </p:cNvPr>
          <p:cNvSpPr txBox="1"/>
          <p:nvPr/>
        </p:nvSpPr>
        <p:spPr>
          <a:xfrm>
            <a:off x="1489106" y="3937989"/>
            <a:ext cx="4138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</a:rPr>
              <a:t>3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71C25A1-5539-6729-3EFF-4CB018E3C4DB}"/>
              </a:ext>
            </a:extLst>
          </p:cNvPr>
          <p:cNvSpPr txBox="1"/>
          <p:nvPr/>
        </p:nvSpPr>
        <p:spPr>
          <a:xfrm>
            <a:off x="2408456" y="4014933"/>
            <a:ext cx="2752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pc="600" dirty="0">
                <a:solidFill>
                  <a:schemeClr val="bg1"/>
                </a:solidFill>
              </a:rPr>
              <a:t>개발 일정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531631F-1789-1769-B9D3-796BDF54EA11}"/>
              </a:ext>
            </a:extLst>
          </p:cNvPr>
          <p:cNvSpPr txBox="1"/>
          <p:nvPr/>
        </p:nvSpPr>
        <p:spPr>
          <a:xfrm>
            <a:off x="1485900" y="4933679"/>
            <a:ext cx="4203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</a:rPr>
              <a:t>4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9A311BA-E1C8-62C6-644C-0F40819CE9CF}"/>
              </a:ext>
            </a:extLst>
          </p:cNvPr>
          <p:cNvSpPr txBox="1"/>
          <p:nvPr/>
        </p:nvSpPr>
        <p:spPr>
          <a:xfrm>
            <a:off x="2390567" y="5010623"/>
            <a:ext cx="2906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600" dirty="0">
                <a:solidFill>
                  <a:schemeClr val="bg1"/>
                </a:solidFill>
              </a:rPr>
              <a:t>추가하고 싶은 기능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5B2C9C0-6AC6-A05B-4BF0-D25A5708CF1F}"/>
              </a:ext>
            </a:extLst>
          </p:cNvPr>
          <p:cNvSpPr txBox="1"/>
          <p:nvPr/>
        </p:nvSpPr>
        <p:spPr>
          <a:xfrm>
            <a:off x="1124505" y="576284"/>
            <a:ext cx="12554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a table of contents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EF0826D-699E-1DA1-18F5-15F8DBEDDFE9}"/>
              </a:ext>
            </a:extLst>
          </p:cNvPr>
          <p:cNvSpPr txBox="1"/>
          <p:nvPr/>
        </p:nvSpPr>
        <p:spPr>
          <a:xfrm>
            <a:off x="9987228" y="6586181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582CBDDC-490C-3E8F-A707-1B471BCAA0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2586" y="1261538"/>
            <a:ext cx="600075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8589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E56937B-FD6E-33C5-CF71-0693438652A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A0F16938-4AB3-C31E-90F7-0E878D78B7D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2D05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양쪽 대괄호 4">
            <a:extLst>
              <a:ext uri="{FF2B5EF4-FFF2-40B4-BE49-F238E27FC236}">
                <a16:creationId xmlns:a16="http://schemas.microsoft.com/office/drawing/2014/main" id="{A85AD9A1-C6CD-390A-EC4C-B0EF5C170030}"/>
              </a:ext>
            </a:extLst>
          </p:cNvPr>
          <p:cNvSpPr/>
          <p:nvPr/>
        </p:nvSpPr>
        <p:spPr>
          <a:xfrm>
            <a:off x="1026695" y="2342148"/>
            <a:ext cx="10299031" cy="2197768"/>
          </a:xfrm>
          <a:prstGeom prst="bracketPair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99F7BD-985D-25E8-0155-602A31D9B744}"/>
              </a:ext>
            </a:extLst>
          </p:cNvPr>
          <p:cNvSpPr txBox="1"/>
          <p:nvPr/>
        </p:nvSpPr>
        <p:spPr>
          <a:xfrm>
            <a:off x="5385709" y="2823410"/>
            <a:ext cx="14205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600" dirty="0">
                <a:solidFill>
                  <a:schemeClr val="bg1"/>
                </a:solidFill>
              </a:rPr>
              <a:t>Part 1</a:t>
            </a:r>
            <a:endParaRPr lang="ko-KR" altLang="en-US" sz="2400" spc="6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0D104D-2799-1AAD-000E-28652FD45B3B}"/>
              </a:ext>
            </a:extLst>
          </p:cNvPr>
          <p:cNvSpPr txBox="1"/>
          <p:nvPr/>
        </p:nvSpPr>
        <p:spPr>
          <a:xfrm>
            <a:off x="4297275" y="3438435"/>
            <a:ext cx="35974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b="1" spc="600" dirty="0">
                <a:solidFill>
                  <a:schemeClr val="bg1"/>
                </a:solidFill>
              </a:rPr>
              <a:t>프로젝트 개요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1E62FC6-2EE4-8706-4D37-4DA0360C96BF}"/>
              </a:ext>
            </a:extLst>
          </p:cNvPr>
          <p:cNvSpPr txBox="1"/>
          <p:nvPr/>
        </p:nvSpPr>
        <p:spPr>
          <a:xfrm>
            <a:off x="9987228" y="6586181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5878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6C6062-2F20-4356-B41F-9A4B788D0A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9D71147-CEB1-A3C9-65AF-D7B01A0B2776}"/>
              </a:ext>
            </a:extLst>
          </p:cNvPr>
          <p:cNvSpPr/>
          <p:nvPr/>
        </p:nvSpPr>
        <p:spPr>
          <a:xfrm>
            <a:off x="272715" y="0"/>
            <a:ext cx="802105" cy="752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263B59-268B-A263-13B2-4C49375B0186}"/>
              </a:ext>
            </a:extLst>
          </p:cNvPr>
          <p:cNvSpPr txBox="1"/>
          <p:nvPr/>
        </p:nvSpPr>
        <p:spPr>
          <a:xfrm>
            <a:off x="1176688" y="137160"/>
            <a:ext cx="506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Part 1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AE3F6F-AD9B-3D8D-FE64-15170BC7DF23}"/>
              </a:ext>
            </a:extLst>
          </p:cNvPr>
          <p:cNvSpPr txBox="1"/>
          <p:nvPr/>
        </p:nvSpPr>
        <p:spPr>
          <a:xfrm>
            <a:off x="1176688" y="383381"/>
            <a:ext cx="1353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개발 동기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5493DD6-250C-6B11-E373-07F8A0C01AE1}"/>
              </a:ext>
            </a:extLst>
          </p:cNvPr>
          <p:cNvSpPr/>
          <p:nvPr/>
        </p:nvSpPr>
        <p:spPr>
          <a:xfrm>
            <a:off x="557560" y="1947736"/>
            <a:ext cx="3493756" cy="2700632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26E7DFD-D5F0-B153-AEC6-88C231343B55}"/>
              </a:ext>
            </a:extLst>
          </p:cNvPr>
          <p:cNvSpPr/>
          <p:nvPr/>
        </p:nvSpPr>
        <p:spPr>
          <a:xfrm>
            <a:off x="4349122" y="1972527"/>
            <a:ext cx="3493756" cy="2700632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AEBAA7C-ED82-5AF3-EE81-F8C1C67F2F6C}"/>
              </a:ext>
            </a:extLst>
          </p:cNvPr>
          <p:cNvSpPr/>
          <p:nvPr/>
        </p:nvSpPr>
        <p:spPr>
          <a:xfrm>
            <a:off x="8114663" y="1972527"/>
            <a:ext cx="3493756" cy="2700632"/>
          </a:xfrm>
          <a:prstGeom prst="rect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1AC85E-6D3B-5885-97AC-E7B59F3F4FC4}"/>
              </a:ext>
            </a:extLst>
          </p:cNvPr>
          <p:cNvSpPr txBox="1"/>
          <p:nvPr/>
        </p:nvSpPr>
        <p:spPr>
          <a:xfrm>
            <a:off x="1608576" y="5428860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스타듀벨리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A64810-7764-E325-9068-EE7D0D2E537B}"/>
              </a:ext>
            </a:extLst>
          </p:cNvPr>
          <p:cNvSpPr txBox="1"/>
          <p:nvPr/>
        </p:nvSpPr>
        <p:spPr>
          <a:xfrm>
            <a:off x="5502543" y="5428860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돈 </a:t>
            </a:r>
            <a:r>
              <a:rPr lang="ko-KR" alt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스타브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914254-B0FB-D38B-862E-4BE8D8DCFF66}"/>
              </a:ext>
            </a:extLst>
          </p:cNvPr>
          <p:cNvSpPr txBox="1"/>
          <p:nvPr/>
        </p:nvSpPr>
        <p:spPr>
          <a:xfrm>
            <a:off x="9307543" y="542886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테라리아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F3C2815-9B4C-7738-C7A6-6FFF6BB74DBF}"/>
              </a:ext>
            </a:extLst>
          </p:cNvPr>
          <p:cNvCxnSpPr>
            <a:cxnSpLocks/>
          </p:cNvCxnSpPr>
          <p:nvPr/>
        </p:nvCxnSpPr>
        <p:spPr>
          <a:xfrm>
            <a:off x="1391368" y="5213445"/>
            <a:ext cx="182614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16AC481A-3B48-19DE-4D41-025A88DF1792}"/>
              </a:ext>
            </a:extLst>
          </p:cNvPr>
          <p:cNvCxnSpPr>
            <a:cxnSpLocks/>
          </p:cNvCxnSpPr>
          <p:nvPr/>
        </p:nvCxnSpPr>
        <p:spPr>
          <a:xfrm>
            <a:off x="5169920" y="5213445"/>
            <a:ext cx="182614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33CBF27-50E6-306D-ED57-A75ACB2D6780}"/>
              </a:ext>
            </a:extLst>
          </p:cNvPr>
          <p:cNvCxnSpPr>
            <a:cxnSpLocks/>
          </p:cNvCxnSpPr>
          <p:nvPr/>
        </p:nvCxnSpPr>
        <p:spPr>
          <a:xfrm>
            <a:off x="8948471" y="5213445"/>
            <a:ext cx="182614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2008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6CB7179-2CED-698E-7489-BBBF08E1F63C}"/>
              </a:ext>
            </a:extLst>
          </p:cNvPr>
          <p:cNvSpPr/>
          <p:nvPr/>
        </p:nvSpPr>
        <p:spPr>
          <a:xfrm>
            <a:off x="272715" y="0"/>
            <a:ext cx="802105" cy="752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A721A3-5D9B-A549-DF5D-D0547EE5B424}"/>
              </a:ext>
            </a:extLst>
          </p:cNvPr>
          <p:cNvSpPr txBox="1"/>
          <p:nvPr/>
        </p:nvSpPr>
        <p:spPr>
          <a:xfrm>
            <a:off x="1176688" y="137160"/>
            <a:ext cx="4940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Part 1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FEF442-2E39-E8A3-0720-B4AF147BC24A}"/>
              </a:ext>
            </a:extLst>
          </p:cNvPr>
          <p:cNvSpPr txBox="1"/>
          <p:nvPr/>
        </p:nvSpPr>
        <p:spPr>
          <a:xfrm>
            <a:off x="1176688" y="383381"/>
            <a:ext cx="1353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개발 동기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F9F86CB-A042-4117-C176-7760365E0CD6}"/>
              </a:ext>
            </a:extLst>
          </p:cNvPr>
          <p:cNvSpPr/>
          <p:nvPr/>
        </p:nvSpPr>
        <p:spPr>
          <a:xfrm>
            <a:off x="495299" y="1803400"/>
            <a:ext cx="5465375" cy="3898900"/>
          </a:xfrm>
          <a:prstGeom prst="rect">
            <a:avLst/>
          </a:prstGeom>
          <a:solidFill>
            <a:srgbClr val="F9EA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98D52BF-4726-EC87-2931-0913CCDFC028}"/>
              </a:ext>
            </a:extLst>
          </p:cNvPr>
          <p:cNvSpPr/>
          <p:nvPr/>
        </p:nvSpPr>
        <p:spPr>
          <a:xfrm>
            <a:off x="6231328" y="1803400"/>
            <a:ext cx="5439972" cy="38989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6AD84B6-98D9-40C7-DEC8-D5B4BE8AF458}"/>
              </a:ext>
            </a:extLst>
          </p:cNvPr>
          <p:cNvSpPr/>
          <p:nvPr/>
        </p:nvSpPr>
        <p:spPr>
          <a:xfrm>
            <a:off x="808930" y="2117027"/>
            <a:ext cx="4880670" cy="240030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1C9A66F-9CC6-2677-F394-719F962028F5}"/>
              </a:ext>
            </a:extLst>
          </p:cNvPr>
          <p:cNvSpPr/>
          <p:nvPr/>
        </p:nvSpPr>
        <p:spPr>
          <a:xfrm>
            <a:off x="6502400" y="2117027"/>
            <a:ext cx="4880670" cy="2400300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1138C67-1579-3D44-29B9-7DE29A11EEC1}"/>
              </a:ext>
            </a:extLst>
          </p:cNvPr>
          <p:cNvSpPr txBox="1"/>
          <p:nvPr/>
        </p:nvSpPr>
        <p:spPr>
          <a:xfrm>
            <a:off x="2887632" y="4830954"/>
            <a:ext cx="7232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농사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BC9C296-C38D-1C8B-E24C-10710CD931C6}"/>
              </a:ext>
            </a:extLst>
          </p:cNvPr>
          <p:cNvSpPr txBox="1"/>
          <p:nvPr/>
        </p:nvSpPr>
        <p:spPr>
          <a:xfrm>
            <a:off x="8589679" y="4830953"/>
            <a:ext cx="7232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전투</a:t>
            </a:r>
          </a:p>
        </p:txBody>
      </p:sp>
    </p:spTree>
    <p:extLst>
      <p:ext uri="{BB962C8B-B14F-4D97-AF65-F5344CB8AC3E}">
        <p14:creationId xmlns:p14="http://schemas.microsoft.com/office/powerpoint/2010/main" val="40537316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명함이(가) 표시된 사진&#10;&#10;자동 생성된 설명">
            <a:extLst>
              <a:ext uri="{FF2B5EF4-FFF2-40B4-BE49-F238E27FC236}">
                <a16:creationId xmlns:a16="http://schemas.microsoft.com/office/drawing/2014/main" id="{F645740E-8636-FEBB-DFAF-2963D8C173A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96C70646-6001-399E-F8AA-609F3F26991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2D05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양쪽 대괄호 4">
            <a:extLst>
              <a:ext uri="{FF2B5EF4-FFF2-40B4-BE49-F238E27FC236}">
                <a16:creationId xmlns:a16="http://schemas.microsoft.com/office/drawing/2014/main" id="{37E0D411-78B1-E4CA-F4C3-02E7523AE579}"/>
              </a:ext>
            </a:extLst>
          </p:cNvPr>
          <p:cNvSpPr/>
          <p:nvPr/>
        </p:nvSpPr>
        <p:spPr>
          <a:xfrm>
            <a:off x="1026695" y="2342148"/>
            <a:ext cx="10299031" cy="2197768"/>
          </a:xfrm>
          <a:prstGeom prst="bracketPair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8C3FC4-5233-11C0-72D5-DCC6274AE223}"/>
              </a:ext>
            </a:extLst>
          </p:cNvPr>
          <p:cNvSpPr txBox="1"/>
          <p:nvPr/>
        </p:nvSpPr>
        <p:spPr>
          <a:xfrm>
            <a:off x="5362466" y="2823410"/>
            <a:ext cx="14670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600" dirty="0">
                <a:solidFill>
                  <a:schemeClr val="bg1"/>
                </a:solidFill>
              </a:rPr>
              <a:t>Part 2</a:t>
            </a:r>
            <a:endParaRPr lang="ko-KR" altLang="en-US" sz="2400" spc="6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AAFEF0-15B1-5BD2-B36F-A9E9F6681D07}"/>
              </a:ext>
            </a:extLst>
          </p:cNvPr>
          <p:cNvSpPr txBox="1"/>
          <p:nvPr/>
        </p:nvSpPr>
        <p:spPr>
          <a:xfrm>
            <a:off x="4835883" y="3438435"/>
            <a:ext cx="25202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b="1" spc="600" dirty="0">
                <a:solidFill>
                  <a:schemeClr val="bg1"/>
                </a:solidFill>
              </a:rPr>
              <a:t>개발 목표</a:t>
            </a:r>
          </a:p>
        </p:txBody>
      </p:sp>
    </p:spTree>
    <p:extLst>
      <p:ext uri="{BB962C8B-B14F-4D97-AF65-F5344CB8AC3E}">
        <p14:creationId xmlns:p14="http://schemas.microsoft.com/office/powerpoint/2010/main" val="36147040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6CB7179-2CED-698E-7489-BBBF08E1F63C}"/>
              </a:ext>
            </a:extLst>
          </p:cNvPr>
          <p:cNvSpPr/>
          <p:nvPr/>
        </p:nvSpPr>
        <p:spPr>
          <a:xfrm>
            <a:off x="272715" y="0"/>
            <a:ext cx="802105" cy="75271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A721A3-5D9B-A549-DF5D-D0547EE5B424}"/>
              </a:ext>
            </a:extLst>
          </p:cNvPr>
          <p:cNvSpPr txBox="1"/>
          <p:nvPr/>
        </p:nvSpPr>
        <p:spPr>
          <a:xfrm>
            <a:off x="1176688" y="137160"/>
            <a:ext cx="4940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Part 2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FEF442-2E39-E8A3-0720-B4AF147BC24A}"/>
              </a:ext>
            </a:extLst>
          </p:cNvPr>
          <p:cNvSpPr txBox="1"/>
          <p:nvPr/>
        </p:nvSpPr>
        <p:spPr>
          <a:xfrm>
            <a:off x="1176688" y="383381"/>
            <a:ext cx="1353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개발 목표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153B2DD2-BF5C-4364-86E6-9CBF83BD2331}"/>
              </a:ext>
            </a:extLst>
          </p:cNvPr>
          <p:cNvSpPr/>
          <p:nvPr/>
        </p:nvSpPr>
        <p:spPr>
          <a:xfrm>
            <a:off x="6990149" y="1327336"/>
            <a:ext cx="4064606" cy="4064607"/>
          </a:xfrm>
          <a:prstGeom prst="ellipse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55FEC3B2-DB3D-9F19-F7B1-3B2262565E6C}"/>
              </a:ext>
            </a:extLst>
          </p:cNvPr>
          <p:cNvSpPr/>
          <p:nvPr/>
        </p:nvSpPr>
        <p:spPr>
          <a:xfrm>
            <a:off x="1137245" y="2829892"/>
            <a:ext cx="1245708" cy="1245708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6F36F5A9-FF57-2865-4ED0-774CAE86F5C2}"/>
              </a:ext>
            </a:extLst>
          </p:cNvPr>
          <p:cNvSpPr/>
          <p:nvPr/>
        </p:nvSpPr>
        <p:spPr>
          <a:xfrm>
            <a:off x="3355761" y="1937348"/>
            <a:ext cx="2661578" cy="2661579"/>
          </a:xfrm>
          <a:prstGeom prst="ellipse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AFA02C9C-3446-F11B-D773-F164963650D6}"/>
              </a:ext>
            </a:extLst>
          </p:cNvPr>
          <p:cNvSpPr/>
          <p:nvPr/>
        </p:nvSpPr>
        <p:spPr>
          <a:xfrm>
            <a:off x="4055669" y="1937348"/>
            <a:ext cx="1245708" cy="1245708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900DF064-57F2-440B-CCB8-54928D6225CB}"/>
              </a:ext>
            </a:extLst>
          </p:cNvPr>
          <p:cNvSpPr/>
          <p:nvPr/>
        </p:nvSpPr>
        <p:spPr>
          <a:xfrm>
            <a:off x="4055669" y="3353219"/>
            <a:ext cx="1245708" cy="1245708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471FC2A0-3BED-8F9E-0F57-8150986344F0}"/>
              </a:ext>
            </a:extLst>
          </p:cNvPr>
          <p:cNvSpPr/>
          <p:nvPr/>
        </p:nvSpPr>
        <p:spPr>
          <a:xfrm>
            <a:off x="8391571" y="1311344"/>
            <a:ext cx="1245708" cy="1245708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9B8FB484-4C07-E4C0-BA9C-EA45CE8025A1}"/>
              </a:ext>
            </a:extLst>
          </p:cNvPr>
          <p:cNvSpPr/>
          <p:nvPr/>
        </p:nvSpPr>
        <p:spPr>
          <a:xfrm>
            <a:off x="8391571" y="2730364"/>
            <a:ext cx="1245708" cy="1245708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679740C5-53EF-F125-D554-63CE4E16948B}"/>
              </a:ext>
            </a:extLst>
          </p:cNvPr>
          <p:cNvSpPr/>
          <p:nvPr/>
        </p:nvSpPr>
        <p:spPr>
          <a:xfrm>
            <a:off x="8391571" y="4146235"/>
            <a:ext cx="1245708" cy="1245708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07257A7-B799-EE07-1836-FA72B05010DA}"/>
              </a:ext>
            </a:extLst>
          </p:cNvPr>
          <p:cNvSpPr txBox="1"/>
          <p:nvPr/>
        </p:nvSpPr>
        <p:spPr>
          <a:xfrm flipH="1">
            <a:off x="915713" y="4399757"/>
            <a:ext cx="1688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단계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BA1DB67-5369-26D3-A8FE-B91818C4DC5C}"/>
              </a:ext>
            </a:extLst>
          </p:cNvPr>
          <p:cNvSpPr txBox="1"/>
          <p:nvPr/>
        </p:nvSpPr>
        <p:spPr>
          <a:xfrm flipH="1">
            <a:off x="3842164" y="5022611"/>
            <a:ext cx="1688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단계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9313175-48B0-4A05-F017-4E2ED2ED2886}"/>
              </a:ext>
            </a:extLst>
          </p:cNvPr>
          <p:cNvSpPr txBox="1"/>
          <p:nvPr/>
        </p:nvSpPr>
        <p:spPr>
          <a:xfrm flipH="1">
            <a:off x="8178066" y="5738568"/>
            <a:ext cx="1688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단계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163C5D8-B9FD-62AB-D60E-4FA3C42D6F82}"/>
              </a:ext>
            </a:extLst>
          </p:cNvPr>
          <p:cNvSpPr txBox="1"/>
          <p:nvPr/>
        </p:nvSpPr>
        <p:spPr>
          <a:xfrm flipH="1">
            <a:off x="915713" y="3268080"/>
            <a:ext cx="1688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기본 동작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4F73211-BD0F-6627-C335-C59BF702EF5F}"/>
              </a:ext>
            </a:extLst>
          </p:cNvPr>
          <p:cNvSpPr txBox="1"/>
          <p:nvPr/>
        </p:nvSpPr>
        <p:spPr>
          <a:xfrm flipH="1">
            <a:off x="3856164" y="2236339"/>
            <a:ext cx="16887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UI </a:t>
            </a:r>
            <a:r>
              <a:rPr lang="ko-KR" altLang="en-US" dirty="0">
                <a:solidFill>
                  <a:schemeClr val="bg1"/>
                </a:solidFill>
              </a:rPr>
              <a:t>및 농사</a:t>
            </a:r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ko-KR" altLang="en-US" dirty="0">
                <a:solidFill>
                  <a:schemeClr val="bg1"/>
                </a:solidFill>
              </a:rPr>
              <a:t>시스템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1BAF888-543A-B066-FF1F-BA22D65C391E}"/>
              </a:ext>
            </a:extLst>
          </p:cNvPr>
          <p:cNvSpPr txBox="1"/>
          <p:nvPr/>
        </p:nvSpPr>
        <p:spPr>
          <a:xfrm flipH="1">
            <a:off x="3842164" y="3652165"/>
            <a:ext cx="16887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오브젝트</a:t>
            </a:r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ko-KR" altLang="en-US" dirty="0">
                <a:solidFill>
                  <a:schemeClr val="bg1"/>
                </a:solidFill>
              </a:rPr>
              <a:t>배치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8CDAAC0-DEEF-73CE-0E4D-01A4192A8F73}"/>
              </a:ext>
            </a:extLst>
          </p:cNvPr>
          <p:cNvSpPr txBox="1"/>
          <p:nvPr/>
        </p:nvSpPr>
        <p:spPr>
          <a:xfrm flipH="1">
            <a:off x="8170039" y="1608053"/>
            <a:ext cx="16887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전투 기능</a:t>
            </a:r>
            <a:br>
              <a:rPr lang="en-US" altLang="ko-KR" dirty="0">
                <a:solidFill>
                  <a:schemeClr val="bg1"/>
                </a:solidFill>
              </a:rPr>
            </a:br>
            <a:r>
              <a:rPr lang="ko-KR" altLang="en-US" dirty="0">
                <a:solidFill>
                  <a:schemeClr val="bg1"/>
                </a:solidFill>
              </a:rPr>
              <a:t>구현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4CBD7C9-5754-B244-FBBD-FAF9ACAC3826}"/>
              </a:ext>
            </a:extLst>
          </p:cNvPr>
          <p:cNvSpPr txBox="1"/>
          <p:nvPr/>
        </p:nvSpPr>
        <p:spPr>
          <a:xfrm flipH="1">
            <a:off x="8178066" y="3091657"/>
            <a:ext cx="16887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스테이지</a:t>
            </a:r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ko-KR" altLang="en-US" dirty="0">
                <a:solidFill>
                  <a:schemeClr val="bg1"/>
                </a:solidFill>
              </a:rPr>
              <a:t>구성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83242A1-549D-B928-5788-C72A36514CA5}"/>
              </a:ext>
            </a:extLst>
          </p:cNvPr>
          <p:cNvSpPr txBox="1"/>
          <p:nvPr/>
        </p:nvSpPr>
        <p:spPr>
          <a:xfrm flipH="1">
            <a:off x="8170039" y="4445923"/>
            <a:ext cx="16887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시나리오</a:t>
            </a:r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ko-KR" altLang="en-US" dirty="0">
                <a:solidFill>
                  <a:schemeClr val="bg1"/>
                </a:solidFill>
              </a:rPr>
              <a:t>구성</a:t>
            </a:r>
          </a:p>
        </p:txBody>
      </p:sp>
    </p:spTree>
    <p:extLst>
      <p:ext uri="{BB962C8B-B14F-4D97-AF65-F5344CB8AC3E}">
        <p14:creationId xmlns:p14="http://schemas.microsoft.com/office/powerpoint/2010/main" val="8725221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6CB7179-2CED-698E-7489-BBBF08E1F63C}"/>
              </a:ext>
            </a:extLst>
          </p:cNvPr>
          <p:cNvSpPr/>
          <p:nvPr/>
        </p:nvSpPr>
        <p:spPr>
          <a:xfrm>
            <a:off x="272715" y="0"/>
            <a:ext cx="802105" cy="752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A721A3-5D9B-A549-DF5D-D0547EE5B424}"/>
              </a:ext>
            </a:extLst>
          </p:cNvPr>
          <p:cNvSpPr txBox="1"/>
          <p:nvPr/>
        </p:nvSpPr>
        <p:spPr>
          <a:xfrm>
            <a:off x="1176688" y="137160"/>
            <a:ext cx="4940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Part 2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FEF442-2E39-E8A3-0720-B4AF147BC24A}"/>
              </a:ext>
            </a:extLst>
          </p:cNvPr>
          <p:cNvSpPr txBox="1"/>
          <p:nvPr/>
        </p:nvSpPr>
        <p:spPr>
          <a:xfrm>
            <a:off x="1176688" y="383381"/>
            <a:ext cx="1353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개발 목표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465DE71-6D4F-FCDD-06BD-BCE94E89CF64}"/>
              </a:ext>
            </a:extLst>
          </p:cNvPr>
          <p:cNvSpPr/>
          <p:nvPr/>
        </p:nvSpPr>
        <p:spPr>
          <a:xfrm>
            <a:off x="557560" y="1972527"/>
            <a:ext cx="3493756" cy="2700632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766D4A2-C27E-F538-FEE4-3752355F26D2}"/>
              </a:ext>
            </a:extLst>
          </p:cNvPr>
          <p:cNvSpPr/>
          <p:nvPr/>
        </p:nvSpPr>
        <p:spPr>
          <a:xfrm>
            <a:off x="4349122" y="1984072"/>
            <a:ext cx="3493756" cy="2700632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BBDB582-3841-0AF4-E29F-C78076681407}"/>
              </a:ext>
            </a:extLst>
          </p:cNvPr>
          <p:cNvSpPr/>
          <p:nvPr/>
        </p:nvSpPr>
        <p:spPr>
          <a:xfrm>
            <a:off x="8114663" y="1972527"/>
            <a:ext cx="3493756" cy="2700632"/>
          </a:xfrm>
          <a:prstGeom prst="rect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EEF232-FA1B-8440-C01E-88DD8F64BC0B}"/>
              </a:ext>
            </a:extLst>
          </p:cNvPr>
          <p:cNvSpPr txBox="1"/>
          <p:nvPr/>
        </p:nvSpPr>
        <p:spPr>
          <a:xfrm>
            <a:off x="1351294" y="5428860"/>
            <a:ext cx="1906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캐릭터의 움직임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88DE93-B542-72FF-C1D5-E3C1D5838B5B}"/>
              </a:ext>
            </a:extLst>
          </p:cNvPr>
          <p:cNvSpPr txBox="1"/>
          <p:nvPr/>
        </p:nvSpPr>
        <p:spPr>
          <a:xfrm>
            <a:off x="5627576" y="5428860"/>
            <a:ext cx="910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UI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구성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271836-4B2A-080D-35A6-FC7CC5B9E7B7}"/>
              </a:ext>
            </a:extLst>
          </p:cNvPr>
          <p:cNvSpPr txBox="1"/>
          <p:nvPr/>
        </p:nvSpPr>
        <p:spPr>
          <a:xfrm>
            <a:off x="9139229" y="5428860"/>
            <a:ext cx="1444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농사 시스템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F8C578B9-BE39-4ED7-602D-599526FC3980}"/>
              </a:ext>
            </a:extLst>
          </p:cNvPr>
          <p:cNvCxnSpPr>
            <a:cxnSpLocks/>
          </p:cNvCxnSpPr>
          <p:nvPr/>
        </p:nvCxnSpPr>
        <p:spPr>
          <a:xfrm>
            <a:off x="1391368" y="5213445"/>
            <a:ext cx="182614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160E155F-DFB5-C5EF-7DDD-3079768FC6EE}"/>
              </a:ext>
            </a:extLst>
          </p:cNvPr>
          <p:cNvCxnSpPr>
            <a:cxnSpLocks/>
          </p:cNvCxnSpPr>
          <p:nvPr/>
        </p:nvCxnSpPr>
        <p:spPr>
          <a:xfrm>
            <a:off x="5169920" y="5213445"/>
            <a:ext cx="182614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971DFEE-295C-635D-D79B-725F3B15FF7C}"/>
              </a:ext>
            </a:extLst>
          </p:cNvPr>
          <p:cNvCxnSpPr>
            <a:cxnSpLocks/>
          </p:cNvCxnSpPr>
          <p:nvPr/>
        </p:nvCxnSpPr>
        <p:spPr>
          <a:xfrm>
            <a:off x="8948471" y="5213445"/>
            <a:ext cx="182614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3760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17390E-326A-6A75-5CFC-076F79C5DF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49F163C-3E0A-815D-1589-CF117E8B21D4}"/>
              </a:ext>
            </a:extLst>
          </p:cNvPr>
          <p:cNvSpPr/>
          <p:nvPr/>
        </p:nvSpPr>
        <p:spPr>
          <a:xfrm>
            <a:off x="272715" y="0"/>
            <a:ext cx="802105" cy="752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E68EFE-8AA5-6733-2707-E66BB1541127}"/>
              </a:ext>
            </a:extLst>
          </p:cNvPr>
          <p:cNvSpPr txBox="1"/>
          <p:nvPr/>
        </p:nvSpPr>
        <p:spPr>
          <a:xfrm>
            <a:off x="1176688" y="137160"/>
            <a:ext cx="4940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Part 2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C72B39-FA62-5161-9C3E-E7D5D87A7349}"/>
              </a:ext>
            </a:extLst>
          </p:cNvPr>
          <p:cNvSpPr txBox="1"/>
          <p:nvPr/>
        </p:nvSpPr>
        <p:spPr>
          <a:xfrm>
            <a:off x="1176688" y="383381"/>
            <a:ext cx="1353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개발 목표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49BB0BB-B6A2-B468-3EA5-4889EEA91A6C}"/>
              </a:ext>
            </a:extLst>
          </p:cNvPr>
          <p:cNvSpPr/>
          <p:nvPr/>
        </p:nvSpPr>
        <p:spPr>
          <a:xfrm>
            <a:off x="557560" y="1972527"/>
            <a:ext cx="3493756" cy="2700632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8BA11CE-8579-AB32-EFBC-327EBCA34E85}"/>
              </a:ext>
            </a:extLst>
          </p:cNvPr>
          <p:cNvSpPr/>
          <p:nvPr/>
        </p:nvSpPr>
        <p:spPr>
          <a:xfrm>
            <a:off x="4349122" y="1984072"/>
            <a:ext cx="3493756" cy="2700632"/>
          </a:xfrm>
          <a:prstGeom prst="rect">
            <a:avLst/>
          </a:prstGeom>
          <a:blipFill dpi="0" rotWithShape="1"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B2E27EC-729F-FED8-CA2B-A0FE08494D35}"/>
              </a:ext>
            </a:extLst>
          </p:cNvPr>
          <p:cNvSpPr/>
          <p:nvPr/>
        </p:nvSpPr>
        <p:spPr>
          <a:xfrm>
            <a:off x="8114663" y="1972527"/>
            <a:ext cx="3493756" cy="2700632"/>
          </a:xfrm>
          <a:prstGeom prst="rect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341EAD-DB8D-D1E5-DEF3-B5D5879CAF5D}"/>
              </a:ext>
            </a:extLst>
          </p:cNvPr>
          <p:cNvSpPr txBox="1"/>
          <p:nvPr/>
        </p:nvSpPr>
        <p:spPr>
          <a:xfrm>
            <a:off x="1466712" y="5428860"/>
            <a:ext cx="1675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오브젝트 배치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EB3D80-EADA-54CC-3D89-5176CA1B0733}"/>
              </a:ext>
            </a:extLst>
          </p:cNvPr>
          <p:cNvSpPr txBox="1"/>
          <p:nvPr/>
        </p:nvSpPr>
        <p:spPr>
          <a:xfrm>
            <a:off x="5502542" y="5428860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전투 기능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C6FBA18-62EB-98C1-71FD-1108FA694FE5}"/>
              </a:ext>
            </a:extLst>
          </p:cNvPr>
          <p:cNvSpPr txBox="1"/>
          <p:nvPr/>
        </p:nvSpPr>
        <p:spPr>
          <a:xfrm>
            <a:off x="9035837" y="5428860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스테이지 구성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C871A02E-464E-D865-2842-EDFC0619C605}"/>
              </a:ext>
            </a:extLst>
          </p:cNvPr>
          <p:cNvCxnSpPr>
            <a:cxnSpLocks/>
          </p:cNvCxnSpPr>
          <p:nvPr/>
        </p:nvCxnSpPr>
        <p:spPr>
          <a:xfrm>
            <a:off x="1391368" y="5213445"/>
            <a:ext cx="182614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7829C23F-EB54-E0CB-E077-12091035323B}"/>
              </a:ext>
            </a:extLst>
          </p:cNvPr>
          <p:cNvCxnSpPr>
            <a:cxnSpLocks/>
          </p:cNvCxnSpPr>
          <p:nvPr/>
        </p:nvCxnSpPr>
        <p:spPr>
          <a:xfrm>
            <a:off x="5169920" y="5213445"/>
            <a:ext cx="182614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723E63F7-636D-AE98-4DEF-78B9BCE92B31}"/>
              </a:ext>
            </a:extLst>
          </p:cNvPr>
          <p:cNvCxnSpPr>
            <a:cxnSpLocks/>
          </p:cNvCxnSpPr>
          <p:nvPr/>
        </p:nvCxnSpPr>
        <p:spPr>
          <a:xfrm>
            <a:off x="8948471" y="5213445"/>
            <a:ext cx="182614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72064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테마">
  <a:themeElements>
    <a:clrScheme name="황록색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Office 2013 - 2022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5E1DF11784E164479F3E8E22E7A600AC" ma:contentTypeVersion="4" ma:contentTypeDescription="새 문서를 만듭니다." ma:contentTypeScope="" ma:versionID="f4ea369503f9686a86a11616253a69eb">
  <xsd:schema xmlns:xsd="http://www.w3.org/2001/XMLSchema" xmlns:xs="http://www.w3.org/2001/XMLSchema" xmlns:p="http://schemas.microsoft.com/office/2006/metadata/properties" xmlns:ns3="007029d7-ec99-4b31-bab2-b6a38ac0e6bb" targetNamespace="http://schemas.microsoft.com/office/2006/metadata/properties" ma:root="true" ma:fieldsID="3e6f29c76e8fea1a181cc07092977186" ns3:_="">
    <xsd:import namespace="007029d7-ec99-4b31-bab2-b6a38ac0e6b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07029d7-ec99-4b31-bab2-b6a38ac0e6b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FCB0F47-281E-4B3A-BE02-F55A65429B4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12789CE-53F8-4900-B655-77F6E6838B9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07029d7-ec99-4b31-bab2-b6a38ac0e6b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6F09231-5E98-4D45-AAE9-C5802A72E183}">
  <ds:schemaRefs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schemas.microsoft.com/office/2006/metadata/properties"/>
    <ds:schemaRef ds:uri="007029d7-ec99-4b31-bab2-b6a38ac0e6bb"/>
    <ds:schemaRef ds:uri="http://schemas.openxmlformats.org/package/2006/metadata/core-properties"/>
    <ds:schemaRef ds:uri="http://purl.org/dc/terms/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262</TotalTime>
  <Words>205</Words>
  <Application>Microsoft Office PowerPoint</Application>
  <PresentationFormat>와이드스크린</PresentationFormat>
  <Paragraphs>85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Wingdings</vt:lpstr>
      <vt:lpstr>Office 2013 - 2022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고경빈</cp:lastModifiedBy>
  <cp:revision>13</cp:revision>
  <dcterms:created xsi:type="dcterms:W3CDTF">2022-12-21T02:15:26Z</dcterms:created>
  <dcterms:modified xsi:type="dcterms:W3CDTF">2025-03-24T07:52:25Z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0x0101005E1DF11784E164479F3E8E22E7A600AC</vt:lpwstr>
  </property>
</Properties>
</file>